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 id="2147483788" r:id="rId2"/>
  </p:sldMasterIdLst>
  <p:notesMasterIdLst>
    <p:notesMasterId r:id="rId43"/>
  </p:notesMasterIdLst>
  <p:handoutMasterIdLst>
    <p:handoutMasterId r:id="rId44"/>
  </p:handoutMasterIdLst>
  <p:sldIdLst>
    <p:sldId id="330" r:id="rId3"/>
    <p:sldId id="326" r:id="rId4"/>
    <p:sldId id="260" r:id="rId5"/>
    <p:sldId id="305" r:id="rId6"/>
    <p:sldId id="319" r:id="rId7"/>
    <p:sldId id="327" r:id="rId8"/>
    <p:sldId id="331" r:id="rId9"/>
    <p:sldId id="313" r:id="rId10"/>
    <p:sldId id="321" r:id="rId11"/>
    <p:sldId id="273" r:id="rId12"/>
    <p:sldId id="312" r:id="rId13"/>
    <p:sldId id="324" r:id="rId14"/>
    <p:sldId id="322" r:id="rId15"/>
    <p:sldId id="296" r:id="rId16"/>
    <p:sldId id="282" r:id="rId17"/>
    <p:sldId id="280" r:id="rId18"/>
    <p:sldId id="291" r:id="rId19"/>
    <p:sldId id="302" r:id="rId20"/>
    <p:sldId id="292" r:id="rId21"/>
    <p:sldId id="290" r:id="rId22"/>
    <p:sldId id="337" r:id="rId23"/>
    <p:sldId id="338" r:id="rId24"/>
    <p:sldId id="339" r:id="rId25"/>
    <p:sldId id="295" r:id="rId26"/>
    <p:sldId id="325" r:id="rId27"/>
    <p:sldId id="287" r:id="rId28"/>
    <p:sldId id="340" r:id="rId29"/>
    <p:sldId id="261" r:id="rId30"/>
    <p:sldId id="262" r:id="rId31"/>
    <p:sldId id="263" r:id="rId32"/>
    <p:sldId id="272" r:id="rId33"/>
    <p:sldId id="275" r:id="rId34"/>
    <p:sldId id="318" r:id="rId35"/>
    <p:sldId id="284" r:id="rId36"/>
    <p:sldId id="285" r:id="rId37"/>
    <p:sldId id="304" r:id="rId38"/>
    <p:sldId id="303" r:id="rId39"/>
    <p:sldId id="293" r:id="rId40"/>
    <p:sldId id="309" r:id="rId41"/>
    <p:sldId id="333" r:id="rId42"/>
  </p:sldIdLst>
  <p:sldSz cx="9144000" cy="6858000" type="screen4x3"/>
  <p:notesSz cx="6934200" cy="9182100"/>
  <p:defaultTextStyle>
    <a:defPPr>
      <a:defRPr lang="en-US"/>
    </a:defPPr>
    <a:lvl1pPr algn="l" rtl="0" eaLnBrk="0" fontAlgn="base" hangingPunct="0">
      <a:spcBef>
        <a:spcPct val="0"/>
      </a:spcBef>
      <a:spcAft>
        <a:spcPct val="0"/>
      </a:spcAft>
      <a:defRPr sz="1600" b="1" kern="1200">
        <a:solidFill>
          <a:schemeClr val="tx1"/>
        </a:solidFill>
        <a:latin typeface="FuturaA Bk BT" pitchFamily="34" charset="0"/>
        <a:ea typeface="+mn-ea"/>
        <a:cs typeface="+mn-cs"/>
      </a:defRPr>
    </a:lvl1pPr>
    <a:lvl2pPr marL="457200" algn="l" rtl="0" eaLnBrk="0" fontAlgn="base" hangingPunct="0">
      <a:spcBef>
        <a:spcPct val="0"/>
      </a:spcBef>
      <a:spcAft>
        <a:spcPct val="0"/>
      </a:spcAft>
      <a:defRPr sz="1600" b="1" kern="1200">
        <a:solidFill>
          <a:schemeClr val="tx1"/>
        </a:solidFill>
        <a:latin typeface="FuturaA Bk BT" pitchFamily="34" charset="0"/>
        <a:ea typeface="+mn-ea"/>
        <a:cs typeface="+mn-cs"/>
      </a:defRPr>
    </a:lvl2pPr>
    <a:lvl3pPr marL="914400" algn="l" rtl="0" eaLnBrk="0" fontAlgn="base" hangingPunct="0">
      <a:spcBef>
        <a:spcPct val="0"/>
      </a:spcBef>
      <a:spcAft>
        <a:spcPct val="0"/>
      </a:spcAft>
      <a:defRPr sz="1600" b="1" kern="1200">
        <a:solidFill>
          <a:schemeClr val="tx1"/>
        </a:solidFill>
        <a:latin typeface="FuturaA Bk BT" pitchFamily="34" charset="0"/>
        <a:ea typeface="+mn-ea"/>
        <a:cs typeface="+mn-cs"/>
      </a:defRPr>
    </a:lvl3pPr>
    <a:lvl4pPr marL="1371600" algn="l" rtl="0" eaLnBrk="0" fontAlgn="base" hangingPunct="0">
      <a:spcBef>
        <a:spcPct val="0"/>
      </a:spcBef>
      <a:spcAft>
        <a:spcPct val="0"/>
      </a:spcAft>
      <a:defRPr sz="1600" b="1" kern="1200">
        <a:solidFill>
          <a:schemeClr val="tx1"/>
        </a:solidFill>
        <a:latin typeface="FuturaA Bk BT" pitchFamily="34" charset="0"/>
        <a:ea typeface="+mn-ea"/>
        <a:cs typeface="+mn-cs"/>
      </a:defRPr>
    </a:lvl4pPr>
    <a:lvl5pPr marL="1828800" algn="l" rtl="0" eaLnBrk="0" fontAlgn="base" hangingPunct="0">
      <a:spcBef>
        <a:spcPct val="0"/>
      </a:spcBef>
      <a:spcAft>
        <a:spcPct val="0"/>
      </a:spcAft>
      <a:defRPr sz="1600" b="1" kern="1200">
        <a:solidFill>
          <a:schemeClr val="tx1"/>
        </a:solidFill>
        <a:latin typeface="FuturaA Bk BT" pitchFamily="34" charset="0"/>
        <a:ea typeface="+mn-ea"/>
        <a:cs typeface="+mn-cs"/>
      </a:defRPr>
    </a:lvl5pPr>
    <a:lvl6pPr marL="2286000" algn="l" defTabSz="914400" rtl="0" eaLnBrk="1" latinLnBrk="0" hangingPunct="1">
      <a:defRPr sz="1600" b="1" kern="1200">
        <a:solidFill>
          <a:schemeClr val="tx1"/>
        </a:solidFill>
        <a:latin typeface="FuturaA Bk BT" pitchFamily="34" charset="0"/>
        <a:ea typeface="+mn-ea"/>
        <a:cs typeface="+mn-cs"/>
      </a:defRPr>
    </a:lvl6pPr>
    <a:lvl7pPr marL="2743200" algn="l" defTabSz="914400" rtl="0" eaLnBrk="1" latinLnBrk="0" hangingPunct="1">
      <a:defRPr sz="1600" b="1" kern="1200">
        <a:solidFill>
          <a:schemeClr val="tx1"/>
        </a:solidFill>
        <a:latin typeface="FuturaA Bk BT" pitchFamily="34" charset="0"/>
        <a:ea typeface="+mn-ea"/>
        <a:cs typeface="+mn-cs"/>
      </a:defRPr>
    </a:lvl7pPr>
    <a:lvl8pPr marL="3200400" algn="l" defTabSz="914400" rtl="0" eaLnBrk="1" latinLnBrk="0" hangingPunct="1">
      <a:defRPr sz="1600" b="1" kern="1200">
        <a:solidFill>
          <a:schemeClr val="tx1"/>
        </a:solidFill>
        <a:latin typeface="FuturaA Bk BT" pitchFamily="34" charset="0"/>
        <a:ea typeface="+mn-ea"/>
        <a:cs typeface="+mn-cs"/>
      </a:defRPr>
    </a:lvl8pPr>
    <a:lvl9pPr marL="3657600" algn="l" defTabSz="914400" rtl="0" eaLnBrk="1" latinLnBrk="0" hangingPunct="1">
      <a:defRPr sz="1600" b="1" kern="1200">
        <a:solidFill>
          <a:schemeClr val="tx1"/>
        </a:solidFill>
        <a:latin typeface="FuturaA Bk BT"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064">
          <p15:clr>
            <a:srgbClr val="A4A3A4"/>
          </p15:clr>
        </p15:guide>
      </p15:sldGuideLst>
    </p:ext>
    <p:ext uri="{2D200454-40CA-4A62-9FC3-DE9A4176ACB9}">
      <p15:notesGuideLst xmlns:p15="http://schemas.microsoft.com/office/powerpoint/2012/main" xmlns="">
        <p15:guide id="1" orient="horz" pos="2892">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CCCC"/>
    <a:srgbClr val="646666"/>
    <a:srgbClr val="336699"/>
    <a:srgbClr val="FF9900"/>
    <a:srgbClr val="6699CC"/>
    <a:srgbClr val="9966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62" autoAdjust="0"/>
    <p:restoredTop sz="94523" autoAdjust="0"/>
  </p:normalViewPr>
  <p:slideViewPr>
    <p:cSldViewPr>
      <p:cViewPr>
        <p:scale>
          <a:sx n="108" d="100"/>
          <a:sy n="108" d="100"/>
        </p:scale>
        <p:origin x="-96" y="-150"/>
      </p:cViewPr>
      <p:guideLst>
        <p:guide orient="horz" pos="2160"/>
        <p:guide pos="2064"/>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56" y="360"/>
      </p:cViewPr>
      <p:guideLst>
        <p:guide orient="horz" pos="2892"/>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xmlns="" id="{5167BCB5-CE8C-4216-94C6-A77C2B1CE7C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646" tIns="46324" rIns="92646" bIns="46324" numCol="1" anchor="t" anchorCtr="0" compatLnSpc="1">
            <a:prstTxWarp prst="textNoShape">
              <a:avLst/>
            </a:prstTxWarp>
          </a:bodyPr>
          <a:lstStyle>
            <a:lvl1pPr algn="l" defTabSz="919163">
              <a:defRPr sz="1200" b="0">
                <a:latin typeface="Arial" charset="0"/>
              </a:defRPr>
            </a:lvl1pPr>
          </a:lstStyle>
          <a:p>
            <a:pPr>
              <a:defRPr/>
            </a:pPr>
            <a:endParaRPr lang="en-US"/>
          </a:p>
        </p:txBody>
      </p:sp>
      <p:sp>
        <p:nvSpPr>
          <p:cNvPr id="256003" name="Rectangle 3">
            <a:extLst>
              <a:ext uri="{FF2B5EF4-FFF2-40B4-BE49-F238E27FC236}">
                <a16:creationId xmlns:a16="http://schemas.microsoft.com/office/drawing/2014/main" xmlns="" id="{3C4B6992-C895-4D29-93EC-F031870C7111}"/>
              </a:ext>
            </a:extLst>
          </p:cNvPr>
          <p:cNvSpPr>
            <a:spLocks noGrp="1" noChangeArrowheads="1"/>
          </p:cNvSpPr>
          <p:nvPr>
            <p:ph type="dt" sz="quarter" idx="1"/>
          </p:nvPr>
        </p:nvSpPr>
        <p:spPr bwMode="auto">
          <a:xfrm>
            <a:off x="3962400" y="0"/>
            <a:ext cx="2971800" cy="457200"/>
          </a:xfrm>
          <a:prstGeom prst="rect">
            <a:avLst/>
          </a:prstGeom>
          <a:noFill/>
          <a:ln w="9525">
            <a:noFill/>
            <a:miter lim="800000"/>
            <a:headEnd/>
            <a:tailEnd/>
          </a:ln>
          <a:effectLst/>
        </p:spPr>
        <p:txBody>
          <a:bodyPr vert="horz" wrap="square" lIns="92646" tIns="46324" rIns="92646" bIns="46324" numCol="1" anchor="t" anchorCtr="0" compatLnSpc="1">
            <a:prstTxWarp prst="textNoShape">
              <a:avLst/>
            </a:prstTxWarp>
          </a:bodyPr>
          <a:lstStyle>
            <a:lvl1pPr algn="r" defTabSz="919163">
              <a:defRPr sz="1200" b="0">
                <a:latin typeface="Arial" charset="0"/>
              </a:defRPr>
            </a:lvl1pPr>
          </a:lstStyle>
          <a:p>
            <a:pPr>
              <a:defRPr/>
            </a:pPr>
            <a:endParaRPr lang="en-US"/>
          </a:p>
        </p:txBody>
      </p:sp>
      <p:sp>
        <p:nvSpPr>
          <p:cNvPr id="256004" name="Rectangle 4">
            <a:extLst>
              <a:ext uri="{FF2B5EF4-FFF2-40B4-BE49-F238E27FC236}">
                <a16:creationId xmlns:a16="http://schemas.microsoft.com/office/drawing/2014/main" xmlns="" id="{1BF58F27-2557-405C-8BD5-A226C4E2B1A5}"/>
              </a:ext>
            </a:extLst>
          </p:cNvPr>
          <p:cNvSpPr>
            <a:spLocks noGrp="1" noChangeArrowheads="1"/>
          </p:cNvSpPr>
          <p:nvPr>
            <p:ph type="ftr" sz="quarter" idx="2"/>
          </p:nvPr>
        </p:nvSpPr>
        <p:spPr bwMode="auto">
          <a:xfrm>
            <a:off x="0" y="8686800"/>
            <a:ext cx="2971800" cy="455613"/>
          </a:xfrm>
          <a:prstGeom prst="rect">
            <a:avLst/>
          </a:prstGeom>
          <a:noFill/>
          <a:ln w="9525">
            <a:noFill/>
            <a:miter lim="800000"/>
            <a:headEnd/>
            <a:tailEnd/>
          </a:ln>
          <a:effectLst/>
        </p:spPr>
        <p:txBody>
          <a:bodyPr vert="horz" wrap="square" lIns="92646" tIns="46324" rIns="92646" bIns="46324" numCol="1" anchor="b" anchorCtr="0" compatLnSpc="1">
            <a:prstTxWarp prst="textNoShape">
              <a:avLst/>
            </a:prstTxWarp>
          </a:bodyPr>
          <a:lstStyle>
            <a:lvl1pPr algn="l" defTabSz="919163">
              <a:defRPr sz="1200" b="0">
                <a:latin typeface="Arial" charset="0"/>
              </a:defRPr>
            </a:lvl1pPr>
          </a:lstStyle>
          <a:p>
            <a:pPr>
              <a:defRPr/>
            </a:pPr>
            <a:endParaRPr lang="en-US"/>
          </a:p>
        </p:txBody>
      </p:sp>
      <p:sp>
        <p:nvSpPr>
          <p:cNvPr id="256005" name="Rectangle 5">
            <a:extLst>
              <a:ext uri="{FF2B5EF4-FFF2-40B4-BE49-F238E27FC236}">
                <a16:creationId xmlns:a16="http://schemas.microsoft.com/office/drawing/2014/main" xmlns="" id="{FA910909-527A-4C43-AA91-7BEFE1A83CC2}"/>
              </a:ext>
            </a:extLst>
          </p:cNvPr>
          <p:cNvSpPr>
            <a:spLocks noGrp="1" noChangeArrowheads="1"/>
          </p:cNvSpPr>
          <p:nvPr>
            <p:ph type="sldNum" sz="quarter" idx="3"/>
          </p:nvPr>
        </p:nvSpPr>
        <p:spPr bwMode="auto">
          <a:xfrm>
            <a:off x="3962400" y="8686800"/>
            <a:ext cx="2971800" cy="455613"/>
          </a:xfrm>
          <a:prstGeom prst="rect">
            <a:avLst/>
          </a:prstGeom>
          <a:noFill/>
          <a:ln w="9525">
            <a:noFill/>
            <a:miter lim="800000"/>
            <a:headEnd/>
            <a:tailEnd/>
          </a:ln>
          <a:effectLst/>
        </p:spPr>
        <p:txBody>
          <a:bodyPr vert="horz" wrap="square" lIns="92646" tIns="46324" rIns="92646" bIns="46324" numCol="1" anchor="b" anchorCtr="0" compatLnSpc="1">
            <a:prstTxWarp prst="textNoShape">
              <a:avLst/>
            </a:prstTxWarp>
          </a:bodyPr>
          <a:lstStyle>
            <a:lvl1pPr algn="r" defTabSz="919163">
              <a:defRPr sz="1200" b="0" smtClean="0">
                <a:latin typeface="Arial" panose="020B0604020202020204" pitchFamily="34" charset="0"/>
              </a:defRPr>
            </a:lvl1pPr>
          </a:lstStyle>
          <a:p>
            <a:pPr>
              <a:defRPr/>
            </a:pPr>
            <a:fld id="{E61C623C-7CE8-4B5F-8899-8A5D21C49DC3}" type="slidenum">
              <a:rPr lang="en-US" altLang="en-US"/>
              <a:pPr>
                <a:defRPr/>
              </a:pPr>
              <a:t>‹#›</a:t>
            </a:fld>
            <a:endParaRPr lang="en-US" altLang="en-US"/>
          </a:p>
        </p:txBody>
      </p:sp>
    </p:spTree>
    <p:extLst>
      <p:ext uri="{BB962C8B-B14F-4D97-AF65-F5344CB8AC3E}">
        <p14:creationId xmlns:p14="http://schemas.microsoft.com/office/powerpoint/2010/main" val="377161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xmlns="" id="{EC4B8432-3659-4831-A63A-134545BD581C}"/>
              </a:ext>
            </a:extLst>
          </p:cNvPr>
          <p:cNvSpPr>
            <a:spLocks noGrp="1" noRot="1" noChangeAspect="1" noChangeArrowheads="1" noTextEdit="1"/>
          </p:cNvSpPr>
          <p:nvPr>
            <p:ph type="sldImg" idx="2"/>
          </p:nvPr>
        </p:nvSpPr>
        <p:spPr bwMode="auto">
          <a:xfrm>
            <a:off x="11811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81" name="Rectangle 5">
            <a:extLst>
              <a:ext uri="{FF2B5EF4-FFF2-40B4-BE49-F238E27FC236}">
                <a16:creationId xmlns:a16="http://schemas.microsoft.com/office/drawing/2014/main" xmlns="" id="{52B79A80-F721-4FCD-BEA7-FDDD9A7CCE2D}"/>
              </a:ext>
            </a:extLst>
          </p:cNvPr>
          <p:cNvSpPr>
            <a:spLocks noGrp="1" noChangeArrowheads="1"/>
          </p:cNvSpPr>
          <p:nvPr>
            <p:ph type="body" sz="quarter" idx="3"/>
          </p:nvPr>
        </p:nvSpPr>
        <p:spPr bwMode="auto">
          <a:xfrm>
            <a:off x="1085850" y="4343400"/>
            <a:ext cx="4695825" cy="4114800"/>
          </a:xfrm>
          <a:prstGeom prst="rect">
            <a:avLst/>
          </a:prstGeom>
          <a:noFill/>
          <a:ln w="9525">
            <a:noFill/>
            <a:miter lim="800000"/>
            <a:headEnd/>
            <a:tailEnd/>
          </a:ln>
          <a:effectLst/>
        </p:spPr>
        <p:txBody>
          <a:bodyPr vert="horz" wrap="square" lIns="92646" tIns="46324" rIns="92646" bIns="46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p:txBody>
      </p:sp>
      <p:sp>
        <p:nvSpPr>
          <p:cNvPr id="254983" name="Rectangle 7">
            <a:extLst>
              <a:ext uri="{FF2B5EF4-FFF2-40B4-BE49-F238E27FC236}">
                <a16:creationId xmlns:a16="http://schemas.microsoft.com/office/drawing/2014/main" xmlns="" id="{B7242762-3132-4DB1-8188-1D217A405761}"/>
              </a:ext>
            </a:extLst>
          </p:cNvPr>
          <p:cNvSpPr>
            <a:spLocks noGrp="1" noChangeArrowheads="1"/>
          </p:cNvSpPr>
          <p:nvPr>
            <p:ph type="sldNum" sz="quarter" idx="5"/>
          </p:nvPr>
        </p:nvSpPr>
        <p:spPr bwMode="auto">
          <a:xfrm>
            <a:off x="3962400" y="8686800"/>
            <a:ext cx="2971800" cy="455613"/>
          </a:xfrm>
          <a:prstGeom prst="rect">
            <a:avLst/>
          </a:prstGeom>
          <a:noFill/>
          <a:ln w="9525">
            <a:noFill/>
            <a:miter lim="800000"/>
            <a:headEnd/>
            <a:tailEnd/>
          </a:ln>
          <a:effectLst/>
        </p:spPr>
        <p:txBody>
          <a:bodyPr vert="horz" wrap="square" lIns="92646" tIns="46324" rIns="92646" bIns="46324" numCol="1" anchor="b" anchorCtr="0" compatLnSpc="1">
            <a:prstTxWarp prst="textNoShape">
              <a:avLst/>
            </a:prstTxWarp>
          </a:bodyPr>
          <a:lstStyle>
            <a:lvl1pPr algn="r" defTabSz="919163">
              <a:defRPr sz="1000" b="0" smtClean="0"/>
            </a:lvl1pPr>
          </a:lstStyle>
          <a:p>
            <a:pPr>
              <a:defRPr/>
            </a:pPr>
            <a:fld id="{51F91697-07A7-40B5-8A0D-2C12D8DBD037}" type="slidenum">
              <a:rPr lang="en-US" altLang="en-US"/>
              <a:pPr>
                <a:defRPr/>
              </a:pPr>
              <a:t>‹#›</a:t>
            </a:fld>
            <a:endParaRPr lang="en-US" altLang="en-US"/>
          </a:p>
        </p:txBody>
      </p:sp>
    </p:spTree>
    <p:extLst>
      <p:ext uri="{BB962C8B-B14F-4D97-AF65-F5344CB8AC3E}">
        <p14:creationId xmlns:p14="http://schemas.microsoft.com/office/powerpoint/2010/main" val="1946777011"/>
      </p:ext>
    </p:extLst>
  </p:cSld>
  <p:clrMap bg1="lt1" tx1="dk1" bg2="lt2" tx2="dk2" accent1="accent1" accent2="accent2" accent3="accent3" accent4="accent4" accent5="accent5" accent6="accent6" hlink="hlink" folHlink="folHlink"/>
  <p:notesStyle>
    <a:lvl1pPr marL="171450" indent="-171450" algn="l" rtl="0" eaLnBrk="0" fontAlgn="base" hangingPunct="0">
      <a:lnSpc>
        <a:spcPct val="90000"/>
      </a:lnSpc>
      <a:spcBef>
        <a:spcPct val="40000"/>
      </a:spcBef>
      <a:spcAft>
        <a:spcPct val="0"/>
      </a:spcAft>
      <a:buChar char="&gt;"/>
      <a:defRPr sz="1200" kern="1200">
        <a:solidFill>
          <a:schemeClr val="tx1"/>
        </a:solidFill>
        <a:latin typeface="FuturaA Bk BT" pitchFamily="34" charset="0"/>
        <a:ea typeface="+mn-ea"/>
        <a:cs typeface="+mn-cs"/>
      </a:defRPr>
    </a:lvl1pPr>
    <a:lvl2pPr marL="457200" indent="-171450" algn="l" rtl="0" eaLnBrk="0" fontAlgn="base" hangingPunct="0">
      <a:lnSpc>
        <a:spcPct val="90000"/>
      </a:lnSpc>
      <a:spcBef>
        <a:spcPct val="40000"/>
      </a:spcBef>
      <a:spcAft>
        <a:spcPct val="0"/>
      </a:spcAft>
      <a:buChar char="•"/>
      <a:defRPr sz="1200" kern="1200">
        <a:solidFill>
          <a:schemeClr val="tx1"/>
        </a:solidFill>
        <a:latin typeface="FuturaA Bk BT" pitchFamily="34" charset="0"/>
        <a:ea typeface="+mn-ea"/>
        <a:cs typeface="+mn-cs"/>
      </a:defRPr>
    </a:lvl2pPr>
    <a:lvl3pPr marL="742950" indent="-171450" algn="l" rtl="0" eaLnBrk="0" fontAlgn="base" hangingPunct="0">
      <a:lnSpc>
        <a:spcPct val="90000"/>
      </a:lnSpc>
      <a:spcBef>
        <a:spcPct val="40000"/>
      </a:spcBef>
      <a:spcAft>
        <a:spcPct val="0"/>
      </a:spcAft>
      <a:buChar char="–"/>
      <a:defRPr sz="1200" kern="1200">
        <a:solidFill>
          <a:schemeClr val="tx1"/>
        </a:solidFill>
        <a:latin typeface="FuturaA Bk BT" pitchFamily="34" charset="0"/>
        <a:ea typeface="+mn-ea"/>
        <a:cs typeface="+mn-cs"/>
      </a:defRPr>
    </a:lvl3pPr>
    <a:lvl4pPr marL="1600200" indent="-228600" algn="l" rtl="0" eaLnBrk="0" fontAlgn="base" hangingPunct="0">
      <a:lnSpc>
        <a:spcPct val="90000"/>
      </a:lnSpc>
      <a:spcBef>
        <a:spcPct val="40000"/>
      </a:spcBef>
      <a:spcAft>
        <a:spcPct val="0"/>
      </a:spcAft>
      <a:buSzPct val="60000"/>
      <a:buChar char="&gt;"/>
      <a:defRPr sz="1200" kern="1200">
        <a:solidFill>
          <a:schemeClr val="tx1"/>
        </a:solidFill>
        <a:latin typeface="FuturaA Bk BT" pitchFamily="34" charset="0"/>
        <a:ea typeface="+mn-ea"/>
        <a:cs typeface="+mn-cs"/>
      </a:defRPr>
    </a:lvl4pPr>
    <a:lvl5pPr marL="2057400" indent="-228600" algn="l" rtl="0" eaLnBrk="0" fontAlgn="base" hangingPunct="0">
      <a:lnSpc>
        <a:spcPct val="90000"/>
      </a:lnSpc>
      <a:spcBef>
        <a:spcPct val="40000"/>
      </a:spcBef>
      <a:spcAft>
        <a:spcPct val="0"/>
      </a:spcAft>
      <a:buSzPct val="60000"/>
      <a:buChar char="&gt;"/>
      <a:defRPr sz="1200" kern="1200">
        <a:solidFill>
          <a:schemeClr val="tx1"/>
        </a:solidFill>
        <a:latin typeface="FuturaA Bk B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A04CAFDD-11F9-4FA6-8363-4BC6B8DF98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F5A8F1B3-CDD8-459B-B89C-D53BB4B7F8A7}" type="slidenum">
              <a:rPr lang="en-US" altLang="en-US" sz="1000"/>
              <a:pPr>
                <a:lnSpc>
                  <a:spcPct val="100000"/>
                </a:lnSpc>
                <a:spcBef>
                  <a:spcPct val="0"/>
                </a:spcBef>
                <a:buFontTx/>
                <a:buNone/>
              </a:pPr>
              <a:t>3</a:t>
            </a:fld>
            <a:endParaRPr lang="en-US" altLang="en-US" sz="1000"/>
          </a:p>
        </p:txBody>
      </p:sp>
      <p:sp>
        <p:nvSpPr>
          <p:cNvPr id="8195" name="Rectangle 2">
            <a:extLst>
              <a:ext uri="{FF2B5EF4-FFF2-40B4-BE49-F238E27FC236}">
                <a16:creationId xmlns:a16="http://schemas.microsoft.com/office/drawing/2014/main" xmlns="" id="{734C57BF-2286-4399-B782-7ADBBB378331}"/>
              </a:ext>
            </a:extLst>
          </p:cNvPr>
          <p:cNvSpPr>
            <a:spLocks noGrp="1" noRot="1" noChangeAspect="1" noChangeArrowheads="1" noTextEdit="1"/>
          </p:cNvSpPr>
          <p:nvPr>
            <p:ph type="sldImg"/>
          </p:nvPr>
        </p:nvSpPr>
        <p:spPr>
          <a:xfrm>
            <a:off x="1173163" y="677863"/>
            <a:ext cx="4587875" cy="3440112"/>
          </a:xfrm>
          <a:ln/>
        </p:spPr>
      </p:sp>
      <p:sp>
        <p:nvSpPr>
          <p:cNvPr id="8196" name="Rectangle 3">
            <a:extLst>
              <a:ext uri="{FF2B5EF4-FFF2-40B4-BE49-F238E27FC236}">
                <a16:creationId xmlns:a16="http://schemas.microsoft.com/office/drawing/2014/main" xmlns="" id="{622D9C7E-E737-4799-BAF5-3436B06C03E8}"/>
              </a:ext>
            </a:extLst>
          </p:cNvPr>
          <p:cNvSpPr>
            <a:spLocks noGrp="1" noChangeArrowheads="1"/>
          </p:cNvSpPr>
          <p:nvPr>
            <p:ph type="body" idx="1"/>
          </p:nvPr>
        </p:nvSpPr>
        <p:spPr>
          <a:xfrm>
            <a:off x="925513" y="4360863"/>
            <a:ext cx="5083175"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A7AF7FC2-26E4-4E2D-93A4-B9C8EC045F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7E69C801-D80C-4AD1-B0A9-2615E4462862}" type="slidenum">
              <a:rPr lang="en-US" altLang="en-US" sz="1000"/>
              <a:pPr>
                <a:lnSpc>
                  <a:spcPct val="100000"/>
                </a:lnSpc>
                <a:spcBef>
                  <a:spcPct val="0"/>
                </a:spcBef>
                <a:buFontTx/>
                <a:buNone/>
              </a:pPr>
              <a:t>13</a:t>
            </a:fld>
            <a:endParaRPr lang="en-US" altLang="en-US" sz="1000"/>
          </a:p>
        </p:txBody>
      </p:sp>
      <p:sp>
        <p:nvSpPr>
          <p:cNvPr id="41987" name="Rectangle 2">
            <a:extLst>
              <a:ext uri="{FF2B5EF4-FFF2-40B4-BE49-F238E27FC236}">
                <a16:creationId xmlns:a16="http://schemas.microsoft.com/office/drawing/2014/main" xmlns="" id="{73C1F89C-EC23-40FB-8D13-757047D8276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xmlns="" id="{40AC310C-E663-432C-A646-60AAC24DDF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xmlns="" id="{45B72F1A-0E58-4DF7-BBAF-34FC978D0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2078D511-902C-4022-B9CA-E1E1B63F23FE}" type="slidenum">
              <a:rPr lang="en-US" altLang="en-US" sz="1000"/>
              <a:pPr>
                <a:lnSpc>
                  <a:spcPct val="100000"/>
                </a:lnSpc>
                <a:spcBef>
                  <a:spcPct val="0"/>
                </a:spcBef>
                <a:buFontTx/>
                <a:buNone/>
              </a:pPr>
              <a:t>14</a:t>
            </a:fld>
            <a:endParaRPr lang="en-US" altLang="en-US" sz="1000"/>
          </a:p>
        </p:txBody>
      </p:sp>
      <p:sp>
        <p:nvSpPr>
          <p:cNvPr id="44035" name="Rectangle 2">
            <a:extLst>
              <a:ext uri="{FF2B5EF4-FFF2-40B4-BE49-F238E27FC236}">
                <a16:creationId xmlns:a16="http://schemas.microsoft.com/office/drawing/2014/main" xmlns="" id="{D9310A08-C4AF-4699-9F0B-6253A62D3B8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xmlns="" id="{792423B2-5D8B-4592-973F-00FEA1F776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CO and RT loop distributions are based on the last Bellcore loop survey. The FDI loop distribution is from a contribution to committee T1.</a:t>
            </a:r>
          </a:p>
          <a:p>
            <a:r>
              <a:rPr lang="en-US" altLang="en-US"/>
              <a:t>RT loops are contained in a CSA served by a DLC RT</a:t>
            </a:r>
          </a:p>
          <a:p>
            <a:r>
              <a:rPr lang="en-US" altLang="en-US"/>
              <a:t>DA loops are a DA served by the SAI (see earlier slide)</a:t>
            </a:r>
          </a:p>
          <a:p>
            <a:endParaRPr lang="en-US" altLang="en-US"/>
          </a:p>
          <a:p>
            <a:r>
              <a:rPr lang="en-US" altLang="en-US"/>
              <a:t>The performance values are based on simulations with 10 self disturbers (crosstalk)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xmlns="" id="{6888EA52-8256-4C61-99C5-83680CD401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2484B5B9-6B7D-42AC-AF2B-76F64659BC29}" type="slidenum">
              <a:rPr lang="en-US" altLang="en-US" sz="1000"/>
              <a:pPr>
                <a:lnSpc>
                  <a:spcPct val="100000"/>
                </a:lnSpc>
                <a:spcBef>
                  <a:spcPct val="0"/>
                </a:spcBef>
                <a:buFontTx/>
                <a:buNone/>
              </a:pPr>
              <a:t>15</a:t>
            </a:fld>
            <a:endParaRPr lang="en-US" altLang="en-US" sz="1000"/>
          </a:p>
        </p:txBody>
      </p:sp>
      <p:sp>
        <p:nvSpPr>
          <p:cNvPr id="46083" name="Rectangle 2">
            <a:extLst>
              <a:ext uri="{FF2B5EF4-FFF2-40B4-BE49-F238E27FC236}">
                <a16:creationId xmlns:a16="http://schemas.microsoft.com/office/drawing/2014/main" xmlns="" id="{6E517E31-AF61-4C98-9583-2D20C6D542F0}"/>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xmlns="" id="{B4F80EC4-B277-4BD1-96CE-169B999A1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Since loops are longest in the US it seems logical that interest in moving from copper to fiber may be led from the USA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28E3A3D5-38FE-420B-BDD9-90AD791356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5AC365D6-0231-44B7-BCA1-C0A9FE1B53DB}" type="slidenum">
              <a:rPr lang="en-US" altLang="en-US" sz="1000"/>
              <a:pPr>
                <a:lnSpc>
                  <a:spcPct val="100000"/>
                </a:lnSpc>
                <a:spcBef>
                  <a:spcPct val="0"/>
                </a:spcBef>
                <a:buFontTx/>
                <a:buNone/>
              </a:pPr>
              <a:t>16</a:t>
            </a:fld>
            <a:endParaRPr lang="en-US" altLang="en-US" sz="1000"/>
          </a:p>
        </p:txBody>
      </p:sp>
      <p:sp>
        <p:nvSpPr>
          <p:cNvPr id="48131" name="Rectangle 2">
            <a:extLst>
              <a:ext uri="{FF2B5EF4-FFF2-40B4-BE49-F238E27FC236}">
                <a16:creationId xmlns:a16="http://schemas.microsoft.com/office/drawing/2014/main" xmlns="" id="{4E0F3D2C-9BC8-40FF-BAB8-716809E0830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E5433247-94AF-49D7-9F8E-42223C404A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FTTExchange – today virtually all COs are interconnected by fiber (first mile is copper)</a:t>
            </a:r>
          </a:p>
          <a:p>
            <a:r>
              <a:rPr lang="en-US" altLang="en-US"/>
              <a:t>FTTArea – outside plant electronics centralized in a Remote serving area typically connected by fiber (CSA deployed DLC or remote DSLAM - Digital Subscriber Line Access Multiplexer)</a:t>
            </a:r>
          </a:p>
          <a:p>
            <a:r>
              <a:rPr lang="en-US" altLang="en-US"/>
              <a:t>FTTNode – further push of electronics towards the customer (fiber-fed DA deployment)</a:t>
            </a:r>
          </a:p>
          <a:p>
            <a:endParaRPr lang="en-US" altLang="en-US"/>
          </a:p>
          <a:p>
            <a:r>
              <a:rPr lang="en-US" altLang="en-US"/>
              <a:t>Is the next step to take fiber all the way to the business and home ?</a:t>
            </a:r>
          </a:p>
          <a:p>
            <a:r>
              <a:rPr lang="en-US" altLang="en-US"/>
              <a:t>4GBB – 4</a:t>
            </a:r>
            <a:r>
              <a:rPr lang="en-US" altLang="en-US" baseline="30000"/>
              <a:t>th</a:t>
            </a:r>
            <a:r>
              <a:rPr lang="en-US" altLang="en-US"/>
              <a:t> Generation BroadBand http://www.celticplus.eu/pub/Project-leaflets/Webquality/4GBB-lq.pdf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xmlns="" id="{670507DC-7A9B-4157-B3FC-C6138620AF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9AEC09B4-0793-4FF7-9162-CF07E797ACA7}" type="slidenum">
              <a:rPr lang="en-US" altLang="en-US" sz="1000"/>
              <a:pPr>
                <a:lnSpc>
                  <a:spcPct val="100000"/>
                </a:lnSpc>
                <a:spcBef>
                  <a:spcPct val="0"/>
                </a:spcBef>
                <a:buFontTx/>
                <a:buNone/>
              </a:pPr>
              <a:t>17</a:t>
            </a:fld>
            <a:endParaRPr lang="en-US" altLang="en-US" sz="1000"/>
          </a:p>
        </p:txBody>
      </p:sp>
      <p:sp>
        <p:nvSpPr>
          <p:cNvPr id="54275" name="Rectangle 2">
            <a:extLst>
              <a:ext uri="{FF2B5EF4-FFF2-40B4-BE49-F238E27FC236}">
                <a16:creationId xmlns:a16="http://schemas.microsoft.com/office/drawing/2014/main" xmlns="" id="{EAEFCBE5-3487-4570-BED6-0CAC280BC0E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xmlns="" id="{A6D875F7-1A3B-4DD7-8A8D-5DBF2AA36B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ONT – Optical Network Termination (historically used to refer to device </a:t>
            </a:r>
          </a:p>
          <a:p>
            <a:r>
              <a:rPr lang="en-US" altLang="en-US"/>
              <a:t>ONU – Optical Network Unit (industry agreement to call these things ONUs now !)</a:t>
            </a:r>
          </a:p>
          <a:p>
            <a:r>
              <a:rPr lang="en-US" altLang="en-US"/>
              <a:t>OLT – Optical Line Termination</a:t>
            </a:r>
          </a:p>
          <a:p>
            <a:r>
              <a:rPr lang="en-US" altLang="en-US"/>
              <a:t>Diplexer and Triplexer include active terminations (transceivers and/or receivers)</a:t>
            </a:r>
          </a:p>
          <a:p>
            <a:r>
              <a:rPr lang="en-US" altLang="en-US"/>
              <a:t>WDM – wavelength division multiplexer is an optical device to combine multiple wavelengths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xmlns="" id="{488BE5F3-7E62-4C49-86D3-1E6C1B223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B42B31FA-6046-4498-915F-26CF3F9A8AD5}" type="slidenum">
              <a:rPr lang="en-US" altLang="en-US" sz="1000"/>
              <a:pPr>
                <a:lnSpc>
                  <a:spcPct val="100000"/>
                </a:lnSpc>
                <a:spcBef>
                  <a:spcPct val="0"/>
                </a:spcBef>
                <a:buFontTx/>
                <a:buNone/>
              </a:pPr>
              <a:t>18</a:t>
            </a:fld>
            <a:endParaRPr lang="en-US" altLang="en-US" sz="1000"/>
          </a:p>
        </p:txBody>
      </p:sp>
      <p:sp>
        <p:nvSpPr>
          <p:cNvPr id="64515" name="Rectangle 2">
            <a:extLst>
              <a:ext uri="{FF2B5EF4-FFF2-40B4-BE49-F238E27FC236}">
                <a16:creationId xmlns:a16="http://schemas.microsoft.com/office/drawing/2014/main" xmlns="" id="{9ABA8874-E1F5-4778-9F26-482B6CAB310C}"/>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xmlns="" id="{5C0066D3-93D1-4DA3-B677-3E75D527E8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xmlns="" id="{F1E97FAF-B429-4BBE-9298-4924140744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33FDC1F0-FD36-4DD4-A0C0-FF63C3264FC7}" type="slidenum">
              <a:rPr lang="en-US" altLang="en-US" sz="1000"/>
              <a:pPr>
                <a:lnSpc>
                  <a:spcPct val="100000"/>
                </a:lnSpc>
                <a:spcBef>
                  <a:spcPct val="0"/>
                </a:spcBef>
                <a:buFontTx/>
                <a:buNone/>
              </a:pPr>
              <a:t>19</a:t>
            </a:fld>
            <a:endParaRPr lang="en-US" altLang="en-US" sz="1000"/>
          </a:p>
        </p:txBody>
      </p:sp>
      <p:sp>
        <p:nvSpPr>
          <p:cNvPr id="66563" name="Rectangle 2">
            <a:extLst>
              <a:ext uri="{FF2B5EF4-FFF2-40B4-BE49-F238E27FC236}">
                <a16:creationId xmlns:a16="http://schemas.microsoft.com/office/drawing/2014/main" xmlns="" id="{EB2ADF57-C01E-49EB-9D0B-10D18C808CF9}"/>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xmlns="" id="{C0A11E0B-5E35-41B2-BCCF-CD4100FA9F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TDM – time division multiplexing</a:t>
            </a:r>
          </a:p>
          <a:p>
            <a:r>
              <a:rPr lang="en-US" altLang="en-US"/>
              <a:t>TDMA – time division multiple access</a:t>
            </a:r>
          </a:p>
          <a:p>
            <a:endParaRPr lang="en-US" altLang="en-US"/>
          </a:p>
          <a:p>
            <a:r>
              <a:rPr lang="en-US" altLang="en-US"/>
              <a:t>TDMA requires that the ONUs be “synchronized” to have their signals arrive at the OLT at the same time. Ranging is used each time the PON topology is changed (elements added).</a:t>
            </a:r>
          </a:p>
          <a:p>
            <a:endParaRPr lang="en-US" altLang="en-US"/>
          </a:p>
          <a:p>
            <a:r>
              <a:rPr lang="en-US" altLang="en-US"/>
              <a:t>Upstream bandwidth can be allocated to individual ONTs with as little as 4 Kbps granularity</a:t>
            </a:r>
          </a:p>
          <a:p>
            <a:endParaRPr lang="en-US" altLang="en-US"/>
          </a:p>
          <a:p>
            <a:r>
              <a:rPr lang="en-US" altLang="en-US"/>
              <a:t>Churning – each ONT sends an encryption key to the OLT  to use in the churning process. This secures the data destined to one ONT from all others</a:t>
            </a:r>
          </a:p>
          <a:p>
            <a:pPr>
              <a:buFontTx/>
              <a:buNone/>
            </a:pPr>
            <a:endParaRPr lang="en-US" altLang="en-US"/>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xmlns="" id="{6F2ED0ED-1B9F-46E3-9805-1118A38341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D1FD1A29-7E79-4615-8A64-53D0A5923B35}" type="slidenum">
              <a:rPr lang="en-US" altLang="en-US" sz="1000"/>
              <a:pPr>
                <a:lnSpc>
                  <a:spcPct val="100000"/>
                </a:lnSpc>
                <a:spcBef>
                  <a:spcPct val="0"/>
                </a:spcBef>
                <a:buFontTx/>
                <a:buNone/>
              </a:pPr>
              <a:t>20</a:t>
            </a:fld>
            <a:endParaRPr lang="en-US" altLang="en-US" sz="1000"/>
          </a:p>
        </p:txBody>
      </p:sp>
      <p:sp>
        <p:nvSpPr>
          <p:cNvPr id="58371" name="Rectangle 2">
            <a:extLst>
              <a:ext uri="{FF2B5EF4-FFF2-40B4-BE49-F238E27FC236}">
                <a16:creationId xmlns:a16="http://schemas.microsoft.com/office/drawing/2014/main" xmlns="" id="{F725A4DF-B4C7-40C1-922A-3E031A4CCFF9}"/>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xmlns="" id="{22838078-7D5B-4746-962B-49BA587214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APON: ATM-based Passive Optical Network</a:t>
            </a:r>
          </a:p>
          <a:p>
            <a:r>
              <a:rPr lang="en-US" altLang="en-US"/>
              <a:t>BPON: Broadband Passive Optical Network</a:t>
            </a:r>
          </a:p>
          <a:p>
            <a:r>
              <a:rPr lang="en-US" altLang="en-US"/>
              <a:t>EPON: Ethernet Passive Optical Network</a:t>
            </a:r>
          </a:p>
          <a:p>
            <a:r>
              <a:rPr lang="en-US" altLang="en-US"/>
              <a:t>GPON: Gigabit-capable Passive Optical Network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732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D518E7-D970-4684-9995-FADF155BAC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7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B3C4E553-9887-4E02-BE3D-7C3B20089F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8C011BC9-9F9A-41EC-BF06-919C358C20C2}" type="slidenum">
              <a:rPr lang="en-US" altLang="en-US" sz="1000"/>
              <a:pPr>
                <a:lnSpc>
                  <a:spcPct val="100000"/>
                </a:lnSpc>
                <a:spcBef>
                  <a:spcPct val="0"/>
                </a:spcBef>
                <a:buFontTx/>
                <a:buNone/>
              </a:pPr>
              <a:t>4</a:t>
            </a:fld>
            <a:endParaRPr lang="en-US" altLang="en-US" sz="1000"/>
          </a:p>
        </p:txBody>
      </p:sp>
      <p:sp>
        <p:nvSpPr>
          <p:cNvPr id="10243" name="Rectangle 2">
            <a:extLst>
              <a:ext uri="{FF2B5EF4-FFF2-40B4-BE49-F238E27FC236}">
                <a16:creationId xmlns:a16="http://schemas.microsoft.com/office/drawing/2014/main" xmlns="" id="{80F3EC56-1461-4D21-9C93-7EF4F63263F2}"/>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xmlns="" id="{CC55D480-6EF6-43BC-B5EF-7560D153F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D518E7-D970-4684-9995-FADF155BAC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090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xmlns="" id="{AFAA8866-35A0-43B1-9E4F-D500DB7DA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74C83D3C-230C-4526-95E4-5084607D9D21}" type="slidenum">
              <a:rPr lang="en-US" altLang="en-US" sz="1000"/>
              <a:pPr>
                <a:lnSpc>
                  <a:spcPct val="100000"/>
                </a:lnSpc>
                <a:spcBef>
                  <a:spcPct val="0"/>
                </a:spcBef>
                <a:buFontTx/>
                <a:buNone/>
              </a:pPr>
              <a:t>24</a:t>
            </a:fld>
            <a:endParaRPr lang="en-US" altLang="en-US" sz="1000"/>
          </a:p>
        </p:txBody>
      </p:sp>
      <p:sp>
        <p:nvSpPr>
          <p:cNvPr id="74755" name="Rectangle 2">
            <a:extLst>
              <a:ext uri="{FF2B5EF4-FFF2-40B4-BE49-F238E27FC236}">
                <a16:creationId xmlns:a16="http://schemas.microsoft.com/office/drawing/2014/main" xmlns="" id="{F79A4BA6-A6C1-4291-B735-F9566292A54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xmlns="" id="{3C366012-ABFC-4A6E-B175-F0129E6B68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xmlns="" id="{933B9061-AA68-415A-8CAE-AE479106C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144162AD-43EF-4A23-A77D-54EF55D915B0}" type="slidenum">
              <a:rPr lang="en-US" altLang="en-US" sz="1000"/>
              <a:pPr>
                <a:lnSpc>
                  <a:spcPct val="100000"/>
                </a:lnSpc>
                <a:spcBef>
                  <a:spcPct val="0"/>
                </a:spcBef>
                <a:buFontTx/>
                <a:buNone/>
              </a:pPr>
              <a:t>26</a:t>
            </a:fld>
            <a:endParaRPr lang="en-US" altLang="en-US" sz="1000"/>
          </a:p>
        </p:txBody>
      </p:sp>
      <p:sp>
        <p:nvSpPr>
          <p:cNvPr id="77827" name="Rectangle 2">
            <a:extLst>
              <a:ext uri="{FF2B5EF4-FFF2-40B4-BE49-F238E27FC236}">
                <a16:creationId xmlns:a16="http://schemas.microsoft.com/office/drawing/2014/main" xmlns="" id="{BED8B70C-6853-4B8C-A0AE-F53E2A9AB49B}"/>
              </a:ext>
            </a:extLst>
          </p:cNvPr>
          <p:cNvSpPr>
            <a:spLocks noGrp="1" noRot="1" noChangeAspect="1" noChangeArrowheads="1" noTextEdit="1"/>
          </p:cNvSpPr>
          <p:nvPr>
            <p:ph type="sldImg"/>
          </p:nvPr>
        </p:nvSpPr>
        <p:spPr>
          <a:xfrm>
            <a:off x="1173163" y="690563"/>
            <a:ext cx="4587875" cy="3440112"/>
          </a:xfrm>
          <a:ln/>
        </p:spPr>
      </p:sp>
      <p:sp>
        <p:nvSpPr>
          <p:cNvPr id="77828" name="Rectangle 3">
            <a:extLst>
              <a:ext uri="{FF2B5EF4-FFF2-40B4-BE49-F238E27FC236}">
                <a16:creationId xmlns:a16="http://schemas.microsoft.com/office/drawing/2014/main" xmlns="" id="{B4C1C904-27CD-49FF-B17E-0D64308473C5}"/>
              </a:ext>
            </a:extLst>
          </p:cNvPr>
          <p:cNvSpPr>
            <a:spLocks noGrp="1" noChangeArrowheads="1"/>
          </p:cNvSpPr>
          <p:nvPr>
            <p:ph type="body" idx="1"/>
          </p:nvPr>
        </p:nvSpPr>
        <p:spPr>
          <a:xfrm>
            <a:off x="925513" y="4360863"/>
            <a:ext cx="5083175"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84117F7D-E952-4729-899C-D84FA6CDB5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A5F4D952-9886-45F2-9F9E-E5A6B22B2E09}" type="slidenum">
              <a:rPr lang="en-US" altLang="en-US" sz="1000"/>
              <a:pPr>
                <a:lnSpc>
                  <a:spcPct val="100000"/>
                </a:lnSpc>
                <a:spcBef>
                  <a:spcPct val="0"/>
                </a:spcBef>
                <a:buFontTx/>
                <a:buNone/>
              </a:pPr>
              <a:t>28</a:t>
            </a:fld>
            <a:endParaRPr lang="en-US" altLang="en-US" sz="1000"/>
          </a:p>
        </p:txBody>
      </p:sp>
      <p:sp>
        <p:nvSpPr>
          <p:cNvPr id="23555" name="Rectangle 2">
            <a:extLst>
              <a:ext uri="{FF2B5EF4-FFF2-40B4-BE49-F238E27FC236}">
                <a16:creationId xmlns:a16="http://schemas.microsoft.com/office/drawing/2014/main" xmlns="" id="{D86A3960-2232-4E02-A0AA-E53C19CBEF78}"/>
              </a:ext>
            </a:extLst>
          </p:cNvPr>
          <p:cNvSpPr>
            <a:spLocks noGrp="1" noRot="1" noChangeAspect="1" noChangeArrowheads="1" noTextEdit="1"/>
          </p:cNvSpPr>
          <p:nvPr>
            <p:ph type="sldImg"/>
          </p:nvPr>
        </p:nvSpPr>
        <p:spPr>
          <a:xfrm>
            <a:off x="1173163" y="690563"/>
            <a:ext cx="4587875" cy="3440112"/>
          </a:xfrm>
          <a:ln/>
        </p:spPr>
      </p:sp>
      <p:sp>
        <p:nvSpPr>
          <p:cNvPr id="23556" name="Rectangle 3">
            <a:extLst>
              <a:ext uri="{FF2B5EF4-FFF2-40B4-BE49-F238E27FC236}">
                <a16:creationId xmlns:a16="http://schemas.microsoft.com/office/drawing/2014/main" xmlns="" id="{FD301E32-812E-4030-B1EE-6360BC16337E}"/>
              </a:ext>
            </a:extLst>
          </p:cNvPr>
          <p:cNvSpPr>
            <a:spLocks noGrp="1" noChangeArrowheads="1"/>
          </p:cNvSpPr>
          <p:nvPr>
            <p:ph type="body" idx="1"/>
          </p:nvPr>
        </p:nvSpPr>
        <p:spPr>
          <a:xfrm>
            <a:off x="925513" y="4360863"/>
            <a:ext cx="5083175"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z="1000" b="1"/>
              <a:t>DSL - Digital Subscriber Line</a:t>
            </a:r>
            <a:endParaRPr lang="en-US" altLang="en-US" sz="1000"/>
          </a:p>
          <a:p>
            <a:pPr marL="0" indent="0"/>
            <a:r>
              <a:rPr lang="en-US" altLang="en-US" sz="1000"/>
              <a:t>Digital - DSLs use digital transmissions methods to carry digital information (including digitized analog information such as voice).</a:t>
            </a:r>
          </a:p>
          <a:p>
            <a:pPr marL="0" indent="0"/>
            <a:r>
              <a:rPr lang="en-US" altLang="en-US" sz="1000"/>
              <a:t>Subscriber Line - refers to the typical use of this technology on what is often called the “last mile” (now the “first mile” by IEEE).</a:t>
            </a:r>
          </a:p>
          <a:p>
            <a:pPr marL="0" indent="0"/>
            <a:r>
              <a:rPr lang="en-US" altLang="en-US" sz="1000" b="1"/>
              <a:t>How many DSLs are there ?</a:t>
            </a:r>
            <a:endParaRPr lang="en-US" altLang="en-US" sz="1000"/>
          </a:p>
          <a:p>
            <a:pPr marL="0" indent="0"/>
            <a:r>
              <a:rPr lang="en-US" altLang="en-US" sz="1000"/>
              <a:t>Not every letter of the alphabet is used yet but new DSLs are popping up every day. There’s more than 10 different flavors of DSL and many more transmission technologies like T1/E1that perform similar jobs to DSL.</a:t>
            </a:r>
          </a:p>
          <a:p>
            <a:pPr marL="0" indent="0"/>
            <a:r>
              <a:rPr lang="en-US" altLang="en-US" sz="1000" b="1"/>
              <a:t>Are they all the same ?</a:t>
            </a:r>
            <a:endParaRPr lang="en-US" altLang="en-US" sz="1000"/>
          </a:p>
          <a:p>
            <a:pPr marL="0" indent="0"/>
            <a:r>
              <a:rPr lang="en-US" altLang="en-US" sz="1000"/>
              <a:t>Each DSL is optimized for a particular purpose. At this point some of the newer DSLs are certainly superceding older ones. They fall into several different categories typically based on their rate and reach. Rate and reach characteristics are largely based on physics i.e. greater rates require more bandwidth and greater coding density. Since useable bandwidth is inversely proportional to loop length higher rate DSLs typically only work on short loop lengths. Greater coding density has only been practical with the increase in processor and hardware speeds. The unique capability first used by ADSL was the concept of partitioning bandwidth asymetrically rather than symmetrically yielding long reach with relatively high rates.</a:t>
            </a:r>
          </a:p>
          <a:p>
            <a:pPr marL="0" indent="0"/>
            <a:r>
              <a:rPr lang="en-US" altLang="en-US" sz="1000" b="1"/>
              <a:t>How do I decide which to use ?</a:t>
            </a:r>
          </a:p>
          <a:p>
            <a:pPr marL="0" indent="0"/>
            <a:r>
              <a:rPr lang="en-US" altLang="en-US" sz="1000"/>
              <a:t>Today most business applications call for similar upstream and downstream data throughputs. Although the symmetric DSLs typically support shorter loop reaches they can usually be extended using repeaters. Since the cost of individually repeatering loops is expensive both in capital and on-going costs this can usually only be justified for business services. </a:t>
            </a:r>
          </a:p>
          <a:p>
            <a:pPr marL="0" indent="0"/>
            <a:r>
              <a:rPr lang="en-US" altLang="en-US" sz="1000"/>
              <a:t>Many residential applications are now demanding more bandwidth. When the copper  plant bandwidth is used asymmetrically, relatively high throughput and long reach can be achieved.</a:t>
            </a:r>
          </a:p>
          <a:p>
            <a:pPr marL="0" indent="0"/>
            <a:endParaRPr lang="en-US" altLang="en-US" sz="1000"/>
          </a:p>
          <a:p>
            <a:pPr marL="0" indent="0"/>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xmlns="" id="{7269FD9C-2EF3-4A93-92E9-324E2C4CF7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9DF04AFA-C5BC-4981-83D1-7860E458447E}" type="slidenum">
              <a:rPr lang="en-US" altLang="en-US" sz="1000"/>
              <a:pPr>
                <a:lnSpc>
                  <a:spcPct val="100000"/>
                </a:lnSpc>
                <a:spcBef>
                  <a:spcPct val="0"/>
                </a:spcBef>
                <a:buFontTx/>
                <a:buNone/>
              </a:pPr>
              <a:t>29</a:t>
            </a:fld>
            <a:endParaRPr lang="en-US" altLang="en-US" sz="1000"/>
          </a:p>
        </p:txBody>
      </p:sp>
      <p:sp>
        <p:nvSpPr>
          <p:cNvPr id="25603" name="Rectangle 2">
            <a:extLst>
              <a:ext uri="{FF2B5EF4-FFF2-40B4-BE49-F238E27FC236}">
                <a16:creationId xmlns:a16="http://schemas.microsoft.com/office/drawing/2014/main" xmlns="" id="{5F73CC45-8472-4D26-83FD-94B5EA918C9E}"/>
              </a:ext>
            </a:extLst>
          </p:cNvPr>
          <p:cNvSpPr>
            <a:spLocks noGrp="1" noRot="1" noChangeAspect="1" noChangeArrowheads="1" noTextEdit="1"/>
          </p:cNvSpPr>
          <p:nvPr>
            <p:ph type="sldImg"/>
          </p:nvPr>
        </p:nvSpPr>
        <p:spPr>
          <a:xfrm>
            <a:off x="1143000" y="677863"/>
            <a:ext cx="4586288" cy="3440112"/>
          </a:xfrm>
          <a:ln/>
        </p:spPr>
      </p:sp>
      <p:sp>
        <p:nvSpPr>
          <p:cNvPr id="25604" name="Rectangle 3">
            <a:extLst>
              <a:ext uri="{FF2B5EF4-FFF2-40B4-BE49-F238E27FC236}">
                <a16:creationId xmlns:a16="http://schemas.microsoft.com/office/drawing/2014/main" xmlns="" id="{121764DF-B063-41A0-BEE2-13994E43D2BE}"/>
              </a:ext>
            </a:extLst>
          </p:cNvPr>
          <p:cNvSpPr>
            <a:spLocks noGrp="1" noChangeArrowheads="1"/>
          </p:cNvSpPr>
          <p:nvPr>
            <p:ph type="body" idx="1"/>
          </p:nvPr>
        </p:nvSpPr>
        <p:spPr>
          <a:xfrm>
            <a:off x="925513" y="4360863"/>
            <a:ext cx="5083175"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z="1000" b="1"/>
              <a:t>T1 </a:t>
            </a:r>
            <a:r>
              <a:rPr lang="en-US" altLang="en-US" sz="1000"/>
              <a:t>- not really a DSL</a:t>
            </a:r>
          </a:p>
          <a:p>
            <a:pPr marL="0" indent="0"/>
            <a:r>
              <a:rPr lang="en-US" altLang="en-US" sz="1000"/>
              <a:t>- 1.554 Mbps up to 6000 ft (may be repeatered)</a:t>
            </a:r>
          </a:p>
          <a:p>
            <a:pPr marL="0" indent="0"/>
            <a:r>
              <a:rPr lang="en-US" altLang="en-US" sz="1000"/>
              <a:t>- 0 - 1.5 Mhz bandwidth (spectrally a bad neighbor)</a:t>
            </a:r>
          </a:p>
          <a:p>
            <a:pPr marL="0" indent="0"/>
            <a:r>
              <a:rPr lang="en-US" altLang="en-US" sz="1000"/>
              <a:t>- 1 circuit per 50 pair cable</a:t>
            </a:r>
          </a:p>
          <a:p>
            <a:pPr marL="0" indent="0"/>
            <a:r>
              <a:rPr lang="en-US" altLang="en-US" sz="1000"/>
              <a:t>- no longer being deployed (being proactively replaced in some instances)</a:t>
            </a:r>
          </a:p>
          <a:p>
            <a:pPr marL="0" indent="0"/>
            <a:r>
              <a:rPr lang="en-US" altLang="en-US" sz="1000" b="1"/>
              <a:t>HDSL </a:t>
            </a:r>
            <a:r>
              <a:rPr lang="en-US" altLang="en-US" sz="1000"/>
              <a:t>- Bellcore standardized</a:t>
            </a:r>
          </a:p>
          <a:p>
            <a:pPr marL="0" indent="0"/>
            <a:r>
              <a:rPr lang="en-US" altLang="en-US" sz="1000"/>
              <a:t>- 0-250 khz (may be repeatered) (“bonded” 2 or 3 pairs of 768kbps fdux xvcrs)</a:t>
            </a:r>
          </a:p>
          <a:p>
            <a:pPr marL="0" indent="0"/>
            <a:r>
              <a:rPr lang="en-US" altLang="en-US" sz="1000"/>
              <a:t>- originally designed to be “repeater-less” T1(not good interoperability)</a:t>
            </a:r>
          </a:p>
          <a:p>
            <a:pPr marL="0" indent="0"/>
            <a:r>
              <a:rPr lang="en-US" altLang="en-US" sz="1000"/>
              <a:t>- hundreds of thousands of lines installed (now superceded by HDSL-2 and SHDSL)</a:t>
            </a:r>
          </a:p>
          <a:p>
            <a:pPr marL="0" indent="0"/>
            <a:r>
              <a:rPr lang="en-US" altLang="en-US" sz="1000" b="1"/>
              <a:t>IDSL </a:t>
            </a:r>
            <a:r>
              <a:rPr lang="en-US" altLang="en-US" sz="1000"/>
              <a:t>- evolved from ISDN</a:t>
            </a:r>
          </a:p>
          <a:p>
            <a:pPr marL="0" indent="0"/>
            <a:r>
              <a:rPr lang="en-US" altLang="en-US" sz="1000"/>
              <a:t>- uses physical layer from ISDN so good interoperability at physical layer</a:t>
            </a:r>
          </a:p>
          <a:p>
            <a:pPr marL="0" indent="0"/>
            <a:r>
              <a:rPr lang="en-US" altLang="en-US" sz="1000"/>
              <a:t>- limited interop above physical layer (56/64, 128, 144 kbps issues, framing issues, etc)</a:t>
            </a:r>
          </a:p>
          <a:p>
            <a:pPr marL="0" indent="0"/>
            <a:r>
              <a:rPr lang="en-US" altLang="en-US" sz="1000"/>
              <a:t>- 0 - 80 Khz (120 khz for 4B3T Germany) (may be repeatered)</a:t>
            </a:r>
          </a:p>
          <a:p>
            <a:pPr marL="0" indent="0"/>
            <a:r>
              <a:rPr lang="en-US" altLang="en-US" sz="1000"/>
              <a:t>- no longer widely used (shdsl for business and adsl for residential)</a:t>
            </a:r>
          </a:p>
          <a:p>
            <a:pPr marL="0" indent="0"/>
            <a:r>
              <a:rPr lang="en-US" altLang="en-US" sz="1000" b="1"/>
              <a:t>SDSL</a:t>
            </a:r>
            <a:r>
              <a:rPr lang="en-US" altLang="en-US" sz="1000"/>
              <a:t> - no standards - proprietary implementations</a:t>
            </a:r>
          </a:p>
          <a:p>
            <a:pPr marL="0" indent="0"/>
            <a:r>
              <a:rPr lang="en-US" altLang="en-US" sz="1000"/>
              <a:t>- typically was implemented as 1/2 of the HDSL transceiver or later with HDSL-2 xcvrs</a:t>
            </a:r>
          </a:p>
          <a:p>
            <a:pPr marL="0" indent="0"/>
            <a:r>
              <a:rPr lang="en-US" altLang="en-US" sz="1000"/>
              <a:t>- like IDSL since operation was not standardized, interoperability suffered</a:t>
            </a:r>
          </a:p>
          <a:p>
            <a:pPr marL="0" indent="0"/>
            <a:r>
              <a:rPr lang="en-US" altLang="en-US" sz="1000" b="1"/>
              <a:t>HDSL-2</a:t>
            </a:r>
            <a:r>
              <a:rPr lang="en-US" altLang="en-US" sz="1000"/>
              <a:t> </a:t>
            </a:r>
          </a:p>
          <a:p>
            <a:pPr marL="0" indent="0"/>
            <a:r>
              <a:rPr lang="en-US" altLang="en-US" sz="1000"/>
              <a:t>- 0 - 500 Khz (may be repeatered)</a:t>
            </a:r>
          </a:p>
          <a:p>
            <a:pPr marL="0" indent="0"/>
            <a:r>
              <a:rPr lang="en-US" altLang="en-US" sz="1000"/>
              <a:t>- designed specifically for transmission applications therefore only supports STM interface and lacks rate adaptability</a:t>
            </a: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0ECBF8D3-DA28-4D86-84B5-34FAD755BC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853134F2-0171-48BD-BED6-61E02EF32E3D}" type="slidenum">
              <a:rPr lang="en-US" altLang="en-US" sz="1000"/>
              <a:pPr>
                <a:lnSpc>
                  <a:spcPct val="100000"/>
                </a:lnSpc>
                <a:spcBef>
                  <a:spcPct val="0"/>
                </a:spcBef>
                <a:buFontTx/>
                <a:buNone/>
              </a:pPr>
              <a:t>30</a:t>
            </a:fld>
            <a:endParaRPr lang="en-US" altLang="en-US" sz="1000"/>
          </a:p>
        </p:txBody>
      </p:sp>
      <p:sp>
        <p:nvSpPr>
          <p:cNvPr id="27651" name="Rectangle 2">
            <a:extLst>
              <a:ext uri="{FF2B5EF4-FFF2-40B4-BE49-F238E27FC236}">
                <a16:creationId xmlns:a16="http://schemas.microsoft.com/office/drawing/2014/main" xmlns="" id="{04DF30DD-9E61-4B9D-8FC1-8FC2ED350B0C}"/>
              </a:ext>
            </a:extLst>
          </p:cNvPr>
          <p:cNvSpPr>
            <a:spLocks noGrp="1" noRot="1" noChangeAspect="1" noChangeArrowheads="1" noTextEdit="1"/>
          </p:cNvSpPr>
          <p:nvPr>
            <p:ph type="sldImg"/>
          </p:nvPr>
        </p:nvSpPr>
        <p:spPr>
          <a:xfrm>
            <a:off x="1173163" y="690563"/>
            <a:ext cx="4587875" cy="3440112"/>
          </a:xfrm>
          <a:ln/>
        </p:spPr>
      </p:sp>
      <p:sp>
        <p:nvSpPr>
          <p:cNvPr id="27652" name="Rectangle 3">
            <a:extLst>
              <a:ext uri="{FF2B5EF4-FFF2-40B4-BE49-F238E27FC236}">
                <a16:creationId xmlns:a16="http://schemas.microsoft.com/office/drawing/2014/main" xmlns="" id="{C7FA7130-39E0-4A2B-B307-8349A022CE90}"/>
              </a:ext>
            </a:extLst>
          </p:cNvPr>
          <p:cNvSpPr>
            <a:spLocks noGrp="1" noChangeArrowheads="1"/>
          </p:cNvSpPr>
          <p:nvPr>
            <p:ph type="body" idx="1"/>
          </p:nvPr>
        </p:nvSpPr>
        <p:spPr>
          <a:xfrm>
            <a:off x="925513" y="4360863"/>
            <a:ext cx="5083175"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z="1000" b="1"/>
              <a:t>ADSL </a:t>
            </a:r>
            <a:r>
              <a:rPr lang="en-US" altLang="en-US" sz="1000"/>
              <a:t>- widely used for residential applications</a:t>
            </a:r>
          </a:p>
          <a:p>
            <a:pPr marL="0" indent="0"/>
            <a:r>
              <a:rPr lang="en-US" altLang="en-US" sz="1000"/>
              <a:t> 40khz to 1.1Mhz ADSL full-rate (to 2.2 Mhz for ADSL2plus)</a:t>
            </a:r>
          </a:p>
          <a:p>
            <a:pPr marL="0" indent="0"/>
            <a:r>
              <a:rPr lang="en-US" altLang="en-US" sz="1000"/>
              <a:t> 40khz to 512khz ADSL-lite</a:t>
            </a:r>
          </a:p>
          <a:p>
            <a:pPr marL="0" indent="0"/>
            <a:r>
              <a:rPr lang="en-US" altLang="en-US" sz="1000"/>
              <a:t> baseband is available for POTS/ISDN</a:t>
            </a:r>
          </a:p>
          <a:p>
            <a:pPr marL="0" indent="0"/>
            <a:r>
              <a:rPr lang="en-US" altLang="en-US" sz="1000"/>
              <a:t> spectrally friendly, designed to coexist with other DSLs</a:t>
            </a:r>
          </a:p>
          <a:p>
            <a:pPr marL="0" indent="0"/>
            <a:r>
              <a:rPr lang="en-US" altLang="en-US" sz="1000" b="1"/>
              <a:t>Full-rate</a:t>
            </a:r>
            <a:endParaRPr lang="en-US" altLang="en-US" sz="1000"/>
          </a:p>
          <a:p>
            <a:pPr marL="0" indent="0"/>
            <a:r>
              <a:rPr lang="en-US" altLang="en-US" sz="1000"/>
              <a:t> &gt;10 Mbps on short loops, rate adapts to loop capacity, ATM qos </a:t>
            </a:r>
          </a:p>
          <a:p>
            <a:pPr marL="0" indent="0"/>
            <a:r>
              <a:rPr lang="en-US" altLang="en-US" sz="1000" b="1"/>
              <a:t>Lite</a:t>
            </a:r>
            <a:endParaRPr lang="en-US" altLang="en-US" sz="1000"/>
          </a:p>
          <a:p>
            <a:pPr marL="0" indent="0"/>
            <a:r>
              <a:rPr lang="en-US" altLang="en-US" sz="1000"/>
              <a:t> supposed to be cheaper via softmodem implementations, customer install</a:t>
            </a:r>
          </a:p>
          <a:p>
            <a:pPr marL="0" indent="0"/>
            <a:r>
              <a:rPr lang="en-US" altLang="en-US" sz="1000"/>
              <a:t> unrealized cost savings and microfilter requirement has limited success of ADSL-lite</a:t>
            </a:r>
          </a:p>
          <a:p>
            <a:pPr marL="0" indent="0"/>
            <a:r>
              <a:rPr lang="en-US" altLang="en-US" sz="1000" b="1"/>
              <a:t>SHDSL </a:t>
            </a:r>
            <a:r>
              <a:rPr lang="en-US" altLang="en-US" sz="1000"/>
              <a:t>- expected to be widely used for</a:t>
            </a:r>
            <a:r>
              <a:rPr lang="en-US" altLang="en-US" sz="1000" b="1"/>
              <a:t> </a:t>
            </a:r>
            <a:r>
              <a:rPr lang="en-US" altLang="en-US" sz="1000"/>
              <a:t>business applications (replaces T1, HDSL &amp; HDSL-2)</a:t>
            </a:r>
          </a:p>
          <a:p>
            <a:pPr marL="0" indent="0"/>
            <a:r>
              <a:rPr lang="en-US" altLang="en-US" sz="1000"/>
              <a:t>Fully standardized</a:t>
            </a:r>
          </a:p>
          <a:p>
            <a:pPr marL="0" indent="0"/>
            <a:r>
              <a:rPr lang="en-US" altLang="en-US" sz="1000"/>
              <a:t> baseband not available for POTS (POTS or ISDN to be carried digitally)</a:t>
            </a:r>
            <a:endParaRPr lang="en-US" altLang="en-US" sz="1000" b="1"/>
          </a:p>
          <a:p>
            <a:pPr marL="0" indent="0"/>
            <a:r>
              <a:rPr lang="en-US" altLang="en-US" sz="1000" b="1"/>
              <a:t>VDSL</a:t>
            </a:r>
          </a:p>
          <a:p>
            <a:pPr marL="0" indent="0"/>
            <a:r>
              <a:rPr lang="en-US" altLang="en-US" sz="1000"/>
              <a:t> 0 - 12 Mhz</a:t>
            </a:r>
          </a:p>
          <a:p>
            <a:pPr marL="0" indent="0"/>
            <a:r>
              <a:rPr lang="en-US" altLang="en-US" sz="1000"/>
              <a:t> both symmetrical and asymmetrical implementations exist</a:t>
            </a:r>
          </a:p>
          <a:p>
            <a:pPr marL="0" indent="0"/>
            <a:r>
              <a:rPr lang="en-US" altLang="en-US" sz="1000"/>
              <a:t> spectrally friendly, both symmetric and asymmetric uses can coexist</a:t>
            </a:r>
          </a:p>
          <a:p>
            <a:pPr marL="0" indent="0"/>
            <a:r>
              <a:rPr lang="en-US" altLang="en-US" sz="1000"/>
              <a:t> supports baseband POTS/ISDN like ADSL</a:t>
            </a:r>
          </a:p>
          <a:p>
            <a:pPr marL="0" indent="0"/>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76642125-D05E-47E1-9E64-54BBDB464A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C57F140D-108D-4FE5-AA09-C114F59954E1}" type="slidenum">
              <a:rPr lang="en-US" altLang="en-US" sz="1000"/>
              <a:pPr>
                <a:lnSpc>
                  <a:spcPct val="100000"/>
                </a:lnSpc>
                <a:spcBef>
                  <a:spcPct val="0"/>
                </a:spcBef>
                <a:buFontTx/>
                <a:buNone/>
              </a:pPr>
              <a:t>31</a:t>
            </a:fld>
            <a:endParaRPr lang="en-US" altLang="en-US" sz="1000"/>
          </a:p>
        </p:txBody>
      </p:sp>
      <p:sp>
        <p:nvSpPr>
          <p:cNvPr id="29699" name="Rectangle 2">
            <a:extLst>
              <a:ext uri="{FF2B5EF4-FFF2-40B4-BE49-F238E27FC236}">
                <a16:creationId xmlns:a16="http://schemas.microsoft.com/office/drawing/2014/main" xmlns="" id="{8595CC72-989C-4745-B197-FDA83A6C39FB}"/>
              </a:ext>
            </a:extLst>
          </p:cNvPr>
          <p:cNvSpPr>
            <a:spLocks noGrp="1" noRot="1" noChangeAspect="1" noChangeArrowheads="1" noTextEdit="1"/>
          </p:cNvSpPr>
          <p:nvPr>
            <p:ph type="sldImg"/>
          </p:nvPr>
        </p:nvSpPr>
        <p:spPr>
          <a:xfrm>
            <a:off x="1173163" y="690563"/>
            <a:ext cx="4587875" cy="3440112"/>
          </a:xfrm>
          <a:ln/>
        </p:spPr>
      </p:sp>
      <p:sp>
        <p:nvSpPr>
          <p:cNvPr id="29700" name="Rectangle 3">
            <a:extLst>
              <a:ext uri="{FF2B5EF4-FFF2-40B4-BE49-F238E27FC236}">
                <a16:creationId xmlns:a16="http://schemas.microsoft.com/office/drawing/2014/main" xmlns="" id="{6E9FEF08-AB07-4FF8-BC0A-6FF7380B6622}"/>
              </a:ext>
            </a:extLst>
          </p:cNvPr>
          <p:cNvSpPr>
            <a:spLocks noGrp="1" noChangeArrowheads="1"/>
          </p:cNvSpPr>
          <p:nvPr>
            <p:ph type="body" idx="1"/>
          </p:nvPr>
        </p:nvSpPr>
        <p:spPr>
          <a:xfrm>
            <a:off x="925513" y="4360863"/>
            <a:ext cx="5083175"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z="1000"/>
              <a:t>ADSL has already achieved mass market status that no other DSL has achieved to date. It is used  increasingly as the method of choice to satisfy the need for speed for internet access. Its multiservice capabilities are just starting to be explored for voice and video applications. ATM is used to transport the user data. Multiple independent streams can therefore readily be created which route traffic to the appropriate destination; voice gateway, BRAS or video server. While ATM is the underlying layer that provides these services, IP is typically used above it to carry data and video and increasingly also Voice (although baseband voice is still the most predominant). </a:t>
            </a:r>
          </a:p>
          <a:p>
            <a:pPr marL="0" indent="0"/>
            <a:r>
              <a:rPr lang="en-US" altLang="en-US" sz="1000"/>
              <a:t>From wikipedia: Moore's Law describes an important trend in the history of computer hardware: that the number of transistors that can be inexpensively placed on an integrated circuit is increasing exponentially, doubling approximately every two years.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xmlns="" id="{35B078C7-D45C-4142-8777-16C5C046C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059C207B-25C8-4FED-8F1B-30C7206B5CAC}" type="slidenum">
              <a:rPr lang="en-US" altLang="en-US" sz="1000"/>
              <a:pPr>
                <a:lnSpc>
                  <a:spcPct val="100000"/>
                </a:lnSpc>
                <a:spcBef>
                  <a:spcPct val="0"/>
                </a:spcBef>
                <a:buFontTx/>
                <a:buNone/>
              </a:pPr>
              <a:t>32</a:t>
            </a:fld>
            <a:endParaRPr lang="en-US" altLang="en-US" sz="1000"/>
          </a:p>
        </p:txBody>
      </p:sp>
      <p:sp>
        <p:nvSpPr>
          <p:cNvPr id="31747" name="Rectangle 2">
            <a:extLst>
              <a:ext uri="{FF2B5EF4-FFF2-40B4-BE49-F238E27FC236}">
                <a16:creationId xmlns:a16="http://schemas.microsoft.com/office/drawing/2014/main" xmlns="" id="{B554E0CC-9751-489D-9741-02C590A523EA}"/>
              </a:ext>
            </a:extLst>
          </p:cNvPr>
          <p:cNvSpPr>
            <a:spLocks noGrp="1" noRot="1" noChangeAspect="1" noChangeArrowheads="1" noTextEdit="1"/>
          </p:cNvSpPr>
          <p:nvPr>
            <p:ph type="sldImg"/>
          </p:nvPr>
        </p:nvSpPr>
        <p:spPr>
          <a:xfrm>
            <a:off x="1173163" y="690563"/>
            <a:ext cx="4587875" cy="3440112"/>
          </a:xfrm>
          <a:ln/>
        </p:spPr>
      </p:sp>
      <p:sp>
        <p:nvSpPr>
          <p:cNvPr id="31748" name="Rectangle 3">
            <a:extLst>
              <a:ext uri="{FF2B5EF4-FFF2-40B4-BE49-F238E27FC236}">
                <a16:creationId xmlns:a16="http://schemas.microsoft.com/office/drawing/2014/main" xmlns="" id="{7D8A2B90-88A8-4E90-AA46-5F856FBE8A05}"/>
              </a:ext>
            </a:extLst>
          </p:cNvPr>
          <p:cNvSpPr>
            <a:spLocks noGrp="1" noChangeArrowheads="1"/>
          </p:cNvSpPr>
          <p:nvPr>
            <p:ph type="body" idx="1"/>
          </p:nvPr>
        </p:nvSpPr>
        <p:spPr>
          <a:xfrm>
            <a:off x="925513" y="4360863"/>
            <a:ext cx="5083175"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sz="1000"/>
              <a:t>This conceptual drawing of an ADSL transmitter is taken from an early public  version of the ITU standard for ADSL.</a:t>
            </a:r>
          </a:p>
          <a:p>
            <a:pPr marL="0" indent="0"/>
            <a:endParaRPr lang="en-US" altLang="en-US" sz="1000"/>
          </a:p>
          <a:p>
            <a:pPr marL="0" indent="0"/>
            <a:r>
              <a:rPr lang="en-US" altLang="en-US" sz="1000"/>
              <a:t>Payload data and overhead information are fed into the mux control block where it is built into a framed and superframe structure.</a:t>
            </a:r>
          </a:p>
          <a:p>
            <a:pPr marL="0" indent="0"/>
            <a:r>
              <a:rPr lang="en-US" altLang="en-US" sz="1000"/>
              <a:t>The overhead consists of timing, OAM and ADSL specific control information. The AOC supports the run-time reallocation of data bits across the various carriers.</a:t>
            </a:r>
          </a:p>
          <a:p>
            <a:pPr marL="0" indent="0"/>
            <a:r>
              <a:rPr lang="en-US" altLang="en-US" sz="1000"/>
              <a:t>Customer data may be carried over a higher latency error protected path or a low latency path; interleaved and fast path respectively. This payload data is received via the appropriate ATM utopia interface dependant upon the destined path.</a:t>
            </a:r>
          </a:p>
          <a:p>
            <a:pPr marL="0" indent="0"/>
            <a:r>
              <a:rPr lang="en-US" altLang="en-US" sz="1000"/>
              <a:t>Error detection is provided across a superframe independantly on each path by a CRC. This completed frame is then scrambled for data randomization. If so provisioned the data would have Reed-Solomon parity bytes added and the interleaved path would be convolutionally interleaved. Interleaving spreads the data from individual frames across multiple DMT symbols so that corruption of individual symbols appear as small amounts of corrupted data in multiple frames rather than large amounts of corrupted data in a single frame. This maximizes the effectiveness of the Reed-Solomon forward error correction coding.</a:t>
            </a:r>
          </a:p>
          <a:p>
            <a:pPr marL="0" indent="0"/>
            <a:r>
              <a:rPr lang="en-US" altLang="en-US" sz="1000"/>
              <a:t>Tone ordering is then applied where data from the interleaved path (better error protected) are populated on the denser constellations. Denser constellations are more likely to be corrupted by noise on the line. Further forward error correction may then be applied in the form of Trellis coding. Finally these data symbols are modulated onto the relevant carrier and transmitted onto the line.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E8925C56-B8A6-467C-98C8-EDFB5A00AE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4EF58BE3-DC92-4F4E-BE09-AF4C47549B61}" type="slidenum">
              <a:rPr lang="en-US" altLang="en-US" sz="1000"/>
              <a:pPr>
                <a:lnSpc>
                  <a:spcPct val="100000"/>
                </a:lnSpc>
                <a:spcBef>
                  <a:spcPct val="0"/>
                </a:spcBef>
                <a:buFontTx/>
                <a:buNone/>
              </a:pPr>
              <a:t>33</a:t>
            </a:fld>
            <a:endParaRPr lang="en-US" altLang="en-US" sz="1000"/>
          </a:p>
        </p:txBody>
      </p:sp>
      <p:sp>
        <p:nvSpPr>
          <p:cNvPr id="39939" name="Rectangle 2">
            <a:extLst>
              <a:ext uri="{FF2B5EF4-FFF2-40B4-BE49-F238E27FC236}">
                <a16:creationId xmlns:a16="http://schemas.microsoft.com/office/drawing/2014/main" xmlns="" id="{A4CB9388-BE46-47AD-A133-F833C4A19F54}"/>
              </a:ext>
            </a:extLst>
          </p:cNvPr>
          <p:cNvSpPr>
            <a:spLocks noGrp="1" noRot="1" noChangeAspect="1" noChangeArrowheads="1" noTextEdit="1"/>
          </p:cNvSpPr>
          <p:nvPr>
            <p:ph type="sldImg"/>
          </p:nvPr>
        </p:nvSpPr>
        <p:spPr>
          <a:xfrm>
            <a:off x="1173163" y="688975"/>
            <a:ext cx="4591050" cy="3443288"/>
          </a:xfrm>
          <a:ln/>
        </p:spPr>
      </p:sp>
      <p:sp>
        <p:nvSpPr>
          <p:cNvPr id="39940" name="Rectangle 3">
            <a:extLst>
              <a:ext uri="{FF2B5EF4-FFF2-40B4-BE49-F238E27FC236}">
                <a16:creationId xmlns:a16="http://schemas.microsoft.com/office/drawing/2014/main" xmlns="" id="{12E173C3-853E-4AB7-9FBC-144226DF2E23}"/>
              </a:ext>
            </a:extLst>
          </p:cNvPr>
          <p:cNvSpPr>
            <a:spLocks noGrp="1" noChangeArrowheads="1"/>
          </p:cNvSpPr>
          <p:nvPr>
            <p:ph type="body" idx="1"/>
          </p:nvPr>
        </p:nvSpPr>
        <p:spPr>
          <a:xfrm>
            <a:off x="925513" y="4360863"/>
            <a:ext cx="5083175"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7475" indent="-117475"/>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5EC7D9C7-3A8C-4774-8E97-C7E398982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50DC2860-9843-4D46-8A5A-D756D3C91939}" type="slidenum">
              <a:rPr lang="en-US" altLang="en-US" sz="1000"/>
              <a:pPr>
                <a:lnSpc>
                  <a:spcPct val="100000"/>
                </a:lnSpc>
                <a:spcBef>
                  <a:spcPct val="0"/>
                </a:spcBef>
                <a:buFontTx/>
                <a:buNone/>
              </a:pPr>
              <a:t>34</a:t>
            </a:fld>
            <a:endParaRPr lang="en-US" altLang="en-US" sz="1000"/>
          </a:p>
        </p:txBody>
      </p:sp>
      <p:sp>
        <p:nvSpPr>
          <p:cNvPr id="50179" name="Rectangle 2">
            <a:extLst>
              <a:ext uri="{FF2B5EF4-FFF2-40B4-BE49-F238E27FC236}">
                <a16:creationId xmlns:a16="http://schemas.microsoft.com/office/drawing/2014/main" xmlns="" id="{9B98B022-7DE1-4426-9F6B-AD2E1DDA16B1}"/>
              </a:ext>
            </a:extLst>
          </p:cNvPr>
          <p:cNvSpPr>
            <a:spLocks noGrp="1" noRot="1" noChangeAspect="1" noChangeArrowheads="1" noTextEdit="1"/>
          </p:cNvSpPr>
          <p:nvPr>
            <p:ph type="sldImg"/>
          </p:nvPr>
        </p:nvSpPr>
        <p:spPr>
          <a:xfrm>
            <a:off x="1181100" y="704850"/>
            <a:ext cx="4572000" cy="3429000"/>
          </a:xfrm>
          <a:ln/>
        </p:spPr>
      </p:sp>
      <p:sp>
        <p:nvSpPr>
          <p:cNvPr id="50180" name="Rectangle 3">
            <a:extLst>
              <a:ext uri="{FF2B5EF4-FFF2-40B4-BE49-F238E27FC236}">
                <a16:creationId xmlns:a16="http://schemas.microsoft.com/office/drawing/2014/main" xmlns="" id="{FE513C41-5399-4F4F-9540-388CD36EC8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165C2709-3304-45B4-8580-2A9A291A0E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63F13A52-24BC-4628-B785-8BE051129EF6}" type="slidenum">
              <a:rPr lang="en-US" altLang="en-US" sz="1000"/>
              <a:pPr>
                <a:lnSpc>
                  <a:spcPct val="100000"/>
                </a:lnSpc>
                <a:spcBef>
                  <a:spcPct val="0"/>
                </a:spcBef>
                <a:buFontTx/>
                <a:buNone/>
              </a:pPr>
              <a:t>5</a:t>
            </a:fld>
            <a:endParaRPr lang="en-US" altLang="en-US" sz="1000"/>
          </a:p>
        </p:txBody>
      </p:sp>
      <p:sp>
        <p:nvSpPr>
          <p:cNvPr id="14339" name="Rectangle 2">
            <a:extLst>
              <a:ext uri="{FF2B5EF4-FFF2-40B4-BE49-F238E27FC236}">
                <a16:creationId xmlns:a16="http://schemas.microsoft.com/office/drawing/2014/main" xmlns="" id="{03C7CB05-63C6-4BDC-9CE3-7B2C99CC658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AF2A414C-5C4E-4542-BE7A-07C7D70298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xmlns="" id="{3A83A5E0-A5FB-4B31-BCA4-A194E48A73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47178D7D-1573-49DA-82BB-012592F35F69}" type="slidenum">
              <a:rPr lang="en-US" altLang="en-US" sz="1000"/>
              <a:pPr>
                <a:lnSpc>
                  <a:spcPct val="100000"/>
                </a:lnSpc>
                <a:spcBef>
                  <a:spcPct val="0"/>
                </a:spcBef>
                <a:buFontTx/>
                <a:buNone/>
              </a:pPr>
              <a:t>35</a:t>
            </a:fld>
            <a:endParaRPr lang="en-US" altLang="en-US" sz="1000"/>
          </a:p>
        </p:txBody>
      </p:sp>
      <p:sp>
        <p:nvSpPr>
          <p:cNvPr id="52227" name="Rectangle 2">
            <a:extLst>
              <a:ext uri="{FF2B5EF4-FFF2-40B4-BE49-F238E27FC236}">
                <a16:creationId xmlns:a16="http://schemas.microsoft.com/office/drawing/2014/main" xmlns="" id="{433315FC-F914-4DE5-8B3F-BC2DA4263F75}"/>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xmlns="" id="{CACF289D-7203-41B1-8CF1-74685DE09D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xmlns="" id="{B5A25088-6008-45CE-8ED0-5B59164426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8C6749FE-2C17-4FE9-88D0-E6C8F2CC7A98}" type="slidenum">
              <a:rPr lang="en-US" altLang="en-US" sz="1000"/>
              <a:pPr>
                <a:lnSpc>
                  <a:spcPct val="100000"/>
                </a:lnSpc>
                <a:spcBef>
                  <a:spcPct val="0"/>
                </a:spcBef>
                <a:buFontTx/>
                <a:buNone/>
              </a:pPr>
              <a:t>36</a:t>
            </a:fld>
            <a:endParaRPr lang="en-US" altLang="en-US" sz="1000"/>
          </a:p>
        </p:txBody>
      </p:sp>
      <p:sp>
        <p:nvSpPr>
          <p:cNvPr id="56323" name="Rectangle 2">
            <a:extLst>
              <a:ext uri="{FF2B5EF4-FFF2-40B4-BE49-F238E27FC236}">
                <a16:creationId xmlns:a16="http://schemas.microsoft.com/office/drawing/2014/main" xmlns="" id="{5390CE04-A172-4708-B5FC-7D55B1A6A233}"/>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xmlns="" id="{F12A26D2-F13C-40EA-9D1E-313CEE3C55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xmlns="" id="{7FAC8A6E-894F-4C8D-BAB8-B21D028C74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BAFE3CC3-0AF0-487B-8FC5-F428C63584E9}" type="slidenum">
              <a:rPr lang="en-US" altLang="en-US" sz="1000"/>
              <a:pPr>
                <a:lnSpc>
                  <a:spcPct val="100000"/>
                </a:lnSpc>
                <a:spcBef>
                  <a:spcPct val="0"/>
                </a:spcBef>
                <a:buFontTx/>
                <a:buNone/>
              </a:pPr>
              <a:t>37</a:t>
            </a:fld>
            <a:endParaRPr lang="en-US" altLang="en-US" sz="1000"/>
          </a:p>
        </p:txBody>
      </p:sp>
      <p:sp>
        <p:nvSpPr>
          <p:cNvPr id="68611" name="Rectangle 2">
            <a:extLst>
              <a:ext uri="{FF2B5EF4-FFF2-40B4-BE49-F238E27FC236}">
                <a16:creationId xmlns:a16="http://schemas.microsoft.com/office/drawing/2014/main" xmlns="" id="{562E1080-AA16-4EED-8231-7112E3117AE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xmlns="" id="{36277335-BFBE-4C45-81DB-1AA8FE3A8B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xmlns="" id="{475BA61A-70EB-41EE-9A3D-D4DC424340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A518ACE8-BF0D-4D82-BA63-F0C1D55D5EC1}" type="slidenum">
              <a:rPr lang="en-US" altLang="en-US" sz="1000"/>
              <a:pPr>
                <a:lnSpc>
                  <a:spcPct val="100000"/>
                </a:lnSpc>
                <a:spcBef>
                  <a:spcPct val="0"/>
                </a:spcBef>
                <a:buFontTx/>
                <a:buNone/>
              </a:pPr>
              <a:t>38</a:t>
            </a:fld>
            <a:endParaRPr lang="en-US" altLang="en-US" sz="1000"/>
          </a:p>
        </p:txBody>
      </p:sp>
      <p:sp>
        <p:nvSpPr>
          <p:cNvPr id="70659" name="Rectangle 2">
            <a:extLst>
              <a:ext uri="{FF2B5EF4-FFF2-40B4-BE49-F238E27FC236}">
                <a16:creationId xmlns:a16="http://schemas.microsoft.com/office/drawing/2014/main" xmlns="" id="{D75B1812-811E-4FDE-9E6C-0B8856CBA12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xmlns="" id="{84388A0A-157B-42CA-A78F-D6CAA58A8C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TDMA is deployed in the upstream such that data is only sent by the ONT upon receiving a grant message from the OLT (identifying the assigned number of timeslots)</a:t>
            </a:r>
          </a:p>
          <a:p>
            <a:endParaRPr lang="en-US" altLang="en-US"/>
          </a:p>
          <a:p>
            <a:r>
              <a:rPr lang="en-US" altLang="en-US"/>
              <a:t>Due to the wide range of distances that need to be supported a process called ranging is used to determine the distance between the OLT and ONT for adjustment of the time slot allocation to maximize efficiency</a:t>
            </a:r>
          </a:p>
          <a:p>
            <a:endParaRPr lang="en-US" altLang="en-US"/>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xmlns="" id="{9A7B5DA7-BB29-4993-8A88-9A6BB6937D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7C5124EE-10D4-45F5-8663-B065D4D3BBB3}" type="slidenum">
              <a:rPr lang="en-US" altLang="en-US" sz="1000"/>
              <a:pPr>
                <a:lnSpc>
                  <a:spcPct val="100000"/>
                </a:lnSpc>
                <a:spcBef>
                  <a:spcPct val="0"/>
                </a:spcBef>
                <a:buFontTx/>
                <a:buNone/>
              </a:pPr>
              <a:t>39</a:t>
            </a:fld>
            <a:endParaRPr lang="en-US" altLang="en-US" sz="1000"/>
          </a:p>
        </p:txBody>
      </p:sp>
      <p:sp>
        <p:nvSpPr>
          <p:cNvPr id="72707" name="Rectangle 2">
            <a:extLst>
              <a:ext uri="{FF2B5EF4-FFF2-40B4-BE49-F238E27FC236}">
                <a16:creationId xmlns:a16="http://schemas.microsoft.com/office/drawing/2014/main" xmlns="" id="{0555D360-BD36-4C57-BA03-1DA76C9C323C}"/>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xmlns="" id="{D77A5018-19F9-49FC-B9D8-B88B762841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D02DBA3-12EC-42E4-B619-E49E4F848E98}"/>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xmlns="" id="{0E2FE05A-5855-492B-9888-0B6BBCE11D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167422D1-2C65-4BF9-9451-37325E058249}"/>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xmlns="" id="{48B81583-AFEB-4022-BD03-1362D4A4F6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100"/>
              <a:t>First let</a:t>
            </a:r>
            <a:r>
              <a:rPr lang="ja-JP" altLang="en-US" sz="1100"/>
              <a:t>’</a:t>
            </a:r>
            <a:r>
              <a:rPr lang="en-US" altLang="ja-JP" sz="1100"/>
              <a:t>s forecast residential  bandwidth demand</a:t>
            </a:r>
          </a:p>
          <a:p>
            <a:pPr eaLnBrk="1" hangingPunct="1">
              <a:buFontTx/>
              <a:buChar char="•"/>
            </a:pPr>
            <a:r>
              <a:rPr lang="en-US" altLang="en-US" sz="1100"/>
              <a:t>Let</a:t>
            </a:r>
            <a:r>
              <a:rPr lang="ja-JP" altLang="en-US" sz="1100"/>
              <a:t>’</a:t>
            </a:r>
            <a:r>
              <a:rPr lang="en-US" altLang="ja-JP" sz="1100"/>
              <a:t>s recognize that it</a:t>
            </a:r>
            <a:r>
              <a:rPr lang="ja-JP" altLang="en-US" sz="1100"/>
              <a:t>’</a:t>
            </a:r>
            <a:r>
              <a:rPr lang="en-US" altLang="ja-JP" sz="1100"/>
              <a:t>s hard to forecast bandwidth demand, but it</a:t>
            </a:r>
            <a:r>
              <a:rPr lang="ja-JP" altLang="en-US" sz="1100"/>
              <a:t>’</a:t>
            </a:r>
            <a:r>
              <a:rPr lang="en-US" altLang="ja-JP" sz="1100"/>
              <a:t>s easier to create an upper bound.  </a:t>
            </a:r>
          </a:p>
          <a:p>
            <a:pPr eaLnBrk="1" hangingPunct="1">
              <a:buFontTx/>
              <a:buChar char="•"/>
            </a:pPr>
            <a:r>
              <a:rPr lang="en-US" altLang="en-US" sz="1100"/>
              <a:t>Focusing on the streaming video which drives bandwidth demand</a:t>
            </a:r>
          </a:p>
          <a:p>
            <a:pPr eaLnBrk="1" hangingPunct="1">
              <a:buFontTx/>
              <a:buChar char="•"/>
            </a:pPr>
            <a:r>
              <a:rPr lang="en-US" altLang="en-US" sz="1100"/>
              <a:t>Starting with what it takes to be a successful triple play provider today, </a:t>
            </a:r>
          </a:p>
          <a:p>
            <a:pPr eaLnBrk="1" hangingPunct="1"/>
            <a:r>
              <a:rPr lang="en-US" altLang="en-US" sz="1100"/>
              <a:t>Then, to forecast an upper bound to future demand, this stream mix will evolve.  We assume</a:t>
            </a:r>
          </a:p>
          <a:p>
            <a:pPr eaLnBrk="1" hangingPunct="1">
              <a:buFontTx/>
              <a:buAutoNum type="arabicPeriod"/>
            </a:pPr>
            <a:r>
              <a:rPr lang="en-US" altLang="en-US" sz="1100"/>
              <a:t>Content providers move very quickly to convert most programming to 3D and UHD formats</a:t>
            </a:r>
          </a:p>
          <a:p>
            <a:pPr eaLnBrk="1" hangingPunct="1">
              <a:buFontTx/>
              <a:buAutoNum type="arabicPeriod"/>
            </a:pPr>
            <a:r>
              <a:rPr lang="en-US" altLang="en-US" sz="1100"/>
              <a:t>A service provider moves aggressively to deliver ever increasing video quality</a:t>
            </a:r>
          </a:p>
          <a:p>
            <a:pPr eaLnBrk="1" hangingPunct="1">
              <a:buFontTx/>
              <a:buAutoNum type="arabicPeriod"/>
            </a:pPr>
            <a:r>
              <a:rPr lang="en-US" altLang="en-US" sz="1100"/>
              <a:t>The subscriber is an early adopter making aggressive and sustained investments in consumer electronics upgrades</a:t>
            </a:r>
          </a:p>
          <a:p>
            <a:pPr eaLnBrk="1" hangingPunct="1">
              <a:buFontTx/>
              <a:buAutoNum type="arabicPeriod"/>
            </a:pPr>
            <a:endParaRPr lang="en-US" altLang="en-US" sz="1100"/>
          </a:p>
          <a:p>
            <a:pPr eaLnBrk="1" hangingPunct="1"/>
            <a:r>
              <a:rPr lang="en-US" altLang="en-US" sz="1100"/>
              <a:t>We assume UHD content becomes available in 2015, so that by the end of this decade we are mostl streaming all UHD and or 3D including so-called 8k video which requires enormous screens that you must sit very close to to appreciate the resolution.</a:t>
            </a:r>
          </a:p>
          <a:p>
            <a:pPr eaLnBrk="1" hangingPunct="1"/>
            <a:endParaRPr lang="en-US" altLang="en-US" sz="1100"/>
          </a:p>
          <a:p>
            <a:pPr eaLnBrk="1" hangingPunct="1"/>
            <a:r>
              <a:rPr lang="en-US" altLang="en-US" sz="1100"/>
              <a:t>We arrive at a 15% YoY increase.</a:t>
            </a:r>
          </a:p>
          <a:p>
            <a:pPr eaLnBrk="1" hangingPunct="1"/>
            <a:endParaRPr lang="en-US" altLang="en-US"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9D85C642-D464-44F7-A680-70B3EB60A7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7B21474A-FE45-4692-86E0-9BDD13EA1E04}" type="slidenum">
              <a:rPr lang="en-US" altLang="en-US" sz="1000"/>
              <a:pPr>
                <a:lnSpc>
                  <a:spcPct val="100000"/>
                </a:lnSpc>
                <a:spcBef>
                  <a:spcPct val="0"/>
                </a:spcBef>
                <a:buFontTx/>
                <a:buNone/>
              </a:pPr>
              <a:t>8</a:t>
            </a:fld>
            <a:endParaRPr lang="en-US" altLang="en-US" sz="1000"/>
          </a:p>
        </p:txBody>
      </p:sp>
      <p:sp>
        <p:nvSpPr>
          <p:cNvPr id="19459" name="Rectangle 2">
            <a:extLst>
              <a:ext uri="{FF2B5EF4-FFF2-40B4-BE49-F238E27FC236}">
                <a16:creationId xmlns:a16="http://schemas.microsoft.com/office/drawing/2014/main" xmlns="" id="{69939AD5-DEF2-49CE-8D25-8BF448477F4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xmlns="" id="{4D58CB66-F24F-4CC8-B10D-F447F52B84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8427742A-FBB8-4FA4-82D7-28301A4D3F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99DB41AE-E8CE-41BD-B81C-5AE5F70D8BB7}" type="slidenum">
              <a:rPr lang="en-US" altLang="en-US" sz="1000"/>
              <a:pPr>
                <a:lnSpc>
                  <a:spcPct val="100000"/>
                </a:lnSpc>
                <a:spcBef>
                  <a:spcPct val="0"/>
                </a:spcBef>
                <a:buFontTx/>
                <a:buNone/>
              </a:pPr>
              <a:t>9</a:t>
            </a:fld>
            <a:endParaRPr lang="en-US" altLang="en-US" sz="1000"/>
          </a:p>
        </p:txBody>
      </p:sp>
      <p:sp>
        <p:nvSpPr>
          <p:cNvPr id="21507" name="Rectangle 2">
            <a:extLst>
              <a:ext uri="{FF2B5EF4-FFF2-40B4-BE49-F238E27FC236}">
                <a16:creationId xmlns:a16="http://schemas.microsoft.com/office/drawing/2014/main" xmlns="" id="{C27D4DEE-2C63-423B-8A5D-BD28E8B118C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3BDFC95E-AF7D-4DC9-B857-71C38AFA83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Since the early 1980s, the most popular plant configuration for DLC has been the Carrier Serving Area (CSA) design where an RT serves up to 9 Kft of 26 gauge or 12 Kft of 24 and coarser gauge in “developed and soon-to-be developed areas.”  They normally contain two to five distribution areas, each of which has a Serving Area Interface and serves 200 to 400 homes and business lines. All of the distribution plant within a DA and CSA is supposed to be non-loaded (with no more than 2.5 Kft of bridged tap) to support digital services.</a:t>
            </a:r>
          </a:p>
          <a:p>
            <a:r>
              <a:rPr lang="en-US" altLang="en-US"/>
              <a:t>   A CSA can contain a single DA, but that is usually limited to remote, low density rural areas. Few RT installations have been made for single DAs in urban and suburban areas, an application also referred to as fiber-to-the-node (FTTN). At one time it was assumed this configuration would become popular to support VDSL deployment, since over 90% of the customers in DAs are within 3-4 Kft of the SAI. This is not happening with RTs but rather with broadband DSLAMs. 	</a:t>
            </a:r>
          </a:p>
          <a:p>
            <a:endParaRPr lang="en-US" altLang="en-US"/>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xmlns="" id="{D1EE5529-BBA4-4D2D-9B27-8C8ACA5090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641FF0F9-EF61-4581-A080-8AE92CCB93DA}" type="slidenum">
              <a:rPr lang="en-US" altLang="en-US" sz="1000"/>
              <a:pPr>
                <a:lnSpc>
                  <a:spcPct val="100000"/>
                </a:lnSpc>
                <a:spcBef>
                  <a:spcPct val="0"/>
                </a:spcBef>
                <a:buFontTx/>
                <a:buNone/>
              </a:pPr>
              <a:t>10</a:t>
            </a:fld>
            <a:endParaRPr lang="en-US" altLang="en-US" sz="1000"/>
          </a:p>
        </p:txBody>
      </p:sp>
      <p:sp>
        <p:nvSpPr>
          <p:cNvPr id="33795" name="Rectangle 2">
            <a:extLst>
              <a:ext uri="{FF2B5EF4-FFF2-40B4-BE49-F238E27FC236}">
                <a16:creationId xmlns:a16="http://schemas.microsoft.com/office/drawing/2014/main" xmlns="" id="{004F2382-E521-4E6C-8621-D13D42FC3616}"/>
              </a:ext>
            </a:extLst>
          </p:cNvPr>
          <p:cNvSpPr>
            <a:spLocks noGrp="1" noRot="1" noChangeAspect="1" noChangeArrowheads="1" noTextEdit="1"/>
          </p:cNvSpPr>
          <p:nvPr>
            <p:ph type="sldImg"/>
          </p:nvPr>
        </p:nvSpPr>
        <p:spPr>
          <a:xfrm>
            <a:off x="1173163" y="690563"/>
            <a:ext cx="4587875" cy="3440112"/>
          </a:xfrm>
          <a:ln/>
        </p:spPr>
      </p:sp>
      <p:sp>
        <p:nvSpPr>
          <p:cNvPr id="33796" name="Rectangle 3">
            <a:extLst>
              <a:ext uri="{FF2B5EF4-FFF2-40B4-BE49-F238E27FC236}">
                <a16:creationId xmlns:a16="http://schemas.microsoft.com/office/drawing/2014/main" xmlns="" id="{D10AE613-2D6B-47F0-B9F2-6539C49CBC3B}"/>
              </a:ext>
            </a:extLst>
          </p:cNvPr>
          <p:cNvSpPr>
            <a:spLocks noGrp="1" noChangeArrowheads="1"/>
          </p:cNvSpPr>
          <p:nvPr>
            <p:ph type="body" idx="1"/>
          </p:nvPr>
        </p:nvSpPr>
        <p:spPr>
          <a:xfrm>
            <a:off x="925513" y="4360863"/>
            <a:ext cx="5083175"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ltLang="en-US"/>
              <a:t>The above diagram shows FDM full-rate ADSL. Echo cancelled ADSL would have the downstream extended to overlap the upstream. This yields additional bandwidth in the downstream direction. Unfortunately it also produces “number of disturbers” dependant near end crosstalk. Receivers can effectively cancel their transmitter’s signal however they are less able to cancel the crosstalk from adjacent transmitters. As the number of adjacent transmitters grows the amount of gain from the overlapped spectrum reduces to the point where performance may be less than that of an FDM design. FDM designs typically use analog filtering to assist in adjacent band rejection.</a:t>
            </a:r>
          </a:p>
          <a:p>
            <a:pPr marL="0" indent="0"/>
            <a:endParaRPr lang="en-US" altLang="en-US"/>
          </a:p>
          <a:p>
            <a:pPr marL="0" indent="0"/>
            <a:r>
              <a:rPr lang="en-US" altLang="en-US"/>
              <a:t>VDSL bandwidth looks similar except that additional bands are specified for upstream and downstream which extend up to 12 Mhz.</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xmlns="" id="{97A4C5E8-0F5C-4404-8234-D451B91036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B7B78B51-54F7-41E1-8090-BF437F9D2B77}" type="slidenum">
              <a:rPr lang="en-US" altLang="en-US" sz="1000"/>
              <a:pPr>
                <a:lnSpc>
                  <a:spcPct val="100000"/>
                </a:lnSpc>
                <a:spcBef>
                  <a:spcPct val="0"/>
                </a:spcBef>
                <a:buFontTx/>
                <a:buNone/>
              </a:pPr>
              <a:t>11</a:t>
            </a:fld>
            <a:endParaRPr lang="en-US" altLang="en-US" sz="1000"/>
          </a:p>
        </p:txBody>
      </p:sp>
      <p:sp>
        <p:nvSpPr>
          <p:cNvPr id="35843" name="Rectangle 2">
            <a:extLst>
              <a:ext uri="{FF2B5EF4-FFF2-40B4-BE49-F238E27FC236}">
                <a16:creationId xmlns:a16="http://schemas.microsoft.com/office/drawing/2014/main" xmlns="" id="{85ECD40E-D0CB-4783-B9A5-A0B93AAC0B9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xmlns="" id="{BB66774B-2926-4BD5-ACA8-E87C185B1F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DMT very effectively allows maximal channel bandwidth to be used. Where narrow frequency disturbers are experienced individual frequency bins can be disabled or less heavily bit loaded. When longer loops are encountered and the attenuation at the band edge is significant these bins can also be disabled.</a:t>
            </a:r>
          </a:p>
          <a:p>
            <a:r>
              <a:rPr lang="en-US" altLang="en-US"/>
              <a:t>By monitoring the channel capacity in this way DMT ADSL adapts, both at start-up and in showtime (once trained and passing data) to the highest capacity for each given line condition.</a:t>
            </a:r>
          </a:p>
          <a:p>
            <a:endParaRPr lang="en-US" altLang="en-US"/>
          </a:p>
          <a:p>
            <a:r>
              <a:rPr lang="en-US" altLang="en-US"/>
              <a:t>VDSL standards extends this approach to 4096 bins, some upstream and more downstream.</a:t>
            </a:r>
          </a:p>
          <a:p>
            <a:endParaRPr lang="en-US" altLang="en-US"/>
          </a:p>
          <a:p>
            <a:endParaRPr lang="en-US" altLang="en-US"/>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10846CCC-C8E9-4822-AABE-5B88312439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lnSpc>
                <a:spcPct val="90000"/>
              </a:lnSpc>
              <a:spcBef>
                <a:spcPct val="40000"/>
              </a:spcBef>
              <a:buChar char="&gt;"/>
              <a:defRPr sz="1200">
                <a:solidFill>
                  <a:schemeClr val="tx1"/>
                </a:solidFill>
                <a:latin typeface="FuturaA Bk BT" pitchFamily="34" charset="0"/>
              </a:defRPr>
            </a:lvl1pPr>
            <a:lvl2pPr marL="742950" indent="-285750" defTabSz="919163">
              <a:lnSpc>
                <a:spcPct val="90000"/>
              </a:lnSpc>
              <a:spcBef>
                <a:spcPct val="40000"/>
              </a:spcBef>
              <a:buChar char="•"/>
              <a:defRPr sz="1200">
                <a:solidFill>
                  <a:schemeClr val="tx1"/>
                </a:solidFill>
                <a:latin typeface="FuturaA Bk BT" pitchFamily="34" charset="0"/>
              </a:defRPr>
            </a:lvl2pPr>
            <a:lvl3pPr marL="1143000" indent="-228600" defTabSz="919163">
              <a:lnSpc>
                <a:spcPct val="90000"/>
              </a:lnSpc>
              <a:spcBef>
                <a:spcPct val="40000"/>
              </a:spcBef>
              <a:buChar char="–"/>
              <a:defRPr sz="1200">
                <a:solidFill>
                  <a:schemeClr val="tx1"/>
                </a:solidFill>
                <a:latin typeface="FuturaA Bk BT" pitchFamily="34" charset="0"/>
              </a:defRPr>
            </a:lvl3pPr>
            <a:lvl4pPr marL="1600200" indent="-228600" defTabSz="919163">
              <a:lnSpc>
                <a:spcPct val="90000"/>
              </a:lnSpc>
              <a:spcBef>
                <a:spcPct val="40000"/>
              </a:spcBef>
              <a:buSzPct val="60000"/>
              <a:buChar char="&gt;"/>
              <a:defRPr sz="1200">
                <a:solidFill>
                  <a:schemeClr val="tx1"/>
                </a:solidFill>
                <a:latin typeface="FuturaA Bk BT" pitchFamily="34" charset="0"/>
              </a:defRPr>
            </a:lvl4pPr>
            <a:lvl5pPr marL="2057400" indent="-228600" defTabSz="919163">
              <a:lnSpc>
                <a:spcPct val="90000"/>
              </a:lnSpc>
              <a:spcBef>
                <a:spcPct val="40000"/>
              </a:spcBef>
              <a:buSzPct val="60000"/>
              <a:buChar char="&gt;"/>
              <a:defRPr sz="1200">
                <a:solidFill>
                  <a:schemeClr val="tx1"/>
                </a:solidFill>
                <a:latin typeface="FuturaA Bk BT" pitchFamily="34" charset="0"/>
              </a:defRPr>
            </a:lvl5pPr>
            <a:lvl6pPr marL="25146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19163"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nSpc>
                <a:spcPct val="100000"/>
              </a:lnSpc>
              <a:spcBef>
                <a:spcPct val="0"/>
              </a:spcBef>
              <a:buFontTx/>
              <a:buNone/>
            </a:pPr>
            <a:fld id="{907D4F5F-C75E-48B3-A640-F8F3A309BA25}" type="slidenum">
              <a:rPr lang="en-US" altLang="en-US" sz="1000"/>
              <a:pPr>
                <a:lnSpc>
                  <a:spcPct val="100000"/>
                </a:lnSpc>
                <a:spcBef>
                  <a:spcPct val="0"/>
                </a:spcBef>
                <a:buFontTx/>
                <a:buNone/>
              </a:pPr>
              <a:t>12</a:t>
            </a:fld>
            <a:endParaRPr lang="en-US" altLang="en-US" sz="1000"/>
          </a:p>
        </p:txBody>
      </p:sp>
      <p:sp>
        <p:nvSpPr>
          <p:cNvPr id="37891" name="Rectangle 7">
            <a:extLst>
              <a:ext uri="{FF2B5EF4-FFF2-40B4-BE49-F238E27FC236}">
                <a16:creationId xmlns:a16="http://schemas.microsoft.com/office/drawing/2014/main" xmlns="" id="{987DA48F-D8FE-443E-B011-6952D44D445F}"/>
              </a:ext>
            </a:extLst>
          </p:cNvPr>
          <p:cNvSpPr txBox="1">
            <a:spLocks noGrp="1" noChangeArrowheads="1"/>
          </p:cNvSpPr>
          <p:nvPr/>
        </p:nvSpPr>
        <p:spPr bwMode="auto">
          <a:xfrm>
            <a:off x="3960813" y="868680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9" tIns="46871" rIns="93739" bIns="46871" anchor="b"/>
          <a:lstStyle>
            <a:lvl1pPr defTabSz="930275">
              <a:lnSpc>
                <a:spcPct val="90000"/>
              </a:lnSpc>
              <a:spcBef>
                <a:spcPct val="40000"/>
              </a:spcBef>
              <a:buChar char="&gt;"/>
              <a:defRPr sz="1200">
                <a:solidFill>
                  <a:schemeClr val="tx1"/>
                </a:solidFill>
                <a:latin typeface="FuturaA Bk BT" pitchFamily="34" charset="0"/>
              </a:defRPr>
            </a:lvl1pPr>
            <a:lvl2pPr marL="742950" indent="-285750" defTabSz="930275">
              <a:lnSpc>
                <a:spcPct val="90000"/>
              </a:lnSpc>
              <a:spcBef>
                <a:spcPct val="40000"/>
              </a:spcBef>
              <a:buChar char="•"/>
              <a:defRPr sz="1200">
                <a:solidFill>
                  <a:schemeClr val="tx1"/>
                </a:solidFill>
                <a:latin typeface="FuturaA Bk BT" pitchFamily="34" charset="0"/>
              </a:defRPr>
            </a:lvl2pPr>
            <a:lvl3pPr marL="1143000" indent="-228600" defTabSz="930275">
              <a:lnSpc>
                <a:spcPct val="90000"/>
              </a:lnSpc>
              <a:spcBef>
                <a:spcPct val="40000"/>
              </a:spcBef>
              <a:buChar char="–"/>
              <a:defRPr sz="1200">
                <a:solidFill>
                  <a:schemeClr val="tx1"/>
                </a:solidFill>
                <a:latin typeface="FuturaA Bk BT" pitchFamily="34" charset="0"/>
              </a:defRPr>
            </a:lvl3pPr>
            <a:lvl4pPr marL="1600200" indent="-228600" defTabSz="930275">
              <a:lnSpc>
                <a:spcPct val="90000"/>
              </a:lnSpc>
              <a:spcBef>
                <a:spcPct val="40000"/>
              </a:spcBef>
              <a:buSzPct val="60000"/>
              <a:buChar char="&gt;"/>
              <a:defRPr sz="1200">
                <a:solidFill>
                  <a:schemeClr val="tx1"/>
                </a:solidFill>
                <a:latin typeface="FuturaA Bk BT" pitchFamily="34" charset="0"/>
              </a:defRPr>
            </a:lvl4pPr>
            <a:lvl5pPr marL="2057400" indent="-228600" defTabSz="930275">
              <a:lnSpc>
                <a:spcPct val="90000"/>
              </a:lnSpc>
              <a:spcBef>
                <a:spcPct val="40000"/>
              </a:spcBef>
              <a:buSzPct val="60000"/>
              <a:buChar char="&gt;"/>
              <a:defRPr sz="1200">
                <a:solidFill>
                  <a:schemeClr val="tx1"/>
                </a:solidFill>
                <a:latin typeface="FuturaA Bk BT" pitchFamily="34" charset="0"/>
              </a:defRPr>
            </a:lvl5pPr>
            <a:lvl6pPr marL="2514600" indent="-228600" defTabSz="930275"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6pPr>
            <a:lvl7pPr marL="2971800" indent="-228600" defTabSz="930275"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7pPr>
            <a:lvl8pPr marL="3429000" indent="-228600" defTabSz="930275"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8pPr>
            <a:lvl9pPr marL="3886200" indent="-228600" defTabSz="930275" eaLnBrk="0" fontAlgn="base" hangingPunct="0">
              <a:lnSpc>
                <a:spcPct val="90000"/>
              </a:lnSpc>
              <a:spcBef>
                <a:spcPct val="40000"/>
              </a:spcBef>
              <a:spcAft>
                <a:spcPct val="0"/>
              </a:spcAft>
              <a:buSzPct val="60000"/>
              <a:buChar char="&gt;"/>
              <a:defRPr sz="1200">
                <a:solidFill>
                  <a:schemeClr val="tx1"/>
                </a:solidFill>
                <a:latin typeface="FuturaA Bk BT" pitchFamily="34" charset="0"/>
              </a:defRPr>
            </a:lvl9pPr>
          </a:lstStyle>
          <a:p>
            <a:pPr algn="r">
              <a:lnSpc>
                <a:spcPct val="100000"/>
              </a:lnSpc>
              <a:spcBef>
                <a:spcPct val="0"/>
              </a:spcBef>
              <a:buFontTx/>
              <a:buNone/>
            </a:pPr>
            <a:fld id="{8B71B83E-ADCF-4F08-B63B-49B5598A3A97}" type="slidenum">
              <a:rPr lang="en-GB" altLang="en-US" sz="1000" b="0"/>
              <a:pPr algn="r">
                <a:lnSpc>
                  <a:spcPct val="100000"/>
                </a:lnSpc>
                <a:spcBef>
                  <a:spcPct val="0"/>
                </a:spcBef>
                <a:buFontTx/>
                <a:buNone/>
              </a:pPr>
              <a:t>12</a:t>
            </a:fld>
            <a:endParaRPr lang="en-GB" altLang="en-US" sz="1000" b="0"/>
          </a:p>
        </p:txBody>
      </p:sp>
      <p:sp>
        <p:nvSpPr>
          <p:cNvPr id="37892" name="Rectangle 2">
            <a:extLst>
              <a:ext uri="{FF2B5EF4-FFF2-40B4-BE49-F238E27FC236}">
                <a16:creationId xmlns:a16="http://schemas.microsoft.com/office/drawing/2014/main" xmlns="" id="{F064778A-2E3F-47B9-8DCF-A4D747777220}"/>
              </a:ext>
            </a:extLst>
          </p:cNvPr>
          <p:cNvSpPr>
            <a:spLocks noGrp="1" noRot="1" noChangeAspect="1" noChangeArrowheads="1" noTextEdit="1"/>
          </p:cNvSpPr>
          <p:nvPr>
            <p:ph type="sldImg"/>
          </p:nvPr>
        </p:nvSpPr>
        <p:spPr>
          <a:xfrm>
            <a:off x="1173163" y="690563"/>
            <a:ext cx="4589462" cy="3441700"/>
          </a:xfrm>
          <a:ln/>
        </p:spPr>
      </p:sp>
      <p:sp>
        <p:nvSpPr>
          <p:cNvPr id="37893" name="Rectangle 3">
            <a:extLst>
              <a:ext uri="{FF2B5EF4-FFF2-40B4-BE49-F238E27FC236}">
                <a16:creationId xmlns:a16="http://schemas.microsoft.com/office/drawing/2014/main" xmlns="" id="{13E3672C-96CD-4D94-98FC-48D67D4CE612}"/>
              </a:ext>
            </a:extLst>
          </p:cNvPr>
          <p:cNvSpPr>
            <a:spLocks noGrp="1" noChangeArrowheads="1"/>
          </p:cNvSpPr>
          <p:nvPr>
            <p:ph type="body" idx="1"/>
          </p:nvPr>
        </p:nvSpPr>
        <p:spPr>
          <a:xfrm>
            <a:off x="693738" y="4360863"/>
            <a:ext cx="5546725"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7" tIns="46865" rIns="93727" bIns="46865"/>
          <a:lstStyle/>
          <a:p>
            <a:pPr marL="117475" indent="-117475"/>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7021" name="Rectangle 45"/>
          <p:cNvSpPr>
            <a:spLocks noGrp="1" noChangeArrowheads="1"/>
          </p:cNvSpPr>
          <p:nvPr>
            <p:ph type="ctrTitle" sz="quarter"/>
          </p:nvPr>
        </p:nvSpPr>
        <p:spPr>
          <a:xfrm>
            <a:off x="525463" y="2209800"/>
            <a:ext cx="8255000" cy="889000"/>
          </a:xfrm>
        </p:spPr>
        <p:txBody>
          <a:bodyPr lIns="92075" tIns="46038" rIns="92075" bIns="46038"/>
          <a:lstStyle>
            <a:lvl1pPr>
              <a:defRPr sz="2700" b="1"/>
            </a:lvl1pPr>
          </a:lstStyle>
          <a:p>
            <a:r>
              <a:rPr lang="en-US"/>
              <a:t>Click to edit Master title style</a:t>
            </a:r>
          </a:p>
        </p:txBody>
      </p:sp>
      <p:sp>
        <p:nvSpPr>
          <p:cNvPr id="767022" name="Rectangle 46"/>
          <p:cNvSpPr>
            <a:spLocks noGrp="1" noChangeArrowheads="1"/>
          </p:cNvSpPr>
          <p:nvPr>
            <p:ph type="subTitle" sz="quarter" idx="1"/>
          </p:nvPr>
        </p:nvSpPr>
        <p:spPr>
          <a:xfrm>
            <a:off x="5102225" y="4506913"/>
            <a:ext cx="3863975" cy="342900"/>
          </a:xfrm>
        </p:spPr>
        <p:txBody>
          <a:bodyPr lIns="92075" tIns="46038" rIns="92075" bIns="46038"/>
          <a:lstStyle>
            <a:lvl1pPr marL="0" indent="0" defTabSz="655638">
              <a:spcBef>
                <a:spcPct val="0"/>
              </a:spcBef>
              <a:buFontTx/>
              <a:buNone/>
              <a:defRPr/>
            </a:lvl1pPr>
          </a:lstStyle>
          <a:p>
            <a:r>
              <a:rPr lang="en-US"/>
              <a:t>Click to edit Master subtitle style</a:t>
            </a:r>
          </a:p>
        </p:txBody>
      </p:sp>
    </p:spTree>
    <p:extLst>
      <p:ext uri="{BB962C8B-B14F-4D97-AF65-F5344CB8AC3E}">
        <p14:creationId xmlns:p14="http://schemas.microsoft.com/office/powerpoint/2010/main" val="138284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89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433388"/>
            <a:ext cx="2078038" cy="2376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1175" y="433388"/>
            <a:ext cx="6086475" cy="2376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587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1175" y="433388"/>
            <a:ext cx="8316913" cy="758825"/>
          </a:xfrm>
        </p:spPr>
        <p:txBody>
          <a:bodyPr/>
          <a:lstStyle/>
          <a:p>
            <a:r>
              <a:rPr lang="en-US"/>
              <a:t>Click to edit Master title style</a:t>
            </a:r>
          </a:p>
        </p:txBody>
      </p:sp>
      <p:sp>
        <p:nvSpPr>
          <p:cNvPr id="3" name="Text Placeholder 2"/>
          <p:cNvSpPr>
            <a:spLocks noGrp="1"/>
          </p:cNvSpPr>
          <p:nvPr>
            <p:ph type="body" sz="half" idx="1"/>
          </p:nvPr>
        </p:nvSpPr>
        <p:spPr>
          <a:xfrm>
            <a:off x="511175" y="1471613"/>
            <a:ext cx="4081463" cy="133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5038" y="1471613"/>
            <a:ext cx="4083050" cy="133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987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4" name="Footer Placeholder 27"/>
          <p:cNvSpPr txBox="1">
            <a:spLocks/>
          </p:cNvSpPr>
          <p:nvPr userDrawn="1"/>
        </p:nvSpPr>
        <p:spPr>
          <a:xfrm>
            <a:off x="2970876" y="6394573"/>
            <a:ext cx="3111426" cy="194587"/>
          </a:xfrm>
          <a:prstGeom prst="rect">
            <a:avLst/>
          </a:prstGeom>
        </p:spPr>
        <p:txBody>
          <a:bodyPr lIns="0" tIns="0" rIns="0" bIns="0" anchor="b"/>
          <a:lstStyle>
            <a:lvl1pPr algn="l">
              <a:defRPr sz="800">
                <a:solidFill>
                  <a:schemeClr val="tx2"/>
                </a:solidFill>
                <a:latin typeface="+mn-lt"/>
              </a:defRPr>
            </a:lvl1pPr>
          </a:lstStyle>
          <a:p>
            <a:pPr>
              <a:defRPr/>
            </a:pPr>
            <a:r>
              <a:rPr lang="en-US" sz="800" dirty="0">
                <a:solidFill>
                  <a:srgbClr val="001135"/>
                </a:solidFill>
                <a:cs typeface="Arial" panose="020B0604020202020204" pitchFamily="34" charset="0"/>
              </a:rPr>
              <a:t>Nokia Confidential - Not for use outside Nokia and AT&amp;T</a:t>
            </a:r>
          </a:p>
        </p:txBody>
      </p:sp>
      <p:sp>
        <p:nvSpPr>
          <p:cNvPr id="5" name="Title 1"/>
          <p:cNvSpPr>
            <a:spLocks noGrp="1"/>
          </p:cNvSpPr>
          <p:nvPr>
            <p:ph type="title"/>
          </p:nvPr>
        </p:nvSpPr>
        <p:spPr>
          <a:xfrm>
            <a:off x="417600" y="372332"/>
            <a:ext cx="8308800" cy="412800"/>
          </a:xfrm>
        </p:spPr>
        <p:txBody>
          <a:bodyPr/>
          <a:lstStyle>
            <a:lvl1pPr>
              <a:defRPr sz="2000" b="0">
                <a:solidFill>
                  <a:schemeClr val="tx1"/>
                </a:solidFill>
                <a:latin typeface="+mj-lt"/>
              </a:defRPr>
            </a:lvl1pPr>
          </a:lstStyle>
          <a:p>
            <a:r>
              <a:rPr lang="en-US"/>
              <a:t>Click to edit Master title style</a:t>
            </a:r>
            <a:endParaRPr lang="en-US" dirty="0"/>
          </a:p>
        </p:txBody>
      </p:sp>
      <p:sp>
        <p:nvSpPr>
          <p:cNvPr id="3" name="Text Placeholder 2"/>
          <p:cNvSpPr>
            <a:spLocks noGrp="1"/>
          </p:cNvSpPr>
          <p:nvPr>
            <p:ph type="body" sz="quarter" idx="10"/>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259786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440000"/>
            <a:ext cx="8308800" cy="47472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p:nvPr>
        </p:nvSpPr>
        <p:spPr>
          <a:xfrm>
            <a:off x="417600" y="372332"/>
            <a:ext cx="8308800" cy="412800"/>
          </a:xfrm>
        </p:spPr>
        <p:txBody>
          <a:bodyPr/>
          <a:lstStyle>
            <a:lvl1pPr>
              <a:defRPr sz="2000" b="0">
                <a:solidFill>
                  <a:schemeClr val="tx1"/>
                </a:solidFill>
                <a:latin typeface="+mj-lt"/>
              </a:defRPr>
            </a:lvl1pPr>
          </a:lstStyle>
          <a:p>
            <a:r>
              <a:rPr lang="en-US"/>
              <a:t>Click to edit Master title style</a:t>
            </a:r>
            <a:endParaRPr lang="en-US" dirty="0"/>
          </a:p>
        </p:txBody>
      </p:sp>
      <p:sp>
        <p:nvSpPr>
          <p:cNvPr id="11" name="Text Placeholder 2"/>
          <p:cNvSpPr>
            <a:spLocks noGrp="1"/>
          </p:cNvSpPr>
          <p:nvPr>
            <p:ph type="body" sz="quarter" idx="10"/>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
        <p:nvSpPr>
          <p:cNvPr id="5" name="Footer Placeholder 27"/>
          <p:cNvSpPr>
            <a:spLocks noGrp="1"/>
          </p:cNvSpPr>
          <p:nvPr>
            <p:ph type="ftr" sz="quarter" idx="17"/>
          </p:nvPr>
        </p:nvSpPr>
        <p:spPr/>
        <p:txBody>
          <a:bodyPr/>
          <a:lstStyle>
            <a:lvl1pPr algn="l">
              <a:defRPr sz="800">
                <a:solidFill>
                  <a:schemeClr val="tx2"/>
                </a:solidFill>
                <a:latin typeface="+mn-lt"/>
                <a:cs typeface="ヒラギノ角ゴ Pro W3"/>
              </a:defRPr>
            </a:lvl1pPr>
          </a:lstStyle>
          <a:p>
            <a:pPr>
              <a:defRPr/>
            </a:pPr>
            <a:r>
              <a:rPr lang="en-US"/>
              <a:t>Nokia - Confidential</a:t>
            </a:r>
            <a:endParaRPr lang="en-US" dirty="0"/>
          </a:p>
        </p:txBody>
      </p:sp>
    </p:spTree>
    <p:extLst>
      <p:ext uri="{BB962C8B-B14F-4D97-AF65-F5344CB8AC3E}">
        <p14:creationId xmlns:p14="http://schemas.microsoft.com/office/powerpoint/2010/main" val="71469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440000"/>
            <a:ext cx="8308800" cy="4747200"/>
          </a:xfrm>
          <a:prstGeom prst="rect">
            <a:avLst/>
          </a:prstGeom>
        </p:spPr>
        <p:txBody>
          <a:bodyPr lIns="0" tIns="0" rIns="0" bIns="0"/>
          <a:lstStyle>
            <a:lvl1pPr algn="l">
              <a:defRPr sz="1600">
                <a:solidFill>
                  <a:schemeClr val="tx2"/>
                </a:solidFill>
              </a:defRPr>
            </a:lvl1pPr>
            <a:lvl2pPr marL="460800" algn="l">
              <a:defRPr sz="1400">
                <a:solidFill>
                  <a:schemeClr val="tx2"/>
                </a:solidFill>
              </a:defRPr>
            </a:lvl2pPr>
            <a:lvl3pPr marL="691200" indent="-230400" algn="l">
              <a:defRPr sz="1200">
                <a:solidFill>
                  <a:schemeClr val="tx2"/>
                </a:solidFill>
              </a:defRPr>
            </a:lvl3pPr>
            <a:lvl4pPr marL="921600" algn="l">
              <a:defRPr sz="1000">
                <a:solidFill>
                  <a:schemeClr val="tx2"/>
                </a:solidFill>
              </a:defRPr>
            </a:lvl4pPr>
            <a:lvl5pPr marL="1152000" algn="l">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417600" y="372332"/>
            <a:ext cx="8308800" cy="412800"/>
          </a:xfrm>
        </p:spPr>
        <p:txBody>
          <a:bodyPr/>
          <a:lstStyle>
            <a:lvl1pPr>
              <a:defRPr sz="2000" b="0">
                <a:solidFill>
                  <a:schemeClr val="tx1"/>
                </a:solidFill>
                <a:latin typeface="+mj-lt"/>
              </a:defRPr>
            </a:lvl1pPr>
          </a:lstStyle>
          <a:p>
            <a:r>
              <a:rPr lang="en-US"/>
              <a:t>Click to edit Master title style</a:t>
            </a:r>
            <a:endParaRPr lang="en-US" dirty="0"/>
          </a:p>
        </p:txBody>
      </p:sp>
      <p:sp>
        <p:nvSpPr>
          <p:cNvPr id="10" name="Text Placeholder 2"/>
          <p:cNvSpPr>
            <a:spLocks noGrp="1"/>
          </p:cNvSpPr>
          <p:nvPr>
            <p:ph type="body" sz="quarter" idx="10"/>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
        <p:nvSpPr>
          <p:cNvPr id="5" name="Footer Placeholder 27"/>
          <p:cNvSpPr>
            <a:spLocks noGrp="1"/>
          </p:cNvSpPr>
          <p:nvPr>
            <p:ph type="ftr" sz="quarter" idx="16"/>
          </p:nvPr>
        </p:nvSpPr>
        <p:spPr/>
        <p:txBody>
          <a:bodyPr/>
          <a:lstStyle>
            <a:lvl1pPr algn="l">
              <a:defRPr sz="800">
                <a:solidFill>
                  <a:schemeClr val="tx2"/>
                </a:solidFill>
                <a:latin typeface="+mn-lt"/>
                <a:cs typeface="ヒラギノ角ゴ Pro W3"/>
              </a:defRPr>
            </a:lvl1pPr>
          </a:lstStyle>
          <a:p>
            <a:pPr>
              <a:defRPr/>
            </a:pPr>
            <a:r>
              <a:rPr lang="en-US"/>
              <a:t>Nokia - Confidential</a:t>
            </a:r>
            <a:endParaRPr lang="en-US" dirty="0"/>
          </a:p>
        </p:txBody>
      </p:sp>
    </p:spTree>
    <p:extLst>
      <p:ext uri="{BB962C8B-B14F-4D97-AF65-F5344CB8AC3E}">
        <p14:creationId xmlns:p14="http://schemas.microsoft.com/office/powerpoint/2010/main" val="2997563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440000"/>
            <a:ext cx="4010400" cy="47472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4716000" y="1440000"/>
            <a:ext cx="4010400" cy="47472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10" name="Title 1"/>
          <p:cNvSpPr>
            <a:spLocks noGrp="1"/>
          </p:cNvSpPr>
          <p:nvPr>
            <p:ph type="title"/>
          </p:nvPr>
        </p:nvSpPr>
        <p:spPr>
          <a:xfrm>
            <a:off x="417600" y="372332"/>
            <a:ext cx="8308800" cy="412800"/>
          </a:xfrm>
        </p:spPr>
        <p:txBody>
          <a:bodyPr/>
          <a:lstStyle>
            <a:lvl1pPr>
              <a:defRPr sz="2000" b="0">
                <a:solidFill>
                  <a:schemeClr val="tx1"/>
                </a:solidFill>
                <a:latin typeface="+mj-lt"/>
              </a:defRPr>
            </a:lvl1pPr>
          </a:lstStyle>
          <a:p>
            <a:r>
              <a:rPr lang="en-US"/>
              <a:t>Click to edit Master title style</a:t>
            </a:r>
            <a:endParaRPr lang="en-US" dirty="0"/>
          </a:p>
        </p:txBody>
      </p:sp>
      <p:sp>
        <p:nvSpPr>
          <p:cNvPr id="11" name="Text Placeholder 2"/>
          <p:cNvSpPr>
            <a:spLocks noGrp="1"/>
          </p:cNvSpPr>
          <p:nvPr>
            <p:ph type="body" sz="quarter" idx="10"/>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
        <p:nvSpPr>
          <p:cNvPr id="6" name="Footer Placeholder 27"/>
          <p:cNvSpPr>
            <a:spLocks noGrp="1"/>
          </p:cNvSpPr>
          <p:nvPr>
            <p:ph type="ftr" sz="quarter" idx="18"/>
          </p:nvPr>
        </p:nvSpPr>
        <p:spPr/>
        <p:txBody>
          <a:bodyPr/>
          <a:lstStyle>
            <a:lvl1pPr algn="l">
              <a:defRPr sz="800">
                <a:solidFill>
                  <a:schemeClr val="tx2"/>
                </a:solidFill>
                <a:latin typeface="+mn-lt"/>
                <a:cs typeface="ヒラギノ角ゴ Pro W3"/>
              </a:defRPr>
            </a:lvl1pPr>
          </a:lstStyle>
          <a:p>
            <a:pPr>
              <a:defRPr/>
            </a:pPr>
            <a:r>
              <a:rPr lang="en-US"/>
              <a:t>Nokia - Confidential</a:t>
            </a:r>
            <a:endParaRPr lang="en-US" dirty="0"/>
          </a:p>
        </p:txBody>
      </p:sp>
    </p:spTree>
    <p:extLst>
      <p:ext uri="{BB962C8B-B14F-4D97-AF65-F5344CB8AC3E}">
        <p14:creationId xmlns:p14="http://schemas.microsoft.com/office/powerpoint/2010/main" val="112001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440000"/>
            <a:ext cx="4010400" cy="47472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2"/>
          <p:cNvSpPr>
            <a:spLocks noGrp="1"/>
          </p:cNvSpPr>
          <p:nvPr>
            <p:ph sz="quarter" idx="19"/>
          </p:nvPr>
        </p:nvSpPr>
        <p:spPr>
          <a:xfrm>
            <a:off x="4716000" y="1440000"/>
            <a:ext cx="4010400" cy="47472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itle 1"/>
          <p:cNvSpPr>
            <a:spLocks noGrp="1"/>
          </p:cNvSpPr>
          <p:nvPr>
            <p:ph type="title"/>
          </p:nvPr>
        </p:nvSpPr>
        <p:spPr>
          <a:xfrm>
            <a:off x="417600" y="372332"/>
            <a:ext cx="8308800" cy="412800"/>
          </a:xfrm>
        </p:spPr>
        <p:txBody>
          <a:bodyPr/>
          <a:lstStyle>
            <a:lvl1pPr>
              <a:defRPr sz="2000" b="0">
                <a:solidFill>
                  <a:schemeClr val="tx1"/>
                </a:solidFill>
                <a:latin typeface="+mj-lt"/>
              </a:defRPr>
            </a:lvl1pPr>
          </a:lstStyle>
          <a:p>
            <a:r>
              <a:rPr lang="en-US"/>
              <a:t>Click to edit Master title style</a:t>
            </a:r>
            <a:endParaRPr lang="en-US" dirty="0"/>
          </a:p>
        </p:txBody>
      </p:sp>
      <p:sp>
        <p:nvSpPr>
          <p:cNvPr id="13" name="Text Placeholder 2"/>
          <p:cNvSpPr>
            <a:spLocks noGrp="1"/>
          </p:cNvSpPr>
          <p:nvPr>
            <p:ph type="body" sz="quarter" idx="10"/>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
        <p:nvSpPr>
          <p:cNvPr id="6" name="Footer Placeholder 27"/>
          <p:cNvSpPr>
            <a:spLocks noGrp="1"/>
          </p:cNvSpPr>
          <p:nvPr>
            <p:ph type="ftr" sz="quarter" idx="20"/>
          </p:nvPr>
        </p:nvSpPr>
        <p:spPr/>
        <p:txBody>
          <a:bodyPr/>
          <a:lstStyle>
            <a:lvl1pPr algn="l">
              <a:defRPr sz="800">
                <a:solidFill>
                  <a:schemeClr val="tx2"/>
                </a:solidFill>
                <a:latin typeface="+mn-lt"/>
                <a:cs typeface="ヒラギノ角ゴ Pro W3"/>
              </a:defRPr>
            </a:lvl1pPr>
          </a:lstStyle>
          <a:p>
            <a:pPr>
              <a:defRPr/>
            </a:pPr>
            <a:r>
              <a:rPr lang="en-US"/>
              <a:t>Nokia - Confidential</a:t>
            </a:r>
            <a:endParaRPr lang="en-US" dirty="0"/>
          </a:p>
        </p:txBody>
      </p:sp>
    </p:spTree>
    <p:extLst>
      <p:ext uri="{BB962C8B-B14F-4D97-AF65-F5344CB8AC3E}">
        <p14:creationId xmlns:p14="http://schemas.microsoft.com/office/powerpoint/2010/main" val="1849069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440000"/>
            <a:ext cx="2592000" cy="47472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6120000" y="1440000"/>
            <a:ext cx="2592000" cy="47472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ext Placeholder 10"/>
          <p:cNvSpPr>
            <a:spLocks noGrp="1"/>
          </p:cNvSpPr>
          <p:nvPr>
            <p:ph type="body" sz="quarter" idx="19"/>
          </p:nvPr>
        </p:nvSpPr>
        <p:spPr>
          <a:xfrm>
            <a:off x="3261600" y="1440000"/>
            <a:ext cx="2592000" cy="47472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3" name="Title 1"/>
          <p:cNvSpPr>
            <a:spLocks noGrp="1"/>
          </p:cNvSpPr>
          <p:nvPr>
            <p:ph type="title"/>
          </p:nvPr>
        </p:nvSpPr>
        <p:spPr>
          <a:xfrm>
            <a:off x="417600" y="372332"/>
            <a:ext cx="8308800" cy="412800"/>
          </a:xfrm>
        </p:spPr>
        <p:txBody>
          <a:bodyPr/>
          <a:lstStyle>
            <a:lvl1pPr>
              <a:defRPr sz="2000" b="0">
                <a:solidFill>
                  <a:schemeClr val="tx1"/>
                </a:solidFill>
                <a:latin typeface="+mj-lt"/>
              </a:defRPr>
            </a:lvl1pPr>
          </a:lstStyle>
          <a:p>
            <a:r>
              <a:rPr lang="en-US"/>
              <a:t>Click to edit Master title style</a:t>
            </a:r>
            <a:endParaRPr lang="en-US" dirty="0"/>
          </a:p>
        </p:txBody>
      </p:sp>
      <p:sp>
        <p:nvSpPr>
          <p:cNvPr id="15" name="Text Placeholder 2"/>
          <p:cNvSpPr>
            <a:spLocks noGrp="1"/>
          </p:cNvSpPr>
          <p:nvPr>
            <p:ph type="body" sz="quarter" idx="10"/>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
        <p:nvSpPr>
          <p:cNvPr id="7" name="Footer Placeholder 27"/>
          <p:cNvSpPr>
            <a:spLocks noGrp="1"/>
          </p:cNvSpPr>
          <p:nvPr>
            <p:ph type="ftr" sz="quarter" idx="20"/>
          </p:nvPr>
        </p:nvSpPr>
        <p:spPr/>
        <p:txBody>
          <a:bodyPr/>
          <a:lstStyle>
            <a:lvl1pPr algn="l">
              <a:defRPr sz="800">
                <a:solidFill>
                  <a:schemeClr val="tx2"/>
                </a:solidFill>
                <a:latin typeface="+mn-lt"/>
                <a:cs typeface="ヒラギノ角ゴ Pro W3"/>
              </a:defRPr>
            </a:lvl1pPr>
          </a:lstStyle>
          <a:p>
            <a:pPr>
              <a:defRPr/>
            </a:pPr>
            <a:r>
              <a:rPr lang="en-US"/>
              <a:t>Nokia - Confidential</a:t>
            </a:r>
            <a:endParaRPr lang="en-US" dirty="0"/>
          </a:p>
        </p:txBody>
      </p:sp>
    </p:spTree>
    <p:extLst>
      <p:ext uri="{BB962C8B-B14F-4D97-AF65-F5344CB8AC3E}">
        <p14:creationId xmlns:p14="http://schemas.microsoft.com/office/powerpoint/2010/main" val="3317736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440000"/>
            <a:ext cx="2592000" cy="47472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sz="quarter" idx="19"/>
          </p:nvPr>
        </p:nvSpPr>
        <p:spPr>
          <a:xfrm>
            <a:off x="3261600" y="1440000"/>
            <a:ext cx="2592000" cy="47472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sz="quarter" idx="20"/>
          </p:nvPr>
        </p:nvSpPr>
        <p:spPr>
          <a:xfrm>
            <a:off x="6120000" y="1440000"/>
            <a:ext cx="2592000" cy="47472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itle 1"/>
          <p:cNvSpPr>
            <a:spLocks noGrp="1"/>
          </p:cNvSpPr>
          <p:nvPr>
            <p:ph type="title"/>
          </p:nvPr>
        </p:nvSpPr>
        <p:spPr>
          <a:xfrm>
            <a:off x="417600" y="372332"/>
            <a:ext cx="8308800" cy="412800"/>
          </a:xfrm>
        </p:spPr>
        <p:txBody>
          <a:bodyPr/>
          <a:lstStyle>
            <a:lvl1pPr>
              <a:defRPr sz="2000" b="0">
                <a:solidFill>
                  <a:schemeClr val="tx1"/>
                </a:solidFill>
                <a:latin typeface="+mj-lt"/>
              </a:defRPr>
            </a:lvl1pPr>
          </a:lstStyle>
          <a:p>
            <a:r>
              <a:rPr lang="en-US"/>
              <a:t>Click to edit Master title style</a:t>
            </a:r>
            <a:endParaRPr lang="en-US" dirty="0"/>
          </a:p>
        </p:txBody>
      </p:sp>
      <p:sp>
        <p:nvSpPr>
          <p:cNvPr id="15" name="Text Placeholder 2"/>
          <p:cNvSpPr>
            <a:spLocks noGrp="1"/>
          </p:cNvSpPr>
          <p:nvPr>
            <p:ph type="body" sz="quarter" idx="10"/>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
        <p:nvSpPr>
          <p:cNvPr id="7" name="Footer Placeholder 27"/>
          <p:cNvSpPr>
            <a:spLocks noGrp="1"/>
          </p:cNvSpPr>
          <p:nvPr>
            <p:ph type="ftr" sz="quarter" idx="21"/>
          </p:nvPr>
        </p:nvSpPr>
        <p:spPr/>
        <p:txBody>
          <a:bodyPr/>
          <a:lstStyle>
            <a:lvl1pPr algn="l">
              <a:defRPr sz="800">
                <a:solidFill>
                  <a:schemeClr val="tx2"/>
                </a:solidFill>
                <a:latin typeface="+mn-lt"/>
                <a:cs typeface="ヒラギノ角ゴ Pro W3"/>
              </a:defRPr>
            </a:lvl1pPr>
          </a:lstStyle>
          <a:p>
            <a:pPr>
              <a:defRPr/>
            </a:pPr>
            <a:r>
              <a:rPr lang="en-US"/>
              <a:t>Nokia - Confidential</a:t>
            </a:r>
            <a:endParaRPr lang="en-US" dirty="0"/>
          </a:p>
        </p:txBody>
      </p:sp>
    </p:spTree>
    <p:extLst>
      <p:ext uri="{BB962C8B-B14F-4D97-AF65-F5344CB8AC3E}">
        <p14:creationId xmlns:p14="http://schemas.microsoft.com/office/powerpoint/2010/main" val="363692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26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9" name="Footer Placeholder 27"/>
          <p:cNvSpPr txBox="1">
            <a:spLocks/>
          </p:cNvSpPr>
          <p:nvPr userDrawn="1"/>
        </p:nvSpPr>
        <p:spPr>
          <a:xfrm>
            <a:off x="3854454" y="6421972"/>
            <a:ext cx="1465263" cy="182033"/>
          </a:xfrm>
          <a:prstGeom prst="rect">
            <a:avLst/>
          </a:prstGeom>
        </p:spPr>
        <p:txBody>
          <a:bodyPr lIns="0" tIns="0" rIns="0" bIns="0" anchor="b"/>
          <a:lstStyle>
            <a:lvl1pPr algn="l">
              <a:defRPr sz="800">
                <a:solidFill>
                  <a:schemeClr val="tx2"/>
                </a:solidFill>
                <a:latin typeface="+mn-lt"/>
              </a:defRPr>
            </a:lvl1pPr>
          </a:lstStyle>
          <a:p>
            <a:pPr>
              <a:defRPr/>
            </a:pPr>
            <a:r>
              <a:rPr lang="en-US" sz="800" dirty="0"/>
              <a:t>Nokia Confidential - Not for use outside Lumos Networks and Nokia</a:t>
            </a:r>
          </a:p>
        </p:txBody>
      </p:sp>
      <p:sp>
        <p:nvSpPr>
          <p:cNvPr id="12" name="Text Placeholder 10"/>
          <p:cNvSpPr>
            <a:spLocks noGrp="1"/>
          </p:cNvSpPr>
          <p:nvPr>
            <p:ph type="body" sz="quarter" idx="16"/>
          </p:nvPr>
        </p:nvSpPr>
        <p:spPr>
          <a:xfrm>
            <a:off x="417600" y="1440000"/>
            <a:ext cx="1893600" cy="47472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440000"/>
            <a:ext cx="1893600" cy="47472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440000"/>
            <a:ext cx="1893600" cy="47472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440000"/>
            <a:ext cx="1893600" cy="47472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1" name="Title 1"/>
          <p:cNvSpPr>
            <a:spLocks noGrp="1"/>
          </p:cNvSpPr>
          <p:nvPr>
            <p:ph type="title"/>
          </p:nvPr>
        </p:nvSpPr>
        <p:spPr>
          <a:xfrm>
            <a:off x="417600" y="372332"/>
            <a:ext cx="8308800" cy="412800"/>
          </a:xfrm>
        </p:spPr>
        <p:txBody>
          <a:bodyPr/>
          <a:lstStyle>
            <a:lvl1pPr>
              <a:defRPr sz="2000" b="0">
                <a:solidFill>
                  <a:schemeClr val="tx1"/>
                </a:solidFill>
                <a:latin typeface="+mj-lt"/>
              </a:defRPr>
            </a:lvl1pPr>
          </a:lstStyle>
          <a:p>
            <a:r>
              <a:rPr lang="en-US"/>
              <a:t>Click to edit Master title style</a:t>
            </a:r>
            <a:endParaRPr lang="en-US" dirty="0"/>
          </a:p>
        </p:txBody>
      </p:sp>
      <p:sp>
        <p:nvSpPr>
          <p:cNvPr id="16" name="Text Placeholder 2"/>
          <p:cNvSpPr>
            <a:spLocks noGrp="1"/>
          </p:cNvSpPr>
          <p:nvPr>
            <p:ph type="body" sz="quarter" idx="10"/>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279116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440000"/>
            <a:ext cx="1893600" cy="47472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sz="quarter" idx="19"/>
          </p:nvPr>
        </p:nvSpPr>
        <p:spPr>
          <a:xfrm>
            <a:off x="2556000" y="1440000"/>
            <a:ext cx="1893600" cy="47472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sz="quarter" idx="20"/>
          </p:nvPr>
        </p:nvSpPr>
        <p:spPr>
          <a:xfrm>
            <a:off x="4694400" y="1440000"/>
            <a:ext cx="1893600" cy="47472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Content Placeholder 2"/>
          <p:cNvSpPr>
            <a:spLocks noGrp="1"/>
          </p:cNvSpPr>
          <p:nvPr>
            <p:ph sz="quarter" idx="21"/>
          </p:nvPr>
        </p:nvSpPr>
        <p:spPr>
          <a:xfrm>
            <a:off x="6832800" y="1440000"/>
            <a:ext cx="1893600" cy="47472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itle 1"/>
          <p:cNvSpPr>
            <a:spLocks noGrp="1"/>
          </p:cNvSpPr>
          <p:nvPr>
            <p:ph type="title"/>
          </p:nvPr>
        </p:nvSpPr>
        <p:spPr>
          <a:xfrm>
            <a:off x="417600" y="372332"/>
            <a:ext cx="8308800" cy="412800"/>
          </a:xfrm>
        </p:spPr>
        <p:txBody>
          <a:bodyPr/>
          <a:lstStyle>
            <a:lvl1pPr>
              <a:defRPr sz="2000" b="0">
                <a:solidFill>
                  <a:schemeClr val="tx1"/>
                </a:solidFill>
                <a:latin typeface="+mj-lt"/>
              </a:defRPr>
            </a:lvl1pPr>
          </a:lstStyle>
          <a:p>
            <a:r>
              <a:rPr lang="en-US"/>
              <a:t>Click to edit Master title style</a:t>
            </a:r>
            <a:endParaRPr lang="en-US" dirty="0"/>
          </a:p>
        </p:txBody>
      </p:sp>
      <p:sp>
        <p:nvSpPr>
          <p:cNvPr id="17" name="Text Placeholder 2"/>
          <p:cNvSpPr>
            <a:spLocks noGrp="1"/>
          </p:cNvSpPr>
          <p:nvPr>
            <p:ph type="body" sz="quarter" idx="10"/>
          </p:nvPr>
        </p:nvSpPr>
        <p:spPr>
          <a:xfrm>
            <a:off x="417512" y="787200"/>
            <a:ext cx="8308800" cy="4128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
        <p:nvSpPr>
          <p:cNvPr id="8" name="Footer Placeholder 27"/>
          <p:cNvSpPr>
            <a:spLocks noGrp="1"/>
          </p:cNvSpPr>
          <p:nvPr>
            <p:ph type="ftr" sz="quarter" idx="22"/>
          </p:nvPr>
        </p:nvSpPr>
        <p:spPr/>
        <p:txBody>
          <a:bodyPr/>
          <a:lstStyle>
            <a:lvl1pPr algn="l">
              <a:defRPr sz="800">
                <a:solidFill>
                  <a:schemeClr val="tx2"/>
                </a:solidFill>
                <a:latin typeface="+mn-lt"/>
                <a:cs typeface="ヒラギノ角ゴ Pro W3"/>
              </a:defRPr>
            </a:lvl1pPr>
          </a:lstStyle>
          <a:p>
            <a:pPr>
              <a:defRPr/>
            </a:pPr>
            <a:r>
              <a:rPr lang="en-US"/>
              <a:t>Nokia - Confidential</a:t>
            </a:r>
            <a:endParaRPr lang="en-US" dirty="0"/>
          </a:p>
        </p:txBody>
      </p:sp>
    </p:spTree>
    <p:extLst>
      <p:ext uri="{BB962C8B-B14F-4D97-AF65-F5344CB8AC3E}">
        <p14:creationId xmlns:p14="http://schemas.microsoft.com/office/powerpoint/2010/main" val="3479391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6144684"/>
            <a:ext cx="9144000" cy="0"/>
          </a:xfrm>
          <a:prstGeom prst="line">
            <a:avLst/>
          </a:prstGeom>
          <a:ln w="6350" cmpd="sng">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lumMod val="75000"/>
                    <a:lumOff val="25000"/>
                  </a:schemeClr>
                </a:solidFill>
                <a:latin typeface="Trebuchet MS" pitchFamily="34" charset="0"/>
              </a:defRPr>
            </a:lvl1pPr>
          </a:lstStyle>
          <a:p>
            <a:r>
              <a:rPr lang="en-US"/>
              <a:t>Click to edit Master title style</a:t>
            </a:r>
          </a:p>
        </p:txBody>
      </p:sp>
      <p:sp>
        <p:nvSpPr>
          <p:cNvPr id="4" name="Footer Placeholder 27"/>
          <p:cNvSpPr>
            <a:spLocks noGrp="1"/>
          </p:cNvSpPr>
          <p:nvPr>
            <p:ph type="ftr" sz="quarter" idx="10"/>
          </p:nvPr>
        </p:nvSpPr>
        <p:spPr/>
        <p:txBody>
          <a:bodyPr/>
          <a:lstStyle>
            <a:lvl1pPr algn="l">
              <a:defRPr sz="800">
                <a:solidFill>
                  <a:schemeClr val="tx2"/>
                </a:solidFill>
                <a:latin typeface="+mn-lt"/>
                <a:cs typeface="ヒラギノ角ゴ Pro W3"/>
              </a:defRPr>
            </a:lvl1pPr>
          </a:lstStyle>
          <a:p>
            <a:pPr>
              <a:defRPr/>
            </a:pPr>
            <a:r>
              <a:rPr lang="en-US"/>
              <a:t>Nokia - Confidential</a:t>
            </a:r>
            <a:endParaRPr lang="en-US" dirty="0"/>
          </a:p>
        </p:txBody>
      </p:sp>
    </p:spTree>
    <p:extLst>
      <p:ext uri="{BB962C8B-B14F-4D97-AF65-F5344CB8AC3E}">
        <p14:creationId xmlns:p14="http://schemas.microsoft.com/office/powerpoint/2010/main" val="4028920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ite Head">
    <p:spTree>
      <p:nvGrpSpPr>
        <p:cNvPr id="1" name=""/>
        <p:cNvGrpSpPr/>
        <p:nvPr/>
      </p:nvGrpSpPr>
      <p:grpSpPr>
        <a:xfrm>
          <a:off x="0" y="0"/>
          <a:ext cx="0" cy="0"/>
          <a:chOff x="0" y="0"/>
          <a:chExt cx="0" cy="0"/>
        </a:xfrm>
      </p:grpSpPr>
      <p:sp>
        <p:nvSpPr>
          <p:cNvPr id="5" name="Title 1"/>
          <p:cNvSpPr>
            <a:spLocks noGrp="1"/>
          </p:cNvSpPr>
          <p:nvPr>
            <p:ph type="title"/>
          </p:nvPr>
        </p:nvSpPr>
        <p:spPr>
          <a:xfrm>
            <a:off x="417600" y="372332"/>
            <a:ext cx="8308800" cy="412800"/>
          </a:xfrm>
          <a:prstGeom prst="rect">
            <a:avLst/>
          </a:prstGeom>
        </p:spPr>
        <p:txBody>
          <a:bodyPr/>
          <a:lstStyle>
            <a:lvl1pPr>
              <a:defRPr sz="2000" b="1">
                <a:solidFill>
                  <a:schemeClr val="tx1"/>
                </a:solidFill>
                <a:latin typeface="+mj-lt"/>
              </a:defRPr>
            </a:lvl1pPr>
          </a:lstStyle>
          <a:p>
            <a:r>
              <a:rPr lang="en-US"/>
              <a:t>Click to edit Master title style</a:t>
            </a:r>
            <a:endParaRPr lang="en-US" dirty="0"/>
          </a:p>
        </p:txBody>
      </p:sp>
      <p:sp>
        <p:nvSpPr>
          <p:cNvPr id="3" name="Footer Placeholder 27"/>
          <p:cNvSpPr>
            <a:spLocks noGrp="1"/>
          </p:cNvSpPr>
          <p:nvPr>
            <p:ph type="ftr" sz="quarter" idx="10"/>
          </p:nvPr>
        </p:nvSpPr>
        <p:spPr>
          <a:xfrm>
            <a:off x="1439864" y="6421967"/>
            <a:ext cx="2581275" cy="162984"/>
          </a:xfrm>
        </p:spPr>
        <p:txBody>
          <a:bodyPr/>
          <a:lstStyle>
            <a:lvl1pPr algn="l">
              <a:defRPr sz="800" dirty="0" smtClean="0">
                <a:solidFill>
                  <a:schemeClr val="tx2"/>
                </a:solidFill>
                <a:latin typeface="+mn-lt"/>
              </a:defRPr>
            </a:lvl1pPr>
          </a:lstStyle>
          <a:p>
            <a:pPr>
              <a:defRPr/>
            </a:pPr>
            <a:r>
              <a:rPr lang="en-US"/>
              <a:t>Nokia - Confidential</a:t>
            </a:r>
          </a:p>
        </p:txBody>
      </p:sp>
    </p:spTree>
    <p:extLst>
      <p:ext uri="{BB962C8B-B14F-4D97-AF65-F5344CB8AC3E}">
        <p14:creationId xmlns:p14="http://schemas.microsoft.com/office/powerpoint/2010/main" val="2354454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372332"/>
            <a:ext cx="8308800" cy="412800"/>
          </a:xfrm>
        </p:spPr>
        <p:txBody>
          <a:bodyPr/>
          <a:lstStyle>
            <a:lvl1pPr>
              <a:defRPr sz="2000" b="0">
                <a:solidFill>
                  <a:schemeClr val="tx1"/>
                </a:solidFill>
                <a:latin typeface="+mj-lt"/>
              </a:defRPr>
            </a:lvl1pPr>
          </a:lstStyle>
          <a:p>
            <a:r>
              <a:rPr lang="en-GB" dirty="0"/>
              <a:t>Click to edit headline</a:t>
            </a:r>
            <a:endParaRPr lang="en-US" dirty="0"/>
          </a:p>
        </p:txBody>
      </p:sp>
    </p:spTree>
    <p:extLst>
      <p:ext uri="{BB962C8B-B14F-4D97-AF65-F5344CB8AC3E}">
        <p14:creationId xmlns:p14="http://schemas.microsoft.com/office/powerpoint/2010/main" val="3684593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Nokia Blue Plain">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35932" y="6407153"/>
            <a:ext cx="688975" cy="150283"/>
          </a:xfrm>
          <a:prstGeom prst="rect">
            <a:avLst/>
          </a:prstGeom>
          <a:noFill/>
          <a:ln w="9525">
            <a:noFill/>
            <a:miter lim="800000"/>
            <a:headEnd/>
            <a:tailEnd/>
          </a:ln>
        </p:spPr>
      </p:pic>
      <p:sp>
        <p:nvSpPr>
          <p:cNvPr id="5" name="Text Placeholder 4"/>
          <p:cNvSpPr>
            <a:spLocks noGrp="1"/>
          </p:cNvSpPr>
          <p:nvPr>
            <p:ph type="body" sz="quarter" idx="10"/>
          </p:nvPr>
        </p:nvSpPr>
        <p:spPr>
          <a:xfrm>
            <a:off x="417599" y="374399"/>
            <a:ext cx="8308800" cy="5812800"/>
          </a:xfrm>
          <a:prstGeom prst="rect">
            <a:avLst/>
          </a:prstGeom>
        </p:spPr>
        <p:txBody>
          <a:bodyPr/>
          <a:lstStyle>
            <a:lvl1pPr marL="0" indent="0">
              <a:spcAft>
                <a:spcPts val="1200"/>
              </a:spcAft>
              <a:buNone/>
              <a:defRPr sz="4400" baseline="0">
                <a:solidFill>
                  <a:schemeClr val="bg1"/>
                </a:solidFill>
                <a:latin typeface="Nokia Pure Headline Ultra Light" panose="020B0204020202020204" pitchFamily="34" charset="0"/>
              </a:defRPr>
            </a:lvl1pPr>
            <a:lvl2pPr>
              <a:defRPr>
                <a:solidFill>
                  <a:schemeClr val="bg1"/>
                </a:solidFill>
                <a:latin typeface="+mn-lt"/>
              </a:defRPr>
            </a:lvl2pPr>
            <a:lvl3pPr>
              <a:defRPr>
                <a:solidFill>
                  <a:schemeClr val="bg1"/>
                </a:solidFill>
                <a:latin typeface="+mn-lt"/>
              </a:defRPr>
            </a:lvl3pPr>
          </a:lstStyle>
          <a:p>
            <a:pPr lvl="0"/>
            <a:r>
              <a:rPr lang="en-US" dirty="0"/>
              <a:t>Click to edit Master text styles</a:t>
            </a:r>
          </a:p>
        </p:txBody>
      </p:sp>
      <p:sp>
        <p:nvSpPr>
          <p:cNvPr id="4" name="Footer Placeholder 27"/>
          <p:cNvSpPr>
            <a:spLocks noGrp="1"/>
          </p:cNvSpPr>
          <p:nvPr>
            <p:ph type="ftr" sz="quarter" idx="11"/>
          </p:nvPr>
        </p:nvSpPr>
        <p:spPr/>
        <p:txBody>
          <a:bodyPr/>
          <a:lstStyle>
            <a:lvl1pPr algn="l">
              <a:defRPr sz="800">
                <a:solidFill>
                  <a:schemeClr val="bg1"/>
                </a:solidFill>
                <a:latin typeface="+mn-lt"/>
              </a:defRPr>
            </a:lvl1pPr>
          </a:lstStyle>
          <a:p>
            <a:pPr>
              <a:defRPr/>
            </a:pPr>
            <a:r>
              <a:rPr lang="en-US"/>
              <a:t>Nokia - Confidential</a:t>
            </a:r>
            <a:endParaRPr lang="en-US" dirty="0"/>
          </a:p>
        </p:txBody>
      </p:sp>
    </p:spTree>
    <p:extLst>
      <p:ext uri="{BB962C8B-B14F-4D97-AF65-F5344CB8AC3E}">
        <p14:creationId xmlns:p14="http://schemas.microsoft.com/office/powerpoint/2010/main" val="3786165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11154" y="6248400"/>
            <a:ext cx="8526463" cy="304800"/>
            <a:chOff x="518474" y="6484973"/>
            <a:chExt cx="8526824" cy="304046"/>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73026"/>
            <a:stretch>
              <a:fillRect/>
            </a:stretch>
          </p:blipFill>
          <p:spPr bwMode="auto">
            <a:xfrm>
              <a:off x="7581205" y="6484973"/>
              <a:ext cx="1464093" cy="304046"/>
            </a:xfrm>
            <a:prstGeom prst="rect">
              <a:avLst/>
            </a:prstGeom>
            <a:noFill/>
            <a:ln w="9525">
              <a:noFill/>
              <a:miter lim="800000"/>
              <a:headEnd/>
              <a:tailEnd/>
            </a:ln>
          </p:spPr>
        </p:pic>
        <p:cxnSp>
          <p:nvCxnSpPr>
            <p:cNvPr id="6" name="Straight Connector 6"/>
            <p:cNvCxnSpPr>
              <a:cxnSpLocks noChangeShapeType="1"/>
            </p:cNvCxnSpPr>
            <p:nvPr/>
          </p:nvCxnSpPr>
          <p:spPr bwMode="auto">
            <a:xfrm rot="10800000">
              <a:off x="518474" y="6628605"/>
              <a:ext cx="7023260" cy="0"/>
            </a:xfrm>
            <a:prstGeom prst="line">
              <a:avLst/>
            </a:prstGeom>
            <a:noFill/>
            <a:ln w="34925" cap="rnd">
              <a:solidFill>
                <a:schemeClr val="tx1"/>
              </a:solidFill>
              <a:prstDash val="sysDot"/>
              <a:round/>
              <a:headEnd/>
              <a:tailEnd/>
            </a:ln>
          </p:spPr>
        </p:cxnSp>
      </p:grpSp>
      <p:sp>
        <p:nvSpPr>
          <p:cNvPr id="7" name="Footer Placeholder 2"/>
          <p:cNvSpPr txBox="1">
            <a:spLocks/>
          </p:cNvSpPr>
          <p:nvPr userDrawn="1"/>
        </p:nvSpPr>
        <p:spPr bwMode="auto">
          <a:xfrm>
            <a:off x="4332295" y="6353184"/>
            <a:ext cx="484187" cy="239713"/>
          </a:xfrm>
          <a:prstGeom prst="rect">
            <a:avLst/>
          </a:prstGeom>
          <a:noFill/>
          <a:ln>
            <a:noFill/>
          </a:ln>
          <a:extLst/>
        </p:spPr>
        <p:txBody>
          <a:bodyPr anchor="b"/>
          <a:lstStyle/>
          <a:p>
            <a:pPr algn="ctr" defTabSz="914400"/>
            <a:fld id="{30BD5BAC-9BB4-464D-8720-B2A8FF62AD15}" type="slidenum">
              <a:rPr lang="en-US" sz="600">
                <a:solidFill>
                  <a:srgbClr val="7F7F7F"/>
                </a:solidFill>
                <a:latin typeface="Tahoma" pitchFamily="34" charset="0"/>
                <a:ea typeface="MS PGothic" pitchFamily="34" charset="-128"/>
                <a:cs typeface="Arial" pitchFamily="34" charset="0"/>
              </a:rPr>
              <a:pPr algn="ctr" defTabSz="914400"/>
              <a:t>‹#›</a:t>
            </a:fld>
            <a:endParaRPr lang="en-US" sz="1600">
              <a:solidFill>
                <a:srgbClr val="000000"/>
              </a:solidFill>
              <a:ea typeface="MS PGothic" pitchFamily="34" charset="-128"/>
              <a:cs typeface="Arial" pitchFamily="34" charset="0"/>
            </a:endParaRPr>
          </a:p>
        </p:txBody>
      </p:sp>
      <p:sp>
        <p:nvSpPr>
          <p:cNvPr id="3" name="Subtitle 2"/>
          <p:cNvSpPr>
            <a:spLocks noGrp="1"/>
          </p:cNvSpPr>
          <p:nvPr>
            <p:ph type="subTitle" idx="1"/>
          </p:nvPr>
        </p:nvSpPr>
        <p:spPr>
          <a:xfrm>
            <a:off x="176736" y="5330952"/>
            <a:ext cx="8660877" cy="400110"/>
          </a:xfrm>
          <a:prstGeom prst="rect">
            <a:avLst/>
          </a:prstGeom>
          <a:noFill/>
        </p:spPr>
        <p:txBody>
          <a:bodyPr lIns="0" tIns="45720" rIns="91440" bIns="45720" rtlCol="0">
            <a:spAutoFit/>
          </a:bodyPr>
          <a:lstStyle>
            <a:lvl1pPr marL="114300" indent="-1588" algn="l">
              <a:buNone/>
              <a:defRPr kumimoji="0" lang="en-US" sz="2000" b="0" i="0" u="none" strike="noStrike" kern="1200" cap="none" spc="0" normalizeH="0" baseline="0" noProof="0" dirty="0" err="1" smtClean="0">
                <a:ln>
                  <a:noFill/>
                </a:ln>
                <a:solidFill>
                  <a:schemeClr val="bg1">
                    <a:lumMod val="50000"/>
                  </a:schemeClr>
                </a:solidFill>
                <a:effectLst/>
                <a:uLnTx/>
                <a:uFillTx/>
                <a:latin typeface="Tahoma"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27" name="Title 26"/>
          <p:cNvSpPr>
            <a:spLocks noGrp="1"/>
          </p:cNvSpPr>
          <p:nvPr>
            <p:ph type="title"/>
          </p:nvPr>
        </p:nvSpPr>
        <p:spPr>
          <a:xfrm>
            <a:off x="191746" y="4224528"/>
            <a:ext cx="8645887" cy="1143000"/>
          </a:xfrm>
        </p:spPr>
        <p:txBody>
          <a:bodyPr anchor="b">
            <a:normAutofit/>
          </a:bodyPr>
          <a:lstStyle>
            <a:lvl1pPr>
              <a:lnSpc>
                <a:spcPct val="100000"/>
              </a:lnSpc>
              <a:defRPr sz="2600"/>
            </a:lvl1pPr>
          </a:lstStyle>
          <a:p>
            <a:r>
              <a:rPr lang="en-US"/>
              <a:t>Click to edit Master title style</a:t>
            </a:r>
            <a:endParaRPr lang="en-US" dirty="0"/>
          </a:p>
        </p:txBody>
      </p:sp>
    </p:spTree>
    <p:extLst>
      <p:ext uri="{BB962C8B-B14F-4D97-AF65-F5344CB8AC3E}">
        <p14:creationId xmlns:p14="http://schemas.microsoft.com/office/powerpoint/2010/main" val="1397792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NTED TITLE">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11154" y="6248400"/>
            <a:ext cx="8526463" cy="304800"/>
            <a:chOff x="518474" y="6484973"/>
            <a:chExt cx="8526824" cy="304046"/>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73026"/>
            <a:stretch>
              <a:fillRect/>
            </a:stretch>
          </p:blipFill>
          <p:spPr bwMode="auto">
            <a:xfrm>
              <a:off x="7581205" y="6484973"/>
              <a:ext cx="1464093" cy="304046"/>
            </a:xfrm>
            <a:prstGeom prst="rect">
              <a:avLst/>
            </a:prstGeom>
            <a:noFill/>
            <a:ln w="9525">
              <a:noFill/>
              <a:miter lim="800000"/>
              <a:headEnd/>
              <a:tailEnd/>
            </a:ln>
          </p:spPr>
        </p:pic>
        <p:cxnSp>
          <p:nvCxnSpPr>
            <p:cNvPr id="6" name="Straight Connector 6"/>
            <p:cNvCxnSpPr>
              <a:cxnSpLocks noChangeShapeType="1"/>
            </p:cNvCxnSpPr>
            <p:nvPr/>
          </p:nvCxnSpPr>
          <p:spPr bwMode="auto">
            <a:xfrm rot="10800000">
              <a:off x="518474" y="6628605"/>
              <a:ext cx="7023260" cy="0"/>
            </a:xfrm>
            <a:prstGeom prst="line">
              <a:avLst/>
            </a:prstGeom>
            <a:noFill/>
            <a:ln w="34925" cap="rnd">
              <a:solidFill>
                <a:schemeClr val="tx1"/>
              </a:solidFill>
              <a:prstDash val="sysDot"/>
              <a:round/>
              <a:headEnd/>
              <a:tailEnd/>
            </a:ln>
          </p:spPr>
        </p:cxnSp>
      </p:grpSp>
      <p:sp>
        <p:nvSpPr>
          <p:cNvPr id="3" name="Subtitle 2"/>
          <p:cNvSpPr>
            <a:spLocks noGrp="1"/>
          </p:cNvSpPr>
          <p:nvPr>
            <p:ph type="subTitle" idx="1"/>
          </p:nvPr>
        </p:nvSpPr>
        <p:spPr>
          <a:xfrm>
            <a:off x="176736" y="1314449"/>
            <a:ext cx="8660877" cy="400110"/>
          </a:xfrm>
          <a:prstGeom prst="rect">
            <a:avLst/>
          </a:prstGeom>
          <a:noFill/>
        </p:spPr>
        <p:txBody>
          <a:bodyPr lIns="0" tIns="45720" rIns="91440" bIns="45720" rtlCol="0">
            <a:spAutoFit/>
          </a:bodyPr>
          <a:lstStyle>
            <a:lvl1pPr marL="114300" indent="-1588" algn="l">
              <a:buNone/>
              <a:defRPr kumimoji="0" lang="en-US" sz="2000" b="0" i="0" u="none" strike="noStrike" kern="1200" cap="none" spc="0" normalizeH="0" baseline="0" noProof="0" dirty="0" err="1" smtClean="0">
                <a:ln>
                  <a:noFill/>
                </a:ln>
                <a:solidFill>
                  <a:schemeClr val="bg1">
                    <a:lumMod val="50000"/>
                  </a:schemeClr>
                </a:solidFill>
                <a:effectLst/>
                <a:uLnTx/>
                <a:uFillTx/>
                <a:latin typeface="Tahoma"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27" name="Title 26"/>
          <p:cNvSpPr>
            <a:spLocks noGrp="1"/>
          </p:cNvSpPr>
          <p:nvPr>
            <p:ph type="title"/>
          </p:nvPr>
        </p:nvSpPr>
        <p:spPr>
          <a:xfrm>
            <a:off x="191746" y="237744"/>
            <a:ext cx="8645887" cy="1143000"/>
          </a:xfrm>
        </p:spPr>
        <p:txBody>
          <a:bodyPr>
            <a:normAutofit/>
          </a:bodyPr>
          <a:lstStyle>
            <a:lvl1pPr>
              <a:lnSpc>
                <a:spcPct val="100000"/>
              </a:lnSpc>
              <a:defRPr sz="2600"/>
            </a:lvl1pPr>
          </a:lstStyle>
          <a:p>
            <a:r>
              <a:rPr lang="en-US"/>
              <a:t>Click to edit Master title style</a:t>
            </a:r>
            <a:endParaRPr lang="en-US" dirty="0"/>
          </a:p>
        </p:txBody>
      </p:sp>
    </p:spTree>
    <p:extLst>
      <p:ext uri="{BB962C8B-B14F-4D97-AF65-F5344CB8AC3E}">
        <p14:creationId xmlns:p14="http://schemas.microsoft.com/office/powerpoint/2010/main" val="933060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List">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11154" y="6248400"/>
            <a:ext cx="8526463" cy="304800"/>
            <a:chOff x="518474" y="6484973"/>
            <a:chExt cx="8526824" cy="304046"/>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73026"/>
            <a:stretch>
              <a:fillRect/>
            </a:stretch>
          </p:blipFill>
          <p:spPr bwMode="auto">
            <a:xfrm>
              <a:off x="7581205" y="6484973"/>
              <a:ext cx="1464093" cy="304046"/>
            </a:xfrm>
            <a:prstGeom prst="rect">
              <a:avLst/>
            </a:prstGeom>
            <a:noFill/>
            <a:ln w="9525">
              <a:noFill/>
              <a:miter lim="800000"/>
              <a:headEnd/>
              <a:tailEnd/>
            </a:ln>
          </p:spPr>
        </p:pic>
        <p:cxnSp>
          <p:nvCxnSpPr>
            <p:cNvPr id="6" name="Straight Connector 6"/>
            <p:cNvCxnSpPr>
              <a:cxnSpLocks noChangeShapeType="1"/>
            </p:cNvCxnSpPr>
            <p:nvPr/>
          </p:nvCxnSpPr>
          <p:spPr bwMode="auto">
            <a:xfrm rot="10800000">
              <a:off x="518474" y="6628605"/>
              <a:ext cx="7023260" cy="0"/>
            </a:xfrm>
            <a:prstGeom prst="line">
              <a:avLst/>
            </a:prstGeom>
            <a:noFill/>
            <a:ln w="34925" cap="rnd">
              <a:solidFill>
                <a:schemeClr val="tx1"/>
              </a:solidFill>
              <a:prstDash val="sysDot"/>
              <a:round/>
              <a:headEnd/>
              <a:tailEnd/>
            </a:ln>
          </p:spPr>
        </p:cxnSp>
      </p:grpSp>
      <p:sp>
        <p:nvSpPr>
          <p:cNvPr id="7" name="Footer Placeholder 2"/>
          <p:cNvSpPr txBox="1">
            <a:spLocks/>
          </p:cNvSpPr>
          <p:nvPr userDrawn="1"/>
        </p:nvSpPr>
        <p:spPr>
          <a:xfrm>
            <a:off x="4333875" y="6354763"/>
            <a:ext cx="484188" cy="241300"/>
          </a:xfrm>
          <a:prstGeom prst="rect">
            <a:avLst/>
          </a:prstGeom>
        </p:spPr>
        <p:txBody>
          <a:bodyPr anchor="b"/>
          <a:lstStyle/>
          <a:p>
            <a:pPr algn="ctr" defTabSz="914400"/>
            <a:fld id="{B7FDE64E-0C90-459B-AC84-CD19CE93799D}" type="slidenum">
              <a:rPr lang="en-US" sz="600">
                <a:solidFill>
                  <a:srgbClr val="7F7F7F"/>
                </a:solidFill>
                <a:latin typeface="Tahoma" pitchFamily="34" charset="0"/>
                <a:ea typeface="MS PGothic" pitchFamily="34" charset="-128"/>
                <a:cs typeface="Arial" pitchFamily="34" charset="0"/>
              </a:rPr>
              <a:pPr algn="ctr" defTabSz="914400"/>
              <a:t>‹#›</a:t>
            </a:fld>
            <a:endParaRPr lang="en-US" sz="600">
              <a:solidFill>
                <a:srgbClr val="7F7F7F"/>
              </a:solidFill>
              <a:latin typeface="Tahoma" pitchFamily="34" charset="0"/>
              <a:ea typeface="MS PGothic" pitchFamily="34" charset="-128"/>
              <a:cs typeface="Arial" pitchFamily="34" charset="0"/>
            </a:endParaRPr>
          </a:p>
        </p:txBody>
      </p:sp>
      <p:pic>
        <p:nvPicPr>
          <p:cNvPr id="9"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92102" y="6491296"/>
            <a:ext cx="1527175" cy="92075"/>
          </a:xfrm>
          <a:prstGeom prst="rect">
            <a:avLst/>
          </a:prstGeom>
          <a:noFill/>
          <a:ln w="9525">
            <a:noFill/>
            <a:miter lim="800000"/>
            <a:headEnd/>
            <a:tailEnd/>
          </a:ln>
        </p:spPr>
      </p:pic>
      <p:sp>
        <p:nvSpPr>
          <p:cNvPr id="3" name="Content Placeholder 2"/>
          <p:cNvSpPr>
            <a:spLocks noGrp="1"/>
          </p:cNvSpPr>
          <p:nvPr>
            <p:ph idx="1"/>
          </p:nvPr>
        </p:nvSpPr>
        <p:spPr>
          <a:xfrm>
            <a:off x="223637" y="1495426"/>
            <a:ext cx="8613976" cy="4525963"/>
          </a:xfrm>
          <a:prstGeom prst="rect">
            <a:avLst/>
          </a:prstGeom>
        </p:spPr>
        <p:txBody>
          <a:bodyPr rtlCol="0">
            <a:normAutofit/>
          </a:bodyPr>
          <a:lstStyle>
            <a:lvl1pPr marL="457200" indent="-457200" algn="l" defTabSz="914400" rtl="0" eaLnBrk="1" latinLnBrk="0" hangingPunct="1">
              <a:spcBef>
                <a:spcPts val="1200"/>
              </a:spcBef>
              <a:buClr>
                <a:schemeClr val="tx1">
                  <a:lumMod val="75000"/>
                  <a:lumOff val="25000"/>
                </a:schemeClr>
              </a:buClr>
              <a:buFont typeface="+mj-lt"/>
              <a:buAutoNum type="arabicPeriod"/>
              <a:defRPr lang="en-US" sz="2800" kern="1200" dirty="0" smtClean="0">
                <a:solidFill>
                  <a:schemeClr val="bg1">
                    <a:lumMod val="50000"/>
                  </a:schemeClr>
                </a:solidFill>
                <a:latin typeface="+mn-lt"/>
                <a:ea typeface="+mn-ea"/>
                <a:cs typeface="+mn-cs"/>
              </a:defRPr>
            </a:lvl1pPr>
            <a:lvl2pPr marL="457200" indent="0" algn="l" defTabSz="914400" rtl="0" eaLnBrk="1" latinLnBrk="0" hangingPunct="1">
              <a:spcBef>
                <a:spcPts val="300"/>
              </a:spcBef>
              <a:buClrTx/>
              <a:buFontTx/>
              <a:buNone/>
              <a:defRPr lang="en-US" sz="2000" kern="1200" dirty="0" smtClean="0">
                <a:solidFill>
                  <a:schemeClr val="bg1">
                    <a:lumMod val="50000"/>
                  </a:schemeClr>
                </a:solidFill>
                <a:latin typeface="+mn-lt"/>
                <a:ea typeface="+mn-ea"/>
                <a:cs typeface="+mn-cs"/>
              </a:defRPr>
            </a:lvl2pPr>
            <a:lvl3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3pPr>
            <a:lvl4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4pPr>
            <a:lvl5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5pPr>
          </a:lstStyle>
          <a:p>
            <a:pPr lvl="0"/>
            <a:r>
              <a:rPr lang="en-US"/>
              <a:t>Click to edit Master text styles</a:t>
            </a:r>
          </a:p>
          <a:p>
            <a:pPr lvl="1"/>
            <a:r>
              <a:rPr lang="en-US"/>
              <a:t>Second level</a:t>
            </a:r>
          </a:p>
        </p:txBody>
      </p:sp>
      <p:sp>
        <p:nvSpPr>
          <p:cNvPr id="8" name="Title 7"/>
          <p:cNvSpPr>
            <a:spLocks noGrp="1"/>
          </p:cNvSpPr>
          <p:nvPr>
            <p:ph type="title"/>
          </p:nvPr>
        </p:nvSpPr>
        <p:spPr>
          <a:xfrm>
            <a:off x="192379" y="237744"/>
            <a:ext cx="8645237" cy="1143000"/>
          </a:xfrm>
        </p:spPr>
        <p:txBody>
          <a:bodyPr rtlCol="0">
            <a:normAutofit/>
          </a:bodyPr>
          <a:lstStyle>
            <a:lvl1pPr algn="l" defTabSz="914400" rtl="0" eaLnBrk="1" latinLnBrk="0" hangingPunct="1">
              <a:lnSpc>
                <a:spcPct val="100000"/>
              </a:lnSpc>
              <a:spcBef>
                <a:spcPct val="0"/>
              </a:spcBef>
              <a:buNone/>
              <a:defRPr kumimoji="0" lang="en-US" sz="26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857902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11154" y="6248400"/>
            <a:ext cx="8526463" cy="304800"/>
            <a:chOff x="518474" y="6484973"/>
            <a:chExt cx="8526824" cy="304046"/>
          </a:xfrm>
        </p:grpSpPr>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73026"/>
            <a:stretch>
              <a:fillRect/>
            </a:stretch>
          </p:blipFill>
          <p:spPr bwMode="auto">
            <a:xfrm>
              <a:off x="7581205" y="6484973"/>
              <a:ext cx="1464093" cy="304046"/>
            </a:xfrm>
            <a:prstGeom prst="rect">
              <a:avLst/>
            </a:prstGeom>
            <a:noFill/>
            <a:ln w="9525">
              <a:noFill/>
              <a:miter lim="800000"/>
              <a:headEnd/>
              <a:tailEnd/>
            </a:ln>
          </p:spPr>
        </p:pic>
        <p:cxnSp>
          <p:nvCxnSpPr>
            <p:cNvPr id="7" name="Straight Connector 6"/>
            <p:cNvCxnSpPr>
              <a:cxnSpLocks noChangeShapeType="1"/>
            </p:cNvCxnSpPr>
            <p:nvPr/>
          </p:nvCxnSpPr>
          <p:spPr bwMode="auto">
            <a:xfrm rot="10800000">
              <a:off x="518474" y="6628605"/>
              <a:ext cx="7023260" cy="0"/>
            </a:xfrm>
            <a:prstGeom prst="line">
              <a:avLst/>
            </a:prstGeom>
            <a:noFill/>
            <a:ln w="34925" cap="rnd">
              <a:solidFill>
                <a:schemeClr val="tx1"/>
              </a:solidFill>
              <a:prstDash val="sysDot"/>
              <a:round/>
              <a:headEnd/>
              <a:tailEnd/>
            </a:ln>
          </p:spPr>
        </p:cxnSp>
      </p:grpSp>
      <p:sp>
        <p:nvSpPr>
          <p:cNvPr id="9" name="Footer Placeholder 2"/>
          <p:cNvSpPr txBox="1">
            <a:spLocks/>
          </p:cNvSpPr>
          <p:nvPr userDrawn="1"/>
        </p:nvSpPr>
        <p:spPr>
          <a:xfrm>
            <a:off x="4333875" y="6354763"/>
            <a:ext cx="484188" cy="241300"/>
          </a:xfrm>
          <a:prstGeom prst="rect">
            <a:avLst/>
          </a:prstGeom>
        </p:spPr>
        <p:txBody>
          <a:bodyPr anchor="b"/>
          <a:lstStyle/>
          <a:p>
            <a:pPr algn="ctr" defTabSz="914400"/>
            <a:fld id="{B067C688-D8A9-41E3-8923-A612C4328539}" type="slidenum">
              <a:rPr lang="en-US" sz="600">
                <a:solidFill>
                  <a:srgbClr val="7F7F7F"/>
                </a:solidFill>
                <a:latin typeface="Tahoma" pitchFamily="34" charset="0"/>
                <a:ea typeface="MS PGothic" pitchFamily="34" charset="-128"/>
                <a:cs typeface="Arial" pitchFamily="34" charset="0"/>
              </a:rPr>
              <a:pPr algn="ctr" defTabSz="914400"/>
              <a:t>‹#›</a:t>
            </a:fld>
            <a:endParaRPr lang="en-US" sz="600">
              <a:solidFill>
                <a:srgbClr val="7F7F7F"/>
              </a:solidFill>
              <a:latin typeface="Tahoma" pitchFamily="34" charset="0"/>
              <a:ea typeface="MS PGothic" pitchFamily="34" charset="-128"/>
              <a:cs typeface="Arial" pitchFamily="34" charset="0"/>
            </a:endParaRPr>
          </a:p>
        </p:txBody>
      </p:sp>
      <p:pic>
        <p:nvPicPr>
          <p:cNvPr id="1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92102" y="6491296"/>
            <a:ext cx="1527175" cy="92075"/>
          </a:xfrm>
          <a:prstGeom prst="rect">
            <a:avLst/>
          </a:prstGeom>
          <a:noFill/>
          <a:ln w="9525">
            <a:noFill/>
            <a:miter lim="800000"/>
            <a:headEnd/>
            <a:tailEnd/>
          </a:ln>
        </p:spPr>
      </p:pic>
      <p:sp>
        <p:nvSpPr>
          <p:cNvPr id="8" name="Title 7"/>
          <p:cNvSpPr>
            <a:spLocks noGrp="1"/>
          </p:cNvSpPr>
          <p:nvPr>
            <p:ph type="title"/>
          </p:nvPr>
        </p:nvSpPr>
        <p:spPr>
          <a:xfrm>
            <a:off x="192379" y="241451"/>
            <a:ext cx="8645237" cy="1143000"/>
          </a:xfrm>
        </p:spPr>
        <p:txBody>
          <a:bodyPr rtlCol="0">
            <a:normAutofit/>
          </a:bodyPr>
          <a:lstStyle>
            <a:lvl1pPr algn="l" defTabSz="914400" rtl="0" eaLnBrk="1" latinLnBrk="0" hangingPunct="1">
              <a:lnSpc>
                <a:spcPct val="100000"/>
              </a:lnSpc>
              <a:spcBef>
                <a:spcPct val="0"/>
              </a:spcBef>
              <a:buNone/>
              <a:defRPr kumimoji="0" lang="en-US" sz="26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a:t>Click to edit Master title style</a:t>
            </a:r>
            <a:endParaRPr lang="en-US" dirty="0"/>
          </a:p>
        </p:txBody>
      </p:sp>
      <p:sp>
        <p:nvSpPr>
          <p:cNvPr id="14" name="Text Placeholder 12"/>
          <p:cNvSpPr>
            <a:spLocks noGrp="1"/>
          </p:cNvSpPr>
          <p:nvPr>
            <p:ph type="body" sz="quarter" idx="10"/>
          </p:nvPr>
        </p:nvSpPr>
        <p:spPr>
          <a:xfrm>
            <a:off x="250825" y="1446213"/>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5"/>
          <p:cNvSpPr>
            <a:spLocks noGrp="1"/>
          </p:cNvSpPr>
          <p:nvPr>
            <p:ph type="body" sz="quarter" idx="11"/>
          </p:nvPr>
        </p:nvSpPr>
        <p:spPr>
          <a:xfrm>
            <a:off x="4648200" y="1446213"/>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529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04868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11154" y="6248400"/>
            <a:ext cx="8526463" cy="304800"/>
            <a:chOff x="518474" y="6484973"/>
            <a:chExt cx="8526824" cy="304046"/>
          </a:xfrm>
        </p:grpSpPr>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73026"/>
            <a:stretch>
              <a:fillRect/>
            </a:stretch>
          </p:blipFill>
          <p:spPr bwMode="auto">
            <a:xfrm>
              <a:off x="7581205" y="6484973"/>
              <a:ext cx="1464093" cy="304046"/>
            </a:xfrm>
            <a:prstGeom prst="rect">
              <a:avLst/>
            </a:prstGeom>
            <a:noFill/>
            <a:ln w="9525">
              <a:noFill/>
              <a:miter lim="800000"/>
              <a:headEnd/>
              <a:tailEnd/>
            </a:ln>
          </p:spPr>
        </p:pic>
        <p:cxnSp>
          <p:nvCxnSpPr>
            <p:cNvPr id="8" name="Straight Connector 6"/>
            <p:cNvCxnSpPr>
              <a:cxnSpLocks noChangeShapeType="1"/>
            </p:cNvCxnSpPr>
            <p:nvPr/>
          </p:nvCxnSpPr>
          <p:spPr bwMode="auto">
            <a:xfrm rot="10800000">
              <a:off x="518474" y="6628605"/>
              <a:ext cx="7023260" cy="0"/>
            </a:xfrm>
            <a:prstGeom prst="line">
              <a:avLst/>
            </a:prstGeom>
            <a:noFill/>
            <a:ln w="34925" cap="rnd">
              <a:solidFill>
                <a:schemeClr val="tx1"/>
              </a:solidFill>
              <a:prstDash val="sysDot"/>
              <a:round/>
              <a:headEnd/>
              <a:tailEnd/>
            </a:ln>
          </p:spPr>
        </p:cxnSp>
      </p:grpSp>
      <p:sp>
        <p:nvSpPr>
          <p:cNvPr id="9" name="Footer Placeholder 2"/>
          <p:cNvSpPr txBox="1">
            <a:spLocks/>
          </p:cNvSpPr>
          <p:nvPr userDrawn="1"/>
        </p:nvSpPr>
        <p:spPr>
          <a:xfrm>
            <a:off x="4333875" y="6354763"/>
            <a:ext cx="484188" cy="241300"/>
          </a:xfrm>
          <a:prstGeom prst="rect">
            <a:avLst/>
          </a:prstGeom>
        </p:spPr>
        <p:txBody>
          <a:bodyPr anchor="b"/>
          <a:lstStyle/>
          <a:p>
            <a:pPr algn="ctr" defTabSz="914400"/>
            <a:fld id="{21D19DC5-C77F-45B8-9915-4FBD712B83F0}" type="slidenum">
              <a:rPr lang="en-US" sz="600">
                <a:solidFill>
                  <a:srgbClr val="7F7F7F"/>
                </a:solidFill>
                <a:latin typeface="Tahoma" pitchFamily="34" charset="0"/>
                <a:ea typeface="MS PGothic" pitchFamily="34" charset="-128"/>
                <a:cs typeface="Arial" pitchFamily="34" charset="0"/>
              </a:rPr>
              <a:pPr algn="ctr" defTabSz="914400"/>
              <a:t>‹#›</a:t>
            </a:fld>
            <a:endParaRPr lang="en-US" sz="600">
              <a:solidFill>
                <a:srgbClr val="7F7F7F"/>
              </a:solidFill>
              <a:latin typeface="Tahoma" pitchFamily="34" charset="0"/>
              <a:ea typeface="MS PGothic" pitchFamily="34" charset="-128"/>
              <a:cs typeface="Arial" pitchFamily="34" charset="0"/>
            </a:endParaRPr>
          </a:p>
        </p:txBody>
      </p:sp>
      <p:pic>
        <p:nvPicPr>
          <p:cNvPr id="1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92102" y="6491296"/>
            <a:ext cx="1527175" cy="92075"/>
          </a:xfrm>
          <a:prstGeom prst="rect">
            <a:avLst/>
          </a:prstGeom>
          <a:noFill/>
          <a:ln w="9525">
            <a:noFill/>
            <a:miter lim="800000"/>
            <a:headEnd/>
            <a:tailEnd/>
          </a:ln>
        </p:spPr>
      </p:pic>
      <p:sp>
        <p:nvSpPr>
          <p:cNvPr id="6" name="Title 5"/>
          <p:cNvSpPr>
            <a:spLocks noGrp="1"/>
          </p:cNvSpPr>
          <p:nvPr>
            <p:ph type="title"/>
          </p:nvPr>
        </p:nvSpPr>
        <p:spPr>
          <a:xfrm>
            <a:off x="296676" y="2119884"/>
            <a:ext cx="8296847" cy="1143000"/>
          </a:xfrm>
        </p:spPr>
        <p:txBody>
          <a:bodyPr>
            <a:normAutofit/>
          </a:bodyPr>
          <a:lstStyle>
            <a:lvl1pPr>
              <a:lnSpc>
                <a:spcPct val="100000"/>
              </a:lnSpc>
              <a:defRPr sz="2600"/>
            </a:lvl1pPr>
          </a:lstStyle>
          <a:p>
            <a:r>
              <a:rPr lang="en-US"/>
              <a:t>Click to edit Master title style</a:t>
            </a:r>
            <a:endParaRPr lang="en-US" dirty="0"/>
          </a:p>
        </p:txBody>
      </p:sp>
      <p:sp>
        <p:nvSpPr>
          <p:cNvPr id="4" name="Text Placeholder 3"/>
          <p:cNvSpPr>
            <a:spLocks noGrp="1"/>
          </p:cNvSpPr>
          <p:nvPr>
            <p:ph type="body" sz="quarter" idx="10"/>
          </p:nvPr>
        </p:nvSpPr>
        <p:spPr>
          <a:xfrm>
            <a:off x="191747" y="3288963"/>
            <a:ext cx="6210065" cy="400110"/>
          </a:xfrm>
          <a:prstGeom prst="rect">
            <a:avLst/>
          </a:prstGeom>
          <a:noFill/>
        </p:spPr>
        <p:txBody>
          <a:bodyPr lIns="91440" tIns="45720" rIns="91440" bIns="45720" rtlCol="0">
            <a:spAutoFit/>
          </a:bodyPr>
          <a:lstStyle>
            <a:lvl1pPr marL="0" indent="0">
              <a:buNone/>
              <a:defRPr kumimoji="0" lang="en-US" sz="2000" b="0" i="0" u="none" strike="noStrike" kern="1200" cap="none" spc="0" normalizeH="0" baseline="0" noProof="0" dirty="0" smtClean="0">
                <a:ln>
                  <a:noFill/>
                </a:ln>
                <a:solidFill>
                  <a:schemeClr val="bg1">
                    <a:lumMod val="50000"/>
                  </a:schemeClr>
                </a:solidFill>
                <a:effectLst/>
                <a:uLnTx/>
                <a:uFillTx/>
                <a:latin typeface="Tahoma" pitchFamily="34" charset="0"/>
                <a:ea typeface="+mn-ea"/>
                <a:cs typeface="+mn-cs"/>
              </a:defRPr>
            </a:lvl1pPr>
          </a:lstStyle>
          <a:p>
            <a:pPr lvl="0"/>
            <a:r>
              <a:rPr lang="en-US"/>
              <a:t>Click to edit Master text styles</a:t>
            </a:r>
          </a:p>
        </p:txBody>
      </p:sp>
    </p:spTree>
    <p:extLst>
      <p:ext uri="{BB962C8B-B14F-4D97-AF65-F5344CB8AC3E}">
        <p14:creationId xmlns:p14="http://schemas.microsoft.com/office/powerpoint/2010/main" val="10569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311154" y="6248400"/>
            <a:ext cx="8526463" cy="304800"/>
            <a:chOff x="518474" y="6484973"/>
            <a:chExt cx="8526824" cy="304046"/>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73026"/>
            <a:stretch>
              <a:fillRect/>
            </a:stretch>
          </p:blipFill>
          <p:spPr bwMode="auto">
            <a:xfrm>
              <a:off x="7581205" y="6484973"/>
              <a:ext cx="1464093" cy="304046"/>
            </a:xfrm>
            <a:prstGeom prst="rect">
              <a:avLst/>
            </a:prstGeom>
            <a:noFill/>
            <a:ln w="9525">
              <a:noFill/>
              <a:miter lim="800000"/>
              <a:headEnd/>
              <a:tailEnd/>
            </a:ln>
          </p:spPr>
        </p:pic>
        <p:cxnSp>
          <p:nvCxnSpPr>
            <p:cNvPr id="5" name="Straight Connector 6"/>
            <p:cNvCxnSpPr>
              <a:cxnSpLocks noChangeShapeType="1"/>
            </p:cNvCxnSpPr>
            <p:nvPr/>
          </p:nvCxnSpPr>
          <p:spPr bwMode="auto">
            <a:xfrm rot="10800000">
              <a:off x="518474" y="6628605"/>
              <a:ext cx="7023260" cy="0"/>
            </a:xfrm>
            <a:prstGeom prst="line">
              <a:avLst/>
            </a:prstGeom>
            <a:noFill/>
            <a:ln w="34925" cap="rnd">
              <a:solidFill>
                <a:schemeClr val="tx1"/>
              </a:solidFill>
              <a:prstDash val="sysDot"/>
              <a:round/>
              <a:headEnd/>
              <a:tailEnd/>
            </a:ln>
          </p:spPr>
        </p:cxnSp>
      </p:grpSp>
      <p:sp>
        <p:nvSpPr>
          <p:cNvPr id="7" name="Footer Placeholder 2"/>
          <p:cNvSpPr txBox="1">
            <a:spLocks/>
          </p:cNvSpPr>
          <p:nvPr userDrawn="1"/>
        </p:nvSpPr>
        <p:spPr>
          <a:xfrm>
            <a:off x="4333875" y="6354763"/>
            <a:ext cx="484188" cy="241300"/>
          </a:xfrm>
          <a:prstGeom prst="rect">
            <a:avLst/>
          </a:prstGeom>
        </p:spPr>
        <p:txBody>
          <a:bodyPr anchor="b"/>
          <a:lstStyle/>
          <a:p>
            <a:pPr algn="ctr" defTabSz="914400"/>
            <a:fld id="{FF0F2F46-505E-465E-BFDE-6D54A80A6502}" type="slidenum">
              <a:rPr lang="en-US" sz="600">
                <a:solidFill>
                  <a:srgbClr val="7F7F7F"/>
                </a:solidFill>
                <a:latin typeface="Tahoma" pitchFamily="34" charset="0"/>
                <a:ea typeface="MS PGothic" pitchFamily="34" charset="-128"/>
                <a:cs typeface="Arial" pitchFamily="34" charset="0"/>
              </a:rPr>
              <a:pPr algn="ctr" defTabSz="914400"/>
              <a:t>‹#›</a:t>
            </a:fld>
            <a:endParaRPr lang="en-US" sz="600">
              <a:solidFill>
                <a:srgbClr val="7F7F7F"/>
              </a:solidFill>
              <a:latin typeface="Tahoma" pitchFamily="34" charset="0"/>
              <a:ea typeface="MS PGothic" pitchFamily="34" charset="-128"/>
              <a:cs typeface="Arial" pitchFamily="34" charset="0"/>
            </a:endParaRPr>
          </a:p>
        </p:txBody>
      </p:sp>
      <p:pic>
        <p:nvPicPr>
          <p:cNvPr id="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92102" y="6491296"/>
            <a:ext cx="1527175" cy="92075"/>
          </a:xfrm>
          <a:prstGeom prst="rect">
            <a:avLst/>
          </a:prstGeom>
          <a:noFill/>
          <a:ln w="9525">
            <a:noFill/>
            <a:miter lim="800000"/>
            <a:headEnd/>
            <a:tailEnd/>
          </a:ln>
        </p:spPr>
      </p:pic>
      <p:sp>
        <p:nvSpPr>
          <p:cNvPr id="6" name="Title 5"/>
          <p:cNvSpPr>
            <a:spLocks noGrp="1"/>
          </p:cNvSpPr>
          <p:nvPr>
            <p:ph type="title"/>
          </p:nvPr>
        </p:nvSpPr>
        <p:spPr>
          <a:xfrm>
            <a:off x="192379" y="241451"/>
            <a:ext cx="8645237" cy="1143000"/>
          </a:xfrm>
        </p:spPr>
        <p:txBody>
          <a:bodyPr rtlCol="0">
            <a:normAutofit/>
          </a:bodyPr>
          <a:lstStyle>
            <a:lvl1pPr algn="l" defTabSz="914400" rtl="0" eaLnBrk="1" latinLnBrk="0" hangingPunct="1">
              <a:lnSpc>
                <a:spcPct val="100000"/>
              </a:lnSpc>
              <a:spcBef>
                <a:spcPct val="0"/>
              </a:spcBef>
              <a:buNone/>
              <a:defRPr kumimoji="0" lang="en-US" sz="26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028130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Footer Placeholder 2"/>
          <p:cNvSpPr txBox="1">
            <a:spLocks/>
          </p:cNvSpPr>
          <p:nvPr userDrawn="1"/>
        </p:nvSpPr>
        <p:spPr>
          <a:xfrm>
            <a:off x="179392" y="6302384"/>
            <a:ext cx="371475" cy="239713"/>
          </a:xfrm>
          <a:prstGeom prst="rect">
            <a:avLst/>
          </a:prstGeom>
        </p:spPr>
        <p:txBody>
          <a:bodyPr anchor="b"/>
          <a:lstStyle/>
          <a:p>
            <a:pPr defTabSz="914400"/>
            <a:fld id="{6501777E-D0A7-4B67-B324-BF27B5839524}" type="slidenum">
              <a:rPr lang="en-US" sz="800">
                <a:solidFill>
                  <a:srgbClr val="000000"/>
                </a:solidFill>
                <a:latin typeface="Trebuchet MS" pitchFamily="34" charset="0"/>
                <a:ea typeface="MS PGothic" pitchFamily="34" charset="-128"/>
                <a:cs typeface="Arial" pitchFamily="34" charset="0"/>
              </a:rPr>
              <a:pPr defTabSz="914400"/>
              <a:t>‹#›</a:t>
            </a:fld>
            <a:endParaRPr lang="en-US" sz="800">
              <a:solidFill>
                <a:srgbClr val="000000"/>
              </a:solidFill>
              <a:latin typeface="Trebuchet MS" pitchFamily="34" charset="0"/>
              <a:ea typeface="MS PGothic" pitchFamily="34" charset="-128"/>
              <a:cs typeface="Arial" pitchFamily="34" charset="0"/>
            </a:endParaRPr>
          </a:p>
        </p:txBody>
      </p:sp>
      <p:sp>
        <p:nvSpPr>
          <p:cNvPr id="6" name="Rectangle 7"/>
          <p:cNvSpPr>
            <a:spLocks noChangeArrowheads="1"/>
          </p:cNvSpPr>
          <p:nvPr userDrawn="1"/>
        </p:nvSpPr>
        <p:spPr bwMode="auto">
          <a:xfrm>
            <a:off x="185739" y="6489700"/>
            <a:ext cx="3487737" cy="228600"/>
          </a:xfrm>
          <a:prstGeom prst="rect">
            <a:avLst/>
          </a:prstGeom>
          <a:noFill/>
          <a:ln w="9525">
            <a:noFill/>
            <a:miter lim="800000"/>
            <a:headEnd/>
            <a:tailEnd/>
          </a:ln>
        </p:spPr>
        <p:txBody>
          <a:bodyPr lIns="91428" tIns="45714" rIns="91428" bIns="45714"/>
          <a:lstStyle/>
          <a:p>
            <a:pPr defTabSz="914400">
              <a:spcBef>
                <a:spcPct val="50000"/>
              </a:spcBef>
            </a:pPr>
            <a:r>
              <a:rPr lang="en-US" sz="600">
                <a:solidFill>
                  <a:srgbClr val="7F7F7F"/>
                </a:solidFill>
                <a:latin typeface="Trebuchet MS" pitchFamily="34" charset="0"/>
                <a:ea typeface="MS PGothic" pitchFamily="34" charset="-128"/>
                <a:cs typeface="Arial" pitchFamily="34" charset="0"/>
              </a:rPr>
              <a:t>COPYRIGHT © 2015 ALCATEL-LUCENT. ALL RIGHTS RESERVED.</a:t>
            </a:r>
          </a:p>
        </p:txBody>
      </p:sp>
      <p:cxnSp>
        <p:nvCxnSpPr>
          <p:cNvPr id="7" name="Straight Connector 6"/>
          <p:cNvCxnSpPr/>
          <p:nvPr userDrawn="1"/>
        </p:nvCxnSpPr>
        <p:spPr>
          <a:xfrm>
            <a:off x="0" y="6145213"/>
            <a:ext cx="9144000" cy="0"/>
          </a:xfrm>
          <a:prstGeom prst="line">
            <a:avLst/>
          </a:prstGeom>
          <a:ln w="6350" cmpd="sng">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userDrawn="1"/>
        </p:nvGrpSpPr>
        <p:grpSpPr bwMode="auto">
          <a:xfrm>
            <a:off x="7507291" y="6350009"/>
            <a:ext cx="1374775" cy="290513"/>
            <a:chOff x="1568450" y="4267200"/>
            <a:chExt cx="6007100" cy="1271588"/>
          </a:xfrm>
        </p:grpSpPr>
        <p:sp>
          <p:nvSpPr>
            <p:cNvPr id="9" name="Oval 14"/>
            <p:cNvSpPr>
              <a:spLocks noChangeArrowheads="1"/>
            </p:cNvSpPr>
            <p:nvPr userDrawn="1"/>
          </p:nvSpPr>
          <p:spPr bwMode="auto">
            <a:xfrm>
              <a:off x="3746544" y="4843932"/>
              <a:ext cx="117920" cy="125074"/>
            </a:xfrm>
            <a:prstGeom prst="ellipse">
              <a:avLst/>
            </a:prstGeom>
            <a:solidFill>
              <a:srgbClr val="6B489D"/>
            </a:solidFill>
            <a:ln w="9525">
              <a:noFill/>
              <a:round/>
              <a:headEnd/>
              <a:tailEnd/>
            </a:ln>
          </p:spPr>
          <p:txBody>
            <a:bodyPr/>
            <a:lstStyle/>
            <a:p>
              <a:pPr defTabSz="914400">
                <a:spcBef>
                  <a:spcPct val="50000"/>
                </a:spcBef>
              </a:pPr>
              <a:endParaRPr lang="en-US" sz="1600">
                <a:solidFill>
                  <a:srgbClr val="000000"/>
                </a:solidFill>
                <a:latin typeface="Tahoma" pitchFamily="34" charset="0"/>
                <a:ea typeface="MS PGothic" pitchFamily="34" charset="-128"/>
                <a:cs typeface="+mn-cs"/>
              </a:endParaRPr>
            </a:p>
          </p:txBody>
        </p:sp>
        <p:sp>
          <p:nvSpPr>
            <p:cNvPr id="10" name="Freeform 15"/>
            <p:cNvSpPr>
              <a:spLocks noEditPoints="1"/>
            </p:cNvSpPr>
            <p:nvPr userDrawn="1"/>
          </p:nvSpPr>
          <p:spPr bwMode="auto">
            <a:xfrm>
              <a:off x="1568450" y="4607681"/>
              <a:ext cx="4494920" cy="521140"/>
            </a:xfrm>
            <a:custGeom>
              <a:avLst/>
              <a:gdLst>
                <a:gd name="T0" fmla="*/ 2147483647 w 399"/>
                <a:gd name="T1" fmla="*/ 2147483647 h 46"/>
                <a:gd name="T2" fmla="*/ 2147483647 w 399"/>
                <a:gd name="T3" fmla="*/ 2147483647 h 46"/>
                <a:gd name="T4" fmla="*/ 2147483647 w 399"/>
                <a:gd name="T5" fmla="*/ 2147483647 h 46"/>
                <a:gd name="T6" fmla="*/ 2147483647 w 399"/>
                <a:gd name="T7" fmla="*/ 2147483647 h 46"/>
                <a:gd name="T8" fmla="*/ 2147483647 w 399"/>
                <a:gd name="T9" fmla="*/ 2147483647 h 46"/>
                <a:gd name="T10" fmla="*/ 2147483647 w 399"/>
                <a:gd name="T11" fmla="*/ 2147483647 h 46"/>
                <a:gd name="T12" fmla="*/ 2147483647 w 399"/>
                <a:gd name="T13" fmla="*/ 2147483647 h 46"/>
                <a:gd name="T14" fmla="*/ 2147483647 w 399"/>
                <a:gd name="T15" fmla="*/ 2147483647 h 46"/>
                <a:gd name="T16" fmla="*/ 2147483647 w 399"/>
                <a:gd name="T17" fmla="*/ 2147483647 h 46"/>
                <a:gd name="T18" fmla="*/ 2147483647 w 399"/>
                <a:gd name="T19" fmla="*/ 2147483647 h 46"/>
                <a:gd name="T20" fmla="*/ 2147483647 w 399"/>
                <a:gd name="T21" fmla="*/ 2147483647 h 46"/>
                <a:gd name="T22" fmla="*/ 2147483647 w 399"/>
                <a:gd name="T23" fmla="*/ 2147483647 h 46"/>
                <a:gd name="T24" fmla="*/ 2147483647 w 399"/>
                <a:gd name="T25" fmla="*/ 2147483647 h 46"/>
                <a:gd name="T26" fmla="*/ 2147483647 w 399"/>
                <a:gd name="T27" fmla="*/ 2147483647 h 46"/>
                <a:gd name="T28" fmla="*/ 2147483647 w 399"/>
                <a:gd name="T29" fmla="*/ 2147483647 h 46"/>
                <a:gd name="T30" fmla="*/ 2147483647 w 399"/>
                <a:gd name="T31" fmla="*/ 2147483647 h 46"/>
                <a:gd name="T32" fmla="*/ 2147483647 w 399"/>
                <a:gd name="T33" fmla="*/ 2147483647 h 46"/>
                <a:gd name="T34" fmla="*/ 2147483647 w 399"/>
                <a:gd name="T35" fmla="*/ 2147483647 h 46"/>
                <a:gd name="T36" fmla="*/ 2147483647 w 399"/>
                <a:gd name="T37" fmla="*/ 2147483647 h 46"/>
                <a:gd name="T38" fmla="*/ 2147483647 w 399"/>
                <a:gd name="T39" fmla="*/ 2147483647 h 46"/>
                <a:gd name="T40" fmla="*/ 2147483647 w 399"/>
                <a:gd name="T41" fmla="*/ 2147483647 h 46"/>
                <a:gd name="T42" fmla="*/ 2147483647 w 399"/>
                <a:gd name="T43" fmla="*/ 2147483647 h 46"/>
                <a:gd name="T44" fmla="*/ 2147483647 w 399"/>
                <a:gd name="T45" fmla="*/ 2147483647 h 46"/>
                <a:gd name="T46" fmla="*/ 2147483647 w 399"/>
                <a:gd name="T47" fmla="*/ 2147483647 h 46"/>
                <a:gd name="T48" fmla="*/ 2147483647 w 399"/>
                <a:gd name="T49" fmla="*/ 2147483647 h 46"/>
                <a:gd name="T50" fmla="*/ 2147483647 w 399"/>
                <a:gd name="T51" fmla="*/ 2147483647 h 46"/>
                <a:gd name="T52" fmla="*/ 2147483647 w 399"/>
                <a:gd name="T53" fmla="*/ 2147483647 h 46"/>
                <a:gd name="T54" fmla="*/ 2147483647 w 399"/>
                <a:gd name="T55" fmla="*/ 2147483647 h 46"/>
                <a:gd name="T56" fmla="*/ 2147483647 w 399"/>
                <a:gd name="T57" fmla="*/ 2147483647 h 46"/>
                <a:gd name="T58" fmla="*/ 2147483647 w 399"/>
                <a:gd name="T59" fmla="*/ 2147483647 h 46"/>
                <a:gd name="T60" fmla="*/ 2147483647 w 399"/>
                <a:gd name="T61" fmla="*/ 2147483647 h 46"/>
                <a:gd name="T62" fmla="*/ 2147483647 w 399"/>
                <a:gd name="T63" fmla="*/ 2147483647 h 46"/>
                <a:gd name="T64" fmla="*/ 2147483647 w 399"/>
                <a:gd name="T65" fmla="*/ 2147483647 h 46"/>
                <a:gd name="T66" fmla="*/ 2147483647 w 399"/>
                <a:gd name="T67" fmla="*/ 2147483647 h 46"/>
                <a:gd name="T68" fmla="*/ 2147483647 w 399"/>
                <a:gd name="T69" fmla="*/ 2147483647 h 46"/>
                <a:gd name="T70" fmla="*/ 2147483647 w 399"/>
                <a:gd name="T71" fmla="*/ 2147483647 h 46"/>
                <a:gd name="T72" fmla="*/ 2147483647 w 399"/>
                <a:gd name="T73" fmla="*/ 2147483647 h 46"/>
                <a:gd name="T74" fmla="*/ 2147483647 w 399"/>
                <a:gd name="T75" fmla="*/ 0 h 46"/>
                <a:gd name="T76" fmla="*/ 2147483647 w 399"/>
                <a:gd name="T77" fmla="*/ 2147483647 h 46"/>
                <a:gd name="T78" fmla="*/ 2147483647 w 399"/>
                <a:gd name="T79" fmla="*/ 2147483647 h 46"/>
                <a:gd name="T80" fmla="*/ 2147483647 w 399"/>
                <a:gd name="T81" fmla="*/ 2147483647 h 46"/>
                <a:gd name="T82" fmla="*/ 2147483647 w 399"/>
                <a:gd name="T83" fmla="*/ 2147483647 h 46"/>
                <a:gd name="T84" fmla="*/ 2147483647 w 399"/>
                <a:gd name="T85" fmla="*/ 2147483647 h 46"/>
                <a:gd name="T86" fmla="*/ 2147483647 w 399"/>
                <a:gd name="T87" fmla="*/ 2147483647 h 46"/>
                <a:gd name="T88" fmla="*/ 2147483647 w 399"/>
                <a:gd name="T89" fmla="*/ 2147483647 h 46"/>
                <a:gd name="T90" fmla="*/ 2147483647 w 399"/>
                <a:gd name="T91" fmla="*/ 2147483647 h 46"/>
                <a:gd name="T92" fmla="*/ 2147483647 w 399"/>
                <a:gd name="T93" fmla="*/ 2147483647 h 46"/>
                <a:gd name="T94" fmla="*/ 2147483647 w 399"/>
                <a:gd name="T95" fmla="*/ 2147483647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99" h="46">
                  <a:moveTo>
                    <a:pt x="222" y="1"/>
                  </a:moveTo>
                  <a:cubicBezTo>
                    <a:pt x="222" y="39"/>
                    <a:pt x="222" y="39"/>
                    <a:pt x="222" y="39"/>
                  </a:cubicBezTo>
                  <a:cubicBezTo>
                    <a:pt x="240" y="39"/>
                    <a:pt x="240" y="39"/>
                    <a:pt x="240" y="39"/>
                  </a:cubicBezTo>
                  <a:cubicBezTo>
                    <a:pt x="240" y="46"/>
                    <a:pt x="240" y="46"/>
                    <a:pt x="240" y="46"/>
                  </a:cubicBezTo>
                  <a:cubicBezTo>
                    <a:pt x="215" y="46"/>
                    <a:pt x="215" y="46"/>
                    <a:pt x="215" y="46"/>
                  </a:cubicBezTo>
                  <a:cubicBezTo>
                    <a:pt x="215" y="1"/>
                    <a:pt x="215" y="1"/>
                    <a:pt x="215" y="1"/>
                  </a:cubicBezTo>
                  <a:lnTo>
                    <a:pt x="222" y="1"/>
                  </a:lnTo>
                  <a:close/>
                  <a:moveTo>
                    <a:pt x="250" y="11"/>
                  </a:moveTo>
                  <a:cubicBezTo>
                    <a:pt x="250" y="31"/>
                    <a:pt x="250" y="31"/>
                    <a:pt x="250" y="31"/>
                  </a:cubicBezTo>
                  <a:cubicBezTo>
                    <a:pt x="250" y="34"/>
                    <a:pt x="250" y="37"/>
                    <a:pt x="253" y="39"/>
                  </a:cubicBezTo>
                  <a:cubicBezTo>
                    <a:pt x="254" y="40"/>
                    <a:pt x="255" y="41"/>
                    <a:pt x="258" y="41"/>
                  </a:cubicBezTo>
                  <a:cubicBezTo>
                    <a:pt x="260" y="41"/>
                    <a:pt x="262" y="40"/>
                    <a:pt x="263" y="39"/>
                  </a:cubicBezTo>
                  <a:cubicBezTo>
                    <a:pt x="266" y="37"/>
                    <a:pt x="265" y="33"/>
                    <a:pt x="265" y="29"/>
                  </a:cubicBezTo>
                  <a:cubicBezTo>
                    <a:pt x="265" y="11"/>
                    <a:pt x="265" y="11"/>
                    <a:pt x="265" y="11"/>
                  </a:cubicBezTo>
                  <a:cubicBezTo>
                    <a:pt x="272" y="11"/>
                    <a:pt x="272" y="11"/>
                    <a:pt x="272" y="11"/>
                  </a:cubicBezTo>
                  <a:cubicBezTo>
                    <a:pt x="272" y="29"/>
                    <a:pt x="272" y="29"/>
                    <a:pt x="272" y="29"/>
                  </a:cubicBezTo>
                  <a:cubicBezTo>
                    <a:pt x="272" y="34"/>
                    <a:pt x="272" y="35"/>
                    <a:pt x="271" y="37"/>
                  </a:cubicBezTo>
                  <a:cubicBezTo>
                    <a:pt x="271" y="39"/>
                    <a:pt x="270" y="42"/>
                    <a:pt x="266" y="44"/>
                  </a:cubicBezTo>
                  <a:cubicBezTo>
                    <a:pt x="262" y="46"/>
                    <a:pt x="259" y="46"/>
                    <a:pt x="258" y="46"/>
                  </a:cubicBezTo>
                  <a:cubicBezTo>
                    <a:pt x="255" y="46"/>
                    <a:pt x="254" y="46"/>
                    <a:pt x="253" y="46"/>
                  </a:cubicBezTo>
                  <a:cubicBezTo>
                    <a:pt x="249" y="45"/>
                    <a:pt x="246" y="42"/>
                    <a:pt x="244" y="39"/>
                  </a:cubicBezTo>
                  <a:cubicBezTo>
                    <a:pt x="243" y="36"/>
                    <a:pt x="243" y="33"/>
                    <a:pt x="243" y="30"/>
                  </a:cubicBezTo>
                  <a:cubicBezTo>
                    <a:pt x="243" y="11"/>
                    <a:pt x="243" y="11"/>
                    <a:pt x="243" y="11"/>
                  </a:cubicBezTo>
                  <a:lnTo>
                    <a:pt x="250" y="11"/>
                  </a:lnTo>
                  <a:close/>
                  <a:moveTo>
                    <a:pt x="303" y="18"/>
                  </a:moveTo>
                  <a:cubicBezTo>
                    <a:pt x="303" y="18"/>
                    <a:pt x="303" y="18"/>
                    <a:pt x="303" y="18"/>
                  </a:cubicBezTo>
                  <a:cubicBezTo>
                    <a:pt x="302" y="18"/>
                    <a:pt x="302" y="18"/>
                    <a:pt x="302" y="17"/>
                  </a:cubicBezTo>
                  <a:cubicBezTo>
                    <a:pt x="299" y="16"/>
                    <a:pt x="297" y="16"/>
                    <a:pt x="296" y="16"/>
                  </a:cubicBezTo>
                  <a:cubicBezTo>
                    <a:pt x="295" y="16"/>
                    <a:pt x="293" y="16"/>
                    <a:pt x="291" y="17"/>
                  </a:cubicBezTo>
                  <a:cubicBezTo>
                    <a:pt x="289" y="18"/>
                    <a:pt x="285" y="21"/>
                    <a:pt x="285" y="28"/>
                  </a:cubicBezTo>
                  <a:cubicBezTo>
                    <a:pt x="285" y="29"/>
                    <a:pt x="285" y="31"/>
                    <a:pt x="286" y="33"/>
                  </a:cubicBezTo>
                  <a:cubicBezTo>
                    <a:pt x="287" y="38"/>
                    <a:pt x="291" y="41"/>
                    <a:pt x="296" y="41"/>
                  </a:cubicBezTo>
                  <a:cubicBezTo>
                    <a:pt x="300" y="41"/>
                    <a:pt x="302" y="39"/>
                    <a:pt x="303" y="39"/>
                  </a:cubicBezTo>
                  <a:cubicBezTo>
                    <a:pt x="303" y="44"/>
                    <a:pt x="303" y="44"/>
                    <a:pt x="303" y="44"/>
                  </a:cubicBezTo>
                  <a:cubicBezTo>
                    <a:pt x="303" y="45"/>
                    <a:pt x="302" y="45"/>
                    <a:pt x="301" y="45"/>
                  </a:cubicBezTo>
                  <a:cubicBezTo>
                    <a:pt x="300" y="46"/>
                    <a:pt x="298" y="46"/>
                    <a:pt x="295" y="46"/>
                  </a:cubicBezTo>
                  <a:cubicBezTo>
                    <a:pt x="285" y="46"/>
                    <a:pt x="278" y="38"/>
                    <a:pt x="278" y="28"/>
                  </a:cubicBezTo>
                  <a:cubicBezTo>
                    <a:pt x="278" y="27"/>
                    <a:pt x="278" y="24"/>
                    <a:pt x="279" y="21"/>
                  </a:cubicBezTo>
                  <a:cubicBezTo>
                    <a:pt x="280" y="18"/>
                    <a:pt x="285" y="11"/>
                    <a:pt x="295" y="11"/>
                  </a:cubicBezTo>
                  <a:cubicBezTo>
                    <a:pt x="296" y="11"/>
                    <a:pt x="299" y="11"/>
                    <a:pt x="303" y="12"/>
                  </a:cubicBezTo>
                  <a:lnTo>
                    <a:pt x="303" y="18"/>
                  </a:lnTo>
                  <a:close/>
                  <a:moveTo>
                    <a:pt x="314" y="30"/>
                  </a:moveTo>
                  <a:cubicBezTo>
                    <a:pt x="314" y="32"/>
                    <a:pt x="315" y="33"/>
                    <a:pt x="315" y="34"/>
                  </a:cubicBezTo>
                  <a:cubicBezTo>
                    <a:pt x="316" y="37"/>
                    <a:pt x="318" y="39"/>
                    <a:pt x="321" y="40"/>
                  </a:cubicBezTo>
                  <a:cubicBezTo>
                    <a:pt x="322" y="41"/>
                    <a:pt x="324" y="41"/>
                    <a:pt x="327" y="41"/>
                  </a:cubicBezTo>
                  <a:cubicBezTo>
                    <a:pt x="329" y="41"/>
                    <a:pt x="331" y="41"/>
                    <a:pt x="335" y="40"/>
                  </a:cubicBezTo>
                  <a:cubicBezTo>
                    <a:pt x="335" y="45"/>
                    <a:pt x="335" y="45"/>
                    <a:pt x="335" y="45"/>
                  </a:cubicBezTo>
                  <a:cubicBezTo>
                    <a:pt x="334" y="45"/>
                    <a:pt x="330" y="46"/>
                    <a:pt x="326" y="46"/>
                  </a:cubicBezTo>
                  <a:cubicBezTo>
                    <a:pt x="325" y="46"/>
                    <a:pt x="320" y="46"/>
                    <a:pt x="317" y="44"/>
                  </a:cubicBezTo>
                  <a:cubicBezTo>
                    <a:pt x="313" y="43"/>
                    <a:pt x="307" y="38"/>
                    <a:pt x="308" y="28"/>
                  </a:cubicBezTo>
                  <a:cubicBezTo>
                    <a:pt x="308" y="27"/>
                    <a:pt x="308" y="24"/>
                    <a:pt x="309" y="20"/>
                  </a:cubicBezTo>
                  <a:cubicBezTo>
                    <a:pt x="310" y="17"/>
                    <a:pt x="314" y="11"/>
                    <a:pt x="323" y="11"/>
                  </a:cubicBezTo>
                  <a:cubicBezTo>
                    <a:pt x="332" y="11"/>
                    <a:pt x="337" y="17"/>
                    <a:pt x="337" y="25"/>
                  </a:cubicBezTo>
                  <a:cubicBezTo>
                    <a:pt x="337" y="27"/>
                    <a:pt x="337" y="28"/>
                    <a:pt x="336" y="30"/>
                  </a:cubicBezTo>
                  <a:lnTo>
                    <a:pt x="314" y="30"/>
                  </a:lnTo>
                  <a:close/>
                  <a:moveTo>
                    <a:pt x="331" y="26"/>
                  </a:moveTo>
                  <a:cubicBezTo>
                    <a:pt x="331" y="25"/>
                    <a:pt x="331" y="22"/>
                    <a:pt x="330" y="20"/>
                  </a:cubicBezTo>
                  <a:cubicBezTo>
                    <a:pt x="329" y="19"/>
                    <a:pt x="327" y="16"/>
                    <a:pt x="323" y="16"/>
                  </a:cubicBezTo>
                  <a:cubicBezTo>
                    <a:pt x="321" y="16"/>
                    <a:pt x="319" y="16"/>
                    <a:pt x="318" y="17"/>
                  </a:cubicBezTo>
                  <a:cubicBezTo>
                    <a:pt x="314" y="20"/>
                    <a:pt x="314" y="25"/>
                    <a:pt x="314" y="26"/>
                  </a:cubicBezTo>
                  <a:lnTo>
                    <a:pt x="331" y="26"/>
                  </a:lnTo>
                  <a:close/>
                  <a:moveTo>
                    <a:pt x="350" y="11"/>
                  </a:moveTo>
                  <a:cubicBezTo>
                    <a:pt x="350" y="18"/>
                    <a:pt x="350" y="18"/>
                    <a:pt x="350" y="18"/>
                  </a:cubicBezTo>
                  <a:cubicBezTo>
                    <a:pt x="351" y="17"/>
                    <a:pt x="351" y="16"/>
                    <a:pt x="352" y="15"/>
                  </a:cubicBezTo>
                  <a:cubicBezTo>
                    <a:pt x="355" y="11"/>
                    <a:pt x="359" y="11"/>
                    <a:pt x="361" y="11"/>
                  </a:cubicBezTo>
                  <a:cubicBezTo>
                    <a:pt x="362" y="11"/>
                    <a:pt x="366" y="11"/>
                    <a:pt x="368" y="13"/>
                  </a:cubicBezTo>
                  <a:cubicBezTo>
                    <a:pt x="373" y="16"/>
                    <a:pt x="373" y="21"/>
                    <a:pt x="373" y="26"/>
                  </a:cubicBezTo>
                  <a:cubicBezTo>
                    <a:pt x="373" y="46"/>
                    <a:pt x="373" y="46"/>
                    <a:pt x="373" y="46"/>
                  </a:cubicBezTo>
                  <a:cubicBezTo>
                    <a:pt x="366" y="46"/>
                    <a:pt x="366" y="46"/>
                    <a:pt x="366" y="46"/>
                  </a:cubicBezTo>
                  <a:cubicBezTo>
                    <a:pt x="366" y="26"/>
                    <a:pt x="366" y="26"/>
                    <a:pt x="366" y="26"/>
                  </a:cubicBezTo>
                  <a:cubicBezTo>
                    <a:pt x="366" y="23"/>
                    <a:pt x="366" y="20"/>
                    <a:pt x="364" y="18"/>
                  </a:cubicBezTo>
                  <a:cubicBezTo>
                    <a:pt x="363" y="17"/>
                    <a:pt x="362" y="16"/>
                    <a:pt x="359" y="16"/>
                  </a:cubicBezTo>
                  <a:cubicBezTo>
                    <a:pt x="358" y="16"/>
                    <a:pt x="356" y="17"/>
                    <a:pt x="354" y="18"/>
                  </a:cubicBezTo>
                  <a:cubicBezTo>
                    <a:pt x="351" y="21"/>
                    <a:pt x="351" y="26"/>
                    <a:pt x="351" y="30"/>
                  </a:cubicBezTo>
                  <a:cubicBezTo>
                    <a:pt x="351" y="46"/>
                    <a:pt x="351" y="46"/>
                    <a:pt x="351" y="46"/>
                  </a:cubicBezTo>
                  <a:cubicBezTo>
                    <a:pt x="344" y="46"/>
                    <a:pt x="344" y="46"/>
                    <a:pt x="344" y="46"/>
                  </a:cubicBezTo>
                  <a:cubicBezTo>
                    <a:pt x="344" y="11"/>
                    <a:pt x="344" y="11"/>
                    <a:pt x="344" y="11"/>
                  </a:cubicBezTo>
                  <a:lnTo>
                    <a:pt x="350" y="11"/>
                  </a:lnTo>
                  <a:close/>
                  <a:moveTo>
                    <a:pt x="398" y="17"/>
                  </a:moveTo>
                  <a:cubicBezTo>
                    <a:pt x="388" y="17"/>
                    <a:pt x="388" y="17"/>
                    <a:pt x="388" y="17"/>
                  </a:cubicBezTo>
                  <a:cubicBezTo>
                    <a:pt x="388" y="34"/>
                    <a:pt x="388" y="34"/>
                    <a:pt x="388" y="34"/>
                  </a:cubicBezTo>
                  <a:cubicBezTo>
                    <a:pt x="388" y="35"/>
                    <a:pt x="388" y="36"/>
                    <a:pt x="389" y="37"/>
                  </a:cubicBezTo>
                  <a:cubicBezTo>
                    <a:pt x="390" y="41"/>
                    <a:pt x="393" y="41"/>
                    <a:pt x="394" y="41"/>
                  </a:cubicBezTo>
                  <a:cubicBezTo>
                    <a:pt x="395" y="41"/>
                    <a:pt x="396" y="41"/>
                    <a:pt x="399" y="40"/>
                  </a:cubicBezTo>
                  <a:cubicBezTo>
                    <a:pt x="399" y="45"/>
                    <a:pt x="399" y="45"/>
                    <a:pt x="399" y="45"/>
                  </a:cubicBezTo>
                  <a:cubicBezTo>
                    <a:pt x="396" y="46"/>
                    <a:pt x="395" y="46"/>
                    <a:pt x="393" y="46"/>
                  </a:cubicBezTo>
                  <a:cubicBezTo>
                    <a:pt x="392" y="46"/>
                    <a:pt x="389" y="46"/>
                    <a:pt x="386" y="45"/>
                  </a:cubicBezTo>
                  <a:cubicBezTo>
                    <a:pt x="382" y="42"/>
                    <a:pt x="382" y="38"/>
                    <a:pt x="382" y="34"/>
                  </a:cubicBezTo>
                  <a:cubicBezTo>
                    <a:pt x="382" y="5"/>
                    <a:pt x="382" y="5"/>
                    <a:pt x="382" y="5"/>
                  </a:cubicBezTo>
                  <a:cubicBezTo>
                    <a:pt x="388" y="0"/>
                    <a:pt x="388" y="0"/>
                    <a:pt x="388" y="0"/>
                  </a:cubicBezTo>
                  <a:cubicBezTo>
                    <a:pt x="388" y="11"/>
                    <a:pt x="388" y="11"/>
                    <a:pt x="388" y="11"/>
                  </a:cubicBezTo>
                  <a:cubicBezTo>
                    <a:pt x="398" y="11"/>
                    <a:pt x="398" y="11"/>
                    <a:pt x="398" y="11"/>
                  </a:cubicBezTo>
                  <a:lnTo>
                    <a:pt x="398" y="17"/>
                  </a:lnTo>
                  <a:close/>
                  <a:moveTo>
                    <a:pt x="47" y="1"/>
                  </a:moveTo>
                  <a:cubicBezTo>
                    <a:pt x="47" y="46"/>
                    <a:pt x="47" y="46"/>
                    <a:pt x="47" y="46"/>
                  </a:cubicBezTo>
                  <a:cubicBezTo>
                    <a:pt x="41" y="46"/>
                    <a:pt x="41" y="46"/>
                    <a:pt x="41" y="46"/>
                  </a:cubicBezTo>
                  <a:cubicBezTo>
                    <a:pt x="41" y="1"/>
                    <a:pt x="41" y="1"/>
                    <a:pt x="41" y="1"/>
                  </a:cubicBezTo>
                  <a:lnTo>
                    <a:pt x="47" y="1"/>
                  </a:lnTo>
                  <a:close/>
                  <a:moveTo>
                    <a:pt x="79" y="18"/>
                  </a:moveTo>
                  <a:cubicBezTo>
                    <a:pt x="79" y="18"/>
                    <a:pt x="79" y="18"/>
                    <a:pt x="79" y="18"/>
                  </a:cubicBezTo>
                  <a:cubicBezTo>
                    <a:pt x="79" y="18"/>
                    <a:pt x="79" y="18"/>
                    <a:pt x="78" y="17"/>
                  </a:cubicBezTo>
                  <a:cubicBezTo>
                    <a:pt x="76" y="16"/>
                    <a:pt x="73" y="16"/>
                    <a:pt x="73" y="16"/>
                  </a:cubicBezTo>
                  <a:cubicBezTo>
                    <a:pt x="72" y="16"/>
                    <a:pt x="70" y="16"/>
                    <a:pt x="68" y="17"/>
                  </a:cubicBezTo>
                  <a:cubicBezTo>
                    <a:pt x="65" y="18"/>
                    <a:pt x="61" y="21"/>
                    <a:pt x="61" y="28"/>
                  </a:cubicBezTo>
                  <a:cubicBezTo>
                    <a:pt x="61" y="29"/>
                    <a:pt x="61" y="31"/>
                    <a:pt x="62" y="33"/>
                  </a:cubicBezTo>
                  <a:cubicBezTo>
                    <a:pt x="64" y="38"/>
                    <a:pt x="68" y="41"/>
                    <a:pt x="73" y="41"/>
                  </a:cubicBezTo>
                  <a:cubicBezTo>
                    <a:pt x="76" y="41"/>
                    <a:pt x="79" y="39"/>
                    <a:pt x="80" y="39"/>
                  </a:cubicBezTo>
                  <a:cubicBezTo>
                    <a:pt x="80" y="44"/>
                    <a:pt x="80" y="44"/>
                    <a:pt x="80" y="44"/>
                  </a:cubicBezTo>
                  <a:cubicBezTo>
                    <a:pt x="79" y="45"/>
                    <a:pt x="78" y="45"/>
                    <a:pt x="78" y="45"/>
                  </a:cubicBezTo>
                  <a:cubicBezTo>
                    <a:pt x="77" y="46"/>
                    <a:pt x="75" y="46"/>
                    <a:pt x="72" y="46"/>
                  </a:cubicBezTo>
                  <a:cubicBezTo>
                    <a:pt x="61" y="46"/>
                    <a:pt x="54" y="38"/>
                    <a:pt x="54" y="28"/>
                  </a:cubicBezTo>
                  <a:cubicBezTo>
                    <a:pt x="54" y="27"/>
                    <a:pt x="54" y="24"/>
                    <a:pt x="56" y="21"/>
                  </a:cubicBezTo>
                  <a:cubicBezTo>
                    <a:pt x="57" y="18"/>
                    <a:pt x="61" y="11"/>
                    <a:pt x="71" y="11"/>
                  </a:cubicBezTo>
                  <a:cubicBezTo>
                    <a:pt x="73" y="11"/>
                    <a:pt x="76" y="11"/>
                    <a:pt x="79" y="12"/>
                  </a:cubicBezTo>
                  <a:lnTo>
                    <a:pt x="79" y="18"/>
                  </a:lnTo>
                  <a:close/>
                  <a:moveTo>
                    <a:pt x="87" y="14"/>
                  </a:moveTo>
                  <a:cubicBezTo>
                    <a:pt x="88" y="13"/>
                    <a:pt x="89" y="13"/>
                    <a:pt x="89" y="12"/>
                  </a:cubicBezTo>
                  <a:cubicBezTo>
                    <a:pt x="91" y="12"/>
                    <a:pt x="95" y="11"/>
                    <a:pt x="99" y="11"/>
                  </a:cubicBezTo>
                  <a:cubicBezTo>
                    <a:pt x="104" y="11"/>
                    <a:pt x="107" y="12"/>
                    <a:pt x="109" y="13"/>
                  </a:cubicBezTo>
                  <a:cubicBezTo>
                    <a:pt x="109" y="14"/>
                    <a:pt x="110" y="15"/>
                    <a:pt x="111" y="16"/>
                  </a:cubicBezTo>
                  <a:cubicBezTo>
                    <a:pt x="111" y="17"/>
                    <a:pt x="112" y="19"/>
                    <a:pt x="112" y="22"/>
                  </a:cubicBezTo>
                  <a:cubicBezTo>
                    <a:pt x="112" y="45"/>
                    <a:pt x="112" y="45"/>
                    <a:pt x="112" y="45"/>
                  </a:cubicBezTo>
                  <a:cubicBezTo>
                    <a:pt x="106" y="46"/>
                    <a:pt x="101" y="46"/>
                    <a:pt x="99" y="46"/>
                  </a:cubicBezTo>
                  <a:cubicBezTo>
                    <a:pt x="97" y="46"/>
                    <a:pt x="94" y="46"/>
                    <a:pt x="93" y="46"/>
                  </a:cubicBezTo>
                  <a:cubicBezTo>
                    <a:pt x="91" y="45"/>
                    <a:pt x="84" y="44"/>
                    <a:pt x="84" y="36"/>
                  </a:cubicBezTo>
                  <a:cubicBezTo>
                    <a:pt x="84" y="35"/>
                    <a:pt x="85" y="31"/>
                    <a:pt x="88" y="28"/>
                  </a:cubicBezTo>
                  <a:cubicBezTo>
                    <a:pt x="93" y="24"/>
                    <a:pt x="99" y="24"/>
                    <a:pt x="105" y="24"/>
                  </a:cubicBezTo>
                  <a:cubicBezTo>
                    <a:pt x="105" y="22"/>
                    <a:pt x="105" y="22"/>
                    <a:pt x="105" y="22"/>
                  </a:cubicBezTo>
                  <a:cubicBezTo>
                    <a:pt x="105" y="20"/>
                    <a:pt x="105" y="20"/>
                    <a:pt x="105" y="19"/>
                  </a:cubicBezTo>
                  <a:cubicBezTo>
                    <a:pt x="104" y="17"/>
                    <a:pt x="102" y="16"/>
                    <a:pt x="98" y="16"/>
                  </a:cubicBezTo>
                  <a:cubicBezTo>
                    <a:pt x="95" y="16"/>
                    <a:pt x="92" y="17"/>
                    <a:pt x="89" y="18"/>
                  </a:cubicBezTo>
                  <a:cubicBezTo>
                    <a:pt x="88" y="18"/>
                    <a:pt x="88" y="19"/>
                    <a:pt x="87" y="19"/>
                  </a:cubicBezTo>
                  <a:lnTo>
                    <a:pt x="87" y="14"/>
                  </a:lnTo>
                  <a:close/>
                  <a:moveTo>
                    <a:pt x="105" y="28"/>
                  </a:moveTo>
                  <a:cubicBezTo>
                    <a:pt x="101" y="28"/>
                    <a:pt x="96" y="28"/>
                    <a:pt x="93" y="31"/>
                  </a:cubicBezTo>
                  <a:cubicBezTo>
                    <a:pt x="91" y="32"/>
                    <a:pt x="91" y="34"/>
                    <a:pt x="91" y="36"/>
                  </a:cubicBezTo>
                  <a:cubicBezTo>
                    <a:pt x="91" y="37"/>
                    <a:pt x="91" y="38"/>
                    <a:pt x="92" y="39"/>
                  </a:cubicBezTo>
                  <a:cubicBezTo>
                    <a:pt x="93" y="41"/>
                    <a:pt x="95" y="41"/>
                    <a:pt x="100" y="41"/>
                  </a:cubicBezTo>
                  <a:cubicBezTo>
                    <a:pt x="101" y="41"/>
                    <a:pt x="103" y="41"/>
                    <a:pt x="105" y="41"/>
                  </a:cubicBezTo>
                  <a:lnTo>
                    <a:pt x="105" y="28"/>
                  </a:lnTo>
                  <a:close/>
                  <a:moveTo>
                    <a:pt x="136" y="17"/>
                  </a:moveTo>
                  <a:cubicBezTo>
                    <a:pt x="126" y="17"/>
                    <a:pt x="126" y="17"/>
                    <a:pt x="126" y="17"/>
                  </a:cubicBezTo>
                  <a:cubicBezTo>
                    <a:pt x="126" y="34"/>
                    <a:pt x="126" y="34"/>
                    <a:pt x="126" y="34"/>
                  </a:cubicBezTo>
                  <a:cubicBezTo>
                    <a:pt x="126" y="35"/>
                    <a:pt x="126" y="36"/>
                    <a:pt x="127" y="37"/>
                  </a:cubicBezTo>
                  <a:cubicBezTo>
                    <a:pt x="128" y="41"/>
                    <a:pt x="131" y="41"/>
                    <a:pt x="132" y="41"/>
                  </a:cubicBezTo>
                  <a:cubicBezTo>
                    <a:pt x="133" y="41"/>
                    <a:pt x="134" y="41"/>
                    <a:pt x="137" y="40"/>
                  </a:cubicBezTo>
                  <a:cubicBezTo>
                    <a:pt x="137" y="45"/>
                    <a:pt x="137" y="45"/>
                    <a:pt x="137" y="45"/>
                  </a:cubicBezTo>
                  <a:cubicBezTo>
                    <a:pt x="135" y="46"/>
                    <a:pt x="133" y="46"/>
                    <a:pt x="131" y="46"/>
                  </a:cubicBezTo>
                  <a:cubicBezTo>
                    <a:pt x="130" y="46"/>
                    <a:pt x="127" y="46"/>
                    <a:pt x="124" y="45"/>
                  </a:cubicBezTo>
                  <a:cubicBezTo>
                    <a:pt x="120" y="42"/>
                    <a:pt x="120" y="38"/>
                    <a:pt x="120" y="34"/>
                  </a:cubicBezTo>
                  <a:cubicBezTo>
                    <a:pt x="120" y="5"/>
                    <a:pt x="120" y="5"/>
                    <a:pt x="120" y="5"/>
                  </a:cubicBezTo>
                  <a:cubicBezTo>
                    <a:pt x="126" y="0"/>
                    <a:pt x="126" y="0"/>
                    <a:pt x="126" y="0"/>
                  </a:cubicBezTo>
                  <a:cubicBezTo>
                    <a:pt x="126" y="11"/>
                    <a:pt x="126" y="11"/>
                    <a:pt x="126" y="11"/>
                  </a:cubicBezTo>
                  <a:cubicBezTo>
                    <a:pt x="136" y="11"/>
                    <a:pt x="136" y="11"/>
                    <a:pt x="136" y="11"/>
                  </a:cubicBezTo>
                  <a:lnTo>
                    <a:pt x="136" y="17"/>
                  </a:lnTo>
                  <a:close/>
                  <a:moveTo>
                    <a:pt x="145" y="30"/>
                  </a:moveTo>
                  <a:cubicBezTo>
                    <a:pt x="146" y="32"/>
                    <a:pt x="146" y="33"/>
                    <a:pt x="146" y="34"/>
                  </a:cubicBezTo>
                  <a:cubicBezTo>
                    <a:pt x="147" y="37"/>
                    <a:pt x="149" y="39"/>
                    <a:pt x="152" y="40"/>
                  </a:cubicBezTo>
                  <a:cubicBezTo>
                    <a:pt x="154" y="41"/>
                    <a:pt x="155" y="41"/>
                    <a:pt x="158" y="41"/>
                  </a:cubicBezTo>
                  <a:cubicBezTo>
                    <a:pt x="160" y="41"/>
                    <a:pt x="163" y="41"/>
                    <a:pt x="166" y="40"/>
                  </a:cubicBezTo>
                  <a:cubicBezTo>
                    <a:pt x="166" y="45"/>
                    <a:pt x="166" y="45"/>
                    <a:pt x="166" y="45"/>
                  </a:cubicBezTo>
                  <a:cubicBezTo>
                    <a:pt x="165" y="45"/>
                    <a:pt x="162" y="46"/>
                    <a:pt x="157" y="46"/>
                  </a:cubicBezTo>
                  <a:cubicBezTo>
                    <a:pt x="156" y="46"/>
                    <a:pt x="152" y="46"/>
                    <a:pt x="148" y="44"/>
                  </a:cubicBezTo>
                  <a:cubicBezTo>
                    <a:pt x="144" y="43"/>
                    <a:pt x="139" y="38"/>
                    <a:pt x="139" y="28"/>
                  </a:cubicBezTo>
                  <a:cubicBezTo>
                    <a:pt x="139" y="27"/>
                    <a:pt x="139" y="24"/>
                    <a:pt x="140" y="20"/>
                  </a:cubicBezTo>
                  <a:cubicBezTo>
                    <a:pt x="141" y="17"/>
                    <a:pt x="145" y="11"/>
                    <a:pt x="154" y="11"/>
                  </a:cubicBezTo>
                  <a:cubicBezTo>
                    <a:pt x="163" y="11"/>
                    <a:pt x="168" y="17"/>
                    <a:pt x="168" y="25"/>
                  </a:cubicBezTo>
                  <a:cubicBezTo>
                    <a:pt x="168" y="27"/>
                    <a:pt x="168" y="28"/>
                    <a:pt x="168" y="30"/>
                  </a:cubicBezTo>
                  <a:lnTo>
                    <a:pt x="145" y="30"/>
                  </a:lnTo>
                  <a:close/>
                  <a:moveTo>
                    <a:pt x="162" y="26"/>
                  </a:moveTo>
                  <a:cubicBezTo>
                    <a:pt x="162" y="25"/>
                    <a:pt x="162" y="22"/>
                    <a:pt x="161" y="20"/>
                  </a:cubicBezTo>
                  <a:cubicBezTo>
                    <a:pt x="160" y="19"/>
                    <a:pt x="158" y="16"/>
                    <a:pt x="154" y="16"/>
                  </a:cubicBezTo>
                  <a:cubicBezTo>
                    <a:pt x="152" y="16"/>
                    <a:pt x="150" y="16"/>
                    <a:pt x="149" y="17"/>
                  </a:cubicBezTo>
                  <a:cubicBezTo>
                    <a:pt x="146" y="20"/>
                    <a:pt x="145" y="25"/>
                    <a:pt x="145" y="26"/>
                  </a:cubicBezTo>
                  <a:lnTo>
                    <a:pt x="162" y="26"/>
                  </a:lnTo>
                  <a:close/>
                  <a:moveTo>
                    <a:pt x="182" y="1"/>
                  </a:moveTo>
                  <a:cubicBezTo>
                    <a:pt x="182" y="46"/>
                    <a:pt x="182" y="46"/>
                    <a:pt x="182" y="46"/>
                  </a:cubicBezTo>
                  <a:cubicBezTo>
                    <a:pt x="175" y="46"/>
                    <a:pt x="175" y="46"/>
                    <a:pt x="175" y="46"/>
                  </a:cubicBezTo>
                  <a:cubicBezTo>
                    <a:pt x="175" y="1"/>
                    <a:pt x="175" y="1"/>
                    <a:pt x="175" y="1"/>
                  </a:cubicBezTo>
                  <a:lnTo>
                    <a:pt x="182" y="1"/>
                  </a:lnTo>
                  <a:close/>
                  <a:moveTo>
                    <a:pt x="29" y="46"/>
                  </a:moveTo>
                  <a:cubicBezTo>
                    <a:pt x="26" y="37"/>
                    <a:pt x="26" y="37"/>
                    <a:pt x="26" y="37"/>
                  </a:cubicBezTo>
                  <a:cubicBezTo>
                    <a:pt x="10" y="37"/>
                    <a:pt x="10" y="37"/>
                    <a:pt x="10" y="37"/>
                  </a:cubicBezTo>
                  <a:cubicBezTo>
                    <a:pt x="7" y="46"/>
                    <a:pt x="7" y="46"/>
                    <a:pt x="7" y="46"/>
                  </a:cubicBezTo>
                  <a:cubicBezTo>
                    <a:pt x="0" y="46"/>
                    <a:pt x="0" y="46"/>
                    <a:pt x="0" y="46"/>
                  </a:cubicBezTo>
                  <a:cubicBezTo>
                    <a:pt x="14" y="1"/>
                    <a:pt x="14" y="1"/>
                    <a:pt x="14" y="1"/>
                  </a:cubicBezTo>
                  <a:cubicBezTo>
                    <a:pt x="22" y="1"/>
                    <a:pt x="22" y="1"/>
                    <a:pt x="22" y="1"/>
                  </a:cubicBezTo>
                  <a:cubicBezTo>
                    <a:pt x="36" y="46"/>
                    <a:pt x="36" y="46"/>
                    <a:pt x="36" y="46"/>
                  </a:cubicBezTo>
                  <a:lnTo>
                    <a:pt x="29" y="46"/>
                  </a:lnTo>
                  <a:close/>
                  <a:moveTo>
                    <a:pt x="18" y="7"/>
                  </a:moveTo>
                  <a:cubicBezTo>
                    <a:pt x="11" y="31"/>
                    <a:pt x="11" y="31"/>
                    <a:pt x="11" y="31"/>
                  </a:cubicBezTo>
                  <a:cubicBezTo>
                    <a:pt x="25" y="31"/>
                    <a:pt x="25" y="31"/>
                    <a:pt x="25" y="31"/>
                  </a:cubicBezTo>
                  <a:lnTo>
                    <a:pt x="18" y="7"/>
                  </a:lnTo>
                  <a:close/>
                </a:path>
              </a:pathLst>
            </a:custGeom>
            <a:solidFill>
              <a:srgbClr val="000000"/>
            </a:solidFill>
            <a:ln w="9525">
              <a:noFill/>
              <a:round/>
              <a:headEnd/>
              <a:tailEnd/>
            </a:ln>
          </p:spPr>
          <p:txBody>
            <a:bodyPr/>
            <a:lstStyle/>
            <a:p>
              <a:pPr defTabSz="914400"/>
              <a:endParaRPr lang="en-US" sz="2400">
                <a:solidFill>
                  <a:srgbClr val="000000"/>
                </a:solidFill>
                <a:latin typeface="Tahoma" pitchFamily="34" charset="0"/>
                <a:ea typeface="MS PGothic" pitchFamily="34" charset="-128"/>
                <a:cs typeface="+mn-cs"/>
              </a:endParaRPr>
            </a:p>
          </p:txBody>
        </p:sp>
        <p:sp>
          <p:nvSpPr>
            <p:cNvPr id="11" name="Oval 16"/>
            <p:cNvSpPr>
              <a:spLocks noChangeArrowheads="1"/>
            </p:cNvSpPr>
            <p:nvPr userDrawn="1"/>
          </p:nvSpPr>
          <p:spPr bwMode="auto">
            <a:xfrm>
              <a:off x="6299215" y="4267200"/>
              <a:ext cx="1276335" cy="1271588"/>
            </a:xfrm>
            <a:prstGeom prst="ellipse">
              <a:avLst/>
            </a:prstGeom>
            <a:solidFill>
              <a:srgbClr val="6B489D"/>
            </a:solidFill>
            <a:ln w="9525">
              <a:noFill/>
              <a:round/>
              <a:headEnd/>
              <a:tailEnd/>
            </a:ln>
          </p:spPr>
          <p:txBody>
            <a:bodyPr/>
            <a:lstStyle/>
            <a:p>
              <a:pPr defTabSz="914400">
                <a:spcBef>
                  <a:spcPct val="50000"/>
                </a:spcBef>
              </a:pPr>
              <a:endParaRPr lang="en-US" sz="1600">
                <a:solidFill>
                  <a:srgbClr val="000000"/>
                </a:solidFill>
                <a:latin typeface="Tahoma" pitchFamily="34" charset="0"/>
                <a:ea typeface="MS PGothic" pitchFamily="34" charset="-128"/>
                <a:cs typeface="+mn-cs"/>
              </a:endParaRPr>
            </a:p>
          </p:txBody>
        </p:sp>
        <p:sp>
          <p:nvSpPr>
            <p:cNvPr id="12" name="Freeform 17"/>
            <p:cNvSpPr>
              <a:spLocks/>
            </p:cNvSpPr>
            <p:nvPr userDrawn="1"/>
          </p:nvSpPr>
          <p:spPr bwMode="auto">
            <a:xfrm>
              <a:off x="6472628" y="4413122"/>
              <a:ext cx="776900" cy="958901"/>
            </a:xfrm>
            <a:custGeom>
              <a:avLst/>
              <a:gdLst>
                <a:gd name="T0" fmla="*/ 2147483647 w 69"/>
                <a:gd name="T1" fmla="*/ 2147483647 h 84"/>
                <a:gd name="T2" fmla="*/ 2147483647 w 69"/>
                <a:gd name="T3" fmla="*/ 2147483647 h 84"/>
                <a:gd name="T4" fmla="*/ 2147483647 w 69"/>
                <a:gd name="T5" fmla="*/ 2147483647 h 84"/>
                <a:gd name="T6" fmla="*/ 2147483647 w 69"/>
                <a:gd name="T7" fmla="*/ 2147483647 h 84"/>
                <a:gd name="T8" fmla="*/ 2147483647 w 69"/>
                <a:gd name="T9" fmla="*/ 2147483647 h 84"/>
                <a:gd name="T10" fmla="*/ 2147483647 w 69"/>
                <a:gd name="T11" fmla="*/ 2147483647 h 84"/>
                <a:gd name="T12" fmla="*/ 2147483647 w 69"/>
                <a:gd name="T13" fmla="*/ 2147483647 h 84"/>
                <a:gd name="T14" fmla="*/ 2147483647 w 69"/>
                <a:gd name="T15" fmla="*/ 2147483647 h 84"/>
                <a:gd name="T16" fmla="*/ 2147483647 w 69"/>
                <a:gd name="T17" fmla="*/ 2147483647 h 84"/>
                <a:gd name="T18" fmla="*/ 0 w 69"/>
                <a:gd name="T19" fmla="*/ 2147483647 h 84"/>
                <a:gd name="T20" fmla="*/ 2147483647 w 69"/>
                <a:gd name="T21" fmla="*/ 2147483647 h 84"/>
                <a:gd name="T22" fmla="*/ 2147483647 w 69"/>
                <a:gd name="T23" fmla="*/ 2147483647 h 84"/>
                <a:gd name="T24" fmla="*/ 2147483647 w 69"/>
                <a:gd name="T25" fmla="*/ 2147483647 h 84"/>
                <a:gd name="T26" fmla="*/ 2147483647 w 69"/>
                <a:gd name="T27" fmla="*/ 2147483647 h 84"/>
                <a:gd name="T28" fmla="*/ 2147483647 w 69"/>
                <a:gd name="T29" fmla="*/ 2147483647 h 84"/>
                <a:gd name="T30" fmla="*/ 2147483647 w 69"/>
                <a:gd name="T31" fmla="*/ 2147483647 h 84"/>
                <a:gd name="T32" fmla="*/ 2147483647 w 69"/>
                <a:gd name="T33" fmla="*/ 2147483647 h 84"/>
                <a:gd name="T34" fmla="*/ 2147483647 w 69"/>
                <a:gd name="T35" fmla="*/ 2147483647 h 84"/>
                <a:gd name="T36" fmla="*/ 2147483647 w 69"/>
                <a:gd name="T37" fmla="*/ 2147483647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84">
                  <a:moveTo>
                    <a:pt x="50" y="80"/>
                  </a:moveTo>
                  <a:cubicBezTo>
                    <a:pt x="40" y="84"/>
                    <a:pt x="34" y="82"/>
                    <a:pt x="33" y="74"/>
                  </a:cubicBezTo>
                  <a:cubicBezTo>
                    <a:pt x="32" y="65"/>
                    <a:pt x="35" y="53"/>
                    <a:pt x="39" y="36"/>
                  </a:cubicBezTo>
                  <a:cubicBezTo>
                    <a:pt x="43" y="22"/>
                    <a:pt x="48" y="8"/>
                    <a:pt x="47" y="8"/>
                  </a:cubicBezTo>
                  <a:cubicBezTo>
                    <a:pt x="44" y="7"/>
                    <a:pt x="31" y="21"/>
                    <a:pt x="21" y="38"/>
                  </a:cubicBezTo>
                  <a:cubicBezTo>
                    <a:pt x="21" y="38"/>
                    <a:pt x="29" y="32"/>
                    <a:pt x="38" y="28"/>
                  </a:cubicBezTo>
                  <a:cubicBezTo>
                    <a:pt x="37" y="30"/>
                    <a:pt x="37" y="32"/>
                    <a:pt x="36" y="33"/>
                  </a:cubicBezTo>
                  <a:cubicBezTo>
                    <a:pt x="25" y="40"/>
                    <a:pt x="16" y="49"/>
                    <a:pt x="10" y="58"/>
                  </a:cubicBezTo>
                  <a:cubicBezTo>
                    <a:pt x="9" y="60"/>
                    <a:pt x="7" y="61"/>
                    <a:pt x="6" y="59"/>
                  </a:cubicBezTo>
                  <a:cubicBezTo>
                    <a:pt x="4" y="58"/>
                    <a:pt x="2" y="57"/>
                    <a:pt x="0" y="55"/>
                  </a:cubicBezTo>
                  <a:cubicBezTo>
                    <a:pt x="8" y="39"/>
                    <a:pt x="23" y="18"/>
                    <a:pt x="33" y="9"/>
                  </a:cubicBezTo>
                  <a:cubicBezTo>
                    <a:pt x="41" y="1"/>
                    <a:pt x="45" y="0"/>
                    <a:pt x="50" y="2"/>
                  </a:cubicBezTo>
                  <a:cubicBezTo>
                    <a:pt x="57" y="4"/>
                    <a:pt x="56" y="7"/>
                    <a:pt x="52" y="21"/>
                  </a:cubicBezTo>
                  <a:cubicBezTo>
                    <a:pt x="48" y="38"/>
                    <a:pt x="43" y="57"/>
                    <a:pt x="43" y="68"/>
                  </a:cubicBezTo>
                  <a:cubicBezTo>
                    <a:pt x="44" y="73"/>
                    <a:pt x="46" y="73"/>
                    <a:pt x="51" y="71"/>
                  </a:cubicBezTo>
                  <a:cubicBezTo>
                    <a:pt x="55" y="69"/>
                    <a:pt x="61" y="65"/>
                    <a:pt x="67" y="59"/>
                  </a:cubicBezTo>
                  <a:cubicBezTo>
                    <a:pt x="67" y="59"/>
                    <a:pt x="67" y="59"/>
                    <a:pt x="67" y="59"/>
                  </a:cubicBezTo>
                  <a:cubicBezTo>
                    <a:pt x="69" y="63"/>
                    <a:pt x="69" y="63"/>
                    <a:pt x="69" y="63"/>
                  </a:cubicBezTo>
                  <a:cubicBezTo>
                    <a:pt x="64" y="71"/>
                    <a:pt x="57" y="77"/>
                    <a:pt x="50" y="80"/>
                  </a:cubicBezTo>
                  <a:close/>
                </a:path>
              </a:pathLst>
            </a:custGeom>
            <a:solidFill>
              <a:srgbClr val="FFFFFF"/>
            </a:solidFill>
            <a:ln w="9525">
              <a:noFill/>
              <a:round/>
              <a:headEnd/>
              <a:tailEnd/>
            </a:ln>
          </p:spPr>
          <p:txBody>
            <a:bodyPr/>
            <a:lstStyle/>
            <a:p>
              <a:pPr defTabSz="914400"/>
              <a:endParaRPr lang="en-US" sz="2400">
                <a:solidFill>
                  <a:srgbClr val="000000"/>
                </a:solidFill>
                <a:latin typeface="Tahoma" pitchFamily="34" charset="0"/>
                <a:ea typeface="MS PGothic" pitchFamily="34" charset="-128"/>
                <a:cs typeface="+mn-cs"/>
              </a:endParaRPr>
            </a:p>
          </p:txBody>
        </p:sp>
        <p:sp>
          <p:nvSpPr>
            <p:cNvPr id="13" name="Freeform 18"/>
            <p:cNvSpPr>
              <a:spLocks/>
            </p:cNvSpPr>
            <p:nvPr userDrawn="1"/>
          </p:nvSpPr>
          <p:spPr bwMode="auto">
            <a:xfrm>
              <a:off x="7089988" y="4663270"/>
              <a:ext cx="326018" cy="396066"/>
            </a:xfrm>
            <a:custGeom>
              <a:avLst/>
              <a:gdLst>
                <a:gd name="T0" fmla="*/ 2147483647 w 29"/>
                <a:gd name="T1" fmla="*/ 2147483647 h 35"/>
                <a:gd name="T2" fmla="*/ 2147483647 w 29"/>
                <a:gd name="T3" fmla="*/ 2147483647 h 35"/>
                <a:gd name="T4" fmla="*/ 2147483647 w 29"/>
                <a:gd name="T5" fmla="*/ 2147483647 h 35"/>
                <a:gd name="T6" fmla="*/ 2147483647 w 29"/>
                <a:gd name="T7" fmla="*/ 2147483647 h 35"/>
                <a:gd name="T8" fmla="*/ 0 w 29"/>
                <a:gd name="T9" fmla="*/ 2147483647 h 35"/>
                <a:gd name="T10" fmla="*/ 2147483647 w 29"/>
                <a:gd name="T11" fmla="*/ 2147483647 h 35"/>
                <a:gd name="T12" fmla="*/ 2147483647 w 29"/>
                <a:gd name="T13" fmla="*/ 2147483647 h 35"/>
                <a:gd name="T14" fmla="*/ 2147483647 w 29"/>
                <a:gd name="T15" fmla="*/ 2147483647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5">
                  <a:moveTo>
                    <a:pt x="17" y="35"/>
                  </a:moveTo>
                  <a:cubicBezTo>
                    <a:pt x="17" y="35"/>
                    <a:pt x="17" y="35"/>
                    <a:pt x="17" y="35"/>
                  </a:cubicBezTo>
                  <a:cubicBezTo>
                    <a:pt x="15" y="32"/>
                    <a:pt x="15" y="32"/>
                    <a:pt x="15" y="32"/>
                  </a:cubicBezTo>
                  <a:cubicBezTo>
                    <a:pt x="20" y="24"/>
                    <a:pt x="22" y="15"/>
                    <a:pt x="18" y="9"/>
                  </a:cubicBezTo>
                  <a:cubicBezTo>
                    <a:pt x="14" y="2"/>
                    <a:pt x="7" y="1"/>
                    <a:pt x="0" y="3"/>
                  </a:cubicBezTo>
                  <a:cubicBezTo>
                    <a:pt x="0" y="2"/>
                    <a:pt x="0" y="1"/>
                    <a:pt x="1" y="1"/>
                  </a:cubicBezTo>
                  <a:cubicBezTo>
                    <a:pt x="4" y="0"/>
                    <a:pt x="6" y="0"/>
                    <a:pt x="9" y="1"/>
                  </a:cubicBezTo>
                  <a:cubicBezTo>
                    <a:pt x="16" y="2"/>
                    <a:pt x="29" y="11"/>
                    <a:pt x="17" y="35"/>
                  </a:cubicBezTo>
                  <a:close/>
                </a:path>
              </a:pathLst>
            </a:custGeom>
            <a:solidFill>
              <a:srgbClr val="FFFFFF"/>
            </a:solidFill>
            <a:ln w="9525">
              <a:noFill/>
              <a:round/>
              <a:headEnd/>
              <a:tailEnd/>
            </a:ln>
          </p:spPr>
          <p:txBody>
            <a:bodyPr/>
            <a:lstStyle/>
            <a:p>
              <a:pPr defTabSz="914400"/>
              <a:endParaRPr lang="en-US" sz="2400">
                <a:solidFill>
                  <a:srgbClr val="000000"/>
                </a:solidFill>
                <a:latin typeface="Tahoma" pitchFamily="34" charset="0"/>
                <a:ea typeface="MS PGothic" pitchFamily="34" charset="-128"/>
                <a:cs typeface="+mn-cs"/>
              </a:endParaRPr>
            </a:p>
          </p:txBody>
        </p:sp>
      </p:grpSp>
      <p:pic>
        <p:nvPicPr>
          <p:cNvPr id="14" name="Picture 14" descr="taglin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803778" y="6324609"/>
            <a:ext cx="2219325" cy="341313"/>
          </a:xfrm>
          <a:prstGeom prst="rect">
            <a:avLst/>
          </a:prstGeom>
          <a:noFill/>
          <a:ln w="9525">
            <a:noFill/>
            <a:miter lim="800000"/>
            <a:headEnd/>
            <a:tailEnd/>
          </a:ln>
        </p:spPr>
      </p:pic>
      <p:sp>
        <p:nvSpPr>
          <p:cNvPr id="2" name="Title 1"/>
          <p:cNvSpPr>
            <a:spLocks noGrp="1"/>
          </p:cNvSpPr>
          <p:nvPr>
            <p:ph type="title"/>
          </p:nvPr>
        </p:nvSpPr>
        <p:spPr/>
        <p:txBody>
          <a:bodyPr>
            <a:noAutofit/>
          </a:bodyPr>
          <a:lstStyle>
            <a:lvl1pPr>
              <a:defRPr>
                <a:latin typeface="Trebuchet MS" pitchFamily="34" charset="0"/>
              </a:defRPr>
            </a:lvl1pPr>
          </a:lstStyle>
          <a:p>
            <a:r>
              <a:rPr lang="en-US"/>
              <a:t>Click to edit Master title style</a:t>
            </a:r>
          </a:p>
        </p:txBody>
      </p:sp>
      <p:sp>
        <p:nvSpPr>
          <p:cNvPr id="4" name="Content Placeholder 3"/>
          <p:cNvSpPr>
            <a:spLocks noGrp="1"/>
          </p:cNvSpPr>
          <p:nvPr>
            <p:ph sz="quarter" idx="10"/>
          </p:nvPr>
        </p:nvSpPr>
        <p:spPr>
          <a:xfrm>
            <a:off x="186582" y="1303339"/>
            <a:ext cx="8690952" cy="3878263"/>
          </a:xfrm>
          <a:prstGeom prst="rect">
            <a:avLst/>
          </a:prstGeom>
          <a:noFill/>
          <a:ln w="9525">
            <a:noFill/>
            <a:miter lim="800000"/>
            <a:headEnd/>
            <a:tailEnd/>
          </a:ln>
        </p:spPr>
        <p:txBody>
          <a:bodyPr rtlCol="0">
            <a:noAutofit/>
          </a:bodyPr>
          <a:lstStyle>
            <a:lvl1pPr marL="514350" indent="-514350" algn="l" defTabSz="914400" rtl="0" eaLnBrk="1" fontAlgn="base" latinLnBrk="0" hangingPunct="1">
              <a:spcAft>
                <a:spcPts val="600"/>
              </a:spcAft>
              <a:buClr>
                <a:srgbClr val="404040"/>
              </a:buClr>
              <a:buFont typeface="+mj-lt"/>
              <a:buAutoNum type="arabicPeriod"/>
              <a:defRPr lang="en-US" sz="2400" kern="1200" smtClean="0">
                <a:solidFill>
                  <a:schemeClr val="bg1">
                    <a:lumMod val="50000"/>
                  </a:schemeClr>
                </a:solidFill>
                <a:latin typeface="Trebuchet MS" pitchFamily="34" charset="0"/>
                <a:ea typeface="+mn-ea"/>
                <a:cs typeface="+mn-cs"/>
              </a:defRPr>
            </a:lvl1pPr>
            <a:lvl2pPr marL="627063" indent="-169863" algn="l" defTabSz="914400" rtl="0" eaLnBrk="1" fontAlgn="base" latinLnBrk="0" hangingPunct="1">
              <a:spcAft>
                <a:spcPts val="600"/>
              </a:spcAft>
              <a:buFont typeface="+mj-lt"/>
              <a:buNone/>
              <a:defRPr lang="en-US" sz="2000" kern="1200" dirty="0" smtClean="0">
                <a:solidFill>
                  <a:schemeClr val="bg1">
                    <a:lumMod val="50000"/>
                  </a:schemeClr>
                </a:solidFill>
                <a:latin typeface="Trebuchet MS" pitchFamily="34" charset="0"/>
                <a:ea typeface="+mn-ea"/>
                <a:cs typeface="+mn-cs"/>
              </a:defRPr>
            </a:lvl2pPr>
            <a:lvl3pPr marL="457200" algn="l" defTabSz="914400" rtl="0" eaLnBrk="1" fontAlgn="base" latinLnBrk="0" hangingPunct="1">
              <a:spcAft>
                <a:spcPts val="600"/>
              </a:spcAft>
              <a:defRPr lang="en-US" sz="2800" kern="1200" smtClean="0">
                <a:solidFill>
                  <a:schemeClr val="bg1">
                    <a:lumMod val="50000"/>
                  </a:schemeClr>
                </a:solidFill>
                <a:latin typeface="+mn-lt"/>
                <a:ea typeface="+mn-ea"/>
                <a:cs typeface="+mn-cs"/>
              </a:defRPr>
            </a:lvl3pPr>
            <a:lvl4pPr marL="457200" algn="l" defTabSz="914400" rtl="0" eaLnBrk="1" fontAlgn="base" latinLnBrk="0" hangingPunct="1">
              <a:spcAft>
                <a:spcPts val="600"/>
              </a:spcAft>
              <a:defRPr lang="en-US" sz="2800" kern="1200" smtClean="0">
                <a:solidFill>
                  <a:schemeClr val="bg1">
                    <a:lumMod val="50000"/>
                  </a:schemeClr>
                </a:solidFill>
                <a:latin typeface="+mn-lt"/>
                <a:ea typeface="+mn-ea"/>
                <a:cs typeface="+mn-cs"/>
              </a:defRPr>
            </a:lvl4pPr>
            <a:lvl5pPr marL="457200" algn="l" defTabSz="914400" rtl="0" eaLnBrk="1" fontAlgn="base" latinLnBrk="0" hangingPunct="1">
              <a:spcAft>
                <a:spcPts val="600"/>
              </a:spcAft>
              <a:defRPr lang="en-US" sz="2800" kern="1200" dirty="0" smtClean="0">
                <a:solidFill>
                  <a:schemeClr val="bg1">
                    <a:lumMod val="50000"/>
                  </a:schemeClr>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41524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Diseño personalizado">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screen">
            <a:extLst>
              <a:ext uri="{28A0092B-C50C-407E-A947-70E740481C1C}">
                <a14:useLocalDpi xmlns:a14="http://schemas.microsoft.com/office/drawing/2010/main"/>
              </a:ext>
            </a:extLst>
          </a:blip>
          <a:srcRect l="73026"/>
          <a:stretch>
            <a:fillRect/>
          </a:stretch>
        </p:blipFill>
        <p:spPr bwMode="auto">
          <a:xfrm>
            <a:off x="257176" y="6446839"/>
            <a:ext cx="1125538" cy="304800"/>
          </a:xfrm>
          <a:prstGeom prst="rect">
            <a:avLst/>
          </a:prstGeom>
          <a:noFill/>
          <a:ln w="9525">
            <a:noFill/>
            <a:miter lim="800000"/>
            <a:headEnd/>
            <a:tailEnd/>
          </a:ln>
        </p:spPr>
      </p:pic>
      <p:cxnSp>
        <p:nvCxnSpPr>
          <p:cNvPr id="4" name="Straight Connector 5"/>
          <p:cNvCxnSpPr>
            <a:cxnSpLocks noChangeShapeType="1"/>
          </p:cNvCxnSpPr>
          <p:nvPr userDrawn="1"/>
        </p:nvCxnSpPr>
        <p:spPr bwMode="auto">
          <a:xfrm rot="10800000">
            <a:off x="230188" y="6394451"/>
            <a:ext cx="7493000" cy="0"/>
          </a:xfrm>
          <a:prstGeom prst="line">
            <a:avLst/>
          </a:prstGeom>
          <a:noFill/>
          <a:ln w="34925" cap="rnd">
            <a:solidFill>
              <a:schemeClr val="tx1"/>
            </a:solidFill>
            <a:prstDash val="sysDot"/>
            <a:round/>
            <a:headEnd/>
            <a:tailEnd/>
          </a:ln>
        </p:spPr>
      </p:cxnSp>
      <p:sp>
        <p:nvSpPr>
          <p:cNvPr id="5" name="Footer Placeholder 2"/>
          <p:cNvSpPr txBox="1">
            <a:spLocks/>
          </p:cNvSpPr>
          <p:nvPr userDrawn="1"/>
        </p:nvSpPr>
        <p:spPr>
          <a:xfrm>
            <a:off x="4410080" y="6354763"/>
            <a:ext cx="371475" cy="239712"/>
          </a:xfrm>
          <a:prstGeom prst="rect">
            <a:avLst/>
          </a:prstGeom>
        </p:spPr>
        <p:txBody>
          <a:bodyPr lIns="91424" tIns="45712" rIns="91424" bIns="45712" anchor="b"/>
          <a:lstStyle/>
          <a:p>
            <a:pPr algn="ctr" defTabSz="914400">
              <a:spcBef>
                <a:spcPct val="50000"/>
              </a:spcBef>
            </a:pPr>
            <a:fld id="{D3A2C6A3-33A6-4E66-94BA-2802EBFB5B87}" type="slidenum">
              <a:rPr lang="en-US" sz="600">
                <a:solidFill>
                  <a:srgbClr val="7F7F7F"/>
                </a:solidFill>
                <a:latin typeface="Tahoma" pitchFamily="34" charset="0"/>
                <a:ea typeface="MS PGothic" pitchFamily="34" charset="-128"/>
                <a:cs typeface="+mn-cs"/>
              </a:rPr>
              <a:pPr algn="ctr" defTabSz="914400">
                <a:spcBef>
                  <a:spcPct val="50000"/>
                </a:spcBef>
              </a:pPr>
              <a:t>‹#›</a:t>
            </a:fld>
            <a:endParaRPr lang="en-US" sz="600">
              <a:solidFill>
                <a:srgbClr val="7F7F7F"/>
              </a:solidFill>
              <a:latin typeface="Tahoma" pitchFamily="34" charset="0"/>
              <a:ea typeface="MS PGothic" pitchFamily="34" charset="-128"/>
              <a:cs typeface="+mn-cs"/>
            </a:endParaRPr>
          </a:p>
        </p:txBody>
      </p:sp>
      <p:sp>
        <p:nvSpPr>
          <p:cNvPr id="6" name="Rectangle 10"/>
          <p:cNvSpPr>
            <a:spLocks noChangeArrowheads="1"/>
          </p:cNvSpPr>
          <p:nvPr userDrawn="1"/>
        </p:nvSpPr>
        <p:spPr bwMode="auto">
          <a:xfrm>
            <a:off x="2152653" y="6580188"/>
            <a:ext cx="4930775" cy="228600"/>
          </a:xfrm>
          <a:prstGeom prst="rect">
            <a:avLst/>
          </a:prstGeom>
          <a:noFill/>
          <a:ln w="9525">
            <a:noFill/>
            <a:miter lim="800000"/>
            <a:headEnd/>
            <a:tailEnd/>
          </a:ln>
        </p:spPr>
        <p:txBody>
          <a:bodyPr lIns="91413" tIns="45706" rIns="91413" bIns="45706"/>
          <a:lstStyle/>
          <a:p>
            <a:pPr algn="ctr" defTabSz="914400">
              <a:spcBef>
                <a:spcPct val="50000"/>
              </a:spcBef>
            </a:pPr>
            <a:r>
              <a:rPr lang="en-US" sz="600">
                <a:solidFill>
                  <a:srgbClr val="7F7F7F"/>
                </a:solidFill>
                <a:latin typeface="Tahoma" pitchFamily="34" charset="0"/>
                <a:ea typeface="MS PGothic" pitchFamily="34" charset="-128"/>
                <a:cs typeface="+mn-cs"/>
              </a:rPr>
              <a:t>COPYRIGHT © 2012 ALCATEL-LUCENT. ALL RIGHTS RESERVED.</a:t>
            </a:r>
            <a:endParaRPr lang="en-US" sz="1700">
              <a:solidFill>
                <a:srgbClr val="000000"/>
              </a:solidFill>
              <a:latin typeface="Tahoma" pitchFamily="34" charset="0"/>
              <a:ea typeface="MS PGothic" pitchFamily="34" charset="-128"/>
              <a:cs typeface="+mn-cs"/>
            </a:endParaRPr>
          </a:p>
        </p:txBody>
      </p:sp>
      <p:sp>
        <p:nvSpPr>
          <p:cNvPr id="2" name="1 Título"/>
          <p:cNvSpPr>
            <a:spLocks noGrp="1"/>
          </p:cNvSpPr>
          <p:nvPr>
            <p:ph type="title"/>
          </p:nvPr>
        </p:nvSpPr>
        <p:spPr>
          <a:xfrm>
            <a:off x="457201" y="490565"/>
            <a:ext cx="7355160" cy="706091"/>
          </a:xfrm>
        </p:spPr>
        <p:txBody>
          <a:bodyPr>
            <a:normAutofit/>
          </a:bodyPr>
          <a:lstStyle>
            <a:lvl1pPr algn="l">
              <a:defRPr sz="2600" b="1">
                <a:solidFill>
                  <a:srgbClr val="003366"/>
                </a:solidFill>
                <a:latin typeface="Arial" pitchFamily="34" charset="0"/>
                <a:cs typeface="Arial"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203747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667" y="227013"/>
            <a:ext cx="8716596" cy="1057275"/>
          </a:xfrm>
        </p:spPr>
        <p:txBody>
          <a:bodyPr/>
          <a:lstStyle>
            <a:lvl1pPr>
              <a:defRPr>
                <a:solidFill>
                  <a:schemeClr val="tx1"/>
                </a:solidFill>
                <a:latin typeface="Trebuchet MS" pitchFamily="34" charset="0"/>
              </a:defRPr>
            </a:lvl1pPr>
          </a:lstStyle>
          <a:p>
            <a:r>
              <a:rPr lang="en-US"/>
              <a:t>Click to edit master title style</a:t>
            </a:r>
          </a:p>
        </p:txBody>
      </p:sp>
      <p:sp>
        <p:nvSpPr>
          <p:cNvPr id="3" name="Content Placeholder 2"/>
          <p:cNvSpPr>
            <a:spLocks noGrp="1"/>
          </p:cNvSpPr>
          <p:nvPr>
            <p:ph idx="1"/>
          </p:nvPr>
        </p:nvSpPr>
        <p:spPr>
          <a:xfrm>
            <a:off x="209301" y="1362077"/>
            <a:ext cx="8686068" cy="4525963"/>
          </a:xfrm>
          <a:prstGeom prst="rect">
            <a:avLst/>
          </a:prstGeom>
        </p:spPr>
        <p:txBody>
          <a:bodyPr lIns="68589" tIns="34295" rIns="68589" bIns="34295"/>
          <a:lstStyle>
            <a:lvl1pPr>
              <a:defRPr>
                <a:solidFill>
                  <a:schemeClr val="tx1"/>
                </a:solidFill>
                <a:latin typeface="Trebuchet MS" pitchFamily="34" charset="0"/>
              </a:defRPr>
            </a:lvl1pPr>
            <a:lvl2pPr>
              <a:spcAft>
                <a:spcPts val="0"/>
              </a:spcAft>
              <a:defRPr>
                <a:solidFill>
                  <a:schemeClr val="tx1"/>
                </a:solidFill>
                <a:latin typeface="Trebuchet MS" pitchFamily="34" charset="0"/>
              </a:defRPr>
            </a:lvl2pPr>
            <a:lvl3pPr>
              <a:spcAft>
                <a:spcPts val="0"/>
              </a:spcAft>
              <a:defRPr>
                <a:solidFill>
                  <a:schemeClr val="tx1"/>
                </a:solidFill>
                <a:latin typeface="Trebuchet MS" pitchFamily="34" charset="0"/>
              </a:defRPr>
            </a:lvl3pPr>
            <a:lvl4pPr>
              <a:spcAft>
                <a:spcPts val="0"/>
              </a:spcAft>
              <a:defRPr>
                <a:solidFill>
                  <a:schemeClr val="tx1"/>
                </a:solidFill>
                <a:latin typeface="Trebuchet MS" pitchFamily="34" charset="0"/>
              </a:defRPr>
            </a:lvl4pPr>
            <a:lvl5pPr>
              <a:spcAft>
                <a:spcPts val="0"/>
              </a:spcAft>
              <a:defRPr>
                <a:solidFill>
                  <a:schemeClr val="tx1"/>
                </a:solidFill>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0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1175" y="1471613"/>
            <a:ext cx="4081463" cy="133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5038" y="1471613"/>
            <a:ext cx="4083050" cy="133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92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19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777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21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735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71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9">
            <a:extLst>
              <a:ext uri="{FF2B5EF4-FFF2-40B4-BE49-F238E27FC236}">
                <a16:creationId xmlns:a16="http://schemas.microsoft.com/office/drawing/2014/main" xmlns="" id="{4D75A085-DA73-4E4D-964B-C2160DE2CA4B}"/>
              </a:ext>
            </a:extLst>
          </p:cNvPr>
          <p:cNvSpPr>
            <a:spLocks noChangeArrowheads="1"/>
          </p:cNvSpPr>
          <p:nvPr/>
        </p:nvSpPr>
        <p:spPr bwMode="auto">
          <a:xfrm>
            <a:off x="0" y="419100"/>
            <a:ext cx="9144000" cy="792163"/>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765959" name="Rectangle 7">
            <a:extLst>
              <a:ext uri="{FF2B5EF4-FFF2-40B4-BE49-F238E27FC236}">
                <a16:creationId xmlns:a16="http://schemas.microsoft.com/office/drawing/2014/main" xmlns="" id="{034CD281-5314-47D7-91BD-9B8E8DDD4A73}"/>
              </a:ext>
            </a:extLst>
          </p:cNvPr>
          <p:cNvSpPr>
            <a:spLocks noChangeArrowheads="1"/>
          </p:cNvSpPr>
          <p:nvPr/>
        </p:nvSpPr>
        <p:spPr bwMode="auto">
          <a:xfrm>
            <a:off x="511175" y="6380163"/>
            <a:ext cx="3006725" cy="295275"/>
          </a:xfrm>
          <a:prstGeom prst="rect">
            <a:avLst/>
          </a:prstGeom>
          <a:noFill/>
          <a:ln w="9525">
            <a:noFill/>
            <a:miter lim="800000"/>
            <a:headEnd/>
            <a:tailEnd/>
          </a:ln>
          <a:effectLst/>
        </p:spPr>
        <p:txBody>
          <a:bodyPr lIns="91428" tIns="45714" rIns="91428" bIns="45714" anchor="b"/>
          <a:lstStyle>
            <a:lvl1pPr>
              <a:defRPr sz="1600" b="1">
                <a:solidFill>
                  <a:schemeClr val="tx1"/>
                </a:solidFill>
                <a:latin typeface="FuturaA Bk BT" panose="020B0502020204020303" pitchFamily="34" charset="0"/>
              </a:defRPr>
            </a:lvl1pPr>
            <a:lvl2pPr marL="742950" indent="-285750">
              <a:defRPr sz="1600" b="1">
                <a:solidFill>
                  <a:schemeClr val="tx1"/>
                </a:solidFill>
                <a:latin typeface="FuturaA Bk BT" panose="020B0502020204020303" pitchFamily="34" charset="0"/>
              </a:defRPr>
            </a:lvl2pPr>
            <a:lvl3pPr marL="1143000" indent="-228600">
              <a:defRPr sz="1600" b="1">
                <a:solidFill>
                  <a:schemeClr val="tx1"/>
                </a:solidFill>
                <a:latin typeface="FuturaA Bk BT" panose="020B0502020204020303" pitchFamily="34" charset="0"/>
              </a:defRPr>
            </a:lvl3pPr>
            <a:lvl4pPr marL="1600200" indent="-228600">
              <a:defRPr sz="1600" b="1">
                <a:solidFill>
                  <a:schemeClr val="tx1"/>
                </a:solidFill>
                <a:latin typeface="FuturaA Bk BT" panose="020B0502020204020303" pitchFamily="34" charset="0"/>
              </a:defRPr>
            </a:lvl4pPr>
            <a:lvl5pPr marL="2057400" indent="-228600">
              <a:defRPr sz="1600" b="1">
                <a:solidFill>
                  <a:schemeClr val="tx1"/>
                </a:solidFill>
                <a:latin typeface="FuturaA Bk BT" panose="020B0502020204020303" pitchFamily="34" charset="0"/>
              </a:defRPr>
            </a:lvl5pPr>
            <a:lvl6pPr marL="2514600" indent="-228600" algn="ctr" eaLnBrk="0" fontAlgn="base" hangingPunct="0">
              <a:spcBef>
                <a:spcPct val="0"/>
              </a:spcBef>
              <a:spcAft>
                <a:spcPct val="0"/>
              </a:spcAft>
              <a:defRPr sz="1600" b="1">
                <a:solidFill>
                  <a:schemeClr val="tx1"/>
                </a:solidFill>
                <a:latin typeface="FuturaA Bk BT" panose="020B0502020204020303" pitchFamily="34" charset="0"/>
              </a:defRPr>
            </a:lvl6pPr>
            <a:lvl7pPr marL="2971800" indent="-228600" algn="ctr" eaLnBrk="0" fontAlgn="base" hangingPunct="0">
              <a:spcBef>
                <a:spcPct val="0"/>
              </a:spcBef>
              <a:spcAft>
                <a:spcPct val="0"/>
              </a:spcAft>
              <a:defRPr sz="1600" b="1">
                <a:solidFill>
                  <a:schemeClr val="tx1"/>
                </a:solidFill>
                <a:latin typeface="FuturaA Bk BT" panose="020B0502020204020303" pitchFamily="34" charset="0"/>
              </a:defRPr>
            </a:lvl7pPr>
            <a:lvl8pPr marL="3429000" indent="-228600" algn="ctr" eaLnBrk="0" fontAlgn="base" hangingPunct="0">
              <a:spcBef>
                <a:spcPct val="0"/>
              </a:spcBef>
              <a:spcAft>
                <a:spcPct val="0"/>
              </a:spcAft>
              <a:defRPr sz="1600" b="1">
                <a:solidFill>
                  <a:schemeClr val="tx1"/>
                </a:solidFill>
                <a:latin typeface="FuturaA Bk BT" panose="020B0502020204020303" pitchFamily="34" charset="0"/>
              </a:defRPr>
            </a:lvl8pPr>
            <a:lvl9pPr marL="3886200" indent="-228600" algn="ctr" eaLnBrk="0" fontAlgn="base" hangingPunct="0">
              <a:spcBef>
                <a:spcPct val="0"/>
              </a:spcBef>
              <a:spcAft>
                <a:spcPct val="0"/>
              </a:spcAft>
              <a:defRPr sz="1600" b="1">
                <a:solidFill>
                  <a:schemeClr val="tx1"/>
                </a:solidFill>
                <a:latin typeface="FuturaA Bk BT" panose="020B0502020204020303" pitchFamily="34" charset="0"/>
              </a:defRPr>
            </a:lvl9pPr>
          </a:lstStyle>
          <a:p>
            <a:pPr>
              <a:defRPr/>
            </a:pPr>
            <a:r>
              <a:rPr lang="en-US" altLang="en-US" sz="1100" b="0"/>
              <a:t>Access Technologies; xDSL &amp; FTTx  — </a:t>
            </a:r>
            <a:fld id="{3FABD846-8330-40A9-9A51-445A2E848178}" type="slidenum">
              <a:rPr lang="en-US" altLang="en-US" sz="1100" b="0" smtClean="0"/>
              <a:pPr>
                <a:defRPr/>
              </a:pPr>
              <a:t>‹#›</a:t>
            </a:fld>
            <a:endParaRPr lang="fr-FR" altLang="fr-FR" sz="1100" b="0">
              <a:latin typeface="Times New Roman" panose="02020603050405020304" pitchFamily="18" charset="0"/>
            </a:endParaRPr>
          </a:p>
        </p:txBody>
      </p:sp>
      <p:sp>
        <p:nvSpPr>
          <p:cNvPr id="1028" name="Rectangle 13">
            <a:extLst>
              <a:ext uri="{FF2B5EF4-FFF2-40B4-BE49-F238E27FC236}">
                <a16:creationId xmlns:a16="http://schemas.microsoft.com/office/drawing/2014/main" xmlns="" id="{E93F7AF9-A43B-40B5-BBA5-435E758CDEFD}"/>
              </a:ext>
            </a:extLst>
          </p:cNvPr>
          <p:cNvSpPr>
            <a:spLocks noGrp="1" noChangeArrowheads="1"/>
          </p:cNvSpPr>
          <p:nvPr>
            <p:ph type="body" idx="1"/>
          </p:nvPr>
        </p:nvSpPr>
        <p:spPr bwMode="auto">
          <a:xfrm>
            <a:off x="511175" y="1471613"/>
            <a:ext cx="8316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spAutoFit/>
          </a:bodyPr>
          <a:lstStyle/>
          <a:p>
            <a:pPr lvl="0"/>
            <a:r>
              <a:rPr lang="fr-FR" altLang="fr-FR"/>
              <a:t>Click to modify the text styles</a:t>
            </a:r>
          </a:p>
          <a:p>
            <a:pPr lvl="1"/>
            <a:endParaRPr lang="fr-FR" altLang="fr-FR"/>
          </a:p>
          <a:p>
            <a:pPr lvl="2"/>
            <a:endParaRPr lang="fr-FR" altLang="fr-FR"/>
          </a:p>
          <a:p>
            <a:pPr lvl="3"/>
            <a:endParaRPr lang="fr-FR" altLang="fr-FR"/>
          </a:p>
        </p:txBody>
      </p:sp>
      <p:sp>
        <p:nvSpPr>
          <p:cNvPr id="1029" name="Rectangle 14">
            <a:extLst>
              <a:ext uri="{FF2B5EF4-FFF2-40B4-BE49-F238E27FC236}">
                <a16:creationId xmlns:a16="http://schemas.microsoft.com/office/drawing/2014/main" xmlns="" id="{C58871FD-E77E-43BB-9317-D74539AB5ACD}"/>
              </a:ext>
            </a:extLst>
          </p:cNvPr>
          <p:cNvSpPr>
            <a:spLocks noGrp="1" noChangeArrowheads="1"/>
          </p:cNvSpPr>
          <p:nvPr>
            <p:ph type="title"/>
          </p:nvPr>
        </p:nvSpPr>
        <p:spPr bwMode="auto">
          <a:xfrm>
            <a:off x="511175" y="433388"/>
            <a:ext cx="83169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4" tIns="78201" rIns="123818" bIns="45714" numCol="1" anchor="ctr" anchorCtr="0" compatLnSpc="1">
            <a:prstTxWarp prst="textNoShape">
              <a:avLst/>
            </a:prstTxWarp>
          </a:bodyPr>
          <a:lstStyle/>
          <a:p>
            <a:pPr lvl="0"/>
            <a:r>
              <a:rPr lang="fr-FR" altLang="fr-FR"/>
              <a:t>Click to modify the subtitles style</a:t>
            </a:r>
          </a:p>
        </p:txBody>
      </p:sp>
      <p:sp>
        <p:nvSpPr>
          <p:cNvPr id="1030" name="Line 52">
            <a:extLst>
              <a:ext uri="{FF2B5EF4-FFF2-40B4-BE49-F238E27FC236}">
                <a16:creationId xmlns:a16="http://schemas.microsoft.com/office/drawing/2014/main" xmlns="" id="{A01E0F31-C036-4B39-A511-1EB9800AA395}"/>
              </a:ext>
            </a:extLst>
          </p:cNvPr>
          <p:cNvSpPr>
            <a:spLocks noChangeShapeType="1"/>
          </p:cNvSpPr>
          <p:nvPr/>
        </p:nvSpPr>
        <p:spPr bwMode="auto">
          <a:xfrm>
            <a:off x="0" y="6148388"/>
            <a:ext cx="91440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CA"/>
          </a:p>
        </p:txBody>
      </p:sp>
      <p:sp>
        <p:nvSpPr>
          <p:cNvPr id="1031" name="Rectangle 74">
            <a:extLst>
              <a:ext uri="{FF2B5EF4-FFF2-40B4-BE49-F238E27FC236}">
                <a16:creationId xmlns:a16="http://schemas.microsoft.com/office/drawing/2014/main" xmlns="" id="{930A44E7-4069-4838-9711-C7562A3B6555}"/>
              </a:ext>
            </a:extLst>
          </p:cNvPr>
          <p:cNvSpPr>
            <a:spLocks noChangeArrowheads="1"/>
          </p:cNvSpPr>
          <p:nvPr/>
        </p:nvSpPr>
        <p:spPr bwMode="auto">
          <a:xfrm>
            <a:off x="3138488" y="6434138"/>
            <a:ext cx="2876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endParaRPr lang="fr-FR" altLang="fr-FR" sz="1400" b="0"/>
          </a:p>
        </p:txBody>
      </p:sp>
    </p:spTree>
  </p:cSld>
  <p:clrMap bg1="lt1" tx1="dk1" bg2="lt2" tx2="dk2" accent1="accent1" accent2="accent2" accent3="accent3" accent4="accent4" accent5="accent5" accent6="accent6" hlink="hlink" folHlink="folHlink"/>
  <p:sldLayoutIdLst>
    <p:sldLayoutId id="2147483785"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rtl="0" eaLnBrk="0" fontAlgn="base" hangingPunct="0">
        <a:lnSpc>
          <a:spcPct val="90000"/>
        </a:lnSpc>
        <a:spcBef>
          <a:spcPct val="0"/>
        </a:spcBef>
        <a:spcAft>
          <a:spcPct val="0"/>
        </a:spcAft>
        <a:defRPr sz="2600">
          <a:solidFill>
            <a:schemeClr val="tx1"/>
          </a:solidFill>
          <a:latin typeface="+mj-lt"/>
          <a:ea typeface="+mj-ea"/>
          <a:cs typeface="+mj-cs"/>
        </a:defRPr>
      </a:lvl1pPr>
      <a:lvl2pPr algn="l" rtl="0" eaLnBrk="0" fontAlgn="base" hangingPunct="0">
        <a:lnSpc>
          <a:spcPct val="90000"/>
        </a:lnSpc>
        <a:spcBef>
          <a:spcPct val="0"/>
        </a:spcBef>
        <a:spcAft>
          <a:spcPct val="0"/>
        </a:spcAft>
        <a:defRPr sz="2600">
          <a:solidFill>
            <a:schemeClr val="tx1"/>
          </a:solidFill>
          <a:latin typeface="FuturaA Bk BT" pitchFamily="34" charset="0"/>
        </a:defRPr>
      </a:lvl2pPr>
      <a:lvl3pPr algn="l" rtl="0" eaLnBrk="0" fontAlgn="base" hangingPunct="0">
        <a:lnSpc>
          <a:spcPct val="90000"/>
        </a:lnSpc>
        <a:spcBef>
          <a:spcPct val="0"/>
        </a:spcBef>
        <a:spcAft>
          <a:spcPct val="0"/>
        </a:spcAft>
        <a:defRPr sz="2600">
          <a:solidFill>
            <a:schemeClr val="tx1"/>
          </a:solidFill>
          <a:latin typeface="FuturaA Bk BT" pitchFamily="34" charset="0"/>
        </a:defRPr>
      </a:lvl3pPr>
      <a:lvl4pPr algn="l" rtl="0" eaLnBrk="0" fontAlgn="base" hangingPunct="0">
        <a:lnSpc>
          <a:spcPct val="90000"/>
        </a:lnSpc>
        <a:spcBef>
          <a:spcPct val="0"/>
        </a:spcBef>
        <a:spcAft>
          <a:spcPct val="0"/>
        </a:spcAft>
        <a:defRPr sz="2600">
          <a:solidFill>
            <a:schemeClr val="tx1"/>
          </a:solidFill>
          <a:latin typeface="FuturaA Bk BT" pitchFamily="34" charset="0"/>
        </a:defRPr>
      </a:lvl4pPr>
      <a:lvl5pPr algn="l" rtl="0" eaLnBrk="0" fontAlgn="base" hangingPunct="0">
        <a:lnSpc>
          <a:spcPct val="90000"/>
        </a:lnSpc>
        <a:spcBef>
          <a:spcPct val="0"/>
        </a:spcBef>
        <a:spcAft>
          <a:spcPct val="0"/>
        </a:spcAft>
        <a:defRPr sz="2600">
          <a:solidFill>
            <a:schemeClr val="tx1"/>
          </a:solidFill>
          <a:latin typeface="FuturaA Bk BT" pitchFamily="34" charset="0"/>
        </a:defRPr>
      </a:lvl5pPr>
      <a:lvl6pPr marL="457200" algn="l" rtl="0" eaLnBrk="0" fontAlgn="base" hangingPunct="0">
        <a:lnSpc>
          <a:spcPct val="90000"/>
        </a:lnSpc>
        <a:spcBef>
          <a:spcPct val="0"/>
        </a:spcBef>
        <a:spcAft>
          <a:spcPct val="0"/>
        </a:spcAft>
        <a:defRPr sz="2600">
          <a:solidFill>
            <a:schemeClr val="tx1"/>
          </a:solidFill>
          <a:latin typeface="FuturaA Bk BT" pitchFamily="34" charset="0"/>
        </a:defRPr>
      </a:lvl6pPr>
      <a:lvl7pPr marL="914400" algn="l" rtl="0" eaLnBrk="0" fontAlgn="base" hangingPunct="0">
        <a:lnSpc>
          <a:spcPct val="90000"/>
        </a:lnSpc>
        <a:spcBef>
          <a:spcPct val="0"/>
        </a:spcBef>
        <a:spcAft>
          <a:spcPct val="0"/>
        </a:spcAft>
        <a:defRPr sz="2600">
          <a:solidFill>
            <a:schemeClr val="tx1"/>
          </a:solidFill>
          <a:latin typeface="FuturaA Bk BT" pitchFamily="34" charset="0"/>
        </a:defRPr>
      </a:lvl7pPr>
      <a:lvl8pPr marL="1371600" algn="l" rtl="0" eaLnBrk="0" fontAlgn="base" hangingPunct="0">
        <a:lnSpc>
          <a:spcPct val="90000"/>
        </a:lnSpc>
        <a:spcBef>
          <a:spcPct val="0"/>
        </a:spcBef>
        <a:spcAft>
          <a:spcPct val="0"/>
        </a:spcAft>
        <a:defRPr sz="2600">
          <a:solidFill>
            <a:schemeClr val="tx1"/>
          </a:solidFill>
          <a:latin typeface="FuturaA Bk BT" pitchFamily="34" charset="0"/>
        </a:defRPr>
      </a:lvl8pPr>
      <a:lvl9pPr marL="1828800" algn="l" rtl="0" eaLnBrk="0" fontAlgn="base" hangingPunct="0">
        <a:lnSpc>
          <a:spcPct val="90000"/>
        </a:lnSpc>
        <a:spcBef>
          <a:spcPct val="0"/>
        </a:spcBef>
        <a:spcAft>
          <a:spcPct val="0"/>
        </a:spcAft>
        <a:defRPr sz="2600">
          <a:solidFill>
            <a:schemeClr val="tx1"/>
          </a:solidFill>
          <a:latin typeface="FuturaA Bk BT" pitchFamily="34" charset="0"/>
        </a:defRPr>
      </a:lvl9pPr>
    </p:titleStyle>
    <p:bodyStyle>
      <a:lvl1pPr marL="284163" indent="-284163" algn="l" defTabSz="727075" rtl="0" eaLnBrk="0" fontAlgn="base" hangingPunct="0">
        <a:lnSpc>
          <a:spcPct val="90000"/>
        </a:lnSpc>
        <a:spcBef>
          <a:spcPct val="50000"/>
        </a:spcBef>
        <a:spcAft>
          <a:spcPct val="0"/>
        </a:spcAft>
        <a:buClr>
          <a:schemeClr val="tx1"/>
        </a:buClr>
        <a:buSzPct val="80000"/>
        <a:buChar char="&gt;"/>
        <a:defRPr sz="2200">
          <a:solidFill>
            <a:schemeClr val="tx1"/>
          </a:solidFill>
          <a:latin typeface="+mn-lt"/>
          <a:ea typeface="+mn-ea"/>
          <a:cs typeface="+mn-cs"/>
        </a:defRPr>
      </a:lvl1pPr>
      <a:lvl2pPr marL="630238" indent="-231775" algn="l" defTabSz="727075" rtl="0" eaLnBrk="0" fontAlgn="base" hangingPunct="0">
        <a:lnSpc>
          <a:spcPct val="90000"/>
        </a:lnSpc>
        <a:spcBef>
          <a:spcPct val="30000"/>
        </a:spcBef>
        <a:spcAft>
          <a:spcPct val="0"/>
        </a:spcAft>
        <a:buClr>
          <a:schemeClr val="tx1"/>
        </a:buClr>
        <a:buSzPct val="80000"/>
        <a:buChar char="•"/>
        <a:defRPr sz="2000">
          <a:solidFill>
            <a:schemeClr val="tx1"/>
          </a:solidFill>
          <a:latin typeface="+mn-lt"/>
        </a:defRPr>
      </a:lvl2pPr>
      <a:lvl3pPr marL="1039813" indent="-233363" algn="l" defTabSz="727075" rtl="0" eaLnBrk="0" fontAlgn="base" hangingPunct="0">
        <a:lnSpc>
          <a:spcPct val="90000"/>
        </a:lnSpc>
        <a:spcBef>
          <a:spcPct val="20000"/>
        </a:spcBef>
        <a:spcAft>
          <a:spcPct val="0"/>
        </a:spcAft>
        <a:buClr>
          <a:schemeClr val="tx1"/>
        </a:buClr>
        <a:buSzPct val="80000"/>
        <a:buChar char="–"/>
        <a:defRPr sz="2400">
          <a:solidFill>
            <a:schemeClr val="tx1"/>
          </a:solidFill>
          <a:latin typeface="+mn-lt"/>
        </a:defRPr>
      </a:lvl3pPr>
      <a:lvl4pPr marL="1323975" indent="-169863" algn="l" defTabSz="727075" rtl="0" eaLnBrk="0" fontAlgn="base" hangingPunct="0">
        <a:lnSpc>
          <a:spcPct val="90000"/>
        </a:lnSpc>
        <a:spcBef>
          <a:spcPct val="10000"/>
        </a:spcBef>
        <a:spcAft>
          <a:spcPct val="0"/>
        </a:spcAft>
        <a:buClr>
          <a:schemeClr val="tx1"/>
        </a:buClr>
        <a:buSzPct val="80000"/>
        <a:buChar char="–"/>
        <a:defRPr sz="2000">
          <a:solidFill>
            <a:schemeClr val="tx1"/>
          </a:solidFill>
          <a:latin typeface="+mn-lt"/>
        </a:defRPr>
      </a:lvl4pPr>
      <a:lvl5pPr marL="1608138" indent="-169863" algn="l" defTabSz="727075" rtl="0" eaLnBrk="0" fontAlgn="base" hangingPunct="0">
        <a:lnSpc>
          <a:spcPct val="90000"/>
        </a:lnSpc>
        <a:spcBef>
          <a:spcPct val="10000"/>
        </a:spcBef>
        <a:spcAft>
          <a:spcPct val="0"/>
        </a:spcAft>
        <a:buClr>
          <a:schemeClr val="tx1"/>
        </a:buClr>
        <a:buSzPct val="80000"/>
        <a:buChar char="&gt;"/>
        <a:defRPr sz="1400">
          <a:solidFill>
            <a:schemeClr val="tx1"/>
          </a:solidFill>
          <a:latin typeface="+mn-lt"/>
        </a:defRPr>
      </a:lvl5pPr>
      <a:lvl6pPr marL="2065338" indent="-169863" algn="l" defTabSz="727075" rtl="0" eaLnBrk="0" fontAlgn="base" hangingPunct="0">
        <a:lnSpc>
          <a:spcPct val="90000"/>
        </a:lnSpc>
        <a:spcBef>
          <a:spcPct val="10000"/>
        </a:spcBef>
        <a:spcAft>
          <a:spcPct val="0"/>
        </a:spcAft>
        <a:buClr>
          <a:schemeClr val="tx1"/>
        </a:buClr>
        <a:buSzPct val="80000"/>
        <a:buChar char="&gt;"/>
        <a:defRPr sz="1400">
          <a:solidFill>
            <a:schemeClr val="tx1"/>
          </a:solidFill>
          <a:latin typeface="+mn-lt"/>
        </a:defRPr>
      </a:lvl6pPr>
      <a:lvl7pPr marL="2522538" indent="-169863" algn="l" defTabSz="727075" rtl="0" eaLnBrk="0" fontAlgn="base" hangingPunct="0">
        <a:lnSpc>
          <a:spcPct val="90000"/>
        </a:lnSpc>
        <a:spcBef>
          <a:spcPct val="10000"/>
        </a:spcBef>
        <a:spcAft>
          <a:spcPct val="0"/>
        </a:spcAft>
        <a:buClr>
          <a:schemeClr val="tx1"/>
        </a:buClr>
        <a:buSzPct val="80000"/>
        <a:buChar char="&gt;"/>
        <a:defRPr sz="1400">
          <a:solidFill>
            <a:schemeClr val="tx1"/>
          </a:solidFill>
          <a:latin typeface="+mn-lt"/>
        </a:defRPr>
      </a:lvl7pPr>
      <a:lvl8pPr marL="2979738" indent="-169863" algn="l" defTabSz="727075" rtl="0" eaLnBrk="0" fontAlgn="base" hangingPunct="0">
        <a:lnSpc>
          <a:spcPct val="90000"/>
        </a:lnSpc>
        <a:spcBef>
          <a:spcPct val="10000"/>
        </a:spcBef>
        <a:spcAft>
          <a:spcPct val="0"/>
        </a:spcAft>
        <a:buClr>
          <a:schemeClr val="tx1"/>
        </a:buClr>
        <a:buSzPct val="80000"/>
        <a:buChar char="&gt;"/>
        <a:defRPr sz="1400">
          <a:solidFill>
            <a:schemeClr val="tx1"/>
          </a:solidFill>
          <a:latin typeface="+mn-lt"/>
        </a:defRPr>
      </a:lvl8pPr>
      <a:lvl9pPr marL="3436938" indent="-169863" algn="l" defTabSz="727075" rtl="0" eaLnBrk="0" fontAlgn="base" hangingPunct="0">
        <a:lnSpc>
          <a:spcPct val="90000"/>
        </a:lnSpc>
        <a:spcBef>
          <a:spcPct val="10000"/>
        </a:spcBef>
        <a:spcAft>
          <a:spcPct val="0"/>
        </a:spcAft>
        <a:buClr>
          <a:schemeClr val="tx1"/>
        </a:buClr>
        <a:buSzPct val="80000"/>
        <a:buChar char="&g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7515" y="374652"/>
            <a:ext cx="8308975" cy="4127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37" name="Slide Number Placeholder 5"/>
          <p:cNvSpPr txBox="1">
            <a:spLocks/>
          </p:cNvSpPr>
          <p:nvPr/>
        </p:nvSpPr>
        <p:spPr>
          <a:xfrm>
            <a:off x="419107" y="6461844"/>
            <a:ext cx="144463" cy="123111"/>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D74379D-DF69-4999-BA53-3332D0AAB8A4}" type="slidenum">
              <a:rPr lang="en-GB" sz="800" smtClean="0">
                <a:solidFill>
                  <a:schemeClr val="tx2"/>
                </a:solidFill>
                <a:cs typeface="Arial" panose="020B0604020202020204" pitchFamily="34" charset="0"/>
              </a:rPr>
              <a:pPr>
                <a:defRPr/>
              </a:pPr>
              <a:t>‹#›</a:t>
            </a:fld>
            <a:endParaRPr lang="en-GB" sz="1000" dirty="0">
              <a:solidFill>
                <a:schemeClr val="tx2"/>
              </a:solidFill>
              <a:cs typeface="Arial" panose="020B0604020202020204" pitchFamily="34" charset="0"/>
            </a:endParaRPr>
          </a:p>
        </p:txBody>
      </p:sp>
      <p:sp>
        <p:nvSpPr>
          <p:cNvPr id="38" name="TextBox 37"/>
          <p:cNvSpPr txBox="1"/>
          <p:nvPr/>
        </p:nvSpPr>
        <p:spPr>
          <a:xfrm>
            <a:off x="657227" y="6461844"/>
            <a:ext cx="1800225" cy="123111"/>
          </a:xfrm>
          <a:prstGeom prst="rect">
            <a:avLst/>
          </a:prstGeom>
          <a:noFill/>
        </p:spPr>
        <p:txBody>
          <a:bodyPr lIns="0" tIns="0" rIns="0" bIns="0" anchor="b">
            <a:spAutoFit/>
          </a:bodyPr>
          <a:lstStyle/>
          <a:p>
            <a:pPr>
              <a:defRPr/>
            </a:pPr>
            <a:r>
              <a:rPr lang="en-GB" sz="800" dirty="0">
                <a:solidFill>
                  <a:schemeClr val="tx2"/>
                </a:solidFill>
                <a:latin typeface="+mn-lt"/>
                <a:cs typeface="Arial" charset="0"/>
              </a:rPr>
              <a:t>© Nokia 2017</a:t>
            </a:r>
          </a:p>
        </p:txBody>
      </p:sp>
      <p:pic>
        <p:nvPicPr>
          <p:cNvPr id="1029" name="Picture 2"/>
          <p:cNvPicPr>
            <a:picLocks/>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035932" y="6407153"/>
            <a:ext cx="690563" cy="150283"/>
          </a:xfrm>
          <a:prstGeom prst="rect">
            <a:avLst/>
          </a:prstGeom>
          <a:noFill/>
          <a:ln w="9525">
            <a:noFill/>
            <a:miter lim="800000"/>
            <a:headEnd/>
            <a:tailEnd/>
          </a:ln>
        </p:spPr>
      </p:pic>
      <p:sp>
        <p:nvSpPr>
          <p:cNvPr id="7" name="Footer Placeholder 27"/>
          <p:cNvSpPr>
            <a:spLocks noGrp="1"/>
          </p:cNvSpPr>
          <p:nvPr>
            <p:ph type="ftr" sz="quarter" idx="3"/>
          </p:nvPr>
        </p:nvSpPr>
        <p:spPr>
          <a:xfrm>
            <a:off x="2857861" y="6421972"/>
            <a:ext cx="3183345" cy="135465"/>
          </a:xfrm>
          <a:prstGeom prst="rect">
            <a:avLst/>
          </a:prstGeom>
        </p:spPr>
        <p:txBody>
          <a:bodyPr vert="horz" lIns="0" tIns="0" rIns="0" bIns="0" rtlCol="0" anchor="b"/>
          <a:lstStyle>
            <a:lvl1pPr algn="l">
              <a:defRPr sz="800">
                <a:solidFill>
                  <a:srgbClr val="001135"/>
                </a:solidFill>
                <a:latin typeface="+mn-lt"/>
                <a:cs typeface="Arial" panose="020B0604020202020204" pitchFamily="34" charset="0"/>
              </a:defRPr>
            </a:lvl1pPr>
          </a:lstStyle>
          <a:p>
            <a:pPr>
              <a:defRPr/>
            </a:pPr>
            <a:r>
              <a:rPr lang="en-US"/>
              <a:t>Nokia - Confidential</a:t>
            </a:r>
            <a:endParaRPr lang="en-US" dirty="0"/>
          </a:p>
        </p:txBody>
      </p:sp>
    </p:spTree>
    <p:extLst>
      <p:ext uri="{BB962C8B-B14F-4D97-AF65-F5344CB8AC3E}">
        <p14:creationId xmlns:p14="http://schemas.microsoft.com/office/powerpoint/2010/main" val="318707362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Lst>
  <p:hf sldNum="0" hdr="0" dt="0"/>
  <p:txStyles>
    <p:titleStyle>
      <a:lvl1pPr algn="l" defTabSz="457200" rtl="0" eaLnBrk="0" fontAlgn="base" hangingPunct="0">
        <a:spcBef>
          <a:spcPct val="0"/>
        </a:spcBef>
        <a:spcAft>
          <a:spcPct val="0"/>
        </a:spcAft>
        <a:defRPr sz="2000" kern="1200">
          <a:solidFill>
            <a:schemeClr val="tx1"/>
          </a:solidFill>
          <a:latin typeface="+mj-lt"/>
          <a:ea typeface="Nokia Pure Headline Ultra Light" panose="020B0204020202020204" pitchFamily="34" charset="0"/>
          <a:cs typeface="Arial"/>
        </a:defRPr>
      </a:lvl1pPr>
      <a:lvl2pPr algn="l" defTabSz="457200" rtl="0" eaLnBrk="0" fontAlgn="base" hangingPunct="0">
        <a:spcBef>
          <a:spcPct val="0"/>
        </a:spcBef>
        <a:spcAft>
          <a:spcPct val="0"/>
        </a:spcAft>
        <a:defRPr sz="2000">
          <a:solidFill>
            <a:schemeClr val="tx1"/>
          </a:solidFill>
          <a:latin typeface="Nokia Pure Headline Light" pitchFamily="34" charset="0"/>
          <a:ea typeface="Nokia Pure Headline Ultra Light" pitchFamily="34" charset="0"/>
          <a:cs typeface="Arial" pitchFamily="34" charset="0"/>
        </a:defRPr>
      </a:lvl2pPr>
      <a:lvl3pPr algn="l" defTabSz="457200" rtl="0" eaLnBrk="0" fontAlgn="base" hangingPunct="0">
        <a:spcBef>
          <a:spcPct val="0"/>
        </a:spcBef>
        <a:spcAft>
          <a:spcPct val="0"/>
        </a:spcAft>
        <a:defRPr sz="2000">
          <a:solidFill>
            <a:schemeClr val="tx1"/>
          </a:solidFill>
          <a:latin typeface="Nokia Pure Headline Light" pitchFamily="34" charset="0"/>
          <a:ea typeface="Nokia Pure Headline Ultra Light" pitchFamily="34" charset="0"/>
          <a:cs typeface="Arial" pitchFamily="34" charset="0"/>
        </a:defRPr>
      </a:lvl3pPr>
      <a:lvl4pPr algn="l" defTabSz="457200" rtl="0" eaLnBrk="0" fontAlgn="base" hangingPunct="0">
        <a:spcBef>
          <a:spcPct val="0"/>
        </a:spcBef>
        <a:spcAft>
          <a:spcPct val="0"/>
        </a:spcAft>
        <a:defRPr sz="2000">
          <a:solidFill>
            <a:schemeClr val="tx1"/>
          </a:solidFill>
          <a:latin typeface="Nokia Pure Headline Light" pitchFamily="34" charset="0"/>
          <a:ea typeface="Nokia Pure Headline Ultra Light" pitchFamily="34" charset="0"/>
          <a:cs typeface="Arial" pitchFamily="34" charset="0"/>
        </a:defRPr>
      </a:lvl4pPr>
      <a:lvl5pPr algn="l" defTabSz="457200" rtl="0" eaLnBrk="0" fontAlgn="base" hangingPunct="0">
        <a:spcBef>
          <a:spcPct val="0"/>
        </a:spcBef>
        <a:spcAft>
          <a:spcPct val="0"/>
        </a:spcAft>
        <a:defRPr sz="2000">
          <a:solidFill>
            <a:schemeClr val="tx1"/>
          </a:solidFill>
          <a:latin typeface="Nokia Pure Headline Light" pitchFamily="34" charset="0"/>
          <a:ea typeface="Nokia Pure Headline Ultra Light" pitchFamily="34"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0" fontAlgn="base" hangingPunct="0">
        <a:spcBef>
          <a:spcPct val="0"/>
        </a:spcBef>
        <a:spcAft>
          <a:spcPts val="600"/>
        </a:spcAft>
        <a:buFont typeface="Arial" pitchFamily="34"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0" fontAlgn="base" hangingPunct="0">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0" fontAlgn="base" hangingPunct="0">
        <a:spcBef>
          <a:spcPct val="0"/>
        </a:spcBef>
        <a:spcAft>
          <a:spcPts val="600"/>
        </a:spcAft>
        <a:buFont typeface="Arial" pitchFamily="34" charset="0"/>
        <a:buChar char="•"/>
        <a:defRPr sz="2400" kern="1200">
          <a:solidFill>
            <a:schemeClr val="tx2"/>
          </a:solidFill>
          <a:latin typeface="+mn-lt"/>
          <a:ea typeface="ヒラギノ角ゴ Pro W3" charset="0"/>
          <a:cs typeface="ヒラギノ角ゴ Pro W3"/>
        </a:defRPr>
      </a:lvl3pPr>
      <a:lvl4pPr marL="912813" indent="-228600" algn="l" defTabSz="457200" rtl="0" eaLnBrk="0" fontAlgn="base" hangingPunct="0">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0" fontAlgn="base" hangingPunct="0">
        <a:spcBef>
          <a:spcPct val="0"/>
        </a:spcBef>
        <a:spcAft>
          <a:spcPts val="600"/>
        </a:spcAft>
        <a:buFont typeface="Arial" pitchFamily="34"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Claude_Elwood_Shannon_(1916-2001).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3.bin"/><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9.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5" Type="http://schemas.openxmlformats.org/officeDocument/2006/relationships/image" Target="../media/image2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 Id="rId14" Type="http://schemas.openxmlformats.org/officeDocument/2006/relationships/image" Target="../media/image27.emf"/></Relationships>
</file>

<file path=ppt/slides/_rels/slide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emf"/><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a:extLst>
              <a:ext uri="{FF2B5EF4-FFF2-40B4-BE49-F238E27FC236}">
                <a16:creationId xmlns:a16="http://schemas.microsoft.com/office/drawing/2014/main" xmlns="" id="{53656747-FA22-4052-93AA-ACB456D47495}"/>
              </a:ext>
            </a:extLst>
          </p:cNvPr>
          <p:cNvSpPr>
            <a:spLocks noGrp="1"/>
          </p:cNvSpPr>
          <p:nvPr>
            <p:ph type="ctrTitle"/>
          </p:nvPr>
        </p:nvSpPr>
        <p:spPr>
          <a:xfrm>
            <a:off x="304800" y="4572000"/>
            <a:ext cx="8382000" cy="889000"/>
          </a:xfrm>
        </p:spPr>
        <p:txBody>
          <a:bodyPr lIns="91440" tIns="45720" rIns="91440" bIns="45720" anchor="b"/>
          <a:lstStyle/>
          <a:p>
            <a:pPr eaLnBrk="1" hangingPunct="1"/>
            <a:r>
              <a:rPr lang="en-GB" altLang="en-US"/>
              <a:t>Broadband Access Technologies</a:t>
            </a:r>
            <a:br>
              <a:rPr lang="en-GB" altLang="en-US"/>
            </a:br>
            <a:r>
              <a:rPr lang="en-GB" altLang="en-US" b="0"/>
              <a:t>xDSL and FTTx</a:t>
            </a:r>
            <a:endParaRPr lang="en-US" altLang="en-US" b="0"/>
          </a:p>
        </p:txBody>
      </p:sp>
      <p:sp>
        <p:nvSpPr>
          <p:cNvPr id="5123" name="Subtitle 3">
            <a:extLst>
              <a:ext uri="{FF2B5EF4-FFF2-40B4-BE49-F238E27FC236}">
                <a16:creationId xmlns:a16="http://schemas.microsoft.com/office/drawing/2014/main" xmlns="" id="{1B592605-0759-4244-95AC-7CDD55D955A2}"/>
              </a:ext>
            </a:extLst>
          </p:cNvPr>
          <p:cNvSpPr>
            <a:spLocks noGrp="1"/>
          </p:cNvSpPr>
          <p:nvPr>
            <p:ph type="subTitle" idx="1"/>
          </p:nvPr>
        </p:nvSpPr>
        <p:spPr>
          <a:xfrm>
            <a:off x="304800" y="5572125"/>
            <a:ext cx="8458200" cy="701675"/>
          </a:xfrm>
        </p:spPr>
        <p:txBody>
          <a:bodyPr lIns="0" tIns="45720" rIns="91440" bIns="45720"/>
          <a:lstStyle/>
          <a:p>
            <a:pPr marL="114300" indent="-1588" defTabSz="914400" eaLnBrk="1" hangingPunct="1"/>
            <a:r>
              <a:rPr lang="en-US" altLang="en-US" dirty="0"/>
              <a:t>Chuck Storry</a:t>
            </a:r>
            <a:br>
              <a:rPr lang="en-US" altLang="en-US" dirty="0"/>
            </a:br>
            <a:r>
              <a:rPr lang="en-US" altLang="en-US" dirty="0"/>
              <a:t> </a:t>
            </a:r>
            <a:r>
              <a:rPr lang="en-US" altLang="en-US" sz="1500" dirty="0"/>
              <a:t>February 2018</a:t>
            </a:r>
          </a:p>
        </p:txBody>
      </p:sp>
      <p:pic>
        <p:nvPicPr>
          <p:cNvPr id="5" name="Picture 4" descr="Fotolia_2889813_Subscription_XL">
            <a:extLst>
              <a:ext uri="{FF2B5EF4-FFF2-40B4-BE49-F238E27FC236}">
                <a16:creationId xmlns:a16="http://schemas.microsoft.com/office/drawing/2014/main" xmlns="" id="{D3A2295A-187B-47BD-BF7A-3715C3E7E1C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
            <a:ext cx="739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72F51586-6868-4E00-A9E5-6449113F412B}"/>
              </a:ext>
            </a:extLst>
          </p:cNvPr>
          <p:cNvSpPr>
            <a:spLocks noGrp="1" noChangeArrowheads="1"/>
          </p:cNvSpPr>
          <p:nvPr>
            <p:ph type="title"/>
          </p:nvPr>
        </p:nvSpPr>
        <p:spPr/>
        <p:txBody>
          <a:bodyPr/>
          <a:lstStyle/>
          <a:p>
            <a:r>
              <a:rPr lang="en-US" altLang="en-US" dirty="0"/>
              <a:t>ADSL - Three Information Channels				*</a:t>
            </a:r>
          </a:p>
        </p:txBody>
      </p:sp>
      <p:sp>
        <p:nvSpPr>
          <p:cNvPr id="32771" name="Rectangle 3">
            <a:extLst>
              <a:ext uri="{FF2B5EF4-FFF2-40B4-BE49-F238E27FC236}">
                <a16:creationId xmlns:a16="http://schemas.microsoft.com/office/drawing/2014/main" xmlns="" id="{1D344D63-C87B-4F81-8755-82B69D6D56DE}"/>
              </a:ext>
            </a:extLst>
          </p:cNvPr>
          <p:cNvSpPr>
            <a:spLocks noGrp="1" noChangeArrowheads="1"/>
          </p:cNvSpPr>
          <p:nvPr>
            <p:ph type="body" idx="1"/>
          </p:nvPr>
        </p:nvSpPr>
        <p:spPr>
          <a:xfrm>
            <a:off x="457200" y="3200400"/>
            <a:ext cx="8316913" cy="3671888"/>
          </a:xfrm>
        </p:spPr>
        <p:txBody>
          <a:bodyPr/>
          <a:lstStyle/>
          <a:p>
            <a:pPr marL="258763" indent="-258763" defTabSz="914400">
              <a:spcBef>
                <a:spcPct val="30000"/>
              </a:spcBef>
            </a:pPr>
            <a:r>
              <a:rPr lang="en-US" altLang="en-US" sz="2300"/>
              <a:t>Analog POTS</a:t>
            </a:r>
          </a:p>
          <a:p>
            <a:pPr marL="568325" lvl="1" indent="-195263" defTabSz="914400"/>
            <a:r>
              <a:rPr lang="en-US" altLang="en-US" sz="1400" b="1"/>
              <a:t>0 - 4 KHz</a:t>
            </a:r>
          </a:p>
          <a:p>
            <a:pPr marL="568325" lvl="1" indent="-195263" defTabSz="914400"/>
            <a:r>
              <a:rPr lang="en-US" altLang="en-US" sz="1400" b="1"/>
              <a:t>Low pass filters required to split POTS at each end</a:t>
            </a:r>
          </a:p>
          <a:p>
            <a:pPr marL="258763" indent="-258763" defTabSz="914400"/>
            <a:r>
              <a:rPr lang="en-US" altLang="en-US" sz="2300"/>
              <a:t>Medium Speed Upstream (64 - 640 kbps)</a:t>
            </a:r>
          </a:p>
          <a:p>
            <a:pPr marL="568325" lvl="1" indent="-195263" defTabSz="914400"/>
            <a:r>
              <a:rPr lang="en-US" altLang="en-US" sz="1400" b="1"/>
              <a:t>Uses low end of loop spectrum</a:t>
            </a:r>
          </a:p>
          <a:p>
            <a:pPr marL="568325" lvl="1" indent="-195263" defTabSz="914400"/>
            <a:r>
              <a:rPr lang="en-US" altLang="en-US" sz="1400" b="1"/>
              <a:t>Most reliable</a:t>
            </a:r>
          </a:p>
          <a:p>
            <a:pPr marL="258763" indent="-258763" defTabSz="914400"/>
            <a:r>
              <a:rPr lang="en-US" altLang="en-US" sz="2300"/>
              <a:t>High Speed Downstream (1.5 - 12 Mbps)</a:t>
            </a:r>
          </a:p>
          <a:p>
            <a:pPr marL="568325" lvl="1" indent="-195263" defTabSz="914400"/>
            <a:r>
              <a:rPr lang="en-US" altLang="en-US" sz="1400" b="1"/>
              <a:t>Uses upper end of loop spectral bandwidth</a:t>
            </a:r>
          </a:p>
          <a:p>
            <a:pPr marL="568325" lvl="1" indent="-195263" defTabSz="914400"/>
            <a:r>
              <a:rPr lang="en-US" altLang="en-US" sz="1400" b="1"/>
              <a:t>Bandwidth drops off quickest on long loops</a:t>
            </a:r>
            <a:endParaRPr lang="en-US" altLang="en-US"/>
          </a:p>
          <a:p>
            <a:pPr marL="568325" lvl="1" indent="-195263" defTabSz="914400"/>
            <a:endParaRPr lang="en-US" altLang="en-US" sz="1400" b="1"/>
          </a:p>
          <a:p>
            <a:pPr marL="258763" indent="-258763" defTabSz="914400">
              <a:lnSpc>
                <a:spcPct val="110000"/>
              </a:lnSpc>
              <a:spcBef>
                <a:spcPct val="30000"/>
              </a:spcBef>
            </a:pPr>
            <a:endParaRPr lang="en-US" altLang="en-US" sz="2300"/>
          </a:p>
        </p:txBody>
      </p:sp>
      <p:pic>
        <p:nvPicPr>
          <p:cNvPr id="32772" name="Picture 4">
            <a:extLst>
              <a:ext uri="{FF2B5EF4-FFF2-40B4-BE49-F238E27FC236}">
                <a16:creationId xmlns:a16="http://schemas.microsoft.com/office/drawing/2014/main" xmlns="" id="{6BACFA88-1A69-4821-96E5-3F90235E71C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4191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3">
            <a:extLst>
              <a:ext uri="{FF2B5EF4-FFF2-40B4-BE49-F238E27FC236}">
                <a16:creationId xmlns:a16="http://schemas.microsoft.com/office/drawing/2014/main" xmlns="" id="{A119CA35-C21F-4C97-8557-2176928D5DF9}"/>
              </a:ext>
            </a:extLst>
          </p:cNvPr>
          <p:cNvSpPr txBox="1">
            <a:spLocks noChangeArrowheads="1"/>
          </p:cNvSpPr>
          <p:nvPr/>
        </p:nvSpPr>
        <p:spPr bwMode="auto">
          <a:xfrm>
            <a:off x="8382000" y="2025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Background noise</a:t>
            </a:r>
          </a:p>
        </p:txBody>
      </p:sp>
      <p:grpSp>
        <p:nvGrpSpPr>
          <p:cNvPr id="32774" name="Group 29">
            <a:extLst>
              <a:ext uri="{FF2B5EF4-FFF2-40B4-BE49-F238E27FC236}">
                <a16:creationId xmlns:a16="http://schemas.microsoft.com/office/drawing/2014/main" xmlns="" id="{CBA893CB-8147-4305-A2CC-B6633B425F6E}"/>
              </a:ext>
            </a:extLst>
          </p:cNvPr>
          <p:cNvGrpSpPr>
            <a:grpSpLocks/>
          </p:cNvGrpSpPr>
          <p:nvPr/>
        </p:nvGrpSpPr>
        <p:grpSpPr bwMode="auto">
          <a:xfrm>
            <a:off x="4481513" y="1193800"/>
            <a:ext cx="4586287" cy="1854200"/>
            <a:chOff x="2823" y="816"/>
            <a:chExt cx="2889" cy="1168"/>
          </a:xfrm>
        </p:grpSpPr>
        <p:sp>
          <p:nvSpPr>
            <p:cNvPr id="32777" name="Freeform 6" descr="Dark vertical">
              <a:extLst>
                <a:ext uri="{FF2B5EF4-FFF2-40B4-BE49-F238E27FC236}">
                  <a16:creationId xmlns:a16="http://schemas.microsoft.com/office/drawing/2014/main" xmlns="" id="{0AABCAB4-A652-45F7-90F5-0D4847A3AFD7}"/>
                </a:ext>
              </a:extLst>
            </p:cNvPr>
            <p:cNvSpPr>
              <a:spLocks/>
            </p:cNvSpPr>
            <p:nvPr/>
          </p:nvSpPr>
          <p:spPr bwMode="auto">
            <a:xfrm>
              <a:off x="4217" y="1152"/>
              <a:ext cx="643" cy="498"/>
            </a:xfrm>
            <a:custGeom>
              <a:avLst/>
              <a:gdLst>
                <a:gd name="T0" fmla="*/ 250 w 643"/>
                <a:gd name="T1" fmla="*/ 0 h 498"/>
                <a:gd name="T2" fmla="*/ 446 w 643"/>
                <a:gd name="T3" fmla="*/ 290 h 498"/>
                <a:gd name="T4" fmla="*/ 540 w 643"/>
                <a:gd name="T5" fmla="*/ 390 h 498"/>
                <a:gd name="T6" fmla="*/ 643 w 643"/>
                <a:gd name="T7" fmla="*/ 498 h 498"/>
                <a:gd name="T8" fmla="*/ 0 w 643"/>
                <a:gd name="T9" fmla="*/ 487 h 498"/>
                <a:gd name="T10" fmla="*/ 33 w 643"/>
                <a:gd name="T11" fmla="*/ 319 h 498"/>
                <a:gd name="T12" fmla="*/ 117 w 643"/>
                <a:gd name="T13" fmla="*/ 95 h 498"/>
                <a:gd name="T14" fmla="*/ 250 w 643"/>
                <a:gd name="T15" fmla="*/ 0 h 498"/>
                <a:gd name="T16" fmla="*/ 0 60000 65536"/>
                <a:gd name="T17" fmla="*/ 0 60000 65536"/>
                <a:gd name="T18" fmla="*/ 0 60000 65536"/>
                <a:gd name="T19" fmla="*/ 0 60000 65536"/>
                <a:gd name="T20" fmla="*/ 0 60000 65536"/>
                <a:gd name="T21" fmla="*/ 0 60000 65536"/>
                <a:gd name="T22" fmla="*/ 0 60000 65536"/>
                <a:gd name="T23" fmla="*/ 0 60000 65536"/>
                <a:gd name="T24" fmla="*/ 0 w 643"/>
                <a:gd name="T25" fmla="*/ 0 h 498"/>
                <a:gd name="T26" fmla="*/ 643 w 643"/>
                <a:gd name="T27" fmla="*/ 498 h 4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3" h="498">
                  <a:moveTo>
                    <a:pt x="250" y="0"/>
                  </a:moveTo>
                  <a:lnTo>
                    <a:pt x="446" y="290"/>
                  </a:lnTo>
                  <a:lnTo>
                    <a:pt x="540" y="390"/>
                  </a:lnTo>
                  <a:lnTo>
                    <a:pt x="643" y="498"/>
                  </a:lnTo>
                  <a:lnTo>
                    <a:pt x="0" y="487"/>
                  </a:lnTo>
                  <a:lnTo>
                    <a:pt x="33" y="319"/>
                  </a:lnTo>
                  <a:lnTo>
                    <a:pt x="117" y="95"/>
                  </a:lnTo>
                  <a:lnTo>
                    <a:pt x="250" y="0"/>
                  </a:lnTo>
                  <a:close/>
                </a:path>
              </a:pathLst>
            </a:custGeom>
            <a:blipFill dpi="0" rotWithShape="0">
              <a:blip r:embed="rId4"/>
              <a:srcRect/>
              <a:tile tx="0" ty="0" sx="100000" sy="100000" flip="none" algn="tl"/>
            </a:blipFill>
            <a:ln w="19050">
              <a:solidFill>
                <a:schemeClr val="bg1"/>
              </a:solidFill>
              <a:round/>
              <a:headEnd/>
              <a:tailEnd/>
            </a:ln>
          </p:spPr>
          <p:txBody>
            <a:bodyPr lIns="0" tIns="0" rIns="0" bIns="0" anchor="ctr">
              <a:spAutoFit/>
            </a:bodyPr>
            <a:lstStyle/>
            <a:p>
              <a:endParaRPr lang="en-CA"/>
            </a:p>
          </p:txBody>
        </p:sp>
        <p:sp>
          <p:nvSpPr>
            <p:cNvPr id="32778" name="Text Box 44">
              <a:extLst>
                <a:ext uri="{FF2B5EF4-FFF2-40B4-BE49-F238E27FC236}">
                  <a16:creationId xmlns:a16="http://schemas.microsoft.com/office/drawing/2014/main" xmlns="" id="{BFE4AEAB-EF68-420F-9104-F45718BDE2A2}"/>
                </a:ext>
              </a:extLst>
            </p:cNvPr>
            <p:cNvSpPr txBox="1">
              <a:spLocks noChangeArrowheads="1"/>
            </p:cNvSpPr>
            <p:nvPr/>
          </p:nvSpPr>
          <p:spPr bwMode="auto">
            <a:xfrm>
              <a:off x="4560" y="816"/>
              <a:ext cx="57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800" b="0">
                  <a:latin typeface="Trebuchet MS" panose="020B0603020202020204" pitchFamily="34" charset="0"/>
                  <a:ea typeface="MS PGothic" panose="020B0600070205080204" pitchFamily="34" charset="-128"/>
                </a:rPr>
                <a:t>Received signal</a:t>
              </a:r>
            </a:p>
          </p:txBody>
        </p:sp>
        <p:sp>
          <p:nvSpPr>
            <p:cNvPr id="32779" name="Line 45">
              <a:extLst>
                <a:ext uri="{FF2B5EF4-FFF2-40B4-BE49-F238E27FC236}">
                  <a16:creationId xmlns:a16="http://schemas.microsoft.com/office/drawing/2014/main" xmlns="" id="{135A8038-DC43-4B02-BF9B-A3133F1AB597}"/>
                </a:ext>
              </a:extLst>
            </p:cNvPr>
            <p:cNvSpPr>
              <a:spLocks noChangeShapeType="1"/>
            </p:cNvSpPr>
            <p:nvPr/>
          </p:nvSpPr>
          <p:spPr bwMode="auto">
            <a:xfrm flipH="1">
              <a:off x="4608" y="1008"/>
              <a:ext cx="144" cy="236"/>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2780" name="Line 50">
              <a:extLst>
                <a:ext uri="{FF2B5EF4-FFF2-40B4-BE49-F238E27FC236}">
                  <a16:creationId xmlns:a16="http://schemas.microsoft.com/office/drawing/2014/main" xmlns="" id="{88BFD4E8-2C96-498B-A9D7-91741A3098FB}"/>
                </a:ext>
              </a:extLst>
            </p:cNvPr>
            <p:cNvSpPr>
              <a:spLocks noChangeShapeType="1"/>
            </p:cNvSpPr>
            <p:nvPr/>
          </p:nvSpPr>
          <p:spPr bwMode="auto">
            <a:xfrm>
              <a:off x="3100" y="988"/>
              <a:ext cx="0" cy="7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sp>
          <p:nvSpPr>
            <p:cNvPr id="32781" name="Line 51">
              <a:extLst>
                <a:ext uri="{FF2B5EF4-FFF2-40B4-BE49-F238E27FC236}">
                  <a16:creationId xmlns:a16="http://schemas.microsoft.com/office/drawing/2014/main" xmlns="" id="{65B0309F-3A34-4691-980A-77BC4BD4C643}"/>
                </a:ext>
              </a:extLst>
            </p:cNvPr>
            <p:cNvSpPr>
              <a:spLocks noChangeShapeType="1"/>
            </p:cNvSpPr>
            <p:nvPr/>
          </p:nvSpPr>
          <p:spPr bwMode="auto">
            <a:xfrm>
              <a:off x="3100" y="1776"/>
              <a:ext cx="258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2782" name="Text Box 58">
              <a:extLst>
                <a:ext uri="{FF2B5EF4-FFF2-40B4-BE49-F238E27FC236}">
                  <a16:creationId xmlns:a16="http://schemas.microsoft.com/office/drawing/2014/main" xmlns="" id="{2E1594D4-C213-492C-84D6-2A9032EA21FC}"/>
                </a:ext>
              </a:extLst>
            </p:cNvPr>
            <p:cNvSpPr txBox="1">
              <a:spLocks noChangeArrowheads="1"/>
            </p:cNvSpPr>
            <p:nvPr/>
          </p:nvSpPr>
          <p:spPr bwMode="auto">
            <a:xfrm>
              <a:off x="2823" y="817"/>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a:latin typeface="Arial" panose="020B0604020202020204" pitchFamily="34" charset="0"/>
                  <a:ea typeface="MS PGothic" panose="020B0600070205080204" pitchFamily="34" charset="-128"/>
                </a:rPr>
                <a:t>Power</a:t>
              </a:r>
            </a:p>
          </p:txBody>
        </p:sp>
        <p:sp>
          <p:nvSpPr>
            <p:cNvPr id="32783" name="Text Box 59">
              <a:extLst>
                <a:ext uri="{FF2B5EF4-FFF2-40B4-BE49-F238E27FC236}">
                  <a16:creationId xmlns:a16="http://schemas.microsoft.com/office/drawing/2014/main" xmlns="" id="{B6D02CEB-D0FF-46C3-96FC-67B5A22E25D6}"/>
                </a:ext>
              </a:extLst>
            </p:cNvPr>
            <p:cNvSpPr txBox="1">
              <a:spLocks noChangeArrowheads="1"/>
            </p:cNvSpPr>
            <p:nvPr/>
          </p:nvSpPr>
          <p:spPr bwMode="auto">
            <a:xfrm>
              <a:off x="3600" y="1795"/>
              <a:ext cx="13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a:latin typeface="Arial" panose="020B0604020202020204" pitchFamily="34" charset="0"/>
                  <a:ea typeface="MS PGothic" panose="020B0600070205080204" pitchFamily="34" charset="-128"/>
                </a:rPr>
                <a:t>Frequency (Tone Number)</a:t>
              </a:r>
            </a:p>
          </p:txBody>
        </p:sp>
        <p:sp>
          <p:nvSpPr>
            <p:cNvPr id="32784" name="Freeform 16">
              <a:extLst>
                <a:ext uri="{FF2B5EF4-FFF2-40B4-BE49-F238E27FC236}">
                  <a16:creationId xmlns:a16="http://schemas.microsoft.com/office/drawing/2014/main" xmlns="" id="{564756FF-E122-4189-A7DE-88209ECE9FEF}"/>
                </a:ext>
              </a:extLst>
            </p:cNvPr>
            <p:cNvSpPr>
              <a:spLocks/>
            </p:cNvSpPr>
            <p:nvPr/>
          </p:nvSpPr>
          <p:spPr bwMode="auto">
            <a:xfrm>
              <a:off x="4464" y="1152"/>
              <a:ext cx="809" cy="832"/>
            </a:xfrm>
            <a:custGeom>
              <a:avLst/>
              <a:gdLst>
                <a:gd name="T0" fmla="*/ 0 w 857"/>
                <a:gd name="T1" fmla="*/ 0 h 976"/>
                <a:gd name="T2" fmla="*/ 73 w 857"/>
                <a:gd name="T3" fmla="*/ 61 h 976"/>
                <a:gd name="T4" fmla="*/ 168 w 857"/>
                <a:gd name="T5" fmla="*/ 130 h 976"/>
                <a:gd name="T6" fmla="*/ 347 w 857"/>
                <a:gd name="T7" fmla="*/ 230 h 976"/>
                <a:gd name="T8" fmla="*/ 573 w 857"/>
                <a:gd name="T9" fmla="*/ 319 h 976"/>
                <a:gd name="T10" fmla="*/ 0 60000 65536"/>
                <a:gd name="T11" fmla="*/ 0 60000 65536"/>
                <a:gd name="T12" fmla="*/ 0 60000 65536"/>
                <a:gd name="T13" fmla="*/ 0 60000 65536"/>
                <a:gd name="T14" fmla="*/ 0 60000 65536"/>
                <a:gd name="T15" fmla="*/ 0 w 857"/>
                <a:gd name="T16" fmla="*/ 0 h 976"/>
                <a:gd name="T17" fmla="*/ 857 w 857"/>
                <a:gd name="T18" fmla="*/ 976 h 976"/>
              </a:gdLst>
              <a:ahLst/>
              <a:cxnLst>
                <a:cxn ang="T10">
                  <a:pos x="T0" y="T1"/>
                </a:cxn>
                <a:cxn ang="T11">
                  <a:pos x="T2" y="T3"/>
                </a:cxn>
                <a:cxn ang="T12">
                  <a:pos x="T4" y="T5"/>
                </a:cxn>
                <a:cxn ang="T13">
                  <a:pos x="T6" y="T7"/>
                </a:cxn>
                <a:cxn ang="T14">
                  <a:pos x="T8" y="T9"/>
                </a:cxn>
              </a:cxnLst>
              <a:rect l="T15" t="T16" r="T17" b="T18"/>
              <a:pathLst>
                <a:path w="857" h="976">
                  <a:moveTo>
                    <a:pt x="0" y="0"/>
                  </a:moveTo>
                  <a:lnTo>
                    <a:pt x="109" y="185"/>
                  </a:lnTo>
                  <a:lnTo>
                    <a:pt x="252" y="400"/>
                  </a:lnTo>
                  <a:lnTo>
                    <a:pt x="519" y="704"/>
                  </a:lnTo>
                  <a:lnTo>
                    <a:pt x="857" y="976"/>
                  </a:ln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CA"/>
            </a:p>
          </p:txBody>
        </p:sp>
        <p:sp>
          <p:nvSpPr>
            <p:cNvPr id="32785" name="Line 17">
              <a:extLst>
                <a:ext uri="{FF2B5EF4-FFF2-40B4-BE49-F238E27FC236}">
                  <a16:creationId xmlns:a16="http://schemas.microsoft.com/office/drawing/2014/main" xmlns="" id="{F4ADAEA9-9583-416E-8411-DAC4B3262FD1}"/>
                </a:ext>
              </a:extLst>
            </p:cNvPr>
            <p:cNvSpPr>
              <a:spLocks noChangeShapeType="1"/>
            </p:cNvSpPr>
            <p:nvPr/>
          </p:nvSpPr>
          <p:spPr bwMode="auto">
            <a:xfrm>
              <a:off x="3100" y="1726"/>
              <a:ext cx="230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32786" name="Line 18">
              <a:extLst>
                <a:ext uri="{FF2B5EF4-FFF2-40B4-BE49-F238E27FC236}">
                  <a16:creationId xmlns:a16="http://schemas.microsoft.com/office/drawing/2014/main" xmlns="" id="{B7D5D5CF-D55C-4AE6-A84E-FAC749951F5B}"/>
                </a:ext>
              </a:extLst>
            </p:cNvPr>
            <p:cNvSpPr>
              <a:spLocks noChangeShapeType="1"/>
            </p:cNvSpPr>
            <p:nvPr/>
          </p:nvSpPr>
          <p:spPr bwMode="auto">
            <a:xfrm>
              <a:off x="3116" y="1653"/>
              <a:ext cx="2280" cy="0"/>
            </a:xfrm>
            <a:prstGeom prst="line">
              <a:avLst/>
            </a:prstGeom>
            <a:noFill/>
            <a:ln w="19050">
              <a:solidFill>
                <a:srgbClr val="996600"/>
              </a:solidFill>
              <a:prstDash val="dash"/>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32787" name="Line 45">
              <a:extLst>
                <a:ext uri="{FF2B5EF4-FFF2-40B4-BE49-F238E27FC236}">
                  <a16:creationId xmlns:a16="http://schemas.microsoft.com/office/drawing/2014/main" xmlns="" id="{A68E259B-6297-4EE8-9AAD-F2A63C743AC4}"/>
                </a:ext>
              </a:extLst>
            </p:cNvPr>
            <p:cNvSpPr>
              <a:spLocks noChangeShapeType="1"/>
            </p:cNvSpPr>
            <p:nvPr/>
          </p:nvSpPr>
          <p:spPr bwMode="auto">
            <a:xfrm flipH="1">
              <a:off x="5376" y="1488"/>
              <a:ext cx="161" cy="222"/>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2788" name="Line 45">
              <a:extLst>
                <a:ext uri="{FF2B5EF4-FFF2-40B4-BE49-F238E27FC236}">
                  <a16:creationId xmlns:a16="http://schemas.microsoft.com/office/drawing/2014/main" xmlns="" id="{63BB50DC-1271-4D48-B883-B162201BF749}"/>
                </a:ext>
              </a:extLst>
            </p:cNvPr>
            <p:cNvSpPr>
              <a:spLocks noChangeShapeType="1"/>
            </p:cNvSpPr>
            <p:nvPr/>
          </p:nvSpPr>
          <p:spPr bwMode="auto">
            <a:xfrm flipH="1">
              <a:off x="5232" y="1104"/>
              <a:ext cx="144" cy="528"/>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2789" name="Text Box 48">
              <a:extLst>
                <a:ext uri="{FF2B5EF4-FFF2-40B4-BE49-F238E27FC236}">
                  <a16:creationId xmlns:a16="http://schemas.microsoft.com/office/drawing/2014/main" xmlns="" id="{90EBBDFE-0D92-4E25-A26B-32200F12DE65}"/>
                </a:ext>
              </a:extLst>
            </p:cNvPr>
            <p:cNvSpPr txBox="1">
              <a:spLocks noChangeArrowheads="1"/>
            </p:cNvSpPr>
            <p:nvPr/>
          </p:nvSpPr>
          <p:spPr bwMode="auto">
            <a:xfrm>
              <a:off x="5136" y="91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noise + margin</a:t>
              </a:r>
            </a:p>
          </p:txBody>
        </p:sp>
        <p:sp>
          <p:nvSpPr>
            <p:cNvPr id="32790" name="Freeform 25">
              <a:extLst>
                <a:ext uri="{FF2B5EF4-FFF2-40B4-BE49-F238E27FC236}">
                  <a16:creationId xmlns:a16="http://schemas.microsoft.com/office/drawing/2014/main" xmlns="" id="{FD6C12F5-2DD5-4EC8-8803-AA0962ECEF6C}"/>
                </a:ext>
              </a:extLst>
            </p:cNvPr>
            <p:cNvSpPr>
              <a:spLocks/>
            </p:cNvSpPr>
            <p:nvPr/>
          </p:nvSpPr>
          <p:spPr bwMode="auto">
            <a:xfrm>
              <a:off x="3101" y="1150"/>
              <a:ext cx="211" cy="626"/>
            </a:xfrm>
            <a:custGeom>
              <a:avLst/>
              <a:gdLst>
                <a:gd name="T0" fmla="*/ 0 w 155"/>
                <a:gd name="T1" fmla="*/ 0 h 626"/>
                <a:gd name="T2" fmla="*/ 92 w 155"/>
                <a:gd name="T3" fmla="*/ 67 h 626"/>
                <a:gd name="T4" fmla="*/ 142 w 155"/>
                <a:gd name="T5" fmla="*/ 341 h 626"/>
                <a:gd name="T6" fmla="*/ 155 w 155"/>
                <a:gd name="T7" fmla="*/ 626 h 6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 h="626">
                  <a:moveTo>
                    <a:pt x="0" y="0"/>
                  </a:moveTo>
                  <a:cubicBezTo>
                    <a:pt x="15" y="11"/>
                    <a:pt x="68" y="10"/>
                    <a:pt x="92" y="67"/>
                  </a:cubicBezTo>
                  <a:cubicBezTo>
                    <a:pt x="116" y="124"/>
                    <a:pt x="132" y="248"/>
                    <a:pt x="142" y="341"/>
                  </a:cubicBezTo>
                  <a:cubicBezTo>
                    <a:pt x="152" y="434"/>
                    <a:pt x="152" y="567"/>
                    <a:pt x="155" y="626"/>
                  </a:cubicBezTo>
                </a:path>
              </a:pathLst>
            </a:custGeom>
            <a:noFill/>
            <a:ln w="12700" cap="flat" cmpd="sng">
              <a:solidFill>
                <a:schemeClr val="tx1"/>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32791" name="Freeform 26">
              <a:extLst>
                <a:ext uri="{FF2B5EF4-FFF2-40B4-BE49-F238E27FC236}">
                  <a16:creationId xmlns:a16="http://schemas.microsoft.com/office/drawing/2014/main" xmlns="" id="{414EBB42-6B1C-4144-B88C-35ADD1C07D5B}"/>
                </a:ext>
              </a:extLst>
            </p:cNvPr>
            <p:cNvSpPr>
              <a:spLocks/>
            </p:cNvSpPr>
            <p:nvPr/>
          </p:nvSpPr>
          <p:spPr bwMode="auto">
            <a:xfrm>
              <a:off x="3600" y="1132"/>
              <a:ext cx="432" cy="644"/>
            </a:xfrm>
            <a:custGeom>
              <a:avLst/>
              <a:gdLst>
                <a:gd name="T0" fmla="*/ 0 w 240"/>
                <a:gd name="T1" fmla="*/ 644 h 644"/>
                <a:gd name="T2" fmla="*/ 37 w 240"/>
                <a:gd name="T3" fmla="*/ 107 h 644"/>
                <a:gd name="T4" fmla="*/ 110 w 240"/>
                <a:gd name="T5" fmla="*/ 1 h 644"/>
                <a:gd name="T6" fmla="*/ 193 w 240"/>
                <a:gd name="T7" fmla="*/ 107 h 644"/>
                <a:gd name="T8" fmla="*/ 240 w 240"/>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644">
                  <a:moveTo>
                    <a:pt x="0" y="644"/>
                  </a:moveTo>
                  <a:cubicBezTo>
                    <a:pt x="6" y="555"/>
                    <a:pt x="19" y="214"/>
                    <a:pt x="37" y="107"/>
                  </a:cubicBezTo>
                  <a:cubicBezTo>
                    <a:pt x="55" y="0"/>
                    <a:pt x="84" y="1"/>
                    <a:pt x="110" y="1"/>
                  </a:cubicBezTo>
                  <a:cubicBezTo>
                    <a:pt x="136" y="1"/>
                    <a:pt x="171" y="0"/>
                    <a:pt x="193" y="107"/>
                  </a:cubicBezTo>
                  <a:cubicBezTo>
                    <a:pt x="215" y="214"/>
                    <a:pt x="230" y="532"/>
                    <a:pt x="240" y="644"/>
                  </a:cubicBezTo>
                </a:path>
              </a:pathLst>
            </a:custGeom>
            <a:noFill/>
            <a:ln w="12700" cap="flat" cmpd="sng">
              <a:solidFill>
                <a:schemeClr val="tx1"/>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32792" name="Freeform 27">
              <a:extLst>
                <a:ext uri="{FF2B5EF4-FFF2-40B4-BE49-F238E27FC236}">
                  <a16:creationId xmlns:a16="http://schemas.microsoft.com/office/drawing/2014/main" xmlns="" id="{5588A296-0844-4018-898E-B5B1237FE7E6}"/>
                </a:ext>
              </a:extLst>
            </p:cNvPr>
            <p:cNvSpPr>
              <a:spLocks/>
            </p:cNvSpPr>
            <p:nvPr/>
          </p:nvSpPr>
          <p:spPr bwMode="auto">
            <a:xfrm>
              <a:off x="4176" y="1124"/>
              <a:ext cx="1056" cy="652"/>
            </a:xfrm>
            <a:custGeom>
              <a:avLst/>
              <a:gdLst>
                <a:gd name="T0" fmla="*/ 0 w 1056"/>
                <a:gd name="T1" fmla="*/ 652 h 652"/>
                <a:gd name="T2" fmla="*/ 163 w 1056"/>
                <a:gd name="T3" fmla="*/ 115 h 652"/>
                <a:gd name="T4" fmla="*/ 505 w 1056"/>
                <a:gd name="T5" fmla="*/ 0 h 652"/>
                <a:gd name="T6" fmla="*/ 849 w 1056"/>
                <a:gd name="T7" fmla="*/ 115 h 652"/>
                <a:gd name="T8" fmla="*/ 1056 w 1056"/>
                <a:gd name="T9" fmla="*/ 652 h 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652">
                  <a:moveTo>
                    <a:pt x="0" y="652"/>
                  </a:moveTo>
                  <a:cubicBezTo>
                    <a:pt x="26" y="563"/>
                    <a:pt x="79" y="224"/>
                    <a:pt x="163" y="115"/>
                  </a:cubicBezTo>
                  <a:cubicBezTo>
                    <a:pt x="247" y="6"/>
                    <a:pt x="391" y="0"/>
                    <a:pt x="505" y="0"/>
                  </a:cubicBezTo>
                  <a:cubicBezTo>
                    <a:pt x="619" y="0"/>
                    <a:pt x="757" y="6"/>
                    <a:pt x="849" y="115"/>
                  </a:cubicBezTo>
                  <a:cubicBezTo>
                    <a:pt x="941" y="224"/>
                    <a:pt x="1012" y="540"/>
                    <a:pt x="1056" y="652"/>
                  </a:cubicBezTo>
                </a:path>
              </a:pathLst>
            </a:custGeom>
            <a:noFill/>
            <a:ln w="12700" cap="flat" cmpd="sng">
              <a:solidFill>
                <a:schemeClr val="tx1"/>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CA"/>
            </a:p>
          </p:txBody>
        </p:sp>
      </p:grpSp>
      <p:sp>
        <p:nvSpPr>
          <p:cNvPr id="32775" name="AutoShape 30">
            <a:extLst>
              <a:ext uri="{FF2B5EF4-FFF2-40B4-BE49-F238E27FC236}">
                <a16:creationId xmlns:a16="http://schemas.microsoft.com/office/drawing/2014/main" xmlns="" id="{3D852167-7B1E-4C7D-A0D7-119AD11D237B}"/>
              </a:ext>
            </a:extLst>
          </p:cNvPr>
          <p:cNvSpPr>
            <a:spLocks noChangeArrowheads="1"/>
          </p:cNvSpPr>
          <p:nvPr/>
        </p:nvSpPr>
        <p:spPr bwMode="auto">
          <a:xfrm>
            <a:off x="4191000" y="2133600"/>
            <a:ext cx="457200" cy="152400"/>
          </a:xfrm>
          <a:prstGeom prst="rightArrow">
            <a:avLst>
              <a:gd name="adj1" fmla="val 50000"/>
              <a:gd name="adj2" fmla="val 75000"/>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2776" name="Rounded Rectangular Callout 23">
            <a:extLst>
              <a:ext uri="{FF2B5EF4-FFF2-40B4-BE49-F238E27FC236}">
                <a16:creationId xmlns:a16="http://schemas.microsoft.com/office/drawing/2014/main" xmlns="" id="{5D6AEFF7-36DB-4D85-AA19-A818C2BF82A5}"/>
              </a:ext>
            </a:extLst>
          </p:cNvPr>
          <p:cNvSpPr>
            <a:spLocks noChangeArrowheads="1"/>
          </p:cNvSpPr>
          <p:nvPr/>
        </p:nvSpPr>
        <p:spPr bwMode="auto">
          <a:xfrm>
            <a:off x="6471443" y="3790876"/>
            <a:ext cx="2514600" cy="1984375"/>
          </a:xfrm>
          <a:prstGeom prst="wedgeRoundRectCallout">
            <a:avLst>
              <a:gd name="adj1" fmla="val -20833"/>
              <a:gd name="adj2" fmla="val 62500"/>
              <a:gd name="adj3" fmla="val 16667"/>
            </a:avLst>
          </a:prstGeom>
          <a:noFill/>
          <a:ln w="12700" algn="ctr">
            <a:solidFill>
              <a:schemeClr val="tx1"/>
            </a:solidFill>
            <a:round/>
            <a:headEnd/>
            <a:tailEnd/>
          </a:ln>
          <a:effectLst>
            <a:outerShdw dist="17961" dir="2700000" sx="999" sy="999"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sz="1100" b="0">
                <a:latin typeface="Arial" panose="020B0604020202020204" pitchFamily="34" charset="0"/>
                <a:cs typeface="Arial" panose="020B0604020202020204" pitchFamily="34" charset="0"/>
              </a:rPr>
              <a:t>FDD vs TDD</a:t>
            </a:r>
          </a:p>
          <a:p>
            <a:pPr algn="l"/>
            <a:r>
              <a:rPr lang="en-US" altLang="en-US" sz="1100" b="0">
                <a:latin typeface="Arial" panose="020B0604020202020204" pitchFamily="34" charset="0"/>
                <a:cs typeface="Arial" panose="020B0604020202020204" pitchFamily="34" charset="0"/>
              </a:rPr>
              <a:t>- legacy DSLs typically </a:t>
            </a:r>
          </a:p>
          <a:p>
            <a:pPr algn="l"/>
            <a:r>
              <a:rPr lang="en-US" altLang="en-US" sz="1100" b="0">
                <a:latin typeface="Arial" panose="020B0604020202020204" pitchFamily="34" charset="0"/>
                <a:cs typeface="Arial" panose="020B0604020202020204" pitchFamily="34" charset="0"/>
              </a:rPr>
              <a:t>used FDD as shown here</a:t>
            </a:r>
          </a:p>
          <a:p>
            <a:pPr algn="l"/>
            <a:r>
              <a:rPr lang="en-US" altLang="en-US" sz="1100" b="0">
                <a:latin typeface="Arial" panose="020B0604020202020204" pitchFamily="34" charset="0"/>
                <a:cs typeface="Arial" panose="020B0604020202020204" pitchFamily="34" charset="0"/>
              </a:rPr>
              <a:t>- G.fast will use TDD to offer more flexibility in managing different upstream and downstream usage requirements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3696BD15-FA21-4F4F-938E-CFA8D855CAB6}"/>
              </a:ext>
            </a:extLst>
          </p:cNvPr>
          <p:cNvSpPr>
            <a:spLocks noChangeArrowheads="1"/>
          </p:cNvSpPr>
          <p:nvPr/>
        </p:nvSpPr>
        <p:spPr bwMode="auto">
          <a:xfrm>
            <a:off x="1189038" y="2559050"/>
            <a:ext cx="276225" cy="238125"/>
          </a:xfrm>
          <a:prstGeom prst="rect">
            <a:avLst/>
          </a:prstGeom>
          <a:gradFill rotWithShape="0">
            <a:gsLst>
              <a:gs pos="0">
                <a:srgbClr val="A6B791"/>
              </a:gs>
              <a:gs pos="50000">
                <a:srgbClr val="DFE5D7"/>
              </a:gs>
              <a:gs pos="100000">
                <a:srgbClr val="A6B791"/>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229827" name="Rectangle 3">
            <a:extLst>
              <a:ext uri="{FF2B5EF4-FFF2-40B4-BE49-F238E27FC236}">
                <a16:creationId xmlns:a16="http://schemas.microsoft.com/office/drawing/2014/main" xmlns="" id="{05314DFA-4481-4362-A009-A6602951D70C}"/>
              </a:ext>
            </a:extLst>
          </p:cNvPr>
          <p:cNvSpPr>
            <a:spLocks noChangeArrowheads="1"/>
          </p:cNvSpPr>
          <p:nvPr/>
        </p:nvSpPr>
        <p:spPr bwMode="auto">
          <a:xfrm>
            <a:off x="1144588" y="2559050"/>
            <a:ext cx="31750" cy="2365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28" name="Rectangle 4">
            <a:extLst>
              <a:ext uri="{FF2B5EF4-FFF2-40B4-BE49-F238E27FC236}">
                <a16:creationId xmlns:a16="http://schemas.microsoft.com/office/drawing/2014/main" xmlns="" id="{0A53CF31-9778-4C5C-8C68-A133114240F6}"/>
              </a:ext>
            </a:extLst>
          </p:cNvPr>
          <p:cNvSpPr>
            <a:spLocks noChangeArrowheads="1"/>
          </p:cNvSpPr>
          <p:nvPr/>
        </p:nvSpPr>
        <p:spPr bwMode="auto">
          <a:xfrm>
            <a:off x="1144588" y="2559050"/>
            <a:ext cx="31750" cy="2365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FFFFFF"/>
            </a:solidFill>
            <a:miter lim="800000"/>
            <a:headEnd/>
            <a:tailEnd/>
          </a:ln>
        </p:spPr>
        <p:txBody>
          <a:bodyPr/>
          <a:lstStyle/>
          <a:p>
            <a:pPr algn="ctr">
              <a:defRPr/>
            </a:pPr>
            <a:endParaRPr lang="en-US"/>
          </a:p>
        </p:txBody>
      </p:sp>
      <p:sp>
        <p:nvSpPr>
          <p:cNvPr id="1229829" name="Rectangle 5">
            <a:extLst>
              <a:ext uri="{FF2B5EF4-FFF2-40B4-BE49-F238E27FC236}">
                <a16:creationId xmlns:a16="http://schemas.microsoft.com/office/drawing/2014/main" xmlns="" id="{0269EA2F-45F1-4CD3-A600-C0651FD1E62E}"/>
              </a:ext>
            </a:extLst>
          </p:cNvPr>
          <p:cNvSpPr>
            <a:spLocks noChangeArrowheads="1"/>
          </p:cNvSpPr>
          <p:nvPr/>
        </p:nvSpPr>
        <p:spPr bwMode="auto">
          <a:xfrm>
            <a:off x="1144588" y="2559050"/>
            <a:ext cx="33337" cy="238125"/>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30" name="Rectangle 6">
            <a:extLst>
              <a:ext uri="{FF2B5EF4-FFF2-40B4-BE49-F238E27FC236}">
                <a16:creationId xmlns:a16="http://schemas.microsoft.com/office/drawing/2014/main" xmlns="" id="{B12400FC-F0D4-46DD-B5AE-A7F30F317910}"/>
              </a:ext>
            </a:extLst>
          </p:cNvPr>
          <p:cNvSpPr>
            <a:spLocks noChangeArrowheads="1"/>
          </p:cNvSpPr>
          <p:nvPr/>
        </p:nvSpPr>
        <p:spPr bwMode="auto">
          <a:xfrm>
            <a:off x="1144588" y="2559050"/>
            <a:ext cx="31750" cy="2365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31" name="Rectangle 7">
            <a:extLst>
              <a:ext uri="{FF2B5EF4-FFF2-40B4-BE49-F238E27FC236}">
                <a16:creationId xmlns:a16="http://schemas.microsoft.com/office/drawing/2014/main" xmlns="" id="{A57CC365-CE5E-403A-AC8F-085CFA3B5710}"/>
              </a:ext>
            </a:extLst>
          </p:cNvPr>
          <p:cNvSpPr>
            <a:spLocks noChangeArrowheads="1"/>
          </p:cNvSpPr>
          <p:nvPr/>
        </p:nvSpPr>
        <p:spPr bwMode="auto">
          <a:xfrm>
            <a:off x="1144588" y="2559050"/>
            <a:ext cx="33337" cy="238125"/>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34824" name="Rectangle 8">
            <a:extLst>
              <a:ext uri="{FF2B5EF4-FFF2-40B4-BE49-F238E27FC236}">
                <a16:creationId xmlns:a16="http://schemas.microsoft.com/office/drawing/2014/main" xmlns="" id="{4B3BBFF5-E23E-4E28-81A7-91BE94E49CAC}"/>
              </a:ext>
            </a:extLst>
          </p:cNvPr>
          <p:cNvSpPr>
            <a:spLocks noChangeArrowheads="1"/>
          </p:cNvSpPr>
          <p:nvPr/>
        </p:nvSpPr>
        <p:spPr bwMode="auto">
          <a:xfrm>
            <a:off x="127000" y="2619375"/>
            <a:ext cx="396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en-GB" altLang="en-US" sz="1200">
                <a:solidFill>
                  <a:srgbClr val="000000"/>
                </a:solidFill>
              </a:rPr>
              <a:t>ADSL</a:t>
            </a:r>
            <a:endParaRPr lang="en-GB" altLang="en-US" sz="1200"/>
          </a:p>
        </p:txBody>
      </p:sp>
      <p:sp>
        <p:nvSpPr>
          <p:cNvPr id="34825" name="Rectangle 9">
            <a:extLst>
              <a:ext uri="{FF2B5EF4-FFF2-40B4-BE49-F238E27FC236}">
                <a16:creationId xmlns:a16="http://schemas.microsoft.com/office/drawing/2014/main" xmlns="" id="{BD3E8F05-467C-4ACC-84EA-0060DDBF0AA2}"/>
              </a:ext>
            </a:extLst>
          </p:cNvPr>
          <p:cNvSpPr>
            <a:spLocks noChangeArrowheads="1"/>
          </p:cNvSpPr>
          <p:nvPr/>
        </p:nvSpPr>
        <p:spPr bwMode="auto">
          <a:xfrm>
            <a:off x="1589088" y="2617788"/>
            <a:ext cx="9969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nl-BE" altLang="en-US" sz="1000" b="0">
                <a:solidFill>
                  <a:srgbClr val="000000"/>
                </a:solidFill>
              </a:rPr>
              <a:t>0.138 to </a:t>
            </a:r>
            <a:r>
              <a:rPr lang="en-GB" altLang="en-US" sz="1000" b="0">
                <a:solidFill>
                  <a:srgbClr val="000000"/>
                </a:solidFill>
              </a:rPr>
              <a:t>1.1</a:t>
            </a:r>
            <a:r>
              <a:rPr lang="nl-BE" altLang="en-US" sz="1000" b="0">
                <a:solidFill>
                  <a:srgbClr val="000000"/>
                </a:solidFill>
              </a:rPr>
              <a:t> </a:t>
            </a:r>
            <a:r>
              <a:rPr lang="en-GB" altLang="en-US" sz="1000" b="0">
                <a:solidFill>
                  <a:srgbClr val="000000"/>
                </a:solidFill>
              </a:rPr>
              <a:t>MHz</a:t>
            </a:r>
            <a:endParaRPr lang="en-GB" altLang="en-US" sz="1000" b="0"/>
          </a:p>
        </p:txBody>
      </p:sp>
      <p:sp>
        <p:nvSpPr>
          <p:cNvPr id="34826" name="Rectangle 10">
            <a:extLst>
              <a:ext uri="{FF2B5EF4-FFF2-40B4-BE49-F238E27FC236}">
                <a16:creationId xmlns:a16="http://schemas.microsoft.com/office/drawing/2014/main" xmlns="" id="{77863936-DDCC-4A1E-B7D2-A89790EC6D16}"/>
              </a:ext>
            </a:extLst>
          </p:cNvPr>
          <p:cNvSpPr>
            <a:spLocks noChangeArrowheads="1"/>
          </p:cNvSpPr>
          <p:nvPr/>
        </p:nvSpPr>
        <p:spPr bwMode="auto">
          <a:xfrm>
            <a:off x="5972175" y="5402263"/>
            <a:ext cx="5794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en-GB" altLang="en-US" sz="1000" b="0">
                <a:solidFill>
                  <a:srgbClr val="000000"/>
                </a:solidFill>
              </a:rPr>
              <a:t>Upstream.</a:t>
            </a:r>
            <a:endParaRPr lang="en-GB" altLang="en-US" sz="1000" b="0"/>
          </a:p>
        </p:txBody>
      </p:sp>
      <p:sp>
        <p:nvSpPr>
          <p:cNvPr id="1229835" name="Rectangle 11">
            <a:extLst>
              <a:ext uri="{FF2B5EF4-FFF2-40B4-BE49-F238E27FC236}">
                <a16:creationId xmlns:a16="http://schemas.microsoft.com/office/drawing/2014/main" xmlns="" id="{B265AC56-6027-4AED-BB85-1B4281E5A893}"/>
              </a:ext>
            </a:extLst>
          </p:cNvPr>
          <p:cNvSpPr>
            <a:spLocks noChangeArrowheads="1"/>
          </p:cNvSpPr>
          <p:nvPr/>
        </p:nvSpPr>
        <p:spPr bwMode="auto">
          <a:xfrm>
            <a:off x="5811838" y="5437188"/>
            <a:ext cx="95250" cy="87312"/>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34828" name="Rectangle 12">
            <a:extLst>
              <a:ext uri="{FF2B5EF4-FFF2-40B4-BE49-F238E27FC236}">
                <a16:creationId xmlns:a16="http://schemas.microsoft.com/office/drawing/2014/main" xmlns="" id="{F5302900-8095-45DD-A2CB-C472D432C720}"/>
              </a:ext>
            </a:extLst>
          </p:cNvPr>
          <p:cNvSpPr>
            <a:spLocks noChangeArrowheads="1"/>
          </p:cNvSpPr>
          <p:nvPr/>
        </p:nvSpPr>
        <p:spPr bwMode="auto">
          <a:xfrm>
            <a:off x="5815013" y="5619750"/>
            <a:ext cx="95250" cy="87313"/>
          </a:xfrm>
          <a:prstGeom prst="rect">
            <a:avLst/>
          </a:prstGeom>
          <a:gradFill rotWithShape="0">
            <a:gsLst>
              <a:gs pos="0">
                <a:srgbClr val="A6B791"/>
              </a:gs>
              <a:gs pos="50000">
                <a:srgbClr val="DFE5D7"/>
              </a:gs>
              <a:gs pos="100000">
                <a:srgbClr val="A6B791"/>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29" name="Rectangle 13">
            <a:extLst>
              <a:ext uri="{FF2B5EF4-FFF2-40B4-BE49-F238E27FC236}">
                <a16:creationId xmlns:a16="http://schemas.microsoft.com/office/drawing/2014/main" xmlns="" id="{DF4E97A1-3643-4D58-92F7-0C1E678CFC44}"/>
              </a:ext>
            </a:extLst>
          </p:cNvPr>
          <p:cNvSpPr>
            <a:spLocks noChangeArrowheads="1"/>
          </p:cNvSpPr>
          <p:nvPr/>
        </p:nvSpPr>
        <p:spPr bwMode="auto">
          <a:xfrm>
            <a:off x="5978525" y="5583238"/>
            <a:ext cx="7000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en-GB" altLang="en-US" sz="1000" b="0">
                <a:solidFill>
                  <a:srgbClr val="000000"/>
                </a:solidFill>
              </a:rPr>
              <a:t>Downstream</a:t>
            </a:r>
            <a:endParaRPr lang="en-GB" altLang="en-US" sz="1000" b="0"/>
          </a:p>
        </p:txBody>
      </p:sp>
      <p:sp>
        <p:nvSpPr>
          <p:cNvPr id="34830" name="Rectangle 14">
            <a:extLst>
              <a:ext uri="{FF2B5EF4-FFF2-40B4-BE49-F238E27FC236}">
                <a16:creationId xmlns:a16="http://schemas.microsoft.com/office/drawing/2014/main" xmlns="" id="{96109637-493A-4861-8B1E-2C62AF763131}"/>
              </a:ext>
            </a:extLst>
          </p:cNvPr>
          <p:cNvSpPr>
            <a:spLocks noChangeArrowheads="1"/>
          </p:cNvSpPr>
          <p:nvPr/>
        </p:nvSpPr>
        <p:spPr bwMode="auto">
          <a:xfrm>
            <a:off x="1177925" y="3225800"/>
            <a:ext cx="523875" cy="236538"/>
          </a:xfrm>
          <a:prstGeom prst="rect">
            <a:avLst/>
          </a:prstGeom>
          <a:gradFill rotWithShape="0">
            <a:gsLst>
              <a:gs pos="0">
                <a:srgbClr val="A6B791"/>
              </a:gs>
              <a:gs pos="50000">
                <a:srgbClr val="DFE5D7"/>
              </a:gs>
              <a:gs pos="100000">
                <a:srgbClr val="A6B791"/>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31" name="Rectangle 15">
            <a:extLst>
              <a:ext uri="{FF2B5EF4-FFF2-40B4-BE49-F238E27FC236}">
                <a16:creationId xmlns:a16="http://schemas.microsoft.com/office/drawing/2014/main" xmlns="" id="{22F7C91C-F14B-427E-A3EC-CF80C770D9E4}"/>
              </a:ext>
            </a:extLst>
          </p:cNvPr>
          <p:cNvSpPr>
            <a:spLocks noChangeArrowheads="1"/>
          </p:cNvSpPr>
          <p:nvPr/>
        </p:nvSpPr>
        <p:spPr bwMode="auto">
          <a:xfrm>
            <a:off x="139700" y="3286125"/>
            <a:ext cx="576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en-GB" altLang="en-US" sz="1200">
                <a:solidFill>
                  <a:srgbClr val="000000"/>
                </a:solidFill>
              </a:rPr>
              <a:t>ADSL2</a:t>
            </a:r>
            <a:r>
              <a:rPr lang="nl-BE" altLang="en-US" sz="1200" baseline="30000">
                <a:solidFill>
                  <a:srgbClr val="000000"/>
                </a:solidFill>
              </a:rPr>
              <a:t>+</a:t>
            </a:r>
            <a:endParaRPr lang="en-GB" altLang="en-US" sz="1200" baseline="30000">
              <a:solidFill>
                <a:srgbClr val="000000"/>
              </a:solidFill>
            </a:endParaRPr>
          </a:p>
        </p:txBody>
      </p:sp>
      <p:sp>
        <p:nvSpPr>
          <p:cNvPr id="34832" name="Rectangle 16">
            <a:extLst>
              <a:ext uri="{FF2B5EF4-FFF2-40B4-BE49-F238E27FC236}">
                <a16:creationId xmlns:a16="http://schemas.microsoft.com/office/drawing/2014/main" xmlns="" id="{117154E2-F1E1-43D7-8FE7-94C90653AB81}"/>
              </a:ext>
            </a:extLst>
          </p:cNvPr>
          <p:cNvSpPr>
            <a:spLocks noChangeArrowheads="1"/>
          </p:cNvSpPr>
          <p:nvPr/>
        </p:nvSpPr>
        <p:spPr bwMode="auto">
          <a:xfrm>
            <a:off x="1855788" y="3276600"/>
            <a:ext cx="9969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nl-BE" altLang="en-US" sz="1000" b="0">
                <a:solidFill>
                  <a:srgbClr val="000000"/>
                </a:solidFill>
              </a:rPr>
              <a:t>0.138 to </a:t>
            </a:r>
            <a:r>
              <a:rPr lang="en-GB" altLang="en-US" sz="1000" b="0">
                <a:solidFill>
                  <a:srgbClr val="000000"/>
                </a:solidFill>
              </a:rPr>
              <a:t>2.2</a:t>
            </a:r>
            <a:r>
              <a:rPr lang="nl-BE" altLang="en-US" sz="1000" b="0">
                <a:solidFill>
                  <a:srgbClr val="000000"/>
                </a:solidFill>
              </a:rPr>
              <a:t> </a:t>
            </a:r>
            <a:r>
              <a:rPr lang="en-GB" altLang="en-US" sz="1000" b="0">
                <a:solidFill>
                  <a:srgbClr val="000000"/>
                </a:solidFill>
              </a:rPr>
              <a:t>MHz</a:t>
            </a:r>
            <a:endParaRPr lang="en-GB" altLang="en-US" sz="1000" b="0"/>
          </a:p>
        </p:txBody>
      </p:sp>
      <p:sp>
        <p:nvSpPr>
          <p:cNvPr id="34833" name="Rectangle 17">
            <a:extLst>
              <a:ext uri="{FF2B5EF4-FFF2-40B4-BE49-F238E27FC236}">
                <a16:creationId xmlns:a16="http://schemas.microsoft.com/office/drawing/2014/main" xmlns="" id="{62A5B0A6-6DC3-4902-9F2E-002836A29890}"/>
              </a:ext>
            </a:extLst>
          </p:cNvPr>
          <p:cNvSpPr>
            <a:spLocks noChangeArrowheads="1"/>
          </p:cNvSpPr>
          <p:nvPr/>
        </p:nvSpPr>
        <p:spPr bwMode="auto">
          <a:xfrm>
            <a:off x="730250" y="2163763"/>
            <a:ext cx="1133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en-GB" altLang="en-US" sz="1000" b="0">
                <a:solidFill>
                  <a:srgbClr val="000000"/>
                </a:solidFill>
              </a:rPr>
              <a:t>138 kHz or 276 kHz</a:t>
            </a:r>
            <a:endParaRPr lang="en-GB" altLang="en-US" sz="1000" b="0"/>
          </a:p>
        </p:txBody>
      </p:sp>
      <p:sp>
        <p:nvSpPr>
          <p:cNvPr id="34834" name="Line 18">
            <a:extLst>
              <a:ext uri="{FF2B5EF4-FFF2-40B4-BE49-F238E27FC236}">
                <a16:creationId xmlns:a16="http://schemas.microsoft.com/office/drawing/2014/main" xmlns="" id="{A62B6F4B-5741-4372-A4D5-A75B3BA123BB}"/>
              </a:ext>
            </a:extLst>
          </p:cNvPr>
          <p:cNvSpPr>
            <a:spLocks noChangeShapeType="1"/>
          </p:cNvSpPr>
          <p:nvPr/>
        </p:nvSpPr>
        <p:spPr bwMode="auto">
          <a:xfrm>
            <a:off x="952500" y="2349500"/>
            <a:ext cx="236538" cy="182563"/>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34835" name="Line 19">
            <a:extLst>
              <a:ext uri="{FF2B5EF4-FFF2-40B4-BE49-F238E27FC236}">
                <a16:creationId xmlns:a16="http://schemas.microsoft.com/office/drawing/2014/main" xmlns="" id="{E4522772-AE0D-4B86-B00A-FD53272D493E}"/>
              </a:ext>
            </a:extLst>
          </p:cNvPr>
          <p:cNvSpPr>
            <a:spLocks noChangeShapeType="1"/>
          </p:cNvSpPr>
          <p:nvPr/>
        </p:nvSpPr>
        <p:spPr bwMode="auto">
          <a:xfrm flipH="1">
            <a:off x="1198563" y="2349500"/>
            <a:ext cx="239712" cy="182563"/>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34836" name="Freeform 20">
            <a:extLst>
              <a:ext uri="{FF2B5EF4-FFF2-40B4-BE49-F238E27FC236}">
                <a16:creationId xmlns:a16="http://schemas.microsoft.com/office/drawing/2014/main" xmlns="" id="{4D10C916-EF0B-40A0-901A-1B15EABEE799}"/>
              </a:ext>
            </a:extLst>
          </p:cNvPr>
          <p:cNvSpPr>
            <a:spLocks/>
          </p:cNvSpPr>
          <p:nvPr/>
        </p:nvSpPr>
        <p:spPr bwMode="auto">
          <a:xfrm>
            <a:off x="1173163" y="2541588"/>
            <a:ext cx="39687" cy="271462"/>
          </a:xfrm>
          <a:custGeom>
            <a:avLst/>
            <a:gdLst>
              <a:gd name="T0" fmla="*/ 0 w 34"/>
              <a:gd name="T1" fmla="*/ 0 h 279"/>
              <a:gd name="T2" fmla="*/ 2147483646 w 34"/>
              <a:gd name="T3" fmla="*/ 0 h 279"/>
              <a:gd name="T4" fmla="*/ 2147483646 w 34"/>
              <a:gd name="T5" fmla="*/ 2147483646 h 279"/>
              <a:gd name="T6" fmla="*/ 0 w 34"/>
              <a:gd name="T7" fmla="*/ 2147483646 h 279"/>
              <a:gd name="T8" fmla="*/ 0 w 34"/>
              <a:gd name="T9" fmla="*/ 0 h 279"/>
              <a:gd name="T10" fmla="*/ 0 60000 65536"/>
              <a:gd name="T11" fmla="*/ 0 60000 65536"/>
              <a:gd name="T12" fmla="*/ 0 60000 65536"/>
              <a:gd name="T13" fmla="*/ 0 60000 65536"/>
              <a:gd name="T14" fmla="*/ 0 60000 65536"/>
              <a:gd name="T15" fmla="*/ 0 w 34"/>
              <a:gd name="T16" fmla="*/ 0 h 279"/>
              <a:gd name="T17" fmla="*/ 34 w 34"/>
              <a:gd name="T18" fmla="*/ 279 h 279"/>
            </a:gdLst>
            <a:ahLst/>
            <a:cxnLst>
              <a:cxn ang="T10">
                <a:pos x="T0" y="T1"/>
              </a:cxn>
              <a:cxn ang="T11">
                <a:pos x="T2" y="T3"/>
              </a:cxn>
              <a:cxn ang="T12">
                <a:pos x="T4" y="T5"/>
              </a:cxn>
              <a:cxn ang="T13">
                <a:pos x="T6" y="T7"/>
              </a:cxn>
              <a:cxn ang="T14">
                <a:pos x="T8" y="T9"/>
              </a:cxn>
            </a:cxnLst>
            <a:rect l="T15" t="T16" r="T17" b="T18"/>
            <a:pathLst>
              <a:path w="34" h="279">
                <a:moveTo>
                  <a:pt x="0" y="0"/>
                </a:moveTo>
                <a:lnTo>
                  <a:pt x="34" y="0"/>
                </a:lnTo>
                <a:lnTo>
                  <a:pt x="34" y="279"/>
                </a:lnTo>
                <a:lnTo>
                  <a:pt x="0" y="279"/>
                </a:lnTo>
                <a:lnTo>
                  <a:pt x="0" y="0"/>
                </a:lnTo>
                <a:close/>
              </a:path>
            </a:pathLst>
          </a:cu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CA"/>
          </a:p>
        </p:txBody>
      </p:sp>
      <p:grpSp>
        <p:nvGrpSpPr>
          <p:cNvPr id="34837" name="Group 21">
            <a:extLst>
              <a:ext uri="{FF2B5EF4-FFF2-40B4-BE49-F238E27FC236}">
                <a16:creationId xmlns:a16="http://schemas.microsoft.com/office/drawing/2014/main" xmlns="" id="{F55E2354-4928-468C-B44C-8CC1FA972790}"/>
              </a:ext>
            </a:extLst>
          </p:cNvPr>
          <p:cNvGrpSpPr>
            <a:grpSpLocks/>
          </p:cNvGrpSpPr>
          <p:nvPr/>
        </p:nvGrpSpPr>
        <p:grpSpPr bwMode="auto">
          <a:xfrm>
            <a:off x="1131888" y="3227388"/>
            <a:ext cx="33337" cy="236537"/>
            <a:chOff x="754" y="1060"/>
            <a:chExt cx="28" cy="244"/>
          </a:xfrm>
        </p:grpSpPr>
        <p:sp>
          <p:nvSpPr>
            <p:cNvPr id="1229846" name="Rectangle 22">
              <a:extLst>
                <a:ext uri="{FF2B5EF4-FFF2-40B4-BE49-F238E27FC236}">
                  <a16:creationId xmlns:a16="http://schemas.microsoft.com/office/drawing/2014/main" xmlns="" id="{919CBF6D-CD10-4892-9DD5-3C8F26F33FED}"/>
                </a:ext>
              </a:extLst>
            </p:cNvPr>
            <p:cNvSpPr>
              <a:spLocks noChangeArrowheads="1"/>
            </p:cNvSpPr>
            <p:nvPr/>
          </p:nvSpPr>
          <p:spPr bwMode="auto">
            <a:xfrm>
              <a:off x="754" y="1060"/>
              <a:ext cx="27" cy="242"/>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47" name="Rectangle 23">
              <a:extLst>
                <a:ext uri="{FF2B5EF4-FFF2-40B4-BE49-F238E27FC236}">
                  <a16:creationId xmlns:a16="http://schemas.microsoft.com/office/drawing/2014/main" xmlns="" id="{19604196-7091-441A-A28A-8C2DEFF94248}"/>
                </a:ext>
              </a:extLst>
            </p:cNvPr>
            <p:cNvSpPr>
              <a:spLocks noChangeArrowheads="1"/>
            </p:cNvSpPr>
            <p:nvPr/>
          </p:nvSpPr>
          <p:spPr bwMode="auto">
            <a:xfrm>
              <a:off x="754" y="1060"/>
              <a:ext cx="27" cy="242"/>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FFFFFF"/>
              </a:solidFill>
              <a:miter lim="800000"/>
              <a:headEnd/>
              <a:tailEnd/>
            </a:ln>
          </p:spPr>
          <p:txBody>
            <a:bodyPr/>
            <a:lstStyle/>
            <a:p>
              <a:pPr algn="ctr">
                <a:defRPr/>
              </a:pPr>
              <a:endParaRPr lang="en-US"/>
            </a:p>
          </p:txBody>
        </p:sp>
        <p:sp>
          <p:nvSpPr>
            <p:cNvPr id="1229848" name="Rectangle 24">
              <a:extLst>
                <a:ext uri="{FF2B5EF4-FFF2-40B4-BE49-F238E27FC236}">
                  <a16:creationId xmlns:a16="http://schemas.microsoft.com/office/drawing/2014/main" xmlns="" id="{4FBF1AEA-0B88-48A5-8343-0FE9FA3DFBBC}"/>
                </a:ext>
              </a:extLst>
            </p:cNvPr>
            <p:cNvSpPr>
              <a:spLocks noChangeArrowheads="1"/>
            </p:cNvSpPr>
            <p:nvPr/>
          </p:nvSpPr>
          <p:spPr bwMode="auto">
            <a:xfrm>
              <a:off x="754" y="1060"/>
              <a:ext cx="28" cy="244"/>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49" name="Rectangle 25">
              <a:extLst>
                <a:ext uri="{FF2B5EF4-FFF2-40B4-BE49-F238E27FC236}">
                  <a16:creationId xmlns:a16="http://schemas.microsoft.com/office/drawing/2014/main" xmlns="" id="{71DA0D09-DC45-4AC2-AEEE-1C8383927708}"/>
                </a:ext>
              </a:extLst>
            </p:cNvPr>
            <p:cNvSpPr>
              <a:spLocks noChangeArrowheads="1"/>
            </p:cNvSpPr>
            <p:nvPr/>
          </p:nvSpPr>
          <p:spPr bwMode="auto">
            <a:xfrm>
              <a:off x="754" y="1060"/>
              <a:ext cx="27" cy="242"/>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grpSp>
      <p:sp>
        <p:nvSpPr>
          <p:cNvPr id="1229850" name="Rectangle 26">
            <a:extLst>
              <a:ext uri="{FF2B5EF4-FFF2-40B4-BE49-F238E27FC236}">
                <a16:creationId xmlns:a16="http://schemas.microsoft.com/office/drawing/2014/main" xmlns="" id="{A702ACE9-5BB7-46B5-8617-2731F9A537E5}"/>
              </a:ext>
            </a:extLst>
          </p:cNvPr>
          <p:cNvSpPr>
            <a:spLocks noChangeArrowheads="1"/>
          </p:cNvSpPr>
          <p:nvPr/>
        </p:nvSpPr>
        <p:spPr bwMode="auto">
          <a:xfrm>
            <a:off x="1131888" y="3227388"/>
            <a:ext cx="33337" cy="236537"/>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34839" name="Freeform 27">
            <a:extLst>
              <a:ext uri="{FF2B5EF4-FFF2-40B4-BE49-F238E27FC236}">
                <a16:creationId xmlns:a16="http://schemas.microsoft.com/office/drawing/2014/main" xmlns="" id="{32F08D0B-6F5F-47CE-9331-BE3A691AC3ED}"/>
              </a:ext>
            </a:extLst>
          </p:cNvPr>
          <p:cNvSpPr>
            <a:spLocks/>
          </p:cNvSpPr>
          <p:nvPr/>
        </p:nvSpPr>
        <p:spPr bwMode="auto">
          <a:xfrm>
            <a:off x="1160463" y="3211513"/>
            <a:ext cx="39687" cy="271462"/>
          </a:xfrm>
          <a:custGeom>
            <a:avLst/>
            <a:gdLst>
              <a:gd name="T0" fmla="*/ 0 w 34"/>
              <a:gd name="T1" fmla="*/ 0 h 279"/>
              <a:gd name="T2" fmla="*/ 2147483646 w 34"/>
              <a:gd name="T3" fmla="*/ 0 h 279"/>
              <a:gd name="T4" fmla="*/ 2147483646 w 34"/>
              <a:gd name="T5" fmla="*/ 2147483646 h 279"/>
              <a:gd name="T6" fmla="*/ 0 w 34"/>
              <a:gd name="T7" fmla="*/ 2147483646 h 279"/>
              <a:gd name="T8" fmla="*/ 0 w 34"/>
              <a:gd name="T9" fmla="*/ 0 h 279"/>
              <a:gd name="T10" fmla="*/ 0 60000 65536"/>
              <a:gd name="T11" fmla="*/ 0 60000 65536"/>
              <a:gd name="T12" fmla="*/ 0 60000 65536"/>
              <a:gd name="T13" fmla="*/ 0 60000 65536"/>
              <a:gd name="T14" fmla="*/ 0 60000 65536"/>
              <a:gd name="T15" fmla="*/ 0 w 34"/>
              <a:gd name="T16" fmla="*/ 0 h 279"/>
              <a:gd name="T17" fmla="*/ 34 w 34"/>
              <a:gd name="T18" fmla="*/ 279 h 279"/>
            </a:gdLst>
            <a:ahLst/>
            <a:cxnLst>
              <a:cxn ang="T10">
                <a:pos x="T0" y="T1"/>
              </a:cxn>
              <a:cxn ang="T11">
                <a:pos x="T2" y="T3"/>
              </a:cxn>
              <a:cxn ang="T12">
                <a:pos x="T4" y="T5"/>
              </a:cxn>
              <a:cxn ang="T13">
                <a:pos x="T6" y="T7"/>
              </a:cxn>
              <a:cxn ang="T14">
                <a:pos x="T8" y="T9"/>
              </a:cxn>
            </a:cxnLst>
            <a:rect l="T15" t="T16" r="T17" b="T18"/>
            <a:pathLst>
              <a:path w="34" h="279">
                <a:moveTo>
                  <a:pt x="0" y="0"/>
                </a:moveTo>
                <a:lnTo>
                  <a:pt x="34" y="0"/>
                </a:lnTo>
                <a:lnTo>
                  <a:pt x="34" y="279"/>
                </a:lnTo>
                <a:lnTo>
                  <a:pt x="0" y="279"/>
                </a:lnTo>
                <a:lnTo>
                  <a:pt x="0" y="0"/>
                </a:lnTo>
                <a:close/>
              </a:path>
            </a:pathLst>
          </a:cu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spAutoFit/>
          </a:bodyPr>
          <a:lstStyle/>
          <a:p>
            <a:endParaRPr lang="en-CA"/>
          </a:p>
        </p:txBody>
      </p:sp>
      <p:sp>
        <p:nvSpPr>
          <p:cNvPr id="34840" name="Rectangle 28">
            <a:extLst>
              <a:ext uri="{FF2B5EF4-FFF2-40B4-BE49-F238E27FC236}">
                <a16:creationId xmlns:a16="http://schemas.microsoft.com/office/drawing/2014/main" xmlns="" id="{6D031BC1-B3E5-4389-A1D9-2BE4D280D26D}"/>
              </a:ext>
            </a:extLst>
          </p:cNvPr>
          <p:cNvSpPr>
            <a:spLocks noChangeArrowheads="1"/>
          </p:cNvSpPr>
          <p:nvPr/>
        </p:nvSpPr>
        <p:spPr bwMode="auto">
          <a:xfrm>
            <a:off x="127000" y="4579938"/>
            <a:ext cx="5381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en-GB" altLang="en-US" sz="1200">
                <a:solidFill>
                  <a:srgbClr val="000000"/>
                </a:solidFill>
              </a:rPr>
              <a:t>VDSL2 </a:t>
            </a:r>
            <a:endParaRPr lang="en-GB" altLang="en-US" sz="1200"/>
          </a:p>
        </p:txBody>
      </p:sp>
      <p:sp>
        <p:nvSpPr>
          <p:cNvPr id="34841" name="AutoShape 29">
            <a:extLst>
              <a:ext uri="{FF2B5EF4-FFF2-40B4-BE49-F238E27FC236}">
                <a16:creationId xmlns:a16="http://schemas.microsoft.com/office/drawing/2014/main" xmlns="" id="{32A50D75-9196-47F2-B994-9D33AF24C186}"/>
              </a:ext>
            </a:extLst>
          </p:cNvPr>
          <p:cNvSpPr>
            <a:spLocks noChangeArrowheads="1"/>
          </p:cNvSpPr>
          <p:nvPr/>
        </p:nvSpPr>
        <p:spPr bwMode="auto">
          <a:xfrm>
            <a:off x="3165475" y="2578100"/>
            <a:ext cx="1376363" cy="198438"/>
          </a:xfrm>
          <a:prstGeom prst="rightArrow">
            <a:avLst>
              <a:gd name="adj1" fmla="val 50000"/>
              <a:gd name="adj2" fmla="val 173400"/>
            </a:avLst>
          </a:prstGeom>
          <a:solidFill>
            <a:schemeClr val="accent1"/>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229854" name="Rectangle 30">
            <a:extLst>
              <a:ext uri="{FF2B5EF4-FFF2-40B4-BE49-F238E27FC236}">
                <a16:creationId xmlns:a16="http://schemas.microsoft.com/office/drawing/2014/main" xmlns="" id="{84C1B53E-EC14-46C4-BF14-2E95D1F111BF}"/>
              </a:ext>
            </a:extLst>
          </p:cNvPr>
          <p:cNvSpPr>
            <a:spLocks noChangeArrowheads="1"/>
          </p:cNvSpPr>
          <p:nvPr/>
        </p:nvSpPr>
        <p:spPr bwMode="auto">
          <a:xfrm>
            <a:off x="5187950" y="2574925"/>
            <a:ext cx="33338" cy="2365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55" name="Rectangle 31">
            <a:extLst>
              <a:ext uri="{FF2B5EF4-FFF2-40B4-BE49-F238E27FC236}">
                <a16:creationId xmlns:a16="http://schemas.microsoft.com/office/drawing/2014/main" xmlns="" id="{C692A711-9C9B-4500-911F-71E5599FC382}"/>
              </a:ext>
            </a:extLst>
          </p:cNvPr>
          <p:cNvSpPr>
            <a:spLocks noChangeArrowheads="1"/>
          </p:cNvSpPr>
          <p:nvPr/>
        </p:nvSpPr>
        <p:spPr bwMode="auto">
          <a:xfrm>
            <a:off x="5278438" y="2574925"/>
            <a:ext cx="33337" cy="2365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56" name="Rectangle 32">
            <a:extLst>
              <a:ext uri="{FF2B5EF4-FFF2-40B4-BE49-F238E27FC236}">
                <a16:creationId xmlns:a16="http://schemas.microsoft.com/office/drawing/2014/main" xmlns="" id="{FF201598-56EF-4971-9813-EA9DDB5B170E}"/>
              </a:ext>
            </a:extLst>
          </p:cNvPr>
          <p:cNvSpPr>
            <a:spLocks noChangeArrowheads="1"/>
          </p:cNvSpPr>
          <p:nvPr/>
        </p:nvSpPr>
        <p:spPr bwMode="auto">
          <a:xfrm>
            <a:off x="5359400" y="2574925"/>
            <a:ext cx="31750" cy="2365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57" name="Rectangle 33">
            <a:extLst>
              <a:ext uri="{FF2B5EF4-FFF2-40B4-BE49-F238E27FC236}">
                <a16:creationId xmlns:a16="http://schemas.microsoft.com/office/drawing/2014/main" xmlns="" id="{02729145-3AB8-48F3-90D1-2FABA6874366}"/>
              </a:ext>
            </a:extLst>
          </p:cNvPr>
          <p:cNvSpPr>
            <a:spLocks noChangeArrowheads="1"/>
          </p:cNvSpPr>
          <p:nvPr/>
        </p:nvSpPr>
        <p:spPr bwMode="auto">
          <a:xfrm>
            <a:off x="5108575" y="2574925"/>
            <a:ext cx="33338" cy="2365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34846" name="Rectangle 34">
            <a:extLst>
              <a:ext uri="{FF2B5EF4-FFF2-40B4-BE49-F238E27FC236}">
                <a16:creationId xmlns:a16="http://schemas.microsoft.com/office/drawing/2014/main" xmlns="" id="{057CEDB0-024F-4E86-A20F-18B34C3BA76C}"/>
              </a:ext>
            </a:extLst>
          </p:cNvPr>
          <p:cNvSpPr>
            <a:spLocks noChangeArrowheads="1"/>
          </p:cNvSpPr>
          <p:nvPr/>
        </p:nvSpPr>
        <p:spPr bwMode="auto">
          <a:xfrm>
            <a:off x="5675313" y="2578100"/>
            <a:ext cx="33337"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47" name="Rectangle 35">
            <a:extLst>
              <a:ext uri="{FF2B5EF4-FFF2-40B4-BE49-F238E27FC236}">
                <a16:creationId xmlns:a16="http://schemas.microsoft.com/office/drawing/2014/main" xmlns="" id="{8D331DEE-42D6-40E1-B87E-17C227C0F8E9}"/>
              </a:ext>
            </a:extLst>
          </p:cNvPr>
          <p:cNvSpPr>
            <a:spLocks noChangeArrowheads="1"/>
          </p:cNvSpPr>
          <p:nvPr/>
        </p:nvSpPr>
        <p:spPr bwMode="auto">
          <a:xfrm>
            <a:off x="5732463" y="2578100"/>
            <a:ext cx="31750"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48" name="Rectangle 36">
            <a:extLst>
              <a:ext uri="{FF2B5EF4-FFF2-40B4-BE49-F238E27FC236}">
                <a16:creationId xmlns:a16="http://schemas.microsoft.com/office/drawing/2014/main" xmlns="" id="{3836017B-92AB-4FC9-B599-9A5822282C35}"/>
              </a:ext>
            </a:extLst>
          </p:cNvPr>
          <p:cNvSpPr>
            <a:spLocks noChangeArrowheads="1"/>
          </p:cNvSpPr>
          <p:nvPr/>
        </p:nvSpPr>
        <p:spPr bwMode="auto">
          <a:xfrm>
            <a:off x="5811838" y="2578100"/>
            <a:ext cx="33337"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49" name="Rectangle 37">
            <a:extLst>
              <a:ext uri="{FF2B5EF4-FFF2-40B4-BE49-F238E27FC236}">
                <a16:creationId xmlns:a16="http://schemas.microsoft.com/office/drawing/2014/main" xmlns="" id="{9E881640-D35D-4D03-A323-E9563A3CE8FB}"/>
              </a:ext>
            </a:extLst>
          </p:cNvPr>
          <p:cNvSpPr>
            <a:spLocks noChangeArrowheads="1"/>
          </p:cNvSpPr>
          <p:nvPr/>
        </p:nvSpPr>
        <p:spPr bwMode="auto">
          <a:xfrm>
            <a:off x="5902325" y="2578100"/>
            <a:ext cx="31750"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0" name="Rectangle 38">
            <a:extLst>
              <a:ext uri="{FF2B5EF4-FFF2-40B4-BE49-F238E27FC236}">
                <a16:creationId xmlns:a16="http://schemas.microsoft.com/office/drawing/2014/main" xmlns="" id="{FD7FA8C9-CF77-4833-9DD6-FF844ABC19CC}"/>
              </a:ext>
            </a:extLst>
          </p:cNvPr>
          <p:cNvSpPr>
            <a:spLocks noChangeArrowheads="1"/>
          </p:cNvSpPr>
          <p:nvPr/>
        </p:nvSpPr>
        <p:spPr bwMode="auto">
          <a:xfrm>
            <a:off x="5981700" y="2578100"/>
            <a:ext cx="33338"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1" name="Rectangle 39">
            <a:extLst>
              <a:ext uri="{FF2B5EF4-FFF2-40B4-BE49-F238E27FC236}">
                <a16:creationId xmlns:a16="http://schemas.microsoft.com/office/drawing/2014/main" xmlns="" id="{8BAD2A79-A406-47FC-9890-E2010E91045D}"/>
              </a:ext>
            </a:extLst>
          </p:cNvPr>
          <p:cNvSpPr>
            <a:spLocks noChangeArrowheads="1"/>
          </p:cNvSpPr>
          <p:nvPr/>
        </p:nvSpPr>
        <p:spPr bwMode="auto">
          <a:xfrm>
            <a:off x="6038850" y="2578100"/>
            <a:ext cx="33338"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2" name="Rectangle 40">
            <a:extLst>
              <a:ext uri="{FF2B5EF4-FFF2-40B4-BE49-F238E27FC236}">
                <a16:creationId xmlns:a16="http://schemas.microsoft.com/office/drawing/2014/main" xmlns="" id="{4C2D9D70-C235-4918-8B75-E0ECB36E89FA}"/>
              </a:ext>
            </a:extLst>
          </p:cNvPr>
          <p:cNvSpPr>
            <a:spLocks noChangeArrowheads="1"/>
          </p:cNvSpPr>
          <p:nvPr/>
        </p:nvSpPr>
        <p:spPr bwMode="auto">
          <a:xfrm>
            <a:off x="6127750" y="2578100"/>
            <a:ext cx="33338"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3" name="Rectangle 41">
            <a:extLst>
              <a:ext uri="{FF2B5EF4-FFF2-40B4-BE49-F238E27FC236}">
                <a16:creationId xmlns:a16="http://schemas.microsoft.com/office/drawing/2014/main" xmlns="" id="{6FBBAD65-5B7C-4BAC-BE0F-CECBD4B5C3A1}"/>
              </a:ext>
            </a:extLst>
          </p:cNvPr>
          <p:cNvSpPr>
            <a:spLocks noChangeArrowheads="1"/>
          </p:cNvSpPr>
          <p:nvPr/>
        </p:nvSpPr>
        <p:spPr bwMode="auto">
          <a:xfrm>
            <a:off x="6208713" y="2578100"/>
            <a:ext cx="33337"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4" name="Rectangle 42">
            <a:extLst>
              <a:ext uri="{FF2B5EF4-FFF2-40B4-BE49-F238E27FC236}">
                <a16:creationId xmlns:a16="http://schemas.microsoft.com/office/drawing/2014/main" xmlns="" id="{DE58B962-3BBF-425E-B33E-E60BBE4F1AAE}"/>
              </a:ext>
            </a:extLst>
          </p:cNvPr>
          <p:cNvSpPr>
            <a:spLocks noChangeArrowheads="1"/>
          </p:cNvSpPr>
          <p:nvPr/>
        </p:nvSpPr>
        <p:spPr bwMode="auto">
          <a:xfrm>
            <a:off x="6297613" y="2578100"/>
            <a:ext cx="33337"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5" name="Rectangle 43">
            <a:extLst>
              <a:ext uri="{FF2B5EF4-FFF2-40B4-BE49-F238E27FC236}">
                <a16:creationId xmlns:a16="http://schemas.microsoft.com/office/drawing/2014/main" xmlns="" id="{87F34916-78FB-4ACE-A9CD-F68718DB7287}"/>
              </a:ext>
            </a:extLst>
          </p:cNvPr>
          <p:cNvSpPr>
            <a:spLocks noChangeArrowheads="1"/>
          </p:cNvSpPr>
          <p:nvPr/>
        </p:nvSpPr>
        <p:spPr bwMode="auto">
          <a:xfrm>
            <a:off x="6378575" y="2578100"/>
            <a:ext cx="33338"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6" name="Rectangle 44">
            <a:extLst>
              <a:ext uri="{FF2B5EF4-FFF2-40B4-BE49-F238E27FC236}">
                <a16:creationId xmlns:a16="http://schemas.microsoft.com/office/drawing/2014/main" xmlns="" id="{10E0B968-D93C-46C6-AFC6-4371C6FEA31B}"/>
              </a:ext>
            </a:extLst>
          </p:cNvPr>
          <p:cNvSpPr>
            <a:spLocks noChangeArrowheads="1"/>
          </p:cNvSpPr>
          <p:nvPr/>
        </p:nvSpPr>
        <p:spPr bwMode="auto">
          <a:xfrm>
            <a:off x="6469063" y="2578100"/>
            <a:ext cx="31750"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7" name="Rectangle 45">
            <a:extLst>
              <a:ext uri="{FF2B5EF4-FFF2-40B4-BE49-F238E27FC236}">
                <a16:creationId xmlns:a16="http://schemas.microsoft.com/office/drawing/2014/main" xmlns="" id="{9E574AC7-A226-4F13-8B90-15152592F4E9}"/>
              </a:ext>
            </a:extLst>
          </p:cNvPr>
          <p:cNvSpPr>
            <a:spLocks noChangeArrowheads="1"/>
          </p:cNvSpPr>
          <p:nvPr/>
        </p:nvSpPr>
        <p:spPr bwMode="auto">
          <a:xfrm>
            <a:off x="6548438" y="2578100"/>
            <a:ext cx="33337"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8" name="Rectangle 46">
            <a:extLst>
              <a:ext uri="{FF2B5EF4-FFF2-40B4-BE49-F238E27FC236}">
                <a16:creationId xmlns:a16="http://schemas.microsoft.com/office/drawing/2014/main" xmlns="" id="{914C58EA-30AB-4F77-8737-E3CB0D1BF2CA}"/>
              </a:ext>
            </a:extLst>
          </p:cNvPr>
          <p:cNvSpPr>
            <a:spLocks noChangeArrowheads="1"/>
          </p:cNvSpPr>
          <p:nvPr/>
        </p:nvSpPr>
        <p:spPr bwMode="auto">
          <a:xfrm>
            <a:off x="6638925" y="2578100"/>
            <a:ext cx="31750"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59" name="Rectangle 47">
            <a:extLst>
              <a:ext uri="{FF2B5EF4-FFF2-40B4-BE49-F238E27FC236}">
                <a16:creationId xmlns:a16="http://schemas.microsoft.com/office/drawing/2014/main" xmlns="" id="{8AEF0A81-F881-498A-94C8-C0881E6A419C}"/>
              </a:ext>
            </a:extLst>
          </p:cNvPr>
          <p:cNvSpPr>
            <a:spLocks noChangeArrowheads="1"/>
          </p:cNvSpPr>
          <p:nvPr/>
        </p:nvSpPr>
        <p:spPr bwMode="auto">
          <a:xfrm>
            <a:off x="6718300" y="2578100"/>
            <a:ext cx="33338"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60" name="Rectangle 48">
            <a:extLst>
              <a:ext uri="{FF2B5EF4-FFF2-40B4-BE49-F238E27FC236}">
                <a16:creationId xmlns:a16="http://schemas.microsoft.com/office/drawing/2014/main" xmlns="" id="{FCD2F7C4-AE32-4A6B-99F8-C09F7FCAF5F9}"/>
              </a:ext>
            </a:extLst>
          </p:cNvPr>
          <p:cNvSpPr>
            <a:spLocks noChangeArrowheads="1"/>
          </p:cNvSpPr>
          <p:nvPr/>
        </p:nvSpPr>
        <p:spPr bwMode="auto">
          <a:xfrm>
            <a:off x="6808788" y="2578100"/>
            <a:ext cx="33337" cy="236538"/>
          </a:xfrm>
          <a:prstGeom prst="rect">
            <a:avLst/>
          </a:prstGeom>
          <a:gradFill rotWithShape="1">
            <a:gsLst>
              <a:gs pos="0">
                <a:srgbClr val="585D55"/>
              </a:gs>
              <a:gs pos="50000">
                <a:srgbClr val="BFC9B7"/>
              </a:gs>
              <a:gs pos="100000">
                <a:srgbClr val="585D55"/>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229873" name="Rectangle 49">
            <a:extLst>
              <a:ext uri="{FF2B5EF4-FFF2-40B4-BE49-F238E27FC236}">
                <a16:creationId xmlns:a16="http://schemas.microsoft.com/office/drawing/2014/main" xmlns="" id="{557F7D43-131F-413D-9817-ADECA674E811}"/>
              </a:ext>
            </a:extLst>
          </p:cNvPr>
          <p:cNvSpPr>
            <a:spLocks noChangeArrowheads="1"/>
          </p:cNvSpPr>
          <p:nvPr/>
        </p:nvSpPr>
        <p:spPr bwMode="auto">
          <a:xfrm>
            <a:off x="5448300" y="2578100"/>
            <a:ext cx="33338" cy="2365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74" name="Rectangle 50">
            <a:extLst>
              <a:ext uri="{FF2B5EF4-FFF2-40B4-BE49-F238E27FC236}">
                <a16:creationId xmlns:a16="http://schemas.microsoft.com/office/drawing/2014/main" xmlns="" id="{5F44281D-E7CE-4543-BED3-0BB89A35A980}"/>
              </a:ext>
            </a:extLst>
          </p:cNvPr>
          <p:cNvSpPr>
            <a:spLocks noChangeArrowheads="1"/>
          </p:cNvSpPr>
          <p:nvPr/>
        </p:nvSpPr>
        <p:spPr bwMode="auto">
          <a:xfrm>
            <a:off x="5529263" y="2578100"/>
            <a:ext cx="31750" cy="2365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34863" name="Rectangle 51">
            <a:extLst>
              <a:ext uri="{FF2B5EF4-FFF2-40B4-BE49-F238E27FC236}">
                <a16:creationId xmlns:a16="http://schemas.microsoft.com/office/drawing/2014/main" xmlns="" id="{CEE1789B-E80E-4267-977C-B41F004E21A2}"/>
              </a:ext>
            </a:extLst>
          </p:cNvPr>
          <p:cNvSpPr>
            <a:spLocks noChangeArrowheads="1"/>
          </p:cNvSpPr>
          <p:nvPr/>
        </p:nvSpPr>
        <p:spPr bwMode="auto">
          <a:xfrm>
            <a:off x="5165725" y="2163763"/>
            <a:ext cx="1133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en-GB" altLang="en-US" sz="1000" b="0">
                <a:solidFill>
                  <a:srgbClr val="000000"/>
                </a:solidFill>
              </a:rPr>
              <a:t>138 kHz or 276 kHz</a:t>
            </a:r>
            <a:endParaRPr lang="en-GB" altLang="en-US" sz="1000" b="0"/>
          </a:p>
        </p:txBody>
      </p:sp>
      <p:sp>
        <p:nvSpPr>
          <p:cNvPr id="34864" name="Line 52">
            <a:extLst>
              <a:ext uri="{FF2B5EF4-FFF2-40B4-BE49-F238E27FC236}">
                <a16:creationId xmlns:a16="http://schemas.microsoft.com/office/drawing/2014/main" xmlns="" id="{C57E1AAF-1163-4F45-A9E6-ADF02441F1FB}"/>
              </a:ext>
            </a:extLst>
          </p:cNvPr>
          <p:cNvSpPr>
            <a:spLocks noChangeShapeType="1"/>
          </p:cNvSpPr>
          <p:nvPr/>
        </p:nvSpPr>
        <p:spPr bwMode="auto">
          <a:xfrm>
            <a:off x="5386388" y="2332038"/>
            <a:ext cx="238125" cy="182562"/>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34865" name="Line 53">
            <a:extLst>
              <a:ext uri="{FF2B5EF4-FFF2-40B4-BE49-F238E27FC236}">
                <a16:creationId xmlns:a16="http://schemas.microsoft.com/office/drawing/2014/main" xmlns="" id="{89BA410B-61AF-4C19-9EA1-9021013C8EAE}"/>
              </a:ext>
            </a:extLst>
          </p:cNvPr>
          <p:cNvSpPr>
            <a:spLocks noChangeShapeType="1"/>
          </p:cNvSpPr>
          <p:nvPr/>
        </p:nvSpPr>
        <p:spPr bwMode="auto">
          <a:xfrm flipH="1">
            <a:off x="5634038" y="2332038"/>
            <a:ext cx="238125" cy="182562"/>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34866" name="Rectangle 54">
            <a:extLst>
              <a:ext uri="{FF2B5EF4-FFF2-40B4-BE49-F238E27FC236}">
                <a16:creationId xmlns:a16="http://schemas.microsoft.com/office/drawing/2014/main" xmlns="" id="{16FC094D-3712-4A4B-85FA-5C751C82F8A2}"/>
              </a:ext>
            </a:extLst>
          </p:cNvPr>
          <p:cNvSpPr>
            <a:spLocks noChangeArrowheads="1"/>
          </p:cNvSpPr>
          <p:nvPr/>
        </p:nvSpPr>
        <p:spPr bwMode="auto">
          <a:xfrm>
            <a:off x="5788025" y="3230563"/>
            <a:ext cx="9969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nl-BE" altLang="en-US" sz="1000" b="0">
                <a:solidFill>
                  <a:srgbClr val="000000"/>
                </a:solidFill>
              </a:rPr>
              <a:t>0.138 to </a:t>
            </a:r>
            <a:r>
              <a:rPr lang="en-GB" altLang="en-US" sz="1000" b="0">
                <a:solidFill>
                  <a:srgbClr val="000000"/>
                </a:solidFill>
              </a:rPr>
              <a:t>1.1</a:t>
            </a:r>
            <a:r>
              <a:rPr lang="nl-BE" altLang="en-US" sz="1000" b="0">
                <a:solidFill>
                  <a:srgbClr val="000000"/>
                </a:solidFill>
              </a:rPr>
              <a:t> </a:t>
            </a:r>
            <a:r>
              <a:rPr lang="en-GB" altLang="en-US" sz="1000" b="0">
                <a:solidFill>
                  <a:srgbClr val="000000"/>
                </a:solidFill>
              </a:rPr>
              <a:t>MHz</a:t>
            </a:r>
            <a:endParaRPr lang="en-GB" altLang="en-US" sz="1000" b="0"/>
          </a:p>
        </p:txBody>
      </p:sp>
      <p:sp>
        <p:nvSpPr>
          <p:cNvPr id="34867" name="AutoShape 55">
            <a:extLst>
              <a:ext uri="{FF2B5EF4-FFF2-40B4-BE49-F238E27FC236}">
                <a16:creationId xmlns:a16="http://schemas.microsoft.com/office/drawing/2014/main" xmlns="" id="{3EBD0130-F1D2-4812-8D35-EE62EE7AED35}"/>
              </a:ext>
            </a:extLst>
          </p:cNvPr>
          <p:cNvSpPr>
            <a:spLocks/>
          </p:cNvSpPr>
          <p:nvPr/>
        </p:nvSpPr>
        <p:spPr bwMode="auto">
          <a:xfrm rot="5400000">
            <a:off x="5898356" y="1089819"/>
            <a:ext cx="233363" cy="1812925"/>
          </a:xfrm>
          <a:prstGeom prst="leftBrace">
            <a:avLst>
              <a:gd name="adj1" fmla="val 6473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68" name="AutoShape 56">
            <a:extLst>
              <a:ext uri="{FF2B5EF4-FFF2-40B4-BE49-F238E27FC236}">
                <a16:creationId xmlns:a16="http://schemas.microsoft.com/office/drawing/2014/main" xmlns="" id="{54A3320E-A4FB-4589-BD44-21BB7902A04A}"/>
              </a:ext>
            </a:extLst>
          </p:cNvPr>
          <p:cNvSpPr>
            <a:spLocks/>
          </p:cNvSpPr>
          <p:nvPr/>
        </p:nvSpPr>
        <p:spPr bwMode="auto">
          <a:xfrm rot="-5400000">
            <a:off x="5287963" y="2724150"/>
            <a:ext cx="93662" cy="452438"/>
          </a:xfrm>
          <a:prstGeom prst="leftBrace">
            <a:avLst>
              <a:gd name="adj1" fmla="val 4025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69" name="AutoShape 57">
            <a:extLst>
              <a:ext uri="{FF2B5EF4-FFF2-40B4-BE49-F238E27FC236}">
                <a16:creationId xmlns:a16="http://schemas.microsoft.com/office/drawing/2014/main" xmlns="" id="{4A5F8463-A845-47A8-AD08-9459BE77B883}"/>
              </a:ext>
            </a:extLst>
          </p:cNvPr>
          <p:cNvSpPr>
            <a:spLocks/>
          </p:cNvSpPr>
          <p:nvPr/>
        </p:nvSpPr>
        <p:spPr bwMode="auto">
          <a:xfrm rot="-5400000">
            <a:off x="6223001" y="2355850"/>
            <a:ext cx="93662" cy="1189037"/>
          </a:xfrm>
          <a:prstGeom prst="leftBrace">
            <a:avLst>
              <a:gd name="adj1" fmla="val 10579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70" name="Text Box 58">
            <a:extLst>
              <a:ext uri="{FF2B5EF4-FFF2-40B4-BE49-F238E27FC236}">
                <a16:creationId xmlns:a16="http://schemas.microsoft.com/office/drawing/2014/main" xmlns="" id="{E1656F5E-FB89-42EF-803A-033B42D25F31}"/>
              </a:ext>
            </a:extLst>
          </p:cNvPr>
          <p:cNvSpPr txBox="1">
            <a:spLocks noChangeArrowheads="1"/>
          </p:cNvSpPr>
          <p:nvPr/>
        </p:nvSpPr>
        <p:spPr bwMode="auto">
          <a:xfrm>
            <a:off x="5222875" y="3014663"/>
            <a:ext cx="45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1000" b="0">
                <a:latin typeface="Arial" panose="020B0604020202020204" pitchFamily="34" charset="0"/>
              </a:rPr>
              <a:t>Up</a:t>
            </a:r>
          </a:p>
        </p:txBody>
      </p:sp>
      <p:sp>
        <p:nvSpPr>
          <p:cNvPr id="34871" name="Text Box 59">
            <a:extLst>
              <a:ext uri="{FF2B5EF4-FFF2-40B4-BE49-F238E27FC236}">
                <a16:creationId xmlns:a16="http://schemas.microsoft.com/office/drawing/2014/main" xmlns="" id="{188BF93F-4DE9-455E-A847-E889272B8CF8}"/>
              </a:ext>
            </a:extLst>
          </p:cNvPr>
          <p:cNvSpPr txBox="1">
            <a:spLocks noChangeArrowheads="1"/>
          </p:cNvSpPr>
          <p:nvPr/>
        </p:nvSpPr>
        <p:spPr bwMode="auto">
          <a:xfrm>
            <a:off x="6073775" y="3014663"/>
            <a:ext cx="642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1000" b="0">
                <a:latin typeface="Arial" panose="020B0604020202020204" pitchFamily="34" charset="0"/>
              </a:rPr>
              <a:t>Down</a:t>
            </a:r>
          </a:p>
        </p:txBody>
      </p:sp>
      <p:sp>
        <p:nvSpPr>
          <p:cNvPr id="34872" name="Text Box 60">
            <a:extLst>
              <a:ext uri="{FF2B5EF4-FFF2-40B4-BE49-F238E27FC236}">
                <a16:creationId xmlns:a16="http://schemas.microsoft.com/office/drawing/2014/main" xmlns="" id="{392C4AE8-5990-4790-943D-6E91B70B2705}"/>
              </a:ext>
            </a:extLst>
          </p:cNvPr>
          <p:cNvSpPr txBox="1">
            <a:spLocks noChangeArrowheads="1"/>
          </p:cNvSpPr>
          <p:nvPr/>
        </p:nvSpPr>
        <p:spPr bwMode="auto">
          <a:xfrm>
            <a:off x="4768850" y="1600200"/>
            <a:ext cx="2709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000" b="0">
                <a:latin typeface="Arial" panose="020B0604020202020204" pitchFamily="34" charset="0"/>
              </a:rPr>
              <a:t>256 “tones” of 4.3125 kHz across 1.104 MHz</a:t>
            </a:r>
          </a:p>
        </p:txBody>
      </p:sp>
      <p:sp>
        <p:nvSpPr>
          <p:cNvPr id="34873" name="Text Box 61">
            <a:extLst>
              <a:ext uri="{FF2B5EF4-FFF2-40B4-BE49-F238E27FC236}">
                <a16:creationId xmlns:a16="http://schemas.microsoft.com/office/drawing/2014/main" xmlns="" id="{F73F9F7A-E62A-49FC-92D7-CC5002EEEA6C}"/>
              </a:ext>
            </a:extLst>
          </p:cNvPr>
          <p:cNvSpPr txBox="1">
            <a:spLocks noChangeArrowheads="1"/>
          </p:cNvSpPr>
          <p:nvPr/>
        </p:nvSpPr>
        <p:spPr bwMode="auto">
          <a:xfrm>
            <a:off x="3189288" y="2239963"/>
            <a:ext cx="1293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000" b="0">
                <a:latin typeface="Arial" panose="020B0604020202020204" pitchFamily="34" charset="0"/>
              </a:rPr>
              <a:t>Comprised of:</a:t>
            </a:r>
          </a:p>
        </p:txBody>
      </p:sp>
      <p:sp>
        <p:nvSpPr>
          <p:cNvPr id="34874" name="Rectangle 62">
            <a:extLst>
              <a:ext uri="{FF2B5EF4-FFF2-40B4-BE49-F238E27FC236}">
                <a16:creationId xmlns:a16="http://schemas.microsoft.com/office/drawing/2014/main" xmlns="" id="{C283B0CA-722A-4516-8E98-DBB429D80545}"/>
              </a:ext>
            </a:extLst>
          </p:cNvPr>
          <p:cNvSpPr>
            <a:spLocks noChangeArrowheads="1"/>
          </p:cNvSpPr>
          <p:nvPr/>
        </p:nvSpPr>
        <p:spPr bwMode="auto">
          <a:xfrm>
            <a:off x="1192213" y="4567238"/>
            <a:ext cx="7654925" cy="249237"/>
          </a:xfrm>
          <a:prstGeom prst="rect">
            <a:avLst/>
          </a:prstGeom>
          <a:gradFill rotWithShape="0">
            <a:gsLst>
              <a:gs pos="0">
                <a:srgbClr val="A6B791"/>
              </a:gs>
              <a:gs pos="50000">
                <a:srgbClr val="DFE5D7"/>
              </a:gs>
              <a:gs pos="100000">
                <a:srgbClr val="A6B791"/>
              </a:gs>
            </a:gsLst>
            <a:lin ang="5400000" scaled="1"/>
          </a:gradFill>
          <a:ln w="12700">
            <a:solidFill>
              <a:srgbClr val="000000"/>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75" name="Text Box 63">
            <a:extLst>
              <a:ext uri="{FF2B5EF4-FFF2-40B4-BE49-F238E27FC236}">
                <a16:creationId xmlns:a16="http://schemas.microsoft.com/office/drawing/2014/main" xmlns="" id="{4DBBD68B-A153-4439-BC4E-233BEC7C2880}"/>
              </a:ext>
            </a:extLst>
          </p:cNvPr>
          <p:cNvSpPr txBox="1">
            <a:spLocks noChangeArrowheads="1"/>
          </p:cNvSpPr>
          <p:nvPr/>
        </p:nvSpPr>
        <p:spPr bwMode="auto">
          <a:xfrm>
            <a:off x="8672513" y="498633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30</a:t>
            </a:r>
          </a:p>
        </p:txBody>
      </p:sp>
      <p:sp>
        <p:nvSpPr>
          <p:cNvPr id="34876" name="Line 64">
            <a:extLst>
              <a:ext uri="{FF2B5EF4-FFF2-40B4-BE49-F238E27FC236}">
                <a16:creationId xmlns:a16="http://schemas.microsoft.com/office/drawing/2014/main" xmlns="" id="{708F5744-B234-4A16-A00E-ECC7151F446C}"/>
              </a:ext>
            </a:extLst>
          </p:cNvPr>
          <p:cNvSpPr>
            <a:spLocks noChangeShapeType="1"/>
          </p:cNvSpPr>
          <p:nvPr/>
        </p:nvSpPr>
        <p:spPr bwMode="auto">
          <a:xfrm>
            <a:off x="2143125" y="4579938"/>
            <a:ext cx="0" cy="234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877" name="Line 65">
            <a:extLst>
              <a:ext uri="{FF2B5EF4-FFF2-40B4-BE49-F238E27FC236}">
                <a16:creationId xmlns:a16="http://schemas.microsoft.com/office/drawing/2014/main" xmlns="" id="{37AF10BA-340F-4F0A-B9CF-279CCFA0DEEA}"/>
              </a:ext>
            </a:extLst>
          </p:cNvPr>
          <p:cNvSpPr>
            <a:spLocks noChangeShapeType="1"/>
          </p:cNvSpPr>
          <p:nvPr/>
        </p:nvSpPr>
        <p:spPr bwMode="auto">
          <a:xfrm>
            <a:off x="1685925" y="4584700"/>
            <a:ext cx="0"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878" name="Line 66">
            <a:extLst>
              <a:ext uri="{FF2B5EF4-FFF2-40B4-BE49-F238E27FC236}">
                <a16:creationId xmlns:a16="http://schemas.microsoft.com/office/drawing/2014/main" xmlns="" id="{DD3689B5-B225-4024-A35F-AA51C192A6E7}"/>
              </a:ext>
            </a:extLst>
          </p:cNvPr>
          <p:cNvSpPr>
            <a:spLocks noChangeShapeType="1"/>
          </p:cNvSpPr>
          <p:nvPr/>
        </p:nvSpPr>
        <p:spPr bwMode="auto">
          <a:xfrm flipV="1">
            <a:off x="1450975" y="4567238"/>
            <a:ext cx="0" cy="24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879" name="Text Box 67">
            <a:extLst>
              <a:ext uri="{FF2B5EF4-FFF2-40B4-BE49-F238E27FC236}">
                <a16:creationId xmlns:a16="http://schemas.microsoft.com/office/drawing/2014/main" xmlns="" id="{F13BEE44-89F7-4F6B-AA48-7A31B52CD599}"/>
              </a:ext>
            </a:extLst>
          </p:cNvPr>
          <p:cNvSpPr txBox="1">
            <a:spLocks noChangeArrowheads="1"/>
          </p:cNvSpPr>
          <p:nvPr/>
        </p:nvSpPr>
        <p:spPr bwMode="auto">
          <a:xfrm>
            <a:off x="1893888" y="4960938"/>
            <a:ext cx="479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3.75</a:t>
            </a:r>
          </a:p>
        </p:txBody>
      </p:sp>
      <p:sp>
        <p:nvSpPr>
          <p:cNvPr id="1229892" name="Rectangle 68">
            <a:extLst>
              <a:ext uri="{FF2B5EF4-FFF2-40B4-BE49-F238E27FC236}">
                <a16:creationId xmlns:a16="http://schemas.microsoft.com/office/drawing/2014/main" xmlns="" id="{8DB51612-A0AB-4853-95CC-3D9DDB8EC3B9}"/>
              </a:ext>
            </a:extLst>
          </p:cNvPr>
          <p:cNvSpPr>
            <a:spLocks noChangeArrowheads="1"/>
          </p:cNvSpPr>
          <p:nvPr/>
        </p:nvSpPr>
        <p:spPr bwMode="auto">
          <a:xfrm>
            <a:off x="3378200" y="4564063"/>
            <a:ext cx="814388" cy="252412"/>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1229893" name="Rectangle 69">
            <a:extLst>
              <a:ext uri="{FF2B5EF4-FFF2-40B4-BE49-F238E27FC236}">
                <a16:creationId xmlns:a16="http://schemas.microsoft.com/office/drawing/2014/main" xmlns="" id="{16668771-0B2E-479B-A948-59E7AC7A63D5}"/>
              </a:ext>
            </a:extLst>
          </p:cNvPr>
          <p:cNvSpPr>
            <a:spLocks noChangeArrowheads="1"/>
          </p:cNvSpPr>
          <p:nvPr/>
        </p:nvSpPr>
        <p:spPr bwMode="auto">
          <a:xfrm>
            <a:off x="2136775" y="4572000"/>
            <a:ext cx="488950" cy="239713"/>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34882" name="Text Box 70">
            <a:extLst>
              <a:ext uri="{FF2B5EF4-FFF2-40B4-BE49-F238E27FC236}">
                <a16:creationId xmlns:a16="http://schemas.microsoft.com/office/drawing/2014/main" xmlns="" id="{C995C445-F62F-458A-8DF8-86CF4434EF4A}"/>
              </a:ext>
            </a:extLst>
          </p:cNvPr>
          <p:cNvSpPr txBox="1">
            <a:spLocks noChangeArrowheads="1"/>
          </p:cNvSpPr>
          <p:nvPr/>
        </p:nvSpPr>
        <p:spPr bwMode="auto">
          <a:xfrm>
            <a:off x="2414588" y="4960938"/>
            <a:ext cx="395287" cy="27463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5.2</a:t>
            </a:r>
          </a:p>
        </p:txBody>
      </p:sp>
      <p:sp>
        <p:nvSpPr>
          <p:cNvPr id="34883" name="Text Box 71">
            <a:extLst>
              <a:ext uri="{FF2B5EF4-FFF2-40B4-BE49-F238E27FC236}">
                <a16:creationId xmlns:a16="http://schemas.microsoft.com/office/drawing/2014/main" xmlns="" id="{7AF34071-EB86-4324-8AB6-F27865EDE257}"/>
              </a:ext>
            </a:extLst>
          </p:cNvPr>
          <p:cNvSpPr txBox="1">
            <a:spLocks noChangeArrowheads="1"/>
          </p:cNvSpPr>
          <p:nvPr/>
        </p:nvSpPr>
        <p:spPr bwMode="auto">
          <a:xfrm>
            <a:off x="3163888" y="4960938"/>
            <a:ext cx="395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8.5</a:t>
            </a:r>
          </a:p>
        </p:txBody>
      </p:sp>
      <p:sp>
        <p:nvSpPr>
          <p:cNvPr id="1229896" name="Rectangle 72">
            <a:extLst>
              <a:ext uri="{FF2B5EF4-FFF2-40B4-BE49-F238E27FC236}">
                <a16:creationId xmlns:a16="http://schemas.microsoft.com/office/drawing/2014/main" xmlns="" id="{15B3A2BE-9471-4F09-8614-0146A09A1A13}"/>
              </a:ext>
            </a:extLst>
          </p:cNvPr>
          <p:cNvSpPr>
            <a:spLocks noChangeArrowheads="1"/>
          </p:cNvSpPr>
          <p:nvPr/>
        </p:nvSpPr>
        <p:spPr bwMode="auto">
          <a:xfrm>
            <a:off x="7318375" y="4578350"/>
            <a:ext cx="1533525" cy="223838"/>
          </a:xfrm>
          <a:prstGeom prst="rect">
            <a:avLst/>
          </a:prstGeom>
          <a:gradFill rotWithShape="0">
            <a:gsLst>
              <a:gs pos="0">
                <a:schemeClr val="accent2"/>
              </a:gs>
              <a:gs pos="50000">
                <a:schemeClr val="accent2">
                  <a:gamma/>
                  <a:tint val="36471"/>
                  <a:invGamma/>
                </a:schemeClr>
              </a:gs>
              <a:gs pos="100000">
                <a:schemeClr val="accent2"/>
              </a:gs>
            </a:gsLst>
            <a:lin ang="5400000" scaled="1"/>
          </a:gradFill>
          <a:ln w="12700">
            <a:solidFill>
              <a:srgbClr val="000000"/>
            </a:solidFill>
            <a:miter lim="800000"/>
            <a:headEnd/>
            <a:tailEnd/>
          </a:ln>
        </p:spPr>
        <p:txBody>
          <a:bodyPr/>
          <a:lstStyle/>
          <a:p>
            <a:pPr algn="ctr">
              <a:defRPr/>
            </a:pPr>
            <a:endParaRPr lang="en-US"/>
          </a:p>
        </p:txBody>
      </p:sp>
      <p:sp>
        <p:nvSpPr>
          <p:cNvPr id="34885" name="Text Box 73">
            <a:extLst>
              <a:ext uri="{FF2B5EF4-FFF2-40B4-BE49-F238E27FC236}">
                <a16:creationId xmlns:a16="http://schemas.microsoft.com/office/drawing/2014/main" xmlns="" id="{F17CFC36-91D2-4833-A12B-B5007DD42D7E}"/>
              </a:ext>
            </a:extLst>
          </p:cNvPr>
          <p:cNvSpPr txBox="1">
            <a:spLocks noChangeArrowheads="1"/>
          </p:cNvSpPr>
          <p:nvPr/>
        </p:nvSpPr>
        <p:spPr bwMode="auto">
          <a:xfrm>
            <a:off x="4002088" y="495776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12</a:t>
            </a:r>
          </a:p>
        </p:txBody>
      </p:sp>
      <p:sp>
        <p:nvSpPr>
          <p:cNvPr id="34886" name="Line 74">
            <a:extLst>
              <a:ext uri="{FF2B5EF4-FFF2-40B4-BE49-F238E27FC236}">
                <a16:creationId xmlns:a16="http://schemas.microsoft.com/office/drawing/2014/main" xmlns="" id="{2208DB4F-1AEF-4FE4-B7E5-0DD13BC08C9A}"/>
              </a:ext>
            </a:extLst>
          </p:cNvPr>
          <p:cNvSpPr>
            <a:spLocks noChangeShapeType="1"/>
          </p:cNvSpPr>
          <p:nvPr/>
        </p:nvSpPr>
        <p:spPr bwMode="auto">
          <a:xfrm>
            <a:off x="5502275" y="4559300"/>
            <a:ext cx="0" cy="260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887" name="Text Box 75">
            <a:extLst>
              <a:ext uri="{FF2B5EF4-FFF2-40B4-BE49-F238E27FC236}">
                <a16:creationId xmlns:a16="http://schemas.microsoft.com/office/drawing/2014/main" xmlns="" id="{A24CA009-8BE8-4B26-AC15-2E798CBC3621}"/>
              </a:ext>
            </a:extLst>
          </p:cNvPr>
          <p:cNvSpPr txBox="1">
            <a:spLocks noChangeArrowheads="1"/>
          </p:cNvSpPr>
          <p:nvPr/>
        </p:nvSpPr>
        <p:spPr bwMode="auto">
          <a:xfrm>
            <a:off x="5183188" y="4957763"/>
            <a:ext cx="6477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17.664</a:t>
            </a:r>
          </a:p>
        </p:txBody>
      </p:sp>
      <p:sp>
        <p:nvSpPr>
          <p:cNvPr id="34888" name="Line 76">
            <a:extLst>
              <a:ext uri="{FF2B5EF4-FFF2-40B4-BE49-F238E27FC236}">
                <a16:creationId xmlns:a16="http://schemas.microsoft.com/office/drawing/2014/main" xmlns="" id="{8BA6ADD6-20A6-4D97-A6BA-C69DA9DDEFB2}"/>
              </a:ext>
            </a:extLst>
          </p:cNvPr>
          <p:cNvSpPr>
            <a:spLocks noChangeShapeType="1"/>
          </p:cNvSpPr>
          <p:nvPr/>
        </p:nvSpPr>
        <p:spPr bwMode="auto">
          <a:xfrm>
            <a:off x="7329488" y="4584700"/>
            <a:ext cx="0"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4889" name="Text Box 77">
            <a:extLst>
              <a:ext uri="{FF2B5EF4-FFF2-40B4-BE49-F238E27FC236}">
                <a16:creationId xmlns:a16="http://schemas.microsoft.com/office/drawing/2014/main" xmlns="" id="{415A6460-AA7A-4003-8E5A-D50F0BD36FE2}"/>
              </a:ext>
            </a:extLst>
          </p:cNvPr>
          <p:cNvSpPr txBox="1">
            <a:spLocks noChangeArrowheads="1"/>
          </p:cNvSpPr>
          <p:nvPr/>
        </p:nvSpPr>
        <p:spPr bwMode="auto">
          <a:xfrm>
            <a:off x="7138988" y="495776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23</a:t>
            </a:r>
          </a:p>
        </p:txBody>
      </p:sp>
      <p:sp>
        <p:nvSpPr>
          <p:cNvPr id="34890" name="Text Box 78">
            <a:extLst>
              <a:ext uri="{FF2B5EF4-FFF2-40B4-BE49-F238E27FC236}">
                <a16:creationId xmlns:a16="http://schemas.microsoft.com/office/drawing/2014/main" xmlns="" id="{96FCD6F0-1D67-44D9-9846-D19928E4E076}"/>
              </a:ext>
            </a:extLst>
          </p:cNvPr>
          <p:cNvSpPr txBox="1">
            <a:spLocks noChangeArrowheads="1"/>
          </p:cNvSpPr>
          <p:nvPr/>
        </p:nvSpPr>
        <p:spPr bwMode="auto">
          <a:xfrm>
            <a:off x="50800" y="4884738"/>
            <a:ext cx="1203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1000" b="0">
                <a:latin typeface="Arial" panose="020B0604020202020204" pitchFamily="34" charset="0"/>
              </a:rPr>
              <a:t>(E.g., ANSI-30a)</a:t>
            </a:r>
          </a:p>
        </p:txBody>
      </p:sp>
      <p:grpSp>
        <p:nvGrpSpPr>
          <p:cNvPr id="34891" name="Group 79">
            <a:extLst>
              <a:ext uri="{FF2B5EF4-FFF2-40B4-BE49-F238E27FC236}">
                <a16:creationId xmlns:a16="http://schemas.microsoft.com/office/drawing/2014/main" xmlns="" id="{A0C2949C-F8B0-451B-97B7-FD87BE1CA6B0}"/>
              </a:ext>
            </a:extLst>
          </p:cNvPr>
          <p:cNvGrpSpPr>
            <a:grpSpLocks/>
          </p:cNvGrpSpPr>
          <p:nvPr/>
        </p:nvGrpSpPr>
        <p:grpSpPr bwMode="auto">
          <a:xfrm>
            <a:off x="1200150" y="4254500"/>
            <a:ext cx="2849563" cy="314325"/>
            <a:chOff x="1495" y="2680"/>
            <a:chExt cx="1696" cy="198"/>
          </a:xfrm>
        </p:grpSpPr>
        <p:sp>
          <p:nvSpPr>
            <p:cNvPr id="34913" name="AutoShape 80">
              <a:extLst>
                <a:ext uri="{FF2B5EF4-FFF2-40B4-BE49-F238E27FC236}">
                  <a16:creationId xmlns:a16="http://schemas.microsoft.com/office/drawing/2014/main" xmlns="" id="{7E6DC5B3-9ABF-4512-A8C3-7C57DBF4106D}"/>
                </a:ext>
              </a:extLst>
            </p:cNvPr>
            <p:cNvSpPr>
              <a:spLocks/>
            </p:cNvSpPr>
            <p:nvPr/>
          </p:nvSpPr>
          <p:spPr bwMode="auto">
            <a:xfrm rot="5400000">
              <a:off x="2063" y="2112"/>
              <a:ext cx="148" cy="1284"/>
            </a:xfrm>
            <a:prstGeom prst="leftBrace">
              <a:avLst>
                <a:gd name="adj1" fmla="val 7229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914" name="Text Box 81">
              <a:extLst>
                <a:ext uri="{FF2B5EF4-FFF2-40B4-BE49-F238E27FC236}">
                  <a16:creationId xmlns:a16="http://schemas.microsoft.com/office/drawing/2014/main" xmlns="" id="{28E8F75E-19FD-4166-8FDA-B06D807A4F9D}"/>
                </a:ext>
              </a:extLst>
            </p:cNvPr>
            <p:cNvSpPr txBox="1">
              <a:spLocks noChangeArrowheads="1"/>
            </p:cNvSpPr>
            <p:nvPr/>
          </p:nvSpPr>
          <p:spPr bwMode="auto">
            <a:xfrm>
              <a:off x="2743" y="2724"/>
              <a:ext cx="4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000" b="0">
                  <a:latin typeface="Arial" panose="020B0604020202020204" pitchFamily="34" charset="0"/>
                </a:rPr>
                <a:t>8 (a,b,c,d)</a:t>
              </a:r>
            </a:p>
          </p:txBody>
        </p:sp>
      </p:grpSp>
      <p:sp>
        <p:nvSpPr>
          <p:cNvPr id="34892" name="AutoShape 82">
            <a:extLst>
              <a:ext uri="{FF2B5EF4-FFF2-40B4-BE49-F238E27FC236}">
                <a16:creationId xmlns:a16="http://schemas.microsoft.com/office/drawing/2014/main" xmlns="" id="{30143CB0-BACB-4F35-BCF0-8934FBEDBA45}"/>
              </a:ext>
            </a:extLst>
          </p:cNvPr>
          <p:cNvSpPr>
            <a:spLocks/>
          </p:cNvSpPr>
          <p:nvPr/>
        </p:nvSpPr>
        <p:spPr bwMode="auto">
          <a:xfrm rot="5400000">
            <a:off x="2545557" y="2672556"/>
            <a:ext cx="241300" cy="2922587"/>
          </a:xfrm>
          <a:prstGeom prst="leftBrace">
            <a:avLst>
              <a:gd name="adj1" fmla="val 1009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93" name="Text Box 83">
            <a:extLst>
              <a:ext uri="{FF2B5EF4-FFF2-40B4-BE49-F238E27FC236}">
                <a16:creationId xmlns:a16="http://schemas.microsoft.com/office/drawing/2014/main" xmlns="" id="{C0977123-B3AB-420B-8AC6-2273B8832798}"/>
              </a:ext>
            </a:extLst>
          </p:cNvPr>
          <p:cNvSpPr txBox="1">
            <a:spLocks noChangeArrowheads="1"/>
          </p:cNvSpPr>
          <p:nvPr/>
        </p:nvSpPr>
        <p:spPr bwMode="auto">
          <a:xfrm>
            <a:off x="3846513" y="4221163"/>
            <a:ext cx="619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000" b="0">
                <a:latin typeface="Arial" panose="020B0604020202020204" pitchFamily="34" charset="0"/>
              </a:rPr>
              <a:t>12 (a,b)</a:t>
            </a:r>
          </a:p>
        </p:txBody>
      </p:sp>
      <p:sp>
        <p:nvSpPr>
          <p:cNvPr id="34894" name="AutoShape 84">
            <a:extLst>
              <a:ext uri="{FF2B5EF4-FFF2-40B4-BE49-F238E27FC236}">
                <a16:creationId xmlns:a16="http://schemas.microsoft.com/office/drawing/2014/main" xmlns="" id="{F0E138CD-6EFA-430D-B5C0-9F253A40E71C}"/>
              </a:ext>
            </a:extLst>
          </p:cNvPr>
          <p:cNvSpPr>
            <a:spLocks/>
          </p:cNvSpPr>
          <p:nvPr/>
        </p:nvSpPr>
        <p:spPr bwMode="auto">
          <a:xfrm rot="5400000">
            <a:off x="3113088" y="1881188"/>
            <a:ext cx="279400" cy="4095750"/>
          </a:xfrm>
          <a:prstGeom prst="leftBrace">
            <a:avLst>
              <a:gd name="adj1" fmla="val 12215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95" name="Text Box 85">
            <a:extLst>
              <a:ext uri="{FF2B5EF4-FFF2-40B4-BE49-F238E27FC236}">
                <a16:creationId xmlns:a16="http://schemas.microsoft.com/office/drawing/2014/main" xmlns="" id="{A959879D-6FF2-482E-AC49-908572BC3206}"/>
              </a:ext>
            </a:extLst>
          </p:cNvPr>
          <p:cNvSpPr txBox="1">
            <a:spLocks noChangeArrowheads="1"/>
          </p:cNvSpPr>
          <p:nvPr/>
        </p:nvSpPr>
        <p:spPr bwMode="auto">
          <a:xfrm>
            <a:off x="5087938" y="4052888"/>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000" b="0">
                <a:latin typeface="Arial" panose="020B0604020202020204" pitchFamily="34" charset="0"/>
              </a:rPr>
              <a:t>17a</a:t>
            </a:r>
          </a:p>
        </p:txBody>
      </p:sp>
      <p:sp>
        <p:nvSpPr>
          <p:cNvPr id="34896" name="AutoShape 86">
            <a:extLst>
              <a:ext uri="{FF2B5EF4-FFF2-40B4-BE49-F238E27FC236}">
                <a16:creationId xmlns:a16="http://schemas.microsoft.com/office/drawing/2014/main" xmlns="" id="{010139B5-E937-4C2A-AB1C-94BD766AFAD3}"/>
              </a:ext>
            </a:extLst>
          </p:cNvPr>
          <p:cNvSpPr>
            <a:spLocks/>
          </p:cNvSpPr>
          <p:nvPr/>
        </p:nvSpPr>
        <p:spPr bwMode="auto">
          <a:xfrm rot="5400000">
            <a:off x="4823619" y="-83344"/>
            <a:ext cx="292100" cy="7545388"/>
          </a:xfrm>
          <a:prstGeom prst="leftBrace">
            <a:avLst>
              <a:gd name="adj1" fmla="val 2152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4897" name="Text Box 87">
            <a:extLst>
              <a:ext uri="{FF2B5EF4-FFF2-40B4-BE49-F238E27FC236}">
                <a16:creationId xmlns:a16="http://schemas.microsoft.com/office/drawing/2014/main" xmlns="" id="{935C9F02-C3B8-4E21-890D-DAAF5ED787D3}"/>
              </a:ext>
            </a:extLst>
          </p:cNvPr>
          <p:cNvSpPr txBox="1">
            <a:spLocks noChangeArrowheads="1"/>
          </p:cNvSpPr>
          <p:nvPr/>
        </p:nvSpPr>
        <p:spPr bwMode="auto">
          <a:xfrm>
            <a:off x="8542338" y="38576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000" b="0">
                <a:latin typeface="Arial" panose="020B0604020202020204" pitchFamily="34" charset="0"/>
              </a:rPr>
              <a:t>30a</a:t>
            </a:r>
          </a:p>
        </p:txBody>
      </p:sp>
      <p:sp>
        <p:nvSpPr>
          <p:cNvPr id="34898" name="AutoShape 88">
            <a:extLst>
              <a:ext uri="{FF2B5EF4-FFF2-40B4-BE49-F238E27FC236}">
                <a16:creationId xmlns:a16="http://schemas.microsoft.com/office/drawing/2014/main" xmlns="" id="{DAC83EB4-B022-4C20-96CA-0733C12BEE43}"/>
              </a:ext>
            </a:extLst>
          </p:cNvPr>
          <p:cNvSpPr>
            <a:spLocks noChangeArrowheads="1"/>
          </p:cNvSpPr>
          <p:nvPr/>
        </p:nvSpPr>
        <p:spPr bwMode="auto">
          <a:xfrm flipV="1">
            <a:off x="1149350" y="5418138"/>
            <a:ext cx="584200" cy="368300"/>
          </a:xfrm>
          <a:prstGeom prst="wedgeRoundRectCallout">
            <a:avLst>
              <a:gd name="adj1" fmla="val 22824"/>
              <a:gd name="adj2" fmla="val 177583"/>
              <a:gd name="adj3" fmla="val 16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rot="1080000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sz="1200" b="0"/>
              <a:t>D1</a:t>
            </a:r>
          </a:p>
        </p:txBody>
      </p:sp>
      <p:sp>
        <p:nvSpPr>
          <p:cNvPr id="34899" name="AutoShape 89">
            <a:extLst>
              <a:ext uri="{FF2B5EF4-FFF2-40B4-BE49-F238E27FC236}">
                <a16:creationId xmlns:a16="http://schemas.microsoft.com/office/drawing/2014/main" xmlns="" id="{3CDD778C-4284-456D-AD69-EDBB61139427}"/>
              </a:ext>
            </a:extLst>
          </p:cNvPr>
          <p:cNvSpPr>
            <a:spLocks noChangeArrowheads="1"/>
          </p:cNvSpPr>
          <p:nvPr/>
        </p:nvSpPr>
        <p:spPr bwMode="auto">
          <a:xfrm flipV="1">
            <a:off x="2000250" y="5418138"/>
            <a:ext cx="584200" cy="368300"/>
          </a:xfrm>
          <a:prstGeom prst="wedgeRoundRectCallout">
            <a:avLst>
              <a:gd name="adj1" fmla="val 22824"/>
              <a:gd name="adj2" fmla="val 177583"/>
              <a:gd name="adj3" fmla="val 16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rot="1080000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sz="1200" b="0"/>
              <a:t>U1</a:t>
            </a:r>
          </a:p>
        </p:txBody>
      </p:sp>
      <p:sp>
        <p:nvSpPr>
          <p:cNvPr id="34900" name="AutoShape 90">
            <a:extLst>
              <a:ext uri="{FF2B5EF4-FFF2-40B4-BE49-F238E27FC236}">
                <a16:creationId xmlns:a16="http://schemas.microsoft.com/office/drawing/2014/main" xmlns="" id="{DD4D7171-78B6-4835-A92C-5B748FFA24E0}"/>
              </a:ext>
            </a:extLst>
          </p:cNvPr>
          <p:cNvSpPr>
            <a:spLocks noChangeArrowheads="1"/>
          </p:cNvSpPr>
          <p:nvPr/>
        </p:nvSpPr>
        <p:spPr bwMode="auto">
          <a:xfrm flipV="1">
            <a:off x="2647950" y="5418138"/>
            <a:ext cx="584200" cy="368300"/>
          </a:xfrm>
          <a:prstGeom prst="wedgeRoundRectCallout">
            <a:avLst>
              <a:gd name="adj1" fmla="val 22824"/>
              <a:gd name="adj2" fmla="val 177583"/>
              <a:gd name="adj3" fmla="val 16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rot="1080000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sz="1200" b="0"/>
              <a:t>D2</a:t>
            </a:r>
          </a:p>
        </p:txBody>
      </p:sp>
      <p:sp>
        <p:nvSpPr>
          <p:cNvPr id="34901" name="AutoShape 91">
            <a:extLst>
              <a:ext uri="{FF2B5EF4-FFF2-40B4-BE49-F238E27FC236}">
                <a16:creationId xmlns:a16="http://schemas.microsoft.com/office/drawing/2014/main" xmlns="" id="{6FEF3B1A-EFC1-47E7-B7C6-4208B25DC830}"/>
              </a:ext>
            </a:extLst>
          </p:cNvPr>
          <p:cNvSpPr>
            <a:spLocks noChangeArrowheads="1"/>
          </p:cNvSpPr>
          <p:nvPr/>
        </p:nvSpPr>
        <p:spPr bwMode="auto">
          <a:xfrm flipV="1">
            <a:off x="3409950" y="5418138"/>
            <a:ext cx="584200" cy="368300"/>
          </a:xfrm>
          <a:prstGeom prst="wedgeRoundRectCallout">
            <a:avLst>
              <a:gd name="adj1" fmla="val 22824"/>
              <a:gd name="adj2" fmla="val 177583"/>
              <a:gd name="adj3" fmla="val 16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rot="1080000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sz="1200" b="0"/>
              <a:t>U2</a:t>
            </a:r>
          </a:p>
        </p:txBody>
      </p:sp>
      <p:sp>
        <p:nvSpPr>
          <p:cNvPr id="34902" name="AutoShape 92">
            <a:extLst>
              <a:ext uri="{FF2B5EF4-FFF2-40B4-BE49-F238E27FC236}">
                <a16:creationId xmlns:a16="http://schemas.microsoft.com/office/drawing/2014/main" xmlns="" id="{434475D1-CDDB-43C9-AF5C-E485B00C6248}"/>
              </a:ext>
            </a:extLst>
          </p:cNvPr>
          <p:cNvSpPr>
            <a:spLocks noChangeArrowheads="1"/>
          </p:cNvSpPr>
          <p:nvPr/>
        </p:nvSpPr>
        <p:spPr bwMode="auto">
          <a:xfrm flipV="1">
            <a:off x="4375150" y="5418138"/>
            <a:ext cx="584200" cy="368300"/>
          </a:xfrm>
          <a:prstGeom prst="wedgeRoundRectCallout">
            <a:avLst>
              <a:gd name="adj1" fmla="val 22824"/>
              <a:gd name="adj2" fmla="val 177583"/>
              <a:gd name="adj3" fmla="val 16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rot="1080000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sz="1200" b="0"/>
              <a:t>D3</a:t>
            </a:r>
          </a:p>
        </p:txBody>
      </p:sp>
      <p:sp>
        <p:nvSpPr>
          <p:cNvPr id="34903" name="AutoShape 93">
            <a:extLst>
              <a:ext uri="{FF2B5EF4-FFF2-40B4-BE49-F238E27FC236}">
                <a16:creationId xmlns:a16="http://schemas.microsoft.com/office/drawing/2014/main" xmlns="" id="{1F2B1A71-6D10-4D0A-B688-D1A99B15FA81}"/>
              </a:ext>
            </a:extLst>
          </p:cNvPr>
          <p:cNvSpPr>
            <a:spLocks noChangeArrowheads="1"/>
          </p:cNvSpPr>
          <p:nvPr/>
        </p:nvSpPr>
        <p:spPr bwMode="auto">
          <a:xfrm flipV="1">
            <a:off x="7689850" y="5418138"/>
            <a:ext cx="584200" cy="368300"/>
          </a:xfrm>
          <a:prstGeom prst="wedgeRoundRectCallout">
            <a:avLst>
              <a:gd name="adj1" fmla="val 22824"/>
              <a:gd name="adj2" fmla="val 177583"/>
              <a:gd name="adj3" fmla="val 16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rot="1080000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sz="1200" b="0"/>
              <a:t>U3</a:t>
            </a:r>
          </a:p>
        </p:txBody>
      </p:sp>
      <p:sp>
        <p:nvSpPr>
          <p:cNvPr id="34904" name="Text Box 94">
            <a:extLst>
              <a:ext uri="{FF2B5EF4-FFF2-40B4-BE49-F238E27FC236}">
                <a16:creationId xmlns:a16="http://schemas.microsoft.com/office/drawing/2014/main" xmlns="" id="{65BCF127-E6A9-4436-B024-29C7CFEC708E}"/>
              </a:ext>
            </a:extLst>
          </p:cNvPr>
          <p:cNvSpPr txBox="1">
            <a:spLocks noChangeArrowheads="1"/>
          </p:cNvSpPr>
          <p:nvPr/>
        </p:nvSpPr>
        <p:spPr bwMode="auto">
          <a:xfrm>
            <a:off x="5284788" y="5110163"/>
            <a:ext cx="496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MHz</a:t>
            </a:r>
          </a:p>
        </p:txBody>
      </p:sp>
      <p:sp>
        <p:nvSpPr>
          <p:cNvPr id="34905" name="Text Box 95">
            <a:extLst>
              <a:ext uri="{FF2B5EF4-FFF2-40B4-BE49-F238E27FC236}">
                <a16:creationId xmlns:a16="http://schemas.microsoft.com/office/drawing/2014/main" xmlns="" id="{EC781DD4-058C-425F-8694-4DD162BDA30D}"/>
              </a:ext>
            </a:extLst>
          </p:cNvPr>
          <p:cNvSpPr txBox="1">
            <a:spLocks noChangeArrowheads="1"/>
          </p:cNvSpPr>
          <p:nvPr/>
        </p:nvSpPr>
        <p:spPr bwMode="auto">
          <a:xfrm>
            <a:off x="7062788" y="5110163"/>
            <a:ext cx="496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MHz</a:t>
            </a:r>
          </a:p>
        </p:txBody>
      </p:sp>
      <p:sp>
        <p:nvSpPr>
          <p:cNvPr id="34906" name="Text Box 96">
            <a:extLst>
              <a:ext uri="{FF2B5EF4-FFF2-40B4-BE49-F238E27FC236}">
                <a16:creationId xmlns:a16="http://schemas.microsoft.com/office/drawing/2014/main" xmlns="" id="{41176D66-3A3C-42DA-9EE4-7B9E9D87FACB}"/>
              </a:ext>
            </a:extLst>
          </p:cNvPr>
          <p:cNvSpPr txBox="1">
            <a:spLocks noChangeArrowheads="1"/>
          </p:cNvSpPr>
          <p:nvPr/>
        </p:nvSpPr>
        <p:spPr bwMode="auto">
          <a:xfrm>
            <a:off x="8624888" y="5110163"/>
            <a:ext cx="496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MHz</a:t>
            </a:r>
          </a:p>
        </p:txBody>
      </p:sp>
      <p:sp>
        <p:nvSpPr>
          <p:cNvPr id="34907" name="Text Box 97">
            <a:extLst>
              <a:ext uri="{FF2B5EF4-FFF2-40B4-BE49-F238E27FC236}">
                <a16:creationId xmlns:a16="http://schemas.microsoft.com/office/drawing/2014/main" xmlns="" id="{3A2812E8-EC86-40AD-B535-BFACCB7A8E09}"/>
              </a:ext>
            </a:extLst>
          </p:cNvPr>
          <p:cNvSpPr txBox="1">
            <a:spLocks noChangeArrowheads="1"/>
          </p:cNvSpPr>
          <p:nvPr/>
        </p:nvSpPr>
        <p:spPr bwMode="auto">
          <a:xfrm>
            <a:off x="3913188" y="5110163"/>
            <a:ext cx="496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MHz</a:t>
            </a:r>
          </a:p>
        </p:txBody>
      </p:sp>
      <p:sp>
        <p:nvSpPr>
          <p:cNvPr id="34908" name="Text Box 98">
            <a:extLst>
              <a:ext uri="{FF2B5EF4-FFF2-40B4-BE49-F238E27FC236}">
                <a16:creationId xmlns:a16="http://schemas.microsoft.com/office/drawing/2014/main" xmlns="" id="{9249D808-6D45-4B49-AC6C-055272217897}"/>
              </a:ext>
            </a:extLst>
          </p:cNvPr>
          <p:cNvSpPr txBox="1">
            <a:spLocks noChangeArrowheads="1"/>
          </p:cNvSpPr>
          <p:nvPr/>
        </p:nvSpPr>
        <p:spPr bwMode="auto">
          <a:xfrm>
            <a:off x="3125788" y="5110163"/>
            <a:ext cx="496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MHz</a:t>
            </a:r>
          </a:p>
        </p:txBody>
      </p:sp>
      <p:sp>
        <p:nvSpPr>
          <p:cNvPr id="34909" name="Text Box 99">
            <a:extLst>
              <a:ext uri="{FF2B5EF4-FFF2-40B4-BE49-F238E27FC236}">
                <a16:creationId xmlns:a16="http://schemas.microsoft.com/office/drawing/2014/main" xmlns="" id="{AFC00441-9C71-4ED9-AA19-5E867BD21F24}"/>
              </a:ext>
            </a:extLst>
          </p:cNvPr>
          <p:cNvSpPr txBox="1">
            <a:spLocks noChangeArrowheads="1"/>
          </p:cNvSpPr>
          <p:nvPr/>
        </p:nvSpPr>
        <p:spPr bwMode="auto">
          <a:xfrm>
            <a:off x="2401888" y="5110163"/>
            <a:ext cx="496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MHz</a:t>
            </a:r>
          </a:p>
        </p:txBody>
      </p:sp>
      <p:sp>
        <p:nvSpPr>
          <p:cNvPr id="34910" name="Text Box 100">
            <a:extLst>
              <a:ext uri="{FF2B5EF4-FFF2-40B4-BE49-F238E27FC236}">
                <a16:creationId xmlns:a16="http://schemas.microsoft.com/office/drawing/2014/main" xmlns="" id="{5A7D2462-465C-4E95-9E56-44DD23C4DC3A}"/>
              </a:ext>
            </a:extLst>
          </p:cNvPr>
          <p:cNvSpPr txBox="1">
            <a:spLocks noChangeArrowheads="1"/>
          </p:cNvSpPr>
          <p:nvPr/>
        </p:nvSpPr>
        <p:spPr bwMode="auto">
          <a:xfrm>
            <a:off x="1893888" y="5110163"/>
            <a:ext cx="496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b="0">
                <a:latin typeface="Arial" panose="020B0604020202020204" pitchFamily="34" charset="0"/>
              </a:rPr>
              <a:t>MHz</a:t>
            </a:r>
          </a:p>
        </p:txBody>
      </p:sp>
      <p:sp>
        <p:nvSpPr>
          <p:cNvPr id="34911" name="Rectangle 101">
            <a:extLst>
              <a:ext uri="{FF2B5EF4-FFF2-40B4-BE49-F238E27FC236}">
                <a16:creationId xmlns:a16="http://schemas.microsoft.com/office/drawing/2014/main" xmlns="" id="{84D64244-FB61-4EA9-94B6-C1E421190F67}"/>
              </a:ext>
            </a:extLst>
          </p:cNvPr>
          <p:cNvSpPr>
            <a:spLocks noGrp="1" noChangeArrowheads="1"/>
          </p:cNvSpPr>
          <p:nvPr>
            <p:ph type="title"/>
          </p:nvPr>
        </p:nvSpPr>
        <p:spPr/>
        <p:txBody>
          <a:bodyPr/>
          <a:lstStyle/>
          <a:p>
            <a:r>
              <a:rPr lang="en-US" altLang="en-US"/>
              <a:t>DSL Spectrum</a:t>
            </a:r>
          </a:p>
        </p:txBody>
      </p:sp>
      <p:sp>
        <p:nvSpPr>
          <p:cNvPr id="102" name="Star: 7 Points 101">
            <a:extLst>
              <a:ext uri="{FF2B5EF4-FFF2-40B4-BE49-F238E27FC236}">
                <a16:creationId xmlns:a16="http://schemas.microsoft.com/office/drawing/2014/main" xmlns="" id="{C1DCEAE8-9851-44F8-9974-E4ED9E0352EE}"/>
              </a:ext>
            </a:extLst>
          </p:cNvPr>
          <p:cNvSpPr/>
          <p:nvPr/>
        </p:nvSpPr>
        <p:spPr bwMode="auto">
          <a:xfrm>
            <a:off x="6977063" y="2030413"/>
            <a:ext cx="2273300" cy="854075"/>
          </a:xfrm>
          <a:prstGeom prst="star7">
            <a:avLst/>
          </a:prstGeom>
          <a:solidFill>
            <a:schemeClr val="accent1"/>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wrap="none" anchor="ctr"/>
          <a:lstStyle/>
          <a:p>
            <a:pPr algn="ctr">
              <a:defRPr/>
            </a:pPr>
            <a:r>
              <a:rPr lang="en-US" sz="1000" dirty="0" err="1"/>
              <a:t>G.Fast</a:t>
            </a:r>
            <a:r>
              <a:rPr lang="en-US" sz="1000" dirty="0"/>
              <a:t> spectrum up to </a:t>
            </a:r>
          </a:p>
          <a:p>
            <a:pPr algn="ctr">
              <a:defRPr/>
            </a:pPr>
            <a:r>
              <a:rPr lang="en-US" sz="1000" dirty="0"/>
              <a:t>106MHz and 212MHz</a:t>
            </a:r>
          </a:p>
          <a:p>
            <a:pPr algn="ctr">
              <a:defRPr/>
            </a:pPr>
            <a:r>
              <a:rPr lang="en-US" sz="1000" dirty="0"/>
              <a:t>(TDD and FDD)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6">
            <a:extLst>
              <a:ext uri="{FF2B5EF4-FFF2-40B4-BE49-F238E27FC236}">
                <a16:creationId xmlns:a16="http://schemas.microsoft.com/office/drawing/2014/main" xmlns="" id="{E84C23B4-8D3A-4731-8C21-270F4951D5A0}"/>
              </a:ext>
            </a:extLst>
          </p:cNvPr>
          <p:cNvSpPr>
            <a:spLocks noGrp="1" noChangeArrowheads="1"/>
          </p:cNvSpPr>
          <p:nvPr>
            <p:ph type="title" idx="4294967295"/>
          </p:nvPr>
        </p:nvSpPr>
        <p:spPr>
          <a:xfrm>
            <a:off x="511175" y="433388"/>
            <a:ext cx="8316913" cy="481012"/>
          </a:xfrm>
        </p:spPr>
        <p:txBody>
          <a:bodyPr lIns="0" tIns="0" rIns="0" bIns="0" anchor="b"/>
          <a:lstStyle/>
          <a:p>
            <a:r>
              <a:rPr lang="en-US" altLang="en-US" sz="2200" i="1"/>
              <a:t>Delivering more with copper</a:t>
            </a:r>
          </a:p>
        </p:txBody>
      </p:sp>
      <p:sp>
        <p:nvSpPr>
          <p:cNvPr id="36867" name="Rectangle 27">
            <a:extLst>
              <a:ext uri="{FF2B5EF4-FFF2-40B4-BE49-F238E27FC236}">
                <a16:creationId xmlns:a16="http://schemas.microsoft.com/office/drawing/2014/main" xmlns="" id="{5C45D858-F5C0-4033-9001-CE17BA421DAF}"/>
              </a:ext>
            </a:extLst>
          </p:cNvPr>
          <p:cNvSpPr>
            <a:spLocks noGrp="1" noChangeArrowheads="1"/>
          </p:cNvSpPr>
          <p:nvPr>
            <p:ph type="body" idx="4294967295"/>
          </p:nvPr>
        </p:nvSpPr>
        <p:spPr>
          <a:xfrm>
            <a:off x="304800" y="1568450"/>
            <a:ext cx="8686800" cy="3735388"/>
          </a:xfrm>
        </p:spPr>
        <p:txBody>
          <a:bodyPr lIns="0" tIns="0" rIns="0" bIns="0"/>
          <a:lstStyle/>
          <a:p>
            <a:pPr marL="407988" lvl="1" indent="-238125">
              <a:tabLst>
                <a:tab pos="3946525" algn="l"/>
              </a:tabLst>
            </a:pPr>
            <a:r>
              <a:rPr lang="en-US" altLang="en-US" dirty="0"/>
              <a:t>Ways to maximize copper networks</a:t>
            </a:r>
          </a:p>
          <a:p>
            <a:pPr marL="857250" lvl="3" indent="-168275">
              <a:lnSpc>
                <a:spcPts val="1800"/>
              </a:lnSpc>
              <a:spcBef>
                <a:spcPts val="300"/>
              </a:spcBef>
              <a:tabLst>
                <a:tab pos="3946525" algn="l"/>
              </a:tabLst>
            </a:pPr>
            <a:endParaRPr lang="en-US" altLang="en-US" sz="1800" dirty="0"/>
          </a:p>
          <a:p>
            <a:pPr marL="857250" lvl="3" indent="-168275">
              <a:lnSpc>
                <a:spcPts val="1800"/>
              </a:lnSpc>
              <a:spcBef>
                <a:spcPts val="300"/>
              </a:spcBef>
              <a:tabLst>
                <a:tab pos="3946525" algn="l"/>
              </a:tabLst>
            </a:pPr>
            <a:r>
              <a:rPr lang="en-US" altLang="en-US" sz="1800" dirty="0"/>
              <a:t>Shorten Loops</a:t>
            </a:r>
          </a:p>
          <a:p>
            <a:pPr marL="857250" lvl="3" indent="-168275">
              <a:lnSpc>
                <a:spcPts val="1800"/>
              </a:lnSpc>
              <a:spcBef>
                <a:spcPts val="300"/>
              </a:spcBef>
              <a:tabLst>
                <a:tab pos="3946525" algn="l"/>
              </a:tabLst>
            </a:pPr>
            <a:r>
              <a:rPr lang="en-US" altLang="en-US" sz="1800" dirty="0"/>
              <a:t>Add Pairs</a:t>
            </a:r>
          </a:p>
          <a:p>
            <a:pPr marL="857250" lvl="3" indent="-168275">
              <a:lnSpc>
                <a:spcPts val="2400"/>
              </a:lnSpc>
              <a:spcBef>
                <a:spcPct val="0"/>
              </a:spcBef>
              <a:spcAft>
                <a:spcPts val="1200"/>
              </a:spcAft>
              <a:tabLst>
                <a:tab pos="3946525" algn="l"/>
              </a:tabLst>
            </a:pPr>
            <a:r>
              <a:rPr lang="en-US" altLang="en-US" sz="1800" dirty="0"/>
              <a:t>Add Spectrum</a:t>
            </a:r>
          </a:p>
          <a:p>
            <a:pPr marL="857250" lvl="3" indent="-168275">
              <a:lnSpc>
                <a:spcPts val="1800"/>
              </a:lnSpc>
              <a:spcBef>
                <a:spcPts val="300"/>
              </a:spcBef>
              <a:tabLst>
                <a:tab pos="3946525" algn="l"/>
              </a:tabLst>
            </a:pPr>
            <a:r>
              <a:rPr lang="en-US" altLang="en-US" sz="1800" dirty="0"/>
              <a:t>Lower Noise</a:t>
            </a:r>
          </a:p>
          <a:p>
            <a:pPr marL="407988" lvl="1" indent="-238125">
              <a:tabLst>
                <a:tab pos="3946525" algn="l"/>
              </a:tabLst>
            </a:pPr>
            <a:endParaRPr lang="en-US" altLang="en-US" dirty="0"/>
          </a:p>
          <a:p>
            <a:pPr marL="407988" lvl="1" indent="-238125">
              <a:tabLst>
                <a:tab pos="3946525" algn="l"/>
              </a:tabLst>
            </a:pPr>
            <a:endParaRPr lang="en-US" altLang="en-US" dirty="0"/>
          </a:p>
          <a:p>
            <a:pPr marL="407988" lvl="1" indent="-238125">
              <a:tabLst>
                <a:tab pos="3946525" algn="l"/>
              </a:tabLst>
            </a:pPr>
            <a:endParaRPr lang="en-US" altLang="en-US" dirty="0"/>
          </a:p>
          <a:p>
            <a:pPr marL="407988" lvl="1" indent="-238125">
              <a:tabLst>
                <a:tab pos="3946525" algn="l"/>
              </a:tabLst>
            </a:pPr>
            <a:r>
              <a:rPr lang="en-US" altLang="en-US" dirty="0"/>
              <a:t>Deploying DSL deeper in the network will allow copper to deliver 100Mbps</a:t>
            </a:r>
          </a:p>
          <a:p>
            <a:pPr marL="168275" indent="-168275">
              <a:tabLst>
                <a:tab pos="3946525" algn="l"/>
              </a:tabLst>
            </a:pPr>
            <a:endParaRPr lang="en-US" altLang="en-US" dirty="0"/>
          </a:p>
        </p:txBody>
      </p:sp>
      <p:sp>
        <p:nvSpPr>
          <p:cNvPr id="36868" name="AutoShape 29">
            <a:extLst>
              <a:ext uri="{FF2B5EF4-FFF2-40B4-BE49-F238E27FC236}">
                <a16:creationId xmlns:a16="http://schemas.microsoft.com/office/drawing/2014/main" xmlns="" id="{FB57999E-6506-4A8A-B639-09BBE6C758DD}"/>
              </a:ext>
            </a:extLst>
          </p:cNvPr>
          <p:cNvSpPr>
            <a:spLocks noChangeArrowheads="1"/>
          </p:cNvSpPr>
          <p:nvPr/>
        </p:nvSpPr>
        <p:spPr bwMode="auto">
          <a:xfrm rot="16200000">
            <a:off x="3797300" y="2222500"/>
            <a:ext cx="1562100" cy="6946900"/>
          </a:xfrm>
          <a:prstGeom prst="downArrow">
            <a:avLst>
              <a:gd name="adj1" fmla="val 54370"/>
              <a:gd name="adj2" fmla="val 94461"/>
            </a:avLst>
          </a:prstGeom>
          <a:solidFill>
            <a:srgbClr val="00B9E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lIns="0" tIns="0" rIns="0" bIns="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endParaRPr lang="en-US" altLang="en-US" sz="1200" b="0">
              <a:latin typeface="Arial" panose="020B0604020202020204" pitchFamily="34" charset="0"/>
            </a:endParaRPr>
          </a:p>
        </p:txBody>
      </p:sp>
      <p:sp>
        <p:nvSpPr>
          <p:cNvPr id="36869" name="Rectangle 30">
            <a:extLst>
              <a:ext uri="{FF2B5EF4-FFF2-40B4-BE49-F238E27FC236}">
                <a16:creationId xmlns:a16="http://schemas.microsoft.com/office/drawing/2014/main" xmlns="" id="{4F64BE25-BF09-4936-86EE-2E9EE194AD85}"/>
              </a:ext>
            </a:extLst>
          </p:cNvPr>
          <p:cNvSpPr>
            <a:spLocks noChangeArrowheads="1"/>
          </p:cNvSpPr>
          <p:nvPr/>
        </p:nvSpPr>
        <p:spPr bwMode="auto">
          <a:xfrm>
            <a:off x="714375" y="5988050"/>
            <a:ext cx="58610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8275" indent="-168275"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spcBef>
                <a:spcPct val="30000"/>
              </a:spcBef>
              <a:buClr>
                <a:schemeClr val="accent1"/>
              </a:buClr>
              <a:buFont typeface="Futura Md BT" pitchFamily="34" charset="0"/>
              <a:buChar char=" "/>
            </a:pPr>
            <a:r>
              <a:rPr lang="en-US" altLang="en-US" sz="1400">
                <a:solidFill>
                  <a:srgbClr val="323232"/>
                </a:solidFill>
                <a:latin typeface="Arial" panose="020B0604020202020204" pitchFamily="34" charset="0"/>
              </a:rPr>
              <a:t>25Mbps                            50Mbps                    100Mbps</a:t>
            </a:r>
          </a:p>
        </p:txBody>
      </p:sp>
      <p:sp>
        <p:nvSpPr>
          <p:cNvPr id="36870" name="Rectangle 31">
            <a:extLst>
              <a:ext uri="{FF2B5EF4-FFF2-40B4-BE49-F238E27FC236}">
                <a16:creationId xmlns:a16="http://schemas.microsoft.com/office/drawing/2014/main" xmlns="" id="{3CCC0ABF-66CA-46A7-B1D7-E44030BA6C94}"/>
              </a:ext>
            </a:extLst>
          </p:cNvPr>
          <p:cNvSpPr>
            <a:spLocks noChangeArrowheads="1"/>
          </p:cNvSpPr>
          <p:nvPr/>
        </p:nvSpPr>
        <p:spPr bwMode="auto">
          <a:xfrm>
            <a:off x="1290638" y="5181600"/>
            <a:ext cx="14859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30000"/>
              </a:spcBef>
              <a:buClr>
                <a:schemeClr val="accent1"/>
              </a:buClr>
              <a:buFont typeface="Futura Md BT" pitchFamily="34" charset="0"/>
              <a:buChar char=" "/>
            </a:pPr>
            <a:r>
              <a:rPr lang="en-US" altLang="en-US">
                <a:solidFill>
                  <a:srgbClr val="64BE19"/>
                </a:solidFill>
                <a:latin typeface="Arial" panose="020B0604020202020204" pitchFamily="34" charset="0"/>
              </a:rPr>
              <a:t>2005</a:t>
            </a:r>
            <a:endParaRPr lang="en-US" altLang="en-US" b="0">
              <a:solidFill>
                <a:srgbClr val="64BE19"/>
              </a:solidFill>
              <a:latin typeface="Arial" panose="020B0604020202020204" pitchFamily="34" charset="0"/>
            </a:endParaRPr>
          </a:p>
        </p:txBody>
      </p:sp>
      <p:sp>
        <p:nvSpPr>
          <p:cNvPr id="36871" name="Rectangle 32">
            <a:extLst>
              <a:ext uri="{FF2B5EF4-FFF2-40B4-BE49-F238E27FC236}">
                <a16:creationId xmlns:a16="http://schemas.microsoft.com/office/drawing/2014/main" xmlns="" id="{DECC171C-2D9A-42AF-963E-961B704547FE}"/>
              </a:ext>
            </a:extLst>
          </p:cNvPr>
          <p:cNvSpPr>
            <a:spLocks noChangeArrowheads="1"/>
          </p:cNvSpPr>
          <p:nvPr/>
        </p:nvSpPr>
        <p:spPr bwMode="auto">
          <a:xfrm>
            <a:off x="3232150" y="5181600"/>
            <a:ext cx="1270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30000"/>
              </a:spcBef>
              <a:buClr>
                <a:schemeClr val="accent1"/>
              </a:buClr>
              <a:buFont typeface="Futura Md BT" pitchFamily="34" charset="0"/>
              <a:buChar char=" "/>
            </a:pPr>
            <a:r>
              <a:rPr lang="en-US" altLang="en-US">
                <a:solidFill>
                  <a:srgbClr val="64BE19"/>
                </a:solidFill>
                <a:latin typeface="Arial" panose="020B0604020202020204" pitchFamily="34" charset="0"/>
              </a:rPr>
              <a:t>2010</a:t>
            </a:r>
            <a:endParaRPr lang="en-US" altLang="en-US" b="0">
              <a:solidFill>
                <a:srgbClr val="64BE19"/>
              </a:solidFill>
              <a:latin typeface="Arial" panose="020B0604020202020204" pitchFamily="34" charset="0"/>
            </a:endParaRPr>
          </a:p>
        </p:txBody>
      </p:sp>
      <p:sp>
        <p:nvSpPr>
          <p:cNvPr id="36872" name="Rectangle 33">
            <a:extLst>
              <a:ext uri="{FF2B5EF4-FFF2-40B4-BE49-F238E27FC236}">
                <a16:creationId xmlns:a16="http://schemas.microsoft.com/office/drawing/2014/main" xmlns="" id="{CB29128C-7684-46EC-B900-7FE2CD6706A9}"/>
              </a:ext>
            </a:extLst>
          </p:cNvPr>
          <p:cNvSpPr>
            <a:spLocks noChangeArrowheads="1"/>
          </p:cNvSpPr>
          <p:nvPr/>
        </p:nvSpPr>
        <p:spPr bwMode="auto">
          <a:xfrm>
            <a:off x="5021263" y="5181600"/>
            <a:ext cx="14097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30000"/>
              </a:spcBef>
              <a:buClr>
                <a:schemeClr val="accent1"/>
              </a:buClr>
              <a:buFont typeface="Futura Md BT" pitchFamily="34" charset="0"/>
              <a:buChar char=" "/>
            </a:pPr>
            <a:r>
              <a:rPr lang="en-US" altLang="en-US">
                <a:solidFill>
                  <a:srgbClr val="64BE19"/>
                </a:solidFill>
                <a:latin typeface="Arial" panose="020B0604020202020204" pitchFamily="34" charset="0"/>
              </a:rPr>
              <a:t>2012 -&gt;</a:t>
            </a:r>
            <a:endParaRPr lang="en-US" altLang="en-US" b="0">
              <a:solidFill>
                <a:srgbClr val="64BE19"/>
              </a:solidFill>
              <a:latin typeface="Arial" panose="020B0604020202020204" pitchFamily="34" charset="0"/>
            </a:endParaRPr>
          </a:p>
        </p:txBody>
      </p:sp>
      <p:sp>
        <p:nvSpPr>
          <p:cNvPr id="36873" name="Rectangle 35">
            <a:extLst>
              <a:ext uri="{FF2B5EF4-FFF2-40B4-BE49-F238E27FC236}">
                <a16:creationId xmlns:a16="http://schemas.microsoft.com/office/drawing/2014/main" xmlns="" id="{77857639-937C-4160-840A-F7B23D31D3E3}"/>
              </a:ext>
            </a:extLst>
          </p:cNvPr>
          <p:cNvSpPr>
            <a:spLocks noChangeArrowheads="1"/>
          </p:cNvSpPr>
          <p:nvPr/>
        </p:nvSpPr>
        <p:spPr bwMode="auto">
          <a:xfrm>
            <a:off x="3451225" y="5511800"/>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spcBef>
                <a:spcPct val="30000"/>
              </a:spcBef>
              <a:buClr>
                <a:schemeClr val="accent1"/>
              </a:buClr>
              <a:buFont typeface="Futura Md BT" pitchFamily="34" charset="0"/>
              <a:buNone/>
            </a:pPr>
            <a:r>
              <a:rPr lang="en-US" altLang="en-US" sz="2000" b="0">
                <a:latin typeface="Arial" panose="020B0604020202020204" pitchFamily="34" charset="0"/>
              </a:rPr>
              <a:t>FTT</a:t>
            </a:r>
            <a:r>
              <a:rPr lang="en-US" altLang="en-US" sz="2000" b="0" i="1">
                <a:latin typeface="Arial" panose="020B0604020202020204" pitchFamily="34" charset="0"/>
              </a:rPr>
              <a:t>x</a:t>
            </a:r>
          </a:p>
        </p:txBody>
      </p:sp>
      <p:sp>
        <p:nvSpPr>
          <p:cNvPr id="36874" name="Oval 12">
            <a:extLst>
              <a:ext uri="{FF2B5EF4-FFF2-40B4-BE49-F238E27FC236}">
                <a16:creationId xmlns:a16="http://schemas.microsoft.com/office/drawing/2014/main" xmlns="" id="{91F6FE09-029B-401E-B167-A71ADE9807B7}"/>
              </a:ext>
            </a:extLst>
          </p:cNvPr>
          <p:cNvSpPr>
            <a:spLocks noChangeArrowheads="1"/>
          </p:cNvSpPr>
          <p:nvPr/>
        </p:nvSpPr>
        <p:spPr bwMode="auto">
          <a:xfrm>
            <a:off x="609600" y="2057400"/>
            <a:ext cx="279400" cy="279400"/>
          </a:xfrm>
          <a:prstGeom prst="ellipse">
            <a:avLst/>
          </a:prstGeom>
          <a:solidFill>
            <a:schemeClr val="accent2"/>
          </a:solidFill>
          <a:ln w="9525" algn="ctr">
            <a:solidFill>
              <a:schemeClr val="tx1"/>
            </a:solidFill>
            <a:round/>
            <a:headEnd/>
            <a:tailEnd/>
          </a:ln>
        </p:spPr>
        <p:txBody>
          <a:bodyPr anchor="ct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r>
              <a:rPr lang="en-US" altLang="en-US" sz="1200">
                <a:solidFill>
                  <a:schemeClr val="bg1"/>
                </a:solidFill>
                <a:latin typeface="Arial" panose="020B0604020202020204" pitchFamily="34" charset="0"/>
              </a:rPr>
              <a:t>1</a:t>
            </a:r>
          </a:p>
        </p:txBody>
      </p:sp>
      <p:sp>
        <p:nvSpPr>
          <p:cNvPr id="36875" name="Oval 13">
            <a:extLst>
              <a:ext uri="{FF2B5EF4-FFF2-40B4-BE49-F238E27FC236}">
                <a16:creationId xmlns:a16="http://schemas.microsoft.com/office/drawing/2014/main" xmlns="" id="{EA358FC7-055F-4490-9AA1-B926E002F8A1}"/>
              </a:ext>
            </a:extLst>
          </p:cNvPr>
          <p:cNvSpPr>
            <a:spLocks noChangeArrowheads="1"/>
          </p:cNvSpPr>
          <p:nvPr/>
        </p:nvSpPr>
        <p:spPr bwMode="auto">
          <a:xfrm>
            <a:off x="611188" y="2362200"/>
            <a:ext cx="279400" cy="279400"/>
          </a:xfrm>
          <a:prstGeom prst="ellipse">
            <a:avLst/>
          </a:prstGeom>
          <a:solidFill>
            <a:schemeClr val="accent2"/>
          </a:solidFill>
          <a:ln w="9525" algn="ctr">
            <a:solidFill>
              <a:schemeClr val="tx1"/>
            </a:solidFill>
            <a:round/>
            <a:headEnd/>
            <a:tailEnd/>
          </a:ln>
        </p:spPr>
        <p:txBody>
          <a:bodyPr anchor="ct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r>
              <a:rPr lang="en-US" altLang="en-US" sz="1200">
                <a:solidFill>
                  <a:schemeClr val="bg1"/>
                </a:solidFill>
                <a:latin typeface="Arial" panose="020B0604020202020204" pitchFamily="34" charset="0"/>
              </a:rPr>
              <a:t>2</a:t>
            </a:r>
          </a:p>
        </p:txBody>
      </p:sp>
      <p:sp>
        <p:nvSpPr>
          <p:cNvPr id="36876" name="Oval 14">
            <a:extLst>
              <a:ext uri="{FF2B5EF4-FFF2-40B4-BE49-F238E27FC236}">
                <a16:creationId xmlns:a16="http://schemas.microsoft.com/office/drawing/2014/main" xmlns="" id="{BB6AFADE-E86E-45BD-B6B6-62CF22A71344}"/>
              </a:ext>
            </a:extLst>
          </p:cNvPr>
          <p:cNvSpPr>
            <a:spLocks noChangeArrowheads="1"/>
          </p:cNvSpPr>
          <p:nvPr/>
        </p:nvSpPr>
        <p:spPr bwMode="auto">
          <a:xfrm>
            <a:off x="609600" y="2667000"/>
            <a:ext cx="279400" cy="279400"/>
          </a:xfrm>
          <a:prstGeom prst="ellipse">
            <a:avLst/>
          </a:prstGeom>
          <a:solidFill>
            <a:schemeClr val="accent2"/>
          </a:solidFill>
          <a:ln w="9525" algn="ctr">
            <a:solidFill>
              <a:schemeClr val="tx1"/>
            </a:solidFill>
            <a:round/>
            <a:headEnd/>
            <a:tailEnd/>
          </a:ln>
        </p:spPr>
        <p:txBody>
          <a:bodyPr anchor="ct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r>
              <a:rPr lang="en-US" altLang="en-US" sz="1200">
                <a:solidFill>
                  <a:schemeClr val="bg1"/>
                </a:solidFill>
                <a:latin typeface="Arial" panose="020B0604020202020204" pitchFamily="34" charset="0"/>
              </a:rPr>
              <a:t>3</a:t>
            </a:r>
          </a:p>
        </p:txBody>
      </p:sp>
      <p:sp>
        <p:nvSpPr>
          <p:cNvPr id="36877" name="Oval 15">
            <a:extLst>
              <a:ext uri="{FF2B5EF4-FFF2-40B4-BE49-F238E27FC236}">
                <a16:creationId xmlns:a16="http://schemas.microsoft.com/office/drawing/2014/main" xmlns="" id="{D463E77B-8284-45AA-BC98-D43AEEE1840E}"/>
              </a:ext>
            </a:extLst>
          </p:cNvPr>
          <p:cNvSpPr>
            <a:spLocks noChangeArrowheads="1"/>
          </p:cNvSpPr>
          <p:nvPr/>
        </p:nvSpPr>
        <p:spPr bwMode="auto">
          <a:xfrm>
            <a:off x="609600" y="3124200"/>
            <a:ext cx="279400" cy="279400"/>
          </a:xfrm>
          <a:prstGeom prst="ellipse">
            <a:avLst/>
          </a:prstGeom>
          <a:solidFill>
            <a:schemeClr val="accent2"/>
          </a:solidFill>
          <a:ln w="9525" algn="ctr">
            <a:solidFill>
              <a:schemeClr val="tx1"/>
            </a:solidFill>
            <a:round/>
            <a:headEnd/>
            <a:tailEnd/>
          </a:ln>
        </p:spPr>
        <p:txBody>
          <a:bodyPr anchor="ct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r>
              <a:rPr lang="en-US" altLang="en-US" sz="1200">
                <a:solidFill>
                  <a:schemeClr val="bg1"/>
                </a:solidFill>
                <a:latin typeface="Arial" panose="020B0604020202020204" pitchFamily="34" charset="0"/>
              </a:rPr>
              <a:t>4</a:t>
            </a:r>
          </a:p>
        </p:txBody>
      </p:sp>
      <p:pic>
        <p:nvPicPr>
          <p:cNvPr id="36878" name="Picture 15" descr="Claude Elwood Shannon (1916-2001)">
            <a:hlinkClick r:id="rId3" tooltip="Claude Elwood Shannon (1916-2001)"/>
            <a:extLst>
              <a:ext uri="{FF2B5EF4-FFF2-40B4-BE49-F238E27FC236}">
                <a16:creationId xmlns:a16="http://schemas.microsoft.com/office/drawing/2014/main" xmlns="" id="{26245CA6-39CB-4359-BE9D-5224FE7A0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8" y="542925"/>
            <a:ext cx="12509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36" name="Rectangle 16">
            <a:extLst>
              <a:ext uri="{FF2B5EF4-FFF2-40B4-BE49-F238E27FC236}">
                <a16:creationId xmlns:a16="http://schemas.microsoft.com/office/drawing/2014/main" xmlns="" id="{1BAE91FF-EE6A-4B60-A62F-84C5A59817B8}"/>
              </a:ext>
            </a:extLst>
          </p:cNvPr>
          <p:cNvSpPr>
            <a:spLocks noChangeArrowheads="1"/>
          </p:cNvSpPr>
          <p:nvPr/>
        </p:nvSpPr>
        <p:spPr bwMode="auto">
          <a:xfrm>
            <a:off x="4513263" y="3116263"/>
            <a:ext cx="4441825" cy="118110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lvl="1" algn="ctr">
              <a:lnSpc>
                <a:spcPct val="90000"/>
              </a:lnSpc>
              <a:spcAft>
                <a:spcPts val="1200"/>
              </a:spcAft>
              <a:buClr>
                <a:schemeClr val="bg1"/>
              </a:buClr>
              <a:buFont typeface="Times New Roman" pitchFamily="18" charset="0"/>
              <a:buNone/>
              <a:tabLst>
                <a:tab pos="3946525" algn="l"/>
              </a:tabLst>
              <a:defRPr/>
            </a:pPr>
            <a:r>
              <a:rPr lang="en-US" sz="1200" b="0">
                <a:solidFill>
                  <a:srgbClr val="323232"/>
                </a:solidFill>
                <a:latin typeface="Arial" charset="0"/>
              </a:rPr>
              <a:t>Goal: increase bitrate R</a:t>
            </a:r>
          </a:p>
          <a:p>
            <a:pPr lvl="2" algn="ctr">
              <a:lnSpc>
                <a:spcPct val="90000"/>
              </a:lnSpc>
              <a:spcAft>
                <a:spcPts val="1200"/>
              </a:spcAft>
              <a:buClr>
                <a:schemeClr val="bg1"/>
              </a:buClr>
              <a:buFont typeface="Times New Roman" pitchFamily="18" charset="0"/>
              <a:buNone/>
              <a:tabLst>
                <a:tab pos="3946525" algn="l"/>
              </a:tabLst>
              <a:defRPr/>
            </a:pPr>
            <a:r>
              <a:rPr lang="en-US" sz="1200" b="0">
                <a:solidFill>
                  <a:srgbClr val="323232"/>
                </a:solidFill>
                <a:latin typeface="Arial" charset="0"/>
              </a:rPr>
              <a:t>Need to: increase W (spectrum) and/or</a:t>
            </a:r>
          </a:p>
          <a:p>
            <a:pPr lvl="2" algn="ctr">
              <a:lnSpc>
                <a:spcPct val="90000"/>
              </a:lnSpc>
              <a:spcAft>
                <a:spcPts val="1200"/>
              </a:spcAft>
              <a:buClr>
                <a:schemeClr val="bg1"/>
              </a:buClr>
              <a:buFont typeface="Times New Roman" pitchFamily="18" charset="0"/>
              <a:buNone/>
              <a:tabLst>
                <a:tab pos="3946525" algn="l"/>
              </a:tabLst>
              <a:defRPr/>
            </a:pPr>
            <a:r>
              <a:rPr lang="en-US" sz="1200" b="0">
                <a:solidFill>
                  <a:srgbClr val="323232"/>
                </a:solidFill>
                <a:latin typeface="Arial" charset="0"/>
              </a:rPr>
              <a:t>increase SNR (reduce noise)</a:t>
            </a:r>
          </a:p>
          <a:p>
            <a:pPr algn="ctr">
              <a:lnSpc>
                <a:spcPct val="90000"/>
              </a:lnSpc>
              <a:spcAft>
                <a:spcPts val="1200"/>
              </a:spcAft>
              <a:buClr>
                <a:schemeClr val="bg1"/>
              </a:buClr>
              <a:buFont typeface="Times New Roman" pitchFamily="18" charset="0"/>
              <a:buNone/>
              <a:tabLst>
                <a:tab pos="3946525" algn="l"/>
              </a:tabLst>
              <a:defRPr/>
            </a:pPr>
            <a:r>
              <a:rPr lang="en-US" sz="1000" b="0">
                <a:solidFill>
                  <a:srgbClr val="323232"/>
                </a:solidFill>
                <a:latin typeface="Arial" charset="0"/>
              </a:rPr>
              <a:t>(Note: increasing signal increases noise – to non-DSL services as well)</a:t>
            </a:r>
          </a:p>
        </p:txBody>
      </p:sp>
      <p:sp>
        <p:nvSpPr>
          <p:cNvPr id="1259537" name="Rectangle 17">
            <a:extLst>
              <a:ext uri="{FF2B5EF4-FFF2-40B4-BE49-F238E27FC236}">
                <a16:creationId xmlns:a16="http://schemas.microsoft.com/office/drawing/2014/main" xmlns="" id="{C94610F3-0206-427B-BAD4-844CC5FA2B51}"/>
              </a:ext>
            </a:extLst>
          </p:cNvPr>
          <p:cNvSpPr>
            <a:spLocks noChangeArrowheads="1"/>
          </p:cNvSpPr>
          <p:nvPr/>
        </p:nvSpPr>
        <p:spPr bwMode="auto">
          <a:xfrm>
            <a:off x="5132388" y="2459038"/>
            <a:ext cx="3454400" cy="6254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lnSpc>
                <a:spcPct val="90000"/>
              </a:lnSpc>
              <a:spcAft>
                <a:spcPct val="10000"/>
              </a:spcAft>
              <a:buClr>
                <a:schemeClr val="accent1"/>
              </a:buClr>
              <a:buFont typeface="Futura Md BT" pitchFamily="34" charset="0"/>
              <a:buChar char=" "/>
              <a:tabLst>
                <a:tab pos="3946525" algn="l"/>
              </a:tabLst>
              <a:defRPr/>
            </a:pPr>
            <a:r>
              <a:rPr lang="en-US" sz="1200" b="0">
                <a:solidFill>
                  <a:srgbClr val="323232"/>
                </a:solidFill>
                <a:latin typeface="Arial" charset="0"/>
              </a:rPr>
              <a:t>Shannon’s channel capacity formula (1948)</a:t>
            </a:r>
          </a:p>
          <a:p>
            <a:pPr algn="ctr">
              <a:lnSpc>
                <a:spcPct val="90000"/>
              </a:lnSpc>
              <a:spcAft>
                <a:spcPct val="10000"/>
              </a:spcAft>
              <a:buClr>
                <a:schemeClr val="accent1"/>
              </a:buClr>
              <a:buFont typeface="Futura Md BT" pitchFamily="34" charset="0"/>
              <a:buChar char=" "/>
              <a:tabLst>
                <a:tab pos="3946525" algn="l"/>
              </a:tabLst>
              <a:defRPr/>
            </a:pPr>
            <a:endParaRPr lang="en-US" sz="1200" b="0">
              <a:solidFill>
                <a:srgbClr val="323232"/>
              </a:solidFill>
              <a:latin typeface="Arial" charset="0"/>
            </a:endParaRPr>
          </a:p>
          <a:p>
            <a:pPr algn="ctr">
              <a:lnSpc>
                <a:spcPct val="90000"/>
              </a:lnSpc>
              <a:spcAft>
                <a:spcPct val="10000"/>
              </a:spcAft>
              <a:buClr>
                <a:schemeClr val="accent1"/>
              </a:buClr>
              <a:buFont typeface="Futura Md BT" pitchFamily="34" charset="0"/>
              <a:buChar char=" "/>
              <a:tabLst>
                <a:tab pos="3946525" algn="l"/>
              </a:tabLst>
              <a:defRPr/>
            </a:pPr>
            <a:r>
              <a:rPr lang="en-US" sz="1200" b="0">
                <a:solidFill>
                  <a:srgbClr val="323232"/>
                </a:solidFill>
                <a:latin typeface="Arial" charset="0"/>
              </a:rPr>
              <a:t>R = W log</a:t>
            </a:r>
            <a:r>
              <a:rPr lang="en-US" sz="1200" b="0" baseline="-25000">
                <a:solidFill>
                  <a:srgbClr val="323232"/>
                </a:solidFill>
                <a:latin typeface="Arial" charset="0"/>
              </a:rPr>
              <a:t>2 </a:t>
            </a:r>
            <a:r>
              <a:rPr lang="en-US" sz="1200" b="0">
                <a:solidFill>
                  <a:srgbClr val="323232"/>
                </a:solidFill>
                <a:latin typeface="Arial" charset="0"/>
              </a:rPr>
              <a:t>(1+SNR) bits/s</a:t>
            </a:r>
          </a:p>
        </p:txBody>
      </p:sp>
      <p:sp>
        <p:nvSpPr>
          <p:cNvPr id="1259538" name="Rectangle 18">
            <a:extLst>
              <a:ext uri="{FF2B5EF4-FFF2-40B4-BE49-F238E27FC236}">
                <a16:creationId xmlns:a16="http://schemas.microsoft.com/office/drawing/2014/main" xmlns="" id="{E6B04141-CD03-4EBF-9535-4C373B32D8E3}"/>
              </a:ext>
            </a:extLst>
          </p:cNvPr>
          <p:cNvSpPr>
            <a:spLocks noChangeArrowheads="1"/>
          </p:cNvSpPr>
          <p:nvPr/>
        </p:nvSpPr>
        <p:spPr bwMode="auto">
          <a:xfrm>
            <a:off x="4489450" y="2381250"/>
            <a:ext cx="4487863" cy="1930400"/>
          </a:xfrm>
          <a:prstGeom prst="rect">
            <a:avLst/>
          </a:prstGeom>
          <a:noFill/>
          <a:ln w="9525" algn="ctr">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endParaRPr lang="en-US"/>
          </a:p>
        </p:txBody>
      </p:sp>
      <p:sp>
        <p:nvSpPr>
          <p:cNvPr id="1259539" name="AutoShape 19">
            <a:extLst>
              <a:ext uri="{FF2B5EF4-FFF2-40B4-BE49-F238E27FC236}">
                <a16:creationId xmlns:a16="http://schemas.microsoft.com/office/drawing/2014/main" xmlns="" id="{2EE2AB59-0FDE-4A4E-8043-6A3938027C6B}"/>
              </a:ext>
            </a:extLst>
          </p:cNvPr>
          <p:cNvSpPr>
            <a:spLocks/>
          </p:cNvSpPr>
          <p:nvPr/>
        </p:nvSpPr>
        <p:spPr bwMode="auto">
          <a:xfrm>
            <a:off x="2863850" y="2078038"/>
            <a:ext cx="88900" cy="812800"/>
          </a:xfrm>
          <a:prstGeom prst="rightBrace">
            <a:avLst>
              <a:gd name="adj1" fmla="val 76190"/>
              <a:gd name="adj2" fmla="val 50000"/>
            </a:avLst>
          </a:prstGeom>
          <a:no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a:defRPr/>
            </a:pPr>
            <a:endParaRPr lang="en-US"/>
          </a:p>
        </p:txBody>
      </p:sp>
      <p:sp>
        <p:nvSpPr>
          <p:cNvPr id="1259540" name="AutoShape 20">
            <a:extLst>
              <a:ext uri="{FF2B5EF4-FFF2-40B4-BE49-F238E27FC236}">
                <a16:creationId xmlns:a16="http://schemas.microsoft.com/office/drawing/2014/main" xmlns="" id="{6A0AFCDD-9985-47C5-B7FF-E43B8C451195}"/>
              </a:ext>
            </a:extLst>
          </p:cNvPr>
          <p:cNvSpPr>
            <a:spLocks/>
          </p:cNvSpPr>
          <p:nvPr/>
        </p:nvSpPr>
        <p:spPr bwMode="auto">
          <a:xfrm>
            <a:off x="3387725" y="3017838"/>
            <a:ext cx="88900" cy="619125"/>
          </a:xfrm>
          <a:prstGeom prst="rightBrace">
            <a:avLst>
              <a:gd name="adj1" fmla="val 58036"/>
              <a:gd name="adj2" fmla="val 50000"/>
            </a:avLst>
          </a:prstGeom>
          <a:no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a:defRPr/>
            </a:pPr>
            <a:endParaRPr lang="en-US"/>
          </a:p>
        </p:txBody>
      </p:sp>
      <p:sp>
        <p:nvSpPr>
          <p:cNvPr id="1259541" name="Line 21">
            <a:extLst>
              <a:ext uri="{FF2B5EF4-FFF2-40B4-BE49-F238E27FC236}">
                <a16:creationId xmlns:a16="http://schemas.microsoft.com/office/drawing/2014/main" xmlns="" id="{C0FD7BAB-48F5-463C-A218-75F8B5755E42}"/>
              </a:ext>
            </a:extLst>
          </p:cNvPr>
          <p:cNvSpPr>
            <a:spLocks noChangeShapeType="1"/>
          </p:cNvSpPr>
          <p:nvPr/>
        </p:nvSpPr>
        <p:spPr bwMode="auto">
          <a:xfrm>
            <a:off x="3160713" y="2578100"/>
            <a:ext cx="2589212" cy="981075"/>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lgn="ctr">
              <a:defRPr/>
            </a:pPr>
            <a:endParaRPr lang="en-US"/>
          </a:p>
        </p:txBody>
      </p:sp>
      <p:sp>
        <p:nvSpPr>
          <p:cNvPr id="1259542" name="Line 22">
            <a:extLst>
              <a:ext uri="{FF2B5EF4-FFF2-40B4-BE49-F238E27FC236}">
                <a16:creationId xmlns:a16="http://schemas.microsoft.com/office/drawing/2014/main" xmlns="" id="{34DF9FCC-D057-43E2-ABA5-94CFE73EE8F8}"/>
              </a:ext>
            </a:extLst>
          </p:cNvPr>
          <p:cNvSpPr>
            <a:spLocks noChangeShapeType="1"/>
          </p:cNvSpPr>
          <p:nvPr/>
        </p:nvSpPr>
        <p:spPr bwMode="auto">
          <a:xfrm>
            <a:off x="3690938" y="3408363"/>
            <a:ext cx="1982787" cy="458787"/>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lgn="ctr">
              <a:defRPr/>
            </a:pPr>
            <a:endParaRPr lang="en-US"/>
          </a:p>
        </p:txBody>
      </p:sp>
      <p:sp>
        <p:nvSpPr>
          <p:cNvPr id="1259543" name="Oval 23">
            <a:extLst>
              <a:ext uri="{FF2B5EF4-FFF2-40B4-BE49-F238E27FC236}">
                <a16:creationId xmlns:a16="http://schemas.microsoft.com/office/drawing/2014/main" xmlns="" id="{CAB82DDE-EB67-4A51-8C1D-2A525C605410}"/>
              </a:ext>
            </a:extLst>
          </p:cNvPr>
          <p:cNvSpPr>
            <a:spLocks noChangeArrowheads="1"/>
          </p:cNvSpPr>
          <p:nvPr/>
        </p:nvSpPr>
        <p:spPr bwMode="auto">
          <a:xfrm>
            <a:off x="517525" y="3044825"/>
            <a:ext cx="2586038" cy="460375"/>
          </a:xfrm>
          <a:prstGeom prst="ellipse">
            <a:avLst/>
          </a:prstGeom>
          <a:noFill/>
          <a:ln w="9525" algn="ctr">
            <a:solidFill>
              <a:schemeClr val="hlink"/>
            </a:solidFill>
            <a:round/>
            <a:headEnd/>
            <a:tailEnd/>
          </a:ln>
          <a:effectLst>
            <a:prstShdw prst="shdw17" dist="17961" dir="2700000">
              <a:schemeClr val="hlink">
                <a:gamma/>
                <a:shade val="60000"/>
                <a:invGamma/>
              </a:schemeClr>
            </a:prstShdw>
          </a:effectLst>
        </p:spPr>
        <p:txBody>
          <a:bodyPr wrap="none" anchor="ctr"/>
          <a:lstStyle/>
          <a:p>
            <a:pPr algn="ctr">
              <a:defRPr/>
            </a:pPr>
            <a:endParaRPr lang="en-US"/>
          </a:p>
        </p:txBody>
      </p:sp>
      <p:sp>
        <p:nvSpPr>
          <p:cNvPr id="36887" name="Text Box 24">
            <a:extLst>
              <a:ext uri="{FF2B5EF4-FFF2-40B4-BE49-F238E27FC236}">
                <a16:creationId xmlns:a16="http://schemas.microsoft.com/office/drawing/2014/main" xmlns="" id="{E4A7FD96-12D5-4D9B-A3E1-3ED95CBDA12E}"/>
              </a:ext>
            </a:extLst>
          </p:cNvPr>
          <p:cNvSpPr txBox="1">
            <a:spLocks noChangeArrowheads="1"/>
          </p:cNvSpPr>
          <p:nvPr/>
        </p:nvSpPr>
        <p:spPr bwMode="auto">
          <a:xfrm>
            <a:off x="7226300" y="52388"/>
            <a:ext cx="18462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buClr>
                <a:schemeClr val="bg1"/>
              </a:buClr>
              <a:buFont typeface="Times New Roman" panose="02020603050405020304" pitchFamily="18" charset="0"/>
              <a:buNone/>
            </a:pPr>
            <a:r>
              <a:rPr lang="en-US" altLang="en-US" b="0">
                <a:latin typeface="Trebuchet MS" panose="020B0603020202020204" pitchFamily="34" charset="0"/>
              </a:rPr>
              <a:t>Claude Shannon</a:t>
            </a:r>
          </a:p>
          <a:p>
            <a:pPr>
              <a:lnSpc>
                <a:spcPct val="90000"/>
              </a:lnSpc>
              <a:buClr>
                <a:schemeClr val="bg1"/>
              </a:buClr>
              <a:buFont typeface="Times New Roman" panose="02020603050405020304" pitchFamily="18" charset="0"/>
              <a:buNone/>
            </a:pPr>
            <a:r>
              <a:rPr lang="en-US" altLang="en-US" b="0">
                <a:latin typeface="Trebuchet MS" panose="020B0603020202020204" pitchFamily="34" charset="0"/>
              </a:rPr>
              <a:t>Bell Labs researcher</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62" descr="Dark vertical">
            <a:extLst>
              <a:ext uri="{FF2B5EF4-FFF2-40B4-BE49-F238E27FC236}">
                <a16:creationId xmlns:a16="http://schemas.microsoft.com/office/drawing/2014/main" xmlns="" id="{FAD50271-F59A-45E7-9A7F-3ED89A72466E}"/>
              </a:ext>
            </a:extLst>
          </p:cNvPr>
          <p:cNvSpPr>
            <a:spLocks/>
          </p:cNvSpPr>
          <p:nvPr/>
        </p:nvSpPr>
        <p:spPr bwMode="auto">
          <a:xfrm>
            <a:off x="1928813" y="1398588"/>
            <a:ext cx="0" cy="220662"/>
          </a:xfrm>
          <a:custGeom>
            <a:avLst/>
            <a:gdLst>
              <a:gd name="T0" fmla="*/ 0 w 1640"/>
              <a:gd name="T1" fmla="*/ 2147483646 h 255"/>
              <a:gd name="T2" fmla="*/ 0 w 1640"/>
              <a:gd name="T3" fmla="*/ 0 h 255"/>
              <a:gd name="T4" fmla="*/ 0 w 1640"/>
              <a:gd name="T5" fmla="*/ 2147483646 h 255"/>
              <a:gd name="T6" fmla="*/ 0 w 1640"/>
              <a:gd name="T7" fmla="*/ 2147483646 h 255"/>
              <a:gd name="T8" fmla="*/ 0 w 1640"/>
              <a:gd name="T9" fmla="*/ 2147483646 h 255"/>
              <a:gd name="T10" fmla="*/ 0 w 1640"/>
              <a:gd name="T11" fmla="*/ 2147483646 h 255"/>
              <a:gd name="T12" fmla="*/ 0 w 1640"/>
              <a:gd name="T13" fmla="*/ 2147483646 h 255"/>
              <a:gd name="T14" fmla="*/ 0 w 1640"/>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 name="T24" fmla="*/ 0 w 1640"/>
              <a:gd name="T25" fmla="*/ 0 h 255"/>
              <a:gd name="T26" fmla="*/ 0 w 1640"/>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0" h="255">
                <a:moveTo>
                  <a:pt x="0" y="255"/>
                </a:moveTo>
                <a:lnTo>
                  <a:pt x="0" y="0"/>
                </a:lnTo>
                <a:lnTo>
                  <a:pt x="452" y="14"/>
                </a:lnTo>
                <a:lnTo>
                  <a:pt x="1100" y="26"/>
                </a:lnTo>
                <a:lnTo>
                  <a:pt x="1610" y="50"/>
                </a:lnTo>
                <a:lnTo>
                  <a:pt x="1640" y="56"/>
                </a:lnTo>
                <a:lnTo>
                  <a:pt x="518" y="200"/>
                </a:lnTo>
                <a:lnTo>
                  <a:pt x="0" y="25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spAutoFit/>
          </a:bodyPr>
          <a:lstStyle/>
          <a:p>
            <a:endParaRPr lang="en-CA"/>
          </a:p>
        </p:txBody>
      </p:sp>
      <p:sp>
        <p:nvSpPr>
          <p:cNvPr id="40963" name="Rectangle 2">
            <a:extLst>
              <a:ext uri="{FF2B5EF4-FFF2-40B4-BE49-F238E27FC236}">
                <a16:creationId xmlns:a16="http://schemas.microsoft.com/office/drawing/2014/main" xmlns="" id="{5B44AAF8-B0A2-44DF-AD3A-93E48DA3697F}"/>
              </a:ext>
            </a:extLst>
          </p:cNvPr>
          <p:cNvSpPr>
            <a:spLocks noGrp="1" noChangeArrowheads="1"/>
          </p:cNvSpPr>
          <p:nvPr>
            <p:ph type="title" idx="4294967295"/>
          </p:nvPr>
        </p:nvSpPr>
        <p:spPr/>
        <p:txBody>
          <a:bodyPr lIns="0" tIns="0" rIns="0" bIns="0" anchor="b"/>
          <a:lstStyle/>
          <a:p>
            <a:r>
              <a:rPr lang="en-US" altLang="en-US"/>
              <a:t>Noise Reduction Opportunity</a:t>
            </a:r>
            <a:br>
              <a:rPr lang="en-US" altLang="en-US"/>
            </a:br>
            <a:r>
              <a:rPr lang="en-US" altLang="en-US" sz="2200" i="1"/>
              <a:t>Crosstalk reduction -</a:t>
            </a:r>
            <a:r>
              <a:rPr lang="en-US" altLang="en-US"/>
              <a:t> </a:t>
            </a:r>
            <a:r>
              <a:rPr lang="en-US" altLang="en-US" sz="2200" i="1"/>
              <a:t>far-end receiver view</a:t>
            </a:r>
          </a:p>
        </p:txBody>
      </p:sp>
      <p:sp>
        <p:nvSpPr>
          <p:cNvPr id="40964" name="Text Box 65">
            <a:extLst>
              <a:ext uri="{FF2B5EF4-FFF2-40B4-BE49-F238E27FC236}">
                <a16:creationId xmlns:a16="http://schemas.microsoft.com/office/drawing/2014/main" xmlns="" id="{F13405C1-3A72-496A-9CB2-4E8417DE1779}"/>
              </a:ext>
            </a:extLst>
          </p:cNvPr>
          <p:cNvSpPr txBox="1">
            <a:spLocks noChangeArrowheads="1"/>
          </p:cNvSpPr>
          <p:nvPr/>
        </p:nvSpPr>
        <p:spPr bwMode="auto">
          <a:xfrm>
            <a:off x="6551613" y="1341438"/>
            <a:ext cx="237331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r>
              <a:rPr lang="en-US" altLang="en-US" b="0">
                <a:latin typeface="Trebuchet MS" panose="020B0603020202020204" pitchFamily="34" charset="0"/>
                <a:ea typeface="MS PGothic" panose="020B0600070205080204" pitchFamily="34" charset="-128"/>
              </a:rPr>
              <a:t>Longer line: e.g. 1 km</a:t>
            </a:r>
          </a:p>
          <a:p>
            <a:pPr>
              <a:lnSpc>
                <a:spcPct val="90000"/>
              </a:lnSpc>
              <a:spcAft>
                <a:spcPts val="1200"/>
              </a:spcAft>
              <a:buClr>
                <a:schemeClr val="bg1"/>
              </a:buClr>
              <a:buFont typeface="Times New Roman" panose="02020603050405020304" pitchFamily="18" charset="0"/>
              <a:buNone/>
            </a:pPr>
            <a:r>
              <a:rPr lang="en-US" altLang="en-US" b="0">
                <a:latin typeface="Trebuchet MS" panose="020B0603020202020204" pitchFamily="34" charset="0"/>
                <a:ea typeface="MS PGothic" panose="020B0600070205080204" pitchFamily="34" charset="-128"/>
              </a:rPr>
              <a:t>High frequencies attenuated, rate limited by background noise.</a:t>
            </a:r>
          </a:p>
        </p:txBody>
      </p:sp>
      <p:grpSp>
        <p:nvGrpSpPr>
          <p:cNvPr id="40965" name="Group 5">
            <a:extLst>
              <a:ext uri="{FF2B5EF4-FFF2-40B4-BE49-F238E27FC236}">
                <a16:creationId xmlns:a16="http://schemas.microsoft.com/office/drawing/2014/main" xmlns="" id="{0183EC85-D6B4-4BC6-8C0A-B8499BAC53E8}"/>
              </a:ext>
            </a:extLst>
          </p:cNvPr>
          <p:cNvGrpSpPr>
            <a:grpSpLocks/>
          </p:cNvGrpSpPr>
          <p:nvPr/>
        </p:nvGrpSpPr>
        <p:grpSpPr bwMode="auto">
          <a:xfrm>
            <a:off x="2752725" y="1250950"/>
            <a:ext cx="3311525" cy="273050"/>
            <a:chOff x="3159" y="636"/>
            <a:chExt cx="2086" cy="172"/>
          </a:xfrm>
        </p:grpSpPr>
        <p:sp>
          <p:nvSpPr>
            <p:cNvPr id="41025" name="Rectangle 67" descr="Dark vertical">
              <a:extLst>
                <a:ext uri="{FF2B5EF4-FFF2-40B4-BE49-F238E27FC236}">
                  <a16:creationId xmlns:a16="http://schemas.microsoft.com/office/drawing/2014/main" xmlns="" id="{FE855974-7EA7-4DA9-96BF-958F5C848027}"/>
                </a:ext>
              </a:extLst>
            </p:cNvPr>
            <p:cNvSpPr>
              <a:spLocks noChangeArrowheads="1"/>
            </p:cNvSpPr>
            <p:nvPr/>
          </p:nvSpPr>
          <p:spPr bwMode="auto">
            <a:xfrm>
              <a:off x="3159" y="636"/>
              <a:ext cx="2086" cy="151"/>
            </a:xfrm>
            <a:prstGeom prst="rect">
              <a:avLst/>
            </a:prstGeom>
            <a:blipFill dpi="0" rotWithShape="0">
              <a:blip r:embed="rId3"/>
              <a:srcRect/>
              <a:tile tx="0" ty="0" sx="100000" sy="100000" flip="none" algn="tl"/>
            </a:blipFill>
            <a:ln w="19050">
              <a:solidFill>
                <a:schemeClr val="tx1"/>
              </a:solidFill>
              <a:miter lim="800000"/>
              <a:headEnd/>
              <a:tailEnd/>
            </a:ln>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endParaRPr lang="en-US" altLang="en-US" b="0">
                <a:latin typeface="Trebuchet MS" panose="020B0603020202020204" pitchFamily="34" charset="0"/>
                <a:ea typeface="MS PGothic" panose="020B0600070205080204" pitchFamily="34" charset="-128"/>
              </a:endParaRPr>
            </a:p>
          </p:txBody>
        </p:sp>
        <p:sp>
          <p:nvSpPr>
            <p:cNvPr id="41026" name="Text Box 66">
              <a:extLst>
                <a:ext uri="{FF2B5EF4-FFF2-40B4-BE49-F238E27FC236}">
                  <a16:creationId xmlns:a16="http://schemas.microsoft.com/office/drawing/2014/main" xmlns="" id="{AA01FD4E-4B88-4303-86F7-07039B7DF05D}"/>
                </a:ext>
              </a:extLst>
            </p:cNvPr>
            <p:cNvSpPr txBox="1">
              <a:spLocks noChangeArrowheads="1"/>
            </p:cNvSpPr>
            <p:nvPr/>
          </p:nvSpPr>
          <p:spPr bwMode="auto">
            <a:xfrm>
              <a:off x="3196" y="669"/>
              <a:ext cx="201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r>
                <a:rPr lang="en-US" altLang="en-US" b="0">
                  <a:latin typeface="Trebuchet MS" panose="020B0603020202020204" pitchFamily="34" charset="0"/>
                  <a:ea typeface="MS PGothic" panose="020B0600070205080204" pitchFamily="34" charset="-128"/>
                </a:rPr>
                <a:t>Rate proportional to shaded region</a:t>
              </a:r>
            </a:p>
          </p:txBody>
        </p:sp>
      </p:grpSp>
      <p:sp>
        <p:nvSpPr>
          <p:cNvPr id="1256456" name="Line 8">
            <a:extLst>
              <a:ext uri="{FF2B5EF4-FFF2-40B4-BE49-F238E27FC236}">
                <a16:creationId xmlns:a16="http://schemas.microsoft.com/office/drawing/2014/main" xmlns="" id="{738ED2D7-4FA5-4CF0-BA7D-6AC87090CE93}"/>
              </a:ext>
            </a:extLst>
          </p:cNvPr>
          <p:cNvSpPr>
            <a:spLocks noChangeShapeType="1"/>
          </p:cNvSpPr>
          <p:nvPr/>
        </p:nvSpPr>
        <p:spPr bwMode="auto">
          <a:xfrm flipH="1">
            <a:off x="5527675" y="2014538"/>
            <a:ext cx="766763" cy="96837"/>
          </a:xfrm>
          <a:prstGeom prst="line">
            <a:avLst/>
          </a:prstGeom>
          <a:noFill/>
          <a:ln w="19050">
            <a:solidFill>
              <a:schemeClr val="tx1"/>
            </a:solidFill>
            <a:round/>
            <a:headEnd/>
            <a:tailEnd type="triangle" w="med" len="med"/>
          </a:ln>
          <a:effectLst>
            <a:prstShdw prst="shdw17" dist="17961" dir="2700000">
              <a:schemeClr val="tx1">
                <a:gamma/>
                <a:shade val="60000"/>
                <a:invGamma/>
              </a:schemeClr>
            </a:prstShdw>
          </a:effectLst>
        </p:spPr>
        <p:txBody>
          <a:bodyPr lIns="0" tIns="0" rIns="0" bIns="0" anchor="ctr">
            <a:spAutoFit/>
          </a:bodyPr>
          <a:lstStyle/>
          <a:p>
            <a:pPr algn="ctr">
              <a:defRPr/>
            </a:pPr>
            <a:endParaRPr lang="en-US"/>
          </a:p>
        </p:txBody>
      </p:sp>
      <p:sp>
        <p:nvSpPr>
          <p:cNvPr id="1256457" name="Line 9">
            <a:extLst>
              <a:ext uri="{FF2B5EF4-FFF2-40B4-BE49-F238E27FC236}">
                <a16:creationId xmlns:a16="http://schemas.microsoft.com/office/drawing/2014/main" xmlns="" id="{EB663A59-9D44-4C5C-B796-54D8D3C5C16D}"/>
              </a:ext>
            </a:extLst>
          </p:cNvPr>
          <p:cNvSpPr>
            <a:spLocks noChangeShapeType="1"/>
          </p:cNvSpPr>
          <p:nvPr/>
        </p:nvSpPr>
        <p:spPr bwMode="auto">
          <a:xfrm flipH="1">
            <a:off x="5668963" y="3640138"/>
            <a:ext cx="488950" cy="41275"/>
          </a:xfrm>
          <a:prstGeom prst="line">
            <a:avLst/>
          </a:prstGeom>
          <a:noFill/>
          <a:ln w="19050">
            <a:solidFill>
              <a:schemeClr val="tx1"/>
            </a:solidFill>
            <a:round/>
            <a:headEnd/>
            <a:tailEnd type="triangle" w="med" len="med"/>
          </a:ln>
          <a:effectLst>
            <a:prstShdw prst="shdw17" dist="17961" dir="2700000">
              <a:schemeClr val="tx1">
                <a:gamma/>
                <a:shade val="60000"/>
                <a:invGamma/>
              </a:schemeClr>
            </a:prstShdw>
          </a:effectLst>
        </p:spPr>
        <p:txBody>
          <a:bodyPr lIns="0" tIns="0" rIns="0" bIns="0" anchor="ctr">
            <a:spAutoFit/>
          </a:bodyPr>
          <a:lstStyle/>
          <a:p>
            <a:pPr algn="ctr">
              <a:defRPr/>
            </a:pPr>
            <a:endParaRPr lang="en-US"/>
          </a:p>
        </p:txBody>
      </p:sp>
      <p:grpSp>
        <p:nvGrpSpPr>
          <p:cNvPr id="40968" name="Group 10">
            <a:extLst>
              <a:ext uri="{FF2B5EF4-FFF2-40B4-BE49-F238E27FC236}">
                <a16:creationId xmlns:a16="http://schemas.microsoft.com/office/drawing/2014/main" xmlns="" id="{AF60BDBF-1344-49BD-B511-68330BCEF8A0}"/>
              </a:ext>
            </a:extLst>
          </p:cNvPr>
          <p:cNvGrpSpPr>
            <a:grpSpLocks/>
          </p:cNvGrpSpPr>
          <p:nvPr/>
        </p:nvGrpSpPr>
        <p:grpSpPr bwMode="auto">
          <a:xfrm>
            <a:off x="249238" y="1279525"/>
            <a:ext cx="5043487" cy="1920875"/>
            <a:chOff x="166" y="1126"/>
            <a:chExt cx="3177" cy="1343"/>
          </a:xfrm>
        </p:grpSpPr>
        <p:sp>
          <p:nvSpPr>
            <p:cNvPr id="41009" name="Freeform 11" descr="Dark vertical">
              <a:extLst>
                <a:ext uri="{FF2B5EF4-FFF2-40B4-BE49-F238E27FC236}">
                  <a16:creationId xmlns:a16="http://schemas.microsoft.com/office/drawing/2014/main" xmlns="" id="{7C886893-A4F0-4FF0-B01F-DB11EBFF7556}"/>
                </a:ext>
              </a:extLst>
            </p:cNvPr>
            <p:cNvSpPr>
              <a:spLocks/>
            </p:cNvSpPr>
            <p:nvPr/>
          </p:nvSpPr>
          <p:spPr bwMode="auto">
            <a:xfrm>
              <a:off x="440" y="1389"/>
              <a:ext cx="492" cy="663"/>
            </a:xfrm>
            <a:custGeom>
              <a:avLst/>
              <a:gdLst>
                <a:gd name="T0" fmla="*/ 4 w 492"/>
                <a:gd name="T1" fmla="*/ 0 h 663"/>
                <a:gd name="T2" fmla="*/ 247 w 492"/>
                <a:gd name="T3" fmla="*/ 384 h 663"/>
                <a:gd name="T4" fmla="*/ 364 w 492"/>
                <a:gd name="T5" fmla="*/ 516 h 663"/>
                <a:gd name="T6" fmla="*/ 492 w 492"/>
                <a:gd name="T7" fmla="*/ 659 h 663"/>
                <a:gd name="T8" fmla="*/ 0 w 492"/>
                <a:gd name="T9" fmla="*/ 663 h 663"/>
                <a:gd name="T10" fmla="*/ 4 w 492"/>
                <a:gd name="T11" fmla="*/ 474 h 663"/>
                <a:gd name="T12" fmla="*/ 4 w 492"/>
                <a:gd name="T13" fmla="*/ 0 h 663"/>
                <a:gd name="T14" fmla="*/ 0 60000 65536"/>
                <a:gd name="T15" fmla="*/ 0 60000 65536"/>
                <a:gd name="T16" fmla="*/ 0 60000 65536"/>
                <a:gd name="T17" fmla="*/ 0 60000 65536"/>
                <a:gd name="T18" fmla="*/ 0 60000 65536"/>
                <a:gd name="T19" fmla="*/ 0 60000 65536"/>
                <a:gd name="T20" fmla="*/ 0 60000 65536"/>
                <a:gd name="T21" fmla="*/ 0 w 492"/>
                <a:gd name="T22" fmla="*/ 0 h 663"/>
                <a:gd name="T23" fmla="*/ 492 w 492"/>
                <a:gd name="T24" fmla="*/ 663 h 6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 h="663">
                  <a:moveTo>
                    <a:pt x="4" y="0"/>
                  </a:moveTo>
                  <a:lnTo>
                    <a:pt x="247" y="384"/>
                  </a:lnTo>
                  <a:lnTo>
                    <a:pt x="364" y="516"/>
                  </a:lnTo>
                  <a:lnTo>
                    <a:pt x="492" y="659"/>
                  </a:lnTo>
                  <a:lnTo>
                    <a:pt x="0" y="663"/>
                  </a:lnTo>
                  <a:lnTo>
                    <a:pt x="4" y="474"/>
                  </a:lnTo>
                  <a:lnTo>
                    <a:pt x="4" y="0"/>
                  </a:lnTo>
                  <a:close/>
                </a:path>
              </a:pathLst>
            </a:custGeom>
            <a:blipFill dpi="0" rotWithShape="0">
              <a:blip r:embed="rId3"/>
              <a:srcRect/>
              <a:tile tx="0" ty="0" sx="100000" sy="100000" flip="none" algn="tl"/>
            </a:blipFill>
            <a:ln w="19050">
              <a:solidFill>
                <a:schemeClr val="bg1"/>
              </a:solidFill>
              <a:round/>
              <a:headEnd/>
              <a:tailEnd/>
            </a:ln>
          </p:spPr>
          <p:txBody>
            <a:bodyPr wrap="none" lIns="0" tIns="0" rIns="0" bIns="0" anchor="ctr">
              <a:spAutoFit/>
            </a:bodyPr>
            <a:lstStyle/>
            <a:p>
              <a:endParaRPr lang="en-CA"/>
            </a:p>
          </p:txBody>
        </p:sp>
        <p:sp>
          <p:nvSpPr>
            <p:cNvPr id="41010" name="Text Box 44">
              <a:extLst>
                <a:ext uri="{FF2B5EF4-FFF2-40B4-BE49-F238E27FC236}">
                  <a16:creationId xmlns:a16="http://schemas.microsoft.com/office/drawing/2014/main" xmlns="" id="{0EF08934-9BEE-470B-A703-FB9F003A05C0}"/>
                </a:ext>
              </a:extLst>
            </p:cNvPr>
            <p:cNvSpPr txBox="1">
              <a:spLocks noChangeArrowheads="1"/>
            </p:cNvSpPr>
            <p:nvPr/>
          </p:nvSpPr>
          <p:spPr bwMode="auto">
            <a:xfrm>
              <a:off x="627" y="1367"/>
              <a:ext cx="578"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800" b="0">
                  <a:latin typeface="Trebuchet MS" panose="020B0603020202020204" pitchFamily="34" charset="0"/>
                  <a:ea typeface="MS PGothic" panose="020B0600070205080204" pitchFamily="34" charset="-128"/>
                </a:rPr>
                <a:t>Received signal</a:t>
              </a:r>
            </a:p>
          </p:txBody>
        </p:sp>
        <p:sp>
          <p:nvSpPr>
            <p:cNvPr id="41011" name="Line 45">
              <a:extLst>
                <a:ext uri="{FF2B5EF4-FFF2-40B4-BE49-F238E27FC236}">
                  <a16:creationId xmlns:a16="http://schemas.microsoft.com/office/drawing/2014/main" xmlns="" id="{BCA6EFAF-27D7-4B4C-8017-18CD3BCE4E8A}"/>
                </a:ext>
              </a:extLst>
            </p:cNvPr>
            <p:cNvSpPr>
              <a:spLocks noChangeShapeType="1"/>
            </p:cNvSpPr>
            <p:nvPr/>
          </p:nvSpPr>
          <p:spPr bwMode="auto">
            <a:xfrm flipH="1">
              <a:off x="610" y="1487"/>
              <a:ext cx="117" cy="155"/>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12" name="Line 46">
              <a:extLst>
                <a:ext uri="{FF2B5EF4-FFF2-40B4-BE49-F238E27FC236}">
                  <a16:creationId xmlns:a16="http://schemas.microsoft.com/office/drawing/2014/main" xmlns="" id="{5E32869A-23C9-41E7-8B1C-89A274218C82}"/>
                </a:ext>
              </a:extLst>
            </p:cNvPr>
            <p:cNvSpPr>
              <a:spLocks noChangeShapeType="1"/>
            </p:cNvSpPr>
            <p:nvPr/>
          </p:nvSpPr>
          <p:spPr bwMode="auto">
            <a:xfrm flipH="1">
              <a:off x="980" y="1941"/>
              <a:ext cx="303" cy="343"/>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13" name="Text Box 47">
              <a:extLst>
                <a:ext uri="{FF2B5EF4-FFF2-40B4-BE49-F238E27FC236}">
                  <a16:creationId xmlns:a16="http://schemas.microsoft.com/office/drawing/2014/main" xmlns="" id="{DECF84DC-D723-49A4-BA19-E841A77D52A3}"/>
                </a:ext>
              </a:extLst>
            </p:cNvPr>
            <p:cNvSpPr txBox="1">
              <a:spLocks noChangeArrowheads="1"/>
            </p:cNvSpPr>
            <p:nvPr/>
          </p:nvSpPr>
          <p:spPr bwMode="auto">
            <a:xfrm>
              <a:off x="908" y="1810"/>
              <a:ext cx="75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Crosstalk interference</a:t>
              </a:r>
            </a:p>
          </p:txBody>
        </p:sp>
        <p:sp>
          <p:nvSpPr>
            <p:cNvPr id="41014" name="Line 50">
              <a:extLst>
                <a:ext uri="{FF2B5EF4-FFF2-40B4-BE49-F238E27FC236}">
                  <a16:creationId xmlns:a16="http://schemas.microsoft.com/office/drawing/2014/main" xmlns="" id="{512DE103-0519-4843-8B18-285A0E8C723D}"/>
                </a:ext>
              </a:extLst>
            </p:cNvPr>
            <p:cNvSpPr>
              <a:spLocks noChangeShapeType="1"/>
            </p:cNvSpPr>
            <p:nvPr/>
          </p:nvSpPr>
          <p:spPr bwMode="auto">
            <a:xfrm>
              <a:off x="443" y="1291"/>
              <a:ext cx="0" cy="87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sp>
          <p:nvSpPr>
            <p:cNvPr id="41015" name="Line 51">
              <a:extLst>
                <a:ext uri="{FF2B5EF4-FFF2-40B4-BE49-F238E27FC236}">
                  <a16:creationId xmlns:a16="http://schemas.microsoft.com/office/drawing/2014/main" xmlns="" id="{C4F7E8BF-654A-4BA1-9971-66D0C72C4FF0}"/>
                </a:ext>
              </a:extLst>
            </p:cNvPr>
            <p:cNvSpPr>
              <a:spLocks noChangeShapeType="1"/>
            </p:cNvSpPr>
            <p:nvPr/>
          </p:nvSpPr>
          <p:spPr bwMode="auto">
            <a:xfrm>
              <a:off x="443" y="2166"/>
              <a:ext cx="258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16" name="Text Box 58">
              <a:extLst>
                <a:ext uri="{FF2B5EF4-FFF2-40B4-BE49-F238E27FC236}">
                  <a16:creationId xmlns:a16="http://schemas.microsoft.com/office/drawing/2014/main" xmlns="" id="{25F2BB41-DA74-4880-B065-0E22556BA6AE}"/>
                </a:ext>
              </a:extLst>
            </p:cNvPr>
            <p:cNvSpPr txBox="1">
              <a:spLocks noChangeArrowheads="1"/>
            </p:cNvSpPr>
            <p:nvPr/>
          </p:nvSpPr>
          <p:spPr bwMode="auto">
            <a:xfrm>
              <a:off x="166" y="1126"/>
              <a:ext cx="4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a:latin typeface="Arial" panose="020B0604020202020204" pitchFamily="34" charset="0"/>
                  <a:ea typeface="MS PGothic" panose="020B0600070205080204" pitchFamily="34" charset="-128"/>
                </a:rPr>
                <a:t>Power</a:t>
              </a:r>
            </a:p>
          </p:txBody>
        </p:sp>
        <p:sp>
          <p:nvSpPr>
            <p:cNvPr id="41017" name="Text Box 59">
              <a:extLst>
                <a:ext uri="{FF2B5EF4-FFF2-40B4-BE49-F238E27FC236}">
                  <a16:creationId xmlns:a16="http://schemas.microsoft.com/office/drawing/2014/main" xmlns="" id="{6FB089EE-DD36-4357-968E-C4BC727F99C4}"/>
                </a:ext>
              </a:extLst>
            </p:cNvPr>
            <p:cNvSpPr txBox="1">
              <a:spLocks noChangeArrowheads="1"/>
            </p:cNvSpPr>
            <p:nvPr/>
          </p:nvSpPr>
          <p:spPr bwMode="auto">
            <a:xfrm>
              <a:off x="2032" y="2211"/>
              <a:ext cx="13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a:latin typeface="Arial" panose="020B0604020202020204" pitchFamily="34" charset="0"/>
                  <a:ea typeface="MS PGothic" panose="020B0600070205080204" pitchFamily="34" charset="-128"/>
                </a:rPr>
                <a:t>Frequency (Tone Number)</a:t>
              </a:r>
            </a:p>
          </p:txBody>
        </p:sp>
        <p:sp>
          <p:nvSpPr>
            <p:cNvPr id="41018" name="Text Box 63">
              <a:extLst>
                <a:ext uri="{FF2B5EF4-FFF2-40B4-BE49-F238E27FC236}">
                  <a16:creationId xmlns:a16="http://schemas.microsoft.com/office/drawing/2014/main" xmlns="" id="{35917768-8CA7-4D28-A0FE-D0A20EB399DA}"/>
                </a:ext>
              </a:extLst>
            </p:cNvPr>
            <p:cNvSpPr txBox="1">
              <a:spLocks noChangeArrowheads="1"/>
            </p:cNvSpPr>
            <p:nvPr/>
          </p:nvSpPr>
          <p:spPr bwMode="auto">
            <a:xfrm>
              <a:off x="1739" y="1756"/>
              <a:ext cx="71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Background noise</a:t>
              </a:r>
            </a:p>
          </p:txBody>
        </p:sp>
        <p:sp>
          <p:nvSpPr>
            <p:cNvPr id="41019" name="Freeform 21">
              <a:extLst>
                <a:ext uri="{FF2B5EF4-FFF2-40B4-BE49-F238E27FC236}">
                  <a16:creationId xmlns:a16="http://schemas.microsoft.com/office/drawing/2014/main" xmlns="" id="{AC03B185-2634-48AF-9654-C812E4E8DD1B}"/>
                </a:ext>
              </a:extLst>
            </p:cNvPr>
            <p:cNvSpPr>
              <a:spLocks/>
            </p:cNvSpPr>
            <p:nvPr/>
          </p:nvSpPr>
          <p:spPr bwMode="auto">
            <a:xfrm>
              <a:off x="438" y="1376"/>
              <a:ext cx="857" cy="976"/>
            </a:xfrm>
            <a:custGeom>
              <a:avLst/>
              <a:gdLst>
                <a:gd name="T0" fmla="*/ 0 w 857"/>
                <a:gd name="T1" fmla="*/ 0 h 976"/>
                <a:gd name="T2" fmla="*/ 109 w 857"/>
                <a:gd name="T3" fmla="*/ 185 h 976"/>
                <a:gd name="T4" fmla="*/ 252 w 857"/>
                <a:gd name="T5" fmla="*/ 400 h 976"/>
                <a:gd name="T6" fmla="*/ 519 w 857"/>
                <a:gd name="T7" fmla="*/ 704 h 976"/>
                <a:gd name="T8" fmla="*/ 857 w 857"/>
                <a:gd name="T9" fmla="*/ 976 h 976"/>
                <a:gd name="T10" fmla="*/ 0 60000 65536"/>
                <a:gd name="T11" fmla="*/ 0 60000 65536"/>
                <a:gd name="T12" fmla="*/ 0 60000 65536"/>
                <a:gd name="T13" fmla="*/ 0 60000 65536"/>
                <a:gd name="T14" fmla="*/ 0 60000 65536"/>
                <a:gd name="T15" fmla="*/ 0 w 857"/>
                <a:gd name="T16" fmla="*/ 0 h 976"/>
                <a:gd name="T17" fmla="*/ 857 w 857"/>
                <a:gd name="T18" fmla="*/ 976 h 976"/>
              </a:gdLst>
              <a:ahLst/>
              <a:cxnLst>
                <a:cxn ang="T10">
                  <a:pos x="T0" y="T1"/>
                </a:cxn>
                <a:cxn ang="T11">
                  <a:pos x="T2" y="T3"/>
                </a:cxn>
                <a:cxn ang="T12">
                  <a:pos x="T4" y="T5"/>
                </a:cxn>
                <a:cxn ang="T13">
                  <a:pos x="T6" y="T7"/>
                </a:cxn>
                <a:cxn ang="T14">
                  <a:pos x="T8" y="T9"/>
                </a:cxn>
              </a:cxnLst>
              <a:rect l="T15" t="T16" r="T17" b="T18"/>
              <a:pathLst>
                <a:path w="857" h="976">
                  <a:moveTo>
                    <a:pt x="0" y="0"/>
                  </a:moveTo>
                  <a:lnTo>
                    <a:pt x="109" y="185"/>
                  </a:lnTo>
                  <a:lnTo>
                    <a:pt x="252" y="400"/>
                  </a:lnTo>
                  <a:lnTo>
                    <a:pt x="519" y="704"/>
                  </a:lnTo>
                  <a:lnTo>
                    <a:pt x="857" y="976"/>
                  </a:ln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41020" name="Line 22">
              <a:extLst>
                <a:ext uri="{FF2B5EF4-FFF2-40B4-BE49-F238E27FC236}">
                  <a16:creationId xmlns:a16="http://schemas.microsoft.com/office/drawing/2014/main" xmlns="" id="{46BA0BF6-46A8-432D-A351-7AF0131D7588}"/>
                </a:ext>
              </a:extLst>
            </p:cNvPr>
            <p:cNvSpPr>
              <a:spLocks noChangeShapeType="1"/>
            </p:cNvSpPr>
            <p:nvPr/>
          </p:nvSpPr>
          <p:spPr bwMode="auto">
            <a:xfrm>
              <a:off x="443" y="2135"/>
              <a:ext cx="2300"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41021" name="Line 23">
              <a:extLst>
                <a:ext uri="{FF2B5EF4-FFF2-40B4-BE49-F238E27FC236}">
                  <a16:creationId xmlns:a16="http://schemas.microsoft.com/office/drawing/2014/main" xmlns="" id="{A90196A1-1FC8-495A-B8C1-6DEFB3CCE1E6}"/>
                </a:ext>
              </a:extLst>
            </p:cNvPr>
            <p:cNvSpPr>
              <a:spLocks noChangeShapeType="1"/>
            </p:cNvSpPr>
            <p:nvPr/>
          </p:nvSpPr>
          <p:spPr bwMode="auto">
            <a:xfrm>
              <a:off x="459" y="2054"/>
              <a:ext cx="2280" cy="0"/>
            </a:xfrm>
            <a:prstGeom prst="line">
              <a:avLst/>
            </a:prstGeom>
            <a:noFill/>
            <a:ln w="19050">
              <a:solidFill>
                <a:srgbClr val="996600"/>
              </a:solidFill>
              <a:prstDash val="dash"/>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41022" name="Freeform 24">
              <a:extLst>
                <a:ext uri="{FF2B5EF4-FFF2-40B4-BE49-F238E27FC236}">
                  <a16:creationId xmlns:a16="http://schemas.microsoft.com/office/drawing/2014/main" xmlns="" id="{032A853C-4FD3-4200-982C-8CABE36C8C1F}"/>
                </a:ext>
              </a:extLst>
            </p:cNvPr>
            <p:cNvSpPr>
              <a:spLocks/>
            </p:cNvSpPr>
            <p:nvPr/>
          </p:nvSpPr>
          <p:spPr bwMode="auto">
            <a:xfrm>
              <a:off x="452" y="2160"/>
              <a:ext cx="771" cy="309"/>
            </a:xfrm>
            <a:custGeom>
              <a:avLst/>
              <a:gdLst>
                <a:gd name="T0" fmla="*/ 0 w 771"/>
                <a:gd name="T1" fmla="*/ 123 h 309"/>
                <a:gd name="T2" fmla="*/ 48 w 771"/>
                <a:gd name="T3" fmla="*/ 62 h 309"/>
                <a:gd name="T4" fmla="*/ 110 w 771"/>
                <a:gd name="T5" fmla="*/ 19 h 309"/>
                <a:gd name="T6" fmla="*/ 195 w 771"/>
                <a:gd name="T7" fmla="*/ 0 h 309"/>
                <a:gd name="T8" fmla="*/ 248 w 771"/>
                <a:gd name="T9" fmla="*/ 0 h 309"/>
                <a:gd name="T10" fmla="*/ 314 w 771"/>
                <a:gd name="T11" fmla="*/ 14 h 309"/>
                <a:gd name="T12" fmla="*/ 386 w 771"/>
                <a:gd name="T13" fmla="*/ 52 h 309"/>
                <a:gd name="T14" fmla="*/ 472 w 771"/>
                <a:gd name="T15" fmla="*/ 100 h 309"/>
                <a:gd name="T16" fmla="*/ 619 w 771"/>
                <a:gd name="T17" fmla="*/ 190 h 309"/>
                <a:gd name="T18" fmla="*/ 771 w 771"/>
                <a:gd name="T19" fmla="*/ 309 h 3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1"/>
                <a:gd name="T31" fmla="*/ 0 h 309"/>
                <a:gd name="T32" fmla="*/ 771 w 771"/>
                <a:gd name="T33" fmla="*/ 309 h 3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1" h="309">
                  <a:moveTo>
                    <a:pt x="0" y="123"/>
                  </a:moveTo>
                  <a:lnTo>
                    <a:pt x="48" y="62"/>
                  </a:lnTo>
                  <a:lnTo>
                    <a:pt x="110" y="19"/>
                  </a:lnTo>
                  <a:lnTo>
                    <a:pt x="195" y="0"/>
                  </a:lnTo>
                  <a:lnTo>
                    <a:pt x="248" y="0"/>
                  </a:lnTo>
                  <a:lnTo>
                    <a:pt x="314" y="14"/>
                  </a:lnTo>
                  <a:lnTo>
                    <a:pt x="386" y="52"/>
                  </a:lnTo>
                  <a:lnTo>
                    <a:pt x="472" y="100"/>
                  </a:lnTo>
                  <a:lnTo>
                    <a:pt x="619" y="190"/>
                  </a:lnTo>
                  <a:lnTo>
                    <a:pt x="771" y="309"/>
                  </a:ln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41023" name="Line 45">
              <a:extLst>
                <a:ext uri="{FF2B5EF4-FFF2-40B4-BE49-F238E27FC236}">
                  <a16:creationId xmlns:a16="http://schemas.microsoft.com/office/drawing/2014/main" xmlns="" id="{54175C32-8D83-45E9-AC21-5E34AF46ED89}"/>
                </a:ext>
              </a:extLst>
            </p:cNvPr>
            <p:cNvSpPr>
              <a:spLocks noChangeShapeType="1"/>
            </p:cNvSpPr>
            <p:nvPr/>
          </p:nvSpPr>
          <p:spPr bwMode="auto">
            <a:xfrm flipH="1">
              <a:off x="1851" y="1888"/>
              <a:ext cx="161" cy="247"/>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24" name="Line 45">
              <a:extLst>
                <a:ext uri="{FF2B5EF4-FFF2-40B4-BE49-F238E27FC236}">
                  <a16:creationId xmlns:a16="http://schemas.microsoft.com/office/drawing/2014/main" xmlns="" id="{3B5DAD85-DE13-4F5E-8CFC-D979B54098BF}"/>
                </a:ext>
              </a:extLst>
            </p:cNvPr>
            <p:cNvSpPr>
              <a:spLocks noChangeShapeType="1"/>
            </p:cNvSpPr>
            <p:nvPr/>
          </p:nvSpPr>
          <p:spPr bwMode="auto">
            <a:xfrm flipH="1">
              <a:off x="2732" y="1877"/>
              <a:ext cx="281" cy="167"/>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
        <p:nvSpPr>
          <p:cNvPr id="40969" name="Text Box 48">
            <a:extLst>
              <a:ext uri="{FF2B5EF4-FFF2-40B4-BE49-F238E27FC236}">
                <a16:creationId xmlns:a16="http://schemas.microsoft.com/office/drawing/2014/main" xmlns="" id="{63F6DFA2-93B5-48CC-9C93-2CA437969BEF}"/>
              </a:ext>
            </a:extLst>
          </p:cNvPr>
          <p:cNvSpPr txBox="1">
            <a:spLocks noChangeArrowheads="1"/>
          </p:cNvSpPr>
          <p:nvPr/>
        </p:nvSpPr>
        <p:spPr bwMode="auto">
          <a:xfrm>
            <a:off x="4343400" y="2057400"/>
            <a:ext cx="1604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noise + margin</a:t>
            </a:r>
          </a:p>
        </p:txBody>
      </p:sp>
      <p:sp>
        <p:nvSpPr>
          <p:cNvPr id="40970" name="Text Box 48">
            <a:extLst>
              <a:ext uri="{FF2B5EF4-FFF2-40B4-BE49-F238E27FC236}">
                <a16:creationId xmlns:a16="http://schemas.microsoft.com/office/drawing/2014/main" xmlns="" id="{E9A47E3B-1641-4486-9545-B0F79DA29C55}"/>
              </a:ext>
            </a:extLst>
          </p:cNvPr>
          <p:cNvSpPr txBox="1">
            <a:spLocks noChangeArrowheads="1"/>
          </p:cNvSpPr>
          <p:nvPr/>
        </p:nvSpPr>
        <p:spPr bwMode="auto">
          <a:xfrm>
            <a:off x="3810000" y="3505200"/>
            <a:ext cx="1604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noise + margin</a:t>
            </a:r>
          </a:p>
        </p:txBody>
      </p:sp>
      <p:grpSp>
        <p:nvGrpSpPr>
          <p:cNvPr id="40971" name="Group 29">
            <a:extLst>
              <a:ext uri="{FF2B5EF4-FFF2-40B4-BE49-F238E27FC236}">
                <a16:creationId xmlns:a16="http://schemas.microsoft.com/office/drawing/2014/main" xmlns="" id="{37F7E217-1D36-4786-92C0-1E0D901F3CC6}"/>
              </a:ext>
            </a:extLst>
          </p:cNvPr>
          <p:cNvGrpSpPr>
            <a:grpSpLocks/>
          </p:cNvGrpSpPr>
          <p:nvPr/>
        </p:nvGrpSpPr>
        <p:grpSpPr bwMode="auto">
          <a:xfrm>
            <a:off x="252413" y="2949575"/>
            <a:ext cx="5043487" cy="1851025"/>
            <a:chOff x="159" y="2607"/>
            <a:chExt cx="3177" cy="1275"/>
          </a:xfrm>
        </p:grpSpPr>
        <p:sp>
          <p:nvSpPr>
            <p:cNvPr id="40993" name="Freeform 30" descr="Dark vertical">
              <a:extLst>
                <a:ext uri="{FF2B5EF4-FFF2-40B4-BE49-F238E27FC236}">
                  <a16:creationId xmlns:a16="http://schemas.microsoft.com/office/drawing/2014/main" xmlns="" id="{497E25B7-CC39-4A08-9CAB-BE45A37485AF}"/>
                </a:ext>
              </a:extLst>
            </p:cNvPr>
            <p:cNvSpPr>
              <a:spLocks/>
            </p:cNvSpPr>
            <p:nvPr/>
          </p:nvSpPr>
          <p:spPr bwMode="auto">
            <a:xfrm>
              <a:off x="432" y="2872"/>
              <a:ext cx="2238" cy="674"/>
            </a:xfrm>
            <a:custGeom>
              <a:avLst/>
              <a:gdLst>
                <a:gd name="T0" fmla="*/ 2236 w 2238"/>
                <a:gd name="T1" fmla="*/ 424 h 674"/>
                <a:gd name="T2" fmla="*/ 1712 w 2238"/>
                <a:gd name="T3" fmla="*/ 396 h 674"/>
                <a:gd name="T4" fmla="*/ 1348 w 2238"/>
                <a:gd name="T5" fmla="*/ 364 h 674"/>
                <a:gd name="T6" fmla="*/ 952 w 2238"/>
                <a:gd name="T7" fmla="*/ 312 h 674"/>
                <a:gd name="T8" fmla="*/ 388 w 2238"/>
                <a:gd name="T9" fmla="*/ 220 h 674"/>
                <a:gd name="T10" fmla="*/ 200 w 2238"/>
                <a:gd name="T11" fmla="*/ 148 h 674"/>
                <a:gd name="T12" fmla="*/ 96 w 2238"/>
                <a:gd name="T13" fmla="*/ 96 h 674"/>
                <a:gd name="T14" fmla="*/ 8 w 2238"/>
                <a:gd name="T15" fmla="*/ 0 h 674"/>
                <a:gd name="T16" fmla="*/ 0 w 2238"/>
                <a:gd name="T17" fmla="*/ 668 h 674"/>
                <a:gd name="T18" fmla="*/ 117 w 2238"/>
                <a:gd name="T19" fmla="*/ 674 h 674"/>
                <a:gd name="T20" fmla="*/ 170 w 2238"/>
                <a:gd name="T21" fmla="*/ 638 h 674"/>
                <a:gd name="T22" fmla="*/ 254 w 2238"/>
                <a:gd name="T23" fmla="*/ 602 h 674"/>
                <a:gd name="T24" fmla="*/ 426 w 2238"/>
                <a:gd name="T25" fmla="*/ 570 h 674"/>
                <a:gd name="T26" fmla="*/ 622 w 2238"/>
                <a:gd name="T27" fmla="*/ 534 h 674"/>
                <a:gd name="T28" fmla="*/ 1038 w 2238"/>
                <a:gd name="T29" fmla="*/ 502 h 674"/>
                <a:gd name="T30" fmla="*/ 1614 w 2238"/>
                <a:gd name="T31" fmla="*/ 462 h 674"/>
                <a:gd name="T32" fmla="*/ 2238 w 2238"/>
                <a:gd name="T33" fmla="*/ 450 h 674"/>
                <a:gd name="T34" fmla="*/ 2236 w 2238"/>
                <a:gd name="T35" fmla="*/ 424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8"/>
                <a:gd name="T55" fmla="*/ 0 h 674"/>
                <a:gd name="T56" fmla="*/ 2238 w 2238"/>
                <a:gd name="T57" fmla="*/ 674 h 6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8" h="674">
                  <a:moveTo>
                    <a:pt x="2236" y="424"/>
                  </a:moveTo>
                  <a:lnTo>
                    <a:pt x="1712" y="396"/>
                  </a:lnTo>
                  <a:lnTo>
                    <a:pt x="1348" y="364"/>
                  </a:lnTo>
                  <a:lnTo>
                    <a:pt x="952" y="312"/>
                  </a:lnTo>
                  <a:lnTo>
                    <a:pt x="388" y="220"/>
                  </a:lnTo>
                  <a:lnTo>
                    <a:pt x="200" y="148"/>
                  </a:lnTo>
                  <a:lnTo>
                    <a:pt x="96" y="96"/>
                  </a:lnTo>
                  <a:lnTo>
                    <a:pt x="8" y="0"/>
                  </a:lnTo>
                  <a:lnTo>
                    <a:pt x="0" y="668"/>
                  </a:lnTo>
                  <a:lnTo>
                    <a:pt x="117" y="674"/>
                  </a:lnTo>
                  <a:lnTo>
                    <a:pt x="170" y="638"/>
                  </a:lnTo>
                  <a:lnTo>
                    <a:pt x="254" y="602"/>
                  </a:lnTo>
                  <a:lnTo>
                    <a:pt x="426" y="570"/>
                  </a:lnTo>
                  <a:lnTo>
                    <a:pt x="622" y="534"/>
                  </a:lnTo>
                  <a:lnTo>
                    <a:pt x="1038" y="502"/>
                  </a:lnTo>
                  <a:lnTo>
                    <a:pt x="1614" y="462"/>
                  </a:lnTo>
                  <a:lnTo>
                    <a:pt x="2238" y="450"/>
                  </a:lnTo>
                  <a:lnTo>
                    <a:pt x="2236" y="42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prstDash val="dash"/>
                  <a:round/>
                  <a:headEnd/>
                  <a:tailEnd/>
                </a14:hiddenLine>
              </a:ext>
            </a:extLst>
          </p:spPr>
          <p:txBody>
            <a:bodyPr wrap="none" lIns="0" tIns="0" rIns="0" bIns="0" anchor="ctr">
              <a:spAutoFit/>
            </a:bodyPr>
            <a:lstStyle/>
            <a:p>
              <a:endParaRPr lang="en-CA"/>
            </a:p>
          </p:txBody>
        </p:sp>
        <p:sp>
          <p:nvSpPr>
            <p:cNvPr id="40994" name="Line 50">
              <a:extLst>
                <a:ext uri="{FF2B5EF4-FFF2-40B4-BE49-F238E27FC236}">
                  <a16:creationId xmlns:a16="http://schemas.microsoft.com/office/drawing/2014/main" xmlns="" id="{6A78E800-2EBD-4B80-93DA-D43B56BE0304}"/>
                </a:ext>
              </a:extLst>
            </p:cNvPr>
            <p:cNvSpPr>
              <a:spLocks noChangeShapeType="1"/>
            </p:cNvSpPr>
            <p:nvPr/>
          </p:nvSpPr>
          <p:spPr bwMode="auto">
            <a:xfrm>
              <a:off x="436" y="2772"/>
              <a:ext cx="0" cy="87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sp>
          <p:nvSpPr>
            <p:cNvPr id="40995" name="Line 51">
              <a:extLst>
                <a:ext uri="{FF2B5EF4-FFF2-40B4-BE49-F238E27FC236}">
                  <a16:creationId xmlns:a16="http://schemas.microsoft.com/office/drawing/2014/main" xmlns="" id="{DD5310D5-2E89-4753-B2FE-A14E8CCBAA50}"/>
                </a:ext>
              </a:extLst>
            </p:cNvPr>
            <p:cNvSpPr>
              <a:spLocks noChangeShapeType="1"/>
            </p:cNvSpPr>
            <p:nvPr/>
          </p:nvSpPr>
          <p:spPr bwMode="auto">
            <a:xfrm flipV="1">
              <a:off x="436" y="3643"/>
              <a:ext cx="2596" cy="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0996" name="Text Box 58">
              <a:extLst>
                <a:ext uri="{FF2B5EF4-FFF2-40B4-BE49-F238E27FC236}">
                  <a16:creationId xmlns:a16="http://schemas.microsoft.com/office/drawing/2014/main" xmlns="" id="{0BBF1416-53BB-415E-90A0-9D22F29D4EC9}"/>
                </a:ext>
              </a:extLst>
            </p:cNvPr>
            <p:cNvSpPr txBox="1">
              <a:spLocks noChangeArrowheads="1"/>
            </p:cNvSpPr>
            <p:nvPr/>
          </p:nvSpPr>
          <p:spPr bwMode="auto">
            <a:xfrm>
              <a:off x="159" y="2607"/>
              <a:ext cx="40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a:latin typeface="Arial" panose="020B0604020202020204" pitchFamily="34" charset="0"/>
                  <a:ea typeface="MS PGothic" panose="020B0600070205080204" pitchFamily="34" charset="-128"/>
                </a:rPr>
                <a:t>Power</a:t>
              </a:r>
            </a:p>
          </p:txBody>
        </p:sp>
        <p:sp>
          <p:nvSpPr>
            <p:cNvPr id="40997" name="Text Box 59">
              <a:extLst>
                <a:ext uri="{FF2B5EF4-FFF2-40B4-BE49-F238E27FC236}">
                  <a16:creationId xmlns:a16="http://schemas.microsoft.com/office/drawing/2014/main" xmlns="" id="{31CE245E-17C5-406B-93EC-C05168DD531E}"/>
                </a:ext>
              </a:extLst>
            </p:cNvPr>
            <p:cNvSpPr txBox="1">
              <a:spLocks noChangeArrowheads="1"/>
            </p:cNvSpPr>
            <p:nvPr/>
          </p:nvSpPr>
          <p:spPr bwMode="auto">
            <a:xfrm>
              <a:off x="2025" y="3693"/>
              <a:ext cx="1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a:latin typeface="Arial" panose="020B0604020202020204" pitchFamily="34" charset="0"/>
                  <a:ea typeface="MS PGothic" panose="020B0600070205080204" pitchFamily="34" charset="-128"/>
                </a:rPr>
                <a:t>Frequency (Tone Number)</a:t>
              </a:r>
            </a:p>
          </p:txBody>
        </p:sp>
        <p:sp>
          <p:nvSpPr>
            <p:cNvPr id="40998" name="Freeform 35">
              <a:extLst>
                <a:ext uri="{FF2B5EF4-FFF2-40B4-BE49-F238E27FC236}">
                  <a16:creationId xmlns:a16="http://schemas.microsoft.com/office/drawing/2014/main" xmlns="" id="{3FE39511-E524-4AA7-AA2E-F3ABA454041F}"/>
                </a:ext>
              </a:extLst>
            </p:cNvPr>
            <p:cNvSpPr>
              <a:spLocks/>
            </p:cNvSpPr>
            <p:nvPr/>
          </p:nvSpPr>
          <p:spPr bwMode="auto">
            <a:xfrm>
              <a:off x="431" y="2857"/>
              <a:ext cx="2269" cy="443"/>
            </a:xfrm>
            <a:custGeom>
              <a:avLst/>
              <a:gdLst>
                <a:gd name="T0" fmla="*/ 0 w 2269"/>
                <a:gd name="T1" fmla="*/ 0 h 443"/>
                <a:gd name="T2" fmla="*/ 101 w 2269"/>
                <a:gd name="T3" fmla="*/ 107 h 443"/>
                <a:gd name="T4" fmla="*/ 193 w 2269"/>
                <a:gd name="T5" fmla="*/ 163 h 443"/>
                <a:gd name="T6" fmla="*/ 385 w 2269"/>
                <a:gd name="T7" fmla="*/ 235 h 443"/>
                <a:gd name="T8" fmla="*/ 649 w 2269"/>
                <a:gd name="T9" fmla="*/ 279 h 443"/>
                <a:gd name="T10" fmla="*/ 953 w 2269"/>
                <a:gd name="T11" fmla="*/ 327 h 443"/>
                <a:gd name="T12" fmla="*/ 1341 w 2269"/>
                <a:gd name="T13" fmla="*/ 379 h 443"/>
                <a:gd name="T14" fmla="*/ 1769 w 2269"/>
                <a:gd name="T15" fmla="*/ 415 h 443"/>
                <a:gd name="T16" fmla="*/ 2269 w 2269"/>
                <a:gd name="T17" fmla="*/ 443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443"/>
                <a:gd name="T29" fmla="*/ 2269 w 2269"/>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443">
                  <a:moveTo>
                    <a:pt x="0" y="0"/>
                  </a:moveTo>
                  <a:lnTo>
                    <a:pt x="101" y="107"/>
                  </a:lnTo>
                  <a:lnTo>
                    <a:pt x="193" y="163"/>
                  </a:lnTo>
                  <a:lnTo>
                    <a:pt x="385" y="235"/>
                  </a:lnTo>
                  <a:lnTo>
                    <a:pt x="649" y="279"/>
                  </a:lnTo>
                  <a:lnTo>
                    <a:pt x="953" y="327"/>
                  </a:lnTo>
                  <a:lnTo>
                    <a:pt x="1341" y="379"/>
                  </a:lnTo>
                  <a:lnTo>
                    <a:pt x="1769" y="415"/>
                  </a:lnTo>
                  <a:lnTo>
                    <a:pt x="2269" y="443"/>
                  </a:ln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40999" name="Line 36">
              <a:extLst>
                <a:ext uri="{FF2B5EF4-FFF2-40B4-BE49-F238E27FC236}">
                  <a16:creationId xmlns:a16="http://schemas.microsoft.com/office/drawing/2014/main" xmlns="" id="{0C3E09E3-8045-47A4-9838-0909AB906995}"/>
                </a:ext>
              </a:extLst>
            </p:cNvPr>
            <p:cNvSpPr>
              <a:spLocks noChangeShapeType="1"/>
            </p:cNvSpPr>
            <p:nvPr/>
          </p:nvSpPr>
          <p:spPr bwMode="auto">
            <a:xfrm>
              <a:off x="436" y="3616"/>
              <a:ext cx="2264"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41000" name="Freeform 37">
              <a:extLst>
                <a:ext uri="{FF2B5EF4-FFF2-40B4-BE49-F238E27FC236}">
                  <a16:creationId xmlns:a16="http://schemas.microsoft.com/office/drawing/2014/main" xmlns="" id="{AD78EA39-FB28-4859-8758-4A3F73DCB1C2}"/>
                </a:ext>
              </a:extLst>
            </p:cNvPr>
            <p:cNvSpPr>
              <a:spLocks/>
            </p:cNvSpPr>
            <p:nvPr/>
          </p:nvSpPr>
          <p:spPr bwMode="auto">
            <a:xfrm>
              <a:off x="445" y="3396"/>
              <a:ext cx="2231" cy="328"/>
            </a:xfrm>
            <a:custGeom>
              <a:avLst/>
              <a:gdLst>
                <a:gd name="T0" fmla="*/ 0 w 2231"/>
                <a:gd name="T1" fmla="*/ 328 h 328"/>
                <a:gd name="T2" fmla="*/ 48 w 2231"/>
                <a:gd name="T3" fmla="*/ 267 h 328"/>
                <a:gd name="T4" fmla="*/ 110 w 2231"/>
                <a:gd name="T5" fmla="*/ 224 h 328"/>
                <a:gd name="T6" fmla="*/ 163 w 2231"/>
                <a:gd name="T7" fmla="*/ 188 h 328"/>
                <a:gd name="T8" fmla="*/ 247 w 2231"/>
                <a:gd name="T9" fmla="*/ 152 h 328"/>
                <a:gd name="T10" fmla="*/ 419 w 2231"/>
                <a:gd name="T11" fmla="*/ 120 h 328"/>
                <a:gd name="T12" fmla="*/ 615 w 2231"/>
                <a:gd name="T13" fmla="*/ 84 h 328"/>
                <a:gd name="T14" fmla="*/ 1031 w 2231"/>
                <a:gd name="T15" fmla="*/ 52 h 328"/>
                <a:gd name="T16" fmla="*/ 1607 w 2231"/>
                <a:gd name="T17" fmla="*/ 12 h 328"/>
                <a:gd name="T18" fmla="*/ 2231 w 2231"/>
                <a:gd name="T19" fmla="*/ 0 h 3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1"/>
                <a:gd name="T31" fmla="*/ 0 h 328"/>
                <a:gd name="T32" fmla="*/ 2231 w 2231"/>
                <a:gd name="T33" fmla="*/ 328 h 3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1" h="328">
                  <a:moveTo>
                    <a:pt x="0" y="328"/>
                  </a:moveTo>
                  <a:lnTo>
                    <a:pt x="48" y="267"/>
                  </a:lnTo>
                  <a:lnTo>
                    <a:pt x="110" y="224"/>
                  </a:lnTo>
                  <a:lnTo>
                    <a:pt x="163" y="188"/>
                  </a:lnTo>
                  <a:lnTo>
                    <a:pt x="247" y="152"/>
                  </a:lnTo>
                  <a:lnTo>
                    <a:pt x="419" y="120"/>
                  </a:lnTo>
                  <a:lnTo>
                    <a:pt x="615" y="84"/>
                  </a:lnTo>
                  <a:lnTo>
                    <a:pt x="1031" y="52"/>
                  </a:lnTo>
                  <a:lnTo>
                    <a:pt x="1607" y="12"/>
                  </a:lnTo>
                  <a:lnTo>
                    <a:pt x="2231" y="0"/>
                  </a:ln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41001" name="Text Box 44">
              <a:extLst>
                <a:ext uri="{FF2B5EF4-FFF2-40B4-BE49-F238E27FC236}">
                  <a16:creationId xmlns:a16="http://schemas.microsoft.com/office/drawing/2014/main" xmlns="" id="{34969C8D-4607-418E-9362-A98534D0C5AF}"/>
                </a:ext>
              </a:extLst>
            </p:cNvPr>
            <p:cNvSpPr txBox="1">
              <a:spLocks noChangeArrowheads="1"/>
            </p:cNvSpPr>
            <p:nvPr/>
          </p:nvSpPr>
          <p:spPr bwMode="auto">
            <a:xfrm>
              <a:off x="664" y="2752"/>
              <a:ext cx="57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800" b="0">
                  <a:latin typeface="Trebuchet MS" panose="020B0603020202020204" pitchFamily="34" charset="0"/>
                  <a:ea typeface="MS PGothic" panose="020B0600070205080204" pitchFamily="34" charset="-128"/>
                </a:rPr>
                <a:t>Received signal</a:t>
              </a:r>
            </a:p>
          </p:txBody>
        </p:sp>
        <p:sp>
          <p:nvSpPr>
            <p:cNvPr id="41002" name="Line 45">
              <a:extLst>
                <a:ext uri="{FF2B5EF4-FFF2-40B4-BE49-F238E27FC236}">
                  <a16:creationId xmlns:a16="http://schemas.microsoft.com/office/drawing/2014/main" xmlns="" id="{5A8DBC60-6AC2-4D1A-AC4B-CEFECE3A08A5}"/>
                </a:ext>
              </a:extLst>
            </p:cNvPr>
            <p:cNvSpPr>
              <a:spLocks noChangeShapeType="1"/>
            </p:cNvSpPr>
            <p:nvPr/>
          </p:nvSpPr>
          <p:spPr bwMode="auto">
            <a:xfrm flipH="1">
              <a:off x="647" y="2872"/>
              <a:ext cx="117" cy="155"/>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03" name="Line 46">
              <a:extLst>
                <a:ext uri="{FF2B5EF4-FFF2-40B4-BE49-F238E27FC236}">
                  <a16:creationId xmlns:a16="http://schemas.microsoft.com/office/drawing/2014/main" xmlns="" id="{5944EBF8-3328-4251-B0F6-35B8B5E69044}"/>
                </a:ext>
              </a:extLst>
            </p:cNvPr>
            <p:cNvSpPr>
              <a:spLocks noChangeShapeType="1"/>
            </p:cNvSpPr>
            <p:nvPr/>
          </p:nvSpPr>
          <p:spPr bwMode="auto">
            <a:xfrm flipH="1">
              <a:off x="1737" y="3090"/>
              <a:ext cx="239" cy="335"/>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04" name="Text Box 47">
              <a:extLst>
                <a:ext uri="{FF2B5EF4-FFF2-40B4-BE49-F238E27FC236}">
                  <a16:creationId xmlns:a16="http://schemas.microsoft.com/office/drawing/2014/main" xmlns="" id="{352794F1-6DC2-4F9C-9C44-C6FB0F1514B6}"/>
                </a:ext>
              </a:extLst>
            </p:cNvPr>
            <p:cNvSpPr txBox="1">
              <a:spLocks noChangeArrowheads="1"/>
            </p:cNvSpPr>
            <p:nvPr/>
          </p:nvSpPr>
          <p:spPr bwMode="auto">
            <a:xfrm>
              <a:off x="1669" y="2975"/>
              <a:ext cx="75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Crosstalk interference</a:t>
              </a:r>
            </a:p>
          </p:txBody>
        </p:sp>
        <p:sp>
          <p:nvSpPr>
            <p:cNvPr id="41005" name="Text Box 63">
              <a:extLst>
                <a:ext uri="{FF2B5EF4-FFF2-40B4-BE49-F238E27FC236}">
                  <a16:creationId xmlns:a16="http://schemas.microsoft.com/office/drawing/2014/main" xmlns="" id="{E7440334-7492-4731-A307-D5089D036A26}"/>
                </a:ext>
              </a:extLst>
            </p:cNvPr>
            <p:cNvSpPr txBox="1">
              <a:spLocks noChangeArrowheads="1"/>
            </p:cNvSpPr>
            <p:nvPr/>
          </p:nvSpPr>
          <p:spPr bwMode="auto">
            <a:xfrm>
              <a:off x="2244" y="3421"/>
              <a:ext cx="71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Background noise</a:t>
              </a:r>
            </a:p>
          </p:txBody>
        </p:sp>
        <p:sp>
          <p:nvSpPr>
            <p:cNvPr id="41006" name="Line 45">
              <a:extLst>
                <a:ext uri="{FF2B5EF4-FFF2-40B4-BE49-F238E27FC236}">
                  <a16:creationId xmlns:a16="http://schemas.microsoft.com/office/drawing/2014/main" xmlns="" id="{9AE809B6-08D0-4253-9441-AF567EE42316}"/>
                </a:ext>
              </a:extLst>
            </p:cNvPr>
            <p:cNvSpPr>
              <a:spLocks noChangeShapeType="1"/>
            </p:cNvSpPr>
            <p:nvPr/>
          </p:nvSpPr>
          <p:spPr bwMode="auto">
            <a:xfrm flipH="1">
              <a:off x="2064" y="3541"/>
              <a:ext cx="317" cy="67"/>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1007" name="Freeform 44">
              <a:extLst>
                <a:ext uri="{FF2B5EF4-FFF2-40B4-BE49-F238E27FC236}">
                  <a16:creationId xmlns:a16="http://schemas.microsoft.com/office/drawing/2014/main" xmlns="" id="{09782012-3DD7-4DE5-B687-DE3D1D364FB3}"/>
                </a:ext>
              </a:extLst>
            </p:cNvPr>
            <p:cNvSpPr>
              <a:spLocks/>
            </p:cNvSpPr>
            <p:nvPr/>
          </p:nvSpPr>
          <p:spPr bwMode="auto">
            <a:xfrm>
              <a:off x="440" y="3321"/>
              <a:ext cx="2233" cy="224"/>
            </a:xfrm>
            <a:custGeom>
              <a:avLst/>
              <a:gdLst>
                <a:gd name="T0" fmla="*/ 0 w 2233"/>
                <a:gd name="T1" fmla="*/ 219 h 224"/>
                <a:gd name="T2" fmla="*/ 112 w 2233"/>
                <a:gd name="T3" fmla="*/ 224 h 224"/>
                <a:gd name="T4" fmla="*/ 165 w 2233"/>
                <a:gd name="T5" fmla="*/ 188 h 224"/>
                <a:gd name="T6" fmla="*/ 249 w 2233"/>
                <a:gd name="T7" fmla="*/ 152 h 224"/>
                <a:gd name="T8" fmla="*/ 421 w 2233"/>
                <a:gd name="T9" fmla="*/ 120 h 224"/>
                <a:gd name="T10" fmla="*/ 617 w 2233"/>
                <a:gd name="T11" fmla="*/ 84 h 224"/>
                <a:gd name="T12" fmla="*/ 1033 w 2233"/>
                <a:gd name="T13" fmla="*/ 52 h 224"/>
                <a:gd name="T14" fmla="*/ 1609 w 2233"/>
                <a:gd name="T15" fmla="*/ 12 h 224"/>
                <a:gd name="T16" fmla="*/ 2233 w 2233"/>
                <a:gd name="T17" fmla="*/ 0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3"/>
                <a:gd name="T28" fmla="*/ 0 h 224"/>
                <a:gd name="T29" fmla="*/ 2233 w 2233"/>
                <a:gd name="T30" fmla="*/ 224 h 2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3" h="224">
                  <a:moveTo>
                    <a:pt x="0" y="219"/>
                  </a:moveTo>
                  <a:lnTo>
                    <a:pt x="112" y="224"/>
                  </a:lnTo>
                  <a:lnTo>
                    <a:pt x="165" y="188"/>
                  </a:lnTo>
                  <a:lnTo>
                    <a:pt x="249" y="152"/>
                  </a:lnTo>
                  <a:lnTo>
                    <a:pt x="421" y="120"/>
                  </a:lnTo>
                  <a:lnTo>
                    <a:pt x="617" y="84"/>
                  </a:lnTo>
                  <a:lnTo>
                    <a:pt x="1033" y="52"/>
                  </a:lnTo>
                  <a:lnTo>
                    <a:pt x="1609" y="12"/>
                  </a:lnTo>
                  <a:lnTo>
                    <a:pt x="2233" y="0"/>
                  </a:lnTo>
                </a:path>
              </a:pathLst>
            </a:custGeom>
            <a:noFill/>
            <a:ln w="28575">
              <a:solidFill>
                <a:srgbClr val="996600"/>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41008" name="Line 45">
              <a:extLst>
                <a:ext uri="{FF2B5EF4-FFF2-40B4-BE49-F238E27FC236}">
                  <a16:creationId xmlns:a16="http://schemas.microsoft.com/office/drawing/2014/main" xmlns="" id="{1458FD5E-355C-4A5E-9D13-38DEA118952C}"/>
                </a:ext>
              </a:extLst>
            </p:cNvPr>
            <p:cNvSpPr>
              <a:spLocks noChangeShapeType="1"/>
            </p:cNvSpPr>
            <p:nvPr/>
          </p:nvSpPr>
          <p:spPr bwMode="auto">
            <a:xfrm flipH="1">
              <a:off x="2285" y="3162"/>
              <a:ext cx="281" cy="167"/>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
        <p:nvSpPr>
          <p:cNvPr id="40972" name="Text Box 69">
            <a:extLst>
              <a:ext uri="{FF2B5EF4-FFF2-40B4-BE49-F238E27FC236}">
                <a16:creationId xmlns:a16="http://schemas.microsoft.com/office/drawing/2014/main" xmlns="" id="{6410D3D3-AA61-4B61-BE06-0FDE7CEFAC14}"/>
              </a:ext>
            </a:extLst>
          </p:cNvPr>
          <p:cNvSpPr txBox="1">
            <a:spLocks noChangeArrowheads="1"/>
          </p:cNvSpPr>
          <p:nvPr/>
        </p:nvSpPr>
        <p:spPr bwMode="auto">
          <a:xfrm>
            <a:off x="6324600" y="2590800"/>
            <a:ext cx="237331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buClr>
                <a:schemeClr val="bg1"/>
              </a:buClr>
              <a:buFont typeface="Times New Roman" panose="02020603050405020304" pitchFamily="18" charset="0"/>
              <a:buNone/>
            </a:pPr>
            <a:r>
              <a:rPr lang="en-US" altLang="en-US" b="0">
                <a:latin typeface="Trebuchet MS" panose="020B0603020202020204" pitchFamily="34" charset="0"/>
                <a:ea typeface="MS PGothic" panose="020B0600070205080204" pitchFamily="34" charset="-128"/>
              </a:rPr>
              <a:t>Shorter line: e.g. 500 m</a:t>
            </a:r>
          </a:p>
          <a:p>
            <a:pPr>
              <a:lnSpc>
                <a:spcPct val="90000"/>
              </a:lnSpc>
              <a:buClr>
                <a:schemeClr val="bg1"/>
              </a:buClr>
              <a:buFont typeface="Times New Roman" panose="02020603050405020304" pitchFamily="18" charset="0"/>
              <a:buNone/>
            </a:pPr>
            <a:r>
              <a:rPr lang="en-US" altLang="en-US" b="0">
                <a:latin typeface="Trebuchet MS" panose="020B0603020202020204" pitchFamily="34" charset="0"/>
                <a:ea typeface="MS PGothic" panose="020B0600070205080204" pitchFamily="34" charset="-128"/>
              </a:rPr>
              <a:t>Stronger rx signal opens new frequencies, but stronger crosstalk limits the rate.</a:t>
            </a:r>
          </a:p>
          <a:p>
            <a:pPr>
              <a:lnSpc>
                <a:spcPct val="90000"/>
              </a:lnSpc>
              <a:buClr>
                <a:schemeClr val="bg1"/>
              </a:buClr>
              <a:buFont typeface="Times New Roman" panose="02020603050405020304" pitchFamily="18" charset="0"/>
              <a:buNone/>
            </a:pPr>
            <a:r>
              <a:rPr lang="en-US" altLang="en-US" b="0">
                <a:solidFill>
                  <a:srgbClr val="FF3300"/>
                </a:solidFill>
                <a:latin typeface="Trebuchet MS" panose="020B0603020202020204" pitchFamily="34" charset="0"/>
                <a:ea typeface="MS PGothic" panose="020B0600070205080204" pitchFamily="34" charset="-128"/>
              </a:rPr>
              <a:t>Xtalk is dependant upon cable construction and number of other users in cable</a:t>
            </a:r>
          </a:p>
        </p:txBody>
      </p:sp>
      <p:grpSp>
        <p:nvGrpSpPr>
          <p:cNvPr id="40973" name="Group 47">
            <a:extLst>
              <a:ext uri="{FF2B5EF4-FFF2-40B4-BE49-F238E27FC236}">
                <a16:creationId xmlns:a16="http://schemas.microsoft.com/office/drawing/2014/main" xmlns="" id="{AED70C55-2BB3-49D8-BCE9-E9FA26B31665}"/>
              </a:ext>
            </a:extLst>
          </p:cNvPr>
          <p:cNvGrpSpPr>
            <a:grpSpLocks/>
          </p:cNvGrpSpPr>
          <p:nvPr/>
        </p:nvGrpSpPr>
        <p:grpSpPr bwMode="auto">
          <a:xfrm>
            <a:off x="252413" y="4608513"/>
            <a:ext cx="5456237" cy="1814512"/>
            <a:chOff x="159" y="2607"/>
            <a:chExt cx="3437" cy="1279"/>
          </a:xfrm>
        </p:grpSpPr>
        <p:sp>
          <p:nvSpPr>
            <p:cNvPr id="40976" name="Freeform 48" descr="Dark vertical">
              <a:extLst>
                <a:ext uri="{FF2B5EF4-FFF2-40B4-BE49-F238E27FC236}">
                  <a16:creationId xmlns:a16="http://schemas.microsoft.com/office/drawing/2014/main" xmlns="" id="{4B741288-8DCE-4FA7-A75F-3A09C6437BF7}"/>
                </a:ext>
              </a:extLst>
            </p:cNvPr>
            <p:cNvSpPr>
              <a:spLocks/>
            </p:cNvSpPr>
            <p:nvPr/>
          </p:nvSpPr>
          <p:spPr bwMode="auto">
            <a:xfrm>
              <a:off x="432" y="2872"/>
              <a:ext cx="2236" cy="668"/>
            </a:xfrm>
            <a:custGeom>
              <a:avLst/>
              <a:gdLst>
                <a:gd name="T0" fmla="*/ 2236 w 2236"/>
                <a:gd name="T1" fmla="*/ 424 h 668"/>
                <a:gd name="T2" fmla="*/ 1712 w 2236"/>
                <a:gd name="T3" fmla="*/ 396 h 668"/>
                <a:gd name="T4" fmla="*/ 1348 w 2236"/>
                <a:gd name="T5" fmla="*/ 364 h 668"/>
                <a:gd name="T6" fmla="*/ 952 w 2236"/>
                <a:gd name="T7" fmla="*/ 312 h 668"/>
                <a:gd name="T8" fmla="*/ 388 w 2236"/>
                <a:gd name="T9" fmla="*/ 220 h 668"/>
                <a:gd name="T10" fmla="*/ 200 w 2236"/>
                <a:gd name="T11" fmla="*/ 148 h 668"/>
                <a:gd name="T12" fmla="*/ 96 w 2236"/>
                <a:gd name="T13" fmla="*/ 96 h 668"/>
                <a:gd name="T14" fmla="*/ 8 w 2236"/>
                <a:gd name="T15" fmla="*/ 0 h 668"/>
                <a:gd name="T16" fmla="*/ 0 w 2236"/>
                <a:gd name="T17" fmla="*/ 668 h 668"/>
                <a:gd name="T18" fmla="*/ 2226 w 2236"/>
                <a:gd name="T19" fmla="*/ 668 h 668"/>
                <a:gd name="T20" fmla="*/ 2236 w 2236"/>
                <a:gd name="T21" fmla="*/ 424 h 6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36"/>
                <a:gd name="T34" fmla="*/ 0 h 668"/>
                <a:gd name="T35" fmla="*/ 2236 w 2236"/>
                <a:gd name="T36" fmla="*/ 668 h 6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36" h="668">
                  <a:moveTo>
                    <a:pt x="2236" y="424"/>
                  </a:moveTo>
                  <a:lnTo>
                    <a:pt x="1712" y="396"/>
                  </a:lnTo>
                  <a:lnTo>
                    <a:pt x="1348" y="364"/>
                  </a:lnTo>
                  <a:lnTo>
                    <a:pt x="952" y="312"/>
                  </a:lnTo>
                  <a:lnTo>
                    <a:pt x="388" y="220"/>
                  </a:lnTo>
                  <a:lnTo>
                    <a:pt x="200" y="148"/>
                  </a:lnTo>
                  <a:lnTo>
                    <a:pt x="96" y="96"/>
                  </a:lnTo>
                  <a:lnTo>
                    <a:pt x="8" y="0"/>
                  </a:lnTo>
                  <a:lnTo>
                    <a:pt x="0" y="668"/>
                  </a:lnTo>
                  <a:lnTo>
                    <a:pt x="2226" y="668"/>
                  </a:lnTo>
                  <a:lnTo>
                    <a:pt x="2236" y="42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prstDash val="dash"/>
                  <a:round/>
                  <a:headEnd/>
                  <a:tailEnd/>
                </a14:hiddenLine>
              </a:ext>
            </a:extLst>
          </p:spPr>
          <p:txBody>
            <a:bodyPr wrap="none" lIns="0" tIns="0" rIns="0" bIns="0" anchor="ctr">
              <a:spAutoFit/>
            </a:bodyPr>
            <a:lstStyle/>
            <a:p>
              <a:endParaRPr lang="en-CA"/>
            </a:p>
          </p:txBody>
        </p:sp>
        <p:sp>
          <p:nvSpPr>
            <p:cNvPr id="40977" name="Line 50">
              <a:extLst>
                <a:ext uri="{FF2B5EF4-FFF2-40B4-BE49-F238E27FC236}">
                  <a16:creationId xmlns:a16="http://schemas.microsoft.com/office/drawing/2014/main" xmlns="" id="{E2AC65DA-D01B-4AFB-BAFA-9C9591EAD843}"/>
                </a:ext>
              </a:extLst>
            </p:cNvPr>
            <p:cNvSpPr>
              <a:spLocks noChangeShapeType="1"/>
            </p:cNvSpPr>
            <p:nvPr/>
          </p:nvSpPr>
          <p:spPr bwMode="auto">
            <a:xfrm>
              <a:off x="436" y="2772"/>
              <a:ext cx="0" cy="87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sp>
          <p:nvSpPr>
            <p:cNvPr id="40978" name="Line 51">
              <a:extLst>
                <a:ext uri="{FF2B5EF4-FFF2-40B4-BE49-F238E27FC236}">
                  <a16:creationId xmlns:a16="http://schemas.microsoft.com/office/drawing/2014/main" xmlns="" id="{F0B47D2A-5D26-4CE5-86CB-D30A615806DD}"/>
                </a:ext>
              </a:extLst>
            </p:cNvPr>
            <p:cNvSpPr>
              <a:spLocks noChangeShapeType="1"/>
            </p:cNvSpPr>
            <p:nvPr/>
          </p:nvSpPr>
          <p:spPr bwMode="auto">
            <a:xfrm flipV="1">
              <a:off x="436" y="3643"/>
              <a:ext cx="2596" cy="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0979" name="Text Box 58">
              <a:extLst>
                <a:ext uri="{FF2B5EF4-FFF2-40B4-BE49-F238E27FC236}">
                  <a16:creationId xmlns:a16="http://schemas.microsoft.com/office/drawing/2014/main" xmlns="" id="{B5AF7B8B-0F43-423E-8C70-06AD61A7ECD6}"/>
                </a:ext>
              </a:extLst>
            </p:cNvPr>
            <p:cNvSpPr txBox="1">
              <a:spLocks noChangeArrowheads="1"/>
            </p:cNvSpPr>
            <p:nvPr/>
          </p:nvSpPr>
          <p:spPr bwMode="auto">
            <a:xfrm>
              <a:off x="159" y="2607"/>
              <a:ext cx="4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a:latin typeface="Arial" panose="020B0604020202020204" pitchFamily="34" charset="0"/>
                  <a:ea typeface="MS PGothic" panose="020B0600070205080204" pitchFamily="34" charset="-128"/>
                </a:rPr>
                <a:t>Power</a:t>
              </a:r>
            </a:p>
          </p:txBody>
        </p:sp>
        <p:sp>
          <p:nvSpPr>
            <p:cNvPr id="40980" name="Text Box 59">
              <a:extLst>
                <a:ext uri="{FF2B5EF4-FFF2-40B4-BE49-F238E27FC236}">
                  <a16:creationId xmlns:a16="http://schemas.microsoft.com/office/drawing/2014/main" xmlns="" id="{14AD119D-2FE4-4D2E-B74F-1DCBEE1F0D92}"/>
                </a:ext>
              </a:extLst>
            </p:cNvPr>
            <p:cNvSpPr txBox="1">
              <a:spLocks noChangeArrowheads="1"/>
            </p:cNvSpPr>
            <p:nvPr/>
          </p:nvSpPr>
          <p:spPr bwMode="auto">
            <a:xfrm>
              <a:off x="2025" y="3693"/>
              <a:ext cx="131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1200">
                  <a:latin typeface="Arial" panose="020B0604020202020204" pitchFamily="34" charset="0"/>
                  <a:ea typeface="MS PGothic" panose="020B0600070205080204" pitchFamily="34" charset="-128"/>
                </a:rPr>
                <a:t>Frequency (Tone Number)</a:t>
              </a:r>
            </a:p>
          </p:txBody>
        </p:sp>
        <p:sp>
          <p:nvSpPr>
            <p:cNvPr id="40981" name="Freeform 53">
              <a:extLst>
                <a:ext uri="{FF2B5EF4-FFF2-40B4-BE49-F238E27FC236}">
                  <a16:creationId xmlns:a16="http://schemas.microsoft.com/office/drawing/2014/main" xmlns="" id="{EF8B4417-1127-41FE-9C74-5D75684E257D}"/>
                </a:ext>
              </a:extLst>
            </p:cNvPr>
            <p:cNvSpPr>
              <a:spLocks/>
            </p:cNvSpPr>
            <p:nvPr/>
          </p:nvSpPr>
          <p:spPr bwMode="auto">
            <a:xfrm>
              <a:off x="431" y="2857"/>
              <a:ext cx="2269" cy="443"/>
            </a:xfrm>
            <a:custGeom>
              <a:avLst/>
              <a:gdLst>
                <a:gd name="T0" fmla="*/ 0 w 2269"/>
                <a:gd name="T1" fmla="*/ 0 h 443"/>
                <a:gd name="T2" fmla="*/ 101 w 2269"/>
                <a:gd name="T3" fmla="*/ 107 h 443"/>
                <a:gd name="T4" fmla="*/ 193 w 2269"/>
                <a:gd name="T5" fmla="*/ 163 h 443"/>
                <a:gd name="T6" fmla="*/ 385 w 2269"/>
                <a:gd name="T7" fmla="*/ 235 h 443"/>
                <a:gd name="T8" fmla="*/ 649 w 2269"/>
                <a:gd name="T9" fmla="*/ 279 h 443"/>
                <a:gd name="T10" fmla="*/ 953 w 2269"/>
                <a:gd name="T11" fmla="*/ 327 h 443"/>
                <a:gd name="T12" fmla="*/ 1341 w 2269"/>
                <a:gd name="T13" fmla="*/ 379 h 443"/>
                <a:gd name="T14" fmla="*/ 1769 w 2269"/>
                <a:gd name="T15" fmla="*/ 415 h 443"/>
                <a:gd name="T16" fmla="*/ 2269 w 2269"/>
                <a:gd name="T17" fmla="*/ 443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9"/>
                <a:gd name="T28" fmla="*/ 0 h 443"/>
                <a:gd name="T29" fmla="*/ 2269 w 2269"/>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9" h="443">
                  <a:moveTo>
                    <a:pt x="0" y="0"/>
                  </a:moveTo>
                  <a:lnTo>
                    <a:pt x="101" y="107"/>
                  </a:lnTo>
                  <a:lnTo>
                    <a:pt x="193" y="163"/>
                  </a:lnTo>
                  <a:lnTo>
                    <a:pt x="385" y="235"/>
                  </a:lnTo>
                  <a:lnTo>
                    <a:pt x="649" y="279"/>
                  </a:lnTo>
                  <a:lnTo>
                    <a:pt x="953" y="327"/>
                  </a:lnTo>
                  <a:lnTo>
                    <a:pt x="1341" y="379"/>
                  </a:lnTo>
                  <a:lnTo>
                    <a:pt x="1769" y="415"/>
                  </a:lnTo>
                  <a:lnTo>
                    <a:pt x="2269" y="443"/>
                  </a:ln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40982" name="Line 54">
              <a:extLst>
                <a:ext uri="{FF2B5EF4-FFF2-40B4-BE49-F238E27FC236}">
                  <a16:creationId xmlns:a16="http://schemas.microsoft.com/office/drawing/2014/main" xmlns="" id="{AF8F02D8-9871-4356-AC48-FC795E225EA0}"/>
                </a:ext>
              </a:extLst>
            </p:cNvPr>
            <p:cNvSpPr>
              <a:spLocks noChangeShapeType="1"/>
            </p:cNvSpPr>
            <p:nvPr/>
          </p:nvSpPr>
          <p:spPr bwMode="auto">
            <a:xfrm>
              <a:off x="436" y="3616"/>
              <a:ext cx="2264"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40983" name="Freeform 55">
              <a:extLst>
                <a:ext uri="{FF2B5EF4-FFF2-40B4-BE49-F238E27FC236}">
                  <a16:creationId xmlns:a16="http://schemas.microsoft.com/office/drawing/2014/main" xmlns="" id="{72468B4C-B8A6-4B11-841D-1D8BD58D62F2}"/>
                </a:ext>
              </a:extLst>
            </p:cNvPr>
            <p:cNvSpPr>
              <a:spLocks/>
            </p:cNvSpPr>
            <p:nvPr/>
          </p:nvSpPr>
          <p:spPr bwMode="auto">
            <a:xfrm>
              <a:off x="445" y="3642"/>
              <a:ext cx="2237" cy="82"/>
            </a:xfrm>
            <a:custGeom>
              <a:avLst/>
              <a:gdLst>
                <a:gd name="T0" fmla="*/ 0 w 2237"/>
                <a:gd name="T1" fmla="*/ 82 h 82"/>
                <a:gd name="T2" fmla="*/ 48 w 2237"/>
                <a:gd name="T3" fmla="*/ 21 h 82"/>
                <a:gd name="T4" fmla="*/ 113 w 2237"/>
                <a:gd name="T5" fmla="*/ 3 h 82"/>
                <a:gd name="T6" fmla="*/ 194 w 2237"/>
                <a:gd name="T7" fmla="*/ 24 h 82"/>
                <a:gd name="T8" fmla="*/ 278 w 2237"/>
                <a:gd name="T9" fmla="*/ 45 h 82"/>
                <a:gd name="T10" fmla="*/ 461 w 2237"/>
                <a:gd name="T11" fmla="*/ 0 h 82"/>
                <a:gd name="T12" fmla="*/ 647 w 2237"/>
                <a:gd name="T13" fmla="*/ 33 h 82"/>
                <a:gd name="T14" fmla="*/ 914 w 2237"/>
                <a:gd name="T15" fmla="*/ 0 h 82"/>
                <a:gd name="T16" fmla="*/ 1181 w 2237"/>
                <a:gd name="T17" fmla="*/ 30 h 82"/>
                <a:gd name="T18" fmla="*/ 1457 w 2237"/>
                <a:gd name="T19" fmla="*/ 45 h 82"/>
                <a:gd name="T20" fmla="*/ 1721 w 2237"/>
                <a:gd name="T21" fmla="*/ 3 h 82"/>
                <a:gd name="T22" fmla="*/ 2018 w 2237"/>
                <a:gd name="T23" fmla="*/ 33 h 82"/>
                <a:gd name="T24" fmla="*/ 2237 w 2237"/>
                <a:gd name="T25" fmla="*/ 24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7"/>
                <a:gd name="T40" fmla="*/ 0 h 82"/>
                <a:gd name="T41" fmla="*/ 2237 w 2237"/>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7" h="82">
                  <a:moveTo>
                    <a:pt x="0" y="82"/>
                  </a:moveTo>
                  <a:lnTo>
                    <a:pt x="48" y="21"/>
                  </a:lnTo>
                  <a:lnTo>
                    <a:pt x="113" y="3"/>
                  </a:lnTo>
                  <a:lnTo>
                    <a:pt x="194" y="24"/>
                  </a:lnTo>
                  <a:lnTo>
                    <a:pt x="278" y="45"/>
                  </a:lnTo>
                  <a:lnTo>
                    <a:pt x="461" y="0"/>
                  </a:lnTo>
                  <a:lnTo>
                    <a:pt x="647" y="33"/>
                  </a:lnTo>
                  <a:lnTo>
                    <a:pt x="914" y="0"/>
                  </a:lnTo>
                  <a:lnTo>
                    <a:pt x="1181" y="30"/>
                  </a:lnTo>
                  <a:lnTo>
                    <a:pt x="1457" y="45"/>
                  </a:lnTo>
                  <a:lnTo>
                    <a:pt x="1721" y="3"/>
                  </a:lnTo>
                  <a:lnTo>
                    <a:pt x="2018" y="33"/>
                  </a:lnTo>
                  <a:lnTo>
                    <a:pt x="2237" y="24"/>
                  </a:ln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40984" name="Text Box 44">
              <a:extLst>
                <a:ext uri="{FF2B5EF4-FFF2-40B4-BE49-F238E27FC236}">
                  <a16:creationId xmlns:a16="http://schemas.microsoft.com/office/drawing/2014/main" xmlns="" id="{CD01F23E-CF02-4393-A7A5-50728819C5A1}"/>
                </a:ext>
              </a:extLst>
            </p:cNvPr>
            <p:cNvSpPr txBox="1">
              <a:spLocks noChangeArrowheads="1"/>
            </p:cNvSpPr>
            <p:nvPr/>
          </p:nvSpPr>
          <p:spPr bwMode="auto">
            <a:xfrm>
              <a:off x="664" y="2752"/>
              <a:ext cx="57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800" b="0">
                  <a:latin typeface="Trebuchet MS" panose="020B0603020202020204" pitchFamily="34" charset="0"/>
                  <a:ea typeface="MS PGothic" panose="020B0600070205080204" pitchFamily="34" charset="-128"/>
                </a:rPr>
                <a:t>Received signal</a:t>
              </a:r>
            </a:p>
          </p:txBody>
        </p:sp>
        <p:sp>
          <p:nvSpPr>
            <p:cNvPr id="40985" name="Line 45">
              <a:extLst>
                <a:ext uri="{FF2B5EF4-FFF2-40B4-BE49-F238E27FC236}">
                  <a16:creationId xmlns:a16="http://schemas.microsoft.com/office/drawing/2014/main" xmlns="" id="{018BDFB5-0689-43C7-9122-65DAF281CE48}"/>
                </a:ext>
              </a:extLst>
            </p:cNvPr>
            <p:cNvSpPr>
              <a:spLocks noChangeShapeType="1"/>
            </p:cNvSpPr>
            <p:nvPr/>
          </p:nvSpPr>
          <p:spPr bwMode="auto">
            <a:xfrm flipH="1">
              <a:off x="647" y="2872"/>
              <a:ext cx="117" cy="155"/>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0986" name="Line 46">
              <a:extLst>
                <a:ext uri="{FF2B5EF4-FFF2-40B4-BE49-F238E27FC236}">
                  <a16:creationId xmlns:a16="http://schemas.microsoft.com/office/drawing/2014/main" xmlns="" id="{A36CE767-37B7-4B4E-9B5B-AF81A151903D}"/>
                </a:ext>
              </a:extLst>
            </p:cNvPr>
            <p:cNvSpPr>
              <a:spLocks noChangeShapeType="1"/>
            </p:cNvSpPr>
            <p:nvPr/>
          </p:nvSpPr>
          <p:spPr bwMode="auto">
            <a:xfrm flipH="1">
              <a:off x="1791" y="3090"/>
              <a:ext cx="185" cy="587"/>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0987" name="Text Box 47">
              <a:extLst>
                <a:ext uri="{FF2B5EF4-FFF2-40B4-BE49-F238E27FC236}">
                  <a16:creationId xmlns:a16="http://schemas.microsoft.com/office/drawing/2014/main" xmlns="" id="{A89320DA-5A24-4F32-9EEC-7378961A3AC5}"/>
                </a:ext>
              </a:extLst>
            </p:cNvPr>
            <p:cNvSpPr txBox="1">
              <a:spLocks noChangeArrowheads="1"/>
            </p:cNvSpPr>
            <p:nvPr/>
          </p:nvSpPr>
          <p:spPr bwMode="auto">
            <a:xfrm>
              <a:off x="1669" y="2975"/>
              <a:ext cx="75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Residual crosstalk interference</a:t>
              </a:r>
            </a:p>
          </p:txBody>
        </p:sp>
        <p:sp>
          <p:nvSpPr>
            <p:cNvPr id="40988" name="Text Box 63">
              <a:extLst>
                <a:ext uri="{FF2B5EF4-FFF2-40B4-BE49-F238E27FC236}">
                  <a16:creationId xmlns:a16="http://schemas.microsoft.com/office/drawing/2014/main" xmlns="" id="{6186BECA-5587-4EF8-AEEE-050815DD74B7}"/>
                </a:ext>
              </a:extLst>
            </p:cNvPr>
            <p:cNvSpPr txBox="1">
              <a:spLocks noChangeArrowheads="1"/>
            </p:cNvSpPr>
            <p:nvPr/>
          </p:nvSpPr>
          <p:spPr bwMode="auto">
            <a:xfrm>
              <a:off x="2790" y="3421"/>
              <a:ext cx="71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Background noise</a:t>
              </a:r>
            </a:p>
          </p:txBody>
        </p:sp>
        <p:sp>
          <p:nvSpPr>
            <p:cNvPr id="40989" name="Line 45">
              <a:extLst>
                <a:ext uri="{FF2B5EF4-FFF2-40B4-BE49-F238E27FC236}">
                  <a16:creationId xmlns:a16="http://schemas.microsoft.com/office/drawing/2014/main" xmlns="" id="{0D574CA8-5C8F-400A-B1C1-2129D1427AFD}"/>
                </a:ext>
              </a:extLst>
            </p:cNvPr>
            <p:cNvSpPr>
              <a:spLocks noChangeShapeType="1"/>
            </p:cNvSpPr>
            <p:nvPr/>
          </p:nvSpPr>
          <p:spPr bwMode="auto">
            <a:xfrm flipH="1">
              <a:off x="2610" y="3541"/>
              <a:ext cx="317" cy="67"/>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0990" name="Text Box 48">
              <a:extLst>
                <a:ext uri="{FF2B5EF4-FFF2-40B4-BE49-F238E27FC236}">
                  <a16:creationId xmlns:a16="http://schemas.microsoft.com/office/drawing/2014/main" xmlns="" id="{8CB1CF92-B1B7-4A08-AEFB-187646E8EA3A}"/>
                </a:ext>
              </a:extLst>
            </p:cNvPr>
            <p:cNvSpPr txBox="1">
              <a:spLocks noChangeArrowheads="1"/>
            </p:cNvSpPr>
            <p:nvPr/>
          </p:nvSpPr>
          <p:spPr bwMode="auto">
            <a:xfrm>
              <a:off x="2585" y="3083"/>
              <a:ext cx="1011"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800" b="0">
                  <a:latin typeface="Trebuchet MS" panose="020B0603020202020204" pitchFamily="34" charset="0"/>
                  <a:ea typeface="MS PGothic" panose="020B0600070205080204" pitchFamily="34" charset="-128"/>
                </a:rPr>
                <a:t>noise + margin</a:t>
              </a:r>
            </a:p>
          </p:txBody>
        </p:sp>
        <p:sp>
          <p:nvSpPr>
            <p:cNvPr id="40991" name="Line 45">
              <a:extLst>
                <a:ext uri="{FF2B5EF4-FFF2-40B4-BE49-F238E27FC236}">
                  <a16:creationId xmlns:a16="http://schemas.microsoft.com/office/drawing/2014/main" xmlns="" id="{9666FEDA-474D-4B44-8028-FFB6484A556B}"/>
                </a:ext>
              </a:extLst>
            </p:cNvPr>
            <p:cNvSpPr>
              <a:spLocks noChangeShapeType="1"/>
            </p:cNvSpPr>
            <p:nvPr/>
          </p:nvSpPr>
          <p:spPr bwMode="auto">
            <a:xfrm flipH="1">
              <a:off x="2447" y="3198"/>
              <a:ext cx="287" cy="329"/>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40992" name="Line 64">
              <a:extLst>
                <a:ext uri="{FF2B5EF4-FFF2-40B4-BE49-F238E27FC236}">
                  <a16:creationId xmlns:a16="http://schemas.microsoft.com/office/drawing/2014/main" xmlns="" id="{F3C852AB-C43C-41A5-B2DA-9AF9DF5C72B9}"/>
                </a:ext>
              </a:extLst>
            </p:cNvPr>
            <p:cNvSpPr>
              <a:spLocks noChangeShapeType="1"/>
            </p:cNvSpPr>
            <p:nvPr/>
          </p:nvSpPr>
          <p:spPr bwMode="auto">
            <a:xfrm>
              <a:off x="441" y="3540"/>
              <a:ext cx="2264" cy="0"/>
            </a:xfrm>
            <a:prstGeom prst="line">
              <a:avLst/>
            </a:prstGeom>
            <a:noFill/>
            <a:ln w="28575">
              <a:solidFill>
                <a:srgbClr val="996600"/>
              </a:solidFill>
              <a:prstDash val="dash"/>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grpSp>
      <p:sp>
        <p:nvSpPr>
          <p:cNvPr id="40974" name="Text Box 42">
            <a:extLst>
              <a:ext uri="{FF2B5EF4-FFF2-40B4-BE49-F238E27FC236}">
                <a16:creationId xmlns:a16="http://schemas.microsoft.com/office/drawing/2014/main" xmlns="" id="{C615FBE9-23B4-49E8-98DF-050FABC412E9}"/>
              </a:ext>
            </a:extLst>
          </p:cNvPr>
          <p:cNvSpPr txBox="1">
            <a:spLocks noChangeArrowheads="1"/>
          </p:cNvSpPr>
          <p:nvPr/>
        </p:nvSpPr>
        <p:spPr bwMode="auto">
          <a:xfrm>
            <a:off x="6372225" y="4765675"/>
            <a:ext cx="237331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r>
              <a:rPr lang="en-US" altLang="en-US" b="0">
                <a:latin typeface="Trebuchet MS" panose="020B0603020202020204" pitchFamily="34" charset="0"/>
                <a:ea typeface="MS PGothic" panose="020B0600070205080204" pitchFamily="34" charset="-128"/>
              </a:rPr>
              <a:t>Shorter line: 500 m with  vectoring.</a:t>
            </a:r>
          </a:p>
          <a:p>
            <a:pPr>
              <a:lnSpc>
                <a:spcPct val="90000"/>
              </a:lnSpc>
              <a:spcAft>
                <a:spcPts val="1200"/>
              </a:spcAft>
              <a:buClr>
                <a:schemeClr val="bg1"/>
              </a:buClr>
              <a:buFont typeface="Times New Roman" panose="02020603050405020304" pitchFamily="18" charset="0"/>
              <a:buNone/>
            </a:pPr>
            <a:r>
              <a:rPr lang="en-US" altLang="en-US" b="0">
                <a:solidFill>
                  <a:srgbClr val="FF9933"/>
                </a:solidFill>
                <a:latin typeface="Trebuchet MS" panose="020B0603020202020204" pitchFamily="34" charset="0"/>
                <a:ea typeface="MS PGothic" panose="020B0600070205080204" pitchFamily="34" charset="-128"/>
              </a:rPr>
              <a:t>Vectoring suppresses Crosstalk interference </a:t>
            </a:r>
          </a:p>
          <a:p>
            <a:pPr>
              <a:lnSpc>
                <a:spcPct val="90000"/>
              </a:lnSpc>
              <a:spcAft>
                <a:spcPts val="1200"/>
              </a:spcAft>
              <a:buClr>
                <a:schemeClr val="bg1"/>
              </a:buClr>
              <a:buFont typeface="Times New Roman" panose="02020603050405020304" pitchFamily="18" charset="0"/>
              <a:buNone/>
            </a:pPr>
            <a:r>
              <a:rPr lang="en-US" altLang="en-US" b="0">
                <a:latin typeface="Trebuchet MS" panose="020B0603020202020204" pitchFamily="34" charset="0"/>
                <a:ea typeface="MS PGothic" panose="020B0600070205080204" pitchFamily="34" charset="-128"/>
              </a:rPr>
              <a:t>“Vectored” rates approach single user rate – reduce usage-based variability ! </a:t>
            </a:r>
          </a:p>
        </p:txBody>
      </p:sp>
      <p:sp>
        <p:nvSpPr>
          <p:cNvPr id="1256514" name="Line 66">
            <a:extLst>
              <a:ext uri="{FF2B5EF4-FFF2-40B4-BE49-F238E27FC236}">
                <a16:creationId xmlns:a16="http://schemas.microsoft.com/office/drawing/2014/main" xmlns="" id="{A20889F9-6D6C-44C4-BDA8-9CDF8A77531B}"/>
              </a:ext>
            </a:extLst>
          </p:cNvPr>
          <p:cNvSpPr>
            <a:spLocks noChangeShapeType="1"/>
          </p:cNvSpPr>
          <p:nvPr/>
        </p:nvSpPr>
        <p:spPr bwMode="auto">
          <a:xfrm flipH="1">
            <a:off x="5651500" y="5622925"/>
            <a:ext cx="488950" cy="41275"/>
          </a:xfrm>
          <a:prstGeom prst="line">
            <a:avLst/>
          </a:prstGeom>
          <a:noFill/>
          <a:ln w="19050">
            <a:solidFill>
              <a:schemeClr val="tx1"/>
            </a:solidFill>
            <a:round/>
            <a:headEnd/>
            <a:tailEnd type="triangle" w="med" len="med"/>
          </a:ln>
          <a:effectLst>
            <a:prstShdw prst="shdw17" dist="17961" dir="2700000">
              <a:schemeClr val="tx1">
                <a:gamma/>
                <a:shade val="60000"/>
                <a:invGamma/>
              </a:schemeClr>
            </a:prstShdw>
          </a:effectLst>
        </p:spPr>
        <p:txBody>
          <a:bodyPr lIns="0" tIns="0" rIns="0" bIns="0" anchor="ctr">
            <a:spAutoFit/>
          </a:bodyPr>
          <a:lstStyle/>
          <a:p>
            <a:pPr algn="ctr">
              <a:defRPr/>
            </a:pP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9">
            <a:extLst>
              <a:ext uri="{FF2B5EF4-FFF2-40B4-BE49-F238E27FC236}">
                <a16:creationId xmlns:a16="http://schemas.microsoft.com/office/drawing/2014/main" xmlns="" id="{AE81A354-1ED8-4AAB-AE62-9A031E60E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23975"/>
            <a:ext cx="8763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1" name="Rectangle 5">
            <a:extLst>
              <a:ext uri="{FF2B5EF4-FFF2-40B4-BE49-F238E27FC236}">
                <a16:creationId xmlns:a16="http://schemas.microsoft.com/office/drawing/2014/main" xmlns="" id="{FB8465FA-271F-42C2-8D0D-95DFAD79D326}"/>
              </a:ext>
            </a:extLst>
          </p:cNvPr>
          <p:cNvSpPr>
            <a:spLocks noGrp="1" noChangeArrowheads="1"/>
          </p:cNvSpPr>
          <p:nvPr>
            <p:ph type="title"/>
          </p:nvPr>
        </p:nvSpPr>
        <p:spPr/>
        <p:txBody>
          <a:bodyPr/>
          <a:lstStyle/>
          <a:p>
            <a:r>
              <a:rPr lang="en-US" altLang="en-US"/>
              <a:t>DSL Performance vs Loop topology			*</a:t>
            </a:r>
          </a:p>
        </p:txBody>
      </p:sp>
      <p:sp>
        <p:nvSpPr>
          <p:cNvPr id="43012" name="Oval 9">
            <a:extLst>
              <a:ext uri="{FF2B5EF4-FFF2-40B4-BE49-F238E27FC236}">
                <a16:creationId xmlns:a16="http://schemas.microsoft.com/office/drawing/2014/main" xmlns="" id="{A6B80376-2E73-4212-8CD1-E4B55AEB6AFA}"/>
              </a:ext>
            </a:extLst>
          </p:cNvPr>
          <p:cNvSpPr>
            <a:spLocks noChangeArrowheads="1"/>
          </p:cNvSpPr>
          <p:nvPr/>
        </p:nvSpPr>
        <p:spPr bwMode="auto">
          <a:xfrm>
            <a:off x="1524000" y="4343400"/>
            <a:ext cx="609600" cy="381000"/>
          </a:xfrm>
          <a:prstGeom prst="ellipse">
            <a:avLst/>
          </a:prstGeom>
          <a:noFill/>
          <a:ln w="254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43013" name="Line 10">
            <a:extLst>
              <a:ext uri="{FF2B5EF4-FFF2-40B4-BE49-F238E27FC236}">
                <a16:creationId xmlns:a16="http://schemas.microsoft.com/office/drawing/2014/main" xmlns="" id="{2D31A433-947A-4D49-8629-C6D38C75544F}"/>
              </a:ext>
            </a:extLst>
          </p:cNvPr>
          <p:cNvSpPr>
            <a:spLocks noChangeShapeType="1"/>
          </p:cNvSpPr>
          <p:nvPr/>
        </p:nvSpPr>
        <p:spPr bwMode="auto">
          <a:xfrm flipH="1">
            <a:off x="2286000" y="4191000"/>
            <a:ext cx="1371600" cy="22860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43014" name="Text Box 11">
            <a:extLst>
              <a:ext uri="{FF2B5EF4-FFF2-40B4-BE49-F238E27FC236}">
                <a16:creationId xmlns:a16="http://schemas.microsoft.com/office/drawing/2014/main" xmlns="" id="{0A6A81D0-CF88-45CF-AF0B-5DE9E11A9A2C}"/>
              </a:ext>
            </a:extLst>
          </p:cNvPr>
          <p:cNvSpPr txBox="1">
            <a:spLocks noChangeArrowheads="1"/>
          </p:cNvSpPr>
          <p:nvPr/>
        </p:nvSpPr>
        <p:spPr bwMode="auto">
          <a:xfrm>
            <a:off x="3810000" y="3810000"/>
            <a:ext cx="1600200" cy="1004888"/>
          </a:xfrm>
          <a:prstGeom prst="rect">
            <a:avLst/>
          </a:prstGeom>
          <a:solidFill>
            <a:schemeClr val="bg1"/>
          </a:solidFill>
          <a:ln>
            <a:noFill/>
          </a:ln>
          <a:effectLst>
            <a:outerShdw dist="17961" dir="2700000" algn="ctr" rotWithShape="0">
              <a:schemeClr val="tx1"/>
            </a:outerShdw>
          </a:effectLst>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200" b="0"/>
              <a:t>Downstream rate of 30 Mbps is achievable with either VDSL or pair bonded ADSL2+</a:t>
            </a:r>
          </a:p>
        </p:txBody>
      </p:sp>
      <p:sp>
        <p:nvSpPr>
          <p:cNvPr id="43015" name="Text Box 13">
            <a:extLst>
              <a:ext uri="{FF2B5EF4-FFF2-40B4-BE49-F238E27FC236}">
                <a16:creationId xmlns:a16="http://schemas.microsoft.com/office/drawing/2014/main" xmlns="" id="{04E177AD-C1C2-4A72-AD00-2CAD6BB0939C}"/>
              </a:ext>
            </a:extLst>
          </p:cNvPr>
          <p:cNvSpPr txBox="1">
            <a:spLocks noChangeArrowheads="1"/>
          </p:cNvSpPr>
          <p:nvPr/>
        </p:nvSpPr>
        <p:spPr bwMode="auto">
          <a:xfrm>
            <a:off x="3048000" y="1111250"/>
            <a:ext cx="60960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Simulations using Shannon’s channel capacity formula</a:t>
            </a:r>
          </a:p>
        </p:txBody>
      </p:sp>
      <p:grpSp>
        <p:nvGrpSpPr>
          <p:cNvPr id="43016" name="Group 17">
            <a:extLst>
              <a:ext uri="{FF2B5EF4-FFF2-40B4-BE49-F238E27FC236}">
                <a16:creationId xmlns:a16="http://schemas.microsoft.com/office/drawing/2014/main" xmlns="" id="{8277022D-5B96-4D5C-832A-9FD80986EB24}"/>
              </a:ext>
            </a:extLst>
          </p:cNvPr>
          <p:cNvGrpSpPr>
            <a:grpSpLocks/>
          </p:cNvGrpSpPr>
          <p:nvPr/>
        </p:nvGrpSpPr>
        <p:grpSpPr bwMode="auto">
          <a:xfrm rot="1666976">
            <a:off x="1676400" y="2438400"/>
            <a:ext cx="304800" cy="304800"/>
            <a:chOff x="1008" y="1968"/>
            <a:chExt cx="192" cy="192"/>
          </a:xfrm>
        </p:grpSpPr>
        <p:sp>
          <p:nvSpPr>
            <p:cNvPr id="43020" name="Line 14">
              <a:extLst>
                <a:ext uri="{FF2B5EF4-FFF2-40B4-BE49-F238E27FC236}">
                  <a16:creationId xmlns:a16="http://schemas.microsoft.com/office/drawing/2014/main" xmlns="" id="{BDDFFC35-8CD0-4701-B8A8-33A7706F0040}"/>
                </a:ext>
              </a:extLst>
            </p:cNvPr>
            <p:cNvSpPr>
              <a:spLocks noChangeShapeType="1"/>
            </p:cNvSpPr>
            <p:nvPr/>
          </p:nvSpPr>
          <p:spPr bwMode="auto">
            <a:xfrm>
              <a:off x="1008" y="2016"/>
              <a:ext cx="192" cy="96"/>
            </a:xfrm>
            <a:prstGeom prst="line">
              <a:avLst/>
            </a:prstGeom>
            <a:noFill/>
            <a:ln w="254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43021" name="Line 15">
              <a:extLst>
                <a:ext uri="{FF2B5EF4-FFF2-40B4-BE49-F238E27FC236}">
                  <a16:creationId xmlns:a16="http://schemas.microsoft.com/office/drawing/2014/main" xmlns="" id="{0840EC74-0963-40A1-91A8-0F7D1B34DC54}"/>
                </a:ext>
              </a:extLst>
            </p:cNvPr>
            <p:cNvSpPr>
              <a:spLocks noChangeShapeType="1"/>
            </p:cNvSpPr>
            <p:nvPr/>
          </p:nvSpPr>
          <p:spPr bwMode="auto">
            <a:xfrm flipH="1">
              <a:off x="1056" y="1968"/>
              <a:ext cx="96" cy="192"/>
            </a:xfrm>
            <a:prstGeom prst="line">
              <a:avLst/>
            </a:prstGeom>
            <a:noFill/>
            <a:ln w="254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grpSp>
      <p:sp>
        <p:nvSpPr>
          <p:cNvPr id="43017" name="Text Box 23">
            <a:extLst>
              <a:ext uri="{FF2B5EF4-FFF2-40B4-BE49-F238E27FC236}">
                <a16:creationId xmlns:a16="http://schemas.microsoft.com/office/drawing/2014/main" xmlns="" id="{52088BEA-AC60-4BEA-8CF7-CC9F1BFDC38B}"/>
              </a:ext>
            </a:extLst>
          </p:cNvPr>
          <p:cNvSpPr txBox="1">
            <a:spLocks noChangeArrowheads="1"/>
          </p:cNvSpPr>
          <p:nvPr/>
        </p:nvSpPr>
        <p:spPr bwMode="auto">
          <a:xfrm>
            <a:off x="2971800" y="2286000"/>
            <a:ext cx="1219200" cy="825500"/>
          </a:xfrm>
          <a:prstGeom prst="rect">
            <a:avLst/>
          </a:prstGeom>
          <a:solidFill>
            <a:schemeClr val="bg1"/>
          </a:solidFill>
          <a:ln>
            <a:noFill/>
          </a:ln>
          <a:effectLst>
            <a:outerShdw dist="17961"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75% of DA loops &lt; 1 km</a:t>
            </a:r>
          </a:p>
        </p:txBody>
      </p:sp>
      <p:sp>
        <p:nvSpPr>
          <p:cNvPr id="43018" name="Line 24">
            <a:extLst>
              <a:ext uri="{FF2B5EF4-FFF2-40B4-BE49-F238E27FC236}">
                <a16:creationId xmlns:a16="http://schemas.microsoft.com/office/drawing/2014/main" xmlns="" id="{DB9BBA35-6098-4C95-83D7-9F2E33B4FF81}"/>
              </a:ext>
            </a:extLst>
          </p:cNvPr>
          <p:cNvSpPr>
            <a:spLocks noChangeShapeType="1"/>
          </p:cNvSpPr>
          <p:nvPr/>
        </p:nvSpPr>
        <p:spPr bwMode="auto">
          <a:xfrm flipH="1">
            <a:off x="2057400" y="2590800"/>
            <a:ext cx="838200" cy="7620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43019" name="TextBox 12">
            <a:extLst>
              <a:ext uri="{FF2B5EF4-FFF2-40B4-BE49-F238E27FC236}">
                <a16:creationId xmlns:a16="http://schemas.microsoft.com/office/drawing/2014/main" xmlns="" id="{7489D491-28E1-41CB-814A-F54C43EED8A8}"/>
              </a:ext>
            </a:extLst>
          </p:cNvPr>
          <p:cNvSpPr txBox="1">
            <a:spLocks noChangeArrowheads="1"/>
          </p:cNvSpPr>
          <p:nvPr/>
        </p:nvSpPr>
        <p:spPr bwMode="auto">
          <a:xfrm>
            <a:off x="4800600" y="5757863"/>
            <a:ext cx="3886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Note: sustained rate = peak rate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D6B65805-0D18-4565-90C2-5CFD3409F0C6}"/>
              </a:ext>
            </a:extLst>
          </p:cNvPr>
          <p:cNvSpPr>
            <a:spLocks noGrp="1" noChangeArrowheads="1"/>
          </p:cNvSpPr>
          <p:nvPr>
            <p:ph type="title"/>
          </p:nvPr>
        </p:nvSpPr>
        <p:spPr/>
        <p:txBody>
          <a:bodyPr/>
          <a:lstStyle/>
          <a:p>
            <a:r>
              <a:rPr lang="nl-BE" altLang="en-US"/>
              <a:t>Loop Length distribution in some countries		*</a:t>
            </a:r>
            <a:endParaRPr lang="en-GB" altLang="en-US"/>
          </a:p>
        </p:txBody>
      </p:sp>
      <p:pic>
        <p:nvPicPr>
          <p:cNvPr id="45059" name="Picture 3">
            <a:extLst>
              <a:ext uri="{FF2B5EF4-FFF2-40B4-BE49-F238E27FC236}">
                <a16:creationId xmlns:a16="http://schemas.microsoft.com/office/drawing/2014/main" xmlns="" id="{5BE7A4D5-BC90-433D-936D-EBD31388B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04" t="30284" r="3773" b="4102"/>
          <a:stretch>
            <a:fillRect/>
          </a:stretch>
        </p:blipFill>
        <p:spPr bwMode="auto">
          <a:xfrm>
            <a:off x="698500" y="1443038"/>
            <a:ext cx="7891463" cy="4468812"/>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45060" name="Line 4">
            <a:extLst>
              <a:ext uri="{FF2B5EF4-FFF2-40B4-BE49-F238E27FC236}">
                <a16:creationId xmlns:a16="http://schemas.microsoft.com/office/drawing/2014/main" xmlns="" id="{8E82AB31-DAD4-4DF2-98C8-58E436DEA60F}"/>
              </a:ext>
            </a:extLst>
          </p:cNvPr>
          <p:cNvSpPr>
            <a:spLocks noChangeShapeType="1"/>
          </p:cNvSpPr>
          <p:nvPr/>
        </p:nvSpPr>
        <p:spPr bwMode="auto">
          <a:xfrm flipV="1">
            <a:off x="2465388" y="1511300"/>
            <a:ext cx="0" cy="3898900"/>
          </a:xfrm>
          <a:prstGeom prst="line">
            <a:avLst/>
          </a:prstGeom>
          <a:noFill/>
          <a:ln w="28575">
            <a:solidFill>
              <a:srgbClr val="FF3300"/>
            </a:solidFill>
            <a:prstDash val="sysDot"/>
            <a:round/>
            <a:headEnd/>
            <a:tailEnd/>
          </a:ln>
          <a:extLst>
            <a:ext uri="{909E8E84-426E-40DD-AFC4-6F175D3DCCD1}">
              <a14:hiddenFill xmlns:a14="http://schemas.microsoft.com/office/drawing/2010/main">
                <a:noFill/>
              </a14:hiddenFill>
            </a:ext>
          </a:extLst>
        </p:spPr>
        <p:txBody>
          <a:bodyPr lIns="111590" tIns="55795" rIns="111590" bIns="55795">
            <a:spAutoFit/>
          </a:bodyPr>
          <a:lstStyle/>
          <a:p>
            <a:endParaRPr lang="en-CA"/>
          </a:p>
        </p:txBody>
      </p:sp>
      <p:sp>
        <p:nvSpPr>
          <p:cNvPr id="45061" name="Text Box 5">
            <a:extLst>
              <a:ext uri="{FF2B5EF4-FFF2-40B4-BE49-F238E27FC236}">
                <a16:creationId xmlns:a16="http://schemas.microsoft.com/office/drawing/2014/main" xmlns="" id="{1FA43E13-F7ED-4E39-9A34-1D798E8EADE4}"/>
              </a:ext>
            </a:extLst>
          </p:cNvPr>
          <p:cNvSpPr txBox="1">
            <a:spLocks noChangeArrowheads="1"/>
          </p:cNvSpPr>
          <p:nvPr/>
        </p:nvSpPr>
        <p:spPr bwMode="auto">
          <a:xfrm>
            <a:off x="1581150" y="1260475"/>
            <a:ext cx="1968500" cy="314325"/>
          </a:xfrm>
          <a:prstGeom prst="rect">
            <a:avLst/>
          </a:prstGeom>
          <a:solidFill>
            <a:srgbClr val="F1EF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000" tIns="50500" rIns="101000" bIns="5050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r>
              <a:rPr lang="en-US" altLang="en-US" sz="1400">
                <a:solidFill>
                  <a:srgbClr val="FF0000"/>
                </a:solidFill>
                <a:latin typeface="Times New Roman" panose="02020603050405020304" pitchFamily="18" charset="0"/>
              </a:rPr>
              <a:t>1 Km (VDSL reach)</a:t>
            </a:r>
            <a:endParaRPr lang="en-US" altLang="en-US" sz="2400" b="0">
              <a:latin typeface="Times New Roman" panose="02020603050405020304" pitchFamily="18" charset="0"/>
            </a:endParaRPr>
          </a:p>
        </p:txBody>
      </p:sp>
      <p:sp>
        <p:nvSpPr>
          <p:cNvPr id="45062" name="Line 6">
            <a:extLst>
              <a:ext uri="{FF2B5EF4-FFF2-40B4-BE49-F238E27FC236}">
                <a16:creationId xmlns:a16="http://schemas.microsoft.com/office/drawing/2014/main" xmlns="" id="{F08E5BAD-8050-4DBE-9E2B-2FCE09D7ACE9}"/>
              </a:ext>
            </a:extLst>
          </p:cNvPr>
          <p:cNvSpPr>
            <a:spLocks noChangeShapeType="1"/>
          </p:cNvSpPr>
          <p:nvPr/>
        </p:nvSpPr>
        <p:spPr bwMode="auto">
          <a:xfrm flipV="1">
            <a:off x="5341938" y="1443038"/>
            <a:ext cx="0" cy="3967162"/>
          </a:xfrm>
          <a:prstGeom prst="line">
            <a:avLst/>
          </a:prstGeom>
          <a:noFill/>
          <a:ln w="28575">
            <a:solidFill>
              <a:srgbClr val="FF3300"/>
            </a:solidFill>
            <a:prstDash val="sysDot"/>
            <a:round/>
            <a:headEnd/>
            <a:tailEnd/>
          </a:ln>
          <a:extLst>
            <a:ext uri="{909E8E84-426E-40DD-AFC4-6F175D3DCCD1}">
              <a14:hiddenFill xmlns:a14="http://schemas.microsoft.com/office/drawing/2010/main">
                <a:noFill/>
              </a14:hiddenFill>
            </a:ext>
          </a:extLst>
        </p:spPr>
        <p:txBody>
          <a:bodyPr lIns="111590" tIns="55795" rIns="111590" bIns="55795">
            <a:spAutoFit/>
          </a:bodyPr>
          <a:lstStyle/>
          <a:p>
            <a:endParaRPr lang="en-CA"/>
          </a:p>
        </p:txBody>
      </p:sp>
      <p:sp>
        <p:nvSpPr>
          <p:cNvPr id="45063" name="Text Box 7">
            <a:extLst>
              <a:ext uri="{FF2B5EF4-FFF2-40B4-BE49-F238E27FC236}">
                <a16:creationId xmlns:a16="http://schemas.microsoft.com/office/drawing/2014/main" xmlns="" id="{3ABFF826-A5AB-46BA-B0F5-BD1139728E46}"/>
              </a:ext>
            </a:extLst>
          </p:cNvPr>
          <p:cNvSpPr txBox="1">
            <a:spLocks noChangeArrowheads="1"/>
          </p:cNvSpPr>
          <p:nvPr/>
        </p:nvSpPr>
        <p:spPr bwMode="auto">
          <a:xfrm>
            <a:off x="4151313" y="1254125"/>
            <a:ext cx="2586037" cy="314325"/>
          </a:xfrm>
          <a:prstGeom prst="rect">
            <a:avLst/>
          </a:prstGeom>
          <a:solidFill>
            <a:srgbClr val="F1EF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000" tIns="50500" rIns="101000" bIns="5050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r>
              <a:rPr lang="en-US" altLang="en-US" sz="1400">
                <a:solidFill>
                  <a:srgbClr val="FF0000"/>
                </a:solidFill>
                <a:latin typeface="Times New Roman" panose="02020603050405020304" pitchFamily="18" charset="0"/>
              </a:rPr>
              <a:t>4.5 Km (ADSL reach)</a:t>
            </a:r>
            <a:endParaRPr lang="en-US" altLang="en-US" sz="2400" b="0">
              <a:latin typeface="Times New Roman" panose="02020603050405020304" pitchFamily="18" charset="0"/>
            </a:endParaRPr>
          </a:p>
        </p:txBody>
      </p:sp>
      <p:sp>
        <p:nvSpPr>
          <p:cNvPr id="45064" name="Rectangle 8">
            <a:extLst>
              <a:ext uri="{FF2B5EF4-FFF2-40B4-BE49-F238E27FC236}">
                <a16:creationId xmlns:a16="http://schemas.microsoft.com/office/drawing/2014/main" xmlns="" id="{296491E7-1990-40AB-92FC-A5024E6140EC}"/>
              </a:ext>
            </a:extLst>
          </p:cNvPr>
          <p:cNvSpPr>
            <a:spLocks noChangeArrowheads="1"/>
          </p:cNvSpPr>
          <p:nvPr/>
        </p:nvSpPr>
        <p:spPr bwMode="auto">
          <a:xfrm>
            <a:off x="3889375" y="1498600"/>
            <a:ext cx="155575" cy="19685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1590" tIns="55795" rIns="111590" bIns="55795">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45065" name="Line 9">
            <a:extLst>
              <a:ext uri="{FF2B5EF4-FFF2-40B4-BE49-F238E27FC236}">
                <a16:creationId xmlns:a16="http://schemas.microsoft.com/office/drawing/2014/main" xmlns="" id="{402049FF-91D6-4270-BFCD-3AB91BB257A9}"/>
              </a:ext>
            </a:extLst>
          </p:cNvPr>
          <p:cNvSpPr>
            <a:spLocks noChangeShapeType="1"/>
          </p:cNvSpPr>
          <p:nvPr/>
        </p:nvSpPr>
        <p:spPr bwMode="auto">
          <a:xfrm flipV="1">
            <a:off x="3957638" y="1728788"/>
            <a:ext cx="0" cy="3452812"/>
          </a:xfrm>
          <a:prstGeom prst="line">
            <a:avLst/>
          </a:prstGeom>
          <a:noFill/>
          <a:ln w="28575">
            <a:solidFill>
              <a:srgbClr val="F1EFF0"/>
            </a:solidFill>
            <a:round/>
            <a:headEnd/>
            <a:tailEnd/>
          </a:ln>
          <a:extLst>
            <a:ext uri="{909E8E84-426E-40DD-AFC4-6F175D3DCCD1}">
              <a14:hiddenFill xmlns:a14="http://schemas.microsoft.com/office/drawing/2010/main">
                <a:noFill/>
              </a14:hiddenFill>
            </a:ext>
          </a:extLst>
        </p:spPr>
        <p:txBody>
          <a:bodyPr lIns="111590" tIns="55795" rIns="111590" bIns="55795">
            <a:spAutoFit/>
          </a:bodyPr>
          <a:lstStyle/>
          <a:p>
            <a:endParaRPr lang="en-CA"/>
          </a:p>
        </p:txBody>
      </p:sp>
      <p:sp>
        <p:nvSpPr>
          <p:cNvPr id="45066" name="Rectangle 10">
            <a:extLst>
              <a:ext uri="{FF2B5EF4-FFF2-40B4-BE49-F238E27FC236}">
                <a16:creationId xmlns:a16="http://schemas.microsoft.com/office/drawing/2014/main" xmlns="" id="{27686D1C-8029-473C-9CBA-3949C5EC9A1B}"/>
              </a:ext>
            </a:extLst>
          </p:cNvPr>
          <p:cNvSpPr>
            <a:spLocks noChangeArrowheads="1"/>
          </p:cNvSpPr>
          <p:nvPr/>
        </p:nvSpPr>
        <p:spPr bwMode="auto">
          <a:xfrm>
            <a:off x="3865563" y="5164138"/>
            <a:ext cx="155575" cy="19685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1590" tIns="55795" rIns="111590" bIns="55795">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45067" name="Rectangle 11">
            <a:extLst>
              <a:ext uri="{FF2B5EF4-FFF2-40B4-BE49-F238E27FC236}">
                <a16:creationId xmlns:a16="http://schemas.microsoft.com/office/drawing/2014/main" xmlns="" id="{1B78C20F-6D7E-4679-95A4-7CF724899570}"/>
              </a:ext>
            </a:extLst>
          </p:cNvPr>
          <p:cNvSpPr>
            <a:spLocks noChangeArrowheads="1"/>
          </p:cNvSpPr>
          <p:nvPr/>
        </p:nvSpPr>
        <p:spPr bwMode="auto">
          <a:xfrm>
            <a:off x="3732213" y="5403850"/>
            <a:ext cx="485775" cy="21272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1590" tIns="55795" rIns="111590" bIns="55795">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45068" name="AutoShape 12">
            <a:extLst>
              <a:ext uri="{FF2B5EF4-FFF2-40B4-BE49-F238E27FC236}">
                <a16:creationId xmlns:a16="http://schemas.microsoft.com/office/drawing/2014/main" xmlns="" id="{D738D9D0-BBA4-4C41-8704-AA2941888D21}"/>
              </a:ext>
            </a:extLst>
          </p:cNvPr>
          <p:cNvSpPr>
            <a:spLocks noChangeArrowheads="1"/>
          </p:cNvSpPr>
          <p:nvPr/>
        </p:nvSpPr>
        <p:spPr bwMode="auto">
          <a:xfrm>
            <a:off x="1644650" y="1790700"/>
            <a:ext cx="820738" cy="277813"/>
          </a:xfrm>
          <a:prstGeom prst="leftRightArrow">
            <a:avLst>
              <a:gd name="adj1" fmla="val 50000"/>
              <a:gd name="adj2" fmla="val 59086"/>
            </a:avLst>
          </a:prstGeom>
          <a:solidFill>
            <a:schemeClr val="accent1"/>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45069" name="AutoShape 13">
            <a:extLst>
              <a:ext uri="{FF2B5EF4-FFF2-40B4-BE49-F238E27FC236}">
                <a16:creationId xmlns:a16="http://schemas.microsoft.com/office/drawing/2014/main" xmlns="" id="{1FF31112-61F0-4D3A-AB14-C1452CBFB14E}"/>
              </a:ext>
            </a:extLst>
          </p:cNvPr>
          <p:cNvSpPr>
            <a:spLocks noChangeArrowheads="1"/>
          </p:cNvSpPr>
          <p:nvPr/>
        </p:nvSpPr>
        <p:spPr bwMode="auto">
          <a:xfrm>
            <a:off x="1644650" y="2138363"/>
            <a:ext cx="3697288" cy="209550"/>
          </a:xfrm>
          <a:prstGeom prst="leftRightArrow">
            <a:avLst>
              <a:gd name="adj1" fmla="val 50000"/>
              <a:gd name="adj2" fmla="val 352879"/>
            </a:avLst>
          </a:prstGeom>
          <a:solidFill>
            <a:schemeClr val="hlink"/>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156110" name="AutoShape 14">
            <a:extLst>
              <a:ext uri="{FF2B5EF4-FFF2-40B4-BE49-F238E27FC236}">
                <a16:creationId xmlns:a16="http://schemas.microsoft.com/office/drawing/2014/main" xmlns="" id="{54CA46CA-20C5-438C-8CEE-268A06E7093A}"/>
              </a:ext>
            </a:extLst>
          </p:cNvPr>
          <p:cNvSpPr>
            <a:spLocks noChangeArrowheads="1"/>
          </p:cNvSpPr>
          <p:nvPr/>
        </p:nvSpPr>
        <p:spPr bwMode="auto">
          <a:xfrm>
            <a:off x="1644650" y="2973388"/>
            <a:ext cx="1643063" cy="349250"/>
          </a:xfrm>
          <a:prstGeom prst="rightArrow">
            <a:avLst>
              <a:gd name="adj1" fmla="val 50000"/>
              <a:gd name="adj2" fmla="val 117614"/>
            </a:avLst>
          </a:prstGeom>
          <a:gradFill rotWithShape="0">
            <a:gsLst>
              <a:gs pos="0">
                <a:schemeClr val="accent2"/>
              </a:gs>
              <a:gs pos="50000">
                <a:schemeClr val="bg1"/>
              </a:gs>
              <a:gs pos="100000">
                <a:schemeClr val="accent2"/>
              </a:gs>
            </a:gsLst>
            <a:lin ang="5400000" scaled="1"/>
          </a:gradFill>
          <a:ln w="9525">
            <a:solidFill>
              <a:schemeClr val="tx1"/>
            </a:solidFill>
            <a:miter lim="800000"/>
            <a:headEnd/>
            <a:tailEnd/>
          </a:ln>
          <a:effectLst/>
        </p:spPr>
        <p:txBody>
          <a:bodyPr wrap="none" lIns="82762" tIns="41381" rIns="82762" bIns="41381" anchor="ctr"/>
          <a:lstStyle/>
          <a:p>
            <a:pPr algn="ctr" defTabSz="827088" eaLnBrk="1" hangingPunct="1">
              <a:defRPr/>
            </a:pPr>
            <a:r>
              <a:rPr lang="en-US" sz="1100" b="0">
                <a:latin typeface="Comic Sans MS" pitchFamily="66" charset="0"/>
              </a:rPr>
              <a:t>Fiber</a:t>
            </a:r>
          </a:p>
        </p:txBody>
      </p:sp>
      <p:sp>
        <p:nvSpPr>
          <p:cNvPr id="45071" name="AutoShape 15">
            <a:extLst>
              <a:ext uri="{FF2B5EF4-FFF2-40B4-BE49-F238E27FC236}">
                <a16:creationId xmlns:a16="http://schemas.microsoft.com/office/drawing/2014/main" xmlns="" id="{8F47670B-72AE-409F-94CF-49DAA6854759}"/>
              </a:ext>
            </a:extLst>
          </p:cNvPr>
          <p:cNvSpPr>
            <a:spLocks noChangeArrowheads="1"/>
          </p:cNvSpPr>
          <p:nvPr/>
        </p:nvSpPr>
        <p:spPr bwMode="auto">
          <a:xfrm>
            <a:off x="3287713" y="2973388"/>
            <a:ext cx="822325" cy="279400"/>
          </a:xfrm>
          <a:prstGeom prst="leftRightArrow">
            <a:avLst>
              <a:gd name="adj1" fmla="val 50000"/>
              <a:gd name="adj2" fmla="val 58864"/>
            </a:avLst>
          </a:prstGeom>
          <a:solidFill>
            <a:schemeClr val="accent1"/>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45072" name="AutoShape 16">
            <a:extLst>
              <a:ext uri="{FF2B5EF4-FFF2-40B4-BE49-F238E27FC236}">
                <a16:creationId xmlns:a16="http://schemas.microsoft.com/office/drawing/2014/main" xmlns="" id="{DD08A658-BD05-41D7-B0C5-3CD6E9D703EE}"/>
              </a:ext>
            </a:extLst>
          </p:cNvPr>
          <p:cNvSpPr>
            <a:spLocks noChangeArrowheads="1"/>
          </p:cNvSpPr>
          <p:nvPr/>
        </p:nvSpPr>
        <p:spPr bwMode="auto">
          <a:xfrm>
            <a:off x="3287713" y="3322638"/>
            <a:ext cx="3698875" cy="207962"/>
          </a:xfrm>
          <a:prstGeom prst="leftRightArrow">
            <a:avLst>
              <a:gd name="adj1" fmla="val 50000"/>
              <a:gd name="adj2" fmla="val 355726"/>
            </a:avLst>
          </a:prstGeom>
          <a:solidFill>
            <a:schemeClr val="hlink"/>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45073" name="Rectangle 17">
            <a:extLst>
              <a:ext uri="{FF2B5EF4-FFF2-40B4-BE49-F238E27FC236}">
                <a16:creationId xmlns:a16="http://schemas.microsoft.com/office/drawing/2014/main" xmlns="" id="{D657A1FC-E491-47CD-9240-A2B4E0BCAFC7}"/>
              </a:ext>
            </a:extLst>
          </p:cNvPr>
          <p:cNvSpPr>
            <a:spLocks noChangeArrowheads="1"/>
          </p:cNvSpPr>
          <p:nvPr/>
        </p:nvSpPr>
        <p:spPr bwMode="auto">
          <a:xfrm>
            <a:off x="6324600" y="4191000"/>
            <a:ext cx="2579688" cy="914400"/>
          </a:xfrm>
          <a:prstGeom prst="rect">
            <a:avLst/>
          </a:prstGeom>
          <a:solidFill>
            <a:schemeClr val="hlink"/>
          </a:solidFill>
          <a:ln w="9525">
            <a:solidFill>
              <a:schemeClr val="tx1"/>
            </a:solidFill>
            <a:miter lim="800000"/>
            <a:headEnd/>
            <a:tailEnd/>
          </a:ln>
        </p:spPr>
        <p:txBody>
          <a:bodyPr wrap="none" lIns="82762" tIns="41381" rIns="82762" bIns="41381" anchor="ctr"/>
          <a:lstStyle>
            <a:lvl1pPr algn="ctr" defTabSz="827088">
              <a:defRPr sz="1600" b="1">
                <a:solidFill>
                  <a:schemeClr val="tx1"/>
                </a:solidFill>
                <a:latin typeface="FuturaA Bk BT" pitchFamily="34" charset="0"/>
              </a:defRPr>
            </a:lvl1pPr>
            <a:lvl2pPr marL="742950" indent="-285750" algn="ctr" defTabSz="827088">
              <a:defRPr sz="1600" b="1">
                <a:solidFill>
                  <a:schemeClr val="tx1"/>
                </a:solidFill>
                <a:latin typeface="FuturaA Bk BT" pitchFamily="34" charset="0"/>
              </a:defRPr>
            </a:lvl2pPr>
            <a:lvl3pPr marL="1143000" indent="-228600" algn="ctr" defTabSz="827088">
              <a:defRPr sz="1600" b="1">
                <a:solidFill>
                  <a:schemeClr val="tx1"/>
                </a:solidFill>
                <a:latin typeface="FuturaA Bk BT" pitchFamily="34" charset="0"/>
              </a:defRPr>
            </a:lvl3pPr>
            <a:lvl4pPr marL="1600200" indent="-228600" algn="ctr" defTabSz="827088">
              <a:defRPr sz="1600" b="1">
                <a:solidFill>
                  <a:schemeClr val="tx1"/>
                </a:solidFill>
                <a:latin typeface="FuturaA Bk BT" pitchFamily="34" charset="0"/>
              </a:defRPr>
            </a:lvl4pPr>
            <a:lvl5pPr marL="2057400" indent="-228600" algn="ctr" defTabSz="827088">
              <a:defRPr sz="1600" b="1">
                <a:solidFill>
                  <a:schemeClr val="tx1"/>
                </a:solidFill>
                <a:latin typeface="FuturaA Bk BT" pitchFamily="34" charset="0"/>
              </a:defRPr>
            </a:lvl5pPr>
            <a:lvl6pPr marL="2514600" indent="-228600" algn="ctr" defTabSz="827088" eaLnBrk="0" fontAlgn="base" hangingPunct="0">
              <a:spcBef>
                <a:spcPct val="0"/>
              </a:spcBef>
              <a:spcAft>
                <a:spcPct val="0"/>
              </a:spcAft>
              <a:defRPr sz="1600" b="1">
                <a:solidFill>
                  <a:schemeClr val="tx1"/>
                </a:solidFill>
                <a:latin typeface="FuturaA Bk BT" pitchFamily="34" charset="0"/>
              </a:defRPr>
            </a:lvl6pPr>
            <a:lvl7pPr marL="2971800" indent="-228600" algn="ctr" defTabSz="827088" eaLnBrk="0" fontAlgn="base" hangingPunct="0">
              <a:spcBef>
                <a:spcPct val="0"/>
              </a:spcBef>
              <a:spcAft>
                <a:spcPct val="0"/>
              </a:spcAft>
              <a:defRPr sz="1600" b="1">
                <a:solidFill>
                  <a:schemeClr val="tx1"/>
                </a:solidFill>
                <a:latin typeface="FuturaA Bk BT" pitchFamily="34" charset="0"/>
              </a:defRPr>
            </a:lvl7pPr>
            <a:lvl8pPr marL="3429000" indent="-228600" algn="ctr" defTabSz="827088" eaLnBrk="0" fontAlgn="base" hangingPunct="0">
              <a:spcBef>
                <a:spcPct val="0"/>
              </a:spcBef>
              <a:spcAft>
                <a:spcPct val="0"/>
              </a:spcAft>
              <a:defRPr sz="1600" b="1">
                <a:solidFill>
                  <a:schemeClr val="tx1"/>
                </a:solidFill>
                <a:latin typeface="FuturaA Bk BT" pitchFamily="34" charset="0"/>
              </a:defRPr>
            </a:lvl8pPr>
            <a:lvl9pPr marL="3886200" indent="-228600" algn="ctr" defTabSz="827088" eaLnBrk="0" fontAlgn="base" hangingPunct="0">
              <a:spcBef>
                <a:spcPct val="0"/>
              </a:spcBef>
              <a:spcAft>
                <a:spcPct val="0"/>
              </a:spcAft>
              <a:defRPr sz="1600" b="1">
                <a:solidFill>
                  <a:schemeClr val="tx1"/>
                </a:solidFill>
                <a:latin typeface="FuturaA Bk BT" pitchFamily="34" charset="0"/>
              </a:defRPr>
            </a:lvl9pPr>
          </a:lstStyle>
          <a:p>
            <a:pPr eaLnBrk="1" hangingPunct="1"/>
            <a:r>
              <a:rPr lang="en-US" altLang="en-US" sz="1100" b="0">
                <a:solidFill>
                  <a:schemeClr val="bg1"/>
                </a:solidFill>
                <a:latin typeface="Comic Sans MS" panose="030F0702030302020204" pitchFamily="66" charset="0"/>
              </a:rPr>
              <a:t>Subscribers that require higher speeds </a:t>
            </a:r>
          </a:p>
          <a:p>
            <a:pPr eaLnBrk="1" hangingPunct="1"/>
            <a:r>
              <a:rPr lang="en-US" altLang="en-US" sz="1100" b="0">
                <a:solidFill>
                  <a:schemeClr val="bg1"/>
                </a:solidFill>
                <a:latin typeface="Comic Sans MS" panose="030F0702030302020204" pitchFamily="66" charset="0"/>
              </a:rPr>
              <a:t>need DSLs that have shorter reach</a:t>
            </a:r>
          </a:p>
          <a:p>
            <a:pPr eaLnBrk="1" hangingPunct="1"/>
            <a:r>
              <a:rPr lang="en-US" altLang="en-US" sz="1100" b="0">
                <a:solidFill>
                  <a:schemeClr val="bg1"/>
                </a:solidFill>
                <a:latin typeface="Comic Sans MS" panose="030F0702030302020204" pitchFamily="66" charset="0"/>
              </a:rPr>
              <a:t>so fiber is deployed to push</a:t>
            </a:r>
          </a:p>
          <a:p>
            <a:pPr eaLnBrk="1" hangingPunct="1"/>
            <a:r>
              <a:rPr lang="en-US" altLang="en-US" sz="1100" b="0">
                <a:solidFill>
                  <a:schemeClr val="bg1"/>
                </a:solidFill>
                <a:latin typeface="Comic Sans MS" panose="030F0702030302020204" pitchFamily="66" charset="0"/>
              </a:rPr>
              <a:t>the DSL modem closer to the customer</a:t>
            </a:r>
          </a:p>
          <a:p>
            <a:pPr eaLnBrk="1" hangingPunct="1"/>
            <a:endParaRPr lang="en-US" altLang="en-US" sz="1100" b="0">
              <a:solidFill>
                <a:schemeClr val="bg1"/>
              </a:solidFill>
              <a:latin typeface="Comic Sans MS" panose="030F0702030302020204"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xmlns="" id="{F35A8C06-17E6-4A09-907D-BC222E04111E}"/>
              </a:ext>
            </a:extLst>
          </p:cNvPr>
          <p:cNvSpPr>
            <a:spLocks noGrp="1" noChangeArrowheads="1"/>
          </p:cNvSpPr>
          <p:nvPr>
            <p:ph type="title"/>
          </p:nvPr>
        </p:nvSpPr>
        <p:spPr/>
        <p:txBody>
          <a:bodyPr/>
          <a:lstStyle/>
          <a:p>
            <a:r>
              <a:rPr lang="nl-BE" altLang="en-US"/>
              <a:t>Evolution from copper to fiber				*</a:t>
            </a:r>
            <a:endParaRPr lang="en-GB" altLang="en-US"/>
          </a:p>
        </p:txBody>
      </p:sp>
      <p:sp>
        <p:nvSpPr>
          <p:cNvPr id="47107" name="Line 5">
            <a:extLst>
              <a:ext uri="{FF2B5EF4-FFF2-40B4-BE49-F238E27FC236}">
                <a16:creationId xmlns:a16="http://schemas.microsoft.com/office/drawing/2014/main" xmlns="" id="{96306E93-5F3A-4552-B8BD-5CBA3556CABF}"/>
              </a:ext>
            </a:extLst>
          </p:cNvPr>
          <p:cNvSpPr>
            <a:spLocks noChangeShapeType="1"/>
          </p:cNvSpPr>
          <p:nvPr/>
        </p:nvSpPr>
        <p:spPr bwMode="auto">
          <a:xfrm>
            <a:off x="588963" y="1466850"/>
            <a:ext cx="0" cy="42799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08" name="Line 6">
            <a:extLst>
              <a:ext uri="{FF2B5EF4-FFF2-40B4-BE49-F238E27FC236}">
                <a16:creationId xmlns:a16="http://schemas.microsoft.com/office/drawing/2014/main" xmlns="" id="{45D616DA-55A8-46D4-A929-C6BFCDCDE432}"/>
              </a:ext>
            </a:extLst>
          </p:cNvPr>
          <p:cNvSpPr>
            <a:spLocks noChangeShapeType="1"/>
          </p:cNvSpPr>
          <p:nvPr/>
        </p:nvSpPr>
        <p:spPr bwMode="auto">
          <a:xfrm flipH="1">
            <a:off x="576263" y="5735638"/>
            <a:ext cx="7924800" cy="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09" name="Text Box 7">
            <a:extLst>
              <a:ext uri="{FF2B5EF4-FFF2-40B4-BE49-F238E27FC236}">
                <a16:creationId xmlns:a16="http://schemas.microsoft.com/office/drawing/2014/main" xmlns="" id="{66E815FA-DB04-4CD0-AE5D-6585A745EA7F}"/>
              </a:ext>
            </a:extLst>
          </p:cNvPr>
          <p:cNvSpPr txBox="1">
            <a:spLocks noChangeArrowheads="1"/>
          </p:cNvSpPr>
          <p:nvPr/>
        </p:nvSpPr>
        <p:spPr bwMode="auto">
          <a:xfrm>
            <a:off x="463550" y="1235075"/>
            <a:ext cx="2203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sz="1400">
                <a:latin typeface="Arial" panose="020B0604020202020204" pitchFamily="34" charset="0"/>
              </a:rPr>
              <a:t>Bandwith / Service Capability</a:t>
            </a:r>
            <a:endParaRPr lang="en-GB" altLang="en-US" sz="1400">
              <a:latin typeface="Arial" panose="020B0604020202020204" pitchFamily="34" charset="0"/>
            </a:endParaRPr>
          </a:p>
        </p:txBody>
      </p:sp>
      <p:grpSp>
        <p:nvGrpSpPr>
          <p:cNvPr id="47110" name="Group 11">
            <a:extLst>
              <a:ext uri="{FF2B5EF4-FFF2-40B4-BE49-F238E27FC236}">
                <a16:creationId xmlns:a16="http://schemas.microsoft.com/office/drawing/2014/main" xmlns="" id="{27C81B87-DD66-4E29-8D1A-CFA354E39EA8}"/>
              </a:ext>
            </a:extLst>
          </p:cNvPr>
          <p:cNvGrpSpPr>
            <a:grpSpLocks/>
          </p:cNvGrpSpPr>
          <p:nvPr/>
        </p:nvGrpSpPr>
        <p:grpSpPr bwMode="auto">
          <a:xfrm>
            <a:off x="841375" y="5232400"/>
            <a:ext cx="1501775" cy="427038"/>
            <a:chOff x="328" y="872"/>
            <a:chExt cx="1352" cy="384"/>
          </a:xfrm>
        </p:grpSpPr>
        <p:sp>
          <p:nvSpPr>
            <p:cNvPr id="47168" name="Line 12">
              <a:extLst>
                <a:ext uri="{FF2B5EF4-FFF2-40B4-BE49-F238E27FC236}">
                  <a16:creationId xmlns:a16="http://schemas.microsoft.com/office/drawing/2014/main" xmlns="" id="{0C44F5DB-4BA3-480D-B375-3CF0D128D227}"/>
                </a:ext>
              </a:extLst>
            </p:cNvPr>
            <p:cNvSpPr>
              <a:spLocks noChangeShapeType="1"/>
            </p:cNvSpPr>
            <p:nvPr/>
          </p:nvSpPr>
          <p:spPr bwMode="auto">
            <a:xfrm>
              <a:off x="520" y="1128"/>
              <a:ext cx="1160"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69" name="Text Box 13">
              <a:extLst>
                <a:ext uri="{FF2B5EF4-FFF2-40B4-BE49-F238E27FC236}">
                  <a16:creationId xmlns:a16="http://schemas.microsoft.com/office/drawing/2014/main" xmlns="" id="{16508EAE-D759-4416-BF9E-8ACF116EEB2C}"/>
                </a:ext>
              </a:extLst>
            </p:cNvPr>
            <p:cNvSpPr txBox="1">
              <a:spLocks noChangeArrowheads="1"/>
            </p:cNvSpPr>
            <p:nvPr/>
          </p:nvSpPr>
          <p:spPr bwMode="auto">
            <a:xfrm>
              <a:off x="624" y="872"/>
              <a:ext cx="8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nl-BE" altLang="en-US" sz="1800" b="0">
                  <a:latin typeface="Times New Roman" panose="02020603050405020304" pitchFamily="18" charset="0"/>
                </a:rPr>
                <a:t>ADSL</a:t>
              </a:r>
              <a:endParaRPr lang="en-GB" altLang="en-US" sz="1800" b="0">
                <a:latin typeface="Times New Roman" panose="02020603050405020304" pitchFamily="18" charset="0"/>
              </a:endParaRPr>
            </a:p>
          </p:txBody>
        </p:sp>
        <p:sp>
          <p:nvSpPr>
            <p:cNvPr id="47170" name="Rectangle 14">
              <a:extLst>
                <a:ext uri="{FF2B5EF4-FFF2-40B4-BE49-F238E27FC236}">
                  <a16:creationId xmlns:a16="http://schemas.microsoft.com/office/drawing/2014/main" xmlns="" id="{D72F83BA-D7C4-4A62-9EA8-A191E6B4D436}"/>
                </a:ext>
              </a:extLst>
            </p:cNvPr>
            <p:cNvSpPr>
              <a:spLocks noChangeArrowheads="1"/>
            </p:cNvSpPr>
            <p:nvPr/>
          </p:nvSpPr>
          <p:spPr bwMode="auto">
            <a:xfrm>
              <a:off x="328" y="1000"/>
              <a:ext cx="336" cy="256"/>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grpSp>
      <p:sp>
        <p:nvSpPr>
          <p:cNvPr id="47111" name="Line 16">
            <a:extLst>
              <a:ext uri="{FF2B5EF4-FFF2-40B4-BE49-F238E27FC236}">
                <a16:creationId xmlns:a16="http://schemas.microsoft.com/office/drawing/2014/main" xmlns="" id="{CE06E29D-C700-4D73-A187-C725923F8DB4}"/>
              </a:ext>
            </a:extLst>
          </p:cNvPr>
          <p:cNvSpPr>
            <a:spLocks noChangeShapeType="1"/>
          </p:cNvSpPr>
          <p:nvPr/>
        </p:nvSpPr>
        <p:spPr bwMode="auto">
          <a:xfrm>
            <a:off x="1054100" y="4837113"/>
            <a:ext cx="1333500"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12" name="Text Box 17">
            <a:extLst>
              <a:ext uri="{FF2B5EF4-FFF2-40B4-BE49-F238E27FC236}">
                <a16:creationId xmlns:a16="http://schemas.microsoft.com/office/drawing/2014/main" xmlns="" id="{870374E1-096A-45CF-B1D0-DACB28813178}"/>
              </a:ext>
            </a:extLst>
          </p:cNvPr>
          <p:cNvSpPr txBox="1">
            <a:spLocks noChangeArrowheads="1"/>
          </p:cNvSpPr>
          <p:nvPr/>
        </p:nvSpPr>
        <p:spPr bwMode="auto">
          <a:xfrm>
            <a:off x="1135063" y="4543425"/>
            <a:ext cx="130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nl-BE" altLang="en-US" sz="1800" b="0">
                <a:latin typeface="Times New Roman" panose="02020603050405020304" pitchFamily="18" charset="0"/>
              </a:rPr>
              <a:t>ADSL2+</a:t>
            </a:r>
            <a:endParaRPr lang="en-GB" altLang="en-US" sz="1800" b="0">
              <a:latin typeface="Times New Roman" panose="02020603050405020304" pitchFamily="18" charset="0"/>
            </a:endParaRPr>
          </a:p>
        </p:txBody>
      </p:sp>
      <p:sp>
        <p:nvSpPr>
          <p:cNvPr id="47113" name="Rectangle 18">
            <a:extLst>
              <a:ext uri="{FF2B5EF4-FFF2-40B4-BE49-F238E27FC236}">
                <a16:creationId xmlns:a16="http://schemas.microsoft.com/office/drawing/2014/main" xmlns="" id="{9595AD5C-7F7A-4F5F-8D72-6342E4FB0E74}"/>
              </a:ext>
            </a:extLst>
          </p:cNvPr>
          <p:cNvSpPr>
            <a:spLocks noChangeArrowheads="1"/>
          </p:cNvSpPr>
          <p:nvPr/>
        </p:nvSpPr>
        <p:spPr bwMode="auto">
          <a:xfrm>
            <a:off x="841375" y="4694238"/>
            <a:ext cx="373063" cy="284162"/>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grpSp>
        <p:nvGrpSpPr>
          <p:cNvPr id="47114" name="Group 19">
            <a:extLst>
              <a:ext uri="{FF2B5EF4-FFF2-40B4-BE49-F238E27FC236}">
                <a16:creationId xmlns:a16="http://schemas.microsoft.com/office/drawing/2014/main" xmlns="" id="{917008E5-A15B-49A7-BFF9-0FA0F647D15C}"/>
              </a:ext>
            </a:extLst>
          </p:cNvPr>
          <p:cNvGrpSpPr>
            <a:grpSpLocks/>
          </p:cNvGrpSpPr>
          <p:nvPr/>
        </p:nvGrpSpPr>
        <p:grpSpPr bwMode="auto">
          <a:xfrm>
            <a:off x="854075" y="3860800"/>
            <a:ext cx="1165225" cy="479425"/>
            <a:chOff x="328" y="1864"/>
            <a:chExt cx="1048" cy="432"/>
          </a:xfrm>
        </p:grpSpPr>
        <p:sp>
          <p:nvSpPr>
            <p:cNvPr id="47165" name="Line 20">
              <a:extLst>
                <a:ext uri="{FF2B5EF4-FFF2-40B4-BE49-F238E27FC236}">
                  <a16:creationId xmlns:a16="http://schemas.microsoft.com/office/drawing/2014/main" xmlns="" id="{CDCEF431-DF62-4B3F-B274-DF47A5EE4238}"/>
                </a:ext>
              </a:extLst>
            </p:cNvPr>
            <p:cNvSpPr>
              <a:spLocks noChangeShapeType="1"/>
            </p:cNvSpPr>
            <p:nvPr/>
          </p:nvSpPr>
          <p:spPr bwMode="auto">
            <a:xfrm>
              <a:off x="520" y="2168"/>
              <a:ext cx="496"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66" name="Text Box 21">
              <a:extLst>
                <a:ext uri="{FF2B5EF4-FFF2-40B4-BE49-F238E27FC236}">
                  <a16:creationId xmlns:a16="http://schemas.microsoft.com/office/drawing/2014/main" xmlns="" id="{1C398A42-7286-4F31-88CF-889A89C95EA1}"/>
                </a:ext>
              </a:extLst>
            </p:cNvPr>
            <p:cNvSpPr txBox="1">
              <a:spLocks noChangeArrowheads="1"/>
            </p:cNvSpPr>
            <p:nvPr/>
          </p:nvSpPr>
          <p:spPr bwMode="auto">
            <a:xfrm>
              <a:off x="536" y="1864"/>
              <a:ext cx="8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nl-BE" altLang="en-US" sz="1800" b="0">
                  <a:latin typeface="Times New Roman" panose="02020603050405020304" pitchFamily="18" charset="0"/>
                </a:rPr>
                <a:t>VDSL</a:t>
              </a:r>
              <a:endParaRPr lang="en-GB" altLang="en-US" sz="1800" b="0">
                <a:latin typeface="Times New Roman" panose="02020603050405020304" pitchFamily="18" charset="0"/>
              </a:endParaRPr>
            </a:p>
          </p:txBody>
        </p:sp>
        <p:sp>
          <p:nvSpPr>
            <p:cNvPr id="47167" name="Rectangle 22">
              <a:extLst>
                <a:ext uri="{FF2B5EF4-FFF2-40B4-BE49-F238E27FC236}">
                  <a16:creationId xmlns:a16="http://schemas.microsoft.com/office/drawing/2014/main" xmlns="" id="{BEF83B4F-2997-446F-8863-019C950BA0AA}"/>
                </a:ext>
              </a:extLst>
            </p:cNvPr>
            <p:cNvSpPr>
              <a:spLocks noChangeArrowheads="1"/>
            </p:cNvSpPr>
            <p:nvPr/>
          </p:nvSpPr>
          <p:spPr bwMode="auto">
            <a:xfrm>
              <a:off x="328" y="2040"/>
              <a:ext cx="336" cy="256"/>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grpSp>
      <p:sp>
        <p:nvSpPr>
          <p:cNvPr id="47115" name="Rectangle 23">
            <a:extLst>
              <a:ext uri="{FF2B5EF4-FFF2-40B4-BE49-F238E27FC236}">
                <a16:creationId xmlns:a16="http://schemas.microsoft.com/office/drawing/2014/main" xmlns="" id="{2A4DDFBE-B289-4D67-9C63-A019918709A4}"/>
              </a:ext>
            </a:extLst>
          </p:cNvPr>
          <p:cNvSpPr>
            <a:spLocks noChangeArrowheads="1"/>
          </p:cNvSpPr>
          <p:nvPr/>
        </p:nvSpPr>
        <p:spPr bwMode="auto">
          <a:xfrm>
            <a:off x="773113" y="2827338"/>
            <a:ext cx="1646237" cy="5810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nl-BE" altLang="en-US" b="0">
                <a:latin typeface="Times New Roman" panose="02020603050405020304" pitchFamily="18" charset="0"/>
              </a:rPr>
              <a:t>FTTExchange – Electronics at CO</a:t>
            </a:r>
            <a:endParaRPr lang="en-GB" altLang="en-US" b="0">
              <a:latin typeface="Times New Roman" panose="02020603050405020304" pitchFamily="18" charset="0"/>
            </a:endParaRPr>
          </a:p>
        </p:txBody>
      </p:sp>
      <p:grpSp>
        <p:nvGrpSpPr>
          <p:cNvPr id="47116" name="Group 110">
            <a:extLst>
              <a:ext uri="{FF2B5EF4-FFF2-40B4-BE49-F238E27FC236}">
                <a16:creationId xmlns:a16="http://schemas.microsoft.com/office/drawing/2014/main" xmlns="" id="{F3BB5834-F855-4F9B-8E1C-3B0D5193A8AE}"/>
              </a:ext>
            </a:extLst>
          </p:cNvPr>
          <p:cNvGrpSpPr>
            <a:grpSpLocks/>
          </p:cNvGrpSpPr>
          <p:nvPr/>
        </p:nvGrpSpPr>
        <p:grpSpPr bwMode="auto">
          <a:xfrm>
            <a:off x="2600325" y="4243388"/>
            <a:ext cx="1916113" cy="1000125"/>
            <a:chOff x="1638" y="2673"/>
            <a:chExt cx="1207" cy="630"/>
          </a:xfrm>
        </p:grpSpPr>
        <p:grpSp>
          <p:nvGrpSpPr>
            <p:cNvPr id="47154" name="Group 27">
              <a:extLst>
                <a:ext uri="{FF2B5EF4-FFF2-40B4-BE49-F238E27FC236}">
                  <a16:creationId xmlns:a16="http://schemas.microsoft.com/office/drawing/2014/main" xmlns="" id="{BC7660B4-9884-42BD-B952-FB730087811F}"/>
                </a:ext>
              </a:extLst>
            </p:cNvPr>
            <p:cNvGrpSpPr>
              <a:grpSpLocks/>
            </p:cNvGrpSpPr>
            <p:nvPr/>
          </p:nvGrpSpPr>
          <p:grpSpPr bwMode="auto">
            <a:xfrm>
              <a:off x="1638" y="3034"/>
              <a:ext cx="1170" cy="269"/>
              <a:chOff x="2168" y="872"/>
              <a:chExt cx="1816" cy="384"/>
            </a:xfrm>
          </p:grpSpPr>
          <p:sp>
            <p:nvSpPr>
              <p:cNvPr id="47160" name="Line 28">
                <a:extLst>
                  <a:ext uri="{FF2B5EF4-FFF2-40B4-BE49-F238E27FC236}">
                    <a16:creationId xmlns:a16="http://schemas.microsoft.com/office/drawing/2014/main" xmlns="" id="{870D4DF3-971D-47D1-92DD-BC0C6E3C2B5D}"/>
                  </a:ext>
                </a:extLst>
              </p:cNvPr>
              <p:cNvSpPr>
                <a:spLocks noChangeShapeType="1"/>
              </p:cNvSpPr>
              <p:nvPr/>
            </p:nvSpPr>
            <p:spPr bwMode="auto">
              <a:xfrm>
                <a:off x="2824" y="1128"/>
                <a:ext cx="1160"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61" name="Text Box 29">
                <a:extLst>
                  <a:ext uri="{FF2B5EF4-FFF2-40B4-BE49-F238E27FC236}">
                    <a16:creationId xmlns:a16="http://schemas.microsoft.com/office/drawing/2014/main" xmlns="" id="{ACDBD71F-B211-4302-83EE-54436AB8F689}"/>
                  </a:ext>
                </a:extLst>
              </p:cNvPr>
              <p:cNvSpPr txBox="1">
                <a:spLocks noChangeArrowheads="1"/>
              </p:cNvSpPr>
              <p:nvPr/>
            </p:nvSpPr>
            <p:spPr bwMode="auto">
              <a:xfrm>
                <a:off x="2928" y="872"/>
                <a:ext cx="8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nl-BE" altLang="en-US" sz="1800" b="0">
                    <a:latin typeface="Times New Roman" panose="02020603050405020304" pitchFamily="18" charset="0"/>
                  </a:rPr>
                  <a:t>ADSL</a:t>
                </a:r>
                <a:endParaRPr lang="en-GB" altLang="en-US" sz="1800" b="0">
                  <a:latin typeface="Times New Roman" panose="02020603050405020304" pitchFamily="18" charset="0"/>
                </a:endParaRPr>
              </a:p>
            </p:txBody>
          </p:sp>
          <p:sp>
            <p:nvSpPr>
              <p:cNvPr id="47162" name="Line 30">
                <a:extLst>
                  <a:ext uri="{FF2B5EF4-FFF2-40B4-BE49-F238E27FC236}">
                    <a16:creationId xmlns:a16="http://schemas.microsoft.com/office/drawing/2014/main" xmlns="" id="{EB65661D-C4C5-47E7-ABD8-D9C0A9E01C0E}"/>
                  </a:ext>
                </a:extLst>
              </p:cNvPr>
              <p:cNvSpPr>
                <a:spLocks noChangeShapeType="1"/>
              </p:cNvSpPr>
              <p:nvPr/>
            </p:nvSpPr>
            <p:spPr bwMode="auto">
              <a:xfrm>
                <a:off x="2320" y="1144"/>
                <a:ext cx="54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63" name="Rectangle 31">
                <a:extLst>
                  <a:ext uri="{FF2B5EF4-FFF2-40B4-BE49-F238E27FC236}">
                    <a16:creationId xmlns:a16="http://schemas.microsoft.com/office/drawing/2014/main" xmlns="" id="{F1C7287D-6D83-4C9E-B908-3BD477A9837F}"/>
                  </a:ext>
                </a:extLst>
              </p:cNvPr>
              <p:cNvSpPr>
                <a:spLocks noChangeArrowheads="1"/>
              </p:cNvSpPr>
              <p:nvPr/>
            </p:nvSpPr>
            <p:spPr bwMode="auto">
              <a:xfrm>
                <a:off x="2168" y="1000"/>
                <a:ext cx="336" cy="256"/>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sp>
            <p:nvSpPr>
              <p:cNvPr id="47164" name="Rectangle 32">
                <a:extLst>
                  <a:ext uri="{FF2B5EF4-FFF2-40B4-BE49-F238E27FC236}">
                    <a16:creationId xmlns:a16="http://schemas.microsoft.com/office/drawing/2014/main" xmlns="" id="{519040ED-36F7-4E38-A57A-2FABCCAE10C0}"/>
                  </a:ext>
                </a:extLst>
              </p:cNvPr>
              <p:cNvSpPr>
                <a:spLocks noChangeArrowheads="1"/>
              </p:cNvSpPr>
              <p:nvPr/>
            </p:nvSpPr>
            <p:spPr bwMode="auto">
              <a:xfrm>
                <a:off x="2728" y="1048"/>
                <a:ext cx="202" cy="154"/>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RT</a:t>
                </a:r>
                <a:endParaRPr lang="en-GB" altLang="en-US" b="0">
                  <a:latin typeface="Times New Roman" panose="02020603050405020304" pitchFamily="18" charset="0"/>
                </a:endParaRPr>
              </a:p>
            </p:txBody>
          </p:sp>
        </p:grpSp>
        <p:sp>
          <p:nvSpPr>
            <p:cNvPr id="47155" name="Line 33">
              <a:extLst>
                <a:ext uri="{FF2B5EF4-FFF2-40B4-BE49-F238E27FC236}">
                  <a16:creationId xmlns:a16="http://schemas.microsoft.com/office/drawing/2014/main" xmlns="" id="{FE27AF89-625D-4E2A-BAD7-CC0934F27AD0}"/>
                </a:ext>
              </a:extLst>
            </p:cNvPr>
            <p:cNvSpPr>
              <a:spLocks noChangeShapeType="1"/>
            </p:cNvSpPr>
            <p:nvPr/>
          </p:nvSpPr>
          <p:spPr bwMode="auto">
            <a:xfrm>
              <a:off x="2065" y="2858"/>
              <a:ext cx="780"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56" name="Text Box 34">
              <a:extLst>
                <a:ext uri="{FF2B5EF4-FFF2-40B4-BE49-F238E27FC236}">
                  <a16:creationId xmlns:a16="http://schemas.microsoft.com/office/drawing/2014/main" xmlns="" id="{B33C3F79-1DFD-451D-9DCE-6C65435C9DF1}"/>
                </a:ext>
              </a:extLst>
            </p:cNvPr>
            <p:cNvSpPr txBox="1">
              <a:spLocks noChangeArrowheads="1"/>
            </p:cNvSpPr>
            <p:nvPr/>
          </p:nvSpPr>
          <p:spPr bwMode="auto">
            <a:xfrm>
              <a:off x="2112" y="2673"/>
              <a:ext cx="6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nl-BE" altLang="en-US" sz="1800" b="0">
                  <a:latin typeface="Times New Roman" panose="02020603050405020304" pitchFamily="18" charset="0"/>
                </a:rPr>
                <a:t>ADSL2+</a:t>
              </a:r>
              <a:endParaRPr lang="en-GB" altLang="en-US" sz="1800" b="0">
                <a:latin typeface="Times New Roman" panose="02020603050405020304" pitchFamily="18" charset="0"/>
              </a:endParaRPr>
            </a:p>
          </p:txBody>
        </p:sp>
        <p:sp>
          <p:nvSpPr>
            <p:cNvPr id="47157" name="Line 35">
              <a:extLst>
                <a:ext uri="{FF2B5EF4-FFF2-40B4-BE49-F238E27FC236}">
                  <a16:creationId xmlns:a16="http://schemas.microsoft.com/office/drawing/2014/main" xmlns="" id="{4AE4D9CB-57A8-4323-87B3-4C1690DE76C0}"/>
                </a:ext>
              </a:extLst>
            </p:cNvPr>
            <p:cNvSpPr>
              <a:spLocks noChangeShapeType="1"/>
            </p:cNvSpPr>
            <p:nvPr/>
          </p:nvSpPr>
          <p:spPr bwMode="auto">
            <a:xfrm>
              <a:off x="1737" y="2852"/>
              <a:ext cx="35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58" name="Rectangle 36">
              <a:extLst>
                <a:ext uri="{FF2B5EF4-FFF2-40B4-BE49-F238E27FC236}">
                  <a16:creationId xmlns:a16="http://schemas.microsoft.com/office/drawing/2014/main" xmlns="" id="{DB32EFC4-3F17-44FB-9E08-12C422DB0875}"/>
                </a:ext>
              </a:extLst>
            </p:cNvPr>
            <p:cNvSpPr>
              <a:spLocks noChangeArrowheads="1"/>
            </p:cNvSpPr>
            <p:nvPr/>
          </p:nvSpPr>
          <p:spPr bwMode="auto">
            <a:xfrm>
              <a:off x="1638" y="2768"/>
              <a:ext cx="219" cy="179"/>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sp>
          <p:nvSpPr>
            <p:cNvPr id="47159" name="Rectangle 37">
              <a:extLst>
                <a:ext uri="{FF2B5EF4-FFF2-40B4-BE49-F238E27FC236}">
                  <a16:creationId xmlns:a16="http://schemas.microsoft.com/office/drawing/2014/main" xmlns="" id="{CE816270-2962-4FF8-B157-BDCE7FC10A3A}"/>
                </a:ext>
              </a:extLst>
            </p:cNvPr>
            <p:cNvSpPr>
              <a:spLocks noChangeArrowheads="1"/>
            </p:cNvSpPr>
            <p:nvPr/>
          </p:nvSpPr>
          <p:spPr bwMode="auto">
            <a:xfrm>
              <a:off x="2002" y="2785"/>
              <a:ext cx="132" cy="107"/>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RT</a:t>
              </a:r>
              <a:endParaRPr lang="en-GB" altLang="en-US" b="0">
                <a:latin typeface="Times New Roman" panose="02020603050405020304" pitchFamily="18" charset="0"/>
              </a:endParaRPr>
            </a:p>
          </p:txBody>
        </p:sp>
      </p:grpSp>
      <p:sp>
        <p:nvSpPr>
          <p:cNvPr id="47117" name="Rectangle 38">
            <a:extLst>
              <a:ext uri="{FF2B5EF4-FFF2-40B4-BE49-F238E27FC236}">
                <a16:creationId xmlns:a16="http://schemas.microsoft.com/office/drawing/2014/main" xmlns="" id="{FE418E8A-AE5F-42A3-A8D1-EC15A203BE8F}"/>
              </a:ext>
            </a:extLst>
          </p:cNvPr>
          <p:cNvSpPr>
            <a:spLocks noChangeArrowheads="1"/>
          </p:cNvSpPr>
          <p:nvPr/>
        </p:nvSpPr>
        <p:spPr bwMode="auto">
          <a:xfrm>
            <a:off x="2484438" y="2292350"/>
            <a:ext cx="1935162" cy="10699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10000"/>
              </a:spcBef>
            </a:pPr>
            <a:r>
              <a:rPr lang="nl-BE" altLang="en-US" b="0">
                <a:latin typeface="Times New Roman" panose="02020603050405020304" pitchFamily="18" charset="0"/>
              </a:rPr>
              <a:t>FTTArea – Electronics at Centralized Remote Location (CSA)</a:t>
            </a:r>
          </a:p>
        </p:txBody>
      </p:sp>
      <p:grpSp>
        <p:nvGrpSpPr>
          <p:cNvPr id="47118" name="Group 102">
            <a:extLst>
              <a:ext uri="{FF2B5EF4-FFF2-40B4-BE49-F238E27FC236}">
                <a16:creationId xmlns:a16="http://schemas.microsoft.com/office/drawing/2014/main" xmlns="" id="{97EEF96A-BB9F-4F6B-9D12-6BA6BD538D12}"/>
              </a:ext>
            </a:extLst>
          </p:cNvPr>
          <p:cNvGrpSpPr>
            <a:grpSpLocks/>
          </p:cNvGrpSpPr>
          <p:nvPr/>
        </p:nvGrpSpPr>
        <p:grpSpPr bwMode="auto">
          <a:xfrm>
            <a:off x="4648200" y="3041650"/>
            <a:ext cx="1679575" cy="479425"/>
            <a:chOff x="2877" y="1916"/>
            <a:chExt cx="1058" cy="302"/>
          </a:xfrm>
        </p:grpSpPr>
        <p:sp>
          <p:nvSpPr>
            <p:cNvPr id="47149" name="Line 41">
              <a:extLst>
                <a:ext uri="{FF2B5EF4-FFF2-40B4-BE49-F238E27FC236}">
                  <a16:creationId xmlns:a16="http://schemas.microsoft.com/office/drawing/2014/main" xmlns="" id="{69CFB3FB-E4AF-4F33-86BE-845340EF1E67}"/>
                </a:ext>
              </a:extLst>
            </p:cNvPr>
            <p:cNvSpPr>
              <a:spLocks noChangeShapeType="1"/>
            </p:cNvSpPr>
            <p:nvPr/>
          </p:nvSpPr>
          <p:spPr bwMode="auto">
            <a:xfrm>
              <a:off x="3336" y="2129"/>
              <a:ext cx="347"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50" name="Text Box 42">
              <a:extLst>
                <a:ext uri="{FF2B5EF4-FFF2-40B4-BE49-F238E27FC236}">
                  <a16:creationId xmlns:a16="http://schemas.microsoft.com/office/drawing/2014/main" xmlns="" id="{3A72ACAE-67DB-4007-81F4-9BA429CF0682}"/>
                </a:ext>
              </a:extLst>
            </p:cNvPr>
            <p:cNvSpPr txBox="1">
              <a:spLocks noChangeArrowheads="1"/>
            </p:cNvSpPr>
            <p:nvPr/>
          </p:nvSpPr>
          <p:spPr bwMode="auto">
            <a:xfrm>
              <a:off x="3347" y="1916"/>
              <a:ext cx="5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nl-BE" altLang="en-US" sz="1800" b="0">
                  <a:latin typeface="Times New Roman" panose="02020603050405020304" pitchFamily="18" charset="0"/>
                </a:rPr>
                <a:t>VDSL</a:t>
              </a:r>
              <a:endParaRPr lang="en-GB" altLang="en-US" sz="1800" b="0">
                <a:latin typeface="Times New Roman" panose="02020603050405020304" pitchFamily="18" charset="0"/>
              </a:endParaRPr>
            </a:p>
          </p:txBody>
        </p:sp>
        <p:sp>
          <p:nvSpPr>
            <p:cNvPr id="47151" name="Line 43">
              <a:extLst>
                <a:ext uri="{FF2B5EF4-FFF2-40B4-BE49-F238E27FC236}">
                  <a16:creationId xmlns:a16="http://schemas.microsoft.com/office/drawing/2014/main" xmlns="" id="{936421CC-BF5E-4CC6-992E-E797C032109F}"/>
                </a:ext>
              </a:extLst>
            </p:cNvPr>
            <p:cNvSpPr>
              <a:spLocks noChangeShapeType="1"/>
            </p:cNvSpPr>
            <p:nvPr/>
          </p:nvSpPr>
          <p:spPr bwMode="auto">
            <a:xfrm>
              <a:off x="2983" y="2129"/>
              <a:ext cx="377"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52" name="Rectangle 44">
              <a:extLst>
                <a:ext uri="{FF2B5EF4-FFF2-40B4-BE49-F238E27FC236}">
                  <a16:creationId xmlns:a16="http://schemas.microsoft.com/office/drawing/2014/main" xmlns="" id="{E79049B5-3150-4503-9924-7C3309CC18BC}"/>
                </a:ext>
              </a:extLst>
            </p:cNvPr>
            <p:cNvSpPr>
              <a:spLocks noChangeArrowheads="1"/>
            </p:cNvSpPr>
            <p:nvPr/>
          </p:nvSpPr>
          <p:spPr bwMode="auto">
            <a:xfrm>
              <a:off x="2877" y="2039"/>
              <a:ext cx="235" cy="179"/>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sp>
          <p:nvSpPr>
            <p:cNvPr id="47153" name="Rectangle 45">
              <a:extLst>
                <a:ext uri="{FF2B5EF4-FFF2-40B4-BE49-F238E27FC236}">
                  <a16:creationId xmlns:a16="http://schemas.microsoft.com/office/drawing/2014/main" xmlns="" id="{FDB549C4-F7F2-4C52-9962-97DE4ED535D8}"/>
                </a:ext>
              </a:extLst>
            </p:cNvPr>
            <p:cNvSpPr>
              <a:spLocks noChangeArrowheads="1"/>
            </p:cNvSpPr>
            <p:nvPr/>
          </p:nvSpPr>
          <p:spPr bwMode="auto">
            <a:xfrm>
              <a:off x="3269" y="2078"/>
              <a:ext cx="141" cy="108"/>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RU</a:t>
              </a:r>
              <a:endParaRPr lang="en-GB" altLang="en-US" b="0">
                <a:latin typeface="Times New Roman" panose="02020603050405020304" pitchFamily="18" charset="0"/>
              </a:endParaRPr>
            </a:p>
          </p:txBody>
        </p:sp>
      </p:grpSp>
      <p:sp>
        <p:nvSpPr>
          <p:cNvPr id="47119" name="Rectangle 46">
            <a:extLst>
              <a:ext uri="{FF2B5EF4-FFF2-40B4-BE49-F238E27FC236}">
                <a16:creationId xmlns:a16="http://schemas.microsoft.com/office/drawing/2014/main" xmlns="" id="{E93ED437-DAB4-461C-A197-69C77EB0BE44}"/>
              </a:ext>
            </a:extLst>
          </p:cNvPr>
          <p:cNvSpPr>
            <a:spLocks noChangeArrowheads="1"/>
          </p:cNvSpPr>
          <p:nvPr/>
        </p:nvSpPr>
        <p:spPr bwMode="auto">
          <a:xfrm>
            <a:off x="4460875" y="1985963"/>
            <a:ext cx="2093913" cy="10699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10000"/>
              </a:spcBef>
            </a:pPr>
            <a:r>
              <a:rPr lang="nl-BE" altLang="en-US" b="0">
                <a:latin typeface="Times New Roman" panose="02020603050405020304" pitchFamily="18" charset="0"/>
              </a:rPr>
              <a:t>FTTNode – Electronics at the Copper Cross Connect (DA)</a:t>
            </a:r>
          </a:p>
        </p:txBody>
      </p:sp>
      <p:grpSp>
        <p:nvGrpSpPr>
          <p:cNvPr id="47120" name="Group 49">
            <a:extLst>
              <a:ext uri="{FF2B5EF4-FFF2-40B4-BE49-F238E27FC236}">
                <a16:creationId xmlns:a16="http://schemas.microsoft.com/office/drawing/2014/main" xmlns="" id="{21956589-38CD-4863-B290-3F25BD62CA9B}"/>
              </a:ext>
            </a:extLst>
          </p:cNvPr>
          <p:cNvGrpSpPr>
            <a:grpSpLocks/>
          </p:cNvGrpSpPr>
          <p:nvPr/>
        </p:nvGrpSpPr>
        <p:grpSpPr bwMode="auto">
          <a:xfrm>
            <a:off x="6842125" y="3184525"/>
            <a:ext cx="1812925" cy="595313"/>
            <a:chOff x="328" y="2424"/>
            <a:chExt cx="1632" cy="536"/>
          </a:xfrm>
        </p:grpSpPr>
        <p:sp>
          <p:nvSpPr>
            <p:cNvPr id="47144" name="Line 50">
              <a:extLst>
                <a:ext uri="{FF2B5EF4-FFF2-40B4-BE49-F238E27FC236}">
                  <a16:creationId xmlns:a16="http://schemas.microsoft.com/office/drawing/2014/main" xmlns="" id="{13C932BF-5982-494F-AAB6-85A140CDC25E}"/>
                </a:ext>
              </a:extLst>
            </p:cNvPr>
            <p:cNvSpPr>
              <a:spLocks noChangeShapeType="1"/>
            </p:cNvSpPr>
            <p:nvPr/>
          </p:nvSpPr>
          <p:spPr bwMode="auto">
            <a:xfrm>
              <a:off x="520" y="2728"/>
              <a:ext cx="144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45" name="Text Box 51">
              <a:extLst>
                <a:ext uri="{FF2B5EF4-FFF2-40B4-BE49-F238E27FC236}">
                  <a16:creationId xmlns:a16="http://schemas.microsoft.com/office/drawing/2014/main" xmlns="" id="{25F8F818-6A64-4307-BF9D-E1FAFEF55925}"/>
                </a:ext>
              </a:extLst>
            </p:cNvPr>
            <p:cNvSpPr txBox="1">
              <a:spLocks noChangeArrowheads="1"/>
            </p:cNvSpPr>
            <p:nvPr/>
          </p:nvSpPr>
          <p:spPr bwMode="auto">
            <a:xfrm>
              <a:off x="537" y="2424"/>
              <a:ext cx="107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nl-BE" altLang="en-US" sz="1800" b="0">
                  <a:latin typeface="Times New Roman" panose="02020603050405020304" pitchFamily="18" charset="0"/>
                </a:rPr>
                <a:t>PON</a:t>
              </a:r>
              <a:endParaRPr lang="en-GB" altLang="en-US" sz="1800" b="0">
                <a:latin typeface="Times New Roman" panose="02020603050405020304" pitchFamily="18" charset="0"/>
              </a:endParaRPr>
            </a:p>
          </p:txBody>
        </p:sp>
        <p:sp>
          <p:nvSpPr>
            <p:cNvPr id="47146" name="Rectangle 52">
              <a:extLst>
                <a:ext uri="{FF2B5EF4-FFF2-40B4-BE49-F238E27FC236}">
                  <a16:creationId xmlns:a16="http://schemas.microsoft.com/office/drawing/2014/main" xmlns="" id="{718E3504-7AA1-42D5-A024-5683BF655FDC}"/>
                </a:ext>
              </a:extLst>
            </p:cNvPr>
            <p:cNvSpPr>
              <a:spLocks noChangeArrowheads="1"/>
            </p:cNvSpPr>
            <p:nvPr/>
          </p:nvSpPr>
          <p:spPr bwMode="auto">
            <a:xfrm>
              <a:off x="328" y="2600"/>
              <a:ext cx="336" cy="256"/>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sp>
          <p:nvSpPr>
            <p:cNvPr id="47147" name="Line 53">
              <a:extLst>
                <a:ext uri="{FF2B5EF4-FFF2-40B4-BE49-F238E27FC236}">
                  <a16:creationId xmlns:a16="http://schemas.microsoft.com/office/drawing/2014/main" xmlns="" id="{F680FA15-35B1-48D6-82B0-C1972D52AD18}"/>
                </a:ext>
              </a:extLst>
            </p:cNvPr>
            <p:cNvSpPr>
              <a:spLocks noChangeShapeType="1"/>
            </p:cNvSpPr>
            <p:nvPr/>
          </p:nvSpPr>
          <p:spPr bwMode="auto">
            <a:xfrm flipV="1">
              <a:off x="1696" y="2496"/>
              <a:ext cx="240" cy="23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48" name="Line 54">
              <a:extLst>
                <a:ext uri="{FF2B5EF4-FFF2-40B4-BE49-F238E27FC236}">
                  <a16:creationId xmlns:a16="http://schemas.microsoft.com/office/drawing/2014/main" xmlns="" id="{82C6C9FF-85EE-4E3A-9410-B31B4106D3FA}"/>
                </a:ext>
              </a:extLst>
            </p:cNvPr>
            <p:cNvSpPr>
              <a:spLocks noChangeShapeType="1"/>
            </p:cNvSpPr>
            <p:nvPr/>
          </p:nvSpPr>
          <p:spPr bwMode="auto">
            <a:xfrm>
              <a:off x="1696" y="2728"/>
              <a:ext cx="256" cy="23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grpSp>
      <p:sp>
        <p:nvSpPr>
          <p:cNvPr id="47121" name="Line 63">
            <a:extLst>
              <a:ext uri="{FF2B5EF4-FFF2-40B4-BE49-F238E27FC236}">
                <a16:creationId xmlns:a16="http://schemas.microsoft.com/office/drawing/2014/main" xmlns="" id="{09487100-CB70-40F3-8110-CE845473AE14}"/>
              </a:ext>
            </a:extLst>
          </p:cNvPr>
          <p:cNvSpPr>
            <a:spLocks noChangeShapeType="1"/>
          </p:cNvSpPr>
          <p:nvPr/>
        </p:nvSpPr>
        <p:spPr bwMode="auto">
          <a:xfrm>
            <a:off x="7061200" y="2043113"/>
            <a:ext cx="1600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22" name="Text Box 64">
            <a:extLst>
              <a:ext uri="{FF2B5EF4-FFF2-40B4-BE49-F238E27FC236}">
                <a16:creationId xmlns:a16="http://schemas.microsoft.com/office/drawing/2014/main" xmlns="" id="{08C8866A-067D-43C7-9DF1-1FB5B063CC51}"/>
              </a:ext>
            </a:extLst>
          </p:cNvPr>
          <p:cNvSpPr txBox="1">
            <a:spLocks noChangeArrowheads="1"/>
          </p:cNvSpPr>
          <p:nvPr/>
        </p:nvSpPr>
        <p:spPr bwMode="auto">
          <a:xfrm>
            <a:off x="7239000" y="1676400"/>
            <a:ext cx="1190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nl-BE" altLang="en-US" sz="1800" b="0">
                <a:latin typeface="Times New Roman" panose="02020603050405020304" pitchFamily="18" charset="0"/>
              </a:rPr>
              <a:t>P-P Optics</a:t>
            </a:r>
            <a:endParaRPr lang="en-GB" altLang="en-US" sz="1800" b="0">
              <a:latin typeface="Times New Roman" panose="02020603050405020304" pitchFamily="18" charset="0"/>
            </a:endParaRPr>
          </a:p>
        </p:txBody>
      </p:sp>
      <p:sp>
        <p:nvSpPr>
          <p:cNvPr id="47123" name="Line 65">
            <a:extLst>
              <a:ext uri="{FF2B5EF4-FFF2-40B4-BE49-F238E27FC236}">
                <a16:creationId xmlns:a16="http://schemas.microsoft.com/office/drawing/2014/main" xmlns="" id="{807EA4CA-B4CE-4E09-9758-9ED15FBB4F37}"/>
              </a:ext>
            </a:extLst>
          </p:cNvPr>
          <p:cNvSpPr>
            <a:spLocks noChangeShapeType="1"/>
          </p:cNvSpPr>
          <p:nvPr/>
        </p:nvSpPr>
        <p:spPr bwMode="auto">
          <a:xfrm>
            <a:off x="7053263" y="2122488"/>
            <a:ext cx="1600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24" name="Line 66">
            <a:extLst>
              <a:ext uri="{FF2B5EF4-FFF2-40B4-BE49-F238E27FC236}">
                <a16:creationId xmlns:a16="http://schemas.microsoft.com/office/drawing/2014/main" xmlns="" id="{C17644C8-5BCC-45A4-9644-CFE2B7E06BF4}"/>
              </a:ext>
            </a:extLst>
          </p:cNvPr>
          <p:cNvSpPr>
            <a:spLocks noChangeShapeType="1"/>
          </p:cNvSpPr>
          <p:nvPr/>
        </p:nvSpPr>
        <p:spPr bwMode="auto">
          <a:xfrm>
            <a:off x="7070725" y="1971675"/>
            <a:ext cx="1600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25" name="Rectangle 67">
            <a:extLst>
              <a:ext uri="{FF2B5EF4-FFF2-40B4-BE49-F238E27FC236}">
                <a16:creationId xmlns:a16="http://schemas.microsoft.com/office/drawing/2014/main" xmlns="" id="{BCBFBBE2-893F-4783-9D9E-8E53977EE28E}"/>
              </a:ext>
            </a:extLst>
          </p:cNvPr>
          <p:cNvSpPr>
            <a:spLocks noChangeArrowheads="1"/>
          </p:cNvSpPr>
          <p:nvPr/>
        </p:nvSpPr>
        <p:spPr bwMode="auto">
          <a:xfrm>
            <a:off x="6848475" y="1900238"/>
            <a:ext cx="373063" cy="284162"/>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sp>
        <p:nvSpPr>
          <p:cNvPr id="47126" name="Rectangle 70">
            <a:extLst>
              <a:ext uri="{FF2B5EF4-FFF2-40B4-BE49-F238E27FC236}">
                <a16:creationId xmlns:a16="http://schemas.microsoft.com/office/drawing/2014/main" xmlns="" id="{FB5CA9BA-D30A-4AC4-A087-73F5D7A3883A}"/>
              </a:ext>
            </a:extLst>
          </p:cNvPr>
          <p:cNvSpPr>
            <a:spLocks noChangeArrowheads="1"/>
          </p:cNvSpPr>
          <p:nvPr/>
        </p:nvSpPr>
        <p:spPr bwMode="auto">
          <a:xfrm>
            <a:off x="6781800" y="1219200"/>
            <a:ext cx="1738313" cy="3365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10000"/>
              </a:spcBef>
            </a:pPr>
            <a:r>
              <a:rPr lang="nl-BE" altLang="en-US" b="0">
                <a:latin typeface="Times New Roman" panose="02020603050405020304" pitchFamily="18" charset="0"/>
              </a:rPr>
              <a:t>FTTx</a:t>
            </a:r>
          </a:p>
        </p:txBody>
      </p:sp>
      <p:sp>
        <p:nvSpPr>
          <p:cNvPr id="47127" name="Text Box 72">
            <a:extLst>
              <a:ext uri="{FF2B5EF4-FFF2-40B4-BE49-F238E27FC236}">
                <a16:creationId xmlns:a16="http://schemas.microsoft.com/office/drawing/2014/main" xmlns="" id="{7FA71B4A-500F-413F-95C1-04B2C06C3BF3}"/>
              </a:ext>
            </a:extLst>
          </p:cNvPr>
          <p:cNvSpPr txBox="1">
            <a:spLocks noChangeArrowheads="1"/>
          </p:cNvSpPr>
          <p:nvPr/>
        </p:nvSpPr>
        <p:spPr bwMode="auto">
          <a:xfrm>
            <a:off x="912813" y="5707063"/>
            <a:ext cx="566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nl-BE" altLang="en-US">
                <a:latin typeface="Arial" panose="020B0604020202020204" pitchFamily="34" charset="0"/>
              </a:rPr>
              <a:t>$</a:t>
            </a:r>
            <a:endParaRPr lang="en-GB" altLang="en-US">
              <a:latin typeface="Arial" panose="020B0604020202020204" pitchFamily="34" charset="0"/>
            </a:endParaRPr>
          </a:p>
        </p:txBody>
      </p:sp>
      <p:sp>
        <p:nvSpPr>
          <p:cNvPr id="47128" name="Text Box 73">
            <a:extLst>
              <a:ext uri="{FF2B5EF4-FFF2-40B4-BE49-F238E27FC236}">
                <a16:creationId xmlns:a16="http://schemas.microsoft.com/office/drawing/2014/main" xmlns="" id="{92584BE6-60CD-4387-A302-26D42F2F8662}"/>
              </a:ext>
            </a:extLst>
          </p:cNvPr>
          <p:cNvSpPr txBox="1">
            <a:spLocks noChangeArrowheads="1"/>
          </p:cNvSpPr>
          <p:nvPr/>
        </p:nvSpPr>
        <p:spPr bwMode="auto">
          <a:xfrm>
            <a:off x="3062288" y="5707063"/>
            <a:ext cx="566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nl-BE" altLang="en-US">
                <a:latin typeface="Arial" panose="020B0604020202020204" pitchFamily="34" charset="0"/>
              </a:rPr>
              <a:t>$$</a:t>
            </a:r>
            <a:endParaRPr lang="en-GB" altLang="en-US">
              <a:latin typeface="Arial" panose="020B0604020202020204" pitchFamily="34" charset="0"/>
            </a:endParaRPr>
          </a:p>
        </p:txBody>
      </p:sp>
      <p:sp>
        <p:nvSpPr>
          <p:cNvPr id="47129" name="Text Box 74">
            <a:extLst>
              <a:ext uri="{FF2B5EF4-FFF2-40B4-BE49-F238E27FC236}">
                <a16:creationId xmlns:a16="http://schemas.microsoft.com/office/drawing/2014/main" xmlns="" id="{43F92246-09BC-4B48-927A-708BEC24C430}"/>
              </a:ext>
            </a:extLst>
          </p:cNvPr>
          <p:cNvSpPr txBox="1">
            <a:spLocks noChangeArrowheads="1"/>
          </p:cNvSpPr>
          <p:nvPr/>
        </p:nvSpPr>
        <p:spPr bwMode="auto">
          <a:xfrm>
            <a:off x="4891088" y="5707063"/>
            <a:ext cx="71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nl-BE" altLang="en-US">
                <a:latin typeface="Arial" panose="020B0604020202020204" pitchFamily="34" charset="0"/>
              </a:rPr>
              <a:t>$$$</a:t>
            </a:r>
            <a:endParaRPr lang="en-GB" altLang="en-US">
              <a:latin typeface="Arial" panose="020B0604020202020204" pitchFamily="34" charset="0"/>
            </a:endParaRPr>
          </a:p>
        </p:txBody>
      </p:sp>
      <p:sp>
        <p:nvSpPr>
          <p:cNvPr id="47130" name="Text Box 75">
            <a:extLst>
              <a:ext uri="{FF2B5EF4-FFF2-40B4-BE49-F238E27FC236}">
                <a16:creationId xmlns:a16="http://schemas.microsoft.com/office/drawing/2014/main" xmlns="" id="{9EA3BF86-3D0E-42B9-AA43-8C2D974DEF5C}"/>
              </a:ext>
            </a:extLst>
          </p:cNvPr>
          <p:cNvSpPr txBox="1">
            <a:spLocks noChangeArrowheads="1"/>
          </p:cNvSpPr>
          <p:nvPr/>
        </p:nvSpPr>
        <p:spPr bwMode="auto">
          <a:xfrm>
            <a:off x="6965950" y="5707063"/>
            <a:ext cx="711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nl-BE" altLang="en-US">
                <a:latin typeface="Arial" panose="020B0604020202020204" pitchFamily="34" charset="0"/>
              </a:rPr>
              <a:t>$$$$</a:t>
            </a:r>
            <a:endParaRPr lang="en-GB" altLang="en-US">
              <a:latin typeface="Arial" panose="020B0604020202020204" pitchFamily="34" charset="0"/>
            </a:endParaRPr>
          </a:p>
        </p:txBody>
      </p:sp>
      <p:sp>
        <p:nvSpPr>
          <p:cNvPr id="47131" name="Line 96">
            <a:extLst>
              <a:ext uri="{FF2B5EF4-FFF2-40B4-BE49-F238E27FC236}">
                <a16:creationId xmlns:a16="http://schemas.microsoft.com/office/drawing/2014/main" xmlns="" id="{AB4E4599-6348-4B72-972B-647D60F5AC07}"/>
              </a:ext>
            </a:extLst>
          </p:cNvPr>
          <p:cNvSpPr>
            <a:spLocks noChangeShapeType="1"/>
          </p:cNvSpPr>
          <p:nvPr/>
        </p:nvSpPr>
        <p:spPr bwMode="auto">
          <a:xfrm>
            <a:off x="3276600" y="3886200"/>
            <a:ext cx="1238250"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32" name="Line 97">
            <a:extLst>
              <a:ext uri="{FF2B5EF4-FFF2-40B4-BE49-F238E27FC236}">
                <a16:creationId xmlns:a16="http://schemas.microsoft.com/office/drawing/2014/main" xmlns="" id="{1370887D-5B65-4C89-A529-EDCBB366B47D}"/>
              </a:ext>
            </a:extLst>
          </p:cNvPr>
          <p:cNvSpPr>
            <a:spLocks noChangeShapeType="1"/>
          </p:cNvSpPr>
          <p:nvPr/>
        </p:nvSpPr>
        <p:spPr bwMode="auto">
          <a:xfrm>
            <a:off x="2755900" y="3876675"/>
            <a:ext cx="561975"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33" name="Rectangle 98">
            <a:extLst>
              <a:ext uri="{FF2B5EF4-FFF2-40B4-BE49-F238E27FC236}">
                <a16:creationId xmlns:a16="http://schemas.microsoft.com/office/drawing/2014/main" xmlns="" id="{7A84C9C5-2FBD-44F5-AFB9-E0F890339A58}"/>
              </a:ext>
            </a:extLst>
          </p:cNvPr>
          <p:cNvSpPr>
            <a:spLocks noChangeArrowheads="1"/>
          </p:cNvSpPr>
          <p:nvPr/>
        </p:nvSpPr>
        <p:spPr bwMode="auto">
          <a:xfrm>
            <a:off x="2598738" y="3743325"/>
            <a:ext cx="347662" cy="284163"/>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sp>
        <p:nvSpPr>
          <p:cNvPr id="47134" name="Rectangle 99">
            <a:extLst>
              <a:ext uri="{FF2B5EF4-FFF2-40B4-BE49-F238E27FC236}">
                <a16:creationId xmlns:a16="http://schemas.microsoft.com/office/drawing/2014/main" xmlns="" id="{954B44E1-E3EA-4080-9439-69108452989B}"/>
              </a:ext>
            </a:extLst>
          </p:cNvPr>
          <p:cNvSpPr>
            <a:spLocks noChangeArrowheads="1"/>
          </p:cNvSpPr>
          <p:nvPr/>
        </p:nvSpPr>
        <p:spPr bwMode="auto">
          <a:xfrm>
            <a:off x="3176588" y="3770313"/>
            <a:ext cx="209550" cy="169862"/>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RT</a:t>
            </a:r>
            <a:endParaRPr lang="en-GB" altLang="en-US" b="0">
              <a:latin typeface="Times New Roman" panose="02020603050405020304" pitchFamily="18" charset="0"/>
            </a:endParaRPr>
          </a:p>
        </p:txBody>
      </p:sp>
      <p:sp>
        <p:nvSpPr>
          <p:cNvPr id="1142884" name="Text Box 100">
            <a:extLst>
              <a:ext uri="{FF2B5EF4-FFF2-40B4-BE49-F238E27FC236}">
                <a16:creationId xmlns:a16="http://schemas.microsoft.com/office/drawing/2014/main" xmlns="" id="{BEFF2E43-D60F-454B-A514-AE5A461E499C}"/>
              </a:ext>
            </a:extLst>
          </p:cNvPr>
          <p:cNvSpPr txBox="1">
            <a:spLocks noChangeArrowheads="1"/>
          </p:cNvSpPr>
          <p:nvPr/>
        </p:nvSpPr>
        <p:spPr bwMode="auto">
          <a:xfrm>
            <a:off x="3505200" y="3505200"/>
            <a:ext cx="838200" cy="366713"/>
          </a:xfrm>
          <a:prstGeom prst="rect">
            <a:avLst/>
          </a:prstGeom>
          <a:noFill/>
          <a:ln w="12700">
            <a:noFill/>
            <a:miter lim="800000"/>
            <a:headEnd/>
            <a:tailEnd/>
          </a:ln>
          <a:effectLst>
            <a:outerShdw dist="17961" dir="2700000" sx="1000" sy="1000" algn="ctr" rotWithShape="0">
              <a:schemeClr val="tx1"/>
            </a:outerShdw>
          </a:effectLst>
        </p:spPr>
        <p:txBody>
          <a:bodyPr>
            <a:spAutoFit/>
          </a:bodyPr>
          <a:lstStyle/>
          <a:p>
            <a:pPr algn="ctr">
              <a:spcBef>
                <a:spcPct val="50000"/>
              </a:spcBef>
              <a:defRPr/>
            </a:pPr>
            <a:r>
              <a:rPr lang="en-US" sz="1800" b="0" dirty="0">
                <a:effectLst>
                  <a:outerShdw blurRad="38100" dist="38100" dir="2700000" algn="tl">
                    <a:srgbClr val="C0C0C0"/>
                  </a:outerShdw>
                </a:effectLst>
                <a:latin typeface="Times New Roman" pitchFamily="18" charset="0"/>
              </a:rPr>
              <a:t>VDSL</a:t>
            </a:r>
          </a:p>
        </p:txBody>
      </p:sp>
      <p:grpSp>
        <p:nvGrpSpPr>
          <p:cNvPr id="47136" name="Group 109">
            <a:extLst>
              <a:ext uri="{FF2B5EF4-FFF2-40B4-BE49-F238E27FC236}">
                <a16:creationId xmlns:a16="http://schemas.microsoft.com/office/drawing/2014/main" xmlns="" id="{F2D462C2-10EA-47BB-9292-D524BAC240D1}"/>
              </a:ext>
            </a:extLst>
          </p:cNvPr>
          <p:cNvGrpSpPr>
            <a:grpSpLocks/>
          </p:cNvGrpSpPr>
          <p:nvPr/>
        </p:nvGrpSpPr>
        <p:grpSpPr bwMode="auto">
          <a:xfrm>
            <a:off x="4648200" y="3810000"/>
            <a:ext cx="1981200" cy="479425"/>
            <a:chOff x="2928" y="2400"/>
            <a:chExt cx="1248" cy="302"/>
          </a:xfrm>
        </p:grpSpPr>
        <p:sp>
          <p:nvSpPr>
            <p:cNvPr id="47139" name="Line 104">
              <a:extLst>
                <a:ext uri="{FF2B5EF4-FFF2-40B4-BE49-F238E27FC236}">
                  <a16:creationId xmlns:a16="http://schemas.microsoft.com/office/drawing/2014/main" xmlns="" id="{EAFC7471-2454-4A5A-BC74-FBD091FE3CD5}"/>
                </a:ext>
              </a:extLst>
            </p:cNvPr>
            <p:cNvSpPr>
              <a:spLocks noChangeShapeType="1"/>
            </p:cNvSpPr>
            <p:nvPr/>
          </p:nvSpPr>
          <p:spPr bwMode="auto">
            <a:xfrm>
              <a:off x="3387" y="2613"/>
              <a:ext cx="347" cy="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40" name="Text Box 105">
              <a:extLst>
                <a:ext uri="{FF2B5EF4-FFF2-40B4-BE49-F238E27FC236}">
                  <a16:creationId xmlns:a16="http://schemas.microsoft.com/office/drawing/2014/main" xmlns="" id="{F3C0C7E5-3ACC-41D9-8E01-03ED09B7ED1B}"/>
                </a:ext>
              </a:extLst>
            </p:cNvPr>
            <p:cNvSpPr txBox="1">
              <a:spLocks noChangeArrowheads="1"/>
            </p:cNvSpPr>
            <p:nvPr/>
          </p:nvSpPr>
          <p:spPr bwMode="auto">
            <a:xfrm>
              <a:off x="3398" y="2400"/>
              <a:ext cx="7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nl-BE" altLang="en-US" sz="1800" b="0">
                  <a:latin typeface="Times New Roman" panose="02020603050405020304" pitchFamily="18" charset="0"/>
                </a:rPr>
                <a:t>ADSL2+</a:t>
              </a:r>
              <a:endParaRPr lang="en-GB" altLang="en-US" sz="1800" b="0">
                <a:latin typeface="Times New Roman" panose="02020603050405020304" pitchFamily="18" charset="0"/>
              </a:endParaRPr>
            </a:p>
          </p:txBody>
        </p:sp>
        <p:sp>
          <p:nvSpPr>
            <p:cNvPr id="47141" name="Line 106">
              <a:extLst>
                <a:ext uri="{FF2B5EF4-FFF2-40B4-BE49-F238E27FC236}">
                  <a16:creationId xmlns:a16="http://schemas.microsoft.com/office/drawing/2014/main" xmlns="" id="{20A694DC-40DB-4FA5-92F0-B0D2E030BB22}"/>
                </a:ext>
              </a:extLst>
            </p:cNvPr>
            <p:cNvSpPr>
              <a:spLocks noChangeShapeType="1"/>
            </p:cNvSpPr>
            <p:nvPr/>
          </p:nvSpPr>
          <p:spPr bwMode="auto">
            <a:xfrm>
              <a:off x="3034" y="2613"/>
              <a:ext cx="377"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en-CA"/>
            </a:p>
          </p:txBody>
        </p:sp>
        <p:sp>
          <p:nvSpPr>
            <p:cNvPr id="47142" name="Rectangle 107">
              <a:extLst>
                <a:ext uri="{FF2B5EF4-FFF2-40B4-BE49-F238E27FC236}">
                  <a16:creationId xmlns:a16="http://schemas.microsoft.com/office/drawing/2014/main" xmlns="" id="{C729C173-BCC5-4195-AA15-7D9FED34C3BA}"/>
                </a:ext>
              </a:extLst>
            </p:cNvPr>
            <p:cNvSpPr>
              <a:spLocks noChangeArrowheads="1"/>
            </p:cNvSpPr>
            <p:nvPr/>
          </p:nvSpPr>
          <p:spPr bwMode="auto">
            <a:xfrm>
              <a:off x="2928" y="2523"/>
              <a:ext cx="235" cy="179"/>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CO</a:t>
              </a:r>
              <a:endParaRPr lang="en-GB" altLang="en-US" b="0">
                <a:latin typeface="Times New Roman" panose="02020603050405020304" pitchFamily="18" charset="0"/>
              </a:endParaRPr>
            </a:p>
          </p:txBody>
        </p:sp>
        <p:sp>
          <p:nvSpPr>
            <p:cNvPr id="47143" name="Rectangle 108">
              <a:extLst>
                <a:ext uri="{FF2B5EF4-FFF2-40B4-BE49-F238E27FC236}">
                  <a16:creationId xmlns:a16="http://schemas.microsoft.com/office/drawing/2014/main" xmlns="" id="{0BBC42E6-DEE6-44C4-9ED3-67C82EEE13D3}"/>
                </a:ext>
              </a:extLst>
            </p:cNvPr>
            <p:cNvSpPr>
              <a:spLocks noChangeArrowheads="1"/>
            </p:cNvSpPr>
            <p:nvPr/>
          </p:nvSpPr>
          <p:spPr bwMode="auto">
            <a:xfrm>
              <a:off x="3320" y="2562"/>
              <a:ext cx="141" cy="108"/>
            </a:xfrm>
            <a:prstGeom prst="rect">
              <a:avLst/>
            </a:prstGeom>
            <a:solidFill>
              <a:srgbClr val="DDDDDD"/>
            </a:solidFill>
            <a:ln w="9525">
              <a:solidFill>
                <a:schemeClr val="tx1"/>
              </a:solidFill>
              <a:miter lim="800000"/>
              <a:headEnd/>
              <a:tailEnd/>
            </a:ln>
          </p:spPr>
          <p:txBody>
            <a:bodyPr wrap="none" lIns="92075" tIns="46038" rIns="92075" bIns="46038"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nl-BE" altLang="en-US" b="0">
                  <a:latin typeface="Times New Roman" panose="02020603050405020304" pitchFamily="18" charset="0"/>
                </a:rPr>
                <a:t>RU</a:t>
              </a:r>
              <a:endParaRPr lang="en-GB" altLang="en-US" b="0">
                <a:latin typeface="Times New Roman" panose="02020603050405020304" pitchFamily="18" charset="0"/>
              </a:endParaRPr>
            </a:p>
          </p:txBody>
        </p:sp>
      </p:grpSp>
      <p:sp>
        <p:nvSpPr>
          <p:cNvPr id="47137" name="AutoShape 111">
            <a:extLst>
              <a:ext uri="{FF2B5EF4-FFF2-40B4-BE49-F238E27FC236}">
                <a16:creationId xmlns:a16="http://schemas.microsoft.com/office/drawing/2014/main" xmlns="" id="{202C681C-1548-4801-8356-9349248CE858}"/>
              </a:ext>
            </a:extLst>
          </p:cNvPr>
          <p:cNvSpPr>
            <a:spLocks noChangeArrowheads="1"/>
          </p:cNvSpPr>
          <p:nvPr/>
        </p:nvSpPr>
        <p:spPr bwMode="auto">
          <a:xfrm>
            <a:off x="6553200" y="3505200"/>
            <a:ext cx="228600" cy="685800"/>
          </a:xfrm>
          <a:prstGeom prst="upArrow">
            <a:avLst>
              <a:gd name="adj1" fmla="val 50000"/>
              <a:gd name="adj2" fmla="val 75000"/>
            </a:avLst>
          </a:prstGeom>
          <a:solidFill>
            <a:schemeClr val="accent1"/>
          </a:solidFill>
          <a:ln w="12700">
            <a:solidFill>
              <a:schemeClr val="tx1"/>
            </a:solidFill>
            <a:miter lim="800000"/>
            <a:headEnd/>
            <a:tailEnd/>
          </a:ln>
          <a:effectLst>
            <a:outerShdw dist="17961" dir="2700000" algn="ctr" rotWithShape="0">
              <a:schemeClr val="bg2"/>
            </a:outerShdw>
          </a:effec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47138" name="Rectangle 113">
            <a:extLst>
              <a:ext uri="{FF2B5EF4-FFF2-40B4-BE49-F238E27FC236}">
                <a16:creationId xmlns:a16="http://schemas.microsoft.com/office/drawing/2014/main" xmlns="" id="{99E9ACF7-4FE9-4EBA-A50A-054580322201}"/>
              </a:ext>
            </a:extLst>
          </p:cNvPr>
          <p:cNvSpPr>
            <a:spLocks noChangeArrowheads="1"/>
          </p:cNvSpPr>
          <p:nvPr/>
        </p:nvSpPr>
        <p:spPr bwMode="auto">
          <a:xfrm>
            <a:off x="5486400" y="4276725"/>
            <a:ext cx="3505200" cy="1398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10000"/>
              </a:spcBef>
            </a:pPr>
            <a:r>
              <a:rPr lang="nl-BE" altLang="en-US" b="0">
                <a:latin typeface="Times New Roman" panose="02020603050405020304" pitchFamily="18" charset="0"/>
              </a:rPr>
              <a:t>FTTCurb / FTTdp (distribution point) - Electronics at the terminal (curb-side)</a:t>
            </a:r>
          </a:p>
          <a:p>
            <a:pPr algn="l">
              <a:spcBef>
                <a:spcPct val="10000"/>
              </a:spcBef>
            </a:pPr>
            <a:r>
              <a:rPr lang="nl-BE" altLang="en-US" b="0">
                <a:latin typeface="Times New Roman" panose="02020603050405020304" pitchFamily="18" charset="0"/>
              </a:rPr>
              <a:t>What fiber feeder (pt-pt vs pon) ?</a:t>
            </a:r>
          </a:p>
          <a:p>
            <a:pPr algn="l">
              <a:spcBef>
                <a:spcPct val="10000"/>
              </a:spcBef>
            </a:pPr>
            <a:r>
              <a:rPr lang="nl-BE" altLang="en-US" b="0">
                <a:latin typeface="Times New Roman" panose="02020603050405020304" pitchFamily="18" charset="0"/>
              </a:rPr>
              <a:t>What copper PHY ?</a:t>
            </a:r>
          </a:p>
          <a:p>
            <a:pPr algn="l">
              <a:spcBef>
                <a:spcPct val="10000"/>
              </a:spcBef>
            </a:pPr>
            <a:r>
              <a:rPr lang="nl-BE" altLang="en-US" b="0">
                <a:latin typeface="Times New Roman" panose="02020603050405020304" pitchFamily="18" charset="0"/>
              </a:rPr>
              <a:t>E.g. G.fast – up to 1Gbps aggregate rate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4" descr="branch">
            <a:extLst>
              <a:ext uri="{FF2B5EF4-FFF2-40B4-BE49-F238E27FC236}">
                <a16:creationId xmlns:a16="http://schemas.microsoft.com/office/drawing/2014/main" xmlns="" id="{B5D39BFF-95C9-405D-B773-2C861AC43752}"/>
              </a:ext>
            </a:extLst>
          </p:cNvPr>
          <p:cNvPicPr>
            <a:picLocks noChangeAspect="1" noChangeArrowheads="1"/>
          </p:cNvPicPr>
          <p:nvPr/>
        </p:nvPicPr>
        <p:blipFill>
          <a:blip r:embed="rId3">
            <a:lum bright="70000" contrast="-84000"/>
            <a:extLst>
              <a:ext uri="{28A0092B-C50C-407E-A947-70E740481C1C}">
                <a14:useLocalDpi xmlns:a14="http://schemas.microsoft.com/office/drawing/2010/main" val="0"/>
              </a:ext>
            </a:extLst>
          </a:blip>
          <a:srcRect/>
          <a:stretch>
            <a:fillRect/>
          </a:stretch>
        </p:blipFill>
        <p:spPr bwMode="auto">
          <a:xfrm>
            <a:off x="304800" y="1066800"/>
            <a:ext cx="1009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4">
            <a:extLst>
              <a:ext uri="{FF2B5EF4-FFF2-40B4-BE49-F238E27FC236}">
                <a16:creationId xmlns:a16="http://schemas.microsoft.com/office/drawing/2014/main" xmlns="" id="{272AA379-D3F9-4C52-A9B7-4AE343EF794C}"/>
              </a:ext>
            </a:extLst>
          </p:cNvPr>
          <p:cNvSpPr>
            <a:spLocks noGrp="1" noChangeArrowheads="1"/>
          </p:cNvSpPr>
          <p:nvPr>
            <p:ph type="title"/>
          </p:nvPr>
        </p:nvSpPr>
        <p:spPr/>
        <p:txBody>
          <a:bodyPr/>
          <a:lstStyle/>
          <a:p>
            <a:r>
              <a:rPr lang="en-US" altLang="en-US"/>
              <a:t>FTTU – PON Deployment Model			*</a:t>
            </a:r>
          </a:p>
        </p:txBody>
      </p:sp>
      <p:sp>
        <p:nvSpPr>
          <p:cNvPr id="53252" name="Line 5">
            <a:extLst>
              <a:ext uri="{FF2B5EF4-FFF2-40B4-BE49-F238E27FC236}">
                <a16:creationId xmlns:a16="http://schemas.microsoft.com/office/drawing/2014/main" xmlns="" id="{05A890F1-3762-4CB1-B5A6-53C8CBCE2210}"/>
              </a:ext>
            </a:extLst>
          </p:cNvPr>
          <p:cNvSpPr>
            <a:spLocks noChangeShapeType="1"/>
          </p:cNvSpPr>
          <p:nvPr/>
        </p:nvSpPr>
        <p:spPr bwMode="auto">
          <a:xfrm>
            <a:off x="2514600" y="1905000"/>
            <a:ext cx="0" cy="3581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53" name="Line 6">
            <a:extLst>
              <a:ext uri="{FF2B5EF4-FFF2-40B4-BE49-F238E27FC236}">
                <a16:creationId xmlns:a16="http://schemas.microsoft.com/office/drawing/2014/main" xmlns="" id="{F88F1688-4FDC-4FE7-B05C-1C0CED6D235E}"/>
              </a:ext>
            </a:extLst>
          </p:cNvPr>
          <p:cNvSpPr>
            <a:spLocks noChangeShapeType="1"/>
          </p:cNvSpPr>
          <p:nvPr/>
        </p:nvSpPr>
        <p:spPr bwMode="auto">
          <a:xfrm>
            <a:off x="6248400" y="1905000"/>
            <a:ext cx="0" cy="3581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54" name="Line 8">
            <a:extLst>
              <a:ext uri="{FF2B5EF4-FFF2-40B4-BE49-F238E27FC236}">
                <a16:creationId xmlns:a16="http://schemas.microsoft.com/office/drawing/2014/main" xmlns="" id="{A6B75CE5-2DC4-47E0-BC19-E611047EB4E2}"/>
              </a:ext>
            </a:extLst>
          </p:cNvPr>
          <p:cNvSpPr>
            <a:spLocks noChangeShapeType="1"/>
          </p:cNvSpPr>
          <p:nvPr/>
        </p:nvSpPr>
        <p:spPr bwMode="auto">
          <a:xfrm>
            <a:off x="2590800" y="3886200"/>
            <a:ext cx="12954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55" name="Line 9">
            <a:extLst>
              <a:ext uri="{FF2B5EF4-FFF2-40B4-BE49-F238E27FC236}">
                <a16:creationId xmlns:a16="http://schemas.microsoft.com/office/drawing/2014/main" xmlns="" id="{3B1C6CBB-3C7A-43DB-ADC9-B6D1B837C07A}"/>
              </a:ext>
            </a:extLst>
          </p:cNvPr>
          <p:cNvSpPr>
            <a:spLocks noChangeShapeType="1"/>
          </p:cNvSpPr>
          <p:nvPr/>
        </p:nvSpPr>
        <p:spPr bwMode="auto">
          <a:xfrm>
            <a:off x="3886200" y="3352800"/>
            <a:ext cx="0" cy="11430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56" name="Line 10">
            <a:extLst>
              <a:ext uri="{FF2B5EF4-FFF2-40B4-BE49-F238E27FC236}">
                <a16:creationId xmlns:a16="http://schemas.microsoft.com/office/drawing/2014/main" xmlns="" id="{7935FD5D-17E2-44B6-8779-E198EEF00751}"/>
              </a:ext>
            </a:extLst>
          </p:cNvPr>
          <p:cNvSpPr>
            <a:spLocks noChangeShapeType="1"/>
          </p:cNvSpPr>
          <p:nvPr/>
        </p:nvSpPr>
        <p:spPr bwMode="auto">
          <a:xfrm>
            <a:off x="3886200" y="3352800"/>
            <a:ext cx="2286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57" name="Line 11">
            <a:extLst>
              <a:ext uri="{FF2B5EF4-FFF2-40B4-BE49-F238E27FC236}">
                <a16:creationId xmlns:a16="http://schemas.microsoft.com/office/drawing/2014/main" xmlns="" id="{FA72EF61-A39B-4DC7-9110-7A74ABFCD5C5}"/>
              </a:ext>
            </a:extLst>
          </p:cNvPr>
          <p:cNvSpPr>
            <a:spLocks noChangeShapeType="1"/>
          </p:cNvSpPr>
          <p:nvPr/>
        </p:nvSpPr>
        <p:spPr bwMode="auto">
          <a:xfrm>
            <a:off x="3886200" y="3733800"/>
            <a:ext cx="2286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58" name="Line 12">
            <a:extLst>
              <a:ext uri="{FF2B5EF4-FFF2-40B4-BE49-F238E27FC236}">
                <a16:creationId xmlns:a16="http://schemas.microsoft.com/office/drawing/2014/main" xmlns="" id="{BF7C1AB6-6AED-4B7E-891A-1489ADA315B8}"/>
              </a:ext>
            </a:extLst>
          </p:cNvPr>
          <p:cNvSpPr>
            <a:spLocks noChangeShapeType="1"/>
          </p:cNvSpPr>
          <p:nvPr/>
        </p:nvSpPr>
        <p:spPr bwMode="auto">
          <a:xfrm>
            <a:off x="3886200" y="4191000"/>
            <a:ext cx="2286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59" name="Line 13">
            <a:extLst>
              <a:ext uri="{FF2B5EF4-FFF2-40B4-BE49-F238E27FC236}">
                <a16:creationId xmlns:a16="http://schemas.microsoft.com/office/drawing/2014/main" xmlns="" id="{C0D209A1-28AA-4337-9870-83750FA1B4CE}"/>
              </a:ext>
            </a:extLst>
          </p:cNvPr>
          <p:cNvSpPr>
            <a:spLocks noChangeShapeType="1"/>
          </p:cNvSpPr>
          <p:nvPr/>
        </p:nvSpPr>
        <p:spPr bwMode="auto">
          <a:xfrm>
            <a:off x="3886200" y="4495800"/>
            <a:ext cx="11430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60" name="Oval 14">
            <a:extLst>
              <a:ext uri="{FF2B5EF4-FFF2-40B4-BE49-F238E27FC236}">
                <a16:creationId xmlns:a16="http://schemas.microsoft.com/office/drawing/2014/main" xmlns="" id="{5041FAE8-E42D-4F42-BCE1-9592527D70D0}"/>
              </a:ext>
            </a:extLst>
          </p:cNvPr>
          <p:cNvSpPr>
            <a:spLocks noChangeArrowheads="1"/>
          </p:cNvSpPr>
          <p:nvPr/>
        </p:nvSpPr>
        <p:spPr bwMode="auto">
          <a:xfrm flipH="1" flipV="1">
            <a:off x="2971800" y="3733800"/>
            <a:ext cx="152400" cy="152400"/>
          </a:xfrm>
          <a:prstGeom prst="ellips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261" name="Oval 15">
            <a:extLst>
              <a:ext uri="{FF2B5EF4-FFF2-40B4-BE49-F238E27FC236}">
                <a16:creationId xmlns:a16="http://schemas.microsoft.com/office/drawing/2014/main" xmlns="" id="{2F4992C5-58CD-4885-AB2D-1FA94B929DFA}"/>
              </a:ext>
            </a:extLst>
          </p:cNvPr>
          <p:cNvSpPr>
            <a:spLocks noChangeArrowheads="1"/>
          </p:cNvSpPr>
          <p:nvPr/>
        </p:nvSpPr>
        <p:spPr bwMode="auto">
          <a:xfrm flipH="1" flipV="1">
            <a:off x="4419600" y="4495800"/>
            <a:ext cx="152400" cy="152400"/>
          </a:xfrm>
          <a:prstGeom prst="ellips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262" name="Line 16">
            <a:extLst>
              <a:ext uri="{FF2B5EF4-FFF2-40B4-BE49-F238E27FC236}">
                <a16:creationId xmlns:a16="http://schemas.microsoft.com/office/drawing/2014/main" xmlns="" id="{D84D2FAB-B9A6-4C4A-976E-7A4AB9DB1E23}"/>
              </a:ext>
            </a:extLst>
          </p:cNvPr>
          <p:cNvSpPr>
            <a:spLocks noChangeShapeType="1"/>
          </p:cNvSpPr>
          <p:nvPr/>
        </p:nvSpPr>
        <p:spPr bwMode="auto">
          <a:xfrm>
            <a:off x="5029200" y="3886200"/>
            <a:ext cx="0" cy="11430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63" name="Line 17">
            <a:extLst>
              <a:ext uri="{FF2B5EF4-FFF2-40B4-BE49-F238E27FC236}">
                <a16:creationId xmlns:a16="http://schemas.microsoft.com/office/drawing/2014/main" xmlns="" id="{45D76EF2-EEF2-4FD2-870A-24DA251E2327}"/>
              </a:ext>
            </a:extLst>
          </p:cNvPr>
          <p:cNvSpPr>
            <a:spLocks noChangeShapeType="1"/>
          </p:cNvSpPr>
          <p:nvPr/>
        </p:nvSpPr>
        <p:spPr bwMode="auto">
          <a:xfrm>
            <a:off x="5029200" y="3886200"/>
            <a:ext cx="19050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64" name="Line 18">
            <a:extLst>
              <a:ext uri="{FF2B5EF4-FFF2-40B4-BE49-F238E27FC236}">
                <a16:creationId xmlns:a16="http://schemas.microsoft.com/office/drawing/2014/main" xmlns="" id="{E06D0593-4C26-4611-9361-F188CD82F701}"/>
              </a:ext>
            </a:extLst>
          </p:cNvPr>
          <p:cNvSpPr>
            <a:spLocks noChangeShapeType="1"/>
          </p:cNvSpPr>
          <p:nvPr/>
        </p:nvSpPr>
        <p:spPr bwMode="auto">
          <a:xfrm>
            <a:off x="5029200" y="4267200"/>
            <a:ext cx="2286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65" name="Line 19">
            <a:extLst>
              <a:ext uri="{FF2B5EF4-FFF2-40B4-BE49-F238E27FC236}">
                <a16:creationId xmlns:a16="http://schemas.microsoft.com/office/drawing/2014/main" xmlns="" id="{C86F83BB-7F55-4765-A0D8-2D57D2F37FC0}"/>
              </a:ext>
            </a:extLst>
          </p:cNvPr>
          <p:cNvSpPr>
            <a:spLocks noChangeShapeType="1"/>
          </p:cNvSpPr>
          <p:nvPr/>
        </p:nvSpPr>
        <p:spPr bwMode="auto">
          <a:xfrm>
            <a:off x="5029200" y="4724400"/>
            <a:ext cx="2286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66" name="Oval 21">
            <a:extLst>
              <a:ext uri="{FF2B5EF4-FFF2-40B4-BE49-F238E27FC236}">
                <a16:creationId xmlns:a16="http://schemas.microsoft.com/office/drawing/2014/main" xmlns="" id="{EC9F9121-8A42-4782-9FD9-0FD7DE5B3E28}"/>
              </a:ext>
            </a:extLst>
          </p:cNvPr>
          <p:cNvSpPr>
            <a:spLocks noChangeArrowheads="1"/>
          </p:cNvSpPr>
          <p:nvPr/>
        </p:nvSpPr>
        <p:spPr bwMode="auto">
          <a:xfrm flipH="1" flipV="1">
            <a:off x="5562600" y="3733800"/>
            <a:ext cx="152400" cy="152400"/>
          </a:xfrm>
          <a:prstGeom prst="ellips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267" name="Line 22">
            <a:extLst>
              <a:ext uri="{FF2B5EF4-FFF2-40B4-BE49-F238E27FC236}">
                <a16:creationId xmlns:a16="http://schemas.microsoft.com/office/drawing/2014/main" xmlns="" id="{EBBEF6F9-75C1-493B-85B7-B906A6F0D7E6}"/>
              </a:ext>
            </a:extLst>
          </p:cNvPr>
          <p:cNvSpPr>
            <a:spLocks noChangeShapeType="1"/>
          </p:cNvSpPr>
          <p:nvPr/>
        </p:nvSpPr>
        <p:spPr bwMode="auto">
          <a:xfrm>
            <a:off x="5029200" y="5029200"/>
            <a:ext cx="2286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68" name="Text Box 23">
            <a:extLst>
              <a:ext uri="{FF2B5EF4-FFF2-40B4-BE49-F238E27FC236}">
                <a16:creationId xmlns:a16="http://schemas.microsoft.com/office/drawing/2014/main" xmlns="" id="{477A4E6D-0D65-493D-925D-9306EA4467DA}"/>
              </a:ext>
            </a:extLst>
          </p:cNvPr>
          <p:cNvSpPr txBox="1">
            <a:spLocks noChangeArrowheads="1"/>
          </p:cNvSpPr>
          <p:nvPr/>
        </p:nvSpPr>
        <p:spPr bwMode="auto">
          <a:xfrm>
            <a:off x="2590800" y="2667000"/>
            <a:ext cx="14478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Single mode fiber</a:t>
            </a:r>
          </a:p>
        </p:txBody>
      </p:sp>
      <p:sp>
        <p:nvSpPr>
          <p:cNvPr id="53269" name="Text Box 24">
            <a:extLst>
              <a:ext uri="{FF2B5EF4-FFF2-40B4-BE49-F238E27FC236}">
                <a16:creationId xmlns:a16="http://schemas.microsoft.com/office/drawing/2014/main" xmlns="" id="{A6FF09B7-D723-46B9-B9DD-2A18454576E2}"/>
              </a:ext>
            </a:extLst>
          </p:cNvPr>
          <p:cNvSpPr txBox="1">
            <a:spLocks noChangeArrowheads="1"/>
          </p:cNvSpPr>
          <p:nvPr/>
        </p:nvSpPr>
        <p:spPr bwMode="auto">
          <a:xfrm>
            <a:off x="4343400" y="2667000"/>
            <a:ext cx="14478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1:4 splitters</a:t>
            </a:r>
          </a:p>
        </p:txBody>
      </p:sp>
      <p:sp>
        <p:nvSpPr>
          <p:cNvPr id="53270" name="Text Box 25">
            <a:extLst>
              <a:ext uri="{FF2B5EF4-FFF2-40B4-BE49-F238E27FC236}">
                <a16:creationId xmlns:a16="http://schemas.microsoft.com/office/drawing/2014/main" xmlns="" id="{B9EDF0C0-EAEC-4A66-972A-7389CE6E5F73}"/>
              </a:ext>
            </a:extLst>
          </p:cNvPr>
          <p:cNvSpPr txBox="1">
            <a:spLocks noChangeArrowheads="1"/>
          </p:cNvSpPr>
          <p:nvPr/>
        </p:nvSpPr>
        <p:spPr bwMode="auto">
          <a:xfrm>
            <a:off x="2590800" y="1447800"/>
            <a:ext cx="3200400" cy="611188"/>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PON</a:t>
            </a:r>
          </a:p>
          <a:p>
            <a:pPr>
              <a:spcBef>
                <a:spcPct val="50000"/>
              </a:spcBef>
            </a:pPr>
            <a:r>
              <a:rPr lang="en-US" altLang="en-US" sz="1200"/>
              <a:t>Passive Optical Network</a:t>
            </a:r>
          </a:p>
        </p:txBody>
      </p:sp>
      <p:sp>
        <p:nvSpPr>
          <p:cNvPr id="53271" name="Text Box 26">
            <a:extLst>
              <a:ext uri="{FF2B5EF4-FFF2-40B4-BE49-F238E27FC236}">
                <a16:creationId xmlns:a16="http://schemas.microsoft.com/office/drawing/2014/main" xmlns="" id="{A9D4ACA5-FAC1-47FF-A29B-C45E20727F4B}"/>
              </a:ext>
            </a:extLst>
          </p:cNvPr>
          <p:cNvSpPr txBox="1">
            <a:spLocks noChangeArrowheads="1"/>
          </p:cNvSpPr>
          <p:nvPr/>
        </p:nvSpPr>
        <p:spPr bwMode="auto">
          <a:xfrm>
            <a:off x="533400" y="1447800"/>
            <a:ext cx="18288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Central Office</a:t>
            </a:r>
          </a:p>
        </p:txBody>
      </p:sp>
      <p:sp>
        <p:nvSpPr>
          <p:cNvPr id="53272" name="Text Box 27">
            <a:extLst>
              <a:ext uri="{FF2B5EF4-FFF2-40B4-BE49-F238E27FC236}">
                <a16:creationId xmlns:a16="http://schemas.microsoft.com/office/drawing/2014/main" xmlns="" id="{F800FBFF-8BFB-48A4-B0C0-98EE2EE51900}"/>
              </a:ext>
            </a:extLst>
          </p:cNvPr>
          <p:cNvSpPr txBox="1">
            <a:spLocks noChangeArrowheads="1"/>
          </p:cNvSpPr>
          <p:nvPr/>
        </p:nvSpPr>
        <p:spPr bwMode="auto">
          <a:xfrm>
            <a:off x="6324600" y="1371600"/>
            <a:ext cx="2819400" cy="611188"/>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CPE</a:t>
            </a:r>
          </a:p>
          <a:p>
            <a:pPr>
              <a:spcBef>
                <a:spcPct val="50000"/>
              </a:spcBef>
            </a:pPr>
            <a:r>
              <a:rPr lang="en-US" altLang="en-US" sz="1200"/>
              <a:t>Customer Premises Equipment</a:t>
            </a:r>
          </a:p>
        </p:txBody>
      </p:sp>
      <p:sp>
        <p:nvSpPr>
          <p:cNvPr id="53273" name="Rectangle 28">
            <a:extLst>
              <a:ext uri="{FF2B5EF4-FFF2-40B4-BE49-F238E27FC236}">
                <a16:creationId xmlns:a16="http://schemas.microsoft.com/office/drawing/2014/main" xmlns="" id="{B88AF029-BC64-4CF5-A36D-4F7A100E1EDB}"/>
              </a:ext>
            </a:extLst>
          </p:cNvPr>
          <p:cNvSpPr>
            <a:spLocks noChangeArrowheads="1"/>
          </p:cNvSpPr>
          <p:nvPr/>
        </p:nvSpPr>
        <p:spPr bwMode="auto">
          <a:xfrm>
            <a:off x="6934200" y="3505200"/>
            <a:ext cx="1143000" cy="8382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274" name="Line 29">
            <a:extLst>
              <a:ext uri="{FF2B5EF4-FFF2-40B4-BE49-F238E27FC236}">
                <a16:creationId xmlns:a16="http://schemas.microsoft.com/office/drawing/2014/main" xmlns="" id="{65E51008-47DB-4DC7-B137-004125BB730C}"/>
              </a:ext>
            </a:extLst>
          </p:cNvPr>
          <p:cNvSpPr>
            <a:spLocks noChangeShapeType="1"/>
          </p:cNvSpPr>
          <p:nvPr/>
        </p:nvSpPr>
        <p:spPr bwMode="auto">
          <a:xfrm>
            <a:off x="8077200" y="3733800"/>
            <a:ext cx="685800" cy="0"/>
          </a:xfrm>
          <a:prstGeom prst="line">
            <a:avLst/>
          </a:prstGeom>
          <a:noFill/>
          <a:ln w="12700">
            <a:solidFill>
              <a:schemeClr val="tx1"/>
            </a:solidFill>
            <a:round/>
            <a:headEnd type="triangle" w="med" len="me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75" name="Line 31">
            <a:extLst>
              <a:ext uri="{FF2B5EF4-FFF2-40B4-BE49-F238E27FC236}">
                <a16:creationId xmlns:a16="http://schemas.microsoft.com/office/drawing/2014/main" xmlns="" id="{522B9FB3-23B0-430E-B968-07AD80067783}"/>
              </a:ext>
            </a:extLst>
          </p:cNvPr>
          <p:cNvSpPr>
            <a:spLocks noChangeShapeType="1"/>
          </p:cNvSpPr>
          <p:nvPr/>
        </p:nvSpPr>
        <p:spPr bwMode="auto">
          <a:xfrm>
            <a:off x="8077200" y="4191000"/>
            <a:ext cx="685800" cy="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76" name="Text Box 32">
            <a:extLst>
              <a:ext uri="{FF2B5EF4-FFF2-40B4-BE49-F238E27FC236}">
                <a16:creationId xmlns:a16="http://schemas.microsoft.com/office/drawing/2014/main" xmlns="" id="{661A7628-AE27-4F0D-A7AA-E4CAF22AA21A}"/>
              </a:ext>
            </a:extLst>
          </p:cNvPr>
          <p:cNvSpPr txBox="1">
            <a:spLocks noChangeArrowheads="1"/>
          </p:cNvSpPr>
          <p:nvPr/>
        </p:nvSpPr>
        <p:spPr bwMode="auto">
          <a:xfrm>
            <a:off x="6705600" y="3048000"/>
            <a:ext cx="8382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ONU</a:t>
            </a:r>
          </a:p>
        </p:txBody>
      </p:sp>
      <p:sp>
        <p:nvSpPr>
          <p:cNvPr id="53277" name="Text Box 33">
            <a:extLst>
              <a:ext uri="{FF2B5EF4-FFF2-40B4-BE49-F238E27FC236}">
                <a16:creationId xmlns:a16="http://schemas.microsoft.com/office/drawing/2014/main" xmlns="" id="{B339E0C7-DB33-4466-A6A8-70C276972280}"/>
              </a:ext>
            </a:extLst>
          </p:cNvPr>
          <p:cNvSpPr txBox="1">
            <a:spLocks noChangeArrowheads="1"/>
          </p:cNvSpPr>
          <p:nvPr/>
        </p:nvSpPr>
        <p:spPr bwMode="auto">
          <a:xfrm>
            <a:off x="8229600" y="4267200"/>
            <a:ext cx="9144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RF Video</a:t>
            </a:r>
          </a:p>
        </p:txBody>
      </p:sp>
      <p:sp>
        <p:nvSpPr>
          <p:cNvPr id="53278" name="Text Box 34">
            <a:extLst>
              <a:ext uri="{FF2B5EF4-FFF2-40B4-BE49-F238E27FC236}">
                <a16:creationId xmlns:a16="http://schemas.microsoft.com/office/drawing/2014/main" xmlns="" id="{75CFA686-EC89-4436-A70C-4C0247A5FC3C}"/>
              </a:ext>
            </a:extLst>
          </p:cNvPr>
          <p:cNvSpPr txBox="1">
            <a:spLocks noChangeArrowheads="1"/>
          </p:cNvSpPr>
          <p:nvPr/>
        </p:nvSpPr>
        <p:spPr bwMode="auto">
          <a:xfrm>
            <a:off x="8077200" y="3352800"/>
            <a:ext cx="9144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Data / voice</a:t>
            </a:r>
          </a:p>
        </p:txBody>
      </p:sp>
      <p:sp>
        <p:nvSpPr>
          <p:cNvPr id="53279" name="Text Box 35">
            <a:extLst>
              <a:ext uri="{FF2B5EF4-FFF2-40B4-BE49-F238E27FC236}">
                <a16:creationId xmlns:a16="http://schemas.microsoft.com/office/drawing/2014/main" xmlns="" id="{98A3E731-2BB7-47FF-A84A-8E7177BA0DC0}"/>
              </a:ext>
            </a:extLst>
          </p:cNvPr>
          <p:cNvSpPr txBox="1">
            <a:spLocks noChangeArrowheads="1"/>
          </p:cNvSpPr>
          <p:nvPr/>
        </p:nvSpPr>
        <p:spPr bwMode="auto">
          <a:xfrm>
            <a:off x="7162800" y="5029200"/>
            <a:ext cx="15240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TRIPLEXER</a:t>
            </a:r>
          </a:p>
        </p:txBody>
      </p:sp>
      <p:sp>
        <p:nvSpPr>
          <p:cNvPr id="53280" name="Line 36">
            <a:extLst>
              <a:ext uri="{FF2B5EF4-FFF2-40B4-BE49-F238E27FC236}">
                <a16:creationId xmlns:a16="http://schemas.microsoft.com/office/drawing/2014/main" xmlns="" id="{E7701CB3-63B8-4AC9-AF54-F4D32052A983}"/>
              </a:ext>
            </a:extLst>
          </p:cNvPr>
          <p:cNvSpPr>
            <a:spLocks noChangeShapeType="1"/>
          </p:cNvSpPr>
          <p:nvPr/>
        </p:nvSpPr>
        <p:spPr bwMode="auto">
          <a:xfrm flipH="1" flipV="1">
            <a:off x="7086600" y="3962400"/>
            <a:ext cx="609600" cy="99060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81" name="Rectangle 37">
            <a:extLst>
              <a:ext uri="{FF2B5EF4-FFF2-40B4-BE49-F238E27FC236}">
                <a16:creationId xmlns:a16="http://schemas.microsoft.com/office/drawing/2014/main" xmlns="" id="{EF168921-C636-4411-BB9A-18680A1D6221}"/>
              </a:ext>
            </a:extLst>
          </p:cNvPr>
          <p:cNvSpPr>
            <a:spLocks noChangeArrowheads="1"/>
          </p:cNvSpPr>
          <p:nvPr/>
        </p:nvSpPr>
        <p:spPr bwMode="auto">
          <a:xfrm>
            <a:off x="457200" y="2743200"/>
            <a:ext cx="1143000" cy="8382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282" name="Text Box 38">
            <a:extLst>
              <a:ext uri="{FF2B5EF4-FFF2-40B4-BE49-F238E27FC236}">
                <a16:creationId xmlns:a16="http://schemas.microsoft.com/office/drawing/2014/main" xmlns="" id="{0CBF4FC4-83E5-426B-9A23-B55152325A56}"/>
              </a:ext>
            </a:extLst>
          </p:cNvPr>
          <p:cNvSpPr txBox="1">
            <a:spLocks noChangeArrowheads="1"/>
          </p:cNvSpPr>
          <p:nvPr/>
        </p:nvSpPr>
        <p:spPr bwMode="auto">
          <a:xfrm>
            <a:off x="304800" y="2286000"/>
            <a:ext cx="8382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OLT</a:t>
            </a:r>
          </a:p>
        </p:txBody>
      </p:sp>
      <p:sp>
        <p:nvSpPr>
          <p:cNvPr id="53283" name="Line 39">
            <a:extLst>
              <a:ext uri="{FF2B5EF4-FFF2-40B4-BE49-F238E27FC236}">
                <a16:creationId xmlns:a16="http://schemas.microsoft.com/office/drawing/2014/main" xmlns="" id="{470F4553-F003-484B-8218-6A94B2F176DB}"/>
              </a:ext>
            </a:extLst>
          </p:cNvPr>
          <p:cNvSpPr>
            <a:spLocks noChangeShapeType="1"/>
          </p:cNvSpPr>
          <p:nvPr/>
        </p:nvSpPr>
        <p:spPr bwMode="auto">
          <a:xfrm>
            <a:off x="1600200" y="3124200"/>
            <a:ext cx="3810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84" name="Line 40">
            <a:extLst>
              <a:ext uri="{FF2B5EF4-FFF2-40B4-BE49-F238E27FC236}">
                <a16:creationId xmlns:a16="http://schemas.microsoft.com/office/drawing/2014/main" xmlns="" id="{B9FA16EC-04FA-47A5-B577-725903637684}"/>
              </a:ext>
            </a:extLst>
          </p:cNvPr>
          <p:cNvSpPr>
            <a:spLocks noChangeShapeType="1"/>
          </p:cNvSpPr>
          <p:nvPr/>
        </p:nvSpPr>
        <p:spPr bwMode="auto">
          <a:xfrm>
            <a:off x="1981200" y="3124200"/>
            <a:ext cx="533400" cy="7620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85" name="Rectangle 41">
            <a:extLst>
              <a:ext uri="{FF2B5EF4-FFF2-40B4-BE49-F238E27FC236}">
                <a16:creationId xmlns:a16="http://schemas.microsoft.com/office/drawing/2014/main" xmlns="" id="{14E29CD6-E3BF-422E-8C6A-4963BDEBA099}"/>
              </a:ext>
            </a:extLst>
          </p:cNvPr>
          <p:cNvSpPr>
            <a:spLocks noChangeArrowheads="1"/>
          </p:cNvSpPr>
          <p:nvPr/>
        </p:nvSpPr>
        <p:spPr bwMode="auto">
          <a:xfrm>
            <a:off x="457200" y="4191000"/>
            <a:ext cx="1143000" cy="8382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286" name="Line 42">
            <a:extLst>
              <a:ext uri="{FF2B5EF4-FFF2-40B4-BE49-F238E27FC236}">
                <a16:creationId xmlns:a16="http://schemas.microsoft.com/office/drawing/2014/main" xmlns="" id="{873DCEE1-35C4-4D73-90F4-B912874DEAAC}"/>
              </a:ext>
            </a:extLst>
          </p:cNvPr>
          <p:cNvSpPr>
            <a:spLocks noChangeShapeType="1"/>
          </p:cNvSpPr>
          <p:nvPr/>
        </p:nvSpPr>
        <p:spPr bwMode="auto">
          <a:xfrm>
            <a:off x="1600200" y="4724400"/>
            <a:ext cx="3810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87" name="Line 43">
            <a:extLst>
              <a:ext uri="{FF2B5EF4-FFF2-40B4-BE49-F238E27FC236}">
                <a16:creationId xmlns:a16="http://schemas.microsoft.com/office/drawing/2014/main" xmlns="" id="{8C01C980-0881-4210-B809-6BDD3E202124}"/>
              </a:ext>
            </a:extLst>
          </p:cNvPr>
          <p:cNvSpPr>
            <a:spLocks noChangeShapeType="1"/>
          </p:cNvSpPr>
          <p:nvPr/>
        </p:nvSpPr>
        <p:spPr bwMode="auto">
          <a:xfrm flipV="1">
            <a:off x="1981200" y="3886200"/>
            <a:ext cx="533400" cy="8382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88" name="Oval 7">
            <a:extLst>
              <a:ext uri="{FF2B5EF4-FFF2-40B4-BE49-F238E27FC236}">
                <a16:creationId xmlns:a16="http://schemas.microsoft.com/office/drawing/2014/main" xmlns="" id="{60A8326E-BE54-4190-91EA-821974F16A47}"/>
              </a:ext>
            </a:extLst>
          </p:cNvPr>
          <p:cNvSpPr>
            <a:spLocks noChangeArrowheads="1"/>
          </p:cNvSpPr>
          <p:nvPr/>
        </p:nvSpPr>
        <p:spPr bwMode="auto">
          <a:xfrm flipH="1" flipV="1">
            <a:off x="2438400" y="3810000"/>
            <a:ext cx="152400" cy="152400"/>
          </a:xfrm>
          <a:prstGeom prst="ellipse">
            <a:avLst/>
          </a:prstGeom>
          <a:solidFill>
            <a:srgbClr val="969696"/>
          </a:solidFill>
          <a:ln w="12700">
            <a:solidFill>
              <a:schemeClr val="tx1"/>
            </a:solidFill>
            <a:round/>
            <a:headEnd/>
            <a:tailEnd/>
          </a:ln>
          <a:effectLst>
            <a:outerShdw dist="17961" dir="2700000" algn="ctr" rotWithShape="0">
              <a:schemeClr val="tx1"/>
            </a:outerShdw>
          </a:effec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289" name="Text Box 44">
            <a:extLst>
              <a:ext uri="{FF2B5EF4-FFF2-40B4-BE49-F238E27FC236}">
                <a16:creationId xmlns:a16="http://schemas.microsoft.com/office/drawing/2014/main" xmlns="" id="{B3F0215A-8DBA-4969-AF21-DF0C7CB3C899}"/>
              </a:ext>
            </a:extLst>
          </p:cNvPr>
          <p:cNvSpPr txBox="1">
            <a:spLocks noChangeArrowheads="1"/>
          </p:cNvSpPr>
          <p:nvPr/>
        </p:nvSpPr>
        <p:spPr bwMode="auto">
          <a:xfrm>
            <a:off x="1676400" y="3733800"/>
            <a:ext cx="9906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WDM</a:t>
            </a:r>
          </a:p>
        </p:txBody>
      </p:sp>
      <p:sp>
        <p:nvSpPr>
          <p:cNvPr id="53290" name="Text Box 45">
            <a:extLst>
              <a:ext uri="{FF2B5EF4-FFF2-40B4-BE49-F238E27FC236}">
                <a16:creationId xmlns:a16="http://schemas.microsoft.com/office/drawing/2014/main" xmlns="" id="{7703A909-0FD2-42EB-A312-8287135F56C9}"/>
              </a:ext>
            </a:extLst>
          </p:cNvPr>
          <p:cNvSpPr txBox="1">
            <a:spLocks noChangeArrowheads="1"/>
          </p:cNvSpPr>
          <p:nvPr/>
        </p:nvSpPr>
        <p:spPr bwMode="auto">
          <a:xfrm>
            <a:off x="228600" y="3810000"/>
            <a:ext cx="18288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Video Overlay</a:t>
            </a:r>
          </a:p>
        </p:txBody>
      </p:sp>
      <p:sp>
        <p:nvSpPr>
          <p:cNvPr id="53291" name="Line 46">
            <a:extLst>
              <a:ext uri="{FF2B5EF4-FFF2-40B4-BE49-F238E27FC236}">
                <a16:creationId xmlns:a16="http://schemas.microsoft.com/office/drawing/2014/main" xmlns="" id="{D38D3C59-7269-46CC-8183-6D585E776205}"/>
              </a:ext>
            </a:extLst>
          </p:cNvPr>
          <p:cNvSpPr>
            <a:spLocks noChangeShapeType="1"/>
          </p:cNvSpPr>
          <p:nvPr/>
        </p:nvSpPr>
        <p:spPr bwMode="auto">
          <a:xfrm>
            <a:off x="1600200" y="5257800"/>
            <a:ext cx="533400" cy="0"/>
          </a:xfrm>
          <a:prstGeom prst="line">
            <a:avLst/>
          </a:prstGeom>
          <a:noFill/>
          <a:ln w="76200">
            <a:solidFill>
              <a:srgbClr val="FF0000"/>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92" name="Text Box 47">
            <a:extLst>
              <a:ext uri="{FF2B5EF4-FFF2-40B4-BE49-F238E27FC236}">
                <a16:creationId xmlns:a16="http://schemas.microsoft.com/office/drawing/2014/main" xmlns="" id="{862C9E8F-5E39-4A2C-AB05-35BEF59CFBDA}"/>
              </a:ext>
            </a:extLst>
          </p:cNvPr>
          <p:cNvSpPr txBox="1">
            <a:spLocks noChangeArrowheads="1"/>
          </p:cNvSpPr>
          <p:nvPr/>
        </p:nvSpPr>
        <p:spPr bwMode="auto">
          <a:xfrm>
            <a:off x="1219200" y="5334000"/>
            <a:ext cx="11430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1550 nm</a:t>
            </a:r>
          </a:p>
        </p:txBody>
      </p:sp>
      <p:sp>
        <p:nvSpPr>
          <p:cNvPr id="53293" name="Text Box 49">
            <a:extLst>
              <a:ext uri="{FF2B5EF4-FFF2-40B4-BE49-F238E27FC236}">
                <a16:creationId xmlns:a16="http://schemas.microsoft.com/office/drawing/2014/main" xmlns="" id="{BB7E91A3-B559-4730-8F51-16B58A9DF704}"/>
              </a:ext>
            </a:extLst>
          </p:cNvPr>
          <p:cNvSpPr txBox="1">
            <a:spLocks noChangeArrowheads="1"/>
          </p:cNvSpPr>
          <p:nvPr/>
        </p:nvSpPr>
        <p:spPr bwMode="auto">
          <a:xfrm>
            <a:off x="1524000" y="2743200"/>
            <a:ext cx="11430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1310 nm</a:t>
            </a:r>
          </a:p>
        </p:txBody>
      </p:sp>
      <p:sp>
        <p:nvSpPr>
          <p:cNvPr id="53294" name="Line 50">
            <a:extLst>
              <a:ext uri="{FF2B5EF4-FFF2-40B4-BE49-F238E27FC236}">
                <a16:creationId xmlns:a16="http://schemas.microsoft.com/office/drawing/2014/main" xmlns="" id="{E6040192-2B22-4D3A-BA50-E5608B3CF9CF}"/>
              </a:ext>
            </a:extLst>
          </p:cNvPr>
          <p:cNvSpPr>
            <a:spLocks noChangeShapeType="1"/>
          </p:cNvSpPr>
          <p:nvPr/>
        </p:nvSpPr>
        <p:spPr bwMode="auto">
          <a:xfrm flipH="1">
            <a:off x="1752600" y="2590800"/>
            <a:ext cx="609600" cy="0"/>
          </a:xfrm>
          <a:prstGeom prst="line">
            <a:avLst/>
          </a:prstGeom>
          <a:noFill/>
          <a:ln w="76200">
            <a:solidFill>
              <a:srgbClr val="0066FF"/>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95" name="Line 51">
            <a:extLst>
              <a:ext uri="{FF2B5EF4-FFF2-40B4-BE49-F238E27FC236}">
                <a16:creationId xmlns:a16="http://schemas.microsoft.com/office/drawing/2014/main" xmlns="" id="{D4F14D8D-6A90-417D-B743-6D2417D160F8}"/>
              </a:ext>
            </a:extLst>
          </p:cNvPr>
          <p:cNvSpPr>
            <a:spLocks noChangeShapeType="1"/>
          </p:cNvSpPr>
          <p:nvPr/>
        </p:nvSpPr>
        <p:spPr bwMode="auto">
          <a:xfrm>
            <a:off x="1752600" y="2286000"/>
            <a:ext cx="609600" cy="0"/>
          </a:xfrm>
          <a:prstGeom prst="line">
            <a:avLst/>
          </a:prstGeom>
          <a:noFill/>
          <a:ln w="76200">
            <a:solidFill>
              <a:srgbClr val="FF66CC"/>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96" name="Text Box 52">
            <a:extLst>
              <a:ext uri="{FF2B5EF4-FFF2-40B4-BE49-F238E27FC236}">
                <a16:creationId xmlns:a16="http://schemas.microsoft.com/office/drawing/2014/main" xmlns="" id="{E2AC9E85-53D1-46C4-B7F9-82ADED58D722}"/>
              </a:ext>
            </a:extLst>
          </p:cNvPr>
          <p:cNvSpPr txBox="1">
            <a:spLocks noChangeArrowheads="1"/>
          </p:cNvSpPr>
          <p:nvPr/>
        </p:nvSpPr>
        <p:spPr bwMode="auto">
          <a:xfrm>
            <a:off x="1600200" y="1981200"/>
            <a:ext cx="11430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1490 nm</a:t>
            </a:r>
          </a:p>
        </p:txBody>
      </p:sp>
      <p:sp>
        <p:nvSpPr>
          <p:cNvPr id="53297" name="Text Box 53">
            <a:extLst>
              <a:ext uri="{FF2B5EF4-FFF2-40B4-BE49-F238E27FC236}">
                <a16:creationId xmlns:a16="http://schemas.microsoft.com/office/drawing/2014/main" xmlns="" id="{21323C4C-D8F2-4DBE-AF2F-D35B02CFBE0F}"/>
              </a:ext>
            </a:extLst>
          </p:cNvPr>
          <p:cNvSpPr txBox="1">
            <a:spLocks noChangeArrowheads="1"/>
          </p:cNvSpPr>
          <p:nvPr/>
        </p:nvSpPr>
        <p:spPr bwMode="auto">
          <a:xfrm>
            <a:off x="2438400" y="4953000"/>
            <a:ext cx="1524000" cy="24447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000"/>
              <a:t>DIPLEXER</a:t>
            </a:r>
          </a:p>
        </p:txBody>
      </p:sp>
      <p:sp>
        <p:nvSpPr>
          <p:cNvPr id="53298" name="Line 54">
            <a:extLst>
              <a:ext uri="{FF2B5EF4-FFF2-40B4-BE49-F238E27FC236}">
                <a16:creationId xmlns:a16="http://schemas.microsoft.com/office/drawing/2014/main" xmlns="" id="{A80143C3-320C-4D0E-BFD9-0AAA84754808}"/>
              </a:ext>
            </a:extLst>
          </p:cNvPr>
          <p:cNvSpPr>
            <a:spLocks noChangeShapeType="1"/>
          </p:cNvSpPr>
          <p:nvPr/>
        </p:nvSpPr>
        <p:spPr bwMode="auto">
          <a:xfrm flipH="1" flipV="1">
            <a:off x="1447800" y="3124200"/>
            <a:ext cx="1219200" cy="190500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299" name="Rectangle 55">
            <a:extLst>
              <a:ext uri="{FF2B5EF4-FFF2-40B4-BE49-F238E27FC236}">
                <a16:creationId xmlns:a16="http://schemas.microsoft.com/office/drawing/2014/main" xmlns="" id="{9EEDF7EF-3BA2-4757-9CF1-AAA563B65E28}"/>
              </a:ext>
            </a:extLst>
          </p:cNvPr>
          <p:cNvSpPr>
            <a:spLocks noChangeArrowheads="1"/>
          </p:cNvSpPr>
          <p:nvPr/>
        </p:nvSpPr>
        <p:spPr bwMode="auto">
          <a:xfrm>
            <a:off x="152400" y="3733800"/>
            <a:ext cx="2667000" cy="2209800"/>
          </a:xfrm>
          <a:prstGeom prst="rect">
            <a:avLst/>
          </a:prstGeom>
          <a:noFill/>
          <a:ln w="12700">
            <a:solidFill>
              <a:schemeClr val="tx1"/>
            </a:solidFill>
            <a:prstDash val="dashDot"/>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300" name="AutoShape 56">
            <a:extLst>
              <a:ext uri="{FF2B5EF4-FFF2-40B4-BE49-F238E27FC236}">
                <a16:creationId xmlns:a16="http://schemas.microsoft.com/office/drawing/2014/main" xmlns="" id="{5F744292-CFCE-480D-9322-D9996D1D4C3F}"/>
              </a:ext>
            </a:extLst>
          </p:cNvPr>
          <p:cNvSpPr>
            <a:spLocks noChangeArrowheads="1"/>
          </p:cNvSpPr>
          <p:nvPr/>
        </p:nvSpPr>
        <p:spPr bwMode="auto">
          <a:xfrm>
            <a:off x="3657600" y="5257800"/>
            <a:ext cx="2438400" cy="990600"/>
          </a:xfrm>
          <a:prstGeom prst="wedgeRoundRectCallout">
            <a:avLst>
              <a:gd name="adj1" fmla="val -112630"/>
              <a:gd name="adj2" fmla="val -7532"/>
              <a:gd name="adj3" fmla="val 16667"/>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301" name="Text Box 57">
            <a:extLst>
              <a:ext uri="{FF2B5EF4-FFF2-40B4-BE49-F238E27FC236}">
                <a16:creationId xmlns:a16="http://schemas.microsoft.com/office/drawing/2014/main" xmlns="" id="{53BC6BFF-238B-42DA-8FD1-7180652E3FF1}"/>
              </a:ext>
            </a:extLst>
          </p:cNvPr>
          <p:cNvSpPr txBox="1">
            <a:spLocks noChangeArrowheads="1"/>
          </p:cNvSpPr>
          <p:nvPr/>
        </p:nvSpPr>
        <p:spPr bwMode="auto">
          <a:xfrm>
            <a:off x="3886200" y="5257800"/>
            <a:ext cx="1828800" cy="7302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400"/>
              <a:t>Video overlay being discouraged in favor of IPTV</a:t>
            </a:r>
          </a:p>
        </p:txBody>
      </p:sp>
      <p:sp>
        <p:nvSpPr>
          <p:cNvPr id="53302" name="AutoShape 58">
            <a:extLst>
              <a:ext uri="{FF2B5EF4-FFF2-40B4-BE49-F238E27FC236}">
                <a16:creationId xmlns:a16="http://schemas.microsoft.com/office/drawing/2014/main" xmlns="" id="{C5A6D931-211A-427C-8115-875D5BF6C74D}"/>
              </a:ext>
            </a:extLst>
          </p:cNvPr>
          <p:cNvSpPr>
            <a:spLocks/>
          </p:cNvSpPr>
          <p:nvPr/>
        </p:nvSpPr>
        <p:spPr bwMode="auto">
          <a:xfrm rot="5430360" flipH="1">
            <a:off x="4057650" y="-95250"/>
            <a:ext cx="457200" cy="3086100"/>
          </a:xfrm>
          <a:prstGeom prst="rightBrace">
            <a:avLst>
              <a:gd name="adj1" fmla="val 56250"/>
              <a:gd name="adj2" fmla="val 50000"/>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303" name="Text Box 59">
            <a:extLst>
              <a:ext uri="{FF2B5EF4-FFF2-40B4-BE49-F238E27FC236}">
                <a16:creationId xmlns:a16="http://schemas.microsoft.com/office/drawing/2014/main" xmlns="" id="{F2E09ADD-2D0B-4724-AE2D-B62B212DD01E}"/>
              </a:ext>
            </a:extLst>
          </p:cNvPr>
          <p:cNvSpPr txBox="1">
            <a:spLocks noChangeArrowheads="1"/>
          </p:cNvSpPr>
          <p:nvPr/>
        </p:nvSpPr>
        <p:spPr bwMode="auto">
          <a:xfrm>
            <a:off x="4800600" y="1143000"/>
            <a:ext cx="9906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Span</a:t>
            </a:r>
          </a:p>
        </p:txBody>
      </p:sp>
      <p:sp>
        <p:nvSpPr>
          <p:cNvPr id="53304" name="Line 60">
            <a:extLst>
              <a:ext uri="{FF2B5EF4-FFF2-40B4-BE49-F238E27FC236}">
                <a16:creationId xmlns:a16="http://schemas.microsoft.com/office/drawing/2014/main" xmlns="" id="{E9336D72-FE67-4729-BF79-F889AB14D8C7}"/>
              </a:ext>
            </a:extLst>
          </p:cNvPr>
          <p:cNvSpPr>
            <a:spLocks noChangeShapeType="1"/>
          </p:cNvSpPr>
          <p:nvPr/>
        </p:nvSpPr>
        <p:spPr bwMode="auto">
          <a:xfrm flipH="1">
            <a:off x="4876800" y="1219200"/>
            <a:ext cx="1676400" cy="236220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3305" name="Text Box 61">
            <a:extLst>
              <a:ext uri="{FF2B5EF4-FFF2-40B4-BE49-F238E27FC236}">
                <a16:creationId xmlns:a16="http://schemas.microsoft.com/office/drawing/2014/main" xmlns="" id="{F8DABCEE-70BD-45A2-ACD5-DF294AB77FEE}"/>
              </a:ext>
            </a:extLst>
          </p:cNvPr>
          <p:cNvSpPr txBox="1">
            <a:spLocks noChangeArrowheads="1"/>
          </p:cNvSpPr>
          <p:nvPr/>
        </p:nvSpPr>
        <p:spPr bwMode="auto">
          <a:xfrm>
            <a:off x="6400800" y="830263"/>
            <a:ext cx="9906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Splits</a:t>
            </a:r>
          </a:p>
        </p:txBody>
      </p:sp>
      <p:sp>
        <p:nvSpPr>
          <p:cNvPr id="53306" name="Rectangle 62">
            <a:extLst>
              <a:ext uri="{FF2B5EF4-FFF2-40B4-BE49-F238E27FC236}">
                <a16:creationId xmlns:a16="http://schemas.microsoft.com/office/drawing/2014/main" xmlns="" id="{CD362D10-3D1D-426F-94B7-3A16B9AB5C71}"/>
              </a:ext>
            </a:extLst>
          </p:cNvPr>
          <p:cNvSpPr>
            <a:spLocks noChangeArrowheads="1"/>
          </p:cNvSpPr>
          <p:nvPr/>
        </p:nvSpPr>
        <p:spPr bwMode="auto">
          <a:xfrm>
            <a:off x="6705600" y="3962400"/>
            <a:ext cx="2286000" cy="1600200"/>
          </a:xfrm>
          <a:prstGeom prst="rect">
            <a:avLst/>
          </a:prstGeom>
          <a:noFill/>
          <a:ln w="12700">
            <a:solidFill>
              <a:schemeClr val="tx1"/>
            </a:solidFill>
            <a:prstDash val="dashDot"/>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3307" name="AutoShape 63">
            <a:extLst>
              <a:ext uri="{FF2B5EF4-FFF2-40B4-BE49-F238E27FC236}">
                <a16:creationId xmlns:a16="http://schemas.microsoft.com/office/drawing/2014/main" xmlns="" id="{2BFD70E3-ED9A-447E-8C09-9BA487C6F73A}"/>
              </a:ext>
            </a:extLst>
          </p:cNvPr>
          <p:cNvSpPr>
            <a:spLocks noChangeArrowheads="1"/>
          </p:cNvSpPr>
          <p:nvPr/>
        </p:nvSpPr>
        <p:spPr bwMode="auto">
          <a:xfrm>
            <a:off x="3657600" y="5257800"/>
            <a:ext cx="2438400" cy="990600"/>
          </a:xfrm>
          <a:prstGeom prst="wedgeRoundRectCallout">
            <a:avLst>
              <a:gd name="adj1" fmla="val 88606"/>
              <a:gd name="adj2" fmla="val -32532"/>
              <a:gd name="adj3" fmla="val 16667"/>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pic>
        <p:nvPicPr>
          <p:cNvPr id="53308" name="Picture 65" descr="house">
            <a:extLst>
              <a:ext uri="{FF2B5EF4-FFF2-40B4-BE49-F238E27FC236}">
                <a16:creationId xmlns:a16="http://schemas.microsoft.com/office/drawing/2014/main" xmlns="" id="{CC194C2F-B649-4F83-B984-5C315D114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57400"/>
            <a:ext cx="3857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F54DD13F-CB86-42CB-8F27-205D319FC697}"/>
              </a:ext>
            </a:extLst>
          </p:cNvPr>
          <p:cNvSpPr>
            <a:spLocks noGrp="1" noChangeArrowheads="1"/>
          </p:cNvSpPr>
          <p:nvPr>
            <p:ph type="title"/>
          </p:nvPr>
        </p:nvSpPr>
        <p:spPr/>
        <p:txBody>
          <a:bodyPr/>
          <a:lstStyle/>
          <a:p>
            <a:r>
              <a:rPr lang="en-US" altLang="en-US"/>
              <a:t>GPON an example</a:t>
            </a:r>
          </a:p>
        </p:txBody>
      </p:sp>
      <p:sp>
        <p:nvSpPr>
          <p:cNvPr id="63491" name="Rectangle 3">
            <a:extLst>
              <a:ext uri="{FF2B5EF4-FFF2-40B4-BE49-F238E27FC236}">
                <a16:creationId xmlns:a16="http://schemas.microsoft.com/office/drawing/2014/main" xmlns="" id="{E979A192-B08D-4397-8B23-3B065AF540EA}"/>
              </a:ext>
            </a:extLst>
          </p:cNvPr>
          <p:cNvSpPr>
            <a:spLocks noGrp="1" noChangeArrowheads="1"/>
          </p:cNvSpPr>
          <p:nvPr>
            <p:ph type="body" idx="1"/>
          </p:nvPr>
        </p:nvSpPr>
        <p:spPr>
          <a:xfrm>
            <a:off x="511175" y="1471613"/>
            <a:ext cx="8316913" cy="6908800"/>
          </a:xfrm>
        </p:spPr>
        <p:txBody>
          <a:bodyPr/>
          <a:lstStyle/>
          <a:p>
            <a:r>
              <a:rPr lang="en-US" altLang="en-US" sz="2600"/>
              <a:t>Described by ITU G.984.1- G.984.4 (G.984.x series)</a:t>
            </a:r>
          </a:p>
          <a:p>
            <a:pPr lvl="1"/>
            <a:r>
              <a:rPr lang="en-US" altLang="en-US" sz="2400"/>
              <a:t>High re-use of G.983 (* trend at standards)</a:t>
            </a:r>
          </a:p>
          <a:p>
            <a:r>
              <a:rPr lang="en-US" altLang="en-US" sz="2000"/>
              <a:t>Single fiber with 2 wavelengths (can use 2 fibers)</a:t>
            </a:r>
            <a:endParaRPr lang="en-US" altLang="en-US" sz="1600"/>
          </a:p>
          <a:p>
            <a:r>
              <a:rPr lang="en-US" altLang="en-US" sz="2000"/>
              <a:t>Typically deployed as 2.4/1.2 Gbps (symmetrical rates allowed) </a:t>
            </a:r>
          </a:p>
          <a:p>
            <a:r>
              <a:rPr lang="en-US" altLang="en-US" sz="2000"/>
              <a:t>Up to 64 ONUs per PON (addressing for 128) -&gt; usually 32</a:t>
            </a:r>
          </a:p>
          <a:p>
            <a:pPr lvl="1"/>
            <a:r>
              <a:rPr lang="en-US" altLang="en-US" sz="1500"/>
              <a:t>2.5 Gbps / 32 = 78 Mbps average per ONU (burst up to 2.5 Gbps)</a:t>
            </a:r>
          </a:p>
          <a:p>
            <a:r>
              <a:rPr lang="en-US" altLang="en-US" sz="2000"/>
              <a:t>Downstream encryption</a:t>
            </a:r>
          </a:p>
          <a:p>
            <a:r>
              <a:rPr lang="en-US" altLang="en-US"/>
              <a:t>Multiple native transport options GEM “GPON Encapsulation Mode” (TDM, Ethernet or ATM) -&gt; usually Ethernet</a:t>
            </a:r>
          </a:p>
          <a:p>
            <a:r>
              <a:rPr lang="en-US" altLang="en-US"/>
              <a:t>OMCI “ONU Management and Control Interface” for easy (interoperable) ONU management</a:t>
            </a:r>
          </a:p>
          <a:p>
            <a:pPr>
              <a:buFontTx/>
              <a:buNone/>
            </a:pPr>
            <a:r>
              <a:rPr lang="en-US" altLang="en-US" sz="1400"/>
              <a:t>*note EPON does not use OMCI</a:t>
            </a:r>
          </a:p>
          <a:p>
            <a:endParaRPr lang="en-US" altLang="en-US"/>
          </a:p>
          <a:p>
            <a:endParaRPr lang="en-US" altLang="en-US" sz="2600"/>
          </a:p>
          <a:p>
            <a:pPr>
              <a:buFontTx/>
              <a:buNone/>
            </a:pPr>
            <a:endParaRPr lang="en-US" altLang="en-US"/>
          </a:p>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8" descr="branch">
            <a:extLst>
              <a:ext uri="{FF2B5EF4-FFF2-40B4-BE49-F238E27FC236}">
                <a16:creationId xmlns:a16="http://schemas.microsoft.com/office/drawing/2014/main" xmlns="" id="{B04B4C23-5148-4075-A7D7-A6683AAD3310}"/>
              </a:ext>
            </a:extLst>
          </p:cNvPr>
          <p:cNvPicPr>
            <a:picLocks noChangeAspect="1" noChangeArrowheads="1"/>
          </p:cNvPicPr>
          <p:nvPr/>
        </p:nvPicPr>
        <p:blipFill>
          <a:blip r:embed="rId4">
            <a:lum bright="70000" contrast="-84000"/>
            <a:extLst>
              <a:ext uri="{28A0092B-C50C-407E-A947-70E740481C1C}">
                <a14:useLocalDpi xmlns:a14="http://schemas.microsoft.com/office/drawing/2010/main" val="0"/>
              </a:ext>
            </a:extLst>
          </a:blip>
          <a:srcRect/>
          <a:stretch>
            <a:fillRect/>
          </a:stretch>
        </p:blipFill>
        <p:spPr bwMode="auto">
          <a:xfrm>
            <a:off x="76200" y="1066800"/>
            <a:ext cx="16351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xmlns="" id="{7025DE84-602A-430B-ADA1-7C9C69E3D0B5}"/>
              </a:ext>
            </a:extLst>
          </p:cNvPr>
          <p:cNvSpPr>
            <a:spLocks noGrp="1" noChangeArrowheads="1"/>
          </p:cNvSpPr>
          <p:nvPr>
            <p:ph type="title"/>
          </p:nvPr>
        </p:nvSpPr>
        <p:spPr/>
        <p:txBody>
          <a:bodyPr/>
          <a:lstStyle/>
          <a:p>
            <a:r>
              <a:rPr lang="en-US" altLang="en-US"/>
              <a:t>PON Data Transport					*</a:t>
            </a:r>
          </a:p>
        </p:txBody>
      </p:sp>
      <p:sp>
        <p:nvSpPr>
          <p:cNvPr id="65540" name="Rectangle 3">
            <a:extLst>
              <a:ext uri="{FF2B5EF4-FFF2-40B4-BE49-F238E27FC236}">
                <a16:creationId xmlns:a16="http://schemas.microsoft.com/office/drawing/2014/main" xmlns="" id="{FA1F5812-BC6C-470A-9290-75045B53933E}"/>
              </a:ext>
            </a:extLst>
          </p:cNvPr>
          <p:cNvSpPr>
            <a:spLocks noGrp="1" noChangeArrowheads="1"/>
          </p:cNvSpPr>
          <p:nvPr>
            <p:ph type="body" idx="1"/>
          </p:nvPr>
        </p:nvSpPr>
        <p:spPr>
          <a:xfrm>
            <a:off x="457200" y="4038600"/>
            <a:ext cx="8316913" cy="2755900"/>
          </a:xfrm>
        </p:spPr>
        <p:txBody>
          <a:bodyPr/>
          <a:lstStyle/>
          <a:p>
            <a:r>
              <a:rPr lang="en-US" altLang="en-US" sz="1800"/>
              <a:t>TDM downstream (point to multipoint)</a:t>
            </a:r>
          </a:p>
          <a:p>
            <a:pPr lvl="1"/>
            <a:r>
              <a:rPr lang="en-US" altLang="en-US" sz="1600"/>
              <a:t>Downstream needs security</a:t>
            </a:r>
          </a:p>
          <a:p>
            <a:pPr lvl="2"/>
            <a:r>
              <a:rPr lang="en-US" altLang="en-US" sz="1400"/>
              <a:t>ONUs process only cells with their GEM ID “address”</a:t>
            </a:r>
          </a:p>
          <a:p>
            <a:pPr lvl="2"/>
            <a:r>
              <a:rPr lang="en-US" altLang="en-US" sz="1400"/>
              <a:t>“churning” used to ensure privacy</a:t>
            </a:r>
          </a:p>
          <a:p>
            <a:r>
              <a:rPr lang="en-US" altLang="en-US" sz="1800"/>
              <a:t>TDMA upstream (4 Kbps increments) (multipoint to point)</a:t>
            </a:r>
          </a:p>
          <a:p>
            <a:pPr lvl="1"/>
            <a:r>
              <a:rPr lang="en-US" altLang="en-US" sz="1600"/>
              <a:t>Who can talk next ? Upstream needs access mechanism</a:t>
            </a:r>
          </a:p>
          <a:p>
            <a:pPr lvl="1"/>
            <a:r>
              <a:rPr lang="en-US" altLang="en-US" sz="1600"/>
              <a:t>DBA (dynamic bandwidth allocation makes TDMA “work- conserving”)</a:t>
            </a:r>
          </a:p>
          <a:p>
            <a:pPr lvl="1"/>
            <a:endParaRPr lang="en-US" altLang="en-US" sz="1600"/>
          </a:p>
          <a:p>
            <a:endParaRPr lang="en-US" altLang="en-US" sz="1800"/>
          </a:p>
        </p:txBody>
      </p:sp>
      <p:sp>
        <p:nvSpPr>
          <p:cNvPr id="65541" name="Line 4">
            <a:extLst>
              <a:ext uri="{FF2B5EF4-FFF2-40B4-BE49-F238E27FC236}">
                <a16:creationId xmlns:a16="http://schemas.microsoft.com/office/drawing/2014/main" xmlns="" id="{84501D59-76E3-4370-A7F9-19409E22DBF2}"/>
              </a:ext>
            </a:extLst>
          </p:cNvPr>
          <p:cNvSpPr>
            <a:spLocks noChangeShapeType="1"/>
          </p:cNvSpPr>
          <p:nvPr/>
        </p:nvSpPr>
        <p:spPr bwMode="auto">
          <a:xfrm>
            <a:off x="1447800" y="2743200"/>
            <a:ext cx="13716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42" name="Text Box 5">
            <a:extLst>
              <a:ext uri="{FF2B5EF4-FFF2-40B4-BE49-F238E27FC236}">
                <a16:creationId xmlns:a16="http://schemas.microsoft.com/office/drawing/2014/main" xmlns="" id="{36D7DF7E-83CA-4903-9952-891BC10288BD}"/>
              </a:ext>
            </a:extLst>
          </p:cNvPr>
          <p:cNvSpPr txBox="1">
            <a:spLocks noChangeArrowheads="1"/>
          </p:cNvSpPr>
          <p:nvPr/>
        </p:nvSpPr>
        <p:spPr bwMode="auto">
          <a:xfrm>
            <a:off x="228600" y="2514600"/>
            <a:ext cx="1219200" cy="34925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OLT</a:t>
            </a:r>
          </a:p>
        </p:txBody>
      </p:sp>
      <p:sp>
        <p:nvSpPr>
          <p:cNvPr id="65543" name="Text Box 7">
            <a:extLst>
              <a:ext uri="{FF2B5EF4-FFF2-40B4-BE49-F238E27FC236}">
                <a16:creationId xmlns:a16="http://schemas.microsoft.com/office/drawing/2014/main" xmlns="" id="{1E1F6CC8-2C53-4CBA-B5C7-7D0FAA71E063}"/>
              </a:ext>
            </a:extLst>
          </p:cNvPr>
          <p:cNvSpPr txBox="1">
            <a:spLocks noChangeArrowheads="1"/>
          </p:cNvSpPr>
          <p:nvPr/>
        </p:nvSpPr>
        <p:spPr bwMode="auto">
          <a:xfrm>
            <a:off x="7239000" y="2667000"/>
            <a:ext cx="1143000" cy="34925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ONT - B</a:t>
            </a:r>
          </a:p>
        </p:txBody>
      </p:sp>
      <p:sp>
        <p:nvSpPr>
          <p:cNvPr id="65544" name="Text Box 8">
            <a:extLst>
              <a:ext uri="{FF2B5EF4-FFF2-40B4-BE49-F238E27FC236}">
                <a16:creationId xmlns:a16="http://schemas.microsoft.com/office/drawing/2014/main" xmlns="" id="{281C41F4-5BA4-4A21-BB3E-99ABCC7C0996}"/>
              </a:ext>
            </a:extLst>
          </p:cNvPr>
          <p:cNvSpPr txBox="1">
            <a:spLocks noChangeArrowheads="1"/>
          </p:cNvSpPr>
          <p:nvPr/>
        </p:nvSpPr>
        <p:spPr bwMode="auto">
          <a:xfrm>
            <a:off x="7239000" y="1600200"/>
            <a:ext cx="1143000" cy="34925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ONT - A</a:t>
            </a:r>
          </a:p>
        </p:txBody>
      </p:sp>
      <p:sp>
        <p:nvSpPr>
          <p:cNvPr id="65545" name="Text Box 9">
            <a:extLst>
              <a:ext uri="{FF2B5EF4-FFF2-40B4-BE49-F238E27FC236}">
                <a16:creationId xmlns:a16="http://schemas.microsoft.com/office/drawing/2014/main" xmlns="" id="{B8FD0D41-7F33-46AC-86F5-B5F7F281762F}"/>
              </a:ext>
            </a:extLst>
          </p:cNvPr>
          <p:cNvSpPr txBox="1">
            <a:spLocks noChangeArrowheads="1"/>
          </p:cNvSpPr>
          <p:nvPr/>
        </p:nvSpPr>
        <p:spPr bwMode="auto">
          <a:xfrm>
            <a:off x="7239000" y="3733800"/>
            <a:ext cx="1143000" cy="34925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ONT - C</a:t>
            </a:r>
          </a:p>
        </p:txBody>
      </p:sp>
      <p:sp>
        <p:nvSpPr>
          <p:cNvPr id="65546" name="Line 13">
            <a:extLst>
              <a:ext uri="{FF2B5EF4-FFF2-40B4-BE49-F238E27FC236}">
                <a16:creationId xmlns:a16="http://schemas.microsoft.com/office/drawing/2014/main" xmlns="" id="{02526E9B-D9AD-4FF9-A2C7-4EF40C575F13}"/>
              </a:ext>
            </a:extLst>
          </p:cNvPr>
          <p:cNvSpPr>
            <a:spLocks noChangeShapeType="1"/>
          </p:cNvSpPr>
          <p:nvPr/>
        </p:nvSpPr>
        <p:spPr bwMode="auto">
          <a:xfrm>
            <a:off x="5410200" y="3505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47" name="Line 14">
            <a:extLst>
              <a:ext uri="{FF2B5EF4-FFF2-40B4-BE49-F238E27FC236}">
                <a16:creationId xmlns:a16="http://schemas.microsoft.com/office/drawing/2014/main" xmlns="" id="{8AE46E68-A383-4F69-9049-0D52F97A2717}"/>
              </a:ext>
            </a:extLst>
          </p:cNvPr>
          <p:cNvSpPr>
            <a:spLocks noChangeShapeType="1"/>
          </p:cNvSpPr>
          <p:nvPr/>
        </p:nvSpPr>
        <p:spPr bwMode="auto">
          <a:xfrm>
            <a:off x="5791200" y="3505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48" name="Line 15">
            <a:extLst>
              <a:ext uri="{FF2B5EF4-FFF2-40B4-BE49-F238E27FC236}">
                <a16:creationId xmlns:a16="http://schemas.microsoft.com/office/drawing/2014/main" xmlns="" id="{B5D22ACB-46FC-471E-8CC5-D9FDD01A99A0}"/>
              </a:ext>
            </a:extLst>
          </p:cNvPr>
          <p:cNvSpPr>
            <a:spLocks noChangeShapeType="1"/>
          </p:cNvSpPr>
          <p:nvPr/>
        </p:nvSpPr>
        <p:spPr bwMode="auto">
          <a:xfrm>
            <a:off x="6248400" y="3505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49" name="Line 16">
            <a:extLst>
              <a:ext uri="{FF2B5EF4-FFF2-40B4-BE49-F238E27FC236}">
                <a16:creationId xmlns:a16="http://schemas.microsoft.com/office/drawing/2014/main" xmlns="" id="{A2ED906D-93E1-4440-B4F1-F0EAD4B8743B}"/>
              </a:ext>
            </a:extLst>
          </p:cNvPr>
          <p:cNvSpPr>
            <a:spLocks noChangeShapeType="1"/>
          </p:cNvSpPr>
          <p:nvPr/>
        </p:nvSpPr>
        <p:spPr bwMode="auto">
          <a:xfrm>
            <a:off x="6400800" y="3505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50" name="Line 18">
            <a:extLst>
              <a:ext uri="{FF2B5EF4-FFF2-40B4-BE49-F238E27FC236}">
                <a16:creationId xmlns:a16="http://schemas.microsoft.com/office/drawing/2014/main" xmlns="" id="{0EADC5A7-A39D-456C-88CF-8207828D4FB6}"/>
              </a:ext>
            </a:extLst>
          </p:cNvPr>
          <p:cNvSpPr>
            <a:spLocks noChangeShapeType="1"/>
          </p:cNvSpPr>
          <p:nvPr/>
        </p:nvSpPr>
        <p:spPr bwMode="auto">
          <a:xfrm>
            <a:off x="5791200" y="41148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51" name="AutoShape 10">
            <a:extLst>
              <a:ext uri="{FF2B5EF4-FFF2-40B4-BE49-F238E27FC236}">
                <a16:creationId xmlns:a16="http://schemas.microsoft.com/office/drawing/2014/main" xmlns="" id="{A2D24FB4-D886-4CB0-B362-C4FE1D6E88B5}"/>
              </a:ext>
            </a:extLst>
          </p:cNvPr>
          <p:cNvSpPr>
            <a:spLocks noChangeArrowheads="1"/>
          </p:cNvSpPr>
          <p:nvPr/>
        </p:nvSpPr>
        <p:spPr bwMode="auto">
          <a:xfrm>
            <a:off x="4953000" y="3352800"/>
            <a:ext cx="1981200" cy="457200"/>
          </a:xfrm>
          <a:prstGeom prst="rightArrow">
            <a:avLst>
              <a:gd name="adj1" fmla="val 50000"/>
              <a:gd name="adj2" fmla="val 108333"/>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C   B    A       </a:t>
            </a:r>
          </a:p>
        </p:txBody>
      </p:sp>
      <p:sp>
        <p:nvSpPr>
          <p:cNvPr id="65552" name="AutoShape 17">
            <a:extLst>
              <a:ext uri="{FF2B5EF4-FFF2-40B4-BE49-F238E27FC236}">
                <a16:creationId xmlns:a16="http://schemas.microsoft.com/office/drawing/2014/main" xmlns="" id="{0DACC973-D06C-4E08-998E-0E440E28AA8C}"/>
              </a:ext>
            </a:extLst>
          </p:cNvPr>
          <p:cNvSpPr>
            <a:spLocks noChangeArrowheads="1"/>
          </p:cNvSpPr>
          <p:nvPr/>
        </p:nvSpPr>
        <p:spPr bwMode="auto">
          <a:xfrm>
            <a:off x="5486400" y="3962400"/>
            <a:ext cx="762000" cy="457200"/>
          </a:xfrm>
          <a:prstGeom prst="leftArrow">
            <a:avLst>
              <a:gd name="adj1" fmla="val 50000"/>
              <a:gd name="adj2" fmla="val 41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C</a:t>
            </a:r>
          </a:p>
        </p:txBody>
      </p:sp>
      <p:sp>
        <p:nvSpPr>
          <p:cNvPr id="65553" name="Line 19">
            <a:extLst>
              <a:ext uri="{FF2B5EF4-FFF2-40B4-BE49-F238E27FC236}">
                <a16:creationId xmlns:a16="http://schemas.microsoft.com/office/drawing/2014/main" xmlns="" id="{6666FDFE-D9F8-4406-9199-00272FB35A8E}"/>
              </a:ext>
            </a:extLst>
          </p:cNvPr>
          <p:cNvSpPr>
            <a:spLocks noChangeShapeType="1"/>
          </p:cNvSpPr>
          <p:nvPr/>
        </p:nvSpPr>
        <p:spPr bwMode="auto">
          <a:xfrm flipH="1">
            <a:off x="4572000" y="3886200"/>
            <a:ext cx="26670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54" name="AutoShape 23">
            <a:extLst>
              <a:ext uri="{FF2B5EF4-FFF2-40B4-BE49-F238E27FC236}">
                <a16:creationId xmlns:a16="http://schemas.microsoft.com/office/drawing/2014/main" xmlns="" id="{2533FC98-9E33-4C60-849B-3074332CB02C}"/>
              </a:ext>
            </a:extLst>
          </p:cNvPr>
          <p:cNvSpPr>
            <a:spLocks noChangeArrowheads="1"/>
          </p:cNvSpPr>
          <p:nvPr/>
        </p:nvSpPr>
        <p:spPr bwMode="auto">
          <a:xfrm>
            <a:off x="5029200" y="2286000"/>
            <a:ext cx="1981200" cy="457200"/>
          </a:xfrm>
          <a:prstGeom prst="rightArrow">
            <a:avLst>
              <a:gd name="adj1" fmla="val 50000"/>
              <a:gd name="adj2" fmla="val 108333"/>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C   B    A       </a:t>
            </a:r>
          </a:p>
        </p:txBody>
      </p:sp>
      <p:sp>
        <p:nvSpPr>
          <p:cNvPr id="65555" name="AutoShape 24">
            <a:extLst>
              <a:ext uri="{FF2B5EF4-FFF2-40B4-BE49-F238E27FC236}">
                <a16:creationId xmlns:a16="http://schemas.microsoft.com/office/drawing/2014/main" xmlns="" id="{8A1A3595-96D4-41E2-91BB-C25C36D36794}"/>
              </a:ext>
            </a:extLst>
          </p:cNvPr>
          <p:cNvSpPr>
            <a:spLocks noChangeArrowheads="1"/>
          </p:cNvSpPr>
          <p:nvPr/>
        </p:nvSpPr>
        <p:spPr bwMode="auto">
          <a:xfrm>
            <a:off x="5562600" y="2895600"/>
            <a:ext cx="762000" cy="457200"/>
          </a:xfrm>
          <a:prstGeom prst="leftArrow">
            <a:avLst>
              <a:gd name="adj1" fmla="val 50000"/>
              <a:gd name="adj2" fmla="val 41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B</a:t>
            </a:r>
          </a:p>
        </p:txBody>
      </p:sp>
      <p:sp>
        <p:nvSpPr>
          <p:cNvPr id="65556" name="Line 25">
            <a:extLst>
              <a:ext uri="{FF2B5EF4-FFF2-40B4-BE49-F238E27FC236}">
                <a16:creationId xmlns:a16="http://schemas.microsoft.com/office/drawing/2014/main" xmlns="" id="{F903E4FB-B134-48F7-BAD5-E6EC94C2D183}"/>
              </a:ext>
            </a:extLst>
          </p:cNvPr>
          <p:cNvSpPr>
            <a:spLocks noChangeShapeType="1"/>
          </p:cNvSpPr>
          <p:nvPr/>
        </p:nvSpPr>
        <p:spPr bwMode="auto">
          <a:xfrm flipH="1">
            <a:off x="3124200" y="2819400"/>
            <a:ext cx="41148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57" name="AutoShape 27">
            <a:extLst>
              <a:ext uri="{FF2B5EF4-FFF2-40B4-BE49-F238E27FC236}">
                <a16:creationId xmlns:a16="http://schemas.microsoft.com/office/drawing/2014/main" xmlns="" id="{5EA44245-EB8B-4EF7-AC1F-789162AE2E8A}"/>
              </a:ext>
            </a:extLst>
          </p:cNvPr>
          <p:cNvSpPr>
            <a:spLocks noChangeArrowheads="1"/>
          </p:cNvSpPr>
          <p:nvPr/>
        </p:nvSpPr>
        <p:spPr bwMode="auto">
          <a:xfrm>
            <a:off x="5105400" y="1219200"/>
            <a:ext cx="1981200" cy="457200"/>
          </a:xfrm>
          <a:prstGeom prst="rightArrow">
            <a:avLst>
              <a:gd name="adj1" fmla="val 50000"/>
              <a:gd name="adj2" fmla="val 108333"/>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C   B    A       </a:t>
            </a:r>
          </a:p>
        </p:txBody>
      </p:sp>
      <p:sp>
        <p:nvSpPr>
          <p:cNvPr id="65558" name="AutoShape 28">
            <a:extLst>
              <a:ext uri="{FF2B5EF4-FFF2-40B4-BE49-F238E27FC236}">
                <a16:creationId xmlns:a16="http://schemas.microsoft.com/office/drawing/2014/main" xmlns="" id="{48AE61C1-50D5-43A1-9485-A76E0D3D48ED}"/>
              </a:ext>
            </a:extLst>
          </p:cNvPr>
          <p:cNvSpPr>
            <a:spLocks noChangeArrowheads="1"/>
          </p:cNvSpPr>
          <p:nvPr/>
        </p:nvSpPr>
        <p:spPr bwMode="auto">
          <a:xfrm>
            <a:off x="5638800" y="1828800"/>
            <a:ext cx="762000" cy="457200"/>
          </a:xfrm>
          <a:prstGeom prst="leftArrow">
            <a:avLst>
              <a:gd name="adj1" fmla="val 50000"/>
              <a:gd name="adj2" fmla="val 41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A</a:t>
            </a:r>
          </a:p>
        </p:txBody>
      </p:sp>
      <p:sp>
        <p:nvSpPr>
          <p:cNvPr id="65559" name="Line 29">
            <a:extLst>
              <a:ext uri="{FF2B5EF4-FFF2-40B4-BE49-F238E27FC236}">
                <a16:creationId xmlns:a16="http://schemas.microsoft.com/office/drawing/2014/main" xmlns="" id="{17B393C9-4F75-4BA8-8819-7722BD96081F}"/>
              </a:ext>
            </a:extLst>
          </p:cNvPr>
          <p:cNvSpPr>
            <a:spLocks noChangeShapeType="1"/>
          </p:cNvSpPr>
          <p:nvPr/>
        </p:nvSpPr>
        <p:spPr bwMode="auto">
          <a:xfrm flipH="1">
            <a:off x="4724400" y="1752600"/>
            <a:ext cx="25146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60" name="Line 30">
            <a:extLst>
              <a:ext uri="{FF2B5EF4-FFF2-40B4-BE49-F238E27FC236}">
                <a16:creationId xmlns:a16="http://schemas.microsoft.com/office/drawing/2014/main" xmlns="" id="{E550E08B-DD57-4348-8187-B602329A7638}"/>
              </a:ext>
            </a:extLst>
          </p:cNvPr>
          <p:cNvSpPr>
            <a:spLocks noChangeShapeType="1"/>
          </p:cNvSpPr>
          <p:nvPr/>
        </p:nvSpPr>
        <p:spPr bwMode="auto">
          <a:xfrm>
            <a:off x="5867400" y="30480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61" name="Line 31">
            <a:extLst>
              <a:ext uri="{FF2B5EF4-FFF2-40B4-BE49-F238E27FC236}">
                <a16:creationId xmlns:a16="http://schemas.microsoft.com/office/drawing/2014/main" xmlns="" id="{4D075E46-A151-4ECF-AA17-ABD6A1A90BCF}"/>
              </a:ext>
            </a:extLst>
          </p:cNvPr>
          <p:cNvSpPr>
            <a:spLocks noChangeShapeType="1"/>
          </p:cNvSpPr>
          <p:nvPr/>
        </p:nvSpPr>
        <p:spPr bwMode="auto">
          <a:xfrm>
            <a:off x="5943600" y="1981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62" name="Line 33">
            <a:extLst>
              <a:ext uri="{FF2B5EF4-FFF2-40B4-BE49-F238E27FC236}">
                <a16:creationId xmlns:a16="http://schemas.microsoft.com/office/drawing/2014/main" xmlns="" id="{CDA8214D-4BA6-4FCA-8955-D36455D8CAE1}"/>
              </a:ext>
            </a:extLst>
          </p:cNvPr>
          <p:cNvSpPr>
            <a:spLocks noChangeShapeType="1"/>
          </p:cNvSpPr>
          <p:nvPr/>
        </p:nvSpPr>
        <p:spPr bwMode="auto">
          <a:xfrm flipH="1">
            <a:off x="3124200" y="1752600"/>
            <a:ext cx="1600200" cy="9906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63" name="Line 34">
            <a:extLst>
              <a:ext uri="{FF2B5EF4-FFF2-40B4-BE49-F238E27FC236}">
                <a16:creationId xmlns:a16="http://schemas.microsoft.com/office/drawing/2014/main" xmlns="" id="{6C613C94-4034-441A-B1AC-6944111C3E6F}"/>
              </a:ext>
            </a:extLst>
          </p:cNvPr>
          <p:cNvSpPr>
            <a:spLocks noChangeShapeType="1"/>
          </p:cNvSpPr>
          <p:nvPr/>
        </p:nvSpPr>
        <p:spPr bwMode="auto">
          <a:xfrm flipH="1" flipV="1">
            <a:off x="3124200" y="2895600"/>
            <a:ext cx="1447800" cy="990600"/>
          </a:xfrm>
          <a:prstGeom prst="line">
            <a:avLst/>
          </a:prstGeom>
          <a:noFill/>
          <a:ln w="12700">
            <a:solidFill>
              <a:schemeClr val="tx1"/>
            </a:solidFill>
            <a:round/>
            <a:headEnd/>
            <a:tailEnd/>
          </a:ln>
          <a:effectLst>
            <a:outerShdw dist="17961" dir="2700000" sx="999" sy="999"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64" name="Oval 6">
            <a:extLst>
              <a:ext uri="{FF2B5EF4-FFF2-40B4-BE49-F238E27FC236}">
                <a16:creationId xmlns:a16="http://schemas.microsoft.com/office/drawing/2014/main" xmlns="" id="{DFBF8AB7-C187-477D-8F90-68AE590E9326}"/>
              </a:ext>
            </a:extLst>
          </p:cNvPr>
          <p:cNvSpPr>
            <a:spLocks noChangeArrowheads="1"/>
          </p:cNvSpPr>
          <p:nvPr/>
        </p:nvSpPr>
        <p:spPr bwMode="auto">
          <a:xfrm>
            <a:off x="2819400" y="2667000"/>
            <a:ext cx="304800" cy="228600"/>
          </a:xfrm>
          <a:prstGeom prst="ellips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65565" name="Line 35">
            <a:extLst>
              <a:ext uri="{FF2B5EF4-FFF2-40B4-BE49-F238E27FC236}">
                <a16:creationId xmlns:a16="http://schemas.microsoft.com/office/drawing/2014/main" xmlns="" id="{DC193BF5-C306-43D5-9E2D-3A85274A0B15}"/>
              </a:ext>
            </a:extLst>
          </p:cNvPr>
          <p:cNvSpPr>
            <a:spLocks noChangeShapeType="1"/>
          </p:cNvSpPr>
          <p:nvPr/>
        </p:nvSpPr>
        <p:spPr bwMode="auto">
          <a:xfrm>
            <a:off x="5562600" y="13716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66" name="Line 36">
            <a:extLst>
              <a:ext uri="{FF2B5EF4-FFF2-40B4-BE49-F238E27FC236}">
                <a16:creationId xmlns:a16="http://schemas.microsoft.com/office/drawing/2014/main" xmlns="" id="{D98B3183-79D9-4183-8D66-1274652A4477}"/>
              </a:ext>
            </a:extLst>
          </p:cNvPr>
          <p:cNvSpPr>
            <a:spLocks noChangeShapeType="1"/>
          </p:cNvSpPr>
          <p:nvPr/>
        </p:nvSpPr>
        <p:spPr bwMode="auto">
          <a:xfrm>
            <a:off x="5943600" y="13716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67" name="Line 37">
            <a:extLst>
              <a:ext uri="{FF2B5EF4-FFF2-40B4-BE49-F238E27FC236}">
                <a16:creationId xmlns:a16="http://schemas.microsoft.com/office/drawing/2014/main" xmlns="" id="{C9586E4C-8F17-4352-9AEA-430DBABF4E65}"/>
              </a:ext>
            </a:extLst>
          </p:cNvPr>
          <p:cNvSpPr>
            <a:spLocks noChangeShapeType="1"/>
          </p:cNvSpPr>
          <p:nvPr/>
        </p:nvSpPr>
        <p:spPr bwMode="auto">
          <a:xfrm>
            <a:off x="6248400" y="13716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68" name="Line 38">
            <a:extLst>
              <a:ext uri="{FF2B5EF4-FFF2-40B4-BE49-F238E27FC236}">
                <a16:creationId xmlns:a16="http://schemas.microsoft.com/office/drawing/2014/main" xmlns="" id="{B0D328DC-8DDE-4A0E-82B7-71B0D2F1787F}"/>
              </a:ext>
            </a:extLst>
          </p:cNvPr>
          <p:cNvSpPr>
            <a:spLocks noChangeShapeType="1"/>
          </p:cNvSpPr>
          <p:nvPr/>
        </p:nvSpPr>
        <p:spPr bwMode="auto">
          <a:xfrm>
            <a:off x="6477000" y="13716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69" name="Line 39">
            <a:extLst>
              <a:ext uri="{FF2B5EF4-FFF2-40B4-BE49-F238E27FC236}">
                <a16:creationId xmlns:a16="http://schemas.microsoft.com/office/drawing/2014/main" xmlns="" id="{32C084F3-4A17-4186-962C-45206EADF9C4}"/>
              </a:ext>
            </a:extLst>
          </p:cNvPr>
          <p:cNvSpPr>
            <a:spLocks noChangeShapeType="1"/>
          </p:cNvSpPr>
          <p:nvPr/>
        </p:nvSpPr>
        <p:spPr bwMode="auto">
          <a:xfrm>
            <a:off x="5486400" y="24384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70" name="Line 40">
            <a:extLst>
              <a:ext uri="{FF2B5EF4-FFF2-40B4-BE49-F238E27FC236}">
                <a16:creationId xmlns:a16="http://schemas.microsoft.com/office/drawing/2014/main" xmlns="" id="{9F88C353-C361-44B8-A508-64E79C85EF64}"/>
              </a:ext>
            </a:extLst>
          </p:cNvPr>
          <p:cNvSpPr>
            <a:spLocks noChangeShapeType="1"/>
          </p:cNvSpPr>
          <p:nvPr/>
        </p:nvSpPr>
        <p:spPr bwMode="auto">
          <a:xfrm>
            <a:off x="5867400" y="24384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71" name="Line 41">
            <a:extLst>
              <a:ext uri="{FF2B5EF4-FFF2-40B4-BE49-F238E27FC236}">
                <a16:creationId xmlns:a16="http://schemas.microsoft.com/office/drawing/2014/main" xmlns="" id="{0E0D650A-AFAC-41E2-A85B-21DCB2601682}"/>
              </a:ext>
            </a:extLst>
          </p:cNvPr>
          <p:cNvSpPr>
            <a:spLocks noChangeShapeType="1"/>
          </p:cNvSpPr>
          <p:nvPr/>
        </p:nvSpPr>
        <p:spPr bwMode="auto">
          <a:xfrm>
            <a:off x="6172200" y="24384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72" name="Line 42">
            <a:extLst>
              <a:ext uri="{FF2B5EF4-FFF2-40B4-BE49-F238E27FC236}">
                <a16:creationId xmlns:a16="http://schemas.microsoft.com/office/drawing/2014/main" xmlns="" id="{057EC2AB-27F6-464A-ADEF-38752418742B}"/>
              </a:ext>
            </a:extLst>
          </p:cNvPr>
          <p:cNvSpPr>
            <a:spLocks noChangeShapeType="1"/>
          </p:cNvSpPr>
          <p:nvPr/>
        </p:nvSpPr>
        <p:spPr bwMode="auto">
          <a:xfrm>
            <a:off x="6400800" y="24384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73" name="AutoShape 44">
            <a:extLst>
              <a:ext uri="{FF2B5EF4-FFF2-40B4-BE49-F238E27FC236}">
                <a16:creationId xmlns:a16="http://schemas.microsoft.com/office/drawing/2014/main" xmlns="" id="{53BE7780-3C44-465A-8010-C76170C6624A}"/>
              </a:ext>
            </a:extLst>
          </p:cNvPr>
          <p:cNvSpPr>
            <a:spLocks noChangeArrowheads="1"/>
          </p:cNvSpPr>
          <p:nvPr/>
        </p:nvSpPr>
        <p:spPr bwMode="auto">
          <a:xfrm>
            <a:off x="1524000" y="2133600"/>
            <a:ext cx="1981200" cy="457200"/>
          </a:xfrm>
          <a:prstGeom prst="rightArrow">
            <a:avLst>
              <a:gd name="adj1" fmla="val 50000"/>
              <a:gd name="adj2" fmla="val 108333"/>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C   B    A       </a:t>
            </a:r>
          </a:p>
        </p:txBody>
      </p:sp>
      <p:sp>
        <p:nvSpPr>
          <p:cNvPr id="65574" name="AutoShape 45">
            <a:extLst>
              <a:ext uri="{FF2B5EF4-FFF2-40B4-BE49-F238E27FC236}">
                <a16:creationId xmlns:a16="http://schemas.microsoft.com/office/drawing/2014/main" xmlns="" id="{2AD262A9-AB2C-41DC-AD39-6D745EEE78FD}"/>
              </a:ext>
            </a:extLst>
          </p:cNvPr>
          <p:cNvSpPr>
            <a:spLocks noChangeArrowheads="1"/>
          </p:cNvSpPr>
          <p:nvPr/>
        </p:nvSpPr>
        <p:spPr bwMode="auto">
          <a:xfrm>
            <a:off x="1524000" y="2971800"/>
            <a:ext cx="1828800" cy="457200"/>
          </a:xfrm>
          <a:prstGeom prst="leftArrow">
            <a:avLst>
              <a:gd name="adj1" fmla="val 50000"/>
              <a:gd name="adj2" fmla="val 100000"/>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A    B     C</a:t>
            </a:r>
          </a:p>
        </p:txBody>
      </p:sp>
      <p:sp>
        <p:nvSpPr>
          <p:cNvPr id="65575" name="Line 47">
            <a:extLst>
              <a:ext uri="{FF2B5EF4-FFF2-40B4-BE49-F238E27FC236}">
                <a16:creationId xmlns:a16="http://schemas.microsoft.com/office/drawing/2014/main" xmlns="" id="{CE74FDFA-ED4A-4E09-B867-0002325DF9EA}"/>
              </a:ext>
            </a:extLst>
          </p:cNvPr>
          <p:cNvSpPr>
            <a:spLocks noChangeShapeType="1"/>
          </p:cNvSpPr>
          <p:nvPr/>
        </p:nvSpPr>
        <p:spPr bwMode="auto">
          <a:xfrm>
            <a:off x="1981200" y="22860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76" name="Line 48">
            <a:extLst>
              <a:ext uri="{FF2B5EF4-FFF2-40B4-BE49-F238E27FC236}">
                <a16:creationId xmlns:a16="http://schemas.microsoft.com/office/drawing/2014/main" xmlns="" id="{34AF59F9-5E4C-403A-AE16-9ACCA693F939}"/>
              </a:ext>
            </a:extLst>
          </p:cNvPr>
          <p:cNvSpPr>
            <a:spLocks noChangeShapeType="1"/>
          </p:cNvSpPr>
          <p:nvPr/>
        </p:nvSpPr>
        <p:spPr bwMode="auto">
          <a:xfrm>
            <a:off x="2362200" y="22860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77" name="Line 49">
            <a:extLst>
              <a:ext uri="{FF2B5EF4-FFF2-40B4-BE49-F238E27FC236}">
                <a16:creationId xmlns:a16="http://schemas.microsoft.com/office/drawing/2014/main" xmlns="" id="{F7E6C018-8570-47C3-9BF4-114151A72146}"/>
              </a:ext>
            </a:extLst>
          </p:cNvPr>
          <p:cNvSpPr>
            <a:spLocks noChangeShapeType="1"/>
          </p:cNvSpPr>
          <p:nvPr/>
        </p:nvSpPr>
        <p:spPr bwMode="auto">
          <a:xfrm>
            <a:off x="2667000" y="22860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78" name="Line 50">
            <a:extLst>
              <a:ext uri="{FF2B5EF4-FFF2-40B4-BE49-F238E27FC236}">
                <a16:creationId xmlns:a16="http://schemas.microsoft.com/office/drawing/2014/main" xmlns="" id="{AF152101-106B-43E1-8433-D05407E9C39A}"/>
              </a:ext>
            </a:extLst>
          </p:cNvPr>
          <p:cNvSpPr>
            <a:spLocks noChangeShapeType="1"/>
          </p:cNvSpPr>
          <p:nvPr/>
        </p:nvSpPr>
        <p:spPr bwMode="auto">
          <a:xfrm>
            <a:off x="2895600" y="22860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79" name="Line 51">
            <a:extLst>
              <a:ext uri="{FF2B5EF4-FFF2-40B4-BE49-F238E27FC236}">
                <a16:creationId xmlns:a16="http://schemas.microsoft.com/office/drawing/2014/main" xmlns="" id="{22966542-D3B8-4C44-8888-4CE48B4E8832}"/>
              </a:ext>
            </a:extLst>
          </p:cNvPr>
          <p:cNvSpPr>
            <a:spLocks noChangeShapeType="1"/>
          </p:cNvSpPr>
          <p:nvPr/>
        </p:nvSpPr>
        <p:spPr bwMode="auto">
          <a:xfrm>
            <a:off x="1981200" y="3124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80" name="Line 52">
            <a:extLst>
              <a:ext uri="{FF2B5EF4-FFF2-40B4-BE49-F238E27FC236}">
                <a16:creationId xmlns:a16="http://schemas.microsoft.com/office/drawing/2014/main" xmlns="" id="{69921BA3-358F-46C4-934A-7D938D0D7029}"/>
              </a:ext>
            </a:extLst>
          </p:cNvPr>
          <p:cNvSpPr>
            <a:spLocks noChangeShapeType="1"/>
          </p:cNvSpPr>
          <p:nvPr/>
        </p:nvSpPr>
        <p:spPr bwMode="auto">
          <a:xfrm>
            <a:off x="2286000" y="3124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81" name="Line 53">
            <a:extLst>
              <a:ext uri="{FF2B5EF4-FFF2-40B4-BE49-F238E27FC236}">
                <a16:creationId xmlns:a16="http://schemas.microsoft.com/office/drawing/2014/main" xmlns="" id="{07746483-C27B-47C4-87C8-899E53E5DD1D}"/>
              </a:ext>
            </a:extLst>
          </p:cNvPr>
          <p:cNvSpPr>
            <a:spLocks noChangeShapeType="1"/>
          </p:cNvSpPr>
          <p:nvPr/>
        </p:nvSpPr>
        <p:spPr bwMode="auto">
          <a:xfrm>
            <a:off x="2362200" y="3124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82" name="Line 54">
            <a:extLst>
              <a:ext uri="{FF2B5EF4-FFF2-40B4-BE49-F238E27FC236}">
                <a16:creationId xmlns:a16="http://schemas.microsoft.com/office/drawing/2014/main" xmlns="" id="{47354B97-3435-433B-9979-919901AF1F9C}"/>
              </a:ext>
            </a:extLst>
          </p:cNvPr>
          <p:cNvSpPr>
            <a:spLocks noChangeShapeType="1"/>
          </p:cNvSpPr>
          <p:nvPr/>
        </p:nvSpPr>
        <p:spPr bwMode="auto">
          <a:xfrm>
            <a:off x="2667000" y="3124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83" name="Line 55">
            <a:extLst>
              <a:ext uri="{FF2B5EF4-FFF2-40B4-BE49-F238E27FC236}">
                <a16:creationId xmlns:a16="http://schemas.microsoft.com/office/drawing/2014/main" xmlns="" id="{E0099506-AA3D-44C0-9B7A-71C324188596}"/>
              </a:ext>
            </a:extLst>
          </p:cNvPr>
          <p:cNvSpPr>
            <a:spLocks noChangeShapeType="1"/>
          </p:cNvSpPr>
          <p:nvPr/>
        </p:nvSpPr>
        <p:spPr bwMode="auto">
          <a:xfrm>
            <a:off x="2743200" y="3124200"/>
            <a:ext cx="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5584" name="Text Box 56">
            <a:extLst>
              <a:ext uri="{FF2B5EF4-FFF2-40B4-BE49-F238E27FC236}">
                <a16:creationId xmlns:a16="http://schemas.microsoft.com/office/drawing/2014/main" xmlns="" id="{02ED8165-7292-4104-BE3E-07F2445F7D4A}"/>
              </a:ext>
            </a:extLst>
          </p:cNvPr>
          <p:cNvSpPr txBox="1">
            <a:spLocks noChangeArrowheads="1"/>
          </p:cNvSpPr>
          <p:nvPr/>
        </p:nvSpPr>
        <p:spPr bwMode="auto">
          <a:xfrm>
            <a:off x="2133600" y="3505200"/>
            <a:ext cx="1143000" cy="274638"/>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200"/>
              <a:t>1310 nm</a:t>
            </a:r>
          </a:p>
        </p:txBody>
      </p:sp>
      <p:sp>
        <p:nvSpPr>
          <p:cNvPr id="65585" name="Text Box 57">
            <a:extLst>
              <a:ext uri="{FF2B5EF4-FFF2-40B4-BE49-F238E27FC236}">
                <a16:creationId xmlns:a16="http://schemas.microsoft.com/office/drawing/2014/main" xmlns="" id="{27585A83-0362-4BC6-91C8-4F02E67E0F77}"/>
              </a:ext>
            </a:extLst>
          </p:cNvPr>
          <p:cNvSpPr txBox="1">
            <a:spLocks noChangeArrowheads="1"/>
          </p:cNvSpPr>
          <p:nvPr/>
        </p:nvSpPr>
        <p:spPr bwMode="auto">
          <a:xfrm>
            <a:off x="1676400" y="1905000"/>
            <a:ext cx="1143000" cy="274638"/>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200"/>
              <a:t>1490 nm</a:t>
            </a:r>
          </a:p>
        </p:txBody>
      </p:sp>
      <p:graphicFrame>
        <p:nvGraphicFramePr>
          <p:cNvPr id="65586" name="Object 59">
            <a:extLst>
              <a:ext uri="{FF2B5EF4-FFF2-40B4-BE49-F238E27FC236}">
                <a16:creationId xmlns:a16="http://schemas.microsoft.com/office/drawing/2014/main" xmlns="" id="{F691511D-203C-453E-9645-CC4F6B4ED289}"/>
              </a:ext>
            </a:extLst>
          </p:cNvPr>
          <p:cNvGraphicFramePr>
            <a:graphicFrameLocks/>
          </p:cNvGraphicFramePr>
          <p:nvPr/>
        </p:nvGraphicFramePr>
        <p:xfrm>
          <a:off x="8402638" y="3581400"/>
          <a:ext cx="741362" cy="568325"/>
        </p:xfrm>
        <a:graphic>
          <a:graphicData uri="http://schemas.openxmlformats.org/presentationml/2006/ole">
            <mc:AlternateContent xmlns:mc="http://schemas.openxmlformats.org/markup-compatibility/2006">
              <mc:Choice xmlns:v="urn:schemas-microsoft-com:vml" Requires="v">
                <p:oleObj spid="_x0000_s65626" name="Microsoft ClipArt Gallery" r:id="rId5" imgW="5613400" imgH="2667000" progId="MS_ClipArt_Gallery">
                  <p:embed/>
                </p:oleObj>
              </mc:Choice>
              <mc:Fallback>
                <p:oleObj name="Microsoft ClipArt Gallery" r:id="rId5" imgW="5613400" imgH="2667000" progId="MS_ClipArt_Gallery">
                  <p:embed/>
                  <p:pic>
                    <p:nvPicPr>
                      <p:cNvPr id="0" name="Object 5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2638" y="3581400"/>
                        <a:ext cx="7413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87" name="Object 60">
            <a:extLst>
              <a:ext uri="{FF2B5EF4-FFF2-40B4-BE49-F238E27FC236}">
                <a16:creationId xmlns:a16="http://schemas.microsoft.com/office/drawing/2014/main" xmlns="" id="{2DB4C511-FB60-4DC8-B3CF-F7F989871836}"/>
              </a:ext>
            </a:extLst>
          </p:cNvPr>
          <p:cNvGraphicFramePr>
            <a:graphicFrameLocks/>
          </p:cNvGraphicFramePr>
          <p:nvPr/>
        </p:nvGraphicFramePr>
        <p:xfrm>
          <a:off x="8402638" y="2514600"/>
          <a:ext cx="741362" cy="568325"/>
        </p:xfrm>
        <a:graphic>
          <a:graphicData uri="http://schemas.openxmlformats.org/presentationml/2006/ole">
            <mc:AlternateContent xmlns:mc="http://schemas.openxmlformats.org/markup-compatibility/2006">
              <mc:Choice xmlns:v="urn:schemas-microsoft-com:vml" Requires="v">
                <p:oleObj spid="_x0000_s65627" name="Microsoft ClipArt Gallery" r:id="rId7" imgW="5613400" imgH="2667000" progId="MS_ClipArt_Gallery">
                  <p:embed/>
                </p:oleObj>
              </mc:Choice>
              <mc:Fallback>
                <p:oleObj name="Microsoft ClipArt Gallery" r:id="rId7" imgW="5613400" imgH="2667000" progId="MS_ClipArt_Gallery">
                  <p:embed/>
                  <p:pic>
                    <p:nvPicPr>
                      <p:cNvPr id="0" name="Object 6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2638" y="2514600"/>
                        <a:ext cx="7413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88" name="Object 61">
            <a:extLst>
              <a:ext uri="{FF2B5EF4-FFF2-40B4-BE49-F238E27FC236}">
                <a16:creationId xmlns:a16="http://schemas.microsoft.com/office/drawing/2014/main" xmlns="" id="{0892B46D-0223-4265-991E-271413AE79FE}"/>
              </a:ext>
            </a:extLst>
          </p:cNvPr>
          <p:cNvGraphicFramePr>
            <a:graphicFrameLocks/>
          </p:cNvGraphicFramePr>
          <p:nvPr/>
        </p:nvGraphicFramePr>
        <p:xfrm>
          <a:off x="8402638" y="1447800"/>
          <a:ext cx="741362" cy="568325"/>
        </p:xfrm>
        <a:graphic>
          <a:graphicData uri="http://schemas.openxmlformats.org/presentationml/2006/ole">
            <mc:AlternateContent xmlns:mc="http://schemas.openxmlformats.org/markup-compatibility/2006">
              <mc:Choice xmlns:v="urn:schemas-microsoft-com:vml" Requires="v">
                <p:oleObj spid="_x0000_s65628" name="Microsoft ClipArt Gallery" r:id="rId8" imgW="5613400" imgH="2667000" progId="MS_ClipArt_Gallery">
                  <p:embed/>
                </p:oleObj>
              </mc:Choice>
              <mc:Fallback>
                <p:oleObj name="Microsoft ClipArt Gallery" r:id="rId8" imgW="5613400" imgH="2667000" progId="MS_ClipArt_Gallery">
                  <p:embed/>
                  <p:pic>
                    <p:nvPicPr>
                      <p:cNvPr id="0" name="Object 6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2638" y="1447800"/>
                        <a:ext cx="74136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89" name="TextBox 52">
            <a:extLst>
              <a:ext uri="{FF2B5EF4-FFF2-40B4-BE49-F238E27FC236}">
                <a16:creationId xmlns:a16="http://schemas.microsoft.com/office/drawing/2014/main" xmlns="" id="{606FEA38-FA1F-4FE4-97E5-8B711AD3E40D}"/>
              </a:ext>
            </a:extLst>
          </p:cNvPr>
          <p:cNvSpPr txBox="1">
            <a:spLocks noChangeArrowheads="1"/>
          </p:cNvSpPr>
          <p:nvPr/>
        </p:nvSpPr>
        <p:spPr bwMode="auto">
          <a:xfrm>
            <a:off x="4800600" y="6172200"/>
            <a:ext cx="3886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Note: sustained rate &lt; peak rate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555D3E81-3515-4ECD-A217-355F094A7377}"/>
              </a:ext>
            </a:extLst>
          </p:cNvPr>
          <p:cNvSpPr>
            <a:spLocks noGrp="1" noChangeArrowheads="1"/>
          </p:cNvSpPr>
          <p:nvPr>
            <p:ph type="title"/>
          </p:nvPr>
        </p:nvSpPr>
        <p:spPr/>
        <p:txBody>
          <a:bodyPr/>
          <a:lstStyle/>
          <a:p>
            <a:r>
              <a:rPr lang="en-US" altLang="en-US"/>
              <a:t>Chuck Storry</a:t>
            </a:r>
          </a:p>
        </p:txBody>
      </p:sp>
      <p:sp>
        <p:nvSpPr>
          <p:cNvPr id="6147" name="Rectangle 3">
            <a:extLst>
              <a:ext uri="{FF2B5EF4-FFF2-40B4-BE49-F238E27FC236}">
                <a16:creationId xmlns:a16="http://schemas.microsoft.com/office/drawing/2014/main" xmlns="" id="{65D392CC-F5DB-49C0-9E00-A258A6E3307A}"/>
              </a:ext>
            </a:extLst>
          </p:cNvPr>
          <p:cNvSpPr>
            <a:spLocks noGrp="1" noChangeArrowheads="1"/>
          </p:cNvSpPr>
          <p:nvPr>
            <p:ph type="body" idx="1"/>
          </p:nvPr>
        </p:nvSpPr>
        <p:spPr>
          <a:xfrm>
            <a:off x="304800" y="3048000"/>
            <a:ext cx="8316913" cy="3609975"/>
          </a:xfrm>
        </p:spPr>
        <p:txBody>
          <a:bodyPr/>
          <a:lstStyle/>
          <a:p>
            <a:r>
              <a:rPr lang="en-US" altLang="en-US" dirty="0"/>
              <a:t>Nokia Fixed Networks Business Line Product Manager</a:t>
            </a:r>
          </a:p>
          <a:p>
            <a:r>
              <a:rPr lang="en-US" altLang="en-US" dirty="0"/>
              <a:t>Distinguished Member of Technical Staff</a:t>
            </a:r>
          </a:p>
          <a:p>
            <a:r>
              <a:rPr lang="en-US" altLang="en-US" dirty="0"/>
              <a:t>Ottawa U Bachelor of Computer Science</a:t>
            </a:r>
          </a:p>
          <a:p>
            <a:r>
              <a:rPr lang="en-US" altLang="en-US" dirty="0"/>
              <a:t>Algonquin College Electronics Technologist</a:t>
            </a:r>
          </a:p>
          <a:p>
            <a:r>
              <a:rPr lang="en-US" altLang="en-US" dirty="0"/>
              <a:t>8 patents granted + additional applications pending</a:t>
            </a:r>
          </a:p>
          <a:p>
            <a:r>
              <a:rPr lang="en-US" altLang="en-US" dirty="0"/>
              <a:t>Broadband Forum, ITU-T Q4-15, ATIS</a:t>
            </a:r>
          </a:p>
          <a:p>
            <a:pPr lvl="1"/>
            <a:r>
              <a:rPr lang="en-US" altLang="en-US" dirty="0"/>
              <a:t>contributor, editor, associate rapporteur</a:t>
            </a:r>
          </a:p>
          <a:p>
            <a:endParaRPr lang="en-US" altLang="en-US" dirty="0"/>
          </a:p>
        </p:txBody>
      </p:sp>
      <p:pic>
        <p:nvPicPr>
          <p:cNvPr id="6148" name="Picture 4" descr="myphoto.jpg">
            <a:extLst>
              <a:ext uri="{FF2B5EF4-FFF2-40B4-BE49-F238E27FC236}">
                <a16:creationId xmlns:a16="http://schemas.microsoft.com/office/drawing/2014/main" xmlns="" id="{EA131E53-F38A-4D85-8A88-AAD1C5F0BC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292225"/>
            <a:ext cx="14478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2E92371D-1561-44C3-9083-77953F4C6F56}"/>
              </a:ext>
            </a:extLst>
          </p:cNvPr>
          <p:cNvSpPr>
            <a:spLocks noGrp="1" noChangeArrowheads="1"/>
          </p:cNvSpPr>
          <p:nvPr>
            <p:ph type="title"/>
          </p:nvPr>
        </p:nvSpPr>
        <p:spPr/>
        <p:txBody>
          <a:bodyPr/>
          <a:lstStyle/>
          <a:p>
            <a:r>
              <a:rPr lang="en-US" altLang="en-US"/>
              <a:t>xPON	comparison						*</a:t>
            </a:r>
          </a:p>
        </p:txBody>
      </p:sp>
      <p:sp>
        <p:nvSpPr>
          <p:cNvPr id="57347" name="Rectangle 3">
            <a:extLst>
              <a:ext uri="{FF2B5EF4-FFF2-40B4-BE49-F238E27FC236}">
                <a16:creationId xmlns:a16="http://schemas.microsoft.com/office/drawing/2014/main" xmlns="" id="{BCA7673D-3CB6-40DA-AE5A-F4C168947FD5}"/>
              </a:ext>
            </a:extLst>
          </p:cNvPr>
          <p:cNvSpPr>
            <a:spLocks noGrp="1" noChangeArrowheads="1"/>
          </p:cNvSpPr>
          <p:nvPr>
            <p:ph type="body" sz="half" idx="1"/>
          </p:nvPr>
        </p:nvSpPr>
        <p:spPr>
          <a:xfrm>
            <a:off x="533400" y="1219200"/>
            <a:ext cx="7870825" cy="1906588"/>
          </a:xfrm>
        </p:spPr>
        <p:txBody>
          <a:bodyPr/>
          <a:lstStyle/>
          <a:p>
            <a:r>
              <a:rPr lang="en-US" altLang="en-US" sz="1700"/>
              <a:t>Passive Optical Network</a:t>
            </a:r>
          </a:p>
          <a:p>
            <a:pPr lvl="1"/>
            <a:r>
              <a:rPr lang="en-US" altLang="en-US" sz="1800"/>
              <a:t>Standardized at ITU, IEEE (requirements from FSAN)</a:t>
            </a:r>
          </a:p>
          <a:p>
            <a:pPr lvl="1"/>
            <a:r>
              <a:rPr lang="en-US" altLang="en-US" sz="1800"/>
              <a:t>Multiple span length options depending upon optics category, topology, number of splits, optical loss, etc.</a:t>
            </a:r>
          </a:p>
          <a:p>
            <a:pPr lvl="1"/>
            <a:r>
              <a:rPr lang="en-US" altLang="en-US" sz="1800"/>
              <a:t>Multiple split configurations 1:n</a:t>
            </a:r>
          </a:p>
          <a:p>
            <a:pPr lvl="1"/>
            <a:r>
              <a:rPr lang="en-US" altLang="en-US" sz="1800"/>
              <a:t>Single fiber used bidirectionally (multiple light wavelengths)</a:t>
            </a:r>
          </a:p>
        </p:txBody>
      </p:sp>
      <p:graphicFrame>
        <p:nvGraphicFramePr>
          <p:cNvPr id="1169515" name="Group 107">
            <a:extLst>
              <a:ext uri="{FF2B5EF4-FFF2-40B4-BE49-F238E27FC236}">
                <a16:creationId xmlns:a16="http://schemas.microsoft.com/office/drawing/2014/main" xmlns="" id="{B27EEF0E-BB9C-4143-A709-5476A9BD5E90}"/>
              </a:ext>
            </a:extLst>
          </p:cNvPr>
          <p:cNvGraphicFramePr>
            <a:graphicFrameLocks noGrp="1"/>
          </p:cNvGraphicFramePr>
          <p:nvPr>
            <p:ph sz="half" idx="2"/>
          </p:nvPr>
        </p:nvGraphicFramePr>
        <p:xfrm>
          <a:off x="838200" y="3048000"/>
          <a:ext cx="7848600" cy="3570297"/>
        </p:xfrm>
        <a:graphic>
          <a:graphicData uri="http://schemas.openxmlformats.org/drawingml/2006/table">
            <a:tbl>
              <a:tblPr/>
              <a:tblGrid>
                <a:gridCol w="9906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1281113">
                  <a:extLst>
                    <a:ext uri="{9D8B030D-6E8A-4147-A177-3AD203B41FA5}">
                      <a16:colId xmlns:a16="http://schemas.microsoft.com/office/drawing/2014/main" xmlns="" val="20004"/>
                    </a:ext>
                  </a:extLst>
                </a:gridCol>
                <a:gridCol w="1309687">
                  <a:extLst>
                    <a:ext uri="{9D8B030D-6E8A-4147-A177-3AD203B41FA5}">
                      <a16:colId xmlns:a16="http://schemas.microsoft.com/office/drawing/2014/main" xmlns="" val="20005"/>
                    </a:ext>
                  </a:extLst>
                </a:gridCol>
              </a:tblGrid>
              <a:tr h="384136">
                <a:tc>
                  <a:txBody>
                    <a:bodyPr/>
                    <a:lstStyle/>
                    <a:p>
                      <a:pPr marL="0" marR="0" lvl="0" indent="0" algn="ctr" defTabSz="727075" rtl="0" eaLnBrk="0" fontAlgn="base" latinLnBrk="0" hangingPunct="0">
                        <a:lnSpc>
                          <a:spcPct val="80000"/>
                        </a:lnSpc>
                        <a:spcBef>
                          <a:spcPct val="0"/>
                        </a:spcBef>
                        <a:spcAft>
                          <a:spcPct val="0"/>
                        </a:spcAft>
                        <a:buClr>
                          <a:schemeClr val="tx1"/>
                        </a:buClr>
                        <a:buSzPct val="80000"/>
                        <a:buFontTx/>
                        <a:buNone/>
                        <a:tabLst/>
                      </a:pPr>
                      <a:endParaRPr kumimoji="0" lang="en-US" sz="1200" b="0" i="0" u="none" strike="noStrike" cap="none" normalizeH="0" baseline="0" dirty="0">
                        <a:ln>
                          <a:noFill/>
                        </a:ln>
                        <a:solidFill>
                          <a:schemeClr val="tx1"/>
                        </a:solidFill>
                        <a:effectLst/>
                        <a:latin typeface="FuturaA Bk BT"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Standard</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Bandwidth</a:t>
                      </a:r>
                    </a:p>
                    <a:p>
                      <a:pPr marL="0" marR="0" lvl="0" indent="0" algn="ctr"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a:t>
                      </a:r>
                      <a:r>
                        <a:rPr kumimoji="0" lang="en-US" sz="1200" b="0" i="0" u="none" strike="noStrike" cap="none" normalizeH="0" baseline="0" dirty="0" err="1">
                          <a:ln>
                            <a:noFill/>
                          </a:ln>
                          <a:solidFill>
                            <a:schemeClr val="tx1"/>
                          </a:solidFill>
                          <a:effectLst/>
                          <a:latin typeface="FuturaA Bk BT" pitchFamily="34" charset="0"/>
                        </a:rPr>
                        <a:t>Mbps</a:t>
                      </a:r>
                      <a:r>
                        <a:rPr kumimoji="0" lang="en-US" sz="1200" b="0" i="0" u="none" strike="noStrike" cap="none" normalizeH="0" baseline="0" dirty="0">
                          <a:ln>
                            <a:noFill/>
                          </a:ln>
                          <a:solidFill>
                            <a:schemeClr val="tx1"/>
                          </a:solidFill>
                          <a:effectLst/>
                          <a:latin typeface="FuturaA Bk BT" pitchFamily="34" charset="0"/>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Splits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Span</a:t>
                      </a:r>
                    </a:p>
                    <a:p>
                      <a:pPr marL="0" marR="0" lvl="0" indent="0" algn="ctr" defTabSz="727075" rtl="0" eaLnBrk="0" fontAlgn="base" latinLnBrk="0" hangingPunct="0">
                        <a:lnSpc>
                          <a:spcPct val="80000"/>
                        </a:lnSpc>
                        <a:spcBef>
                          <a:spcPct val="0"/>
                        </a:spcBef>
                        <a:spcAft>
                          <a:spcPct val="0"/>
                        </a:spcAft>
                        <a:buClr>
                          <a:schemeClr val="tx1"/>
                        </a:buClr>
                        <a:buSzPct val="80000"/>
                        <a:buFontTx/>
                        <a:buNone/>
                        <a:tabLst/>
                      </a:pPr>
                      <a:endParaRPr kumimoji="0" lang="en-US" sz="1200" b="0" i="0" u="none" strike="noStrike" cap="none" normalizeH="0" baseline="0">
                        <a:ln>
                          <a:noFill/>
                        </a:ln>
                        <a:solidFill>
                          <a:schemeClr val="tx1"/>
                        </a:solidFill>
                        <a:effectLst/>
                        <a:latin typeface="FuturaA Bk BT"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Transport</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384136">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APON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ITU G.983.1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155, 622, 1244 </a:t>
                      </a:r>
                      <a:r>
                        <a:rPr kumimoji="0" lang="en-US" sz="1200" b="0" i="0" u="none" strike="noStrike" cap="none" normalizeH="0" baseline="0" dirty="0" err="1">
                          <a:ln>
                            <a:noFill/>
                          </a:ln>
                          <a:solidFill>
                            <a:schemeClr val="tx1"/>
                          </a:solidFill>
                          <a:effectLst/>
                          <a:latin typeface="FuturaA Bk BT" pitchFamily="34" charset="0"/>
                        </a:rPr>
                        <a:t>dn</a:t>
                      </a:r>
                      <a:endParaRPr kumimoji="0" lang="en-US" sz="1200" b="0" i="0" u="none" strike="noStrike" cap="none" normalizeH="0" baseline="0" dirty="0">
                        <a:ln>
                          <a:noFill/>
                        </a:ln>
                        <a:solidFill>
                          <a:schemeClr val="tx1"/>
                        </a:solidFill>
                        <a:effectLst/>
                        <a:latin typeface="FuturaA Bk BT" pitchFamily="34" charset="0"/>
                      </a:endParaRPr>
                    </a:p>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155, 622 up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32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20 km</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ATM</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530473">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BPON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ITU G.983.3</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155, 622, 1244 </a:t>
                      </a:r>
                      <a:r>
                        <a:rPr kumimoji="0" lang="en-US" sz="1200" b="0" i="0" u="none" strike="noStrike" cap="none" normalizeH="0" baseline="0" dirty="0" err="1">
                          <a:ln>
                            <a:noFill/>
                          </a:ln>
                          <a:solidFill>
                            <a:schemeClr val="tx1"/>
                          </a:solidFill>
                          <a:effectLst/>
                          <a:latin typeface="FuturaA Bk BT" pitchFamily="34" charset="0"/>
                        </a:rPr>
                        <a:t>dn</a:t>
                      </a:r>
                      <a:endParaRPr kumimoji="0" lang="en-US" sz="1200" b="0" i="0" u="none" strike="noStrike" cap="none" normalizeH="0" baseline="0" dirty="0">
                        <a:ln>
                          <a:noFill/>
                        </a:ln>
                        <a:solidFill>
                          <a:schemeClr val="tx1"/>
                        </a:solidFill>
                        <a:effectLst/>
                        <a:latin typeface="FuturaA Bk BT" pitchFamily="34" charset="0"/>
                      </a:endParaRPr>
                    </a:p>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155, 622 up</a:t>
                      </a:r>
                    </a:p>
                    <a:p>
                      <a:pPr marL="0" marR="0" lvl="0" indent="0" algn="l" defTabSz="727075" rtl="0" eaLnBrk="0" fontAlgn="base" latinLnBrk="0" hangingPunct="0">
                        <a:lnSpc>
                          <a:spcPct val="80000"/>
                        </a:lnSpc>
                        <a:spcBef>
                          <a:spcPct val="0"/>
                        </a:spcBef>
                        <a:spcAft>
                          <a:spcPct val="0"/>
                        </a:spcAft>
                        <a:buClr>
                          <a:schemeClr val="tx1"/>
                        </a:buClr>
                        <a:buSzPct val="80000"/>
                        <a:buFontTx/>
                        <a:buNone/>
                        <a:tabLst/>
                      </a:pPr>
                      <a:endParaRPr kumimoji="0" lang="en-US" sz="1200" b="0" i="0" u="none" strike="noStrike" cap="none" normalizeH="0" baseline="0" dirty="0">
                        <a:ln>
                          <a:noFill/>
                        </a:ln>
                        <a:solidFill>
                          <a:schemeClr val="tx1"/>
                        </a:solidFill>
                        <a:effectLst/>
                        <a:latin typeface="FuturaA Bk BT"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32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20 km</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ATM + analog lambda for video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84136">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EPON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IEEE 802.3ah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1000 </a:t>
                      </a:r>
                      <a:r>
                        <a:rPr kumimoji="0" lang="en-US" sz="1200" b="0" i="0" u="none" strike="noStrike" cap="none" normalizeH="0" baseline="0" dirty="0" err="1">
                          <a:ln>
                            <a:noFill/>
                          </a:ln>
                          <a:solidFill>
                            <a:schemeClr val="tx1"/>
                          </a:solidFill>
                          <a:effectLst/>
                          <a:latin typeface="FuturaA Bk BT" pitchFamily="34" charset="0"/>
                        </a:rPr>
                        <a:t>dn</a:t>
                      </a:r>
                      <a:endParaRPr kumimoji="0" lang="en-US" sz="1200" b="0" i="0" u="none" strike="noStrike" cap="none" normalizeH="0" baseline="0" dirty="0">
                        <a:ln>
                          <a:noFill/>
                        </a:ln>
                        <a:solidFill>
                          <a:schemeClr val="tx1"/>
                        </a:solidFill>
                        <a:effectLst/>
                        <a:latin typeface="FuturaA Bk BT" pitchFamily="34" charset="0"/>
                      </a:endParaRPr>
                    </a:p>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1000 up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32 / 64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20 km (split 32)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a:ln>
                            <a:noFill/>
                          </a:ln>
                          <a:solidFill>
                            <a:schemeClr val="tx1"/>
                          </a:solidFill>
                          <a:effectLst/>
                          <a:latin typeface="FuturaA Bk BT" pitchFamily="34" charset="0"/>
                        </a:rPr>
                        <a:t>Ethernet</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84136">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GPON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ITU G.984.1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155, 622, 1244, 2488  </a:t>
                      </a:r>
                      <a:r>
                        <a:rPr kumimoji="0" lang="en-US" sz="1200" b="0" i="0" u="none" strike="noStrike" cap="none" normalizeH="0" baseline="0" dirty="0" err="1">
                          <a:ln>
                            <a:noFill/>
                          </a:ln>
                          <a:solidFill>
                            <a:schemeClr val="tx1"/>
                          </a:solidFill>
                          <a:effectLst/>
                          <a:latin typeface="FuturaA Bk BT" pitchFamily="34" charset="0"/>
                        </a:rPr>
                        <a:t>dn</a:t>
                      </a:r>
                      <a:endParaRPr kumimoji="0" lang="en-US" sz="1200" b="0" i="0" u="none" strike="noStrike" cap="none" normalizeH="0" baseline="0" dirty="0">
                        <a:ln>
                          <a:noFill/>
                        </a:ln>
                        <a:solidFill>
                          <a:schemeClr val="tx1"/>
                        </a:solidFill>
                        <a:effectLst/>
                        <a:latin typeface="FuturaA Bk BT" pitchFamily="34" charset="0"/>
                      </a:endParaRPr>
                    </a:p>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155, 622, 1244, 2488  up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64 / 128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20, 40 km</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Ethernet, TDM, ATM, </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95139">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XG-PON1</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ITU G.987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10/2.5Gbps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128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20 km (split ?)</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Ethernet</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384136">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XGS-PON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ITU G.9807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10/10 and 10/2.5 fixed lambdas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256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20km (split ?)</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Ethernet</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665700764"/>
                  </a:ext>
                </a:extLst>
              </a:tr>
              <a:tr h="530364">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NG-PON-2</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ITU G.989</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10/10 </a:t>
                      </a:r>
                      <a:r>
                        <a:rPr kumimoji="0" lang="en-US" sz="1200" b="0" i="0" u="none" strike="noStrike" cap="none" normalizeH="0" baseline="0" dirty="0" err="1">
                          <a:ln>
                            <a:noFill/>
                          </a:ln>
                          <a:solidFill>
                            <a:schemeClr val="tx1"/>
                          </a:solidFill>
                          <a:effectLst/>
                          <a:latin typeface="FuturaA Bk BT" pitchFamily="34" charset="0"/>
                        </a:rPr>
                        <a:t>Gbps</a:t>
                      </a:r>
                      <a:r>
                        <a:rPr kumimoji="0" lang="en-US" sz="1200" b="0" i="0" u="none" strike="noStrike" cap="none" normalizeH="0" baseline="0" dirty="0">
                          <a:ln>
                            <a:noFill/>
                          </a:ln>
                          <a:solidFill>
                            <a:schemeClr val="tx1"/>
                          </a:solidFill>
                          <a:effectLst/>
                          <a:latin typeface="FuturaA Bk BT" pitchFamily="34" charset="0"/>
                        </a:rPr>
                        <a:t> (x 4 lambdas) with lambda mobility</a:t>
                      </a:r>
                    </a:p>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(40/40 </a:t>
                      </a:r>
                      <a:r>
                        <a:rPr kumimoji="0" lang="en-US" sz="1200" b="0" i="0" u="none" strike="noStrike" cap="none" normalizeH="0" baseline="0" dirty="0" err="1">
                          <a:ln>
                            <a:noFill/>
                          </a:ln>
                          <a:solidFill>
                            <a:schemeClr val="tx1"/>
                          </a:solidFill>
                          <a:effectLst/>
                          <a:latin typeface="FuturaA Bk BT" pitchFamily="34" charset="0"/>
                        </a:rPr>
                        <a:t>Gpbs</a:t>
                      </a:r>
                      <a:r>
                        <a:rPr kumimoji="0" lang="en-US" sz="1200" b="0" i="0" u="none" strike="noStrike" cap="none" normalizeH="0" baseline="0" dirty="0">
                          <a:ln>
                            <a:noFill/>
                          </a:ln>
                          <a:solidFill>
                            <a:schemeClr val="tx1"/>
                          </a:solidFill>
                          <a:effectLst/>
                          <a:latin typeface="FuturaA Bk BT" pitchFamily="34" charset="0"/>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256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20 km (split ?)</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Ethernet</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93633">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10GEPON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IEEE 802.3av</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10/10 &amp; 10/1Gbps </a:t>
                      </a:r>
                      <a:r>
                        <a:rPr kumimoji="0" lang="en-US" sz="1200" b="0" i="0" u="none" strike="noStrike" cap="none" normalizeH="0" baseline="0" dirty="0" err="1">
                          <a:ln>
                            <a:noFill/>
                          </a:ln>
                          <a:solidFill>
                            <a:schemeClr val="tx1"/>
                          </a:solidFill>
                          <a:effectLst/>
                          <a:latin typeface="FuturaA Bk BT" pitchFamily="34" charset="0"/>
                        </a:rPr>
                        <a:t>dn</a:t>
                      </a:r>
                      <a:r>
                        <a:rPr kumimoji="0" lang="en-US" sz="1200" b="0" i="0" u="none" strike="noStrike" cap="none" normalizeH="0" baseline="0" dirty="0">
                          <a:ln>
                            <a:noFill/>
                          </a:ln>
                          <a:solidFill>
                            <a:schemeClr val="tx1"/>
                          </a:solidFill>
                          <a:effectLst/>
                          <a:latin typeface="FuturaA Bk BT" pitchFamily="34" charset="0"/>
                        </a:rPr>
                        <a:t>/up</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64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20 km (split 32)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727075" rtl="0" eaLnBrk="0" fontAlgn="base" latinLnBrk="0" hangingPunct="0">
                        <a:lnSpc>
                          <a:spcPct val="80000"/>
                        </a:lnSpc>
                        <a:spcBef>
                          <a:spcPct val="0"/>
                        </a:spcBef>
                        <a:spcAft>
                          <a:spcPct val="0"/>
                        </a:spcAft>
                        <a:buClr>
                          <a:schemeClr val="tx1"/>
                        </a:buClr>
                        <a:buSzPct val="80000"/>
                        <a:buFontTx/>
                        <a:buNone/>
                        <a:tabLst/>
                      </a:pPr>
                      <a:r>
                        <a:rPr kumimoji="0" lang="en-US" sz="1200" b="0" i="0" u="none" strike="noStrike" cap="none" normalizeH="0" baseline="0" dirty="0">
                          <a:ln>
                            <a:noFill/>
                          </a:ln>
                          <a:solidFill>
                            <a:schemeClr val="tx1"/>
                          </a:solidFill>
                          <a:effectLst/>
                          <a:latin typeface="FuturaA Bk BT" pitchFamily="34" charset="0"/>
                        </a:rPr>
                        <a:t>Ethernet</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417515" y="1136654"/>
            <a:ext cx="8308975" cy="309563"/>
          </a:xfrm>
        </p:spPr>
        <p:txBody>
          <a:bodyPr/>
          <a:lstStyle/>
          <a:p>
            <a:r>
              <a:rPr lang="en-US" b="0" dirty="0">
                <a:cs typeface="Arial" pitchFamily="34" charset="0"/>
              </a:rPr>
              <a:t>NG PON Evolution</a:t>
            </a:r>
          </a:p>
        </p:txBody>
      </p:sp>
      <p:sp>
        <p:nvSpPr>
          <p:cNvPr id="6" name="Rectangle 5"/>
          <p:cNvSpPr/>
          <p:nvPr/>
        </p:nvSpPr>
        <p:spPr>
          <a:xfrm>
            <a:off x="542928" y="1811338"/>
            <a:ext cx="2690813" cy="3459162"/>
          </a:xfrm>
          <a:prstGeom prst="rect">
            <a:avLst/>
          </a:prstGeom>
          <a:solidFill>
            <a:srgbClr val="EDF2F5"/>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lstStyle/>
          <a:p>
            <a:pPr marL="176213" indent="-176213" defTabSz="457200" eaLnBrk="1" fontAlgn="auto" hangingPunct="1">
              <a:spcBef>
                <a:spcPts val="0"/>
              </a:spcBef>
              <a:spcAft>
                <a:spcPts val="0"/>
              </a:spcAft>
              <a:defRPr/>
            </a:pPr>
            <a:endParaRPr lang="en-US" sz="1200" b="0" dirty="0">
              <a:solidFill>
                <a:srgbClr val="FFFFFF"/>
              </a:solidFill>
              <a:latin typeface="Nokia Pure Text Light"/>
            </a:endParaRPr>
          </a:p>
        </p:txBody>
      </p:sp>
      <p:sp>
        <p:nvSpPr>
          <p:cNvPr id="10" name="TextBox 9"/>
          <p:cNvSpPr txBox="1"/>
          <p:nvPr/>
        </p:nvSpPr>
        <p:spPr>
          <a:xfrm>
            <a:off x="563563" y="4057654"/>
            <a:ext cx="2647950" cy="1127125"/>
          </a:xfrm>
          <a:prstGeom prst="rect">
            <a:avLst/>
          </a:prstGeom>
          <a:noFill/>
        </p:spPr>
        <p:txBody>
          <a:bodyPr lIns="90000" tIns="90000" rIns="90000" bIns="90000"/>
          <a:lstStyle/>
          <a:p>
            <a:pPr defTabSz="457200" eaLnBrk="1" hangingPunct="1">
              <a:lnSpc>
                <a:spcPct val="90000"/>
              </a:lnSpc>
              <a:defRPr/>
            </a:pPr>
            <a:r>
              <a:rPr lang="en-US" sz="1300" b="0" dirty="0">
                <a:solidFill>
                  <a:srgbClr val="124191"/>
                </a:solidFill>
                <a:latin typeface="Nokia Pure Text Light"/>
              </a:rPr>
              <a:t>PON technology being deployed today - Fiber is split to serve multiple users.</a:t>
            </a:r>
            <a:endParaRPr lang="nl-BE" sz="1300" b="0" dirty="0">
              <a:solidFill>
                <a:srgbClr val="124191"/>
              </a:solidFill>
              <a:latin typeface="Nokia Pure Text Light"/>
            </a:endParaRPr>
          </a:p>
        </p:txBody>
      </p:sp>
      <p:sp>
        <p:nvSpPr>
          <p:cNvPr id="14" name="Rectangle 13"/>
          <p:cNvSpPr/>
          <p:nvPr/>
        </p:nvSpPr>
        <p:spPr>
          <a:xfrm>
            <a:off x="541338" y="1811338"/>
            <a:ext cx="2692400" cy="482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marL="176213" indent="-176213" defTabSz="457200" eaLnBrk="1" fontAlgn="auto" hangingPunct="1">
              <a:spcBef>
                <a:spcPts val="0"/>
              </a:spcBef>
              <a:spcAft>
                <a:spcPts val="0"/>
              </a:spcAft>
              <a:defRPr/>
            </a:pPr>
            <a:r>
              <a:rPr lang="en-US" sz="2000" b="0" dirty="0">
                <a:solidFill>
                  <a:srgbClr val="FFFFFF"/>
                </a:solidFill>
                <a:latin typeface="Nokia Pure Headline Light"/>
              </a:rPr>
              <a:t>GPON</a:t>
            </a:r>
          </a:p>
        </p:txBody>
      </p:sp>
      <p:sp>
        <p:nvSpPr>
          <p:cNvPr id="25" name="TextBox 24"/>
          <p:cNvSpPr txBox="1"/>
          <p:nvPr/>
        </p:nvSpPr>
        <p:spPr>
          <a:xfrm>
            <a:off x="1795469" y="2422525"/>
            <a:ext cx="1106487" cy="523220"/>
          </a:xfrm>
          <a:prstGeom prst="rect">
            <a:avLst/>
          </a:prstGeom>
          <a:noFill/>
        </p:spPr>
        <p:txBody>
          <a:bodyPr>
            <a:spAutoFit/>
          </a:bodyPr>
          <a:lstStyle/>
          <a:p>
            <a:pPr defTabSz="457200" eaLnBrk="1" hangingPunct="1">
              <a:spcBef>
                <a:spcPts val="0"/>
              </a:spcBef>
              <a:defRPr/>
            </a:pPr>
            <a:r>
              <a:rPr lang="en-US" sz="1400" b="0" dirty="0">
                <a:solidFill>
                  <a:srgbClr val="124191"/>
                </a:solidFill>
                <a:latin typeface="Nokia Pure Text Light"/>
              </a:rPr>
              <a:t>2.5 Gb/s</a:t>
            </a:r>
          </a:p>
          <a:p>
            <a:pPr defTabSz="457200" eaLnBrk="1" hangingPunct="1">
              <a:spcBef>
                <a:spcPts val="0"/>
              </a:spcBef>
              <a:defRPr/>
            </a:pPr>
            <a:r>
              <a:rPr lang="en-US" sz="1400" b="0" dirty="0">
                <a:solidFill>
                  <a:srgbClr val="124191"/>
                </a:solidFill>
                <a:latin typeface="Nokia Pure Text Light"/>
              </a:rPr>
              <a:t>1.25 Gb/s</a:t>
            </a:r>
            <a:endParaRPr lang="nl-BE" sz="1400" b="0" dirty="0">
              <a:solidFill>
                <a:srgbClr val="124191"/>
              </a:solidFill>
              <a:latin typeface="Nokia Pure Text Light"/>
            </a:endParaRPr>
          </a:p>
        </p:txBody>
      </p:sp>
      <p:grpSp>
        <p:nvGrpSpPr>
          <p:cNvPr id="37895" name="Group 37"/>
          <p:cNvGrpSpPr>
            <a:grpSpLocks/>
          </p:cNvGrpSpPr>
          <p:nvPr/>
        </p:nvGrpSpPr>
        <p:grpSpPr bwMode="auto">
          <a:xfrm>
            <a:off x="1362082" y="2595564"/>
            <a:ext cx="398463" cy="200025"/>
            <a:chOff x="729491" y="1988137"/>
            <a:chExt cx="398500" cy="200175"/>
          </a:xfrm>
        </p:grpSpPr>
        <p:cxnSp>
          <p:nvCxnSpPr>
            <p:cNvPr id="37948" name="Straight Arrow Connector 25"/>
            <p:cNvCxnSpPr>
              <a:cxnSpLocks noChangeShapeType="1"/>
            </p:cNvCxnSpPr>
            <p:nvPr/>
          </p:nvCxnSpPr>
          <p:spPr bwMode="auto">
            <a:xfrm>
              <a:off x="729491" y="1988137"/>
              <a:ext cx="387431" cy="0"/>
            </a:xfrm>
            <a:prstGeom prst="straightConnector1">
              <a:avLst/>
            </a:prstGeom>
            <a:noFill/>
            <a:ln w="28575" algn="ctr">
              <a:solidFill>
                <a:schemeClr val="tx1"/>
              </a:solidFill>
              <a:round/>
              <a:headEnd/>
              <a:tailEnd type="arrow" w="lg" len="lg"/>
            </a:ln>
          </p:spPr>
        </p:cxnSp>
        <p:cxnSp>
          <p:nvCxnSpPr>
            <p:cNvPr id="37949" name="Straight Arrow Connector 26"/>
            <p:cNvCxnSpPr>
              <a:cxnSpLocks noChangeShapeType="1"/>
            </p:cNvCxnSpPr>
            <p:nvPr/>
          </p:nvCxnSpPr>
          <p:spPr bwMode="auto">
            <a:xfrm>
              <a:off x="740560" y="2188312"/>
              <a:ext cx="387431" cy="0"/>
            </a:xfrm>
            <a:prstGeom prst="straightConnector1">
              <a:avLst/>
            </a:prstGeom>
            <a:noFill/>
            <a:ln w="28575" algn="ctr">
              <a:solidFill>
                <a:schemeClr val="tx1"/>
              </a:solidFill>
              <a:round/>
              <a:headEnd type="arrow" w="med" len="med"/>
              <a:tailEnd/>
            </a:ln>
          </p:spPr>
        </p:cxnSp>
      </p:grpSp>
      <p:pic>
        <p:nvPicPr>
          <p:cNvPr id="37896" name="Picture 138" desc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6188" y="3362328"/>
            <a:ext cx="361950" cy="474663"/>
          </a:xfrm>
          <a:prstGeom prst="rect">
            <a:avLst/>
          </a:prstGeom>
          <a:noFill/>
          <a:ln w="9525">
            <a:noFill/>
            <a:miter lim="800000"/>
            <a:headEnd/>
            <a:tailEnd/>
          </a:ln>
        </p:spPr>
      </p:pic>
      <p:sp>
        <p:nvSpPr>
          <p:cNvPr id="140" name="Line 5"/>
          <p:cNvSpPr>
            <a:spLocks noChangeShapeType="1"/>
          </p:cNvSpPr>
          <p:nvPr/>
        </p:nvSpPr>
        <p:spPr bwMode="auto">
          <a:xfrm rot="18900000">
            <a:off x="1974850" y="3355975"/>
            <a:ext cx="604838" cy="65088"/>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sp>
        <p:nvSpPr>
          <p:cNvPr id="141" name="Line 5"/>
          <p:cNvSpPr>
            <a:spLocks noChangeShapeType="1"/>
          </p:cNvSpPr>
          <p:nvPr/>
        </p:nvSpPr>
        <p:spPr bwMode="auto">
          <a:xfrm rot="18900000">
            <a:off x="2209800" y="3486150"/>
            <a:ext cx="122238" cy="546100"/>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sp>
        <p:nvSpPr>
          <p:cNvPr id="142" name="Line 5"/>
          <p:cNvSpPr>
            <a:spLocks noChangeShapeType="1"/>
          </p:cNvSpPr>
          <p:nvPr/>
        </p:nvSpPr>
        <p:spPr bwMode="auto">
          <a:xfrm rot="18900000">
            <a:off x="2070100" y="3402013"/>
            <a:ext cx="425450" cy="215900"/>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sp>
        <p:nvSpPr>
          <p:cNvPr id="144" name="Line 5"/>
          <p:cNvSpPr>
            <a:spLocks noChangeShapeType="1"/>
          </p:cNvSpPr>
          <p:nvPr/>
        </p:nvSpPr>
        <p:spPr bwMode="auto">
          <a:xfrm rot="18900000">
            <a:off x="2141538" y="3440113"/>
            <a:ext cx="273050" cy="392112"/>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cxnSp>
        <p:nvCxnSpPr>
          <p:cNvPr id="145" name="Straight Connector 144"/>
          <p:cNvCxnSpPr>
            <a:stCxn id="139" idx="3"/>
          </p:cNvCxnSpPr>
          <p:nvPr/>
        </p:nvCxnSpPr>
        <p:spPr>
          <a:xfrm>
            <a:off x="1608145" y="3600450"/>
            <a:ext cx="441325" cy="0"/>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03" name="Freeform 123"/>
          <p:cNvSpPr>
            <a:spLocks noEditPoints="1"/>
          </p:cNvSpPr>
          <p:nvPr/>
        </p:nvSpPr>
        <p:spPr bwMode="auto">
          <a:xfrm>
            <a:off x="2486025" y="3162303"/>
            <a:ext cx="369888" cy="85725"/>
          </a:xfrm>
          <a:prstGeom prst="roundRect">
            <a:avLst>
              <a:gd name="adj" fmla="val 25000"/>
            </a:avLst>
          </a:prstGeom>
          <a:solidFill>
            <a:schemeClr val="accent3"/>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04" name="Freeform 123"/>
          <p:cNvSpPr>
            <a:spLocks noEditPoints="1"/>
          </p:cNvSpPr>
          <p:nvPr/>
        </p:nvSpPr>
        <p:spPr bwMode="auto">
          <a:xfrm>
            <a:off x="2486025" y="3394077"/>
            <a:ext cx="369888" cy="85725"/>
          </a:xfrm>
          <a:prstGeom prst="roundRect">
            <a:avLst>
              <a:gd name="adj" fmla="val 25000"/>
            </a:avLst>
          </a:prstGeom>
          <a:solidFill>
            <a:schemeClr val="accent3"/>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05" name="Freeform 123"/>
          <p:cNvSpPr>
            <a:spLocks noEditPoints="1"/>
          </p:cNvSpPr>
          <p:nvPr/>
        </p:nvSpPr>
        <p:spPr bwMode="auto">
          <a:xfrm>
            <a:off x="2486025" y="3627441"/>
            <a:ext cx="369888" cy="85725"/>
          </a:xfrm>
          <a:prstGeom prst="roundRect">
            <a:avLst>
              <a:gd name="adj" fmla="val 25000"/>
            </a:avLst>
          </a:prstGeom>
          <a:solidFill>
            <a:schemeClr val="accent3"/>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06" name="Freeform 123"/>
          <p:cNvSpPr>
            <a:spLocks noEditPoints="1"/>
          </p:cNvSpPr>
          <p:nvPr/>
        </p:nvSpPr>
        <p:spPr bwMode="auto">
          <a:xfrm>
            <a:off x="2486025" y="3859215"/>
            <a:ext cx="369888" cy="85725"/>
          </a:xfrm>
          <a:prstGeom prst="roundRect">
            <a:avLst>
              <a:gd name="adj" fmla="val 25000"/>
            </a:avLst>
          </a:prstGeom>
          <a:solidFill>
            <a:schemeClr val="accent3"/>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37906" name="Freeform 6"/>
          <p:cNvSpPr>
            <a:spLocks noEditPoints="1"/>
          </p:cNvSpPr>
          <p:nvPr/>
        </p:nvSpPr>
        <p:spPr bwMode="auto">
          <a:xfrm>
            <a:off x="1892300" y="3471864"/>
            <a:ext cx="179388" cy="260350"/>
          </a:xfrm>
          <a:custGeom>
            <a:avLst/>
            <a:gdLst>
              <a:gd name="T0" fmla="*/ 486 w 586"/>
              <a:gd name="T1" fmla="*/ 642 h 651"/>
              <a:gd name="T2" fmla="*/ 486 w 586"/>
              <a:gd name="T3" fmla="*/ 642 h 651"/>
              <a:gd name="T4" fmla="*/ 43 w 586"/>
              <a:gd name="T5" fmla="*/ 388 h 651"/>
              <a:gd name="T6" fmla="*/ 18 w 586"/>
              <a:gd name="T7" fmla="*/ 297 h 651"/>
              <a:gd name="T8" fmla="*/ 43 w 586"/>
              <a:gd name="T9" fmla="*/ 272 h 651"/>
              <a:gd name="T10" fmla="*/ 486 w 586"/>
              <a:gd name="T11" fmla="*/ 19 h 651"/>
              <a:gd name="T12" fmla="*/ 577 w 586"/>
              <a:gd name="T13" fmla="*/ 43 h 651"/>
              <a:gd name="T14" fmla="*/ 586 w 586"/>
              <a:gd name="T15" fmla="*/ 77 h 651"/>
              <a:gd name="T16" fmla="*/ 586 w 586"/>
              <a:gd name="T17" fmla="*/ 584 h 651"/>
              <a:gd name="T18" fmla="*/ 519 w 586"/>
              <a:gd name="T19" fmla="*/ 651 h 651"/>
              <a:gd name="T20" fmla="*/ 486 w 586"/>
              <a:gd name="T21" fmla="*/ 642 h 651"/>
              <a:gd name="T22" fmla="*/ 486 w 586"/>
              <a:gd name="T23" fmla="*/ 642 h 651"/>
              <a:gd name="T24" fmla="*/ 486 w 586"/>
              <a:gd name="T25" fmla="*/ 642 h 651"/>
              <a:gd name="T26" fmla="*/ 486 w 586"/>
              <a:gd name="T27" fmla="*/ 642 h 6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6"/>
              <a:gd name="T43" fmla="*/ 0 h 651"/>
              <a:gd name="T44" fmla="*/ 586 w 586"/>
              <a:gd name="T45" fmla="*/ 651 h 6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6" h="651">
                <a:moveTo>
                  <a:pt x="486" y="642"/>
                </a:moveTo>
                <a:lnTo>
                  <a:pt x="486" y="642"/>
                </a:lnTo>
                <a:lnTo>
                  <a:pt x="43" y="388"/>
                </a:lnTo>
                <a:cubicBezTo>
                  <a:pt x="11" y="370"/>
                  <a:pt x="0" y="329"/>
                  <a:pt x="18" y="297"/>
                </a:cubicBezTo>
                <a:cubicBezTo>
                  <a:pt x="24" y="287"/>
                  <a:pt x="33" y="278"/>
                  <a:pt x="43" y="272"/>
                </a:cubicBezTo>
                <a:lnTo>
                  <a:pt x="486" y="19"/>
                </a:lnTo>
                <a:cubicBezTo>
                  <a:pt x="518" y="0"/>
                  <a:pt x="559" y="12"/>
                  <a:pt x="577" y="43"/>
                </a:cubicBezTo>
                <a:cubicBezTo>
                  <a:pt x="583" y="54"/>
                  <a:pt x="586" y="65"/>
                  <a:pt x="586" y="77"/>
                </a:cubicBezTo>
                <a:lnTo>
                  <a:pt x="586" y="584"/>
                </a:lnTo>
                <a:cubicBezTo>
                  <a:pt x="586" y="621"/>
                  <a:pt x="556" y="651"/>
                  <a:pt x="519" y="651"/>
                </a:cubicBezTo>
                <a:cubicBezTo>
                  <a:pt x="507" y="651"/>
                  <a:pt x="496" y="648"/>
                  <a:pt x="486" y="642"/>
                </a:cubicBezTo>
                <a:close/>
                <a:moveTo>
                  <a:pt x="486" y="642"/>
                </a:moveTo>
                <a:lnTo>
                  <a:pt x="486" y="642"/>
                </a:lnTo>
                <a:close/>
              </a:path>
            </a:pathLst>
          </a:custGeom>
          <a:solidFill>
            <a:schemeClr val="accent2"/>
          </a:solidFill>
          <a:ln w="10" cap="rnd">
            <a:noFill/>
            <a:prstDash val="solid"/>
            <a:round/>
            <a:headEnd/>
            <a:tailEnd/>
          </a:ln>
        </p:spPr>
        <p:txBody>
          <a:bodyPr/>
          <a:lstStyle/>
          <a:p>
            <a:pPr defTabSz="457200" eaLnBrk="1" hangingPunct="1">
              <a:defRPr/>
            </a:pPr>
            <a:endParaRPr lang="en-US" sz="1800" b="0">
              <a:solidFill>
                <a:srgbClr val="124191"/>
              </a:solidFill>
              <a:latin typeface="Arial" pitchFamily="34" charset="0"/>
            </a:endParaRPr>
          </a:p>
        </p:txBody>
      </p:sp>
      <p:sp>
        <p:nvSpPr>
          <p:cNvPr id="9" name="Rectangle 8"/>
          <p:cNvSpPr/>
          <p:nvPr/>
        </p:nvSpPr>
        <p:spPr>
          <a:xfrm>
            <a:off x="6122988" y="1811338"/>
            <a:ext cx="2690812" cy="3459162"/>
          </a:xfrm>
          <a:prstGeom prst="rect">
            <a:avLst/>
          </a:prstGeom>
          <a:solidFill>
            <a:srgbClr val="EDF2F5"/>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lstStyle/>
          <a:p>
            <a:pPr marL="176213" indent="-176213" defTabSz="457200" eaLnBrk="1" fontAlgn="auto" hangingPunct="1">
              <a:spcBef>
                <a:spcPts val="0"/>
              </a:spcBef>
              <a:spcAft>
                <a:spcPts val="0"/>
              </a:spcAft>
              <a:defRPr/>
            </a:pPr>
            <a:endParaRPr lang="en-US" sz="1200" b="0" dirty="0">
              <a:solidFill>
                <a:srgbClr val="FFFFFF"/>
              </a:solidFill>
              <a:latin typeface="Nokia Pure Text Light"/>
            </a:endParaRPr>
          </a:p>
        </p:txBody>
      </p:sp>
      <p:sp>
        <p:nvSpPr>
          <p:cNvPr id="13" name="TextBox 12"/>
          <p:cNvSpPr txBox="1"/>
          <p:nvPr/>
        </p:nvSpPr>
        <p:spPr>
          <a:xfrm>
            <a:off x="6135688" y="4057650"/>
            <a:ext cx="2678112" cy="800100"/>
          </a:xfrm>
          <a:prstGeom prst="rect">
            <a:avLst/>
          </a:prstGeom>
          <a:noFill/>
        </p:spPr>
        <p:txBody>
          <a:bodyPr lIns="90000" tIns="90000" rIns="90000" bIns="90000"/>
          <a:lstStyle/>
          <a:p>
            <a:pPr defTabSz="457200" eaLnBrk="1" hangingPunct="1">
              <a:lnSpc>
                <a:spcPct val="90000"/>
              </a:lnSpc>
              <a:defRPr/>
            </a:pPr>
            <a:r>
              <a:rPr lang="en-US" sz="1300" b="0" dirty="0">
                <a:solidFill>
                  <a:srgbClr val="124191"/>
                </a:solidFill>
                <a:latin typeface="Nokia Pure Text Light"/>
              </a:rPr>
              <a:t>Adds more wavelengths on fiber cable: 4 in US, 4 in DS (more in the future). Multiple users share a wavelength.  ONUs have </a:t>
            </a:r>
            <a:r>
              <a:rPr lang="en-US" sz="1300" b="0" dirty="0" err="1">
                <a:solidFill>
                  <a:srgbClr val="124191"/>
                </a:solidFill>
                <a:latin typeface="Nokia Pure Text Light"/>
              </a:rPr>
              <a:t>tuneable</a:t>
            </a:r>
            <a:r>
              <a:rPr lang="en-US" sz="1300" b="0" dirty="0">
                <a:solidFill>
                  <a:srgbClr val="124191"/>
                </a:solidFill>
                <a:latin typeface="Nokia Pure Text Light"/>
              </a:rPr>
              <a:t> optics.</a:t>
            </a:r>
          </a:p>
        </p:txBody>
      </p:sp>
      <p:sp>
        <p:nvSpPr>
          <p:cNvPr id="17" name="Rectangle 16"/>
          <p:cNvSpPr/>
          <p:nvPr/>
        </p:nvSpPr>
        <p:spPr>
          <a:xfrm>
            <a:off x="6122988" y="1811338"/>
            <a:ext cx="2690812" cy="482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marL="176213" indent="-176213" defTabSz="457200" eaLnBrk="1" fontAlgn="auto" hangingPunct="1">
              <a:spcBef>
                <a:spcPts val="0"/>
              </a:spcBef>
              <a:spcAft>
                <a:spcPts val="0"/>
              </a:spcAft>
              <a:defRPr/>
            </a:pPr>
            <a:r>
              <a:rPr lang="en-US" sz="2000" b="0" dirty="0">
                <a:solidFill>
                  <a:srgbClr val="FFFFFF"/>
                </a:solidFill>
                <a:latin typeface="Nokia Pure Headline Light"/>
              </a:rPr>
              <a:t>NGPON2</a:t>
            </a:r>
          </a:p>
        </p:txBody>
      </p:sp>
      <p:sp>
        <p:nvSpPr>
          <p:cNvPr id="78" name="TextBox 77"/>
          <p:cNvSpPr txBox="1"/>
          <p:nvPr/>
        </p:nvSpPr>
        <p:spPr>
          <a:xfrm>
            <a:off x="7162799" y="2422525"/>
            <a:ext cx="1563690" cy="523220"/>
          </a:xfrm>
          <a:prstGeom prst="rect">
            <a:avLst/>
          </a:prstGeom>
          <a:noFill/>
        </p:spPr>
        <p:txBody>
          <a:bodyPr wrap="square">
            <a:spAutoFit/>
          </a:bodyPr>
          <a:lstStyle/>
          <a:p>
            <a:pPr defTabSz="457200" eaLnBrk="1" hangingPunct="1">
              <a:spcBef>
                <a:spcPts val="0"/>
              </a:spcBef>
              <a:defRPr/>
            </a:pPr>
            <a:r>
              <a:rPr lang="en-US" sz="1400" b="0" dirty="0">
                <a:solidFill>
                  <a:srgbClr val="124191"/>
                </a:solidFill>
                <a:latin typeface="Nokia Pure Text Light"/>
              </a:rPr>
              <a:t>4x 10 Gb/s</a:t>
            </a:r>
          </a:p>
          <a:p>
            <a:pPr defTabSz="457200" eaLnBrk="1" hangingPunct="1">
              <a:spcBef>
                <a:spcPts val="0"/>
              </a:spcBef>
              <a:defRPr/>
            </a:pPr>
            <a:r>
              <a:rPr lang="en-US" sz="1400" b="0" dirty="0">
                <a:solidFill>
                  <a:srgbClr val="124191"/>
                </a:solidFill>
                <a:latin typeface="Nokia Pure Text Light"/>
              </a:rPr>
              <a:t>4x 10  or 2.5Gb/s</a:t>
            </a:r>
            <a:endParaRPr lang="nl-BE" sz="1400" b="0" dirty="0">
              <a:solidFill>
                <a:srgbClr val="124191"/>
              </a:solidFill>
              <a:latin typeface="Nokia Pure Text Light"/>
            </a:endParaRPr>
          </a:p>
        </p:txBody>
      </p:sp>
      <p:grpSp>
        <p:nvGrpSpPr>
          <p:cNvPr id="37911" name="Group 78"/>
          <p:cNvGrpSpPr>
            <a:grpSpLocks/>
          </p:cNvGrpSpPr>
          <p:nvPr/>
        </p:nvGrpSpPr>
        <p:grpSpPr bwMode="auto">
          <a:xfrm>
            <a:off x="6729413" y="2595564"/>
            <a:ext cx="398462" cy="200025"/>
            <a:chOff x="729491" y="1988137"/>
            <a:chExt cx="398500" cy="200175"/>
          </a:xfrm>
        </p:grpSpPr>
        <p:cxnSp>
          <p:nvCxnSpPr>
            <p:cNvPr id="37946" name="Straight Arrow Connector 87"/>
            <p:cNvCxnSpPr>
              <a:cxnSpLocks noChangeShapeType="1"/>
            </p:cNvCxnSpPr>
            <p:nvPr/>
          </p:nvCxnSpPr>
          <p:spPr bwMode="auto">
            <a:xfrm>
              <a:off x="729491" y="1988137"/>
              <a:ext cx="387431" cy="0"/>
            </a:xfrm>
            <a:prstGeom prst="straightConnector1">
              <a:avLst/>
            </a:prstGeom>
            <a:noFill/>
            <a:ln w="28575" algn="ctr">
              <a:solidFill>
                <a:schemeClr val="tx1"/>
              </a:solidFill>
              <a:round/>
              <a:headEnd/>
              <a:tailEnd type="arrow" w="lg" len="lg"/>
            </a:ln>
          </p:spPr>
        </p:cxnSp>
        <p:cxnSp>
          <p:nvCxnSpPr>
            <p:cNvPr id="37947" name="Straight Arrow Connector 88"/>
            <p:cNvCxnSpPr>
              <a:cxnSpLocks noChangeShapeType="1"/>
            </p:cNvCxnSpPr>
            <p:nvPr/>
          </p:nvCxnSpPr>
          <p:spPr bwMode="auto">
            <a:xfrm>
              <a:off x="740560" y="2188312"/>
              <a:ext cx="387431" cy="0"/>
            </a:xfrm>
            <a:prstGeom prst="straightConnector1">
              <a:avLst/>
            </a:prstGeom>
            <a:noFill/>
            <a:ln w="28575" algn="ctr">
              <a:solidFill>
                <a:schemeClr val="tx1"/>
              </a:solidFill>
              <a:round/>
              <a:headEnd type="arrow" w="med" len="med"/>
              <a:tailEnd/>
            </a:ln>
          </p:spPr>
        </p:cxnSp>
      </p:grpSp>
      <p:pic>
        <p:nvPicPr>
          <p:cNvPr id="37912" name="Picture 125" desc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1613" y="3362328"/>
            <a:ext cx="361950" cy="474663"/>
          </a:xfrm>
          <a:prstGeom prst="rect">
            <a:avLst/>
          </a:prstGeom>
          <a:noFill/>
          <a:ln w="9525">
            <a:noFill/>
            <a:miter lim="800000"/>
            <a:headEnd/>
            <a:tailEnd/>
          </a:ln>
        </p:spPr>
      </p:pic>
      <p:sp>
        <p:nvSpPr>
          <p:cNvPr id="127" name="Line 5"/>
          <p:cNvSpPr>
            <a:spLocks noChangeShapeType="1"/>
          </p:cNvSpPr>
          <p:nvPr/>
        </p:nvSpPr>
        <p:spPr bwMode="auto">
          <a:xfrm rot="18900000">
            <a:off x="7280275" y="3355975"/>
            <a:ext cx="604838" cy="65088"/>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sp>
        <p:nvSpPr>
          <p:cNvPr id="128" name="Line 5"/>
          <p:cNvSpPr>
            <a:spLocks noChangeShapeType="1"/>
          </p:cNvSpPr>
          <p:nvPr/>
        </p:nvSpPr>
        <p:spPr bwMode="auto">
          <a:xfrm rot="18900000">
            <a:off x="7515225" y="3486150"/>
            <a:ext cx="122238" cy="546100"/>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sp>
        <p:nvSpPr>
          <p:cNvPr id="129" name="Line 5"/>
          <p:cNvSpPr>
            <a:spLocks noChangeShapeType="1"/>
          </p:cNvSpPr>
          <p:nvPr/>
        </p:nvSpPr>
        <p:spPr bwMode="auto">
          <a:xfrm rot="18900000">
            <a:off x="7380288" y="3397254"/>
            <a:ext cx="430212" cy="233363"/>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sp>
        <p:nvSpPr>
          <p:cNvPr id="130" name="Line 5"/>
          <p:cNvSpPr>
            <a:spLocks noChangeShapeType="1"/>
          </p:cNvSpPr>
          <p:nvPr/>
        </p:nvSpPr>
        <p:spPr bwMode="auto">
          <a:xfrm rot="18900000">
            <a:off x="7446963" y="3436942"/>
            <a:ext cx="279400" cy="396875"/>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cxnSp>
        <p:nvCxnSpPr>
          <p:cNvPr id="131" name="Straight Connector 130"/>
          <p:cNvCxnSpPr>
            <a:stCxn id="126" idx="3"/>
          </p:cNvCxnSpPr>
          <p:nvPr/>
        </p:nvCxnSpPr>
        <p:spPr>
          <a:xfrm>
            <a:off x="6913570" y="3600450"/>
            <a:ext cx="441325" cy="0"/>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24" name="Freeform 123"/>
          <p:cNvSpPr>
            <a:spLocks noEditPoints="1"/>
          </p:cNvSpPr>
          <p:nvPr/>
        </p:nvSpPr>
        <p:spPr bwMode="auto">
          <a:xfrm>
            <a:off x="7807325" y="3162303"/>
            <a:ext cx="369888" cy="85725"/>
          </a:xfrm>
          <a:prstGeom prst="roundRect">
            <a:avLst>
              <a:gd name="adj" fmla="val 25000"/>
            </a:avLst>
          </a:prstGeom>
          <a:solidFill>
            <a:schemeClr val="accent3"/>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25" name="Freeform 123"/>
          <p:cNvSpPr>
            <a:spLocks noEditPoints="1"/>
          </p:cNvSpPr>
          <p:nvPr/>
        </p:nvSpPr>
        <p:spPr bwMode="auto">
          <a:xfrm>
            <a:off x="7807325" y="3394077"/>
            <a:ext cx="369888" cy="85725"/>
          </a:xfrm>
          <a:prstGeom prst="roundRect">
            <a:avLst>
              <a:gd name="adj" fmla="val 25000"/>
            </a:avLst>
          </a:prstGeom>
          <a:solidFill>
            <a:schemeClr val="accent1"/>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26" name="Freeform 123"/>
          <p:cNvSpPr>
            <a:spLocks noEditPoints="1"/>
          </p:cNvSpPr>
          <p:nvPr/>
        </p:nvSpPr>
        <p:spPr bwMode="auto">
          <a:xfrm>
            <a:off x="7807325" y="3627441"/>
            <a:ext cx="369888" cy="85725"/>
          </a:xfrm>
          <a:prstGeom prst="roundRect">
            <a:avLst>
              <a:gd name="adj" fmla="val 25000"/>
            </a:avLst>
          </a:prstGeom>
          <a:solidFill>
            <a:schemeClr val="tx2"/>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27" name="Freeform 123"/>
          <p:cNvSpPr>
            <a:spLocks noEditPoints="1"/>
          </p:cNvSpPr>
          <p:nvPr/>
        </p:nvSpPr>
        <p:spPr bwMode="auto">
          <a:xfrm>
            <a:off x="7807325" y="3859215"/>
            <a:ext cx="369888" cy="85725"/>
          </a:xfrm>
          <a:prstGeom prst="roundRect">
            <a:avLst>
              <a:gd name="adj" fmla="val 25000"/>
            </a:avLst>
          </a:prstGeom>
          <a:solidFill>
            <a:schemeClr val="tx2">
              <a:lumMod val="50000"/>
              <a:lumOff val="50000"/>
            </a:schemeClr>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28" name="Freeform 123"/>
          <p:cNvSpPr>
            <a:spLocks noEditPoints="1"/>
          </p:cNvSpPr>
          <p:nvPr/>
        </p:nvSpPr>
        <p:spPr bwMode="auto">
          <a:xfrm>
            <a:off x="7908925" y="3200403"/>
            <a:ext cx="369888" cy="85725"/>
          </a:xfrm>
          <a:prstGeom prst="roundRect">
            <a:avLst>
              <a:gd name="adj" fmla="val 25000"/>
            </a:avLst>
          </a:prstGeom>
          <a:solidFill>
            <a:schemeClr val="accent3"/>
          </a:solidFill>
          <a:ln w="9525">
            <a:solidFill>
              <a:schemeClr val="bg1"/>
            </a:solid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29" name="Freeform 123"/>
          <p:cNvSpPr>
            <a:spLocks noEditPoints="1"/>
          </p:cNvSpPr>
          <p:nvPr/>
        </p:nvSpPr>
        <p:spPr bwMode="auto">
          <a:xfrm>
            <a:off x="7908925" y="3432177"/>
            <a:ext cx="369888" cy="85725"/>
          </a:xfrm>
          <a:prstGeom prst="roundRect">
            <a:avLst>
              <a:gd name="adj" fmla="val 25000"/>
            </a:avLst>
          </a:prstGeom>
          <a:solidFill>
            <a:schemeClr val="accent1"/>
          </a:solidFill>
          <a:ln w="9525">
            <a:solidFill>
              <a:schemeClr val="bg1"/>
            </a:solid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30" name="Freeform 123"/>
          <p:cNvSpPr>
            <a:spLocks noEditPoints="1"/>
          </p:cNvSpPr>
          <p:nvPr/>
        </p:nvSpPr>
        <p:spPr bwMode="auto">
          <a:xfrm>
            <a:off x="7908925" y="3665541"/>
            <a:ext cx="369888" cy="85725"/>
          </a:xfrm>
          <a:prstGeom prst="roundRect">
            <a:avLst>
              <a:gd name="adj" fmla="val 25000"/>
            </a:avLst>
          </a:prstGeom>
          <a:solidFill>
            <a:schemeClr val="tx2"/>
          </a:solidFill>
          <a:ln w="9525">
            <a:solidFill>
              <a:schemeClr val="bg1"/>
            </a:solid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231" name="Freeform 123"/>
          <p:cNvSpPr>
            <a:spLocks noEditPoints="1"/>
          </p:cNvSpPr>
          <p:nvPr/>
        </p:nvSpPr>
        <p:spPr bwMode="auto">
          <a:xfrm>
            <a:off x="7908925" y="3897315"/>
            <a:ext cx="369888" cy="85725"/>
          </a:xfrm>
          <a:prstGeom prst="roundRect">
            <a:avLst>
              <a:gd name="adj" fmla="val 25000"/>
            </a:avLst>
          </a:prstGeom>
          <a:solidFill>
            <a:schemeClr val="tx2">
              <a:lumMod val="50000"/>
              <a:lumOff val="50000"/>
            </a:schemeClr>
          </a:solidFill>
          <a:ln w="9525">
            <a:solidFill>
              <a:schemeClr val="bg1"/>
            </a:solid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37926" name="Freeform 6"/>
          <p:cNvSpPr>
            <a:spLocks noEditPoints="1"/>
          </p:cNvSpPr>
          <p:nvPr/>
        </p:nvSpPr>
        <p:spPr bwMode="auto">
          <a:xfrm>
            <a:off x="7227893" y="3457575"/>
            <a:ext cx="179387" cy="260350"/>
          </a:xfrm>
          <a:custGeom>
            <a:avLst/>
            <a:gdLst>
              <a:gd name="T0" fmla="*/ 486 w 586"/>
              <a:gd name="T1" fmla="*/ 642 h 651"/>
              <a:gd name="T2" fmla="*/ 486 w 586"/>
              <a:gd name="T3" fmla="*/ 642 h 651"/>
              <a:gd name="T4" fmla="*/ 43 w 586"/>
              <a:gd name="T5" fmla="*/ 388 h 651"/>
              <a:gd name="T6" fmla="*/ 18 w 586"/>
              <a:gd name="T7" fmla="*/ 297 h 651"/>
              <a:gd name="T8" fmla="*/ 43 w 586"/>
              <a:gd name="T9" fmla="*/ 272 h 651"/>
              <a:gd name="T10" fmla="*/ 486 w 586"/>
              <a:gd name="T11" fmla="*/ 19 h 651"/>
              <a:gd name="T12" fmla="*/ 577 w 586"/>
              <a:gd name="T13" fmla="*/ 43 h 651"/>
              <a:gd name="T14" fmla="*/ 586 w 586"/>
              <a:gd name="T15" fmla="*/ 77 h 651"/>
              <a:gd name="T16" fmla="*/ 586 w 586"/>
              <a:gd name="T17" fmla="*/ 584 h 651"/>
              <a:gd name="T18" fmla="*/ 519 w 586"/>
              <a:gd name="T19" fmla="*/ 651 h 651"/>
              <a:gd name="T20" fmla="*/ 486 w 586"/>
              <a:gd name="T21" fmla="*/ 642 h 651"/>
              <a:gd name="T22" fmla="*/ 486 w 586"/>
              <a:gd name="T23" fmla="*/ 642 h 651"/>
              <a:gd name="T24" fmla="*/ 486 w 586"/>
              <a:gd name="T25" fmla="*/ 642 h 651"/>
              <a:gd name="T26" fmla="*/ 486 w 586"/>
              <a:gd name="T27" fmla="*/ 642 h 6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6"/>
              <a:gd name="T43" fmla="*/ 0 h 651"/>
              <a:gd name="T44" fmla="*/ 586 w 586"/>
              <a:gd name="T45" fmla="*/ 651 h 6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6" h="651">
                <a:moveTo>
                  <a:pt x="486" y="642"/>
                </a:moveTo>
                <a:lnTo>
                  <a:pt x="486" y="642"/>
                </a:lnTo>
                <a:lnTo>
                  <a:pt x="43" y="388"/>
                </a:lnTo>
                <a:cubicBezTo>
                  <a:pt x="11" y="370"/>
                  <a:pt x="0" y="329"/>
                  <a:pt x="18" y="297"/>
                </a:cubicBezTo>
                <a:cubicBezTo>
                  <a:pt x="24" y="287"/>
                  <a:pt x="33" y="278"/>
                  <a:pt x="43" y="272"/>
                </a:cubicBezTo>
                <a:lnTo>
                  <a:pt x="486" y="19"/>
                </a:lnTo>
                <a:cubicBezTo>
                  <a:pt x="518" y="0"/>
                  <a:pt x="559" y="12"/>
                  <a:pt x="577" y="43"/>
                </a:cubicBezTo>
                <a:cubicBezTo>
                  <a:pt x="583" y="54"/>
                  <a:pt x="586" y="65"/>
                  <a:pt x="586" y="77"/>
                </a:cubicBezTo>
                <a:lnTo>
                  <a:pt x="586" y="584"/>
                </a:lnTo>
                <a:cubicBezTo>
                  <a:pt x="586" y="621"/>
                  <a:pt x="556" y="651"/>
                  <a:pt x="519" y="651"/>
                </a:cubicBezTo>
                <a:cubicBezTo>
                  <a:pt x="507" y="651"/>
                  <a:pt x="496" y="648"/>
                  <a:pt x="486" y="642"/>
                </a:cubicBezTo>
                <a:close/>
                <a:moveTo>
                  <a:pt x="486" y="642"/>
                </a:moveTo>
                <a:lnTo>
                  <a:pt x="486" y="642"/>
                </a:lnTo>
                <a:close/>
              </a:path>
            </a:pathLst>
          </a:custGeom>
          <a:solidFill>
            <a:schemeClr val="accent2"/>
          </a:solidFill>
          <a:ln w="10" cap="rnd">
            <a:noFill/>
            <a:prstDash val="solid"/>
            <a:round/>
            <a:headEnd/>
            <a:tailEnd/>
          </a:ln>
        </p:spPr>
        <p:txBody>
          <a:bodyPr/>
          <a:lstStyle/>
          <a:p>
            <a:pPr defTabSz="457200" eaLnBrk="1" hangingPunct="1">
              <a:defRPr/>
            </a:pPr>
            <a:endParaRPr lang="en-US" sz="1800" b="0">
              <a:solidFill>
                <a:srgbClr val="124191"/>
              </a:solidFill>
              <a:latin typeface="Arial" pitchFamily="34" charset="0"/>
            </a:endParaRPr>
          </a:p>
        </p:txBody>
      </p:sp>
      <p:sp>
        <p:nvSpPr>
          <p:cNvPr id="7" name="Rectangle 6"/>
          <p:cNvSpPr/>
          <p:nvPr/>
        </p:nvSpPr>
        <p:spPr>
          <a:xfrm>
            <a:off x="3332163" y="1811338"/>
            <a:ext cx="2692400" cy="3459162"/>
          </a:xfrm>
          <a:prstGeom prst="rect">
            <a:avLst/>
          </a:prstGeom>
          <a:solidFill>
            <a:srgbClr val="EDF2F5"/>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lstStyle/>
          <a:p>
            <a:pPr marL="176213" indent="-176213" defTabSz="457200" eaLnBrk="1" fontAlgn="auto" hangingPunct="1">
              <a:spcBef>
                <a:spcPts val="0"/>
              </a:spcBef>
              <a:spcAft>
                <a:spcPts val="0"/>
              </a:spcAft>
              <a:defRPr/>
            </a:pPr>
            <a:endParaRPr lang="en-US" sz="1200" b="0" dirty="0">
              <a:solidFill>
                <a:srgbClr val="FFFFFF"/>
              </a:solidFill>
              <a:latin typeface="Nokia Pure Text Light"/>
            </a:endParaRPr>
          </a:p>
        </p:txBody>
      </p:sp>
      <p:sp>
        <p:nvSpPr>
          <p:cNvPr id="11" name="TextBox 10"/>
          <p:cNvSpPr txBox="1"/>
          <p:nvPr/>
        </p:nvSpPr>
        <p:spPr>
          <a:xfrm>
            <a:off x="3317876" y="4057650"/>
            <a:ext cx="2689225" cy="1106488"/>
          </a:xfrm>
          <a:prstGeom prst="rect">
            <a:avLst/>
          </a:prstGeom>
          <a:noFill/>
        </p:spPr>
        <p:txBody>
          <a:bodyPr lIns="90000" tIns="90000" rIns="90000" bIns="90000"/>
          <a:lstStyle/>
          <a:p>
            <a:pPr defTabSz="457200" eaLnBrk="1" hangingPunct="1">
              <a:lnSpc>
                <a:spcPct val="90000"/>
              </a:lnSpc>
              <a:defRPr/>
            </a:pPr>
            <a:r>
              <a:rPr lang="en-US" sz="1300" b="0" dirty="0">
                <a:solidFill>
                  <a:srgbClr val="124191"/>
                </a:solidFill>
                <a:latin typeface="Nokia Pure Text Light"/>
              </a:rPr>
              <a:t>Same principle as GPON, but higher downstream &amp; upstream. </a:t>
            </a:r>
          </a:p>
          <a:p>
            <a:pPr defTabSz="457200" eaLnBrk="1" hangingPunct="1">
              <a:lnSpc>
                <a:spcPct val="90000"/>
              </a:lnSpc>
              <a:defRPr/>
            </a:pPr>
            <a:r>
              <a:rPr lang="en-US" sz="1300" b="0" dirty="0">
                <a:solidFill>
                  <a:srgbClr val="124191"/>
                </a:solidFill>
                <a:latin typeface="Nokia Pure Text Light"/>
              </a:rPr>
              <a:t>Dual rate: supports 10/10 Gb/s XGS ONUs and 10/2.5 XG-PON1 ONUs</a:t>
            </a:r>
          </a:p>
        </p:txBody>
      </p:sp>
      <p:sp>
        <p:nvSpPr>
          <p:cNvPr id="15" name="Rectangle 14"/>
          <p:cNvSpPr/>
          <p:nvPr/>
        </p:nvSpPr>
        <p:spPr>
          <a:xfrm>
            <a:off x="3332163" y="1811338"/>
            <a:ext cx="2692400" cy="482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marL="176213" indent="-176213" defTabSz="457200" eaLnBrk="1" fontAlgn="auto" hangingPunct="1">
              <a:spcBef>
                <a:spcPts val="0"/>
              </a:spcBef>
              <a:spcAft>
                <a:spcPts val="0"/>
              </a:spcAft>
              <a:defRPr/>
            </a:pPr>
            <a:r>
              <a:rPr lang="en-US" sz="2000" b="0" dirty="0">
                <a:solidFill>
                  <a:srgbClr val="FFFFFF"/>
                </a:solidFill>
                <a:latin typeface="Nokia Pure Headline Light"/>
              </a:rPr>
              <a:t>XGS-PON</a:t>
            </a:r>
          </a:p>
        </p:txBody>
      </p:sp>
      <p:sp>
        <p:nvSpPr>
          <p:cNvPr id="98" name="TextBox 97"/>
          <p:cNvSpPr txBox="1"/>
          <p:nvPr/>
        </p:nvSpPr>
        <p:spPr>
          <a:xfrm>
            <a:off x="4464050" y="2433638"/>
            <a:ext cx="1468438" cy="523220"/>
          </a:xfrm>
          <a:prstGeom prst="rect">
            <a:avLst/>
          </a:prstGeom>
          <a:noFill/>
        </p:spPr>
        <p:txBody>
          <a:bodyPr>
            <a:spAutoFit/>
          </a:bodyPr>
          <a:lstStyle/>
          <a:p>
            <a:pPr defTabSz="457200" eaLnBrk="1" hangingPunct="1">
              <a:spcBef>
                <a:spcPts val="0"/>
              </a:spcBef>
              <a:defRPr/>
            </a:pPr>
            <a:r>
              <a:rPr lang="en-US" sz="1400" b="0" dirty="0">
                <a:solidFill>
                  <a:srgbClr val="124191"/>
                </a:solidFill>
                <a:latin typeface="Nokia Pure Text Light"/>
              </a:rPr>
              <a:t>10 Gb/s</a:t>
            </a:r>
          </a:p>
          <a:p>
            <a:pPr defTabSz="457200" eaLnBrk="1" hangingPunct="1">
              <a:spcBef>
                <a:spcPts val="0"/>
              </a:spcBef>
              <a:defRPr/>
            </a:pPr>
            <a:r>
              <a:rPr lang="en-US" sz="1400" b="0" dirty="0">
                <a:solidFill>
                  <a:srgbClr val="124191"/>
                </a:solidFill>
                <a:latin typeface="Nokia Pure Text Light"/>
              </a:rPr>
              <a:t>10 or 2.5 Gb/s</a:t>
            </a:r>
            <a:endParaRPr lang="nl-BE" sz="1400" b="0" dirty="0">
              <a:solidFill>
                <a:srgbClr val="124191"/>
              </a:solidFill>
              <a:latin typeface="Nokia Pure Text Light"/>
            </a:endParaRPr>
          </a:p>
        </p:txBody>
      </p:sp>
      <p:grpSp>
        <p:nvGrpSpPr>
          <p:cNvPr id="37931" name="Group 98"/>
          <p:cNvGrpSpPr>
            <a:grpSpLocks/>
          </p:cNvGrpSpPr>
          <p:nvPr/>
        </p:nvGrpSpPr>
        <p:grpSpPr bwMode="auto">
          <a:xfrm>
            <a:off x="4030663" y="2605089"/>
            <a:ext cx="398462" cy="200025"/>
            <a:chOff x="729491" y="1988137"/>
            <a:chExt cx="398500" cy="200175"/>
          </a:xfrm>
        </p:grpSpPr>
        <p:cxnSp>
          <p:nvCxnSpPr>
            <p:cNvPr id="37944" name="Straight Arrow Connector 99"/>
            <p:cNvCxnSpPr>
              <a:cxnSpLocks noChangeShapeType="1"/>
            </p:cNvCxnSpPr>
            <p:nvPr/>
          </p:nvCxnSpPr>
          <p:spPr bwMode="auto">
            <a:xfrm>
              <a:off x="729491" y="1988137"/>
              <a:ext cx="387431" cy="0"/>
            </a:xfrm>
            <a:prstGeom prst="straightConnector1">
              <a:avLst/>
            </a:prstGeom>
            <a:noFill/>
            <a:ln w="28575" algn="ctr">
              <a:solidFill>
                <a:schemeClr val="tx1"/>
              </a:solidFill>
              <a:round/>
              <a:headEnd/>
              <a:tailEnd type="arrow" w="lg" len="lg"/>
            </a:ln>
          </p:spPr>
        </p:cxnSp>
        <p:cxnSp>
          <p:nvCxnSpPr>
            <p:cNvPr id="37945" name="Straight Arrow Connector 100"/>
            <p:cNvCxnSpPr>
              <a:cxnSpLocks noChangeShapeType="1"/>
            </p:cNvCxnSpPr>
            <p:nvPr/>
          </p:nvCxnSpPr>
          <p:spPr bwMode="auto">
            <a:xfrm>
              <a:off x="740560" y="2188312"/>
              <a:ext cx="387431" cy="0"/>
            </a:xfrm>
            <a:prstGeom prst="straightConnector1">
              <a:avLst/>
            </a:prstGeom>
            <a:noFill/>
            <a:ln w="28575" algn="ctr">
              <a:solidFill>
                <a:schemeClr val="tx1"/>
              </a:solidFill>
              <a:round/>
              <a:headEnd type="arrow" w="med" len="med"/>
              <a:tailEnd/>
            </a:ln>
          </p:spPr>
        </p:cxnSp>
      </p:grpSp>
      <p:pic>
        <p:nvPicPr>
          <p:cNvPr id="37932" name="Picture 94" descr="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3188" y="3371850"/>
            <a:ext cx="361950" cy="476250"/>
          </a:xfrm>
          <a:prstGeom prst="rect">
            <a:avLst/>
          </a:prstGeom>
          <a:noFill/>
          <a:ln w="9525">
            <a:noFill/>
            <a:miter lim="800000"/>
            <a:headEnd/>
            <a:tailEnd/>
          </a:ln>
        </p:spPr>
      </p:pic>
      <p:sp>
        <p:nvSpPr>
          <p:cNvPr id="96" name="Line 5"/>
          <p:cNvSpPr>
            <a:spLocks noChangeShapeType="1"/>
          </p:cNvSpPr>
          <p:nvPr/>
        </p:nvSpPr>
        <p:spPr bwMode="auto">
          <a:xfrm rot="18900000">
            <a:off x="4641857" y="3367092"/>
            <a:ext cx="606425" cy="65087"/>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sp>
        <p:nvSpPr>
          <p:cNvPr id="97" name="Line 5"/>
          <p:cNvSpPr>
            <a:spLocks noChangeShapeType="1"/>
          </p:cNvSpPr>
          <p:nvPr/>
        </p:nvSpPr>
        <p:spPr bwMode="auto">
          <a:xfrm rot="18900000">
            <a:off x="4876800" y="3495676"/>
            <a:ext cx="122238" cy="547688"/>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sp>
        <p:nvSpPr>
          <p:cNvPr id="102" name="Line 5"/>
          <p:cNvSpPr>
            <a:spLocks noChangeShapeType="1"/>
          </p:cNvSpPr>
          <p:nvPr/>
        </p:nvSpPr>
        <p:spPr bwMode="auto">
          <a:xfrm rot="18900000">
            <a:off x="4737100" y="3413129"/>
            <a:ext cx="425450" cy="214313"/>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sp>
        <p:nvSpPr>
          <p:cNvPr id="103" name="Line 5"/>
          <p:cNvSpPr>
            <a:spLocks noChangeShapeType="1"/>
          </p:cNvSpPr>
          <p:nvPr/>
        </p:nvSpPr>
        <p:spPr bwMode="auto">
          <a:xfrm rot="18900000">
            <a:off x="4808538" y="3449640"/>
            <a:ext cx="273050" cy="393700"/>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lIns="90565" tIns="45282" rIns="90565" bIns="45282"/>
          <a:lstStyle/>
          <a:p>
            <a:pPr defTabSz="457200" eaLnBrk="1" hangingPunct="1">
              <a:defRPr/>
            </a:pPr>
            <a:endParaRPr lang="nl-BE" sz="1400" b="0">
              <a:solidFill>
                <a:srgbClr val="001135">
                  <a:lumMod val="50000"/>
                  <a:lumOff val="50000"/>
                </a:srgbClr>
              </a:solidFill>
              <a:latin typeface="Nokia Pure Text Light"/>
            </a:endParaRPr>
          </a:p>
        </p:txBody>
      </p:sp>
      <p:cxnSp>
        <p:nvCxnSpPr>
          <p:cNvPr id="104" name="Straight Connector 103"/>
          <p:cNvCxnSpPr>
            <a:stCxn id="95" idx="3"/>
          </p:cNvCxnSpPr>
          <p:nvPr/>
        </p:nvCxnSpPr>
        <p:spPr>
          <a:xfrm>
            <a:off x="4275145" y="3609975"/>
            <a:ext cx="441325" cy="0"/>
          </a:xfrm>
          <a:prstGeom prst="line">
            <a:avLst/>
          </a:prstGeom>
          <a:ln w="19050" cap="rnd"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55" name="Freeform 123"/>
          <p:cNvSpPr>
            <a:spLocks noEditPoints="1"/>
          </p:cNvSpPr>
          <p:nvPr/>
        </p:nvSpPr>
        <p:spPr bwMode="auto">
          <a:xfrm>
            <a:off x="5153025" y="3171828"/>
            <a:ext cx="369888" cy="85725"/>
          </a:xfrm>
          <a:prstGeom prst="roundRect">
            <a:avLst>
              <a:gd name="adj" fmla="val 25000"/>
            </a:avLst>
          </a:prstGeom>
          <a:solidFill>
            <a:schemeClr val="accent3"/>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133" name="Freeform 123"/>
          <p:cNvSpPr>
            <a:spLocks noEditPoints="1"/>
          </p:cNvSpPr>
          <p:nvPr/>
        </p:nvSpPr>
        <p:spPr bwMode="auto">
          <a:xfrm>
            <a:off x="5153025" y="3405189"/>
            <a:ext cx="369888" cy="85725"/>
          </a:xfrm>
          <a:prstGeom prst="roundRect">
            <a:avLst>
              <a:gd name="adj" fmla="val 25000"/>
            </a:avLst>
          </a:prstGeom>
          <a:solidFill>
            <a:schemeClr val="accent3"/>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134" name="Freeform 123"/>
          <p:cNvSpPr>
            <a:spLocks noEditPoints="1"/>
          </p:cNvSpPr>
          <p:nvPr/>
        </p:nvSpPr>
        <p:spPr bwMode="auto">
          <a:xfrm>
            <a:off x="5153025" y="3636966"/>
            <a:ext cx="369888" cy="85725"/>
          </a:xfrm>
          <a:prstGeom prst="roundRect">
            <a:avLst>
              <a:gd name="adj" fmla="val 25000"/>
            </a:avLst>
          </a:prstGeom>
          <a:solidFill>
            <a:schemeClr val="accent3"/>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135" name="Freeform 123"/>
          <p:cNvSpPr>
            <a:spLocks noEditPoints="1"/>
          </p:cNvSpPr>
          <p:nvPr/>
        </p:nvSpPr>
        <p:spPr bwMode="auto">
          <a:xfrm>
            <a:off x="5153025" y="3870327"/>
            <a:ext cx="369888" cy="85725"/>
          </a:xfrm>
          <a:prstGeom prst="roundRect">
            <a:avLst>
              <a:gd name="adj" fmla="val 25000"/>
            </a:avLst>
          </a:prstGeom>
          <a:solidFill>
            <a:schemeClr val="accent3"/>
          </a:solidFill>
          <a:ln w="9525">
            <a:noFill/>
            <a:round/>
            <a:headEnd/>
            <a:tailEnd/>
          </a:ln>
        </p:spPr>
        <p:txBody>
          <a:bodyPr lIns="119969" tIns="59985" rIns="119969" bIns="59985"/>
          <a:lstStyle/>
          <a:p>
            <a:pPr defTabSz="457200" eaLnBrk="1" hangingPunct="1">
              <a:defRPr/>
            </a:pPr>
            <a:endParaRPr lang="en-US" sz="1400" b="0">
              <a:solidFill>
                <a:srgbClr val="001135">
                  <a:lumMod val="50000"/>
                  <a:lumOff val="50000"/>
                </a:srgbClr>
              </a:solidFill>
              <a:latin typeface="Nokia Pure Text Light"/>
              <a:cs typeface="Arial" charset="0"/>
            </a:endParaRPr>
          </a:p>
        </p:txBody>
      </p:sp>
      <p:sp>
        <p:nvSpPr>
          <p:cNvPr id="37942" name="Freeform 6"/>
          <p:cNvSpPr>
            <a:spLocks noEditPoints="1"/>
          </p:cNvSpPr>
          <p:nvPr/>
        </p:nvSpPr>
        <p:spPr bwMode="auto">
          <a:xfrm>
            <a:off x="4568825" y="3475038"/>
            <a:ext cx="179388" cy="260350"/>
          </a:xfrm>
          <a:custGeom>
            <a:avLst/>
            <a:gdLst>
              <a:gd name="T0" fmla="*/ 486 w 586"/>
              <a:gd name="T1" fmla="*/ 642 h 651"/>
              <a:gd name="T2" fmla="*/ 486 w 586"/>
              <a:gd name="T3" fmla="*/ 642 h 651"/>
              <a:gd name="T4" fmla="*/ 43 w 586"/>
              <a:gd name="T5" fmla="*/ 388 h 651"/>
              <a:gd name="T6" fmla="*/ 18 w 586"/>
              <a:gd name="T7" fmla="*/ 297 h 651"/>
              <a:gd name="T8" fmla="*/ 43 w 586"/>
              <a:gd name="T9" fmla="*/ 272 h 651"/>
              <a:gd name="T10" fmla="*/ 486 w 586"/>
              <a:gd name="T11" fmla="*/ 19 h 651"/>
              <a:gd name="T12" fmla="*/ 577 w 586"/>
              <a:gd name="T13" fmla="*/ 43 h 651"/>
              <a:gd name="T14" fmla="*/ 586 w 586"/>
              <a:gd name="T15" fmla="*/ 77 h 651"/>
              <a:gd name="T16" fmla="*/ 586 w 586"/>
              <a:gd name="T17" fmla="*/ 584 h 651"/>
              <a:gd name="T18" fmla="*/ 519 w 586"/>
              <a:gd name="T19" fmla="*/ 651 h 651"/>
              <a:gd name="T20" fmla="*/ 486 w 586"/>
              <a:gd name="T21" fmla="*/ 642 h 651"/>
              <a:gd name="T22" fmla="*/ 486 w 586"/>
              <a:gd name="T23" fmla="*/ 642 h 651"/>
              <a:gd name="T24" fmla="*/ 486 w 586"/>
              <a:gd name="T25" fmla="*/ 642 h 651"/>
              <a:gd name="T26" fmla="*/ 486 w 586"/>
              <a:gd name="T27" fmla="*/ 642 h 6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6"/>
              <a:gd name="T43" fmla="*/ 0 h 651"/>
              <a:gd name="T44" fmla="*/ 586 w 586"/>
              <a:gd name="T45" fmla="*/ 651 h 6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6" h="651">
                <a:moveTo>
                  <a:pt x="486" y="642"/>
                </a:moveTo>
                <a:lnTo>
                  <a:pt x="486" y="642"/>
                </a:lnTo>
                <a:lnTo>
                  <a:pt x="43" y="388"/>
                </a:lnTo>
                <a:cubicBezTo>
                  <a:pt x="11" y="370"/>
                  <a:pt x="0" y="329"/>
                  <a:pt x="18" y="297"/>
                </a:cubicBezTo>
                <a:cubicBezTo>
                  <a:pt x="24" y="287"/>
                  <a:pt x="33" y="278"/>
                  <a:pt x="43" y="272"/>
                </a:cubicBezTo>
                <a:lnTo>
                  <a:pt x="486" y="19"/>
                </a:lnTo>
                <a:cubicBezTo>
                  <a:pt x="518" y="0"/>
                  <a:pt x="559" y="12"/>
                  <a:pt x="577" y="43"/>
                </a:cubicBezTo>
                <a:cubicBezTo>
                  <a:pt x="583" y="54"/>
                  <a:pt x="586" y="65"/>
                  <a:pt x="586" y="77"/>
                </a:cubicBezTo>
                <a:lnTo>
                  <a:pt x="586" y="584"/>
                </a:lnTo>
                <a:cubicBezTo>
                  <a:pt x="586" y="621"/>
                  <a:pt x="556" y="651"/>
                  <a:pt x="519" y="651"/>
                </a:cubicBezTo>
                <a:cubicBezTo>
                  <a:pt x="507" y="651"/>
                  <a:pt x="496" y="648"/>
                  <a:pt x="486" y="642"/>
                </a:cubicBezTo>
                <a:close/>
                <a:moveTo>
                  <a:pt x="486" y="642"/>
                </a:moveTo>
                <a:lnTo>
                  <a:pt x="486" y="642"/>
                </a:lnTo>
                <a:close/>
              </a:path>
            </a:pathLst>
          </a:custGeom>
          <a:solidFill>
            <a:schemeClr val="accent2"/>
          </a:solidFill>
          <a:ln w="10" cap="rnd">
            <a:noFill/>
            <a:prstDash val="solid"/>
            <a:round/>
            <a:headEnd/>
            <a:tailEnd/>
          </a:ln>
        </p:spPr>
        <p:txBody>
          <a:bodyPr/>
          <a:lstStyle/>
          <a:p>
            <a:pPr defTabSz="457200" eaLnBrk="1" hangingPunct="1">
              <a:defRPr/>
            </a:pPr>
            <a:endParaRPr lang="en-US" sz="1800" b="0">
              <a:solidFill>
                <a:srgbClr val="124191"/>
              </a:solidFill>
              <a:latin typeface="Arial" pitchFamily="34" charset="0"/>
            </a:endParaRPr>
          </a:p>
        </p:txBody>
      </p:sp>
    </p:spTree>
    <p:extLst>
      <p:ext uri="{BB962C8B-B14F-4D97-AF65-F5344CB8AC3E}">
        <p14:creationId xmlns:p14="http://schemas.microsoft.com/office/powerpoint/2010/main" val="109662855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a:prstGeom prst="rect">
            <a:avLst/>
          </a:prstGeom>
        </p:spPr>
        <p:txBody>
          <a:bodyPr>
            <a:normAutofit/>
          </a:bodyPr>
          <a:lstStyle/>
          <a:p>
            <a:r>
              <a:rPr lang="nl-BE" b="1" dirty="0"/>
              <a:t>XGS-PON and Co Existence</a:t>
            </a:r>
            <a:endParaRPr lang="fr-BE" b="1" dirty="0"/>
          </a:p>
        </p:txBody>
      </p:sp>
      <p:cxnSp>
        <p:nvCxnSpPr>
          <p:cNvPr id="113" name="AutoShape 9"/>
          <p:cNvCxnSpPr>
            <a:cxnSpLocks noChangeShapeType="1"/>
            <a:endCxn id="203" idx="1"/>
          </p:cNvCxnSpPr>
          <p:nvPr/>
        </p:nvCxnSpPr>
        <p:spPr bwMode="auto">
          <a:xfrm flipH="1" flipV="1">
            <a:off x="6330989" y="2685688"/>
            <a:ext cx="945932" cy="432953"/>
          </a:xfrm>
          <a:prstGeom prst="straightConnector1">
            <a:avLst/>
          </a:prstGeom>
          <a:noFill/>
          <a:ln w="9525">
            <a:solidFill>
              <a:schemeClr val="tx1"/>
            </a:solidFill>
            <a:round/>
            <a:headEnd/>
            <a:tailEnd/>
          </a:ln>
          <a:effectLst/>
        </p:spPr>
      </p:cxnSp>
      <p:cxnSp>
        <p:nvCxnSpPr>
          <p:cNvPr id="94" name="AutoShape 9"/>
          <p:cNvCxnSpPr>
            <a:cxnSpLocks noChangeShapeType="1"/>
          </p:cNvCxnSpPr>
          <p:nvPr/>
        </p:nvCxnSpPr>
        <p:spPr bwMode="auto">
          <a:xfrm flipH="1">
            <a:off x="6505494" y="1861583"/>
            <a:ext cx="805264" cy="464064"/>
          </a:xfrm>
          <a:prstGeom prst="straightConnector1">
            <a:avLst/>
          </a:prstGeom>
          <a:noFill/>
          <a:ln w="9525">
            <a:solidFill>
              <a:schemeClr val="tx1"/>
            </a:solidFill>
            <a:round/>
            <a:headEnd/>
            <a:tailEnd/>
          </a:ln>
          <a:effectLst/>
        </p:spPr>
      </p:cxnSp>
      <p:sp>
        <p:nvSpPr>
          <p:cNvPr id="95" name="Rectangle 13"/>
          <p:cNvSpPr>
            <a:spLocks noChangeArrowheads="1"/>
          </p:cNvSpPr>
          <p:nvPr/>
        </p:nvSpPr>
        <p:spPr bwMode="auto">
          <a:xfrm flipH="1">
            <a:off x="7282181" y="2590841"/>
            <a:ext cx="1169974" cy="310871"/>
          </a:xfrm>
          <a:prstGeom prst="rect">
            <a:avLst/>
          </a:prstGeom>
          <a:solidFill>
            <a:srgbClr val="FFC000"/>
          </a:solidFill>
          <a:ln w="9525" algn="ctr">
            <a:noFill/>
            <a:miter lim="800000"/>
            <a:headEnd/>
            <a:tailEnd/>
          </a:ln>
          <a:effectLst/>
        </p:spPr>
        <p:txBody>
          <a:bodyPr wrap="square" lIns="91406" tIns="45703" rIns="91406" bIns="45703" anchor="ctr"/>
          <a:lstStyle/>
          <a:p>
            <a:pPr algn="ctr" defTabSz="457200" eaLnBrk="1" hangingPunct="1">
              <a:defRPr/>
            </a:pPr>
            <a:r>
              <a:rPr lang="en-US" sz="1100" dirty="0">
                <a:solidFill>
                  <a:srgbClr val="124191"/>
                </a:solidFill>
                <a:latin typeface="Arial" pitchFamily="34" charset="0"/>
              </a:rPr>
              <a:t>XGS-PON ONT</a:t>
            </a:r>
          </a:p>
        </p:txBody>
      </p:sp>
      <p:cxnSp>
        <p:nvCxnSpPr>
          <p:cNvPr id="96" name="AutoShape 9"/>
          <p:cNvCxnSpPr>
            <a:cxnSpLocks noChangeShapeType="1"/>
            <a:stCxn id="104" idx="3"/>
          </p:cNvCxnSpPr>
          <p:nvPr/>
        </p:nvCxnSpPr>
        <p:spPr bwMode="auto">
          <a:xfrm flipH="1">
            <a:off x="6330990" y="2223894"/>
            <a:ext cx="951193" cy="60491"/>
          </a:xfrm>
          <a:prstGeom prst="straightConnector1">
            <a:avLst/>
          </a:prstGeom>
          <a:noFill/>
          <a:ln w="9525">
            <a:solidFill>
              <a:schemeClr val="tx1"/>
            </a:solidFill>
            <a:round/>
            <a:headEnd/>
            <a:tailEnd/>
          </a:ln>
          <a:effectLst/>
        </p:spPr>
      </p:cxnSp>
      <p:cxnSp>
        <p:nvCxnSpPr>
          <p:cNvPr id="97" name="AutoShape 9"/>
          <p:cNvCxnSpPr>
            <a:cxnSpLocks noChangeShapeType="1"/>
            <a:stCxn id="95" idx="3"/>
            <a:endCxn id="203" idx="1"/>
          </p:cNvCxnSpPr>
          <p:nvPr/>
        </p:nvCxnSpPr>
        <p:spPr bwMode="auto">
          <a:xfrm flipH="1" flipV="1">
            <a:off x="6330989" y="2685688"/>
            <a:ext cx="951192" cy="60589"/>
          </a:xfrm>
          <a:prstGeom prst="straightConnector1">
            <a:avLst/>
          </a:prstGeom>
          <a:noFill/>
          <a:ln w="9525">
            <a:solidFill>
              <a:schemeClr val="tx1"/>
            </a:solidFill>
            <a:round/>
            <a:headEnd/>
            <a:tailEnd/>
          </a:ln>
          <a:effectLst/>
        </p:spPr>
      </p:cxnSp>
      <p:sp>
        <p:nvSpPr>
          <p:cNvPr id="98" name="Rectangle 5"/>
          <p:cNvSpPr>
            <a:spLocks noChangeArrowheads="1"/>
          </p:cNvSpPr>
          <p:nvPr/>
        </p:nvSpPr>
        <p:spPr bwMode="auto">
          <a:xfrm flipH="1">
            <a:off x="1014738" y="2518833"/>
            <a:ext cx="932793" cy="310871"/>
          </a:xfrm>
          <a:prstGeom prst="rect">
            <a:avLst/>
          </a:prstGeom>
          <a:solidFill>
            <a:schemeClr val="accent1"/>
          </a:solidFill>
          <a:ln w="9525" algn="ctr">
            <a:noFill/>
            <a:miter lim="800000"/>
            <a:headEnd/>
            <a:tailEnd/>
          </a:ln>
          <a:effectLst/>
        </p:spPr>
        <p:txBody>
          <a:bodyPr wrap="square" lIns="91406" tIns="45703" rIns="91406" bIns="45703" anchor="ctr"/>
          <a:lstStyle/>
          <a:p>
            <a:pPr algn="ctr" defTabSz="457200" eaLnBrk="1" hangingPunct="1">
              <a:defRPr/>
            </a:pPr>
            <a:r>
              <a:rPr lang="en-US" sz="1050" dirty="0">
                <a:solidFill>
                  <a:srgbClr val="124191"/>
                </a:solidFill>
                <a:latin typeface="Arial" pitchFamily="34" charset="0"/>
              </a:rPr>
              <a:t>GPON LT card</a:t>
            </a:r>
          </a:p>
        </p:txBody>
      </p:sp>
      <p:grpSp>
        <p:nvGrpSpPr>
          <p:cNvPr id="2" name="Group 105"/>
          <p:cNvGrpSpPr/>
          <p:nvPr/>
        </p:nvGrpSpPr>
        <p:grpSpPr>
          <a:xfrm flipH="1">
            <a:off x="3981246" y="2574617"/>
            <a:ext cx="144813" cy="312719"/>
            <a:chOff x="5402155" y="2841320"/>
            <a:chExt cx="168058" cy="377978"/>
          </a:xfrm>
        </p:grpSpPr>
        <p:sp>
          <p:nvSpPr>
            <p:cNvPr id="101" name="Rectangle 100"/>
            <p:cNvSpPr/>
            <p:nvPr/>
          </p:nvSpPr>
          <p:spPr>
            <a:xfrm>
              <a:off x="5402155" y="2841320"/>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sp>
          <p:nvSpPr>
            <p:cNvPr id="102" name="Rectangle 101"/>
            <p:cNvSpPr/>
            <p:nvPr/>
          </p:nvSpPr>
          <p:spPr>
            <a:xfrm>
              <a:off x="5402155" y="2987421"/>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sp>
          <p:nvSpPr>
            <p:cNvPr id="103" name="Rectangle 102"/>
            <p:cNvSpPr/>
            <p:nvPr/>
          </p:nvSpPr>
          <p:spPr>
            <a:xfrm>
              <a:off x="5402155" y="3139821"/>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grpSp>
      <p:sp>
        <p:nvSpPr>
          <p:cNvPr id="104" name="Rectangle 5"/>
          <p:cNvSpPr>
            <a:spLocks noChangeArrowheads="1"/>
          </p:cNvSpPr>
          <p:nvPr/>
        </p:nvSpPr>
        <p:spPr bwMode="auto">
          <a:xfrm flipH="1">
            <a:off x="7282182" y="2068458"/>
            <a:ext cx="857770" cy="310871"/>
          </a:xfrm>
          <a:prstGeom prst="rect">
            <a:avLst/>
          </a:prstGeom>
          <a:solidFill>
            <a:schemeClr val="accent1"/>
          </a:solidFill>
          <a:ln w="9525" algn="ctr">
            <a:noFill/>
            <a:miter lim="800000"/>
            <a:headEnd/>
            <a:tailEnd/>
          </a:ln>
          <a:effectLst/>
        </p:spPr>
        <p:txBody>
          <a:bodyPr wrap="square" lIns="91406" tIns="45703" rIns="91406" bIns="45703" anchor="ctr"/>
          <a:lstStyle/>
          <a:p>
            <a:pPr algn="ctr" defTabSz="457200" eaLnBrk="1" hangingPunct="1">
              <a:defRPr/>
            </a:pPr>
            <a:r>
              <a:rPr lang="en-US" sz="1100" dirty="0">
                <a:solidFill>
                  <a:srgbClr val="124191"/>
                </a:solidFill>
                <a:latin typeface="Arial" pitchFamily="34" charset="0"/>
              </a:rPr>
              <a:t>ONT GPON</a:t>
            </a:r>
          </a:p>
        </p:txBody>
      </p:sp>
      <p:sp>
        <p:nvSpPr>
          <p:cNvPr id="105" name="TextBox 104"/>
          <p:cNvSpPr txBox="1"/>
          <p:nvPr/>
        </p:nvSpPr>
        <p:spPr>
          <a:xfrm flipH="1">
            <a:off x="4921318" y="2408723"/>
            <a:ext cx="1080120" cy="276965"/>
          </a:xfrm>
          <a:prstGeom prst="rect">
            <a:avLst/>
          </a:prstGeom>
          <a:noFill/>
        </p:spPr>
        <p:txBody>
          <a:bodyPr wrap="square" lIns="91406" tIns="45703" rIns="91406" bIns="45703" rtlCol="0">
            <a:spAutoFit/>
          </a:bodyPr>
          <a:lstStyle/>
          <a:p>
            <a:pPr algn="ctr" defTabSz="457200" eaLnBrk="1" hangingPunct="1">
              <a:defRPr/>
            </a:pPr>
            <a:r>
              <a:rPr lang="en-US" sz="1200" dirty="0">
                <a:solidFill>
                  <a:srgbClr val="124191"/>
                </a:solidFill>
                <a:latin typeface="Arial" pitchFamily="34" charset="0"/>
              </a:rPr>
              <a:t>PON feeder</a:t>
            </a:r>
          </a:p>
        </p:txBody>
      </p:sp>
      <p:sp>
        <p:nvSpPr>
          <p:cNvPr id="110" name="Rectangle 13"/>
          <p:cNvSpPr>
            <a:spLocks noChangeArrowheads="1"/>
          </p:cNvSpPr>
          <p:nvPr/>
        </p:nvSpPr>
        <p:spPr bwMode="auto">
          <a:xfrm flipH="1">
            <a:off x="960878" y="3155467"/>
            <a:ext cx="1408201" cy="898373"/>
          </a:xfrm>
          <a:prstGeom prst="rect">
            <a:avLst/>
          </a:prstGeom>
          <a:solidFill>
            <a:schemeClr val="accent5"/>
          </a:solidFill>
          <a:ln w="9525" algn="ctr">
            <a:solidFill>
              <a:schemeClr val="bg1">
                <a:lumMod val="75000"/>
              </a:schemeClr>
            </a:solidFill>
            <a:miter lim="800000"/>
            <a:headEnd/>
            <a:tailEnd/>
          </a:ln>
          <a:effectLst/>
        </p:spPr>
        <p:txBody>
          <a:bodyPr wrap="square" lIns="91406" tIns="45703" rIns="91406" bIns="45703" anchor="ctr"/>
          <a:lstStyle/>
          <a:p>
            <a:pPr algn="ctr" defTabSz="457200" eaLnBrk="1" hangingPunct="1">
              <a:defRPr/>
            </a:pPr>
            <a:r>
              <a:rPr lang="en-US" sz="1000" dirty="0">
                <a:solidFill>
                  <a:srgbClr val="124191"/>
                </a:solidFill>
                <a:latin typeface="Arial" pitchFamily="34" charset="0"/>
              </a:rPr>
              <a:t>Universal 10G-PON</a:t>
            </a:r>
          </a:p>
          <a:p>
            <a:pPr algn="ctr" defTabSz="457200" eaLnBrk="1" hangingPunct="1">
              <a:defRPr/>
            </a:pPr>
            <a:r>
              <a:rPr lang="en-US" sz="1000" dirty="0">
                <a:solidFill>
                  <a:srgbClr val="124191"/>
                </a:solidFill>
                <a:latin typeface="Arial" pitchFamily="34" charset="0"/>
              </a:rPr>
              <a:t>XGS &amp; NGPON2</a:t>
            </a:r>
          </a:p>
        </p:txBody>
      </p:sp>
      <p:sp>
        <p:nvSpPr>
          <p:cNvPr id="111" name="Rectangle 5"/>
          <p:cNvSpPr>
            <a:spLocks noChangeArrowheads="1"/>
          </p:cNvSpPr>
          <p:nvPr/>
        </p:nvSpPr>
        <p:spPr bwMode="auto">
          <a:xfrm flipH="1">
            <a:off x="7301231" y="1677576"/>
            <a:ext cx="857770" cy="310871"/>
          </a:xfrm>
          <a:prstGeom prst="rect">
            <a:avLst/>
          </a:prstGeom>
          <a:solidFill>
            <a:schemeClr val="accent1"/>
          </a:solidFill>
          <a:ln w="9525" algn="ctr">
            <a:noFill/>
            <a:miter lim="800000"/>
            <a:headEnd/>
            <a:tailEnd/>
          </a:ln>
          <a:effectLst/>
        </p:spPr>
        <p:txBody>
          <a:bodyPr wrap="square" lIns="91406" tIns="45703" rIns="91406" bIns="45703" anchor="ctr"/>
          <a:lstStyle/>
          <a:p>
            <a:pPr algn="ctr" defTabSz="457200" eaLnBrk="1" hangingPunct="1">
              <a:defRPr/>
            </a:pPr>
            <a:r>
              <a:rPr lang="en-US" sz="1100" dirty="0">
                <a:solidFill>
                  <a:srgbClr val="124191"/>
                </a:solidFill>
                <a:latin typeface="Arial" pitchFamily="34" charset="0"/>
              </a:rPr>
              <a:t>ONT GPON</a:t>
            </a:r>
          </a:p>
        </p:txBody>
      </p:sp>
      <p:grpSp>
        <p:nvGrpSpPr>
          <p:cNvPr id="4" name="Group 85"/>
          <p:cNvGrpSpPr/>
          <p:nvPr/>
        </p:nvGrpSpPr>
        <p:grpSpPr>
          <a:xfrm>
            <a:off x="2644588" y="1984617"/>
            <a:ext cx="390393" cy="123376"/>
            <a:chOff x="7847014" y="1265239"/>
            <a:chExt cx="663575" cy="173038"/>
          </a:xfrm>
          <a:solidFill>
            <a:schemeClr val="tx1"/>
          </a:solidFill>
        </p:grpSpPr>
        <p:sp>
          <p:nvSpPr>
            <p:cNvPr id="117" name="Rectangle 68"/>
            <p:cNvSpPr>
              <a:spLocks noChangeArrowheads="1"/>
            </p:cNvSpPr>
            <p:nvPr/>
          </p:nvSpPr>
          <p:spPr bwMode="auto">
            <a:xfrm>
              <a:off x="8005764" y="1365251"/>
              <a:ext cx="398463" cy="73025"/>
            </a:xfrm>
            <a:prstGeom prst="rect">
              <a:avLst/>
            </a:prstGeom>
            <a:grpFill/>
            <a:ln w="9525">
              <a:noFill/>
              <a:miter lim="800000"/>
              <a:headEnd/>
              <a:tailEnd/>
            </a:ln>
          </p:spPr>
          <p:txBody>
            <a:bodyPr wrap="square" tIns="0" bIns="0" anchor="ctr" anchorCtr="0">
              <a:noAutofit/>
            </a:bodyPr>
            <a:lstStyle/>
            <a:p>
              <a:pPr defTabSz="457200" eaLnBrk="1" hangingPunct="1">
                <a:spcAft>
                  <a:spcPts val="0"/>
                </a:spcAft>
                <a:defRPr/>
              </a:pPr>
              <a:endParaRPr lang="en-US" sz="1000">
                <a:solidFill>
                  <a:srgbClr val="124191"/>
                </a:solidFill>
                <a:latin typeface="Nokia Pure Text Light"/>
                <a:ea typeface="MS PGothic"/>
                <a:cs typeface="MS PGothic"/>
              </a:endParaRPr>
            </a:p>
          </p:txBody>
        </p:sp>
        <p:sp>
          <p:nvSpPr>
            <p:cNvPr id="121" name="Freeform 69"/>
            <p:cNvSpPr>
              <a:spLocks/>
            </p:cNvSpPr>
            <p:nvPr/>
          </p:nvSpPr>
          <p:spPr bwMode="auto">
            <a:xfrm>
              <a:off x="7847014" y="1265239"/>
              <a:ext cx="663575" cy="173038"/>
            </a:xfrm>
            <a:custGeom>
              <a:avLst/>
              <a:gdLst/>
              <a:ahLst/>
              <a:cxnLst>
                <a:cxn ang="0">
                  <a:pos x="659" y="0"/>
                </a:cxn>
                <a:cxn ang="0">
                  <a:pos x="96" y="0"/>
                </a:cxn>
                <a:cxn ang="0">
                  <a:pos x="113" y="45"/>
                </a:cxn>
                <a:cxn ang="0">
                  <a:pos x="42" y="116"/>
                </a:cxn>
                <a:cxn ang="0">
                  <a:pos x="0" y="102"/>
                </a:cxn>
                <a:cxn ang="0">
                  <a:pos x="0" y="135"/>
                </a:cxn>
                <a:cxn ang="0">
                  <a:pos x="46" y="181"/>
                </a:cxn>
                <a:cxn ang="0">
                  <a:pos x="150" y="181"/>
                </a:cxn>
                <a:cxn ang="0">
                  <a:pos x="150" y="0"/>
                </a:cxn>
                <a:cxn ang="0">
                  <a:pos x="170" y="0"/>
                </a:cxn>
                <a:cxn ang="0">
                  <a:pos x="170" y="85"/>
                </a:cxn>
                <a:cxn ang="0">
                  <a:pos x="593" y="85"/>
                </a:cxn>
                <a:cxn ang="0">
                  <a:pos x="593" y="0"/>
                </a:cxn>
                <a:cxn ang="0">
                  <a:pos x="613" y="0"/>
                </a:cxn>
                <a:cxn ang="0">
                  <a:pos x="613" y="181"/>
                </a:cxn>
                <a:cxn ang="0">
                  <a:pos x="659" y="181"/>
                </a:cxn>
                <a:cxn ang="0">
                  <a:pos x="705" y="135"/>
                </a:cxn>
                <a:cxn ang="0">
                  <a:pos x="705" y="45"/>
                </a:cxn>
                <a:cxn ang="0">
                  <a:pos x="659" y="0"/>
                </a:cxn>
              </a:cxnLst>
              <a:rect l="0" t="0" r="r" b="b"/>
              <a:pathLst>
                <a:path w="705" h="181">
                  <a:moveTo>
                    <a:pt x="659" y="0"/>
                  </a:moveTo>
                  <a:cubicBezTo>
                    <a:pt x="96" y="0"/>
                    <a:pt x="96" y="0"/>
                    <a:pt x="96" y="0"/>
                  </a:cubicBezTo>
                  <a:cubicBezTo>
                    <a:pt x="106" y="12"/>
                    <a:pt x="113" y="27"/>
                    <a:pt x="113" y="45"/>
                  </a:cubicBezTo>
                  <a:cubicBezTo>
                    <a:pt x="113" y="84"/>
                    <a:pt x="81" y="116"/>
                    <a:pt x="42" y="116"/>
                  </a:cubicBezTo>
                  <a:cubicBezTo>
                    <a:pt x="26" y="116"/>
                    <a:pt x="12" y="110"/>
                    <a:pt x="0" y="102"/>
                  </a:cubicBezTo>
                  <a:cubicBezTo>
                    <a:pt x="0" y="135"/>
                    <a:pt x="0" y="135"/>
                    <a:pt x="0" y="135"/>
                  </a:cubicBezTo>
                  <a:cubicBezTo>
                    <a:pt x="0" y="161"/>
                    <a:pt x="21" y="181"/>
                    <a:pt x="46" y="181"/>
                  </a:cubicBezTo>
                  <a:cubicBezTo>
                    <a:pt x="150" y="181"/>
                    <a:pt x="150" y="181"/>
                    <a:pt x="150" y="181"/>
                  </a:cubicBezTo>
                  <a:cubicBezTo>
                    <a:pt x="150" y="0"/>
                    <a:pt x="150" y="0"/>
                    <a:pt x="150" y="0"/>
                  </a:cubicBezTo>
                  <a:cubicBezTo>
                    <a:pt x="170" y="0"/>
                    <a:pt x="170" y="0"/>
                    <a:pt x="170" y="0"/>
                  </a:cubicBezTo>
                  <a:cubicBezTo>
                    <a:pt x="170" y="85"/>
                    <a:pt x="170" y="85"/>
                    <a:pt x="170" y="85"/>
                  </a:cubicBezTo>
                  <a:cubicBezTo>
                    <a:pt x="593" y="85"/>
                    <a:pt x="593" y="85"/>
                    <a:pt x="593" y="85"/>
                  </a:cubicBezTo>
                  <a:cubicBezTo>
                    <a:pt x="593" y="0"/>
                    <a:pt x="593" y="0"/>
                    <a:pt x="593" y="0"/>
                  </a:cubicBezTo>
                  <a:cubicBezTo>
                    <a:pt x="613" y="0"/>
                    <a:pt x="613" y="0"/>
                    <a:pt x="613" y="0"/>
                  </a:cubicBezTo>
                  <a:cubicBezTo>
                    <a:pt x="613" y="181"/>
                    <a:pt x="613" y="181"/>
                    <a:pt x="613" y="181"/>
                  </a:cubicBezTo>
                  <a:cubicBezTo>
                    <a:pt x="659" y="181"/>
                    <a:pt x="659" y="181"/>
                    <a:pt x="659" y="181"/>
                  </a:cubicBezTo>
                  <a:cubicBezTo>
                    <a:pt x="685" y="181"/>
                    <a:pt x="705" y="161"/>
                    <a:pt x="705" y="135"/>
                  </a:cubicBezTo>
                  <a:cubicBezTo>
                    <a:pt x="705" y="45"/>
                    <a:pt x="705" y="45"/>
                    <a:pt x="705" y="45"/>
                  </a:cubicBezTo>
                  <a:cubicBezTo>
                    <a:pt x="705" y="20"/>
                    <a:pt x="685" y="0"/>
                    <a:pt x="659" y="0"/>
                  </a:cubicBezTo>
                  <a:close/>
                </a:path>
              </a:pathLst>
            </a:custGeom>
            <a:grpFill/>
            <a:ln w="9525">
              <a:noFill/>
              <a:round/>
              <a:headEnd/>
              <a:tailEnd/>
            </a:ln>
          </p:spPr>
          <p:txBody>
            <a:bodyPr wrap="square" tIns="0" bIns="0" anchor="ctr" anchorCtr="0">
              <a:noAutofit/>
            </a:bodyPr>
            <a:lstStyle/>
            <a:p>
              <a:pPr defTabSz="457200" eaLnBrk="1" hangingPunct="1">
                <a:spcAft>
                  <a:spcPts val="0"/>
                </a:spcAft>
                <a:defRPr/>
              </a:pPr>
              <a:endParaRPr lang="en-US" sz="1000">
                <a:solidFill>
                  <a:srgbClr val="124191"/>
                </a:solidFill>
                <a:latin typeface="Nokia Pure Text Light"/>
                <a:ea typeface="MS PGothic"/>
                <a:cs typeface="MS PGothic"/>
              </a:endParaRPr>
            </a:p>
          </p:txBody>
        </p:sp>
        <p:sp>
          <p:nvSpPr>
            <p:cNvPr id="124" name="Oval 70"/>
            <p:cNvSpPr>
              <a:spLocks noChangeArrowheads="1"/>
            </p:cNvSpPr>
            <p:nvPr/>
          </p:nvSpPr>
          <p:spPr bwMode="auto">
            <a:xfrm>
              <a:off x="7856539" y="1277939"/>
              <a:ext cx="52388" cy="53975"/>
            </a:xfrm>
            <a:prstGeom prst="ellipse">
              <a:avLst/>
            </a:prstGeom>
            <a:grpFill/>
            <a:ln w="9525">
              <a:noFill/>
              <a:round/>
              <a:headEnd/>
              <a:tailEnd/>
            </a:ln>
          </p:spPr>
          <p:txBody>
            <a:bodyPr wrap="square" tIns="0" bIns="0" anchor="ctr" anchorCtr="0">
              <a:noAutofit/>
            </a:bodyPr>
            <a:lstStyle/>
            <a:p>
              <a:pPr defTabSz="457200" eaLnBrk="1" hangingPunct="1">
                <a:spcAft>
                  <a:spcPts val="0"/>
                </a:spcAft>
                <a:defRPr/>
              </a:pPr>
              <a:endParaRPr lang="en-US" sz="1000">
                <a:solidFill>
                  <a:srgbClr val="124191"/>
                </a:solidFill>
                <a:latin typeface="Nokia Pure Text Light"/>
                <a:ea typeface="MS PGothic"/>
                <a:cs typeface="MS PGothic"/>
              </a:endParaRPr>
            </a:p>
          </p:txBody>
        </p:sp>
      </p:grpSp>
      <p:sp>
        <p:nvSpPr>
          <p:cNvPr id="125" name="TextBox 124"/>
          <p:cNvSpPr txBox="1"/>
          <p:nvPr/>
        </p:nvSpPr>
        <p:spPr>
          <a:xfrm flipH="1">
            <a:off x="2525667" y="1749583"/>
            <a:ext cx="685800" cy="261576"/>
          </a:xfrm>
          <a:prstGeom prst="rect">
            <a:avLst/>
          </a:prstGeom>
          <a:noFill/>
        </p:spPr>
        <p:txBody>
          <a:bodyPr wrap="square" lIns="91406" tIns="45703" rIns="91406" bIns="45703" rtlCol="0">
            <a:spAutoFit/>
          </a:bodyPr>
          <a:lstStyle/>
          <a:p>
            <a:pPr algn="ctr" defTabSz="457200" eaLnBrk="1" hangingPunct="1">
              <a:defRPr/>
            </a:pPr>
            <a:r>
              <a:rPr lang="en-US" sz="1100" dirty="0">
                <a:solidFill>
                  <a:srgbClr val="124191"/>
                </a:solidFill>
                <a:latin typeface="Arial" pitchFamily="34" charset="0"/>
              </a:rPr>
              <a:t>OTDR</a:t>
            </a:r>
          </a:p>
        </p:txBody>
      </p:sp>
      <p:cxnSp>
        <p:nvCxnSpPr>
          <p:cNvPr id="126" name="Elbow Connector 125"/>
          <p:cNvCxnSpPr/>
          <p:nvPr/>
        </p:nvCxnSpPr>
        <p:spPr>
          <a:xfrm>
            <a:off x="3049111" y="2037615"/>
            <a:ext cx="951815" cy="473268"/>
          </a:xfrm>
          <a:prstGeom prst="bentConnector3">
            <a:avLst>
              <a:gd name="adj1" fmla="val 50000"/>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5" name="Group 62"/>
          <p:cNvGrpSpPr/>
          <p:nvPr/>
        </p:nvGrpSpPr>
        <p:grpSpPr>
          <a:xfrm flipV="1">
            <a:off x="2545055" y="2829703"/>
            <a:ext cx="1429990" cy="576064"/>
            <a:chOff x="1763713" y="2406781"/>
            <a:chExt cx="863600" cy="877757"/>
          </a:xfrm>
        </p:grpSpPr>
        <p:sp>
          <p:nvSpPr>
            <p:cNvPr id="128" name="Line 28"/>
            <p:cNvSpPr>
              <a:spLocks noChangeShapeType="1"/>
            </p:cNvSpPr>
            <p:nvPr/>
          </p:nvSpPr>
          <p:spPr bwMode="auto">
            <a:xfrm>
              <a:off x="1763713" y="24209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00" dirty="0">
                <a:solidFill>
                  <a:srgbClr val="124191"/>
                </a:solidFill>
                <a:latin typeface="Arial" pitchFamily="34" charset="0"/>
              </a:endParaRPr>
            </a:p>
          </p:txBody>
        </p:sp>
        <p:sp>
          <p:nvSpPr>
            <p:cNvPr id="129" name="Line 32"/>
            <p:cNvSpPr>
              <a:spLocks noChangeShapeType="1"/>
            </p:cNvSpPr>
            <p:nvPr/>
          </p:nvSpPr>
          <p:spPr bwMode="auto">
            <a:xfrm>
              <a:off x="2411413" y="32845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00" dirty="0">
                <a:solidFill>
                  <a:srgbClr val="124191"/>
                </a:solidFill>
                <a:latin typeface="Arial" pitchFamily="34" charset="0"/>
              </a:endParaRPr>
            </a:p>
          </p:txBody>
        </p:sp>
        <p:sp>
          <p:nvSpPr>
            <p:cNvPr id="130" name="Line 39"/>
            <p:cNvSpPr>
              <a:spLocks noChangeShapeType="1"/>
            </p:cNvSpPr>
            <p:nvPr/>
          </p:nvSpPr>
          <p:spPr bwMode="auto">
            <a:xfrm>
              <a:off x="1979613" y="2406781"/>
              <a:ext cx="431801"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00" dirty="0">
                <a:solidFill>
                  <a:srgbClr val="124191"/>
                </a:solidFill>
                <a:latin typeface="Arial" pitchFamily="34" charset="0"/>
              </a:endParaRPr>
            </a:p>
          </p:txBody>
        </p:sp>
      </p:grpSp>
      <p:sp>
        <p:nvSpPr>
          <p:cNvPr id="131" name="TextBox 130"/>
          <p:cNvSpPr txBox="1"/>
          <p:nvPr/>
        </p:nvSpPr>
        <p:spPr>
          <a:xfrm flipH="1">
            <a:off x="1887988" y="2717837"/>
            <a:ext cx="1512168" cy="415464"/>
          </a:xfrm>
          <a:prstGeom prst="rect">
            <a:avLst/>
          </a:prstGeom>
          <a:noFill/>
        </p:spPr>
        <p:txBody>
          <a:bodyPr wrap="square" lIns="91406" tIns="45703" rIns="91406" bIns="45703" rtlCol="0">
            <a:spAutoFit/>
          </a:bodyPr>
          <a:lstStyle/>
          <a:p>
            <a:pPr algn="r" defTabSz="457200" eaLnBrk="1" hangingPunct="1">
              <a:defRPr/>
            </a:pPr>
            <a:r>
              <a:rPr lang="en-US" sz="1050" dirty="0">
                <a:solidFill>
                  <a:srgbClr val="124191"/>
                </a:solidFill>
                <a:latin typeface="Arial" pitchFamily="34" charset="0"/>
              </a:rPr>
              <a:t>10/10</a:t>
            </a:r>
            <a:br>
              <a:rPr lang="en-US" sz="1050" dirty="0">
                <a:solidFill>
                  <a:srgbClr val="124191"/>
                </a:solidFill>
                <a:latin typeface="Arial" pitchFamily="34" charset="0"/>
              </a:rPr>
            </a:br>
            <a:r>
              <a:rPr lang="en-US" sz="1050" dirty="0">
                <a:solidFill>
                  <a:srgbClr val="124191"/>
                </a:solidFill>
                <a:latin typeface="Arial" pitchFamily="34" charset="0"/>
              </a:rPr>
              <a:t>(XGS)</a:t>
            </a:r>
          </a:p>
        </p:txBody>
      </p:sp>
      <p:grpSp>
        <p:nvGrpSpPr>
          <p:cNvPr id="6" name="Group 30"/>
          <p:cNvGrpSpPr>
            <a:grpSpLocks/>
          </p:cNvGrpSpPr>
          <p:nvPr/>
        </p:nvGrpSpPr>
        <p:grpSpPr bwMode="auto">
          <a:xfrm>
            <a:off x="2257022" y="3231072"/>
            <a:ext cx="286464" cy="270748"/>
            <a:chOff x="3105807" y="5171090"/>
            <a:chExt cx="867103" cy="804041"/>
          </a:xfrm>
        </p:grpSpPr>
        <p:sp>
          <p:nvSpPr>
            <p:cNvPr id="133" name="Oval 132"/>
            <p:cNvSpPr/>
            <p:nvPr/>
          </p:nvSpPr>
          <p:spPr>
            <a:xfrm>
              <a:off x="3105807" y="5171090"/>
              <a:ext cx="867103" cy="804041"/>
            </a:xfrm>
            <a:prstGeom prst="ellipse">
              <a:avLst/>
            </a:prstGeom>
            <a:solidFill>
              <a:schemeClr val="accent2"/>
            </a:solidFill>
            <a:ln>
              <a:solidFill>
                <a:schemeClr val="bg1"/>
              </a:solidFill>
            </a:ln>
          </p:spPr>
          <p:txBody>
            <a:bodyPr anchor="ctr"/>
            <a:lstStyle/>
            <a:p>
              <a:pPr algn="ctr" defTabSz="457200" eaLnBrk="1" hangingPunct="1">
                <a:spcBef>
                  <a:spcPts val="0"/>
                </a:spcBef>
                <a:defRPr/>
              </a:pPr>
              <a:endParaRPr lang="nl-BE" sz="1800" dirty="0">
                <a:solidFill>
                  <a:srgbClr val="124191"/>
                </a:solidFill>
                <a:latin typeface="Nokia Pure Text Light"/>
                <a:cs typeface="Trebuchet MS"/>
              </a:endParaRPr>
            </a:p>
          </p:txBody>
        </p:sp>
        <p:sp>
          <p:nvSpPr>
            <p:cNvPr id="134" name="Freeform 6"/>
            <p:cNvSpPr>
              <a:spLocks noChangeAspect="1" noChangeArrowheads="1"/>
            </p:cNvSpPr>
            <p:nvPr/>
          </p:nvSpPr>
          <p:spPr bwMode="auto">
            <a:xfrm rot="10800000">
              <a:off x="3250684" y="5461733"/>
              <a:ext cx="581674" cy="190933"/>
            </a:xfrm>
            <a:custGeom>
              <a:avLst/>
              <a:gdLst>
                <a:gd name="T0" fmla="*/ 1969 w 6469"/>
                <a:gd name="T1" fmla="*/ 469 h 2126"/>
                <a:gd name="T2" fmla="*/ 1969 w 6469"/>
                <a:gd name="T3" fmla="*/ 469 h 2126"/>
                <a:gd name="T4" fmla="*/ 1906 w 6469"/>
                <a:gd name="T5" fmla="*/ 563 h 2126"/>
                <a:gd name="T6" fmla="*/ 531 w 6469"/>
                <a:gd name="T7" fmla="*/ 594 h 2126"/>
                <a:gd name="T8" fmla="*/ 531 w 6469"/>
                <a:gd name="T9" fmla="*/ 1625 h 2126"/>
                <a:gd name="T10" fmla="*/ 1906 w 6469"/>
                <a:gd name="T11" fmla="*/ 1625 h 2126"/>
                <a:gd name="T12" fmla="*/ 1938 w 6469"/>
                <a:gd name="T13" fmla="*/ 1687 h 2126"/>
                <a:gd name="T14" fmla="*/ 2156 w 6469"/>
                <a:gd name="T15" fmla="*/ 1781 h 2126"/>
                <a:gd name="T16" fmla="*/ 3188 w 6469"/>
                <a:gd name="T17" fmla="*/ 1781 h 2126"/>
                <a:gd name="T18" fmla="*/ 3219 w 6469"/>
                <a:gd name="T19" fmla="*/ 1781 h 2126"/>
                <a:gd name="T20" fmla="*/ 3219 w 6469"/>
                <a:gd name="T21" fmla="*/ 1843 h 2126"/>
                <a:gd name="T22" fmla="*/ 3468 w 6469"/>
                <a:gd name="T23" fmla="*/ 1937 h 2126"/>
                <a:gd name="T24" fmla="*/ 4624 w 6469"/>
                <a:gd name="T25" fmla="*/ 1937 h 2126"/>
                <a:gd name="T26" fmla="*/ 4655 w 6469"/>
                <a:gd name="T27" fmla="*/ 2031 h 2126"/>
                <a:gd name="T28" fmla="*/ 4874 w 6469"/>
                <a:gd name="T29" fmla="*/ 2125 h 2126"/>
                <a:gd name="T30" fmla="*/ 5999 w 6469"/>
                <a:gd name="T31" fmla="*/ 2125 h 2126"/>
                <a:gd name="T32" fmla="*/ 6468 w 6469"/>
                <a:gd name="T33" fmla="*/ 1063 h 2126"/>
                <a:gd name="T34" fmla="*/ 5968 w 6469"/>
                <a:gd name="T35" fmla="*/ 0 h 2126"/>
                <a:gd name="T36" fmla="*/ 4718 w 6469"/>
                <a:gd name="T37" fmla="*/ 32 h 2126"/>
                <a:gd name="T38" fmla="*/ 4624 w 6469"/>
                <a:gd name="T39" fmla="*/ 188 h 2126"/>
                <a:gd name="T40" fmla="*/ 3437 w 6469"/>
                <a:gd name="T41" fmla="*/ 219 h 2126"/>
                <a:gd name="T42" fmla="*/ 3250 w 6469"/>
                <a:gd name="T43" fmla="*/ 313 h 2126"/>
                <a:gd name="T44" fmla="*/ 3219 w 6469"/>
                <a:gd name="T45" fmla="*/ 407 h 2126"/>
                <a:gd name="T46" fmla="*/ 2156 w 6469"/>
                <a:gd name="T47" fmla="*/ 407 h 2126"/>
                <a:gd name="T48" fmla="*/ 1969 w 6469"/>
                <a:gd name="T49" fmla="*/ 469 h 2126"/>
                <a:gd name="T50" fmla="*/ 6280 w 6469"/>
                <a:gd name="T51" fmla="*/ 1063 h 2126"/>
                <a:gd name="T52" fmla="*/ 6280 w 6469"/>
                <a:gd name="T53" fmla="*/ 1063 h 2126"/>
                <a:gd name="T54" fmla="*/ 5968 w 6469"/>
                <a:gd name="T55" fmla="*/ 1906 h 2126"/>
                <a:gd name="T56" fmla="*/ 5687 w 6469"/>
                <a:gd name="T57" fmla="*/ 1063 h 2126"/>
                <a:gd name="T58" fmla="*/ 5968 w 6469"/>
                <a:gd name="T59" fmla="*/ 219 h 2126"/>
                <a:gd name="T60" fmla="*/ 6280 w 6469"/>
                <a:gd name="T61" fmla="*/ 1063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69" h="2126">
                  <a:moveTo>
                    <a:pt x="1969" y="469"/>
                  </a:moveTo>
                  <a:lnTo>
                    <a:pt x="1969" y="469"/>
                  </a:lnTo>
                  <a:cubicBezTo>
                    <a:pt x="1938" y="501"/>
                    <a:pt x="1938" y="532"/>
                    <a:pt x="1906" y="563"/>
                  </a:cubicBezTo>
                  <a:cubicBezTo>
                    <a:pt x="531" y="594"/>
                    <a:pt x="531" y="594"/>
                    <a:pt x="531" y="594"/>
                  </a:cubicBezTo>
                  <a:cubicBezTo>
                    <a:pt x="0" y="1187"/>
                    <a:pt x="531" y="1625"/>
                    <a:pt x="531" y="1625"/>
                  </a:cubicBezTo>
                  <a:cubicBezTo>
                    <a:pt x="1906" y="1625"/>
                    <a:pt x="1906" y="1625"/>
                    <a:pt x="1906" y="1625"/>
                  </a:cubicBezTo>
                  <a:cubicBezTo>
                    <a:pt x="1906" y="1656"/>
                    <a:pt x="1938" y="1656"/>
                    <a:pt x="1938" y="1687"/>
                  </a:cubicBezTo>
                  <a:cubicBezTo>
                    <a:pt x="1938" y="1687"/>
                    <a:pt x="2031" y="1781"/>
                    <a:pt x="2156" y="1781"/>
                  </a:cubicBezTo>
                  <a:cubicBezTo>
                    <a:pt x="3188" y="1781"/>
                    <a:pt x="3188" y="1781"/>
                    <a:pt x="3188" y="1781"/>
                  </a:cubicBezTo>
                  <a:cubicBezTo>
                    <a:pt x="3219" y="1781"/>
                    <a:pt x="3219" y="1781"/>
                    <a:pt x="3219" y="1781"/>
                  </a:cubicBezTo>
                  <a:cubicBezTo>
                    <a:pt x="3219" y="1812"/>
                    <a:pt x="3219" y="1812"/>
                    <a:pt x="3219" y="1843"/>
                  </a:cubicBezTo>
                  <a:cubicBezTo>
                    <a:pt x="3219" y="1843"/>
                    <a:pt x="3313" y="1937"/>
                    <a:pt x="3468" y="1937"/>
                  </a:cubicBezTo>
                  <a:cubicBezTo>
                    <a:pt x="4624" y="1937"/>
                    <a:pt x="4624" y="1937"/>
                    <a:pt x="4624" y="1937"/>
                  </a:cubicBezTo>
                  <a:cubicBezTo>
                    <a:pt x="4655" y="1968"/>
                    <a:pt x="4655" y="2000"/>
                    <a:pt x="4655" y="2031"/>
                  </a:cubicBezTo>
                  <a:cubicBezTo>
                    <a:pt x="4655" y="2031"/>
                    <a:pt x="4749" y="2125"/>
                    <a:pt x="4874" y="2125"/>
                  </a:cubicBezTo>
                  <a:cubicBezTo>
                    <a:pt x="5999" y="2125"/>
                    <a:pt x="5999" y="2125"/>
                    <a:pt x="5999" y="2125"/>
                  </a:cubicBezTo>
                  <a:cubicBezTo>
                    <a:pt x="5999" y="2125"/>
                    <a:pt x="6468" y="2062"/>
                    <a:pt x="6468" y="1063"/>
                  </a:cubicBezTo>
                  <a:cubicBezTo>
                    <a:pt x="6468" y="63"/>
                    <a:pt x="5968" y="0"/>
                    <a:pt x="5968" y="0"/>
                  </a:cubicBezTo>
                  <a:cubicBezTo>
                    <a:pt x="4718" y="32"/>
                    <a:pt x="4718" y="32"/>
                    <a:pt x="4718" y="32"/>
                  </a:cubicBezTo>
                  <a:cubicBezTo>
                    <a:pt x="4655" y="94"/>
                    <a:pt x="4687" y="188"/>
                    <a:pt x="4624" y="188"/>
                  </a:cubicBezTo>
                  <a:cubicBezTo>
                    <a:pt x="3375" y="219"/>
                    <a:pt x="3437" y="219"/>
                    <a:pt x="3437" y="219"/>
                  </a:cubicBezTo>
                  <a:cubicBezTo>
                    <a:pt x="3313" y="219"/>
                    <a:pt x="3250" y="313"/>
                    <a:pt x="3250" y="313"/>
                  </a:cubicBezTo>
                  <a:cubicBezTo>
                    <a:pt x="3219" y="344"/>
                    <a:pt x="3219" y="376"/>
                    <a:pt x="3219" y="407"/>
                  </a:cubicBezTo>
                  <a:cubicBezTo>
                    <a:pt x="2156" y="407"/>
                    <a:pt x="2156" y="407"/>
                    <a:pt x="2156" y="407"/>
                  </a:cubicBezTo>
                  <a:cubicBezTo>
                    <a:pt x="2031" y="407"/>
                    <a:pt x="1969" y="469"/>
                    <a:pt x="1969" y="469"/>
                  </a:cubicBezTo>
                  <a:close/>
                  <a:moveTo>
                    <a:pt x="6280" y="1063"/>
                  </a:moveTo>
                  <a:lnTo>
                    <a:pt x="6280" y="1063"/>
                  </a:lnTo>
                  <a:cubicBezTo>
                    <a:pt x="6280" y="1531"/>
                    <a:pt x="6155" y="1906"/>
                    <a:pt x="5968" y="1906"/>
                  </a:cubicBezTo>
                  <a:cubicBezTo>
                    <a:pt x="5812" y="1906"/>
                    <a:pt x="5687" y="1531"/>
                    <a:pt x="5687" y="1063"/>
                  </a:cubicBezTo>
                  <a:cubicBezTo>
                    <a:pt x="5687" y="594"/>
                    <a:pt x="5812" y="219"/>
                    <a:pt x="5968" y="219"/>
                  </a:cubicBezTo>
                  <a:cubicBezTo>
                    <a:pt x="6155" y="219"/>
                    <a:pt x="6280" y="594"/>
                    <a:pt x="6280" y="1063"/>
                  </a:cubicBezTo>
                  <a:close/>
                </a:path>
              </a:pathLst>
            </a:custGeom>
            <a:solidFill>
              <a:schemeClr val="accent3">
                <a:lumMod val="75000"/>
              </a:schemeClr>
            </a:solidFill>
            <a:ln>
              <a:noFill/>
            </a:ln>
            <a:effectLst/>
          </p:spPr>
          <p:txBody>
            <a:bodyPr wrap="none" anchor="ctr"/>
            <a:lstStyle/>
            <a:p>
              <a:pPr defTabSz="457200" eaLnBrk="1" hangingPunct="1">
                <a:defRPr/>
              </a:pPr>
              <a:endParaRPr lang="en-US" sz="1800">
                <a:solidFill>
                  <a:srgbClr val="124191"/>
                </a:solidFill>
                <a:latin typeface="Nokia Pure Text Light"/>
              </a:endParaRPr>
            </a:p>
          </p:txBody>
        </p:sp>
      </p:grpSp>
      <p:sp>
        <p:nvSpPr>
          <p:cNvPr id="143" name="TextBox 142"/>
          <p:cNvSpPr txBox="1"/>
          <p:nvPr/>
        </p:nvSpPr>
        <p:spPr>
          <a:xfrm flipH="1">
            <a:off x="6145454" y="1101512"/>
            <a:ext cx="859896" cy="553963"/>
          </a:xfrm>
          <a:prstGeom prst="rect">
            <a:avLst/>
          </a:prstGeom>
          <a:noFill/>
        </p:spPr>
        <p:txBody>
          <a:bodyPr wrap="square" lIns="91406" tIns="45703" rIns="91406" bIns="45703" rtlCol="0">
            <a:spAutoFit/>
          </a:bodyPr>
          <a:lstStyle/>
          <a:p>
            <a:pPr algn="ctr" defTabSz="457200" eaLnBrk="1" hangingPunct="1">
              <a:defRPr/>
            </a:pPr>
            <a:r>
              <a:rPr lang="en-US" sz="1000" dirty="0">
                <a:solidFill>
                  <a:srgbClr val="124191"/>
                </a:solidFill>
                <a:latin typeface="Arial" pitchFamily="34" charset="0"/>
              </a:rPr>
              <a:t>(passive) Power Splitter</a:t>
            </a:r>
          </a:p>
        </p:txBody>
      </p:sp>
      <p:cxnSp>
        <p:nvCxnSpPr>
          <p:cNvPr id="144" name="AutoShape 55"/>
          <p:cNvCxnSpPr>
            <a:cxnSpLocks noChangeShapeType="1"/>
            <a:stCxn id="203" idx="1"/>
            <a:endCxn id="98" idx="1"/>
          </p:cNvCxnSpPr>
          <p:nvPr/>
        </p:nvCxnSpPr>
        <p:spPr bwMode="auto">
          <a:xfrm flipH="1" flipV="1">
            <a:off x="1947531" y="2674268"/>
            <a:ext cx="4383459" cy="0"/>
          </a:xfrm>
          <a:prstGeom prst="straightConnector1">
            <a:avLst/>
          </a:prstGeom>
          <a:noFill/>
          <a:ln w="9525">
            <a:solidFill>
              <a:schemeClr val="tx1"/>
            </a:solidFill>
            <a:round/>
            <a:headEnd/>
            <a:tailEnd/>
          </a:ln>
          <a:effectLst/>
        </p:spPr>
      </p:cxnSp>
      <p:sp>
        <p:nvSpPr>
          <p:cNvPr id="147" name="TextBox 146"/>
          <p:cNvSpPr txBox="1"/>
          <p:nvPr/>
        </p:nvSpPr>
        <p:spPr>
          <a:xfrm flipH="1">
            <a:off x="7998848" y="1708320"/>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2.5/1.25</a:t>
            </a:r>
          </a:p>
        </p:txBody>
      </p:sp>
      <p:sp>
        <p:nvSpPr>
          <p:cNvPr id="148" name="TextBox 147"/>
          <p:cNvSpPr txBox="1"/>
          <p:nvPr/>
        </p:nvSpPr>
        <p:spPr>
          <a:xfrm flipH="1">
            <a:off x="7998848" y="2094816"/>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2.5/1.25</a:t>
            </a:r>
          </a:p>
        </p:txBody>
      </p:sp>
      <p:sp>
        <p:nvSpPr>
          <p:cNvPr id="149" name="TextBox 148"/>
          <p:cNvSpPr txBox="1"/>
          <p:nvPr/>
        </p:nvSpPr>
        <p:spPr>
          <a:xfrm flipH="1">
            <a:off x="8233686" y="2613679"/>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10/10</a:t>
            </a:r>
          </a:p>
        </p:txBody>
      </p:sp>
      <p:grpSp>
        <p:nvGrpSpPr>
          <p:cNvPr id="13" name="Group 105"/>
          <p:cNvGrpSpPr/>
          <p:nvPr/>
        </p:nvGrpSpPr>
        <p:grpSpPr>
          <a:xfrm flipH="1">
            <a:off x="4056426" y="2949033"/>
            <a:ext cx="144813" cy="312719"/>
            <a:chOff x="5402155" y="2841320"/>
            <a:chExt cx="168058" cy="377978"/>
          </a:xfrm>
        </p:grpSpPr>
        <p:sp>
          <p:nvSpPr>
            <p:cNvPr id="182" name="Rectangle 181"/>
            <p:cNvSpPr/>
            <p:nvPr/>
          </p:nvSpPr>
          <p:spPr>
            <a:xfrm>
              <a:off x="5402155" y="2841320"/>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sp>
          <p:nvSpPr>
            <p:cNvPr id="183" name="Rectangle 182"/>
            <p:cNvSpPr/>
            <p:nvPr/>
          </p:nvSpPr>
          <p:spPr>
            <a:xfrm>
              <a:off x="5402155" y="2987421"/>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sp>
          <p:nvSpPr>
            <p:cNvPr id="184" name="Rectangle 183"/>
            <p:cNvSpPr/>
            <p:nvPr/>
          </p:nvSpPr>
          <p:spPr>
            <a:xfrm>
              <a:off x="5402155" y="3139821"/>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grpSp>
      <p:sp>
        <p:nvSpPr>
          <p:cNvPr id="185" name="Rectangle 54"/>
          <p:cNvSpPr>
            <a:spLocks noChangeArrowheads="1"/>
          </p:cNvSpPr>
          <p:nvPr/>
        </p:nvSpPr>
        <p:spPr bwMode="auto">
          <a:xfrm flipH="1">
            <a:off x="3981245" y="2397655"/>
            <a:ext cx="724564" cy="936104"/>
          </a:xfrm>
          <a:prstGeom prst="rect">
            <a:avLst/>
          </a:prstGeom>
          <a:solidFill>
            <a:srgbClr val="6639B7"/>
          </a:solidFill>
          <a:ln w="9525" algn="ctr">
            <a:noFill/>
            <a:miter lim="800000"/>
            <a:headEnd/>
            <a:tailEnd/>
          </a:ln>
          <a:effectLst/>
        </p:spPr>
        <p:txBody>
          <a:bodyPr wrap="square" lIns="45720" rIns="45720" anchor="ctr">
            <a:noAutofit/>
          </a:bodyPr>
          <a:lstStyle/>
          <a:p>
            <a:pPr algn="ctr" defTabSz="457200" eaLnBrk="1" hangingPunct="1">
              <a:defRPr/>
            </a:pPr>
            <a:r>
              <a:rPr lang="en-US" sz="1200" dirty="0" err="1">
                <a:solidFill>
                  <a:srgbClr val="FFFFFF"/>
                </a:solidFill>
                <a:latin typeface="Arial" pitchFamily="34" charset="0"/>
              </a:rPr>
              <a:t>CEx</a:t>
            </a:r>
            <a:endParaRPr lang="en-US" sz="1200" dirty="0">
              <a:solidFill>
                <a:srgbClr val="FFFFFF"/>
              </a:solidFill>
              <a:latin typeface="Arial" pitchFamily="34" charset="0"/>
            </a:endParaRPr>
          </a:p>
        </p:txBody>
      </p:sp>
      <p:sp>
        <p:nvSpPr>
          <p:cNvPr id="203" name="AutoShape 10"/>
          <p:cNvSpPr>
            <a:spLocks noChangeArrowheads="1"/>
          </p:cNvSpPr>
          <p:nvPr/>
        </p:nvSpPr>
        <p:spPr bwMode="auto">
          <a:xfrm rot="5400000" flipH="1">
            <a:off x="5467618" y="2396930"/>
            <a:ext cx="2304256" cy="57751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lumMod val="60000"/>
              <a:lumOff val="40000"/>
            </a:schemeClr>
          </a:solidFill>
          <a:ln w="9525" algn="ctr">
            <a:noFill/>
            <a:miter lim="800000"/>
            <a:headEnd/>
            <a:tailEnd/>
          </a:ln>
          <a:effectLst/>
        </p:spPr>
        <p:txBody>
          <a:bodyPr wrap="square" lIns="91406" tIns="45703" rIns="91406" bIns="45703" anchor="ctr">
            <a:spAutoFit/>
          </a:bodyPr>
          <a:lstStyle/>
          <a:p>
            <a:pPr defTabSz="457200" eaLnBrk="1" hangingPunct="1">
              <a:defRPr/>
            </a:pPr>
            <a:endParaRPr lang="en-US" dirty="0">
              <a:solidFill>
                <a:srgbClr val="124191"/>
              </a:solidFill>
              <a:latin typeface="Arial" pitchFamily="34" charset="0"/>
            </a:endParaRPr>
          </a:p>
        </p:txBody>
      </p:sp>
      <p:sp>
        <p:nvSpPr>
          <p:cNvPr id="204" name="Rectangle 203"/>
          <p:cNvSpPr/>
          <p:nvPr/>
        </p:nvSpPr>
        <p:spPr>
          <a:xfrm>
            <a:off x="6432610" y="2552705"/>
            <a:ext cx="576941" cy="276999"/>
          </a:xfrm>
          <a:prstGeom prst="rect">
            <a:avLst/>
          </a:prstGeom>
        </p:spPr>
        <p:txBody>
          <a:bodyPr wrap="square">
            <a:spAutoFit/>
          </a:bodyPr>
          <a:lstStyle/>
          <a:p>
            <a:pPr marL="177443" indent="-177734" defTabSz="457200" eaLnBrk="1" hangingPunct="1">
              <a:spcAft>
                <a:spcPts val="300"/>
              </a:spcAft>
              <a:buClr>
                <a:srgbClr val="404040"/>
              </a:buClr>
              <a:defRPr/>
            </a:pPr>
            <a:r>
              <a:rPr lang="en-US" sz="1200" dirty="0">
                <a:solidFill>
                  <a:srgbClr val="404040"/>
                </a:solidFill>
                <a:latin typeface="Tahoma" pitchFamily="34" charset="0"/>
              </a:rPr>
              <a:t>1:N</a:t>
            </a:r>
          </a:p>
        </p:txBody>
      </p:sp>
      <p:sp>
        <p:nvSpPr>
          <p:cNvPr id="206" name="Rectangle 205"/>
          <p:cNvSpPr/>
          <p:nvPr/>
        </p:nvSpPr>
        <p:spPr>
          <a:xfrm>
            <a:off x="2617062" y="1533559"/>
            <a:ext cx="1368152" cy="10801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457200" eaLnBrk="1" fontAlgn="auto" hangingPunct="1">
              <a:spcBef>
                <a:spcPts val="0"/>
              </a:spcBef>
              <a:spcAft>
                <a:spcPts val="0"/>
              </a:spcAft>
              <a:defRPr/>
            </a:pPr>
            <a:endParaRPr lang="en-US" sz="1200" b="0" dirty="0" err="1">
              <a:solidFill>
                <a:srgbClr val="FFFFFF"/>
              </a:solidFill>
              <a:latin typeface="Nokia Pure Text Light"/>
            </a:endParaRPr>
          </a:p>
        </p:txBody>
      </p:sp>
      <p:sp>
        <p:nvSpPr>
          <p:cNvPr id="207" name="TextBox 206"/>
          <p:cNvSpPr txBox="1"/>
          <p:nvPr/>
        </p:nvSpPr>
        <p:spPr>
          <a:xfrm flipH="1">
            <a:off x="1824974" y="2447046"/>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2.5/1.25</a:t>
            </a:r>
          </a:p>
        </p:txBody>
      </p:sp>
      <p:sp>
        <p:nvSpPr>
          <p:cNvPr id="208" name="TextBox 207"/>
          <p:cNvSpPr txBox="1"/>
          <p:nvPr/>
        </p:nvSpPr>
        <p:spPr>
          <a:xfrm flipH="1">
            <a:off x="3834378" y="1821591"/>
            <a:ext cx="1158949" cy="707852"/>
          </a:xfrm>
          <a:prstGeom prst="rect">
            <a:avLst/>
          </a:prstGeom>
          <a:noFill/>
        </p:spPr>
        <p:txBody>
          <a:bodyPr wrap="square" lIns="91406" tIns="45703" rIns="91406" bIns="45703" rtlCol="0">
            <a:spAutoFit/>
          </a:bodyPr>
          <a:lstStyle/>
          <a:p>
            <a:pPr algn="ctr" defTabSz="457200" eaLnBrk="1" hangingPunct="1">
              <a:defRPr/>
            </a:pPr>
            <a:r>
              <a:rPr lang="en-US" sz="1000" dirty="0">
                <a:solidFill>
                  <a:srgbClr val="124191"/>
                </a:solidFill>
                <a:latin typeface="Arial" pitchFamily="34" charset="0"/>
              </a:rPr>
              <a:t>Co-Existence element</a:t>
            </a:r>
          </a:p>
          <a:p>
            <a:pPr algn="ctr" defTabSz="457200" eaLnBrk="1" hangingPunct="1">
              <a:defRPr/>
            </a:pPr>
            <a:r>
              <a:rPr lang="en-US" sz="1000" dirty="0">
                <a:solidFill>
                  <a:srgbClr val="124191"/>
                </a:solidFill>
                <a:latin typeface="Arial" pitchFamily="34" charset="0"/>
              </a:rPr>
              <a:t>(passive)</a:t>
            </a:r>
            <a:br>
              <a:rPr lang="en-US" sz="1000" dirty="0">
                <a:solidFill>
                  <a:srgbClr val="124191"/>
                </a:solidFill>
                <a:latin typeface="Arial" pitchFamily="34" charset="0"/>
              </a:rPr>
            </a:br>
            <a:endParaRPr lang="en-US" sz="1000" dirty="0">
              <a:solidFill>
                <a:srgbClr val="124191"/>
              </a:solidFill>
              <a:latin typeface="Arial" pitchFamily="34" charset="0"/>
            </a:endParaRPr>
          </a:p>
        </p:txBody>
      </p:sp>
      <p:sp>
        <p:nvSpPr>
          <p:cNvPr id="106" name="Rectangle 13"/>
          <p:cNvSpPr>
            <a:spLocks noChangeArrowheads="1"/>
          </p:cNvSpPr>
          <p:nvPr/>
        </p:nvSpPr>
        <p:spPr bwMode="auto">
          <a:xfrm flipH="1">
            <a:off x="7285756" y="2964109"/>
            <a:ext cx="1169974" cy="310871"/>
          </a:xfrm>
          <a:prstGeom prst="rect">
            <a:avLst/>
          </a:prstGeom>
          <a:solidFill>
            <a:srgbClr val="FFC000"/>
          </a:solidFill>
          <a:ln w="9525" algn="ctr">
            <a:noFill/>
            <a:miter lim="800000"/>
            <a:headEnd/>
            <a:tailEnd/>
          </a:ln>
          <a:effectLst/>
        </p:spPr>
        <p:txBody>
          <a:bodyPr wrap="square" lIns="91406" tIns="45703" rIns="91406" bIns="45703" anchor="ctr"/>
          <a:lstStyle/>
          <a:p>
            <a:pPr algn="ctr" defTabSz="457200" eaLnBrk="1" hangingPunct="1">
              <a:defRPr/>
            </a:pPr>
            <a:r>
              <a:rPr lang="en-US" sz="1100" dirty="0">
                <a:solidFill>
                  <a:srgbClr val="124191"/>
                </a:solidFill>
                <a:latin typeface="Arial" pitchFamily="34" charset="0"/>
              </a:rPr>
              <a:t>XGS-PON ONT</a:t>
            </a:r>
          </a:p>
        </p:txBody>
      </p:sp>
      <p:sp>
        <p:nvSpPr>
          <p:cNvPr id="112" name="TextBox 111"/>
          <p:cNvSpPr txBox="1"/>
          <p:nvPr/>
        </p:nvSpPr>
        <p:spPr>
          <a:xfrm flipH="1">
            <a:off x="8246166" y="2979613"/>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10/2.5</a:t>
            </a:r>
          </a:p>
        </p:txBody>
      </p:sp>
      <p:grpSp>
        <p:nvGrpSpPr>
          <p:cNvPr id="23" name="Group 22">
            <a:extLst>
              <a:ext uri="{FF2B5EF4-FFF2-40B4-BE49-F238E27FC236}">
                <a16:creationId xmlns:a16="http://schemas.microsoft.com/office/drawing/2014/main" xmlns="" id="{360E04A6-9D22-472A-B157-6302B66EC38F}"/>
              </a:ext>
            </a:extLst>
          </p:cNvPr>
          <p:cNvGrpSpPr/>
          <p:nvPr/>
        </p:nvGrpSpPr>
        <p:grpSpPr>
          <a:xfrm>
            <a:off x="1062276" y="4886711"/>
            <a:ext cx="7119019" cy="794265"/>
            <a:chOff x="625387" y="4029551"/>
            <a:chExt cx="7119019" cy="794265"/>
          </a:xfrm>
        </p:grpSpPr>
        <p:sp>
          <p:nvSpPr>
            <p:cNvPr id="120" name="Text Box 75">
              <a:extLst>
                <a:ext uri="{FF2B5EF4-FFF2-40B4-BE49-F238E27FC236}">
                  <a16:creationId xmlns:a16="http://schemas.microsoft.com/office/drawing/2014/main" xmlns="" id="{B2888DF2-4345-4E66-8088-29A8708BDA87}"/>
                </a:ext>
              </a:extLst>
            </p:cNvPr>
            <p:cNvSpPr txBox="1">
              <a:spLocks noChangeArrowheads="1"/>
            </p:cNvSpPr>
            <p:nvPr/>
          </p:nvSpPr>
          <p:spPr bwMode="auto">
            <a:xfrm rot="16200000">
              <a:off x="804701"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1260</a:t>
              </a:r>
            </a:p>
          </p:txBody>
        </p:sp>
        <p:sp>
          <p:nvSpPr>
            <p:cNvPr id="122" name="Text Box 75">
              <a:extLst>
                <a:ext uri="{FF2B5EF4-FFF2-40B4-BE49-F238E27FC236}">
                  <a16:creationId xmlns:a16="http://schemas.microsoft.com/office/drawing/2014/main" xmlns="" id="{9A2492F6-1C04-4303-BCE6-C2AB5CDFCE6F}"/>
                </a:ext>
              </a:extLst>
            </p:cNvPr>
            <p:cNvSpPr txBox="1">
              <a:spLocks noChangeArrowheads="1"/>
            </p:cNvSpPr>
            <p:nvPr/>
          </p:nvSpPr>
          <p:spPr bwMode="auto">
            <a:xfrm rot="16200000">
              <a:off x="1271426"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1280</a:t>
              </a:r>
            </a:p>
          </p:txBody>
        </p:sp>
        <p:sp>
          <p:nvSpPr>
            <p:cNvPr id="123" name="Text Box 75">
              <a:extLst>
                <a:ext uri="{FF2B5EF4-FFF2-40B4-BE49-F238E27FC236}">
                  <a16:creationId xmlns:a16="http://schemas.microsoft.com/office/drawing/2014/main" xmlns="" id="{6387DCDD-728A-4D99-94BD-172D7E184B10}"/>
                </a:ext>
              </a:extLst>
            </p:cNvPr>
            <p:cNvSpPr txBox="1">
              <a:spLocks noChangeArrowheads="1"/>
            </p:cNvSpPr>
            <p:nvPr/>
          </p:nvSpPr>
          <p:spPr bwMode="auto">
            <a:xfrm rot="16200000">
              <a:off x="1442876"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1290</a:t>
              </a:r>
            </a:p>
          </p:txBody>
        </p:sp>
        <p:sp>
          <p:nvSpPr>
            <p:cNvPr id="127" name="Text Box 75">
              <a:extLst>
                <a:ext uri="{FF2B5EF4-FFF2-40B4-BE49-F238E27FC236}">
                  <a16:creationId xmlns:a16="http://schemas.microsoft.com/office/drawing/2014/main" xmlns="" id="{23C83711-6F36-422F-9349-2E2A1BFFB3C6}"/>
                </a:ext>
              </a:extLst>
            </p:cNvPr>
            <p:cNvSpPr txBox="1">
              <a:spLocks noChangeArrowheads="1"/>
            </p:cNvSpPr>
            <p:nvPr/>
          </p:nvSpPr>
          <p:spPr bwMode="auto">
            <a:xfrm rot="16200000">
              <a:off x="2563651"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1330</a:t>
              </a:r>
            </a:p>
          </p:txBody>
        </p:sp>
        <p:sp>
          <p:nvSpPr>
            <p:cNvPr id="132" name="Text Box 75">
              <a:extLst>
                <a:ext uri="{FF2B5EF4-FFF2-40B4-BE49-F238E27FC236}">
                  <a16:creationId xmlns:a16="http://schemas.microsoft.com/office/drawing/2014/main" xmlns="" id="{3A5D968E-1DBC-4166-B353-3E702D141B41}"/>
                </a:ext>
              </a:extLst>
            </p:cNvPr>
            <p:cNvSpPr txBox="1">
              <a:spLocks noChangeArrowheads="1"/>
            </p:cNvSpPr>
            <p:nvPr/>
          </p:nvSpPr>
          <p:spPr bwMode="auto">
            <a:xfrm rot="16200000">
              <a:off x="1691320"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1300</a:t>
              </a:r>
            </a:p>
          </p:txBody>
        </p:sp>
        <p:sp>
          <p:nvSpPr>
            <p:cNvPr id="135" name="Text Box 75">
              <a:extLst>
                <a:ext uri="{FF2B5EF4-FFF2-40B4-BE49-F238E27FC236}">
                  <a16:creationId xmlns:a16="http://schemas.microsoft.com/office/drawing/2014/main" xmlns="" id="{AB2D508F-25E4-48F1-8280-C5C0D9B7358B}"/>
                </a:ext>
              </a:extLst>
            </p:cNvPr>
            <p:cNvSpPr txBox="1">
              <a:spLocks noChangeArrowheads="1"/>
            </p:cNvSpPr>
            <p:nvPr/>
          </p:nvSpPr>
          <p:spPr bwMode="auto">
            <a:xfrm rot="16200000">
              <a:off x="2237420"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1320</a:t>
              </a:r>
            </a:p>
          </p:txBody>
        </p:sp>
        <p:grpSp>
          <p:nvGrpSpPr>
            <p:cNvPr id="136" name="Group 128">
              <a:extLst>
                <a:ext uri="{FF2B5EF4-FFF2-40B4-BE49-F238E27FC236}">
                  <a16:creationId xmlns:a16="http://schemas.microsoft.com/office/drawing/2014/main" xmlns="" id="{47E60A1B-1D02-4EAD-8D98-A306BAF63172}"/>
                </a:ext>
              </a:extLst>
            </p:cNvPr>
            <p:cNvGrpSpPr>
              <a:grpSpLocks/>
            </p:cNvGrpSpPr>
            <p:nvPr/>
          </p:nvGrpSpPr>
          <p:grpSpPr bwMode="auto">
            <a:xfrm>
              <a:off x="2015364" y="4482127"/>
              <a:ext cx="107722" cy="330430"/>
              <a:chOff x="2766835" y="5768838"/>
              <a:chExt cx="149746" cy="456845"/>
            </a:xfrm>
          </p:grpSpPr>
          <p:sp>
            <p:nvSpPr>
              <p:cNvPr id="246" name="Text Box 75">
                <a:extLst>
                  <a:ext uri="{FF2B5EF4-FFF2-40B4-BE49-F238E27FC236}">
                    <a16:creationId xmlns:a16="http://schemas.microsoft.com/office/drawing/2014/main" xmlns="" id="{4812A1DC-F44F-4C40-8529-E7D2D5F3846D}"/>
                  </a:ext>
                </a:extLst>
              </p:cNvPr>
              <p:cNvSpPr txBox="1">
                <a:spLocks noChangeArrowheads="1"/>
              </p:cNvSpPr>
              <p:nvPr/>
            </p:nvSpPr>
            <p:spPr bwMode="auto">
              <a:xfrm rot="16200000">
                <a:off x="2695434" y="6004536"/>
                <a:ext cx="292548" cy="149746"/>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1310</a:t>
                </a:r>
              </a:p>
            </p:txBody>
          </p:sp>
          <p:sp>
            <p:nvSpPr>
              <p:cNvPr id="247" name="Line 30">
                <a:extLst>
                  <a:ext uri="{FF2B5EF4-FFF2-40B4-BE49-F238E27FC236}">
                    <a16:creationId xmlns:a16="http://schemas.microsoft.com/office/drawing/2014/main" xmlns="" id="{ADEDEA6E-3587-468D-859E-38FA360048E4}"/>
                  </a:ext>
                </a:extLst>
              </p:cNvPr>
              <p:cNvSpPr>
                <a:spLocks noChangeShapeType="1"/>
              </p:cNvSpPr>
              <p:nvPr/>
            </p:nvSpPr>
            <p:spPr bwMode="auto">
              <a:xfrm flipV="1">
                <a:off x="2853850" y="5768838"/>
                <a:ext cx="0" cy="114132"/>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700" b="0" kern="0">
                  <a:solidFill>
                    <a:srgbClr val="000000"/>
                  </a:solidFill>
                  <a:latin typeface="Nokia Pure Text Light"/>
                </a:endParaRPr>
              </a:p>
            </p:txBody>
          </p:sp>
        </p:grpSp>
        <p:sp>
          <p:nvSpPr>
            <p:cNvPr id="145" name="Text Box 81">
              <a:extLst>
                <a:ext uri="{FF2B5EF4-FFF2-40B4-BE49-F238E27FC236}">
                  <a16:creationId xmlns:a16="http://schemas.microsoft.com/office/drawing/2014/main" xmlns="" id="{7C34DB30-C31C-4F06-9AEB-DF5F17ADE93E}"/>
                </a:ext>
              </a:extLst>
            </p:cNvPr>
            <p:cNvSpPr txBox="1">
              <a:spLocks noChangeArrowheads="1"/>
            </p:cNvSpPr>
            <p:nvPr/>
          </p:nvSpPr>
          <p:spPr bwMode="auto">
            <a:xfrm>
              <a:off x="1947429" y="4029551"/>
              <a:ext cx="235642" cy="215444"/>
            </a:xfrm>
            <a:prstGeom prst="rect">
              <a:avLst/>
            </a:prstGeom>
            <a:noFill/>
            <a:ln w="19050" algn="ctr">
              <a:noFill/>
              <a:miter lim="800000"/>
              <a:headEnd/>
              <a:tailEnd/>
            </a:ln>
          </p:spPr>
          <p:txBody>
            <a:bodyPr wrap="none"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GPON</a:t>
              </a:r>
              <a:br>
                <a:rPr lang="en-US" sz="700" b="0" kern="0" dirty="0">
                  <a:solidFill>
                    <a:srgbClr val="000000"/>
                  </a:solidFill>
                  <a:latin typeface="Nokia Pure Text Light"/>
                  <a:cs typeface="Arial" charset="0"/>
                </a:rPr>
              </a:br>
              <a:r>
                <a:rPr lang="en-US" sz="700" b="0" kern="0" dirty="0">
                  <a:solidFill>
                    <a:srgbClr val="000000"/>
                  </a:solidFill>
                  <a:latin typeface="Nokia Pure Text Light"/>
                  <a:cs typeface="Arial" charset="0"/>
                </a:rPr>
                <a:t>up</a:t>
              </a:r>
            </a:p>
          </p:txBody>
        </p:sp>
        <p:sp>
          <p:nvSpPr>
            <p:cNvPr id="146" name="Text Box 82">
              <a:extLst>
                <a:ext uri="{FF2B5EF4-FFF2-40B4-BE49-F238E27FC236}">
                  <a16:creationId xmlns:a16="http://schemas.microsoft.com/office/drawing/2014/main" xmlns="" id="{2560CBD1-5759-4B5B-B4BC-E8DBB2254887}"/>
                </a:ext>
              </a:extLst>
            </p:cNvPr>
            <p:cNvSpPr txBox="1">
              <a:spLocks noChangeArrowheads="1"/>
            </p:cNvSpPr>
            <p:nvPr/>
          </p:nvSpPr>
          <p:spPr bwMode="auto">
            <a:xfrm>
              <a:off x="4054387" y="4029551"/>
              <a:ext cx="736600" cy="215444"/>
            </a:xfrm>
            <a:prstGeom prst="rect">
              <a:avLst/>
            </a:prstGeom>
            <a:noFill/>
            <a:ln w="19050" algn="ctr">
              <a:noFill/>
              <a:miter lim="800000"/>
              <a:headEnd/>
              <a:tailEnd/>
            </a:ln>
          </p:spPr>
          <p:txBody>
            <a:bodyPr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GPON</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down</a:t>
              </a:r>
            </a:p>
          </p:txBody>
        </p:sp>
        <p:sp>
          <p:nvSpPr>
            <p:cNvPr id="150" name="Text Box 83">
              <a:extLst>
                <a:ext uri="{FF2B5EF4-FFF2-40B4-BE49-F238E27FC236}">
                  <a16:creationId xmlns:a16="http://schemas.microsoft.com/office/drawing/2014/main" xmlns="" id="{4E007AFA-189C-42DD-9A3E-47FFE68A4F18}"/>
                </a:ext>
              </a:extLst>
            </p:cNvPr>
            <p:cNvSpPr txBox="1">
              <a:spLocks noChangeArrowheads="1"/>
            </p:cNvSpPr>
            <p:nvPr/>
          </p:nvSpPr>
          <p:spPr bwMode="auto">
            <a:xfrm>
              <a:off x="625387" y="4029551"/>
              <a:ext cx="1071563" cy="215444"/>
            </a:xfrm>
            <a:prstGeom prst="rect">
              <a:avLst/>
            </a:prstGeom>
            <a:noFill/>
            <a:ln w="19050" algn="ctr">
              <a:noFill/>
              <a:miter lim="800000"/>
              <a:headEnd/>
              <a:tailEnd/>
            </a:ln>
          </p:spPr>
          <p:txBody>
            <a:bodyPr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XGS-PON</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up</a:t>
              </a:r>
            </a:p>
          </p:txBody>
        </p:sp>
        <p:sp>
          <p:nvSpPr>
            <p:cNvPr id="152" name="Text Box 85">
              <a:extLst>
                <a:ext uri="{FF2B5EF4-FFF2-40B4-BE49-F238E27FC236}">
                  <a16:creationId xmlns:a16="http://schemas.microsoft.com/office/drawing/2014/main" xmlns="" id="{4366C745-CA7D-4CE4-B54F-83D87800A96C}"/>
                </a:ext>
              </a:extLst>
            </p:cNvPr>
            <p:cNvSpPr txBox="1">
              <a:spLocks noChangeArrowheads="1"/>
            </p:cNvSpPr>
            <p:nvPr/>
          </p:nvSpPr>
          <p:spPr bwMode="auto">
            <a:xfrm>
              <a:off x="5721040" y="4137273"/>
              <a:ext cx="209994" cy="107722"/>
            </a:xfrm>
            <a:prstGeom prst="rect">
              <a:avLst/>
            </a:prstGeom>
            <a:noFill/>
            <a:ln w="19050" algn="ctr">
              <a:noFill/>
              <a:miter lim="800000"/>
              <a:headEnd/>
              <a:tailEnd/>
            </a:ln>
          </p:spPr>
          <p:txBody>
            <a:bodyPr wrap="none"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CATV</a:t>
              </a:r>
            </a:p>
          </p:txBody>
        </p:sp>
        <p:sp>
          <p:nvSpPr>
            <p:cNvPr id="192" name="Text Box 75">
              <a:extLst>
                <a:ext uri="{FF2B5EF4-FFF2-40B4-BE49-F238E27FC236}">
                  <a16:creationId xmlns:a16="http://schemas.microsoft.com/office/drawing/2014/main" xmlns="" id="{DBB4542F-FB7B-4D06-B7CE-9337D95DD413}"/>
                </a:ext>
              </a:extLst>
            </p:cNvPr>
            <p:cNvSpPr txBox="1">
              <a:spLocks noChangeArrowheads="1"/>
            </p:cNvSpPr>
            <p:nvPr/>
          </p:nvSpPr>
          <p:spPr bwMode="auto">
            <a:xfrm rot="16200000">
              <a:off x="4076538"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1480</a:t>
              </a:r>
            </a:p>
          </p:txBody>
        </p:sp>
        <p:sp>
          <p:nvSpPr>
            <p:cNvPr id="205" name="Text Box 75">
              <a:extLst>
                <a:ext uri="{FF2B5EF4-FFF2-40B4-BE49-F238E27FC236}">
                  <a16:creationId xmlns:a16="http://schemas.microsoft.com/office/drawing/2014/main" xmlns="" id="{8F4BE756-5DC0-4AFD-BE89-991E588EC346}"/>
                </a:ext>
              </a:extLst>
            </p:cNvPr>
            <p:cNvSpPr txBox="1">
              <a:spLocks noChangeArrowheads="1"/>
            </p:cNvSpPr>
            <p:nvPr/>
          </p:nvSpPr>
          <p:spPr bwMode="auto">
            <a:xfrm rot="16200000">
              <a:off x="4572632"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1500</a:t>
              </a:r>
            </a:p>
          </p:txBody>
        </p:sp>
        <p:sp>
          <p:nvSpPr>
            <p:cNvPr id="209" name="Text Box 75">
              <a:extLst>
                <a:ext uri="{FF2B5EF4-FFF2-40B4-BE49-F238E27FC236}">
                  <a16:creationId xmlns:a16="http://schemas.microsoft.com/office/drawing/2014/main" xmlns="" id="{7DC45D7A-F43B-43D4-ABC4-12049851B020}"/>
                </a:ext>
              </a:extLst>
            </p:cNvPr>
            <p:cNvSpPr txBox="1">
              <a:spLocks noChangeArrowheads="1"/>
            </p:cNvSpPr>
            <p:nvPr/>
          </p:nvSpPr>
          <p:spPr bwMode="auto">
            <a:xfrm rot="16200000">
              <a:off x="5611651"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1550</a:t>
              </a:r>
            </a:p>
          </p:txBody>
        </p:sp>
        <p:sp>
          <p:nvSpPr>
            <p:cNvPr id="210" name="Text Box 75">
              <a:extLst>
                <a:ext uri="{FF2B5EF4-FFF2-40B4-BE49-F238E27FC236}">
                  <a16:creationId xmlns:a16="http://schemas.microsoft.com/office/drawing/2014/main" xmlns="" id="{9839196D-40E5-462C-BEC1-E0BF2A98F456}"/>
                </a:ext>
              </a:extLst>
            </p:cNvPr>
            <p:cNvSpPr txBox="1">
              <a:spLocks noChangeArrowheads="1"/>
            </p:cNvSpPr>
            <p:nvPr/>
          </p:nvSpPr>
          <p:spPr bwMode="auto">
            <a:xfrm rot="16200000">
              <a:off x="5925976"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1560</a:t>
              </a:r>
            </a:p>
          </p:txBody>
        </p:sp>
        <p:sp>
          <p:nvSpPr>
            <p:cNvPr id="211" name="Text Box 75">
              <a:extLst>
                <a:ext uri="{FF2B5EF4-FFF2-40B4-BE49-F238E27FC236}">
                  <a16:creationId xmlns:a16="http://schemas.microsoft.com/office/drawing/2014/main" xmlns="" id="{5BD7890C-5653-421D-B6ED-D48E2311B26C}"/>
                </a:ext>
              </a:extLst>
            </p:cNvPr>
            <p:cNvSpPr txBox="1">
              <a:spLocks noChangeArrowheads="1"/>
            </p:cNvSpPr>
            <p:nvPr/>
          </p:nvSpPr>
          <p:spPr bwMode="auto">
            <a:xfrm rot="16200000">
              <a:off x="6220457"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1575</a:t>
              </a:r>
            </a:p>
          </p:txBody>
        </p:sp>
        <p:sp>
          <p:nvSpPr>
            <p:cNvPr id="212" name="Text Box 75">
              <a:extLst>
                <a:ext uri="{FF2B5EF4-FFF2-40B4-BE49-F238E27FC236}">
                  <a16:creationId xmlns:a16="http://schemas.microsoft.com/office/drawing/2014/main" xmlns="" id="{F3C65C77-057A-4050-9A0B-9C72B592C600}"/>
                </a:ext>
              </a:extLst>
            </p:cNvPr>
            <p:cNvSpPr txBox="1">
              <a:spLocks noChangeArrowheads="1"/>
            </p:cNvSpPr>
            <p:nvPr/>
          </p:nvSpPr>
          <p:spPr bwMode="auto">
            <a:xfrm rot="16200000">
              <a:off x="6445882"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1580</a:t>
              </a:r>
            </a:p>
          </p:txBody>
        </p:sp>
        <p:sp>
          <p:nvSpPr>
            <p:cNvPr id="216" name="Text Box 81">
              <a:extLst>
                <a:ext uri="{FF2B5EF4-FFF2-40B4-BE49-F238E27FC236}">
                  <a16:creationId xmlns:a16="http://schemas.microsoft.com/office/drawing/2014/main" xmlns="" id="{BB749F39-03FA-4379-B07E-2CD33F1AB226}"/>
                </a:ext>
              </a:extLst>
            </p:cNvPr>
            <p:cNvSpPr txBox="1">
              <a:spLocks noChangeArrowheads="1"/>
            </p:cNvSpPr>
            <p:nvPr/>
          </p:nvSpPr>
          <p:spPr bwMode="auto">
            <a:xfrm>
              <a:off x="5173486" y="4029551"/>
              <a:ext cx="347851" cy="215444"/>
            </a:xfrm>
            <a:prstGeom prst="rect">
              <a:avLst/>
            </a:prstGeom>
            <a:noFill/>
            <a:ln w="19050" algn="ctr">
              <a:noFill/>
              <a:miter lim="800000"/>
              <a:headEnd/>
              <a:tailEnd/>
            </a:ln>
          </p:spPr>
          <p:txBody>
            <a:bodyPr wrap="none"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NGPON2</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up</a:t>
              </a:r>
            </a:p>
          </p:txBody>
        </p:sp>
        <p:sp>
          <p:nvSpPr>
            <p:cNvPr id="217" name="Text Box 84">
              <a:extLst>
                <a:ext uri="{FF2B5EF4-FFF2-40B4-BE49-F238E27FC236}">
                  <a16:creationId xmlns:a16="http://schemas.microsoft.com/office/drawing/2014/main" xmlns="" id="{40870213-7B00-43A0-8933-4FA156CB4930}"/>
                </a:ext>
              </a:extLst>
            </p:cNvPr>
            <p:cNvSpPr txBox="1">
              <a:spLocks noChangeArrowheads="1"/>
            </p:cNvSpPr>
            <p:nvPr/>
          </p:nvSpPr>
          <p:spPr bwMode="auto">
            <a:xfrm>
              <a:off x="6769430" y="4029551"/>
              <a:ext cx="576263" cy="215444"/>
            </a:xfrm>
            <a:prstGeom prst="rect">
              <a:avLst/>
            </a:prstGeom>
            <a:noFill/>
            <a:ln w="19050" algn="ctr">
              <a:noFill/>
              <a:miter lim="800000"/>
              <a:headEnd/>
              <a:tailEnd/>
            </a:ln>
          </p:spPr>
          <p:txBody>
            <a:bodyPr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NGPON2 </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down</a:t>
              </a:r>
            </a:p>
          </p:txBody>
        </p:sp>
        <p:sp>
          <p:nvSpPr>
            <p:cNvPr id="222" name="Text Box 75">
              <a:extLst>
                <a:ext uri="{FF2B5EF4-FFF2-40B4-BE49-F238E27FC236}">
                  <a16:creationId xmlns:a16="http://schemas.microsoft.com/office/drawing/2014/main" xmlns="" id="{A8D00F99-B9BE-4E46-9630-FC298B4EEA40}"/>
                </a:ext>
              </a:extLst>
            </p:cNvPr>
            <p:cNvSpPr txBox="1">
              <a:spLocks noChangeArrowheads="1"/>
            </p:cNvSpPr>
            <p:nvPr/>
          </p:nvSpPr>
          <p:spPr bwMode="auto">
            <a:xfrm rot="16200000">
              <a:off x="5146513"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1524</a:t>
              </a:r>
            </a:p>
          </p:txBody>
        </p:sp>
        <p:sp>
          <p:nvSpPr>
            <p:cNvPr id="223" name="Text Box 75">
              <a:extLst>
                <a:ext uri="{FF2B5EF4-FFF2-40B4-BE49-F238E27FC236}">
                  <a16:creationId xmlns:a16="http://schemas.microsoft.com/office/drawing/2014/main" xmlns="" id="{65CCAB91-0CF1-4FB9-9EF7-712C7C8871E0}"/>
                </a:ext>
              </a:extLst>
            </p:cNvPr>
            <p:cNvSpPr txBox="1">
              <a:spLocks noChangeArrowheads="1"/>
            </p:cNvSpPr>
            <p:nvPr/>
          </p:nvSpPr>
          <p:spPr bwMode="auto">
            <a:xfrm rot="16200000">
              <a:off x="5412420"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1540</a:t>
              </a:r>
            </a:p>
          </p:txBody>
        </p:sp>
        <p:grpSp>
          <p:nvGrpSpPr>
            <p:cNvPr id="228" name="Group 129">
              <a:extLst>
                <a:ext uri="{FF2B5EF4-FFF2-40B4-BE49-F238E27FC236}">
                  <a16:creationId xmlns:a16="http://schemas.microsoft.com/office/drawing/2014/main" xmlns="" id="{054A99C3-F325-4E36-9198-DB1DCC5AFC3A}"/>
                </a:ext>
              </a:extLst>
            </p:cNvPr>
            <p:cNvGrpSpPr>
              <a:grpSpLocks/>
            </p:cNvGrpSpPr>
            <p:nvPr/>
          </p:nvGrpSpPr>
          <p:grpSpPr bwMode="auto">
            <a:xfrm>
              <a:off x="4351609" y="4477357"/>
              <a:ext cx="123111" cy="346459"/>
              <a:chOff x="2757478" y="5768838"/>
              <a:chExt cx="168463" cy="479180"/>
            </a:xfrm>
          </p:grpSpPr>
          <p:sp>
            <p:nvSpPr>
              <p:cNvPr id="236" name="Text Box 75">
                <a:extLst>
                  <a:ext uri="{FF2B5EF4-FFF2-40B4-BE49-F238E27FC236}">
                    <a16:creationId xmlns:a16="http://schemas.microsoft.com/office/drawing/2014/main" xmlns="" id="{94AA1DDE-96C5-43B0-B66A-F93B39EA3908}"/>
                  </a:ext>
                </a:extLst>
              </p:cNvPr>
              <p:cNvSpPr txBox="1">
                <a:spLocks noChangeArrowheads="1"/>
              </p:cNvSpPr>
              <p:nvPr/>
            </p:nvSpPr>
            <p:spPr bwMode="auto">
              <a:xfrm rot="16200000">
                <a:off x="2673212" y="5995288"/>
                <a:ext cx="336996" cy="168463"/>
              </a:xfrm>
              <a:prstGeom prst="rect">
                <a:avLst/>
              </a:prstGeom>
              <a:noFill/>
              <a:ln w="19050" algn="ctr">
                <a:noFill/>
                <a:miter lim="800000"/>
                <a:headEnd/>
                <a:tailEnd/>
              </a:ln>
            </p:spPr>
            <p:txBody>
              <a:bodyPr wrap="none" lIns="0" tIns="0" rIns="0" bIns="0">
                <a:spAutoFit/>
              </a:bodyPr>
              <a:lstStyle/>
              <a:p>
                <a:pPr algn="ctr" fontAlgn="auto">
                  <a:spcBef>
                    <a:spcPts val="0"/>
                  </a:spcBef>
                  <a:spcAft>
                    <a:spcPts val="0"/>
                  </a:spcAft>
                  <a:buClr>
                    <a:srgbClr val="FFFFFF"/>
                  </a:buClr>
                  <a:tabLst>
                    <a:tab pos="3945838" algn="l"/>
                  </a:tabLst>
                  <a:defRPr/>
                </a:pPr>
                <a:r>
                  <a:rPr lang="en-US" sz="800" b="0" kern="0" dirty="0">
                    <a:solidFill>
                      <a:srgbClr val="000000"/>
                    </a:solidFill>
                    <a:latin typeface="Nokia Pure Text Light"/>
                    <a:cs typeface="Arial" charset="0"/>
                  </a:rPr>
                  <a:t>1490</a:t>
                </a:r>
              </a:p>
            </p:txBody>
          </p:sp>
          <p:sp>
            <p:nvSpPr>
              <p:cNvPr id="237" name="Line 30">
                <a:extLst>
                  <a:ext uri="{FF2B5EF4-FFF2-40B4-BE49-F238E27FC236}">
                    <a16:creationId xmlns:a16="http://schemas.microsoft.com/office/drawing/2014/main" xmlns="" id="{46FBEB65-ED86-4278-A3CD-080FF6CBBCC1}"/>
                  </a:ext>
                </a:extLst>
              </p:cNvPr>
              <p:cNvSpPr>
                <a:spLocks noChangeShapeType="1"/>
              </p:cNvSpPr>
              <p:nvPr/>
            </p:nvSpPr>
            <p:spPr bwMode="auto">
              <a:xfrm flipV="1">
                <a:off x="2854744" y="5768838"/>
                <a:ext cx="0" cy="114173"/>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grpSp>
        <p:sp>
          <p:nvSpPr>
            <p:cNvPr id="230" name="Text Box 75">
              <a:extLst>
                <a:ext uri="{FF2B5EF4-FFF2-40B4-BE49-F238E27FC236}">
                  <a16:creationId xmlns:a16="http://schemas.microsoft.com/office/drawing/2014/main" xmlns="" id="{91600685-6953-4C98-A73B-4EEF12FA03A7}"/>
                </a:ext>
              </a:extLst>
            </p:cNvPr>
            <p:cNvSpPr txBox="1">
              <a:spLocks noChangeArrowheads="1"/>
            </p:cNvSpPr>
            <p:nvPr/>
          </p:nvSpPr>
          <p:spPr bwMode="auto">
            <a:xfrm rot="16200000">
              <a:off x="7085645"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1603</a:t>
              </a:r>
            </a:p>
          </p:txBody>
        </p:sp>
        <p:sp>
          <p:nvSpPr>
            <p:cNvPr id="231" name="Text Box 75">
              <a:extLst>
                <a:ext uri="{FF2B5EF4-FFF2-40B4-BE49-F238E27FC236}">
                  <a16:creationId xmlns:a16="http://schemas.microsoft.com/office/drawing/2014/main" xmlns="" id="{07CE3A8B-4840-4D76-A669-BD3B44F86E2B}"/>
                </a:ext>
              </a:extLst>
            </p:cNvPr>
            <p:cNvSpPr txBox="1">
              <a:spLocks noChangeArrowheads="1"/>
            </p:cNvSpPr>
            <p:nvPr/>
          </p:nvSpPr>
          <p:spPr bwMode="auto">
            <a:xfrm rot="16200000">
              <a:off x="6836407"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1596</a:t>
              </a:r>
            </a:p>
          </p:txBody>
        </p:sp>
        <p:grpSp>
          <p:nvGrpSpPr>
            <p:cNvPr id="21" name="Group 20">
              <a:extLst>
                <a:ext uri="{FF2B5EF4-FFF2-40B4-BE49-F238E27FC236}">
                  <a16:creationId xmlns:a16="http://schemas.microsoft.com/office/drawing/2014/main" xmlns="" id="{D31EFC44-07F1-4DC0-A848-C4DF6B868A00}"/>
                </a:ext>
              </a:extLst>
            </p:cNvPr>
            <p:cNvGrpSpPr/>
            <p:nvPr/>
          </p:nvGrpSpPr>
          <p:grpSpPr>
            <a:xfrm>
              <a:off x="738101" y="4173079"/>
              <a:ext cx="7006305" cy="393183"/>
              <a:chOff x="738101" y="3949009"/>
              <a:chExt cx="7006305" cy="617254"/>
            </a:xfrm>
          </p:grpSpPr>
          <p:sp>
            <p:nvSpPr>
              <p:cNvPr id="137" name="AutoShape 70">
                <a:extLst>
                  <a:ext uri="{FF2B5EF4-FFF2-40B4-BE49-F238E27FC236}">
                    <a16:creationId xmlns:a16="http://schemas.microsoft.com/office/drawing/2014/main" xmlns="" id="{FBD3F3F4-20F1-4369-B262-72A807D43FF6}"/>
                  </a:ext>
                </a:extLst>
              </p:cNvPr>
              <p:cNvSpPr>
                <a:spLocks noChangeArrowheads="1"/>
              </p:cNvSpPr>
              <p:nvPr/>
            </p:nvSpPr>
            <p:spPr bwMode="auto">
              <a:xfrm flipV="1">
                <a:off x="888916" y="4072553"/>
                <a:ext cx="506413"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5"/>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138" name="AutoShape 71">
                <a:extLst>
                  <a:ext uri="{FF2B5EF4-FFF2-40B4-BE49-F238E27FC236}">
                    <a16:creationId xmlns:a16="http://schemas.microsoft.com/office/drawing/2014/main" xmlns="" id="{E2A2420C-6BD5-4BEE-A158-780C632972F1}"/>
                  </a:ext>
                </a:extLst>
              </p:cNvPr>
              <p:cNvSpPr>
                <a:spLocks noChangeArrowheads="1"/>
              </p:cNvSpPr>
              <p:nvPr/>
            </p:nvSpPr>
            <p:spPr bwMode="auto">
              <a:xfrm flipV="1">
                <a:off x="1509625" y="4113825"/>
                <a:ext cx="1130300" cy="4000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6 w 21600"/>
                  <a:gd name="T13" fmla="*/ 2981 h 21600"/>
                  <a:gd name="T14" fmla="*/ 18624 w 21600"/>
                  <a:gd name="T15" fmla="*/ 18619 h 21600"/>
                </a:gdLst>
                <a:ahLst/>
                <a:cxnLst>
                  <a:cxn ang="T8">
                    <a:pos x="T0" y="T1"/>
                  </a:cxn>
                  <a:cxn ang="T9">
                    <a:pos x="T2" y="T3"/>
                  </a:cxn>
                  <a:cxn ang="T10">
                    <a:pos x="T4" y="T5"/>
                  </a:cxn>
                  <a:cxn ang="T11">
                    <a:pos x="T6" y="T7"/>
                  </a:cxn>
                </a:cxnLst>
                <a:rect l="T12" t="T13" r="T14" b="T15"/>
                <a:pathLst>
                  <a:path w="21600" h="21600">
                    <a:moveTo>
                      <a:pt x="0" y="0"/>
                    </a:moveTo>
                    <a:lnTo>
                      <a:pt x="2362" y="21600"/>
                    </a:lnTo>
                    <a:lnTo>
                      <a:pt x="19238" y="21600"/>
                    </a:lnTo>
                    <a:lnTo>
                      <a:pt x="21600" y="0"/>
                    </a:lnTo>
                    <a:close/>
                  </a:path>
                </a:pathLst>
              </a:custGeom>
              <a:solidFill>
                <a:srgbClr val="FFFFFF"/>
              </a:solidFill>
              <a:ln w="19050" cap="flat" cmpd="sng" algn="ctr">
                <a:noFill/>
                <a:prstDash val="sysDot"/>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FFFFFF"/>
                  </a:solidFill>
                  <a:latin typeface="Nokia Pure Text Light"/>
                </a:endParaRPr>
              </a:p>
            </p:txBody>
          </p:sp>
          <p:sp>
            <p:nvSpPr>
              <p:cNvPr id="139" name="AutoShape 72">
                <a:extLst>
                  <a:ext uri="{FF2B5EF4-FFF2-40B4-BE49-F238E27FC236}">
                    <a16:creationId xmlns:a16="http://schemas.microsoft.com/office/drawing/2014/main" xmlns="" id="{5F9C5136-A58D-466A-8D9A-4515436BAB23}"/>
                  </a:ext>
                </a:extLst>
              </p:cNvPr>
              <p:cNvSpPr>
                <a:spLocks noChangeArrowheads="1"/>
              </p:cNvSpPr>
              <p:nvPr/>
            </p:nvSpPr>
            <p:spPr bwMode="auto">
              <a:xfrm flipV="1">
                <a:off x="4167106" y="4072553"/>
                <a:ext cx="504825"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6"/>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140" name="AutoShape 73">
                <a:extLst>
                  <a:ext uri="{FF2B5EF4-FFF2-40B4-BE49-F238E27FC236}">
                    <a16:creationId xmlns:a16="http://schemas.microsoft.com/office/drawing/2014/main" xmlns="" id="{DC877B19-3ACD-4979-99D2-A6C58C9E8255}"/>
                  </a:ext>
                </a:extLst>
              </p:cNvPr>
              <p:cNvSpPr>
                <a:spLocks noChangeArrowheads="1"/>
              </p:cNvSpPr>
              <p:nvPr/>
            </p:nvSpPr>
            <p:spPr bwMode="auto">
              <a:xfrm flipV="1">
                <a:off x="5706978" y="4072553"/>
                <a:ext cx="268287"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5 w 21600"/>
                  <a:gd name="T13" fmla="*/ 4500 h 21600"/>
                  <a:gd name="T14" fmla="*/ 17135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19050" algn="ctr">
                <a:solidFill>
                  <a:schemeClr val="tx1"/>
                </a:solidFill>
                <a:miter lim="800000"/>
                <a:headEnd/>
                <a:tailEnd/>
              </a:ln>
            </p:spPr>
            <p:txBody>
              <a:bodyPr wrap="none" lIns="0" tIns="0" rIns="0" bIns="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141" name="AutoShape 74">
                <a:extLst>
                  <a:ext uri="{FF2B5EF4-FFF2-40B4-BE49-F238E27FC236}">
                    <a16:creationId xmlns:a16="http://schemas.microsoft.com/office/drawing/2014/main" xmlns="" id="{4034ED21-80F6-481C-9C5D-D9A4C6D27DC9}"/>
                  </a:ext>
                </a:extLst>
              </p:cNvPr>
              <p:cNvSpPr>
                <a:spLocks noChangeArrowheads="1"/>
              </p:cNvSpPr>
              <p:nvPr/>
            </p:nvSpPr>
            <p:spPr bwMode="auto">
              <a:xfrm flipV="1">
                <a:off x="6284825" y="4072553"/>
                <a:ext cx="252412"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5"/>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142" name="Text Box 80">
                <a:extLst>
                  <a:ext uri="{FF2B5EF4-FFF2-40B4-BE49-F238E27FC236}">
                    <a16:creationId xmlns:a16="http://schemas.microsoft.com/office/drawing/2014/main" xmlns="" id="{9C67AB34-2234-4658-BE1E-294D3A5170D8}"/>
                  </a:ext>
                </a:extLst>
              </p:cNvPr>
              <p:cNvSpPr txBox="1">
                <a:spLocks noChangeArrowheads="1"/>
              </p:cNvSpPr>
              <p:nvPr/>
            </p:nvSpPr>
            <p:spPr bwMode="auto">
              <a:xfrm>
                <a:off x="7320524" y="3949009"/>
                <a:ext cx="346249" cy="483176"/>
              </a:xfrm>
              <a:prstGeom prst="rect">
                <a:avLst/>
              </a:prstGeom>
              <a:noFill/>
              <a:ln w="19050" algn="ctr">
                <a:noFill/>
                <a:miter lim="800000"/>
                <a:headEnd/>
                <a:tailEnd/>
              </a:ln>
            </p:spPr>
            <p:txBody>
              <a:bodyPr wrap="none" lIns="0" tIns="0" rIns="0" bIns="0">
                <a:spAutoFit/>
              </a:bodyPr>
              <a:lstStyle/>
              <a:p>
                <a:pPr algn="ctr" fontAlgn="auto">
                  <a:lnSpc>
                    <a:spcPts val="1200"/>
                  </a:lnSpc>
                  <a:spcBef>
                    <a:spcPts val="0"/>
                  </a:spcBef>
                  <a:spcAft>
                    <a:spcPts val="0"/>
                  </a:spcAft>
                  <a:buClr>
                    <a:srgbClr val="FFFFFF"/>
                  </a:buClr>
                  <a:tabLst>
                    <a:tab pos="3945838" algn="l"/>
                  </a:tabLst>
                  <a:defRPr/>
                </a:pPr>
                <a:r>
                  <a:rPr lang="en-US" sz="900" kern="0" dirty="0">
                    <a:solidFill>
                      <a:srgbClr val="000000"/>
                    </a:solidFill>
                    <a:latin typeface="Nokia Pure Text Light"/>
                    <a:cs typeface="Arial" charset="0"/>
                    <a:sym typeface="Symbol" pitchFamily="18" charset="2"/>
                  </a:rPr>
                  <a:t> </a:t>
                </a:r>
              </a:p>
              <a:p>
                <a:pPr algn="ctr" fontAlgn="auto">
                  <a:lnSpc>
                    <a:spcPts val="1200"/>
                  </a:lnSpc>
                  <a:spcBef>
                    <a:spcPts val="0"/>
                  </a:spcBef>
                  <a:spcAft>
                    <a:spcPts val="0"/>
                  </a:spcAft>
                  <a:buClr>
                    <a:srgbClr val="FFFFFF"/>
                  </a:buClr>
                  <a:tabLst>
                    <a:tab pos="3945838" algn="l"/>
                  </a:tabLst>
                  <a:defRPr/>
                </a:pPr>
                <a:r>
                  <a:rPr lang="en-US" sz="900" b="0" kern="0" dirty="0">
                    <a:solidFill>
                      <a:srgbClr val="000000"/>
                    </a:solidFill>
                    <a:latin typeface="Nokia Pure Text Light"/>
                    <a:cs typeface="Arial" charset="0"/>
                    <a:sym typeface="Symbol" pitchFamily="18" charset="2"/>
                  </a:rPr>
                  <a:t>(in nm)</a:t>
                </a:r>
              </a:p>
            </p:txBody>
          </p:sp>
          <p:sp>
            <p:nvSpPr>
              <p:cNvPr id="154" name="Line 26">
                <a:extLst>
                  <a:ext uri="{FF2B5EF4-FFF2-40B4-BE49-F238E27FC236}">
                    <a16:creationId xmlns:a16="http://schemas.microsoft.com/office/drawing/2014/main" xmlns="" id="{219A9DD7-DB5F-4D4B-A080-D6C401425E65}"/>
                  </a:ext>
                </a:extLst>
              </p:cNvPr>
              <p:cNvSpPr>
                <a:spLocks noChangeShapeType="1"/>
              </p:cNvSpPr>
              <p:nvPr/>
            </p:nvSpPr>
            <p:spPr bwMode="auto">
              <a:xfrm flipV="1">
                <a:off x="8889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55" name="Line 27">
                <a:extLst>
                  <a:ext uri="{FF2B5EF4-FFF2-40B4-BE49-F238E27FC236}">
                    <a16:creationId xmlns:a16="http://schemas.microsoft.com/office/drawing/2014/main" xmlns="" id="{4AFAA444-33B2-479D-A61A-33B7E64D0153}"/>
                  </a:ext>
                </a:extLst>
              </p:cNvPr>
              <p:cNvSpPr>
                <a:spLocks noChangeShapeType="1"/>
              </p:cNvSpPr>
              <p:nvPr/>
            </p:nvSpPr>
            <p:spPr bwMode="auto">
              <a:xfrm flipV="1">
                <a:off x="1382625"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56" name="Line 28">
                <a:extLst>
                  <a:ext uri="{FF2B5EF4-FFF2-40B4-BE49-F238E27FC236}">
                    <a16:creationId xmlns:a16="http://schemas.microsoft.com/office/drawing/2014/main" xmlns="" id="{53F85E9E-D08F-4D21-82FA-DB2F5ABDA28F}"/>
                  </a:ext>
                </a:extLst>
              </p:cNvPr>
              <p:cNvSpPr>
                <a:spLocks noChangeShapeType="1"/>
              </p:cNvSpPr>
              <p:nvPr/>
            </p:nvSpPr>
            <p:spPr bwMode="auto">
              <a:xfrm flipV="1">
                <a:off x="1500100"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59" name="Line 29">
                <a:extLst>
                  <a:ext uri="{FF2B5EF4-FFF2-40B4-BE49-F238E27FC236}">
                    <a16:creationId xmlns:a16="http://schemas.microsoft.com/office/drawing/2014/main" xmlns="" id="{5203A158-AAE1-412C-9650-752775B3541B}"/>
                  </a:ext>
                </a:extLst>
              </p:cNvPr>
              <p:cNvSpPr>
                <a:spLocks noChangeShapeType="1"/>
              </p:cNvSpPr>
              <p:nvPr/>
            </p:nvSpPr>
            <p:spPr bwMode="auto">
              <a:xfrm flipV="1">
                <a:off x="2662150"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63" name="Line 30">
                <a:extLst>
                  <a:ext uri="{FF2B5EF4-FFF2-40B4-BE49-F238E27FC236}">
                    <a16:creationId xmlns:a16="http://schemas.microsoft.com/office/drawing/2014/main" xmlns="" id="{981AC2A9-719A-42E8-9F53-0D15D8A89338}"/>
                  </a:ext>
                </a:extLst>
              </p:cNvPr>
              <p:cNvSpPr>
                <a:spLocks noChangeShapeType="1"/>
              </p:cNvSpPr>
              <p:nvPr/>
            </p:nvSpPr>
            <p:spPr bwMode="auto">
              <a:xfrm flipV="1">
                <a:off x="41782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68" name="Line 31">
                <a:extLst>
                  <a:ext uri="{FF2B5EF4-FFF2-40B4-BE49-F238E27FC236}">
                    <a16:creationId xmlns:a16="http://schemas.microsoft.com/office/drawing/2014/main" xmlns="" id="{4050CA9A-2AA3-43F8-A2FF-746DF3CD6B8B}"/>
                  </a:ext>
                </a:extLst>
              </p:cNvPr>
              <p:cNvSpPr>
                <a:spLocks noChangeShapeType="1"/>
              </p:cNvSpPr>
              <p:nvPr/>
            </p:nvSpPr>
            <p:spPr bwMode="auto">
              <a:xfrm flipV="1">
                <a:off x="46608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75" name="Line 32">
                <a:extLst>
                  <a:ext uri="{FF2B5EF4-FFF2-40B4-BE49-F238E27FC236}">
                    <a16:creationId xmlns:a16="http://schemas.microsoft.com/office/drawing/2014/main" xmlns="" id="{EE4DD3A7-FA72-4D1C-8D34-86709D946E93}"/>
                  </a:ext>
                </a:extLst>
              </p:cNvPr>
              <p:cNvSpPr>
                <a:spLocks noChangeShapeType="1"/>
              </p:cNvSpPr>
              <p:nvPr/>
            </p:nvSpPr>
            <p:spPr bwMode="auto">
              <a:xfrm flipV="1">
                <a:off x="57022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78" name="Line 33">
                <a:extLst>
                  <a:ext uri="{FF2B5EF4-FFF2-40B4-BE49-F238E27FC236}">
                    <a16:creationId xmlns:a16="http://schemas.microsoft.com/office/drawing/2014/main" xmlns="" id="{FFCC9F51-BA3E-43EF-9ECB-671D60742C97}"/>
                  </a:ext>
                </a:extLst>
              </p:cNvPr>
              <p:cNvSpPr>
                <a:spLocks noChangeShapeType="1"/>
              </p:cNvSpPr>
              <p:nvPr/>
            </p:nvSpPr>
            <p:spPr bwMode="auto">
              <a:xfrm flipV="1">
                <a:off x="5986375"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81" name="Line 34">
                <a:extLst>
                  <a:ext uri="{FF2B5EF4-FFF2-40B4-BE49-F238E27FC236}">
                    <a16:creationId xmlns:a16="http://schemas.microsoft.com/office/drawing/2014/main" xmlns="" id="{3B64AB9D-2759-4436-A7AC-583D65EF9AE6}"/>
                  </a:ext>
                </a:extLst>
              </p:cNvPr>
              <p:cNvSpPr>
                <a:spLocks noChangeShapeType="1"/>
              </p:cNvSpPr>
              <p:nvPr/>
            </p:nvSpPr>
            <p:spPr bwMode="auto">
              <a:xfrm flipV="1">
                <a:off x="6291175"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89" name="Line 35">
                <a:extLst>
                  <a:ext uri="{FF2B5EF4-FFF2-40B4-BE49-F238E27FC236}">
                    <a16:creationId xmlns:a16="http://schemas.microsoft.com/office/drawing/2014/main" xmlns="" id="{2C97F529-CA48-4764-BC2E-1B4321D3B54D}"/>
                  </a:ext>
                </a:extLst>
              </p:cNvPr>
              <p:cNvSpPr>
                <a:spLocks noChangeShapeType="1"/>
              </p:cNvSpPr>
              <p:nvPr/>
            </p:nvSpPr>
            <p:spPr bwMode="auto">
              <a:xfrm flipV="1">
                <a:off x="6543587"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13" name="AutoShape 72">
                <a:extLst>
                  <a:ext uri="{FF2B5EF4-FFF2-40B4-BE49-F238E27FC236}">
                    <a16:creationId xmlns:a16="http://schemas.microsoft.com/office/drawing/2014/main" xmlns="" id="{C5B7385C-665D-43CE-8DBC-D1E3E38B46A0}"/>
                  </a:ext>
                </a:extLst>
              </p:cNvPr>
              <p:cNvSpPr>
                <a:spLocks noChangeArrowheads="1"/>
              </p:cNvSpPr>
              <p:nvPr/>
            </p:nvSpPr>
            <p:spPr bwMode="auto">
              <a:xfrm flipV="1">
                <a:off x="1782675" y="4072553"/>
                <a:ext cx="565150"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6"/>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214" name="Line 46">
                <a:extLst>
                  <a:ext uri="{FF2B5EF4-FFF2-40B4-BE49-F238E27FC236}">
                    <a16:creationId xmlns:a16="http://schemas.microsoft.com/office/drawing/2014/main" xmlns="" id="{E98C0AFD-26D0-4E19-A17F-2B8CC439AD39}"/>
                  </a:ext>
                </a:extLst>
              </p:cNvPr>
              <p:cNvSpPr>
                <a:spLocks noChangeShapeType="1"/>
              </p:cNvSpPr>
              <p:nvPr/>
            </p:nvSpPr>
            <p:spPr bwMode="auto">
              <a:xfrm flipV="1">
                <a:off x="17906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15" name="Line 48">
                <a:extLst>
                  <a:ext uri="{FF2B5EF4-FFF2-40B4-BE49-F238E27FC236}">
                    <a16:creationId xmlns:a16="http://schemas.microsoft.com/office/drawing/2014/main" xmlns="" id="{4052460D-1D0F-42B4-A265-717B07898CBD}"/>
                  </a:ext>
                </a:extLst>
              </p:cNvPr>
              <p:cNvSpPr>
                <a:spLocks noChangeShapeType="1"/>
              </p:cNvSpPr>
              <p:nvPr/>
            </p:nvSpPr>
            <p:spPr bwMode="auto">
              <a:xfrm flipV="1">
                <a:off x="2336712" y="4464666"/>
                <a:ext cx="0" cy="84137"/>
              </a:xfrm>
              <a:prstGeom prst="line">
                <a:avLst/>
              </a:prstGeom>
              <a:noFill/>
              <a:ln w="19050">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18" name="Line 56">
                <a:extLst>
                  <a:ext uri="{FF2B5EF4-FFF2-40B4-BE49-F238E27FC236}">
                    <a16:creationId xmlns:a16="http://schemas.microsoft.com/office/drawing/2014/main" xmlns="" id="{1DC9381F-06D7-4BA1-BE4B-513A27F58FFF}"/>
                  </a:ext>
                </a:extLst>
              </p:cNvPr>
              <p:cNvSpPr>
                <a:spLocks noChangeShapeType="1"/>
              </p:cNvSpPr>
              <p:nvPr/>
            </p:nvSpPr>
            <p:spPr bwMode="auto">
              <a:xfrm flipV="1">
                <a:off x="7616737"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19" name="AutoShape 73">
                <a:extLst>
                  <a:ext uri="{FF2B5EF4-FFF2-40B4-BE49-F238E27FC236}">
                    <a16:creationId xmlns:a16="http://schemas.microsoft.com/office/drawing/2014/main" xmlns="" id="{1033A00B-40E9-4B16-8D33-35D6AE44FABD}"/>
                  </a:ext>
                </a:extLst>
              </p:cNvPr>
              <p:cNvSpPr>
                <a:spLocks noChangeArrowheads="1"/>
              </p:cNvSpPr>
              <p:nvPr/>
            </p:nvSpPr>
            <p:spPr bwMode="auto">
              <a:xfrm flipV="1">
                <a:off x="5229137" y="4072553"/>
                <a:ext cx="268288"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5 w 21600"/>
                  <a:gd name="T13" fmla="*/ 4500 h 21600"/>
                  <a:gd name="T14" fmla="*/ 17135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4"/>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220" name="Line 59">
                <a:extLst>
                  <a:ext uri="{FF2B5EF4-FFF2-40B4-BE49-F238E27FC236}">
                    <a16:creationId xmlns:a16="http://schemas.microsoft.com/office/drawing/2014/main" xmlns="" id="{FBA90CC8-9596-4A43-A604-926A4DA7CDCB}"/>
                  </a:ext>
                </a:extLst>
              </p:cNvPr>
              <p:cNvSpPr>
                <a:spLocks noChangeShapeType="1"/>
              </p:cNvSpPr>
              <p:nvPr/>
            </p:nvSpPr>
            <p:spPr bwMode="auto">
              <a:xfrm flipV="1">
                <a:off x="5237075"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21" name="Line 60">
                <a:extLst>
                  <a:ext uri="{FF2B5EF4-FFF2-40B4-BE49-F238E27FC236}">
                    <a16:creationId xmlns:a16="http://schemas.microsoft.com/office/drawing/2014/main" xmlns="" id="{5163B2DC-CB85-4CF7-B13A-AC8D4F8643C0}"/>
                  </a:ext>
                </a:extLst>
              </p:cNvPr>
              <p:cNvSpPr>
                <a:spLocks noChangeShapeType="1"/>
              </p:cNvSpPr>
              <p:nvPr/>
            </p:nvSpPr>
            <p:spPr bwMode="auto">
              <a:xfrm flipV="1">
                <a:off x="5521237"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24" name="Line 64">
                <a:extLst>
                  <a:ext uri="{FF2B5EF4-FFF2-40B4-BE49-F238E27FC236}">
                    <a16:creationId xmlns:a16="http://schemas.microsoft.com/office/drawing/2014/main" xmlns="" id="{2EB2B2C8-63F9-4501-8FEB-41660210A304}"/>
                  </a:ext>
                </a:extLst>
              </p:cNvPr>
              <p:cNvSpPr>
                <a:spLocks noChangeShapeType="1"/>
              </p:cNvSpPr>
              <p:nvPr/>
            </p:nvSpPr>
            <p:spPr bwMode="auto">
              <a:xfrm>
                <a:off x="2941556" y="4524988"/>
                <a:ext cx="1025525" cy="0"/>
              </a:xfrm>
              <a:prstGeom prst="line">
                <a:avLst/>
              </a:prstGeom>
              <a:noFill/>
              <a:ln w="19050">
                <a:solidFill>
                  <a:srgbClr val="000000"/>
                </a:solidFill>
                <a:prstDash val="dash"/>
                <a:round/>
                <a:headEnd/>
                <a:tailEnd/>
              </a:ln>
            </p:spPr>
            <p:txBody>
              <a:bodyPr wrap="none" lIns="0" tIns="0" rIns="0" bIns="0" anchor="ctr"/>
              <a:lstStyle/>
              <a:p>
                <a:pPr eaLnBrk="1" fontAlgn="auto" hangingPunct="1">
                  <a:spcBef>
                    <a:spcPts val="0"/>
                  </a:spcBef>
                  <a:spcAft>
                    <a:spcPts val="0"/>
                  </a:spcAft>
                  <a:defRPr/>
                </a:pPr>
                <a:endParaRPr lang="nl-BE" sz="1000" b="0" kern="0">
                  <a:solidFill>
                    <a:srgbClr val="000000"/>
                  </a:solidFill>
                  <a:latin typeface="Nokia Pure Text Light"/>
                </a:endParaRPr>
              </a:p>
            </p:txBody>
          </p:sp>
          <p:sp>
            <p:nvSpPr>
              <p:cNvPr id="225" name="AutoShape 72">
                <a:extLst>
                  <a:ext uri="{FF2B5EF4-FFF2-40B4-BE49-F238E27FC236}">
                    <a16:creationId xmlns:a16="http://schemas.microsoft.com/office/drawing/2014/main" xmlns="" id="{5BCB9AF9-838E-40ED-919F-76FB6B4FD57F}"/>
                  </a:ext>
                </a:extLst>
              </p:cNvPr>
              <p:cNvSpPr>
                <a:spLocks noChangeArrowheads="1"/>
              </p:cNvSpPr>
              <p:nvPr/>
            </p:nvSpPr>
            <p:spPr bwMode="auto">
              <a:xfrm flipV="1">
                <a:off x="6924587" y="4077314"/>
                <a:ext cx="269875" cy="43656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4"/>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grpSp>
            <p:nvGrpSpPr>
              <p:cNvPr id="226" name="Group 109">
                <a:extLst>
                  <a:ext uri="{FF2B5EF4-FFF2-40B4-BE49-F238E27FC236}">
                    <a16:creationId xmlns:a16="http://schemas.microsoft.com/office/drawing/2014/main" xmlns="" id="{F2382D32-4907-46B8-825E-58A5203DC524}"/>
                  </a:ext>
                </a:extLst>
              </p:cNvPr>
              <p:cNvGrpSpPr>
                <a:grpSpLocks/>
              </p:cNvGrpSpPr>
              <p:nvPr/>
            </p:nvGrpSpPr>
            <p:grpSpPr bwMode="auto">
              <a:xfrm>
                <a:off x="7003962" y="4126527"/>
                <a:ext cx="115888" cy="387350"/>
                <a:chOff x="7315200" y="5284519"/>
                <a:chExt cx="160325" cy="534390"/>
              </a:xfrm>
            </p:grpSpPr>
            <p:cxnSp>
              <p:nvCxnSpPr>
                <p:cNvPr id="242" name="Straight Connector 250">
                  <a:extLst>
                    <a:ext uri="{FF2B5EF4-FFF2-40B4-BE49-F238E27FC236}">
                      <a16:creationId xmlns:a16="http://schemas.microsoft.com/office/drawing/2014/main" xmlns="" id="{A30A3BB8-D325-4544-85B5-C8A5A14068AB}"/>
                    </a:ext>
                  </a:extLst>
                </p:cNvPr>
                <p:cNvCxnSpPr>
                  <a:cxnSpLocks noChangeShapeType="1"/>
                </p:cNvCxnSpPr>
                <p:nvPr/>
              </p:nvCxnSpPr>
              <p:spPr bwMode="auto">
                <a:xfrm>
                  <a:off x="7315200" y="5284519"/>
                  <a:ext cx="0" cy="534390"/>
                </a:xfrm>
                <a:prstGeom prst="line">
                  <a:avLst/>
                </a:prstGeom>
                <a:noFill/>
                <a:ln w="12700" algn="ctr">
                  <a:solidFill>
                    <a:srgbClr val="000000"/>
                  </a:solidFill>
                  <a:round/>
                  <a:headEnd/>
                  <a:tailEnd/>
                </a:ln>
              </p:spPr>
            </p:cxnSp>
            <p:cxnSp>
              <p:nvCxnSpPr>
                <p:cNvPr id="243" name="Straight Connector 251">
                  <a:extLst>
                    <a:ext uri="{FF2B5EF4-FFF2-40B4-BE49-F238E27FC236}">
                      <a16:creationId xmlns:a16="http://schemas.microsoft.com/office/drawing/2014/main" xmlns="" id="{A09E1C63-F462-47A8-AD09-CBDB14635162}"/>
                    </a:ext>
                  </a:extLst>
                </p:cNvPr>
                <p:cNvCxnSpPr>
                  <a:cxnSpLocks noChangeShapeType="1"/>
                </p:cNvCxnSpPr>
                <p:nvPr/>
              </p:nvCxnSpPr>
              <p:spPr bwMode="auto">
                <a:xfrm>
                  <a:off x="7368642" y="5284519"/>
                  <a:ext cx="0" cy="534390"/>
                </a:xfrm>
                <a:prstGeom prst="line">
                  <a:avLst/>
                </a:prstGeom>
                <a:noFill/>
                <a:ln w="12700" algn="ctr">
                  <a:solidFill>
                    <a:srgbClr val="000000"/>
                  </a:solidFill>
                  <a:round/>
                  <a:headEnd/>
                  <a:tailEnd/>
                </a:ln>
              </p:spPr>
            </p:cxnSp>
            <p:cxnSp>
              <p:nvCxnSpPr>
                <p:cNvPr id="244" name="Straight Connector 252">
                  <a:extLst>
                    <a:ext uri="{FF2B5EF4-FFF2-40B4-BE49-F238E27FC236}">
                      <a16:creationId xmlns:a16="http://schemas.microsoft.com/office/drawing/2014/main" xmlns="" id="{F2B05525-CBA5-44A7-A92C-C7A1C7AE38B0}"/>
                    </a:ext>
                  </a:extLst>
                </p:cNvPr>
                <p:cNvCxnSpPr>
                  <a:cxnSpLocks noChangeShapeType="1"/>
                </p:cNvCxnSpPr>
                <p:nvPr/>
              </p:nvCxnSpPr>
              <p:spPr bwMode="auto">
                <a:xfrm>
                  <a:off x="7422084" y="5284519"/>
                  <a:ext cx="0" cy="534390"/>
                </a:xfrm>
                <a:prstGeom prst="line">
                  <a:avLst/>
                </a:prstGeom>
                <a:noFill/>
                <a:ln w="12700" algn="ctr">
                  <a:solidFill>
                    <a:srgbClr val="000000"/>
                  </a:solidFill>
                  <a:round/>
                  <a:headEnd/>
                  <a:tailEnd/>
                </a:ln>
              </p:spPr>
            </p:cxnSp>
            <p:cxnSp>
              <p:nvCxnSpPr>
                <p:cNvPr id="245" name="Straight Connector 253">
                  <a:extLst>
                    <a:ext uri="{FF2B5EF4-FFF2-40B4-BE49-F238E27FC236}">
                      <a16:creationId xmlns:a16="http://schemas.microsoft.com/office/drawing/2014/main" xmlns="" id="{2F9FAB15-D524-47B1-9E83-6F8340ABA36C}"/>
                    </a:ext>
                  </a:extLst>
                </p:cNvPr>
                <p:cNvCxnSpPr>
                  <a:cxnSpLocks noChangeShapeType="1"/>
                </p:cNvCxnSpPr>
                <p:nvPr/>
              </p:nvCxnSpPr>
              <p:spPr bwMode="auto">
                <a:xfrm>
                  <a:off x="7475525" y="5284519"/>
                  <a:ext cx="0" cy="534390"/>
                </a:xfrm>
                <a:prstGeom prst="line">
                  <a:avLst/>
                </a:prstGeom>
                <a:noFill/>
                <a:ln w="12700" algn="ctr">
                  <a:solidFill>
                    <a:srgbClr val="000000"/>
                  </a:solidFill>
                  <a:round/>
                  <a:headEnd/>
                  <a:tailEnd/>
                </a:ln>
              </p:spPr>
            </p:cxnSp>
          </p:grpSp>
          <p:grpSp>
            <p:nvGrpSpPr>
              <p:cNvPr id="227" name="Group 116">
                <a:extLst>
                  <a:ext uri="{FF2B5EF4-FFF2-40B4-BE49-F238E27FC236}">
                    <a16:creationId xmlns:a16="http://schemas.microsoft.com/office/drawing/2014/main" xmlns="" id="{F602EC2A-1768-401B-A5D0-CB071F2BF2DA}"/>
                  </a:ext>
                </a:extLst>
              </p:cNvPr>
              <p:cNvGrpSpPr>
                <a:grpSpLocks/>
              </p:cNvGrpSpPr>
              <p:nvPr/>
            </p:nvGrpSpPr>
            <p:grpSpPr bwMode="auto">
              <a:xfrm>
                <a:off x="5306931" y="4126527"/>
                <a:ext cx="115887" cy="387350"/>
                <a:chOff x="7315200" y="5284519"/>
                <a:chExt cx="160325" cy="534390"/>
              </a:xfrm>
            </p:grpSpPr>
            <p:cxnSp>
              <p:nvCxnSpPr>
                <p:cNvPr id="238" name="Straight Connector 246">
                  <a:extLst>
                    <a:ext uri="{FF2B5EF4-FFF2-40B4-BE49-F238E27FC236}">
                      <a16:creationId xmlns:a16="http://schemas.microsoft.com/office/drawing/2014/main" xmlns="" id="{E6EB5708-2EAD-4AB7-9FD0-38AF3165C3E2}"/>
                    </a:ext>
                  </a:extLst>
                </p:cNvPr>
                <p:cNvCxnSpPr>
                  <a:cxnSpLocks noChangeShapeType="1"/>
                </p:cNvCxnSpPr>
                <p:nvPr/>
              </p:nvCxnSpPr>
              <p:spPr bwMode="auto">
                <a:xfrm>
                  <a:off x="7315200" y="5284519"/>
                  <a:ext cx="0" cy="534390"/>
                </a:xfrm>
                <a:prstGeom prst="line">
                  <a:avLst/>
                </a:prstGeom>
                <a:noFill/>
                <a:ln w="12700" algn="ctr">
                  <a:solidFill>
                    <a:srgbClr val="000000"/>
                  </a:solidFill>
                  <a:round/>
                  <a:headEnd/>
                  <a:tailEnd/>
                </a:ln>
              </p:spPr>
            </p:cxnSp>
            <p:cxnSp>
              <p:nvCxnSpPr>
                <p:cNvPr id="239" name="Straight Connector 247">
                  <a:extLst>
                    <a:ext uri="{FF2B5EF4-FFF2-40B4-BE49-F238E27FC236}">
                      <a16:creationId xmlns:a16="http://schemas.microsoft.com/office/drawing/2014/main" xmlns="" id="{DA5FC74B-8FD7-4289-B58D-E7F565D815FA}"/>
                    </a:ext>
                  </a:extLst>
                </p:cNvPr>
                <p:cNvCxnSpPr>
                  <a:cxnSpLocks noChangeShapeType="1"/>
                </p:cNvCxnSpPr>
                <p:nvPr/>
              </p:nvCxnSpPr>
              <p:spPr bwMode="auto">
                <a:xfrm>
                  <a:off x="7368642" y="5284519"/>
                  <a:ext cx="0" cy="534390"/>
                </a:xfrm>
                <a:prstGeom prst="line">
                  <a:avLst/>
                </a:prstGeom>
                <a:noFill/>
                <a:ln w="12700" algn="ctr">
                  <a:solidFill>
                    <a:srgbClr val="000000"/>
                  </a:solidFill>
                  <a:round/>
                  <a:headEnd/>
                  <a:tailEnd/>
                </a:ln>
              </p:spPr>
            </p:cxnSp>
            <p:cxnSp>
              <p:nvCxnSpPr>
                <p:cNvPr id="240" name="Straight Connector 248">
                  <a:extLst>
                    <a:ext uri="{FF2B5EF4-FFF2-40B4-BE49-F238E27FC236}">
                      <a16:creationId xmlns:a16="http://schemas.microsoft.com/office/drawing/2014/main" xmlns="" id="{CE9A34BD-5762-415B-B31F-479A7DC0FEAB}"/>
                    </a:ext>
                  </a:extLst>
                </p:cNvPr>
                <p:cNvCxnSpPr>
                  <a:cxnSpLocks noChangeShapeType="1"/>
                </p:cNvCxnSpPr>
                <p:nvPr/>
              </p:nvCxnSpPr>
              <p:spPr bwMode="auto">
                <a:xfrm>
                  <a:off x="7422084" y="5284519"/>
                  <a:ext cx="0" cy="534390"/>
                </a:xfrm>
                <a:prstGeom prst="line">
                  <a:avLst/>
                </a:prstGeom>
                <a:noFill/>
                <a:ln w="12700" algn="ctr">
                  <a:solidFill>
                    <a:srgbClr val="000000"/>
                  </a:solidFill>
                  <a:round/>
                  <a:headEnd/>
                  <a:tailEnd/>
                </a:ln>
              </p:spPr>
            </p:cxnSp>
            <p:cxnSp>
              <p:nvCxnSpPr>
                <p:cNvPr id="241" name="Straight Connector 249">
                  <a:extLst>
                    <a:ext uri="{FF2B5EF4-FFF2-40B4-BE49-F238E27FC236}">
                      <a16:creationId xmlns:a16="http://schemas.microsoft.com/office/drawing/2014/main" xmlns="" id="{A287F184-78B2-45A9-B23E-831792E94583}"/>
                    </a:ext>
                  </a:extLst>
                </p:cNvPr>
                <p:cNvCxnSpPr>
                  <a:cxnSpLocks noChangeShapeType="1"/>
                </p:cNvCxnSpPr>
                <p:nvPr/>
              </p:nvCxnSpPr>
              <p:spPr bwMode="auto">
                <a:xfrm>
                  <a:off x="7475525" y="5284519"/>
                  <a:ext cx="0" cy="534390"/>
                </a:xfrm>
                <a:prstGeom prst="line">
                  <a:avLst/>
                </a:prstGeom>
                <a:noFill/>
                <a:ln w="12700" algn="ctr">
                  <a:solidFill>
                    <a:srgbClr val="000000"/>
                  </a:solidFill>
                  <a:round/>
                  <a:headEnd/>
                  <a:tailEnd/>
                </a:ln>
              </p:spPr>
            </p:cxnSp>
          </p:grpSp>
          <p:sp>
            <p:nvSpPr>
              <p:cNvPr id="229" name="Line 52">
                <a:extLst>
                  <a:ext uri="{FF2B5EF4-FFF2-40B4-BE49-F238E27FC236}">
                    <a16:creationId xmlns:a16="http://schemas.microsoft.com/office/drawing/2014/main" xmlns="" id="{CC27163A-3F15-43F1-B683-C3E3D5958A50}"/>
                  </a:ext>
                </a:extLst>
              </p:cNvPr>
              <p:cNvSpPr>
                <a:spLocks noChangeShapeType="1"/>
              </p:cNvSpPr>
              <p:nvPr/>
            </p:nvSpPr>
            <p:spPr bwMode="auto">
              <a:xfrm flipV="1">
                <a:off x="71754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32" name="Line 52">
                <a:extLst>
                  <a:ext uri="{FF2B5EF4-FFF2-40B4-BE49-F238E27FC236}">
                    <a16:creationId xmlns:a16="http://schemas.microsoft.com/office/drawing/2014/main" xmlns="" id="{931D4182-B436-4E15-864F-1E82F1B9EC95}"/>
                  </a:ext>
                </a:extLst>
              </p:cNvPr>
              <p:cNvSpPr>
                <a:spLocks noChangeShapeType="1"/>
              </p:cNvSpPr>
              <p:nvPr/>
            </p:nvSpPr>
            <p:spPr bwMode="auto">
              <a:xfrm flipV="1">
                <a:off x="69341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cxnSp>
            <p:nvCxnSpPr>
              <p:cNvPr id="233" name="Straight Arrow Connector 232">
                <a:extLst>
                  <a:ext uri="{FF2B5EF4-FFF2-40B4-BE49-F238E27FC236}">
                    <a16:creationId xmlns:a16="http://schemas.microsoft.com/office/drawing/2014/main" xmlns="" id="{8DD0B32F-E7A2-4795-8122-C5C0D8EF5DFC}"/>
                  </a:ext>
                </a:extLst>
              </p:cNvPr>
              <p:cNvCxnSpPr>
                <a:cxnSpLocks/>
                <a:stCxn id="224" idx="1"/>
              </p:cNvCxnSpPr>
              <p:nvPr/>
            </p:nvCxnSpPr>
            <p:spPr>
              <a:xfrm flipV="1">
                <a:off x="3967081" y="4509003"/>
                <a:ext cx="3777325" cy="15986"/>
              </a:xfrm>
              <a:prstGeom prst="straightConnector1">
                <a:avLst/>
              </a:prstGeom>
              <a:ln w="19050" cmpd="sng">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xmlns="" id="{22FC77F0-6694-470E-A33C-94B8A1A67AC7}"/>
                  </a:ext>
                </a:extLst>
              </p:cNvPr>
              <p:cNvCxnSpPr>
                <a:cxnSpLocks/>
              </p:cNvCxnSpPr>
              <p:nvPr/>
            </p:nvCxnSpPr>
            <p:spPr>
              <a:xfrm flipH="1">
                <a:off x="738101" y="4524988"/>
                <a:ext cx="2205037" cy="0"/>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235" name="Text Box 83">
              <a:extLst>
                <a:ext uri="{FF2B5EF4-FFF2-40B4-BE49-F238E27FC236}">
                  <a16:creationId xmlns:a16="http://schemas.microsoft.com/office/drawing/2014/main" xmlns="" id="{657E9062-B526-41BB-993F-1D20B327C3C3}"/>
                </a:ext>
              </a:extLst>
            </p:cNvPr>
            <p:cNvSpPr txBox="1">
              <a:spLocks noChangeArrowheads="1"/>
            </p:cNvSpPr>
            <p:nvPr/>
          </p:nvSpPr>
          <p:spPr bwMode="auto">
            <a:xfrm>
              <a:off x="5949862" y="4029551"/>
              <a:ext cx="914400" cy="215444"/>
            </a:xfrm>
            <a:prstGeom prst="rect">
              <a:avLst/>
            </a:prstGeom>
            <a:noFill/>
            <a:ln w="19050" algn="ctr">
              <a:noFill/>
              <a:miter lim="800000"/>
              <a:headEnd/>
              <a:tailEnd/>
            </a:ln>
          </p:spPr>
          <p:txBody>
            <a:bodyPr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XGS-PON </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down</a:t>
              </a:r>
            </a:p>
          </p:txBody>
        </p:sp>
      </p:grpSp>
    </p:spTree>
    <p:extLst>
      <p:ext uri="{BB962C8B-B14F-4D97-AF65-F5344CB8AC3E}">
        <p14:creationId xmlns:p14="http://schemas.microsoft.com/office/powerpoint/2010/main" val="4499979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a:prstGeom prst="rect">
            <a:avLst/>
          </a:prstGeom>
        </p:spPr>
        <p:txBody>
          <a:bodyPr>
            <a:normAutofit/>
          </a:bodyPr>
          <a:lstStyle/>
          <a:p>
            <a:r>
              <a:rPr lang="nl-BE" b="1" dirty="0"/>
              <a:t>NG PON and Co Existence</a:t>
            </a:r>
            <a:endParaRPr lang="fr-BE" b="1" dirty="0"/>
          </a:p>
        </p:txBody>
      </p:sp>
      <p:sp>
        <p:nvSpPr>
          <p:cNvPr id="99" name="TextBox 98"/>
          <p:cNvSpPr txBox="1"/>
          <p:nvPr/>
        </p:nvSpPr>
        <p:spPr>
          <a:xfrm flipH="1">
            <a:off x="2721396" y="4245273"/>
            <a:ext cx="1255696" cy="707852"/>
          </a:xfrm>
          <a:prstGeom prst="rect">
            <a:avLst/>
          </a:prstGeom>
          <a:noFill/>
        </p:spPr>
        <p:txBody>
          <a:bodyPr wrap="square" lIns="91406" tIns="45703" rIns="91406" bIns="45703" rtlCol="0">
            <a:spAutoFit/>
          </a:bodyPr>
          <a:lstStyle/>
          <a:p>
            <a:pPr algn="ctr" defTabSz="457200" eaLnBrk="1" hangingPunct="1">
              <a:defRPr/>
            </a:pPr>
            <a:r>
              <a:rPr lang="en-US" sz="1000" dirty="0">
                <a:solidFill>
                  <a:srgbClr val="124191"/>
                </a:solidFill>
                <a:latin typeface="Arial" pitchFamily="34" charset="0"/>
              </a:rPr>
              <a:t>Wavelength</a:t>
            </a:r>
          </a:p>
          <a:p>
            <a:pPr algn="ctr" defTabSz="457200" eaLnBrk="1" hangingPunct="1">
              <a:defRPr/>
            </a:pPr>
            <a:r>
              <a:rPr lang="en-US" sz="1000" dirty="0">
                <a:solidFill>
                  <a:srgbClr val="124191"/>
                </a:solidFill>
                <a:latin typeface="Arial" pitchFamily="34" charset="0"/>
              </a:rPr>
              <a:t>Multiplexer for NGPON2</a:t>
            </a:r>
            <a:br>
              <a:rPr lang="en-US" sz="1000" dirty="0">
                <a:solidFill>
                  <a:srgbClr val="124191"/>
                </a:solidFill>
                <a:latin typeface="Arial" pitchFamily="34" charset="0"/>
              </a:rPr>
            </a:br>
            <a:endParaRPr lang="en-US" sz="1000" dirty="0">
              <a:solidFill>
                <a:srgbClr val="124191"/>
              </a:solidFill>
              <a:latin typeface="Arial" pitchFamily="34" charset="0"/>
            </a:endParaRPr>
          </a:p>
        </p:txBody>
      </p:sp>
      <p:grpSp>
        <p:nvGrpSpPr>
          <p:cNvPr id="17" name="Group 16">
            <a:extLst>
              <a:ext uri="{FF2B5EF4-FFF2-40B4-BE49-F238E27FC236}">
                <a16:creationId xmlns:a16="http://schemas.microsoft.com/office/drawing/2014/main" xmlns="" id="{36F2F7FF-938B-4BA6-9F6E-F679D99DE90A}"/>
              </a:ext>
            </a:extLst>
          </p:cNvPr>
          <p:cNvGrpSpPr/>
          <p:nvPr/>
        </p:nvGrpSpPr>
        <p:grpSpPr>
          <a:xfrm>
            <a:off x="960876" y="1101511"/>
            <a:ext cx="8184490" cy="3672408"/>
            <a:chOff x="755574" y="771550"/>
            <a:chExt cx="8184490" cy="3672408"/>
          </a:xfrm>
        </p:grpSpPr>
        <p:cxnSp>
          <p:nvCxnSpPr>
            <p:cNvPr id="113" name="AutoShape 9"/>
            <p:cNvCxnSpPr>
              <a:cxnSpLocks noChangeShapeType="1"/>
              <a:endCxn id="203" idx="1"/>
            </p:cNvCxnSpPr>
            <p:nvPr/>
          </p:nvCxnSpPr>
          <p:spPr bwMode="auto">
            <a:xfrm flipH="1" flipV="1">
              <a:off x="6125687" y="2355726"/>
              <a:ext cx="945932" cy="432953"/>
            </a:xfrm>
            <a:prstGeom prst="straightConnector1">
              <a:avLst/>
            </a:prstGeom>
            <a:noFill/>
            <a:ln w="9525">
              <a:solidFill>
                <a:schemeClr val="tx1"/>
              </a:solidFill>
              <a:round/>
              <a:headEnd/>
              <a:tailEnd/>
            </a:ln>
            <a:effectLst/>
          </p:spPr>
        </p:cxnSp>
        <p:cxnSp>
          <p:nvCxnSpPr>
            <p:cNvPr id="94" name="AutoShape 9"/>
            <p:cNvCxnSpPr>
              <a:cxnSpLocks noChangeShapeType="1"/>
            </p:cNvCxnSpPr>
            <p:nvPr/>
          </p:nvCxnSpPr>
          <p:spPr bwMode="auto">
            <a:xfrm flipH="1">
              <a:off x="6300192" y="1531622"/>
              <a:ext cx="805264" cy="464064"/>
            </a:xfrm>
            <a:prstGeom prst="straightConnector1">
              <a:avLst/>
            </a:prstGeom>
            <a:noFill/>
            <a:ln w="9525">
              <a:solidFill>
                <a:schemeClr val="tx1"/>
              </a:solidFill>
              <a:round/>
              <a:headEnd/>
              <a:tailEnd/>
            </a:ln>
            <a:effectLst/>
          </p:spPr>
        </p:cxnSp>
        <p:sp>
          <p:nvSpPr>
            <p:cNvPr id="95" name="Rectangle 13"/>
            <p:cNvSpPr>
              <a:spLocks noChangeArrowheads="1"/>
            </p:cNvSpPr>
            <p:nvPr/>
          </p:nvSpPr>
          <p:spPr bwMode="auto">
            <a:xfrm flipH="1">
              <a:off x="7076879" y="2260879"/>
              <a:ext cx="1169974" cy="310871"/>
            </a:xfrm>
            <a:prstGeom prst="rect">
              <a:avLst/>
            </a:prstGeom>
            <a:solidFill>
              <a:srgbClr val="FFC000"/>
            </a:solidFill>
            <a:ln w="9525" algn="ctr">
              <a:noFill/>
              <a:miter lim="800000"/>
              <a:headEnd/>
              <a:tailEnd/>
            </a:ln>
            <a:effectLst/>
          </p:spPr>
          <p:txBody>
            <a:bodyPr wrap="square" lIns="91406" tIns="45703" rIns="91406" bIns="45703" anchor="ctr"/>
            <a:lstStyle/>
            <a:p>
              <a:pPr algn="ctr" defTabSz="457200" eaLnBrk="1" hangingPunct="1">
                <a:defRPr/>
              </a:pPr>
              <a:r>
                <a:rPr lang="en-US" sz="1100" dirty="0">
                  <a:solidFill>
                    <a:srgbClr val="124191"/>
                  </a:solidFill>
                  <a:latin typeface="Arial" pitchFamily="34" charset="0"/>
                </a:rPr>
                <a:t>XGS-PON ONT</a:t>
              </a:r>
            </a:p>
          </p:txBody>
        </p:sp>
        <p:cxnSp>
          <p:nvCxnSpPr>
            <p:cNvPr id="96" name="AutoShape 9"/>
            <p:cNvCxnSpPr>
              <a:cxnSpLocks noChangeShapeType="1"/>
              <a:stCxn id="104" idx="3"/>
            </p:cNvCxnSpPr>
            <p:nvPr/>
          </p:nvCxnSpPr>
          <p:spPr bwMode="auto">
            <a:xfrm flipH="1">
              <a:off x="6125687" y="1893932"/>
              <a:ext cx="951193" cy="60491"/>
            </a:xfrm>
            <a:prstGeom prst="straightConnector1">
              <a:avLst/>
            </a:prstGeom>
            <a:noFill/>
            <a:ln w="9525">
              <a:solidFill>
                <a:schemeClr val="tx1"/>
              </a:solidFill>
              <a:round/>
              <a:headEnd/>
              <a:tailEnd/>
            </a:ln>
            <a:effectLst/>
          </p:spPr>
        </p:cxnSp>
        <p:cxnSp>
          <p:nvCxnSpPr>
            <p:cNvPr id="97" name="AutoShape 9"/>
            <p:cNvCxnSpPr>
              <a:cxnSpLocks noChangeShapeType="1"/>
              <a:stCxn id="95" idx="3"/>
              <a:endCxn id="203" idx="1"/>
            </p:cNvCxnSpPr>
            <p:nvPr/>
          </p:nvCxnSpPr>
          <p:spPr bwMode="auto">
            <a:xfrm flipH="1" flipV="1">
              <a:off x="6125687" y="2355726"/>
              <a:ext cx="951192" cy="60589"/>
            </a:xfrm>
            <a:prstGeom prst="straightConnector1">
              <a:avLst/>
            </a:prstGeom>
            <a:noFill/>
            <a:ln w="9525">
              <a:solidFill>
                <a:schemeClr val="tx1"/>
              </a:solidFill>
              <a:round/>
              <a:headEnd/>
              <a:tailEnd/>
            </a:ln>
            <a:effectLst/>
          </p:spPr>
        </p:cxnSp>
        <p:sp>
          <p:nvSpPr>
            <p:cNvPr id="98" name="Rectangle 5"/>
            <p:cNvSpPr>
              <a:spLocks noChangeArrowheads="1"/>
            </p:cNvSpPr>
            <p:nvPr/>
          </p:nvSpPr>
          <p:spPr bwMode="auto">
            <a:xfrm flipH="1">
              <a:off x="809435" y="2188871"/>
              <a:ext cx="932793" cy="310871"/>
            </a:xfrm>
            <a:prstGeom prst="rect">
              <a:avLst/>
            </a:prstGeom>
            <a:solidFill>
              <a:schemeClr val="accent1"/>
            </a:solidFill>
            <a:ln w="9525" algn="ctr">
              <a:noFill/>
              <a:miter lim="800000"/>
              <a:headEnd/>
              <a:tailEnd/>
            </a:ln>
            <a:effectLst/>
          </p:spPr>
          <p:txBody>
            <a:bodyPr wrap="square" lIns="91406" tIns="45703" rIns="91406" bIns="45703" anchor="ctr"/>
            <a:lstStyle/>
            <a:p>
              <a:pPr algn="ctr" defTabSz="457200" eaLnBrk="1" hangingPunct="1">
                <a:defRPr/>
              </a:pPr>
              <a:r>
                <a:rPr lang="en-US" sz="1050" dirty="0">
                  <a:solidFill>
                    <a:srgbClr val="124191"/>
                  </a:solidFill>
                  <a:latin typeface="Arial" pitchFamily="34" charset="0"/>
                </a:rPr>
                <a:t>GPON LT card</a:t>
              </a:r>
            </a:p>
          </p:txBody>
        </p:sp>
        <p:grpSp>
          <p:nvGrpSpPr>
            <p:cNvPr id="2" name="Group 105"/>
            <p:cNvGrpSpPr/>
            <p:nvPr/>
          </p:nvGrpSpPr>
          <p:grpSpPr>
            <a:xfrm flipH="1">
              <a:off x="3775943" y="2244655"/>
              <a:ext cx="144813" cy="312719"/>
              <a:chOff x="5402155" y="2841320"/>
              <a:chExt cx="168058" cy="377978"/>
            </a:xfrm>
          </p:grpSpPr>
          <p:sp>
            <p:nvSpPr>
              <p:cNvPr id="101" name="Rectangle 100"/>
              <p:cNvSpPr/>
              <p:nvPr/>
            </p:nvSpPr>
            <p:spPr>
              <a:xfrm>
                <a:off x="5402155" y="2841320"/>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sp>
            <p:nvSpPr>
              <p:cNvPr id="102" name="Rectangle 101"/>
              <p:cNvSpPr/>
              <p:nvPr/>
            </p:nvSpPr>
            <p:spPr>
              <a:xfrm>
                <a:off x="5402155" y="2987421"/>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sp>
            <p:nvSpPr>
              <p:cNvPr id="103" name="Rectangle 102"/>
              <p:cNvSpPr/>
              <p:nvPr/>
            </p:nvSpPr>
            <p:spPr>
              <a:xfrm>
                <a:off x="5402155" y="3139821"/>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grpSp>
        <p:sp>
          <p:nvSpPr>
            <p:cNvPr id="104" name="Rectangle 5"/>
            <p:cNvSpPr>
              <a:spLocks noChangeArrowheads="1"/>
            </p:cNvSpPr>
            <p:nvPr/>
          </p:nvSpPr>
          <p:spPr bwMode="auto">
            <a:xfrm flipH="1">
              <a:off x="7076880" y="1738496"/>
              <a:ext cx="857770" cy="310871"/>
            </a:xfrm>
            <a:prstGeom prst="rect">
              <a:avLst/>
            </a:prstGeom>
            <a:solidFill>
              <a:schemeClr val="accent1"/>
            </a:solidFill>
            <a:ln w="9525" algn="ctr">
              <a:noFill/>
              <a:miter lim="800000"/>
              <a:headEnd/>
              <a:tailEnd/>
            </a:ln>
            <a:effectLst/>
          </p:spPr>
          <p:txBody>
            <a:bodyPr wrap="square" lIns="91406" tIns="45703" rIns="91406" bIns="45703" anchor="ctr"/>
            <a:lstStyle/>
            <a:p>
              <a:pPr algn="ctr" defTabSz="457200" eaLnBrk="1" hangingPunct="1">
                <a:defRPr/>
              </a:pPr>
              <a:r>
                <a:rPr lang="en-US" sz="1100" dirty="0">
                  <a:solidFill>
                    <a:srgbClr val="124191"/>
                  </a:solidFill>
                  <a:latin typeface="Arial" pitchFamily="34" charset="0"/>
                </a:rPr>
                <a:t>ONT GPON</a:t>
              </a:r>
            </a:p>
          </p:txBody>
        </p:sp>
        <p:sp>
          <p:nvSpPr>
            <p:cNvPr id="105" name="TextBox 104"/>
            <p:cNvSpPr txBox="1"/>
            <p:nvPr/>
          </p:nvSpPr>
          <p:spPr>
            <a:xfrm flipH="1">
              <a:off x="4716016" y="2078761"/>
              <a:ext cx="1080120" cy="276965"/>
            </a:xfrm>
            <a:prstGeom prst="rect">
              <a:avLst/>
            </a:prstGeom>
            <a:noFill/>
          </p:spPr>
          <p:txBody>
            <a:bodyPr wrap="square" lIns="91406" tIns="45703" rIns="91406" bIns="45703" rtlCol="0">
              <a:spAutoFit/>
            </a:bodyPr>
            <a:lstStyle/>
            <a:p>
              <a:pPr algn="ctr" defTabSz="457200" eaLnBrk="1" hangingPunct="1">
                <a:defRPr/>
              </a:pPr>
              <a:r>
                <a:rPr lang="en-US" sz="1200" dirty="0">
                  <a:solidFill>
                    <a:srgbClr val="124191"/>
                  </a:solidFill>
                  <a:latin typeface="Arial" pitchFamily="34" charset="0"/>
                </a:rPr>
                <a:t>PON feeder</a:t>
              </a:r>
            </a:p>
          </p:txBody>
        </p:sp>
        <p:grpSp>
          <p:nvGrpSpPr>
            <p:cNvPr id="3" name="Group 62"/>
            <p:cNvGrpSpPr/>
            <p:nvPr/>
          </p:nvGrpSpPr>
          <p:grpSpPr>
            <a:xfrm flipV="1">
              <a:off x="1347814" y="3109674"/>
              <a:ext cx="600172" cy="53590"/>
              <a:chOff x="1763713" y="2420938"/>
              <a:chExt cx="863600" cy="863600"/>
            </a:xfrm>
          </p:grpSpPr>
          <p:sp>
            <p:nvSpPr>
              <p:cNvPr id="107" name="Line 28"/>
              <p:cNvSpPr>
                <a:spLocks noChangeShapeType="1"/>
              </p:cNvSpPr>
              <p:nvPr/>
            </p:nvSpPr>
            <p:spPr bwMode="auto">
              <a:xfrm>
                <a:off x="1763713" y="24209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00" dirty="0">
                  <a:solidFill>
                    <a:srgbClr val="124191"/>
                  </a:solidFill>
                  <a:latin typeface="Arial" pitchFamily="34" charset="0"/>
                </a:endParaRPr>
              </a:p>
            </p:txBody>
          </p:sp>
          <p:sp>
            <p:nvSpPr>
              <p:cNvPr id="108" name="Line 32"/>
              <p:cNvSpPr>
                <a:spLocks noChangeShapeType="1"/>
              </p:cNvSpPr>
              <p:nvPr/>
            </p:nvSpPr>
            <p:spPr bwMode="auto">
              <a:xfrm>
                <a:off x="2411413" y="32845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00" dirty="0">
                  <a:solidFill>
                    <a:srgbClr val="124191"/>
                  </a:solidFill>
                  <a:latin typeface="Arial" pitchFamily="34" charset="0"/>
                </a:endParaRPr>
              </a:p>
            </p:txBody>
          </p:sp>
          <p:sp>
            <p:nvSpPr>
              <p:cNvPr id="109" name="Line 39"/>
              <p:cNvSpPr>
                <a:spLocks noChangeShapeType="1"/>
              </p:cNvSpPr>
              <p:nvPr/>
            </p:nvSpPr>
            <p:spPr bwMode="auto">
              <a:xfrm>
                <a:off x="1979613" y="2420938"/>
                <a:ext cx="4318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00" dirty="0">
                  <a:solidFill>
                    <a:srgbClr val="124191"/>
                  </a:solidFill>
                  <a:latin typeface="Arial" pitchFamily="34" charset="0"/>
                </a:endParaRPr>
              </a:p>
            </p:txBody>
          </p:sp>
        </p:grpSp>
        <p:sp>
          <p:nvSpPr>
            <p:cNvPr id="110" name="Rectangle 13"/>
            <p:cNvSpPr>
              <a:spLocks noChangeArrowheads="1"/>
            </p:cNvSpPr>
            <p:nvPr/>
          </p:nvSpPr>
          <p:spPr bwMode="auto">
            <a:xfrm flipH="1">
              <a:off x="755575" y="2825505"/>
              <a:ext cx="1408201" cy="898373"/>
            </a:xfrm>
            <a:prstGeom prst="rect">
              <a:avLst/>
            </a:prstGeom>
            <a:solidFill>
              <a:schemeClr val="accent5"/>
            </a:solidFill>
            <a:ln w="9525" algn="ctr">
              <a:solidFill>
                <a:schemeClr val="bg1">
                  <a:lumMod val="75000"/>
                </a:schemeClr>
              </a:solidFill>
              <a:miter lim="800000"/>
              <a:headEnd/>
              <a:tailEnd/>
            </a:ln>
            <a:effectLst/>
          </p:spPr>
          <p:txBody>
            <a:bodyPr wrap="square" lIns="91406" tIns="45703" rIns="91406" bIns="45703" anchor="ctr"/>
            <a:lstStyle/>
            <a:p>
              <a:pPr algn="ctr" defTabSz="457200" eaLnBrk="1" hangingPunct="1">
                <a:defRPr/>
              </a:pPr>
              <a:r>
                <a:rPr lang="en-US" sz="1000" dirty="0">
                  <a:solidFill>
                    <a:srgbClr val="124191"/>
                  </a:solidFill>
                  <a:latin typeface="Arial" pitchFamily="34" charset="0"/>
                </a:rPr>
                <a:t>Universal 10G-PON</a:t>
              </a:r>
            </a:p>
            <a:p>
              <a:pPr algn="ctr" defTabSz="457200" eaLnBrk="1" hangingPunct="1">
                <a:defRPr/>
              </a:pPr>
              <a:r>
                <a:rPr lang="en-US" sz="1000" dirty="0">
                  <a:solidFill>
                    <a:srgbClr val="124191"/>
                  </a:solidFill>
                  <a:latin typeface="Arial" pitchFamily="34" charset="0"/>
                </a:rPr>
                <a:t>XGS &amp; NGPON2</a:t>
              </a:r>
            </a:p>
          </p:txBody>
        </p:sp>
        <p:sp>
          <p:nvSpPr>
            <p:cNvPr id="111" name="Rectangle 5"/>
            <p:cNvSpPr>
              <a:spLocks noChangeArrowheads="1"/>
            </p:cNvSpPr>
            <p:nvPr/>
          </p:nvSpPr>
          <p:spPr bwMode="auto">
            <a:xfrm flipH="1">
              <a:off x="7095929" y="1347614"/>
              <a:ext cx="857770" cy="310871"/>
            </a:xfrm>
            <a:prstGeom prst="rect">
              <a:avLst/>
            </a:prstGeom>
            <a:solidFill>
              <a:schemeClr val="accent1"/>
            </a:solidFill>
            <a:ln w="9525" algn="ctr">
              <a:noFill/>
              <a:miter lim="800000"/>
              <a:headEnd/>
              <a:tailEnd/>
            </a:ln>
            <a:effectLst/>
          </p:spPr>
          <p:txBody>
            <a:bodyPr wrap="square" lIns="91406" tIns="45703" rIns="91406" bIns="45703" anchor="ctr"/>
            <a:lstStyle/>
            <a:p>
              <a:pPr algn="ctr" defTabSz="457200" eaLnBrk="1" hangingPunct="1">
                <a:defRPr/>
              </a:pPr>
              <a:r>
                <a:rPr lang="en-US" sz="1100" dirty="0">
                  <a:solidFill>
                    <a:srgbClr val="124191"/>
                  </a:solidFill>
                  <a:latin typeface="Arial" pitchFamily="34" charset="0"/>
                </a:rPr>
                <a:t>ONT GPON</a:t>
              </a:r>
            </a:p>
          </p:txBody>
        </p:sp>
        <p:grpSp>
          <p:nvGrpSpPr>
            <p:cNvPr id="4" name="Group 85"/>
            <p:cNvGrpSpPr/>
            <p:nvPr/>
          </p:nvGrpSpPr>
          <p:grpSpPr>
            <a:xfrm>
              <a:off x="2439285" y="1654656"/>
              <a:ext cx="390393" cy="123376"/>
              <a:chOff x="7847014" y="1265239"/>
              <a:chExt cx="663575" cy="173038"/>
            </a:xfrm>
            <a:solidFill>
              <a:schemeClr val="tx1"/>
            </a:solidFill>
          </p:grpSpPr>
          <p:sp>
            <p:nvSpPr>
              <p:cNvPr id="117" name="Rectangle 68"/>
              <p:cNvSpPr>
                <a:spLocks noChangeArrowheads="1"/>
              </p:cNvSpPr>
              <p:nvPr/>
            </p:nvSpPr>
            <p:spPr bwMode="auto">
              <a:xfrm>
                <a:off x="8005764" y="1365251"/>
                <a:ext cx="398463" cy="73025"/>
              </a:xfrm>
              <a:prstGeom prst="rect">
                <a:avLst/>
              </a:prstGeom>
              <a:grpFill/>
              <a:ln w="9525">
                <a:noFill/>
                <a:miter lim="800000"/>
                <a:headEnd/>
                <a:tailEnd/>
              </a:ln>
            </p:spPr>
            <p:txBody>
              <a:bodyPr wrap="square" tIns="0" bIns="0" anchor="ctr" anchorCtr="0">
                <a:noAutofit/>
              </a:bodyPr>
              <a:lstStyle/>
              <a:p>
                <a:pPr defTabSz="457200" eaLnBrk="1" hangingPunct="1">
                  <a:spcAft>
                    <a:spcPts val="0"/>
                  </a:spcAft>
                  <a:defRPr/>
                </a:pPr>
                <a:endParaRPr lang="en-US" sz="1000">
                  <a:solidFill>
                    <a:srgbClr val="124191"/>
                  </a:solidFill>
                  <a:latin typeface="Nokia Pure Text Light"/>
                  <a:ea typeface="MS PGothic"/>
                  <a:cs typeface="MS PGothic"/>
                </a:endParaRPr>
              </a:p>
            </p:txBody>
          </p:sp>
          <p:sp>
            <p:nvSpPr>
              <p:cNvPr id="121" name="Freeform 69"/>
              <p:cNvSpPr>
                <a:spLocks/>
              </p:cNvSpPr>
              <p:nvPr/>
            </p:nvSpPr>
            <p:spPr bwMode="auto">
              <a:xfrm>
                <a:off x="7847014" y="1265239"/>
                <a:ext cx="663575" cy="173038"/>
              </a:xfrm>
              <a:custGeom>
                <a:avLst/>
                <a:gdLst/>
                <a:ahLst/>
                <a:cxnLst>
                  <a:cxn ang="0">
                    <a:pos x="659" y="0"/>
                  </a:cxn>
                  <a:cxn ang="0">
                    <a:pos x="96" y="0"/>
                  </a:cxn>
                  <a:cxn ang="0">
                    <a:pos x="113" y="45"/>
                  </a:cxn>
                  <a:cxn ang="0">
                    <a:pos x="42" y="116"/>
                  </a:cxn>
                  <a:cxn ang="0">
                    <a:pos x="0" y="102"/>
                  </a:cxn>
                  <a:cxn ang="0">
                    <a:pos x="0" y="135"/>
                  </a:cxn>
                  <a:cxn ang="0">
                    <a:pos x="46" y="181"/>
                  </a:cxn>
                  <a:cxn ang="0">
                    <a:pos x="150" y="181"/>
                  </a:cxn>
                  <a:cxn ang="0">
                    <a:pos x="150" y="0"/>
                  </a:cxn>
                  <a:cxn ang="0">
                    <a:pos x="170" y="0"/>
                  </a:cxn>
                  <a:cxn ang="0">
                    <a:pos x="170" y="85"/>
                  </a:cxn>
                  <a:cxn ang="0">
                    <a:pos x="593" y="85"/>
                  </a:cxn>
                  <a:cxn ang="0">
                    <a:pos x="593" y="0"/>
                  </a:cxn>
                  <a:cxn ang="0">
                    <a:pos x="613" y="0"/>
                  </a:cxn>
                  <a:cxn ang="0">
                    <a:pos x="613" y="181"/>
                  </a:cxn>
                  <a:cxn ang="0">
                    <a:pos x="659" y="181"/>
                  </a:cxn>
                  <a:cxn ang="0">
                    <a:pos x="705" y="135"/>
                  </a:cxn>
                  <a:cxn ang="0">
                    <a:pos x="705" y="45"/>
                  </a:cxn>
                  <a:cxn ang="0">
                    <a:pos x="659" y="0"/>
                  </a:cxn>
                </a:cxnLst>
                <a:rect l="0" t="0" r="r" b="b"/>
                <a:pathLst>
                  <a:path w="705" h="181">
                    <a:moveTo>
                      <a:pt x="659" y="0"/>
                    </a:moveTo>
                    <a:cubicBezTo>
                      <a:pt x="96" y="0"/>
                      <a:pt x="96" y="0"/>
                      <a:pt x="96" y="0"/>
                    </a:cubicBezTo>
                    <a:cubicBezTo>
                      <a:pt x="106" y="12"/>
                      <a:pt x="113" y="27"/>
                      <a:pt x="113" y="45"/>
                    </a:cubicBezTo>
                    <a:cubicBezTo>
                      <a:pt x="113" y="84"/>
                      <a:pt x="81" y="116"/>
                      <a:pt x="42" y="116"/>
                    </a:cubicBezTo>
                    <a:cubicBezTo>
                      <a:pt x="26" y="116"/>
                      <a:pt x="12" y="110"/>
                      <a:pt x="0" y="102"/>
                    </a:cubicBezTo>
                    <a:cubicBezTo>
                      <a:pt x="0" y="135"/>
                      <a:pt x="0" y="135"/>
                      <a:pt x="0" y="135"/>
                    </a:cubicBezTo>
                    <a:cubicBezTo>
                      <a:pt x="0" y="161"/>
                      <a:pt x="21" y="181"/>
                      <a:pt x="46" y="181"/>
                    </a:cubicBezTo>
                    <a:cubicBezTo>
                      <a:pt x="150" y="181"/>
                      <a:pt x="150" y="181"/>
                      <a:pt x="150" y="181"/>
                    </a:cubicBezTo>
                    <a:cubicBezTo>
                      <a:pt x="150" y="0"/>
                      <a:pt x="150" y="0"/>
                      <a:pt x="150" y="0"/>
                    </a:cubicBezTo>
                    <a:cubicBezTo>
                      <a:pt x="170" y="0"/>
                      <a:pt x="170" y="0"/>
                      <a:pt x="170" y="0"/>
                    </a:cubicBezTo>
                    <a:cubicBezTo>
                      <a:pt x="170" y="85"/>
                      <a:pt x="170" y="85"/>
                      <a:pt x="170" y="85"/>
                    </a:cubicBezTo>
                    <a:cubicBezTo>
                      <a:pt x="593" y="85"/>
                      <a:pt x="593" y="85"/>
                      <a:pt x="593" y="85"/>
                    </a:cubicBezTo>
                    <a:cubicBezTo>
                      <a:pt x="593" y="0"/>
                      <a:pt x="593" y="0"/>
                      <a:pt x="593" y="0"/>
                    </a:cubicBezTo>
                    <a:cubicBezTo>
                      <a:pt x="613" y="0"/>
                      <a:pt x="613" y="0"/>
                      <a:pt x="613" y="0"/>
                    </a:cubicBezTo>
                    <a:cubicBezTo>
                      <a:pt x="613" y="181"/>
                      <a:pt x="613" y="181"/>
                      <a:pt x="613" y="181"/>
                    </a:cubicBezTo>
                    <a:cubicBezTo>
                      <a:pt x="659" y="181"/>
                      <a:pt x="659" y="181"/>
                      <a:pt x="659" y="181"/>
                    </a:cubicBezTo>
                    <a:cubicBezTo>
                      <a:pt x="685" y="181"/>
                      <a:pt x="705" y="161"/>
                      <a:pt x="705" y="135"/>
                    </a:cubicBezTo>
                    <a:cubicBezTo>
                      <a:pt x="705" y="45"/>
                      <a:pt x="705" y="45"/>
                      <a:pt x="705" y="45"/>
                    </a:cubicBezTo>
                    <a:cubicBezTo>
                      <a:pt x="705" y="20"/>
                      <a:pt x="685" y="0"/>
                      <a:pt x="659" y="0"/>
                    </a:cubicBezTo>
                    <a:close/>
                  </a:path>
                </a:pathLst>
              </a:custGeom>
              <a:grpFill/>
              <a:ln w="9525">
                <a:noFill/>
                <a:round/>
                <a:headEnd/>
                <a:tailEnd/>
              </a:ln>
            </p:spPr>
            <p:txBody>
              <a:bodyPr wrap="square" tIns="0" bIns="0" anchor="ctr" anchorCtr="0">
                <a:noAutofit/>
              </a:bodyPr>
              <a:lstStyle/>
              <a:p>
                <a:pPr defTabSz="457200" eaLnBrk="1" hangingPunct="1">
                  <a:spcAft>
                    <a:spcPts val="0"/>
                  </a:spcAft>
                  <a:defRPr/>
                </a:pPr>
                <a:endParaRPr lang="en-US" sz="1000">
                  <a:solidFill>
                    <a:srgbClr val="124191"/>
                  </a:solidFill>
                  <a:latin typeface="Nokia Pure Text Light"/>
                  <a:ea typeface="MS PGothic"/>
                  <a:cs typeface="MS PGothic"/>
                </a:endParaRPr>
              </a:p>
            </p:txBody>
          </p:sp>
          <p:sp>
            <p:nvSpPr>
              <p:cNvPr id="124" name="Oval 70"/>
              <p:cNvSpPr>
                <a:spLocks noChangeArrowheads="1"/>
              </p:cNvSpPr>
              <p:nvPr/>
            </p:nvSpPr>
            <p:spPr bwMode="auto">
              <a:xfrm>
                <a:off x="7856539" y="1277939"/>
                <a:ext cx="52388" cy="53975"/>
              </a:xfrm>
              <a:prstGeom prst="ellipse">
                <a:avLst/>
              </a:prstGeom>
              <a:grpFill/>
              <a:ln w="9525">
                <a:noFill/>
                <a:round/>
                <a:headEnd/>
                <a:tailEnd/>
              </a:ln>
            </p:spPr>
            <p:txBody>
              <a:bodyPr wrap="square" tIns="0" bIns="0" anchor="ctr" anchorCtr="0">
                <a:noAutofit/>
              </a:bodyPr>
              <a:lstStyle/>
              <a:p>
                <a:pPr defTabSz="457200" eaLnBrk="1" hangingPunct="1">
                  <a:spcAft>
                    <a:spcPts val="0"/>
                  </a:spcAft>
                  <a:defRPr/>
                </a:pPr>
                <a:endParaRPr lang="en-US" sz="1000">
                  <a:solidFill>
                    <a:srgbClr val="124191"/>
                  </a:solidFill>
                  <a:latin typeface="Nokia Pure Text Light"/>
                  <a:ea typeface="MS PGothic"/>
                  <a:cs typeface="MS PGothic"/>
                </a:endParaRPr>
              </a:p>
            </p:txBody>
          </p:sp>
        </p:grpSp>
        <p:sp>
          <p:nvSpPr>
            <p:cNvPr id="125" name="TextBox 124"/>
            <p:cNvSpPr txBox="1"/>
            <p:nvPr/>
          </p:nvSpPr>
          <p:spPr>
            <a:xfrm flipH="1">
              <a:off x="2320365" y="1419622"/>
              <a:ext cx="685800" cy="261576"/>
            </a:xfrm>
            <a:prstGeom prst="rect">
              <a:avLst/>
            </a:prstGeom>
            <a:noFill/>
          </p:spPr>
          <p:txBody>
            <a:bodyPr wrap="square" lIns="91406" tIns="45703" rIns="91406" bIns="45703" rtlCol="0">
              <a:spAutoFit/>
            </a:bodyPr>
            <a:lstStyle/>
            <a:p>
              <a:pPr algn="ctr" defTabSz="457200" eaLnBrk="1" hangingPunct="1">
                <a:defRPr/>
              </a:pPr>
              <a:r>
                <a:rPr lang="en-US" sz="1100" dirty="0">
                  <a:solidFill>
                    <a:srgbClr val="124191"/>
                  </a:solidFill>
                  <a:latin typeface="Arial" pitchFamily="34" charset="0"/>
                </a:rPr>
                <a:t>OTDR</a:t>
              </a:r>
            </a:p>
          </p:txBody>
        </p:sp>
        <p:cxnSp>
          <p:nvCxnSpPr>
            <p:cNvPr id="126" name="Elbow Connector 125"/>
            <p:cNvCxnSpPr/>
            <p:nvPr/>
          </p:nvCxnSpPr>
          <p:spPr>
            <a:xfrm>
              <a:off x="2843808" y="1707654"/>
              <a:ext cx="951815" cy="473268"/>
            </a:xfrm>
            <a:prstGeom prst="bentConnector3">
              <a:avLst>
                <a:gd name="adj1" fmla="val 50000"/>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5" name="Group 62"/>
            <p:cNvGrpSpPr/>
            <p:nvPr/>
          </p:nvGrpSpPr>
          <p:grpSpPr>
            <a:xfrm flipV="1">
              <a:off x="2339753" y="2499742"/>
              <a:ext cx="1429990" cy="576064"/>
              <a:chOff x="1763713" y="2406781"/>
              <a:chExt cx="863600" cy="877757"/>
            </a:xfrm>
          </p:grpSpPr>
          <p:sp>
            <p:nvSpPr>
              <p:cNvPr id="128" name="Line 28"/>
              <p:cNvSpPr>
                <a:spLocks noChangeShapeType="1"/>
              </p:cNvSpPr>
              <p:nvPr/>
            </p:nvSpPr>
            <p:spPr bwMode="auto">
              <a:xfrm>
                <a:off x="1763713" y="24209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00" dirty="0">
                  <a:solidFill>
                    <a:srgbClr val="124191"/>
                  </a:solidFill>
                  <a:latin typeface="Arial" pitchFamily="34" charset="0"/>
                </a:endParaRPr>
              </a:p>
            </p:txBody>
          </p:sp>
          <p:sp>
            <p:nvSpPr>
              <p:cNvPr id="129" name="Line 32"/>
              <p:cNvSpPr>
                <a:spLocks noChangeShapeType="1"/>
              </p:cNvSpPr>
              <p:nvPr/>
            </p:nvSpPr>
            <p:spPr bwMode="auto">
              <a:xfrm>
                <a:off x="2411413" y="32845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00" dirty="0">
                  <a:solidFill>
                    <a:srgbClr val="124191"/>
                  </a:solidFill>
                  <a:latin typeface="Arial" pitchFamily="34" charset="0"/>
                </a:endParaRPr>
              </a:p>
            </p:txBody>
          </p:sp>
          <p:sp>
            <p:nvSpPr>
              <p:cNvPr id="130" name="Line 39"/>
              <p:cNvSpPr>
                <a:spLocks noChangeShapeType="1"/>
              </p:cNvSpPr>
              <p:nvPr/>
            </p:nvSpPr>
            <p:spPr bwMode="auto">
              <a:xfrm>
                <a:off x="1979613" y="2406781"/>
                <a:ext cx="431801"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00" dirty="0">
                  <a:solidFill>
                    <a:srgbClr val="124191"/>
                  </a:solidFill>
                  <a:latin typeface="Arial" pitchFamily="34" charset="0"/>
                </a:endParaRPr>
              </a:p>
            </p:txBody>
          </p:sp>
        </p:grpSp>
        <p:sp>
          <p:nvSpPr>
            <p:cNvPr id="131" name="TextBox 130"/>
            <p:cNvSpPr txBox="1"/>
            <p:nvPr/>
          </p:nvSpPr>
          <p:spPr>
            <a:xfrm flipH="1">
              <a:off x="1682686" y="2387876"/>
              <a:ext cx="1512168" cy="415464"/>
            </a:xfrm>
            <a:prstGeom prst="rect">
              <a:avLst/>
            </a:prstGeom>
            <a:noFill/>
          </p:spPr>
          <p:txBody>
            <a:bodyPr wrap="square" lIns="91406" tIns="45703" rIns="91406" bIns="45703" rtlCol="0">
              <a:spAutoFit/>
            </a:bodyPr>
            <a:lstStyle/>
            <a:p>
              <a:pPr algn="r" defTabSz="457200" eaLnBrk="1" hangingPunct="1">
                <a:defRPr/>
              </a:pPr>
              <a:r>
                <a:rPr lang="en-US" sz="1050" dirty="0">
                  <a:solidFill>
                    <a:srgbClr val="124191"/>
                  </a:solidFill>
                  <a:latin typeface="Arial" pitchFamily="34" charset="0"/>
                </a:rPr>
                <a:t>10/10</a:t>
              </a:r>
              <a:br>
                <a:rPr lang="en-US" sz="1050" dirty="0">
                  <a:solidFill>
                    <a:srgbClr val="124191"/>
                  </a:solidFill>
                  <a:latin typeface="Arial" pitchFamily="34" charset="0"/>
                </a:rPr>
              </a:br>
              <a:r>
                <a:rPr lang="en-US" sz="1050" dirty="0">
                  <a:solidFill>
                    <a:srgbClr val="124191"/>
                  </a:solidFill>
                  <a:latin typeface="Arial" pitchFamily="34" charset="0"/>
                </a:rPr>
                <a:t>(XGS)</a:t>
              </a:r>
            </a:p>
          </p:txBody>
        </p:sp>
        <p:grpSp>
          <p:nvGrpSpPr>
            <p:cNvPr id="6" name="Group 30"/>
            <p:cNvGrpSpPr>
              <a:grpSpLocks/>
            </p:cNvGrpSpPr>
            <p:nvPr/>
          </p:nvGrpSpPr>
          <p:grpSpPr bwMode="auto">
            <a:xfrm>
              <a:off x="2051720" y="2901111"/>
              <a:ext cx="286464" cy="270748"/>
              <a:chOff x="3105807" y="5171090"/>
              <a:chExt cx="867103" cy="804041"/>
            </a:xfrm>
          </p:grpSpPr>
          <p:sp>
            <p:nvSpPr>
              <p:cNvPr id="133" name="Oval 132"/>
              <p:cNvSpPr/>
              <p:nvPr/>
            </p:nvSpPr>
            <p:spPr>
              <a:xfrm>
                <a:off x="3105807" y="5171090"/>
                <a:ext cx="867103" cy="804041"/>
              </a:xfrm>
              <a:prstGeom prst="ellipse">
                <a:avLst/>
              </a:prstGeom>
              <a:solidFill>
                <a:schemeClr val="accent2"/>
              </a:solidFill>
              <a:ln>
                <a:solidFill>
                  <a:schemeClr val="bg1"/>
                </a:solidFill>
              </a:ln>
            </p:spPr>
            <p:txBody>
              <a:bodyPr anchor="ctr"/>
              <a:lstStyle/>
              <a:p>
                <a:pPr algn="ctr" defTabSz="457200" eaLnBrk="1" hangingPunct="1">
                  <a:spcBef>
                    <a:spcPts val="0"/>
                  </a:spcBef>
                  <a:defRPr/>
                </a:pPr>
                <a:endParaRPr lang="nl-BE" sz="1800" dirty="0">
                  <a:solidFill>
                    <a:srgbClr val="124191"/>
                  </a:solidFill>
                  <a:latin typeface="Nokia Pure Text Light"/>
                  <a:cs typeface="Trebuchet MS"/>
                </a:endParaRPr>
              </a:p>
            </p:txBody>
          </p:sp>
          <p:sp>
            <p:nvSpPr>
              <p:cNvPr id="134" name="Freeform 6"/>
              <p:cNvSpPr>
                <a:spLocks noChangeAspect="1" noChangeArrowheads="1"/>
              </p:cNvSpPr>
              <p:nvPr/>
            </p:nvSpPr>
            <p:spPr bwMode="auto">
              <a:xfrm rot="10800000">
                <a:off x="3250684" y="5461733"/>
                <a:ext cx="581674" cy="190933"/>
              </a:xfrm>
              <a:custGeom>
                <a:avLst/>
                <a:gdLst>
                  <a:gd name="T0" fmla="*/ 1969 w 6469"/>
                  <a:gd name="T1" fmla="*/ 469 h 2126"/>
                  <a:gd name="T2" fmla="*/ 1969 w 6469"/>
                  <a:gd name="T3" fmla="*/ 469 h 2126"/>
                  <a:gd name="T4" fmla="*/ 1906 w 6469"/>
                  <a:gd name="T5" fmla="*/ 563 h 2126"/>
                  <a:gd name="T6" fmla="*/ 531 w 6469"/>
                  <a:gd name="T7" fmla="*/ 594 h 2126"/>
                  <a:gd name="T8" fmla="*/ 531 w 6469"/>
                  <a:gd name="T9" fmla="*/ 1625 h 2126"/>
                  <a:gd name="T10" fmla="*/ 1906 w 6469"/>
                  <a:gd name="T11" fmla="*/ 1625 h 2126"/>
                  <a:gd name="T12" fmla="*/ 1938 w 6469"/>
                  <a:gd name="T13" fmla="*/ 1687 h 2126"/>
                  <a:gd name="T14" fmla="*/ 2156 w 6469"/>
                  <a:gd name="T15" fmla="*/ 1781 h 2126"/>
                  <a:gd name="T16" fmla="*/ 3188 w 6469"/>
                  <a:gd name="T17" fmla="*/ 1781 h 2126"/>
                  <a:gd name="T18" fmla="*/ 3219 w 6469"/>
                  <a:gd name="T19" fmla="*/ 1781 h 2126"/>
                  <a:gd name="T20" fmla="*/ 3219 w 6469"/>
                  <a:gd name="T21" fmla="*/ 1843 h 2126"/>
                  <a:gd name="T22" fmla="*/ 3468 w 6469"/>
                  <a:gd name="T23" fmla="*/ 1937 h 2126"/>
                  <a:gd name="T24" fmla="*/ 4624 w 6469"/>
                  <a:gd name="T25" fmla="*/ 1937 h 2126"/>
                  <a:gd name="T26" fmla="*/ 4655 w 6469"/>
                  <a:gd name="T27" fmla="*/ 2031 h 2126"/>
                  <a:gd name="T28" fmla="*/ 4874 w 6469"/>
                  <a:gd name="T29" fmla="*/ 2125 h 2126"/>
                  <a:gd name="T30" fmla="*/ 5999 w 6469"/>
                  <a:gd name="T31" fmla="*/ 2125 h 2126"/>
                  <a:gd name="T32" fmla="*/ 6468 w 6469"/>
                  <a:gd name="T33" fmla="*/ 1063 h 2126"/>
                  <a:gd name="T34" fmla="*/ 5968 w 6469"/>
                  <a:gd name="T35" fmla="*/ 0 h 2126"/>
                  <a:gd name="T36" fmla="*/ 4718 w 6469"/>
                  <a:gd name="T37" fmla="*/ 32 h 2126"/>
                  <a:gd name="T38" fmla="*/ 4624 w 6469"/>
                  <a:gd name="T39" fmla="*/ 188 h 2126"/>
                  <a:gd name="T40" fmla="*/ 3437 w 6469"/>
                  <a:gd name="T41" fmla="*/ 219 h 2126"/>
                  <a:gd name="T42" fmla="*/ 3250 w 6469"/>
                  <a:gd name="T43" fmla="*/ 313 h 2126"/>
                  <a:gd name="T44" fmla="*/ 3219 w 6469"/>
                  <a:gd name="T45" fmla="*/ 407 h 2126"/>
                  <a:gd name="T46" fmla="*/ 2156 w 6469"/>
                  <a:gd name="T47" fmla="*/ 407 h 2126"/>
                  <a:gd name="T48" fmla="*/ 1969 w 6469"/>
                  <a:gd name="T49" fmla="*/ 469 h 2126"/>
                  <a:gd name="T50" fmla="*/ 6280 w 6469"/>
                  <a:gd name="T51" fmla="*/ 1063 h 2126"/>
                  <a:gd name="T52" fmla="*/ 6280 w 6469"/>
                  <a:gd name="T53" fmla="*/ 1063 h 2126"/>
                  <a:gd name="T54" fmla="*/ 5968 w 6469"/>
                  <a:gd name="T55" fmla="*/ 1906 h 2126"/>
                  <a:gd name="T56" fmla="*/ 5687 w 6469"/>
                  <a:gd name="T57" fmla="*/ 1063 h 2126"/>
                  <a:gd name="T58" fmla="*/ 5968 w 6469"/>
                  <a:gd name="T59" fmla="*/ 219 h 2126"/>
                  <a:gd name="T60" fmla="*/ 6280 w 6469"/>
                  <a:gd name="T61" fmla="*/ 1063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69" h="2126">
                    <a:moveTo>
                      <a:pt x="1969" y="469"/>
                    </a:moveTo>
                    <a:lnTo>
                      <a:pt x="1969" y="469"/>
                    </a:lnTo>
                    <a:cubicBezTo>
                      <a:pt x="1938" y="501"/>
                      <a:pt x="1938" y="532"/>
                      <a:pt x="1906" y="563"/>
                    </a:cubicBezTo>
                    <a:cubicBezTo>
                      <a:pt x="531" y="594"/>
                      <a:pt x="531" y="594"/>
                      <a:pt x="531" y="594"/>
                    </a:cubicBezTo>
                    <a:cubicBezTo>
                      <a:pt x="0" y="1187"/>
                      <a:pt x="531" y="1625"/>
                      <a:pt x="531" y="1625"/>
                    </a:cubicBezTo>
                    <a:cubicBezTo>
                      <a:pt x="1906" y="1625"/>
                      <a:pt x="1906" y="1625"/>
                      <a:pt x="1906" y="1625"/>
                    </a:cubicBezTo>
                    <a:cubicBezTo>
                      <a:pt x="1906" y="1656"/>
                      <a:pt x="1938" y="1656"/>
                      <a:pt x="1938" y="1687"/>
                    </a:cubicBezTo>
                    <a:cubicBezTo>
                      <a:pt x="1938" y="1687"/>
                      <a:pt x="2031" y="1781"/>
                      <a:pt x="2156" y="1781"/>
                    </a:cubicBezTo>
                    <a:cubicBezTo>
                      <a:pt x="3188" y="1781"/>
                      <a:pt x="3188" y="1781"/>
                      <a:pt x="3188" y="1781"/>
                    </a:cubicBezTo>
                    <a:cubicBezTo>
                      <a:pt x="3219" y="1781"/>
                      <a:pt x="3219" y="1781"/>
                      <a:pt x="3219" y="1781"/>
                    </a:cubicBezTo>
                    <a:cubicBezTo>
                      <a:pt x="3219" y="1812"/>
                      <a:pt x="3219" y="1812"/>
                      <a:pt x="3219" y="1843"/>
                    </a:cubicBezTo>
                    <a:cubicBezTo>
                      <a:pt x="3219" y="1843"/>
                      <a:pt x="3313" y="1937"/>
                      <a:pt x="3468" y="1937"/>
                    </a:cubicBezTo>
                    <a:cubicBezTo>
                      <a:pt x="4624" y="1937"/>
                      <a:pt x="4624" y="1937"/>
                      <a:pt x="4624" y="1937"/>
                    </a:cubicBezTo>
                    <a:cubicBezTo>
                      <a:pt x="4655" y="1968"/>
                      <a:pt x="4655" y="2000"/>
                      <a:pt x="4655" y="2031"/>
                    </a:cubicBezTo>
                    <a:cubicBezTo>
                      <a:pt x="4655" y="2031"/>
                      <a:pt x="4749" y="2125"/>
                      <a:pt x="4874" y="2125"/>
                    </a:cubicBezTo>
                    <a:cubicBezTo>
                      <a:pt x="5999" y="2125"/>
                      <a:pt x="5999" y="2125"/>
                      <a:pt x="5999" y="2125"/>
                    </a:cubicBezTo>
                    <a:cubicBezTo>
                      <a:pt x="5999" y="2125"/>
                      <a:pt x="6468" y="2062"/>
                      <a:pt x="6468" y="1063"/>
                    </a:cubicBezTo>
                    <a:cubicBezTo>
                      <a:pt x="6468" y="63"/>
                      <a:pt x="5968" y="0"/>
                      <a:pt x="5968" y="0"/>
                    </a:cubicBezTo>
                    <a:cubicBezTo>
                      <a:pt x="4718" y="32"/>
                      <a:pt x="4718" y="32"/>
                      <a:pt x="4718" y="32"/>
                    </a:cubicBezTo>
                    <a:cubicBezTo>
                      <a:pt x="4655" y="94"/>
                      <a:pt x="4687" y="188"/>
                      <a:pt x="4624" y="188"/>
                    </a:cubicBezTo>
                    <a:cubicBezTo>
                      <a:pt x="3375" y="219"/>
                      <a:pt x="3437" y="219"/>
                      <a:pt x="3437" y="219"/>
                    </a:cubicBezTo>
                    <a:cubicBezTo>
                      <a:pt x="3313" y="219"/>
                      <a:pt x="3250" y="313"/>
                      <a:pt x="3250" y="313"/>
                    </a:cubicBezTo>
                    <a:cubicBezTo>
                      <a:pt x="3219" y="344"/>
                      <a:pt x="3219" y="376"/>
                      <a:pt x="3219" y="407"/>
                    </a:cubicBezTo>
                    <a:cubicBezTo>
                      <a:pt x="2156" y="407"/>
                      <a:pt x="2156" y="407"/>
                      <a:pt x="2156" y="407"/>
                    </a:cubicBezTo>
                    <a:cubicBezTo>
                      <a:pt x="2031" y="407"/>
                      <a:pt x="1969" y="469"/>
                      <a:pt x="1969" y="469"/>
                    </a:cubicBezTo>
                    <a:close/>
                    <a:moveTo>
                      <a:pt x="6280" y="1063"/>
                    </a:moveTo>
                    <a:lnTo>
                      <a:pt x="6280" y="1063"/>
                    </a:lnTo>
                    <a:cubicBezTo>
                      <a:pt x="6280" y="1531"/>
                      <a:pt x="6155" y="1906"/>
                      <a:pt x="5968" y="1906"/>
                    </a:cubicBezTo>
                    <a:cubicBezTo>
                      <a:pt x="5812" y="1906"/>
                      <a:pt x="5687" y="1531"/>
                      <a:pt x="5687" y="1063"/>
                    </a:cubicBezTo>
                    <a:cubicBezTo>
                      <a:pt x="5687" y="594"/>
                      <a:pt x="5812" y="219"/>
                      <a:pt x="5968" y="219"/>
                    </a:cubicBezTo>
                    <a:cubicBezTo>
                      <a:pt x="6155" y="219"/>
                      <a:pt x="6280" y="594"/>
                      <a:pt x="6280" y="1063"/>
                    </a:cubicBezTo>
                    <a:close/>
                  </a:path>
                </a:pathLst>
              </a:custGeom>
              <a:solidFill>
                <a:schemeClr val="accent3">
                  <a:lumMod val="75000"/>
                </a:schemeClr>
              </a:solidFill>
              <a:ln>
                <a:noFill/>
              </a:ln>
              <a:effectLst/>
            </p:spPr>
            <p:txBody>
              <a:bodyPr wrap="none" anchor="ctr"/>
              <a:lstStyle/>
              <a:p>
                <a:pPr defTabSz="457200" eaLnBrk="1" hangingPunct="1">
                  <a:defRPr/>
                </a:pPr>
                <a:endParaRPr lang="en-US" sz="1800">
                  <a:solidFill>
                    <a:srgbClr val="124191"/>
                  </a:solidFill>
                  <a:latin typeface="Nokia Pure Text Light"/>
                </a:endParaRPr>
              </a:p>
            </p:txBody>
          </p:sp>
        </p:grpSp>
        <p:sp>
          <p:nvSpPr>
            <p:cNvPr id="143" name="TextBox 142"/>
            <p:cNvSpPr txBox="1"/>
            <p:nvPr/>
          </p:nvSpPr>
          <p:spPr>
            <a:xfrm flipH="1">
              <a:off x="5940152" y="771550"/>
              <a:ext cx="859896" cy="553963"/>
            </a:xfrm>
            <a:prstGeom prst="rect">
              <a:avLst/>
            </a:prstGeom>
            <a:noFill/>
          </p:spPr>
          <p:txBody>
            <a:bodyPr wrap="square" lIns="91406" tIns="45703" rIns="91406" bIns="45703" rtlCol="0">
              <a:spAutoFit/>
            </a:bodyPr>
            <a:lstStyle/>
            <a:p>
              <a:pPr algn="ctr" defTabSz="457200" eaLnBrk="1" hangingPunct="1">
                <a:defRPr/>
              </a:pPr>
              <a:r>
                <a:rPr lang="en-US" sz="1000" dirty="0">
                  <a:solidFill>
                    <a:srgbClr val="124191"/>
                  </a:solidFill>
                  <a:latin typeface="Arial" pitchFamily="34" charset="0"/>
                </a:rPr>
                <a:t>(passive) Power Splitter</a:t>
              </a:r>
            </a:p>
          </p:txBody>
        </p:sp>
        <p:cxnSp>
          <p:nvCxnSpPr>
            <p:cNvPr id="144" name="AutoShape 55"/>
            <p:cNvCxnSpPr>
              <a:cxnSpLocks noChangeShapeType="1"/>
              <a:stCxn id="203" idx="1"/>
              <a:endCxn id="98" idx="1"/>
            </p:cNvCxnSpPr>
            <p:nvPr/>
          </p:nvCxnSpPr>
          <p:spPr bwMode="auto">
            <a:xfrm flipH="1" flipV="1">
              <a:off x="1742228" y="2344307"/>
              <a:ext cx="4383459" cy="0"/>
            </a:xfrm>
            <a:prstGeom prst="straightConnector1">
              <a:avLst/>
            </a:prstGeom>
            <a:noFill/>
            <a:ln w="9525">
              <a:solidFill>
                <a:schemeClr val="tx1"/>
              </a:solidFill>
              <a:round/>
              <a:headEnd/>
              <a:tailEnd/>
            </a:ln>
            <a:effectLst/>
          </p:spPr>
        </p:cxnSp>
        <p:sp>
          <p:nvSpPr>
            <p:cNvPr id="147" name="TextBox 146"/>
            <p:cNvSpPr txBox="1"/>
            <p:nvPr/>
          </p:nvSpPr>
          <p:spPr>
            <a:xfrm flipH="1">
              <a:off x="7793546" y="1378359"/>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2.5/1.25</a:t>
              </a:r>
            </a:p>
          </p:txBody>
        </p:sp>
        <p:sp>
          <p:nvSpPr>
            <p:cNvPr id="148" name="TextBox 147"/>
            <p:cNvSpPr txBox="1"/>
            <p:nvPr/>
          </p:nvSpPr>
          <p:spPr>
            <a:xfrm flipH="1">
              <a:off x="7793546" y="1764855"/>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2.5/1.25</a:t>
              </a:r>
            </a:p>
          </p:txBody>
        </p:sp>
        <p:sp>
          <p:nvSpPr>
            <p:cNvPr id="149" name="TextBox 148"/>
            <p:cNvSpPr txBox="1"/>
            <p:nvPr/>
          </p:nvSpPr>
          <p:spPr>
            <a:xfrm flipH="1">
              <a:off x="8028384" y="2283718"/>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10/10</a:t>
              </a:r>
            </a:p>
          </p:txBody>
        </p:sp>
        <p:cxnSp>
          <p:nvCxnSpPr>
            <p:cNvPr id="151" name="AutoShape 48"/>
            <p:cNvCxnSpPr>
              <a:cxnSpLocks noChangeShapeType="1"/>
              <a:stCxn id="186" idx="3"/>
              <a:endCxn id="183" idx="3"/>
            </p:cNvCxnSpPr>
            <p:nvPr/>
          </p:nvCxnSpPr>
          <p:spPr bwMode="auto">
            <a:xfrm flipV="1">
              <a:off x="3514513" y="2772825"/>
              <a:ext cx="336610" cy="920583"/>
            </a:xfrm>
            <a:prstGeom prst="bentConnector3">
              <a:avLst>
                <a:gd name="adj1" fmla="val 50000"/>
              </a:avLst>
            </a:prstGeom>
            <a:noFill/>
            <a:ln w="9525">
              <a:solidFill>
                <a:schemeClr val="tx1"/>
              </a:solidFill>
              <a:miter lim="800000"/>
              <a:headEnd/>
              <a:tailEnd/>
            </a:ln>
            <a:effectLst/>
          </p:spPr>
        </p:cxnSp>
        <p:grpSp>
          <p:nvGrpSpPr>
            <p:cNvPr id="7" name="Group 62"/>
            <p:cNvGrpSpPr/>
            <p:nvPr/>
          </p:nvGrpSpPr>
          <p:grpSpPr>
            <a:xfrm flipV="1">
              <a:off x="2179998" y="3777008"/>
              <a:ext cx="672191" cy="522934"/>
              <a:chOff x="1763713" y="2406781"/>
              <a:chExt cx="863600" cy="877757"/>
            </a:xfrm>
          </p:grpSpPr>
          <p:sp>
            <p:nvSpPr>
              <p:cNvPr id="153" name="Line 28"/>
              <p:cNvSpPr>
                <a:spLocks noChangeShapeType="1"/>
              </p:cNvSpPr>
              <p:nvPr/>
            </p:nvSpPr>
            <p:spPr bwMode="auto">
              <a:xfrm>
                <a:off x="1763713" y="24209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sp>
            <p:nvSpPr>
              <p:cNvPr id="157" name="Line 32"/>
              <p:cNvSpPr>
                <a:spLocks noChangeShapeType="1"/>
              </p:cNvSpPr>
              <p:nvPr/>
            </p:nvSpPr>
            <p:spPr bwMode="auto">
              <a:xfrm>
                <a:off x="2411413" y="32845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sp>
            <p:nvSpPr>
              <p:cNvPr id="158" name="Line 39"/>
              <p:cNvSpPr>
                <a:spLocks noChangeShapeType="1"/>
              </p:cNvSpPr>
              <p:nvPr/>
            </p:nvSpPr>
            <p:spPr bwMode="auto">
              <a:xfrm>
                <a:off x="1979613" y="2406781"/>
                <a:ext cx="431801"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grpSp>
        <p:grpSp>
          <p:nvGrpSpPr>
            <p:cNvPr id="8" name="Group 62"/>
            <p:cNvGrpSpPr/>
            <p:nvPr/>
          </p:nvGrpSpPr>
          <p:grpSpPr>
            <a:xfrm flipV="1">
              <a:off x="2267743" y="3724020"/>
              <a:ext cx="582763" cy="287889"/>
              <a:chOff x="1763713" y="2420938"/>
              <a:chExt cx="863600" cy="863600"/>
            </a:xfrm>
          </p:grpSpPr>
          <p:sp>
            <p:nvSpPr>
              <p:cNvPr id="160" name="Line 28"/>
              <p:cNvSpPr>
                <a:spLocks noChangeShapeType="1"/>
              </p:cNvSpPr>
              <p:nvPr/>
            </p:nvSpPr>
            <p:spPr bwMode="auto">
              <a:xfrm>
                <a:off x="1763713" y="24209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sp>
            <p:nvSpPr>
              <p:cNvPr id="161" name="Line 32"/>
              <p:cNvSpPr>
                <a:spLocks noChangeShapeType="1"/>
              </p:cNvSpPr>
              <p:nvPr/>
            </p:nvSpPr>
            <p:spPr bwMode="auto">
              <a:xfrm>
                <a:off x="2411413" y="32845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sp>
            <p:nvSpPr>
              <p:cNvPr id="162" name="Line 39"/>
              <p:cNvSpPr>
                <a:spLocks noChangeShapeType="1"/>
              </p:cNvSpPr>
              <p:nvPr/>
            </p:nvSpPr>
            <p:spPr bwMode="auto">
              <a:xfrm>
                <a:off x="1979613" y="2420938"/>
                <a:ext cx="4318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grpSp>
        <p:grpSp>
          <p:nvGrpSpPr>
            <p:cNvPr id="9" name="Group 62"/>
            <p:cNvGrpSpPr/>
            <p:nvPr/>
          </p:nvGrpSpPr>
          <p:grpSpPr>
            <a:xfrm>
              <a:off x="2243637" y="3550015"/>
              <a:ext cx="600172" cy="113776"/>
              <a:chOff x="1763713" y="2420938"/>
              <a:chExt cx="863600" cy="863600"/>
            </a:xfrm>
          </p:grpSpPr>
          <p:sp>
            <p:nvSpPr>
              <p:cNvPr id="164" name="Line 28"/>
              <p:cNvSpPr>
                <a:spLocks noChangeShapeType="1"/>
              </p:cNvSpPr>
              <p:nvPr/>
            </p:nvSpPr>
            <p:spPr bwMode="auto">
              <a:xfrm>
                <a:off x="1763713" y="24209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sp>
            <p:nvSpPr>
              <p:cNvPr id="165" name="Line 32"/>
              <p:cNvSpPr>
                <a:spLocks noChangeShapeType="1"/>
              </p:cNvSpPr>
              <p:nvPr/>
            </p:nvSpPr>
            <p:spPr bwMode="auto">
              <a:xfrm>
                <a:off x="2411413" y="32845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sp>
            <p:nvSpPr>
              <p:cNvPr id="166" name="Line 39"/>
              <p:cNvSpPr>
                <a:spLocks noChangeShapeType="1"/>
              </p:cNvSpPr>
              <p:nvPr/>
            </p:nvSpPr>
            <p:spPr bwMode="auto">
              <a:xfrm>
                <a:off x="1979613" y="2420938"/>
                <a:ext cx="4318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grpSp>
        <p:sp>
          <p:nvSpPr>
            <p:cNvPr id="167" name="Line 49"/>
            <p:cNvSpPr>
              <a:spLocks noChangeShapeType="1"/>
            </p:cNvSpPr>
            <p:nvPr/>
          </p:nvSpPr>
          <p:spPr bwMode="auto">
            <a:xfrm flipH="1" flipV="1">
              <a:off x="2472438" y="3355580"/>
              <a:ext cx="194586" cy="157861"/>
            </a:xfrm>
            <a:prstGeom prst="line">
              <a:avLst/>
            </a:prstGeom>
            <a:noFill/>
            <a:ln w="222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square" lIns="0" tIns="0" rIns="0" bIns="0" anchor="ctr">
              <a:spAutoFit/>
            </a:bodyPr>
            <a:lstStyle/>
            <a:p>
              <a:pPr defTabSz="457200" eaLnBrk="1" hangingPunct="1">
                <a:defRPr/>
              </a:pPr>
              <a:endParaRPr lang="en-US" sz="1050" dirty="0">
                <a:solidFill>
                  <a:srgbClr val="124191"/>
                </a:solidFill>
                <a:latin typeface="Arial" pitchFamily="34" charset="0"/>
              </a:endParaRPr>
            </a:p>
          </p:txBody>
        </p:sp>
        <p:grpSp>
          <p:nvGrpSpPr>
            <p:cNvPr id="10" name="Group 62"/>
            <p:cNvGrpSpPr/>
            <p:nvPr/>
          </p:nvGrpSpPr>
          <p:grpSpPr>
            <a:xfrm>
              <a:off x="2173298" y="3304436"/>
              <a:ext cx="672191" cy="311498"/>
              <a:chOff x="1763713" y="2406781"/>
              <a:chExt cx="863600" cy="877757"/>
            </a:xfrm>
          </p:grpSpPr>
          <p:sp>
            <p:nvSpPr>
              <p:cNvPr id="169" name="Line 28"/>
              <p:cNvSpPr>
                <a:spLocks noChangeShapeType="1"/>
              </p:cNvSpPr>
              <p:nvPr/>
            </p:nvSpPr>
            <p:spPr bwMode="auto">
              <a:xfrm>
                <a:off x="1763713" y="24209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sp>
            <p:nvSpPr>
              <p:cNvPr id="170" name="Line 32"/>
              <p:cNvSpPr>
                <a:spLocks noChangeShapeType="1"/>
              </p:cNvSpPr>
              <p:nvPr/>
            </p:nvSpPr>
            <p:spPr bwMode="auto">
              <a:xfrm>
                <a:off x="2411413" y="32845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sp>
            <p:nvSpPr>
              <p:cNvPr id="171" name="Line 39"/>
              <p:cNvSpPr>
                <a:spLocks noChangeShapeType="1"/>
              </p:cNvSpPr>
              <p:nvPr/>
            </p:nvSpPr>
            <p:spPr bwMode="auto">
              <a:xfrm>
                <a:off x="1979613" y="2406781"/>
                <a:ext cx="431801"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1" hangingPunct="1">
                  <a:defRPr/>
                </a:pPr>
                <a:endParaRPr lang="en-US" sz="1050" dirty="0">
                  <a:solidFill>
                    <a:srgbClr val="124191"/>
                  </a:solidFill>
                  <a:latin typeface="Arial" pitchFamily="34" charset="0"/>
                </a:endParaRPr>
              </a:p>
            </p:txBody>
          </p:sp>
        </p:grpSp>
        <p:sp>
          <p:nvSpPr>
            <p:cNvPr id="172" name="Line 49"/>
            <p:cNvSpPr>
              <a:spLocks noChangeShapeType="1"/>
            </p:cNvSpPr>
            <p:nvPr/>
          </p:nvSpPr>
          <p:spPr bwMode="auto">
            <a:xfrm flipH="1">
              <a:off x="2483768" y="3962898"/>
              <a:ext cx="147583" cy="193028"/>
            </a:xfrm>
            <a:prstGeom prst="line">
              <a:avLst/>
            </a:prstGeom>
            <a:noFill/>
            <a:ln w="222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square" lIns="0" tIns="0" rIns="0" bIns="0" anchor="ctr">
              <a:spAutoFit/>
            </a:bodyPr>
            <a:lstStyle/>
            <a:p>
              <a:pPr defTabSz="457200" eaLnBrk="1" hangingPunct="1">
                <a:defRPr/>
              </a:pPr>
              <a:endParaRPr lang="en-US" sz="1050" dirty="0">
                <a:solidFill>
                  <a:srgbClr val="124191"/>
                </a:solidFill>
                <a:latin typeface="Arial" pitchFamily="34" charset="0"/>
              </a:endParaRPr>
            </a:p>
          </p:txBody>
        </p:sp>
        <p:sp>
          <p:nvSpPr>
            <p:cNvPr id="173" name="Line 49"/>
            <p:cNvSpPr>
              <a:spLocks noChangeShapeType="1"/>
            </p:cNvSpPr>
            <p:nvPr/>
          </p:nvSpPr>
          <p:spPr bwMode="auto">
            <a:xfrm flipH="1">
              <a:off x="2411760" y="3748217"/>
              <a:ext cx="188910" cy="191685"/>
            </a:xfrm>
            <a:prstGeom prst="line">
              <a:avLst/>
            </a:prstGeom>
            <a:noFill/>
            <a:ln w="22225">
              <a:solidFill>
                <a:schemeClr val="accent3"/>
              </a:solidFill>
              <a:round/>
              <a:headEnd type="triangle" w="med" len="med"/>
              <a:tailEnd type="triangle" w="med" len="med"/>
            </a:ln>
            <a:extLst>
              <a:ext uri="{909E8E84-426E-40DD-AFC4-6F175D3DCCD1}">
                <a14:hiddenFill xmlns:a14="http://schemas.microsoft.com/office/drawing/2010/main">
                  <a:noFill/>
                </a14:hiddenFill>
              </a:ext>
            </a:extLst>
          </p:spPr>
          <p:txBody>
            <a:bodyPr wrap="square" lIns="0" tIns="0" rIns="0" bIns="0" anchor="ctr">
              <a:spAutoFit/>
            </a:bodyPr>
            <a:lstStyle/>
            <a:p>
              <a:pPr defTabSz="457200" eaLnBrk="1" hangingPunct="1">
                <a:defRPr/>
              </a:pPr>
              <a:endParaRPr lang="en-US" sz="1050" dirty="0">
                <a:solidFill>
                  <a:srgbClr val="124191"/>
                </a:solidFill>
                <a:latin typeface="Arial" pitchFamily="34" charset="0"/>
              </a:endParaRPr>
            </a:p>
          </p:txBody>
        </p:sp>
        <p:sp>
          <p:nvSpPr>
            <p:cNvPr id="174" name="Line 49"/>
            <p:cNvSpPr>
              <a:spLocks noChangeShapeType="1"/>
            </p:cNvSpPr>
            <p:nvPr/>
          </p:nvSpPr>
          <p:spPr bwMode="auto">
            <a:xfrm flipH="1" flipV="1">
              <a:off x="2436230" y="3502051"/>
              <a:ext cx="194268" cy="103834"/>
            </a:xfrm>
            <a:prstGeom prst="line">
              <a:avLst/>
            </a:prstGeom>
            <a:noFill/>
            <a:ln w="22225">
              <a:solidFill>
                <a:schemeClr val="accent6">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wrap="square" lIns="0" tIns="0" rIns="0" bIns="0" anchor="ctr">
              <a:spAutoFit/>
            </a:bodyPr>
            <a:lstStyle/>
            <a:p>
              <a:pPr defTabSz="457200" eaLnBrk="1" hangingPunct="1">
                <a:defRPr/>
              </a:pPr>
              <a:endParaRPr lang="en-US" sz="1050" dirty="0">
                <a:solidFill>
                  <a:srgbClr val="124191"/>
                </a:solidFill>
                <a:latin typeface="Arial" pitchFamily="34" charset="0"/>
              </a:endParaRPr>
            </a:p>
          </p:txBody>
        </p:sp>
        <p:grpSp>
          <p:nvGrpSpPr>
            <p:cNvPr id="11" name="Group 31"/>
            <p:cNvGrpSpPr>
              <a:grpSpLocks/>
            </p:cNvGrpSpPr>
            <p:nvPr/>
          </p:nvGrpSpPr>
          <p:grpSpPr bwMode="auto">
            <a:xfrm>
              <a:off x="2032903" y="3435846"/>
              <a:ext cx="286464" cy="271463"/>
              <a:chOff x="1744718" y="4834759"/>
              <a:chExt cx="867103" cy="804041"/>
            </a:xfrm>
          </p:grpSpPr>
          <p:sp>
            <p:nvSpPr>
              <p:cNvPr id="176" name="Oval 175"/>
              <p:cNvSpPr/>
              <p:nvPr/>
            </p:nvSpPr>
            <p:spPr>
              <a:xfrm>
                <a:off x="1744718" y="4834759"/>
                <a:ext cx="867103" cy="804041"/>
              </a:xfrm>
              <a:prstGeom prst="ellipse">
                <a:avLst/>
              </a:prstGeom>
              <a:solidFill>
                <a:schemeClr val="accent2"/>
              </a:solidFill>
              <a:ln>
                <a:solidFill>
                  <a:schemeClr val="bg1"/>
                </a:solidFill>
              </a:ln>
            </p:spPr>
            <p:txBody>
              <a:bodyPr anchor="ctr"/>
              <a:lstStyle/>
              <a:p>
                <a:pPr algn="ctr" defTabSz="457200" eaLnBrk="1" hangingPunct="1">
                  <a:spcBef>
                    <a:spcPts val="0"/>
                  </a:spcBef>
                  <a:defRPr/>
                </a:pPr>
                <a:endParaRPr lang="nl-BE" sz="2000" dirty="0">
                  <a:solidFill>
                    <a:srgbClr val="124191"/>
                  </a:solidFill>
                  <a:latin typeface="Nokia Pure Text Light"/>
                  <a:cs typeface="Trebuchet MS"/>
                </a:endParaRPr>
              </a:p>
            </p:txBody>
          </p:sp>
          <p:sp>
            <p:nvSpPr>
              <p:cNvPr id="177" name="Freeform 6"/>
              <p:cNvSpPr>
                <a:spLocks noChangeAspect="1" noChangeArrowheads="1"/>
              </p:cNvSpPr>
              <p:nvPr/>
            </p:nvSpPr>
            <p:spPr bwMode="auto">
              <a:xfrm rot="10800000">
                <a:off x="1909057" y="5128868"/>
                <a:ext cx="581672" cy="190431"/>
              </a:xfrm>
              <a:custGeom>
                <a:avLst/>
                <a:gdLst>
                  <a:gd name="T0" fmla="*/ 1969 w 6469"/>
                  <a:gd name="T1" fmla="*/ 469 h 2126"/>
                  <a:gd name="T2" fmla="*/ 1969 w 6469"/>
                  <a:gd name="T3" fmla="*/ 469 h 2126"/>
                  <a:gd name="T4" fmla="*/ 1906 w 6469"/>
                  <a:gd name="T5" fmla="*/ 563 h 2126"/>
                  <a:gd name="T6" fmla="*/ 531 w 6469"/>
                  <a:gd name="T7" fmla="*/ 594 h 2126"/>
                  <a:gd name="T8" fmla="*/ 531 w 6469"/>
                  <a:gd name="T9" fmla="*/ 1625 h 2126"/>
                  <a:gd name="T10" fmla="*/ 1906 w 6469"/>
                  <a:gd name="T11" fmla="*/ 1625 h 2126"/>
                  <a:gd name="T12" fmla="*/ 1938 w 6469"/>
                  <a:gd name="T13" fmla="*/ 1687 h 2126"/>
                  <a:gd name="T14" fmla="*/ 2156 w 6469"/>
                  <a:gd name="T15" fmla="*/ 1781 h 2126"/>
                  <a:gd name="T16" fmla="*/ 3188 w 6469"/>
                  <a:gd name="T17" fmla="*/ 1781 h 2126"/>
                  <a:gd name="T18" fmla="*/ 3219 w 6469"/>
                  <a:gd name="T19" fmla="*/ 1781 h 2126"/>
                  <a:gd name="T20" fmla="*/ 3219 w 6469"/>
                  <a:gd name="T21" fmla="*/ 1843 h 2126"/>
                  <a:gd name="T22" fmla="*/ 3468 w 6469"/>
                  <a:gd name="T23" fmla="*/ 1937 h 2126"/>
                  <a:gd name="T24" fmla="*/ 4624 w 6469"/>
                  <a:gd name="T25" fmla="*/ 1937 h 2126"/>
                  <a:gd name="T26" fmla="*/ 4655 w 6469"/>
                  <a:gd name="T27" fmla="*/ 2031 h 2126"/>
                  <a:gd name="T28" fmla="*/ 4874 w 6469"/>
                  <a:gd name="T29" fmla="*/ 2125 h 2126"/>
                  <a:gd name="T30" fmla="*/ 5999 w 6469"/>
                  <a:gd name="T31" fmla="*/ 2125 h 2126"/>
                  <a:gd name="T32" fmla="*/ 6468 w 6469"/>
                  <a:gd name="T33" fmla="*/ 1063 h 2126"/>
                  <a:gd name="T34" fmla="*/ 5968 w 6469"/>
                  <a:gd name="T35" fmla="*/ 0 h 2126"/>
                  <a:gd name="T36" fmla="*/ 4718 w 6469"/>
                  <a:gd name="T37" fmla="*/ 32 h 2126"/>
                  <a:gd name="T38" fmla="*/ 4624 w 6469"/>
                  <a:gd name="T39" fmla="*/ 188 h 2126"/>
                  <a:gd name="T40" fmla="*/ 3437 w 6469"/>
                  <a:gd name="T41" fmla="*/ 219 h 2126"/>
                  <a:gd name="T42" fmla="*/ 3250 w 6469"/>
                  <a:gd name="T43" fmla="*/ 313 h 2126"/>
                  <a:gd name="T44" fmla="*/ 3219 w 6469"/>
                  <a:gd name="T45" fmla="*/ 407 h 2126"/>
                  <a:gd name="T46" fmla="*/ 2156 w 6469"/>
                  <a:gd name="T47" fmla="*/ 407 h 2126"/>
                  <a:gd name="T48" fmla="*/ 1969 w 6469"/>
                  <a:gd name="T49" fmla="*/ 469 h 2126"/>
                  <a:gd name="T50" fmla="*/ 6280 w 6469"/>
                  <a:gd name="T51" fmla="*/ 1063 h 2126"/>
                  <a:gd name="T52" fmla="*/ 6280 w 6469"/>
                  <a:gd name="T53" fmla="*/ 1063 h 2126"/>
                  <a:gd name="T54" fmla="*/ 5968 w 6469"/>
                  <a:gd name="T55" fmla="*/ 1906 h 2126"/>
                  <a:gd name="T56" fmla="*/ 5687 w 6469"/>
                  <a:gd name="T57" fmla="*/ 1063 h 2126"/>
                  <a:gd name="T58" fmla="*/ 5968 w 6469"/>
                  <a:gd name="T59" fmla="*/ 219 h 2126"/>
                  <a:gd name="T60" fmla="*/ 6280 w 6469"/>
                  <a:gd name="T61" fmla="*/ 1063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69" h="2126">
                    <a:moveTo>
                      <a:pt x="1969" y="469"/>
                    </a:moveTo>
                    <a:lnTo>
                      <a:pt x="1969" y="469"/>
                    </a:lnTo>
                    <a:cubicBezTo>
                      <a:pt x="1938" y="501"/>
                      <a:pt x="1938" y="532"/>
                      <a:pt x="1906" y="563"/>
                    </a:cubicBezTo>
                    <a:cubicBezTo>
                      <a:pt x="531" y="594"/>
                      <a:pt x="531" y="594"/>
                      <a:pt x="531" y="594"/>
                    </a:cubicBezTo>
                    <a:cubicBezTo>
                      <a:pt x="0" y="1187"/>
                      <a:pt x="531" y="1625"/>
                      <a:pt x="531" y="1625"/>
                    </a:cubicBezTo>
                    <a:cubicBezTo>
                      <a:pt x="1906" y="1625"/>
                      <a:pt x="1906" y="1625"/>
                      <a:pt x="1906" y="1625"/>
                    </a:cubicBezTo>
                    <a:cubicBezTo>
                      <a:pt x="1906" y="1656"/>
                      <a:pt x="1938" y="1656"/>
                      <a:pt x="1938" y="1687"/>
                    </a:cubicBezTo>
                    <a:cubicBezTo>
                      <a:pt x="1938" y="1687"/>
                      <a:pt x="2031" y="1781"/>
                      <a:pt x="2156" y="1781"/>
                    </a:cubicBezTo>
                    <a:cubicBezTo>
                      <a:pt x="3188" y="1781"/>
                      <a:pt x="3188" y="1781"/>
                      <a:pt x="3188" y="1781"/>
                    </a:cubicBezTo>
                    <a:cubicBezTo>
                      <a:pt x="3219" y="1781"/>
                      <a:pt x="3219" y="1781"/>
                      <a:pt x="3219" y="1781"/>
                    </a:cubicBezTo>
                    <a:cubicBezTo>
                      <a:pt x="3219" y="1812"/>
                      <a:pt x="3219" y="1812"/>
                      <a:pt x="3219" y="1843"/>
                    </a:cubicBezTo>
                    <a:cubicBezTo>
                      <a:pt x="3219" y="1843"/>
                      <a:pt x="3313" y="1937"/>
                      <a:pt x="3468" y="1937"/>
                    </a:cubicBezTo>
                    <a:cubicBezTo>
                      <a:pt x="4624" y="1937"/>
                      <a:pt x="4624" y="1937"/>
                      <a:pt x="4624" y="1937"/>
                    </a:cubicBezTo>
                    <a:cubicBezTo>
                      <a:pt x="4655" y="1968"/>
                      <a:pt x="4655" y="2000"/>
                      <a:pt x="4655" y="2031"/>
                    </a:cubicBezTo>
                    <a:cubicBezTo>
                      <a:pt x="4655" y="2031"/>
                      <a:pt x="4749" y="2125"/>
                      <a:pt x="4874" y="2125"/>
                    </a:cubicBezTo>
                    <a:cubicBezTo>
                      <a:pt x="5999" y="2125"/>
                      <a:pt x="5999" y="2125"/>
                      <a:pt x="5999" y="2125"/>
                    </a:cubicBezTo>
                    <a:cubicBezTo>
                      <a:pt x="5999" y="2125"/>
                      <a:pt x="6468" y="2062"/>
                      <a:pt x="6468" y="1063"/>
                    </a:cubicBezTo>
                    <a:cubicBezTo>
                      <a:pt x="6468" y="63"/>
                      <a:pt x="5968" y="0"/>
                      <a:pt x="5968" y="0"/>
                    </a:cubicBezTo>
                    <a:cubicBezTo>
                      <a:pt x="4718" y="32"/>
                      <a:pt x="4718" y="32"/>
                      <a:pt x="4718" y="32"/>
                    </a:cubicBezTo>
                    <a:cubicBezTo>
                      <a:pt x="4655" y="94"/>
                      <a:pt x="4687" y="188"/>
                      <a:pt x="4624" y="188"/>
                    </a:cubicBezTo>
                    <a:cubicBezTo>
                      <a:pt x="3375" y="219"/>
                      <a:pt x="3437" y="219"/>
                      <a:pt x="3437" y="219"/>
                    </a:cubicBezTo>
                    <a:cubicBezTo>
                      <a:pt x="3313" y="219"/>
                      <a:pt x="3250" y="313"/>
                      <a:pt x="3250" y="313"/>
                    </a:cubicBezTo>
                    <a:cubicBezTo>
                      <a:pt x="3219" y="344"/>
                      <a:pt x="3219" y="376"/>
                      <a:pt x="3219" y="407"/>
                    </a:cubicBezTo>
                    <a:cubicBezTo>
                      <a:pt x="2156" y="407"/>
                      <a:pt x="2156" y="407"/>
                      <a:pt x="2156" y="407"/>
                    </a:cubicBezTo>
                    <a:cubicBezTo>
                      <a:pt x="2031" y="407"/>
                      <a:pt x="1969" y="469"/>
                      <a:pt x="1969" y="469"/>
                    </a:cubicBezTo>
                    <a:close/>
                    <a:moveTo>
                      <a:pt x="6280" y="1063"/>
                    </a:moveTo>
                    <a:lnTo>
                      <a:pt x="6280" y="1063"/>
                    </a:lnTo>
                    <a:cubicBezTo>
                      <a:pt x="6280" y="1531"/>
                      <a:pt x="6155" y="1906"/>
                      <a:pt x="5968" y="1906"/>
                    </a:cubicBezTo>
                    <a:cubicBezTo>
                      <a:pt x="5812" y="1906"/>
                      <a:pt x="5687" y="1531"/>
                      <a:pt x="5687" y="1063"/>
                    </a:cubicBezTo>
                    <a:cubicBezTo>
                      <a:pt x="5687" y="594"/>
                      <a:pt x="5812" y="219"/>
                      <a:pt x="5968" y="219"/>
                    </a:cubicBezTo>
                    <a:cubicBezTo>
                      <a:pt x="6155" y="219"/>
                      <a:pt x="6280" y="594"/>
                      <a:pt x="6280" y="1063"/>
                    </a:cubicBezTo>
                    <a:close/>
                  </a:path>
                </a:pathLst>
              </a:custGeom>
              <a:gradFill>
                <a:gsLst>
                  <a:gs pos="0">
                    <a:srgbClr val="FF3399"/>
                  </a:gs>
                  <a:gs pos="25000">
                    <a:srgbClr val="FF6633"/>
                  </a:gs>
                  <a:gs pos="50000">
                    <a:srgbClr val="FFFF00"/>
                  </a:gs>
                  <a:gs pos="75000">
                    <a:srgbClr val="01A78F"/>
                  </a:gs>
                  <a:gs pos="100000">
                    <a:srgbClr val="3366FF"/>
                  </a:gs>
                </a:gsLst>
                <a:lin ang="0" scaled="0"/>
              </a:gradFill>
              <a:ln>
                <a:noFill/>
              </a:ln>
              <a:effectLst/>
            </p:spPr>
            <p:txBody>
              <a:bodyPr wrap="none" anchor="ctr"/>
              <a:lstStyle/>
              <a:p>
                <a:pPr defTabSz="457200" eaLnBrk="1" hangingPunct="1">
                  <a:defRPr/>
                </a:pPr>
                <a:endParaRPr lang="en-US" sz="2000">
                  <a:solidFill>
                    <a:srgbClr val="124191"/>
                  </a:solidFill>
                  <a:latin typeface="Nokia Pure Text Light"/>
                </a:endParaRPr>
              </a:p>
            </p:txBody>
          </p:sp>
        </p:grpSp>
        <p:grpSp>
          <p:nvGrpSpPr>
            <p:cNvPr id="12" name="Group 31"/>
            <p:cNvGrpSpPr>
              <a:grpSpLocks/>
            </p:cNvGrpSpPr>
            <p:nvPr/>
          </p:nvGrpSpPr>
          <p:grpSpPr bwMode="auto">
            <a:xfrm>
              <a:off x="2032903" y="3213035"/>
              <a:ext cx="286464" cy="271463"/>
              <a:chOff x="1744718" y="4834759"/>
              <a:chExt cx="867103" cy="804041"/>
            </a:xfrm>
          </p:grpSpPr>
          <p:sp>
            <p:nvSpPr>
              <p:cNvPr id="179" name="Oval 178"/>
              <p:cNvSpPr/>
              <p:nvPr/>
            </p:nvSpPr>
            <p:spPr>
              <a:xfrm>
                <a:off x="1744718" y="4834759"/>
                <a:ext cx="867103" cy="804041"/>
              </a:xfrm>
              <a:prstGeom prst="ellipse">
                <a:avLst/>
              </a:prstGeom>
              <a:solidFill>
                <a:schemeClr val="accent2"/>
              </a:solidFill>
              <a:ln>
                <a:solidFill>
                  <a:schemeClr val="bg1"/>
                </a:solidFill>
              </a:ln>
            </p:spPr>
            <p:txBody>
              <a:bodyPr anchor="ctr"/>
              <a:lstStyle/>
              <a:p>
                <a:pPr algn="ctr" defTabSz="457200" eaLnBrk="1" hangingPunct="1">
                  <a:spcBef>
                    <a:spcPts val="0"/>
                  </a:spcBef>
                  <a:defRPr/>
                </a:pPr>
                <a:endParaRPr lang="nl-BE" sz="2000" dirty="0">
                  <a:solidFill>
                    <a:srgbClr val="124191"/>
                  </a:solidFill>
                  <a:latin typeface="Nokia Pure Text Light"/>
                  <a:cs typeface="Trebuchet MS"/>
                </a:endParaRPr>
              </a:p>
            </p:txBody>
          </p:sp>
          <p:sp>
            <p:nvSpPr>
              <p:cNvPr id="180" name="Freeform 6"/>
              <p:cNvSpPr>
                <a:spLocks noChangeAspect="1" noChangeArrowheads="1"/>
              </p:cNvSpPr>
              <p:nvPr/>
            </p:nvSpPr>
            <p:spPr bwMode="auto">
              <a:xfrm rot="10800000">
                <a:off x="1909057" y="5128868"/>
                <a:ext cx="581672" cy="190431"/>
              </a:xfrm>
              <a:custGeom>
                <a:avLst/>
                <a:gdLst>
                  <a:gd name="T0" fmla="*/ 1969 w 6469"/>
                  <a:gd name="T1" fmla="*/ 469 h 2126"/>
                  <a:gd name="T2" fmla="*/ 1969 w 6469"/>
                  <a:gd name="T3" fmla="*/ 469 h 2126"/>
                  <a:gd name="T4" fmla="*/ 1906 w 6469"/>
                  <a:gd name="T5" fmla="*/ 563 h 2126"/>
                  <a:gd name="T6" fmla="*/ 531 w 6469"/>
                  <a:gd name="T7" fmla="*/ 594 h 2126"/>
                  <a:gd name="T8" fmla="*/ 531 w 6469"/>
                  <a:gd name="T9" fmla="*/ 1625 h 2126"/>
                  <a:gd name="T10" fmla="*/ 1906 w 6469"/>
                  <a:gd name="T11" fmla="*/ 1625 h 2126"/>
                  <a:gd name="T12" fmla="*/ 1938 w 6469"/>
                  <a:gd name="T13" fmla="*/ 1687 h 2126"/>
                  <a:gd name="T14" fmla="*/ 2156 w 6469"/>
                  <a:gd name="T15" fmla="*/ 1781 h 2126"/>
                  <a:gd name="T16" fmla="*/ 3188 w 6469"/>
                  <a:gd name="T17" fmla="*/ 1781 h 2126"/>
                  <a:gd name="T18" fmla="*/ 3219 w 6469"/>
                  <a:gd name="T19" fmla="*/ 1781 h 2126"/>
                  <a:gd name="T20" fmla="*/ 3219 w 6469"/>
                  <a:gd name="T21" fmla="*/ 1843 h 2126"/>
                  <a:gd name="T22" fmla="*/ 3468 w 6469"/>
                  <a:gd name="T23" fmla="*/ 1937 h 2126"/>
                  <a:gd name="T24" fmla="*/ 4624 w 6469"/>
                  <a:gd name="T25" fmla="*/ 1937 h 2126"/>
                  <a:gd name="T26" fmla="*/ 4655 w 6469"/>
                  <a:gd name="T27" fmla="*/ 2031 h 2126"/>
                  <a:gd name="T28" fmla="*/ 4874 w 6469"/>
                  <a:gd name="T29" fmla="*/ 2125 h 2126"/>
                  <a:gd name="T30" fmla="*/ 5999 w 6469"/>
                  <a:gd name="T31" fmla="*/ 2125 h 2126"/>
                  <a:gd name="T32" fmla="*/ 6468 w 6469"/>
                  <a:gd name="T33" fmla="*/ 1063 h 2126"/>
                  <a:gd name="T34" fmla="*/ 5968 w 6469"/>
                  <a:gd name="T35" fmla="*/ 0 h 2126"/>
                  <a:gd name="T36" fmla="*/ 4718 w 6469"/>
                  <a:gd name="T37" fmla="*/ 32 h 2126"/>
                  <a:gd name="T38" fmla="*/ 4624 w 6469"/>
                  <a:gd name="T39" fmla="*/ 188 h 2126"/>
                  <a:gd name="T40" fmla="*/ 3437 w 6469"/>
                  <a:gd name="T41" fmla="*/ 219 h 2126"/>
                  <a:gd name="T42" fmla="*/ 3250 w 6469"/>
                  <a:gd name="T43" fmla="*/ 313 h 2126"/>
                  <a:gd name="T44" fmla="*/ 3219 w 6469"/>
                  <a:gd name="T45" fmla="*/ 407 h 2126"/>
                  <a:gd name="T46" fmla="*/ 2156 w 6469"/>
                  <a:gd name="T47" fmla="*/ 407 h 2126"/>
                  <a:gd name="T48" fmla="*/ 1969 w 6469"/>
                  <a:gd name="T49" fmla="*/ 469 h 2126"/>
                  <a:gd name="T50" fmla="*/ 6280 w 6469"/>
                  <a:gd name="T51" fmla="*/ 1063 h 2126"/>
                  <a:gd name="T52" fmla="*/ 6280 w 6469"/>
                  <a:gd name="T53" fmla="*/ 1063 h 2126"/>
                  <a:gd name="T54" fmla="*/ 5968 w 6469"/>
                  <a:gd name="T55" fmla="*/ 1906 h 2126"/>
                  <a:gd name="T56" fmla="*/ 5687 w 6469"/>
                  <a:gd name="T57" fmla="*/ 1063 h 2126"/>
                  <a:gd name="T58" fmla="*/ 5968 w 6469"/>
                  <a:gd name="T59" fmla="*/ 219 h 2126"/>
                  <a:gd name="T60" fmla="*/ 6280 w 6469"/>
                  <a:gd name="T61" fmla="*/ 1063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69" h="2126">
                    <a:moveTo>
                      <a:pt x="1969" y="469"/>
                    </a:moveTo>
                    <a:lnTo>
                      <a:pt x="1969" y="469"/>
                    </a:lnTo>
                    <a:cubicBezTo>
                      <a:pt x="1938" y="501"/>
                      <a:pt x="1938" y="532"/>
                      <a:pt x="1906" y="563"/>
                    </a:cubicBezTo>
                    <a:cubicBezTo>
                      <a:pt x="531" y="594"/>
                      <a:pt x="531" y="594"/>
                      <a:pt x="531" y="594"/>
                    </a:cubicBezTo>
                    <a:cubicBezTo>
                      <a:pt x="0" y="1187"/>
                      <a:pt x="531" y="1625"/>
                      <a:pt x="531" y="1625"/>
                    </a:cubicBezTo>
                    <a:cubicBezTo>
                      <a:pt x="1906" y="1625"/>
                      <a:pt x="1906" y="1625"/>
                      <a:pt x="1906" y="1625"/>
                    </a:cubicBezTo>
                    <a:cubicBezTo>
                      <a:pt x="1906" y="1656"/>
                      <a:pt x="1938" y="1656"/>
                      <a:pt x="1938" y="1687"/>
                    </a:cubicBezTo>
                    <a:cubicBezTo>
                      <a:pt x="1938" y="1687"/>
                      <a:pt x="2031" y="1781"/>
                      <a:pt x="2156" y="1781"/>
                    </a:cubicBezTo>
                    <a:cubicBezTo>
                      <a:pt x="3188" y="1781"/>
                      <a:pt x="3188" y="1781"/>
                      <a:pt x="3188" y="1781"/>
                    </a:cubicBezTo>
                    <a:cubicBezTo>
                      <a:pt x="3219" y="1781"/>
                      <a:pt x="3219" y="1781"/>
                      <a:pt x="3219" y="1781"/>
                    </a:cubicBezTo>
                    <a:cubicBezTo>
                      <a:pt x="3219" y="1812"/>
                      <a:pt x="3219" y="1812"/>
                      <a:pt x="3219" y="1843"/>
                    </a:cubicBezTo>
                    <a:cubicBezTo>
                      <a:pt x="3219" y="1843"/>
                      <a:pt x="3313" y="1937"/>
                      <a:pt x="3468" y="1937"/>
                    </a:cubicBezTo>
                    <a:cubicBezTo>
                      <a:pt x="4624" y="1937"/>
                      <a:pt x="4624" y="1937"/>
                      <a:pt x="4624" y="1937"/>
                    </a:cubicBezTo>
                    <a:cubicBezTo>
                      <a:pt x="4655" y="1968"/>
                      <a:pt x="4655" y="2000"/>
                      <a:pt x="4655" y="2031"/>
                    </a:cubicBezTo>
                    <a:cubicBezTo>
                      <a:pt x="4655" y="2031"/>
                      <a:pt x="4749" y="2125"/>
                      <a:pt x="4874" y="2125"/>
                    </a:cubicBezTo>
                    <a:cubicBezTo>
                      <a:pt x="5999" y="2125"/>
                      <a:pt x="5999" y="2125"/>
                      <a:pt x="5999" y="2125"/>
                    </a:cubicBezTo>
                    <a:cubicBezTo>
                      <a:pt x="5999" y="2125"/>
                      <a:pt x="6468" y="2062"/>
                      <a:pt x="6468" y="1063"/>
                    </a:cubicBezTo>
                    <a:cubicBezTo>
                      <a:pt x="6468" y="63"/>
                      <a:pt x="5968" y="0"/>
                      <a:pt x="5968" y="0"/>
                    </a:cubicBezTo>
                    <a:cubicBezTo>
                      <a:pt x="4718" y="32"/>
                      <a:pt x="4718" y="32"/>
                      <a:pt x="4718" y="32"/>
                    </a:cubicBezTo>
                    <a:cubicBezTo>
                      <a:pt x="4655" y="94"/>
                      <a:pt x="4687" y="188"/>
                      <a:pt x="4624" y="188"/>
                    </a:cubicBezTo>
                    <a:cubicBezTo>
                      <a:pt x="3375" y="219"/>
                      <a:pt x="3437" y="219"/>
                      <a:pt x="3437" y="219"/>
                    </a:cubicBezTo>
                    <a:cubicBezTo>
                      <a:pt x="3313" y="219"/>
                      <a:pt x="3250" y="313"/>
                      <a:pt x="3250" y="313"/>
                    </a:cubicBezTo>
                    <a:cubicBezTo>
                      <a:pt x="3219" y="344"/>
                      <a:pt x="3219" y="376"/>
                      <a:pt x="3219" y="407"/>
                    </a:cubicBezTo>
                    <a:cubicBezTo>
                      <a:pt x="2156" y="407"/>
                      <a:pt x="2156" y="407"/>
                      <a:pt x="2156" y="407"/>
                    </a:cubicBezTo>
                    <a:cubicBezTo>
                      <a:pt x="2031" y="407"/>
                      <a:pt x="1969" y="469"/>
                      <a:pt x="1969" y="469"/>
                    </a:cubicBezTo>
                    <a:close/>
                    <a:moveTo>
                      <a:pt x="6280" y="1063"/>
                    </a:moveTo>
                    <a:lnTo>
                      <a:pt x="6280" y="1063"/>
                    </a:lnTo>
                    <a:cubicBezTo>
                      <a:pt x="6280" y="1531"/>
                      <a:pt x="6155" y="1906"/>
                      <a:pt x="5968" y="1906"/>
                    </a:cubicBezTo>
                    <a:cubicBezTo>
                      <a:pt x="5812" y="1906"/>
                      <a:pt x="5687" y="1531"/>
                      <a:pt x="5687" y="1063"/>
                    </a:cubicBezTo>
                    <a:cubicBezTo>
                      <a:pt x="5687" y="594"/>
                      <a:pt x="5812" y="219"/>
                      <a:pt x="5968" y="219"/>
                    </a:cubicBezTo>
                    <a:cubicBezTo>
                      <a:pt x="6155" y="219"/>
                      <a:pt x="6280" y="594"/>
                      <a:pt x="6280" y="1063"/>
                    </a:cubicBezTo>
                    <a:close/>
                  </a:path>
                </a:pathLst>
              </a:custGeom>
              <a:gradFill>
                <a:gsLst>
                  <a:gs pos="0">
                    <a:srgbClr val="FF3399"/>
                  </a:gs>
                  <a:gs pos="25000">
                    <a:srgbClr val="FF6633"/>
                  </a:gs>
                  <a:gs pos="50000">
                    <a:srgbClr val="FFFF00"/>
                  </a:gs>
                  <a:gs pos="75000">
                    <a:srgbClr val="01A78F"/>
                  </a:gs>
                  <a:gs pos="100000">
                    <a:srgbClr val="3366FF"/>
                  </a:gs>
                </a:gsLst>
                <a:lin ang="0" scaled="0"/>
              </a:gradFill>
              <a:ln>
                <a:noFill/>
              </a:ln>
              <a:effectLst/>
            </p:spPr>
            <p:txBody>
              <a:bodyPr wrap="none" anchor="ctr"/>
              <a:lstStyle/>
              <a:p>
                <a:pPr defTabSz="457200" eaLnBrk="1" hangingPunct="1">
                  <a:defRPr/>
                </a:pPr>
                <a:endParaRPr lang="en-US" sz="2000">
                  <a:solidFill>
                    <a:srgbClr val="124191"/>
                  </a:solidFill>
                  <a:latin typeface="Nokia Pure Text Light"/>
                </a:endParaRPr>
              </a:p>
            </p:txBody>
          </p:sp>
        </p:grpSp>
        <p:grpSp>
          <p:nvGrpSpPr>
            <p:cNvPr id="13" name="Group 105"/>
            <p:cNvGrpSpPr/>
            <p:nvPr/>
          </p:nvGrpSpPr>
          <p:grpSpPr>
            <a:xfrm flipH="1">
              <a:off x="3851123" y="2619071"/>
              <a:ext cx="144813" cy="312719"/>
              <a:chOff x="5402155" y="2841320"/>
              <a:chExt cx="168058" cy="377978"/>
            </a:xfrm>
          </p:grpSpPr>
          <p:sp>
            <p:nvSpPr>
              <p:cNvPr id="182" name="Rectangle 181"/>
              <p:cNvSpPr/>
              <p:nvPr/>
            </p:nvSpPr>
            <p:spPr>
              <a:xfrm>
                <a:off x="5402155" y="2841320"/>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sp>
            <p:nvSpPr>
              <p:cNvPr id="183" name="Rectangle 182"/>
              <p:cNvSpPr/>
              <p:nvPr/>
            </p:nvSpPr>
            <p:spPr>
              <a:xfrm>
                <a:off x="5402155" y="2987421"/>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sp>
            <p:nvSpPr>
              <p:cNvPr id="184" name="Rectangle 183"/>
              <p:cNvSpPr/>
              <p:nvPr/>
            </p:nvSpPr>
            <p:spPr>
              <a:xfrm>
                <a:off x="5402155" y="3139821"/>
                <a:ext cx="168058" cy="7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defRPr/>
                </a:pPr>
                <a:endParaRPr lang="en-US" dirty="0">
                  <a:solidFill>
                    <a:srgbClr val="FFFFFF"/>
                  </a:solidFill>
                  <a:latin typeface="Nokia Pure Text Light"/>
                </a:endParaRPr>
              </a:p>
            </p:txBody>
          </p:sp>
        </p:grpSp>
        <p:sp>
          <p:nvSpPr>
            <p:cNvPr id="185" name="Rectangle 54"/>
            <p:cNvSpPr>
              <a:spLocks noChangeArrowheads="1"/>
            </p:cNvSpPr>
            <p:nvPr/>
          </p:nvSpPr>
          <p:spPr bwMode="auto">
            <a:xfrm flipH="1">
              <a:off x="3775943" y="2067694"/>
              <a:ext cx="724564" cy="936104"/>
            </a:xfrm>
            <a:prstGeom prst="rect">
              <a:avLst/>
            </a:prstGeom>
            <a:solidFill>
              <a:srgbClr val="6639B7"/>
            </a:solidFill>
            <a:ln w="9525" algn="ctr">
              <a:noFill/>
              <a:miter lim="800000"/>
              <a:headEnd/>
              <a:tailEnd/>
            </a:ln>
            <a:effectLst/>
          </p:spPr>
          <p:txBody>
            <a:bodyPr wrap="square" lIns="45720" rIns="45720" anchor="ctr">
              <a:noAutofit/>
            </a:bodyPr>
            <a:lstStyle/>
            <a:p>
              <a:pPr algn="ctr" defTabSz="457200" eaLnBrk="1" hangingPunct="1">
                <a:defRPr/>
              </a:pPr>
              <a:r>
                <a:rPr lang="en-US" sz="1200" dirty="0" err="1">
                  <a:solidFill>
                    <a:srgbClr val="FFFFFF"/>
                  </a:solidFill>
                  <a:latin typeface="Arial" pitchFamily="34" charset="0"/>
                </a:rPr>
                <a:t>CEx</a:t>
              </a:r>
              <a:endParaRPr lang="en-US" sz="1200" dirty="0">
                <a:solidFill>
                  <a:srgbClr val="FFFFFF"/>
                </a:solidFill>
                <a:latin typeface="Arial" pitchFamily="34" charset="0"/>
              </a:endParaRPr>
            </a:p>
          </p:txBody>
        </p:sp>
        <p:sp>
          <p:nvSpPr>
            <p:cNvPr id="186" name="Rectangle 26"/>
            <p:cNvSpPr>
              <a:spLocks noChangeArrowheads="1"/>
            </p:cNvSpPr>
            <p:nvPr/>
          </p:nvSpPr>
          <p:spPr bwMode="auto">
            <a:xfrm>
              <a:off x="2771800" y="3435846"/>
              <a:ext cx="742713" cy="515123"/>
            </a:xfrm>
            <a:prstGeom prst="rect">
              <a:avLst/>
            </a:prstGeom>
            <a:solidFill>
              <a:srgbClr val="FFFFFF"/>
            </a:solidFill>
            <a:ln w="9525">
              <a:solidFill>
                <a:schemeClr val="tx1"/>
              </a:solidFill>
              <a:miter lim="800000"/>
              <a:headEnd/>
              <a:tailEnd/>
            </a:ln>
          </p:spPr>
          <p:txBody>
            <a:bodyPr wrap="none" lIns="91406" tIns="45703" rIns="91406" bIns="45703" anchor="ctr"/>
            <a:lstStyle/>
            <a:p>
              <a:pPr defTabSz="457200" eaLnBrk="1" hangingPunct="1">
                <a:lnSpc>
                  <a:spcPct val="50000"/>
                </a:lnSpc>
                <a:defRPr/>
              </a:pPr>
              <a:r>
                <a:rPr lang="de-DE" sz="1050" dirty="0">
                  <a:solidFill>
                    <a:srgbClr val="124191"/>
                  </a:solidFill>
                  <a:latin typeface="Arial" pitchFamily="34" charset="0"/>
                </a:rPr>
                <a:t>WM    </a:t>
              </a:r>
            </a:p>
          </p:txBody>
        </p:sp>
        <p:sp>
          <p:nvSpPr>
            <p:cNvPr id="187" name="AutoShape 27"/>
            <p:cNvSpPr>
              <a:spLocks noChangeArrowheads="1"/>
            </p:cNvSpPr>
            <p:nvPr/>
          </p:nvSpPr>
          <p:spPr bwMode="auto">
            <a:xfrm rot="16200000">
              <a:off x="3063744" y="3622655"/>
              <a:ext cx="403725" cy="141504"/>
            </a:xfrm>
            <a:custGeom>
              <a:avLst/>
              <a:gdLst>
                <a:gd name="T0" fmla="*/ 2147483647 w 21600"/>
                <a:gd name="T1" fmla="*/ 144518394 h 21600"/>
                <a:gd name="T2" fmla="*/ 2147483647 w 21600"/>
                <a:gd name="T3" fmla="*/ 289036787 h 21600"/>
                <a:gd name="T4" fmla="*/ 2147483647 w 21600"/>
                <a:gd name="T5" fmla="*/ 144518394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3366FF"/>
                </a:gs>
                <a:gs pos="100000">
                  <a:srgbClr val="CC0066"/>
                </a:gs>
              </a:gsLst>
              <a:lin ang="0" scaled="1"/>
            </a:gradFill>
            <a:ln w="9525">
              <a:solidFill>
                <a:schemeClr val="tx1"/>
              </a:solidFill>
              <a:miter lim="800000"/>
              <a:headEnd/>
              <a:tailEnd/>
            </a:ln>
          </p:spPr>
          <p:txBody>
            <a:bodyPr wrap="none" lIns="91406" tIns="45703" rIns="91406" bIns="45703" anchor="ctr"/>
            <a:lstStyle/>
            <a:p>
              <a:pPr defTabSz="457200" eaLnBrk="1" hangingPunct="1">
                <a:defRPr/>
              </a:pPr>
              <a:endParaRPr lang="en-US" sz="1050" dirty="0">
                <a:solidFill>
                  <a:srgbClr val="124191"/>
                </a:solidFill>
                <a:latin typeface="Arial" pitchFamily="34" charset="0"/>
              </a:endParaRPr>
            </a:p>
          </p:txBody>
        </p:sp>
        <p:sp>
          <p:nvSpPr>
            <p:cNvPr id="188" name="Rectangle 13"/>
            <p:cNvSpPr>
              <a:spLocks noChangeArrowheads="1"/>
            </p:cNvSpPr>
            <p:nvPr/>
          </p:nvSpPr>
          <p:spPr bwMode="auto">
            <a:xfrm flipH="1">
              <a:off x="755574" y="3833617"/>
              <a:ext cx="1408201" cy="538333"/>
            </a:xfrm>
            <a:prstGeom prst="rect">
              <a:avLst/>
            </a:prstGeom>
            <a:solidFill>
              <a:schemeClr val="accent5"/>
            </a:solidFill>
            <a:ln w="9525" algn="ctr">
              <a:solidFill>
                <a:schemeClr val="bg1">
                  <a:lumMod val="75000"/>
                </a:schemeClr>
              </a:solidFill>
              <a:miter lim="800000"/>
              <a:headEnd/>
              <a:tailEnd/>
            </a:ln>
            <a:effectLst/>
          </p:spPr>
          <p:txBody>
            <a:bodyPr wrap="square" lIns="91406" tIns="45703" rIns="91406" bIns="45703" anchor="ctr"/>
            <a:lstStyle/>
            <a:p>
              <a:pPr algn="ctr" defTabSz="457200" eaLnBrk="1" hangingPunct="1">
                <a:defRPr/>
              </a:pPr>
              <a:r>
                <a:rPr lang="en-US" sz="1000" dirty="0">
                  <a:solidFill>
                    <a:srgbClr val="124191"/>
                  </a:solidFill>
                  <a:latin typeface="Arial" pitchFamily="34" charset="0"/>
                </a:rPr>
                <a:t>Universal 10G-PON</a:t>
              </a:r>
            </a:p>
            <a:p>
              <a:pPr algn="ctr" defTabSz="457200" eaLnBrk="1" hangingPunct="1">
                <a:defRPr/>
              </a:pPr>
              <a:r>
                <a:rPr lang="en-US" sz="1000" dirty="0">
                  <a:solidFill>
                    <a:srgbClr val="124191"/>
                  </a:solidFill>
                  <a:latin typeface="Arial" pitchFamily="34" charset="0"/>
                </a:rPr>
                <a:t>XGS &amp; NGPON2</a:t>
              </a:r>
            </a:p>
          </p:txBody>
        </p:sp>
        <p:grpSp>
          <p:nvGrpSpPr>
            <p:cNvPr id="14" name="Group 31"/>
            <p:cNvGrpSpPr>
              <a:grpSpLocks/>
            </p:cNvGrpSpPr>
            <p:nvPr/>
          </p:nvGrpSpPr>
          <p:grpSpPr bwMode="auto">
            <a:xfrm>
              <a:off x="2051720" y="4100487"/>
              <a:ext cx="286464" cy="271463"/>
              <a:chOff x="1744718" y="4834759"/>
              <a:chExt cx="867103" cy="804041"/>
            </a:xfrm>
          </p:grpSpPr>
          <p:sp>
            <p:nvSpPr>
              <p:cNvPr id="190" name="Oval 189"/>
              <p:cNvSpPr/>
              <p:nvPr/>
            </p:nvSpPr>
            <p:spPr>
              <a:xfrm>
                <a:off x="1744718" y="4834759"/>
                <a:ext cx="867103" cy="804041"/>
              </a:xfrm>
              <a:prstGeom prst="ellipse">
                <a:avLst/>
              </a:prstGeom>
              <a:solidFill>
                <a:schemeClr val="accent2"/>
              </a:solidFill>
              <a:ln>
                <a:solidFill>
                  <a:schemeClr val="bg1"/>
                </a:solidFill>
              </a:ln>
            </p:spPr>
            <p:txBody>
              <a:bodyPr anchor="ctr"/>
              <a:lstStyle/>
              <a:p>
                <a:pPr algn="ctr" defTabSz="457200" eaLnBrk="1" hangingPunct="1">
                  <a:spcBef>
                    <a:spcPts val="0"/>
                  </a:spcBef>
                  <a:defRPr/>
                </a:pPr>
                <a:endParaRPr lang="nl-BE" sz="2000" dirty="0">
                  <a:solidFill>
                    <a:srgbClr val="124191"/>
                  </a:solidFill>
                  <a:latin typeface="Nokia Pure Text Light"/>
                  <a:cs typeface="Trebuchet MS"/>
                </a:endParaRPr>
              </a:p>
            </p:txBody>
          </p:sp>
          <p:sp>
            <p:nvSpPr>
              <p:cNvPr id="191" name="Freeform 6"/>
              <p:cNvSpPr>
                <a:spLocks noChangeAspect="1" noChangeArrowheads="1"/>
              </p:cNvSpPr>
              <p:nvPr/>
            </p:nvSpPr>
            <p:spPr bwMode="auto">
              <a:xfrm rot="10800000">
                <a:off x="1909057" y="5128868"/>
                <a:ext cx="581672" cy="190431"/>
              </a:xfrm>
              <a:custGeom>
                <a:avLst/>
                <a:gdLst>
                  <a:gd name="T0" fmla="*/ 1969 w 6469"/>
                  <a:gd name="T1" fmla="*/ 469 h 2126"/>
                  <a:gd name="T2" fmla="*/ 1969 w 6469"/>
                  <a:gd name="T3" fmla="*/ 469 h 2126"/>
                  <a:gd name="T4" fmla="*/ 1906 w 6469"/>
                  <a:gd name="T5" fmla="*/ 563 h 2126"/>
                  <a:gd name="T6" fmla="*/ 531 w 6469"/>
                  <a:gd name="T7" fmla="*/ 594 h 2126"/>
                  <a:gd name="T8" fmla="*/ 531 w 6469"/>
                  <a:gd name="T9" fmla="*/ 1625 h 2126"/>
                  <a:gd name="T10" fmla="*/ 1906 w 6469"/>
                  <a:gd name="T11" fmla="*/ 1625 h 2126"/>
                  <a:gd name="T12" fmla="*/ 1938 w 6469"/>
                  <a:gd name="T13" fmla="*/ 1687 h 2126"/>
                  <a:gd name="T14" fmla="*/ 2156 w 6469"/>
                  <a:gd name="T15" fmla="*/ 1781 h 2126"/>
                  <a:gd name="T16" fmla="*/ 3188 w 6469"/>
                  <a:gd name="T17" fmla="*/ 1781 h 2126"/>
                  <a:gd name="T18" fmla="*/ 3219 w 6469"/>
                  <a:gd name="T19" fmla="*/ 1781 h 2126"/>
                  <a:gd name="T20" fmla="*/ 3219 w 6469"/>
                  <a:gd name="T21" fmla="*/ 1843 h 2126"/>
                  <a:gd name="T22" fmla="*/ 3468 w 6469"/>
                  <a:gd name="T23" fmla="*/ 1937 h 2126"/>
                  <a:gd name="T24" fmla="*/ 4624 w 6469"/>
                  <a:gd name="T25" fmla="*/ 1937 h 2126"/>
                  <a:gd name="T26" fmla="*/ 4655 w 6469"/>
                  <a:gd name="T27" fmla="*/ 2031 h 2126"/>
                  <a:gd name="T28" fmla="*/ 4874 w 6469"/>
                  <a:gd name="T29" fmla="*/ 2125 h 2126"/>
                  <a:gd name="T30" fmla="*/ 5999 w 6469"/>
                  <a:gd name="T31" fmla="*/ 2125 h 2126"/>
                  <a:gd name="T32" fmla="*/ 6468 w 6469"/>
                  <a:gd name="T33" fmla="*/ 1063 h 2126"/>
                  <a:gd name="T34" fmla="*/ 5968 w 6469"/>
                  <a:gd name="T35" fmla="*/ 0 h 2126"/>
                  <a:gd name="T36" fmla="*/ 4718 w 6469"/>
                  <a:gd name="T37" fmla="*/ 32 h 2126"/>
                  <a:gd name="T38" fmla="*/ 4624 w 6469"/>
                  <a:gd name="T39" fmla="*/ 188 h 2126"/>
                  <a:gd name="T40" fmla="*/ 3437 w 6469"/>
                  <a:gd name="T41" fmla="*/ 219 h 2126"/>
                  <a:gd name="T42" fmla="*/ 3250 w 6469"/>
                  <a:gd name="T43" fmla="*/ 313 h 2126"/>
                  <a:gd name="T44" fmla="*/ 3219 w 6469"/>
                  <a:gd name="T45" fmla="*/ 407 h 2126"/>
                  <a:gd name="T46" fmla="*/ 2156 w 6469"/>
                  <a:gd name="T47" fmla="*/ 407 h 2126"/>
                  <a:gd name="T48" fmla="*/ 1969 w 6469"/>
                  <a:gd name="T49" fmla="*/ 469 h 2126"/>
                  <a:gd name="T50" fmla="*/ 6280 w 6469"/>
                  <a:gd name="T51" fmla="*/ 1063 h 2126"/>
                  <a:gd name="T52" fmla="*/ 6280 w 6469"/>
                  <a:gd name="T53" fmla="*/ 1063 h 2126"/>
                  <a:gd name="T54" fmla="*/ 5968 w 6469"/>
                  <a:gd name="T55" fmla="*/ 1906 h 2126"/>
                  <a:gd name="T56" fmla="*/ 5687 w 6469"/>
                  <a:gd name="T57" fmla="*/ 1063 h 2126"/>
                  <a:gd name="T58" fmla="*/ 5968 w 6469"/>
                  <a:gd name="T59" fmla="*/ 219 h 2126"/>
                  <a:gd name="T60" fmla="*/ 6280 w 6469"/>
                  <a:gd name="T61" fmla="*/ 1063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69" h="2126">
                    <a:moveTo>
                      <a:pt x="1969" y="469"/>
                    </a:moveTo>
                    <a:lnTo>
                      <a:pt x="1969" y="469"/>
                    </a:lnTo>
                    <a:cubicBezTo>
                      <a:pt x="1938" y="501"/>
                      <a:pt x="1938" y="532"/>
                      <a:pt x="1906" y="563"/>
                    </a:cubicBezTo>
                    <a:cubicBezTo>
                      <a:pt x="531" y="594"/>
                      <a:pt x="531" y="594"/>
                      <a:pt x="531" y="594"/>
                    </a:cubicBezTo>
                    <a:cubicBezTo>
                      <a:pt x="0" y="1187"/>
                      <a:pt x="531" y="1625"/>
                      <a:pt x="531" y="1625"/>
                    </a:cubicBezTo>
                    <a:cubicBezTo>
                      <a:pt x="1906" y="1625"/>
                      <a:pt x="1906" y="1625"/>
                      <a:pt x="1906" y="1625"/>
                    </a:cubicBezTo>
                    <a:cubicBezTo>
                      <a:pt x="1906" y="1656"/>
                      <a:pt x="1938" y="1656"/>
                      <a:pt x="1938" y="1687"/>
                    </a:cubicBezTo>
                    <a:cubicBezTo>
                      <a:pt x="1938" y="1687"/>
                      <a:pt x="2031" y="1781"/>
                      <a:pt x="2156" y="1781"/>
                    </a:cubicBezTo>
                    <a:cubicBezTo>
                      <a:pt x="3188" y="1781"/>
                      <a:pt x="3188" y="1781"/>
                      <a:pt x="3188" y="1781"/>
                    </a:cubicBezTo>
                    <a:cubicBezTo>
                      <a:pt x="3219" y="1781"/>
                      <a:pt x="3219" y="1781"/>
                      <a:pt x="3219" y="1781"/>
                    </a:cubicBezTo>
                    <a:cubicBezTo>
                      <a:pt x="3219" y="1812"/>
                      <a:pt x="3219" y="1812"/>
                      <a:pt x="3219" y="1843"/>
                    </a:cubicBezTo>
                    <a:cubicBezTo>
                      <a:pt x="3219" y="1843"/>
                      <a:pt x="3313" y="1937"/>
                      <a:pt x="3468" y="1937"/>
                    </a:cubicBezTo>
                    <a:cubicBezTo>
                      <a:pt x="4624" y="1937"/>
                      <a:pt x="4624" y="1937"/>
                      <a:pt x="4624" y="1937"/>
                    </a:cubicBezTo>
                    <a:cubicBezTo>
                      <a:pt x="4655" y="1968"/>
                      <a:pt x="4655" y="2000"/>
                      <a:pt x="4655" y="2031"/>
                    </a:cubicBezTo>
                    <a:cubicBezTo>
                      <a:pt x="4655" y="2031"/>
                      <a:pt x="4749" y="2125"/>
                      <a:pt x="4874" y="2125"/>
                    </a:cubicBezTo>
                    <a:cubicBezTo>
                      <a:pt x="5999" y="2125"/>
                      <a:pt x="5999" y="2125"/>
                      <a:pt x="5999" y="2125"/>
                    </a:cubicBezTo>
                    <a:cubicBezTo>
                      <a:pt x="5999" y="2125"/>
                      <a:pt x="6468" y="2062"/>
                      <a:pt x="6468" y="1063"/>
                    </a:cubicBezTo>
                    <a:cubicBezTo>
                      <a:pt x="6468" y="63"/>
                      <a:pt x="5968" y="0"/>
                      <a:pt x="5968" y="0"/>
                    </a:cubicBezTo>
                    <a:cubicBezTo>
                      <a:pt x="4718" y="32"/>
                      <a:pt x="4718" y="32"/>
                      <a:pt x="4718" y="32"/>
                    </a:cubicBezTo>
                    <a:cubicBezTo>
                      <a:pt x="4655" y="94"/>
                      <a:pt x="4687" y="188"/>
                      <a:pt x="4624" y="188"/>
                    </a:cubicBezTo>
                    <a:cubicBezTo>
                      <a:pt x="3375" y="219"/>
                      <a:pt x="3437" y="219"/>
                      <a:pt x="3437" y="219"/>
                    </a:cubicBezTo>
                    <a:cubicBezTo>
                      <a:pt x="3313" y="219"/>
                      <a:pt x="3250" y="313"/>
                      <a:pt x="3250" y="313"/>
                    </a:cubicBezTo>
                    <a:cubicBezTo>
                      <a:pt x="3219" y="344"/>
                      <a:pt x="3219" y="376"/>
                      <a:pt x="3219" y="407"/>
                    </a:cubicBezTo>
                    <a:cubicBezTo>
                      <a:pt x="2156" y="407"/>
                      <a:pt x="2156" y="407"/>
                      <a:pt x="2156" y="407"/>
                    </a:cubicBezTo>
                    <a:cubicBezTo>
                      <a:pt x="2031" y="407"/>
                      <a:pt x="1969" y="469"/>
                      <a:pt x="1969" y="469"/>
                    </a:cubicBezTo>
                    <a:close/>
                    <a:moveTo>
                      <a:pt x="6280" y="1063"/>
                    </a:moveTo>
                    <a:lnTo>
                      <a:pt x="6280" y="1063"/>
                    </a:lnTo>
                    <a:cubicBezTo>
                      <a:pt x="6280" y="1531"/>
                      <a:pt x="6155" y="1906"/>
                      <a:pt x="5968" y="1906"/>
                    </a:cubicBezTo>
                    <a:cubicBezTo>
                      <a:pt x="5812" y="1906"/>
                      <a:pt x="5687" y="1531"/>
                      <a:pt x="5687" y="1063"/>
                    </a:cubicBezTo>
                    <a:cubicBezTo>
                      <a:pt x="5687" y="594"/>
                      <a:pt x="5812" y="219"/>
                      <a:pt x="5968" y="219"/>
                    </a:cubicBezTo>
                    <a:cubicBezTo>
                      <a:pt x="6155" y="219"/>
                      <a:pt x="6280" y="594"/>
                      <a:pt x="6280" y="1063"/>
                    </a:cubicBezTo>
                    <a:close/>
                  </a:path>
                </a:pathLst>
              </a:custGeom>
              <a:gradFill>
                <a:gsLst>
                  <a:gs pos="0">
                    <a:srgbClr val="FF3399"/>
                  </a:gs>
                  <a:gs pos="25000">
                    <a:srgbClr val="FF6633"/>
                  </a:gs>
                  <a:gs pos="50000">
                    <a:srgbClr val="FFFF00"/>
                  </a:gs>
                  <a:gs pos="75000">
                    <a:srgbClr val="01A78F"/>
                  </a:gs>
                  <a:gs pos="100000">
                    <a:srgbClr val="3366FF"/>
                  </a:gs>
                </a:gsLst>
                <a:lin ang="0" scaled="0"/>
              </a:gradFill>
              <a:ln>
                <a:noFill/>
              </a:ln>
              <a:effectLst/>
            </p:spPr>
            <p:txBody>
              <a:bodyPr wrap="none" anchor="ctr"/>
              <a:lstStyle/>
              <a:p>
                <a:pPr defTabSz="457200" eaLnBrk="1" hangingPunct="1">
                  <a:defRPr/>
                </a:pPr>
                <a:endParaRPr lang="en-US" sz="2000">
                  <a:solidFill>
                    <a:srgbClr val="124191"/>
                  </a:solidFill>
                  <a:latin typeface="Nokia Pure Text Light"/>
                </a:endParaRPr>
              </a:p>
            </p:txBody>
          </p:sp>
        </p:grpSp>
        <p:grpSp>
          <p:nvGrpSpPr>
            <p:cNvPr id="15" name="Group 31"/>
            <p:cNvGrpSpPr>
              <a:grpSpLocks/>
            </p:cNvGrpSpPr>
            <p:nvPr/>
          </p:nvGrpSpPr>
          <p:grpSpPr bwMode="auto">
            <a:xfrm>
              <a:off x="2051720" y="3877676"/>
              <a:ext cx="286464" cy="271463"/>
              <a:chOff x="1744718" y="4834759"/>
              <a:chExt cx="867103" cy="804041"/>
            </a:xfrm>
          </p:grpSpPr>
          <p:sp>
            <p:nvSpPr>
              <p:cNvPr id="193" name="Oval 192"/>
              <p:cNvSpPr/>
              <p:nvPr/>
            </p:nvSpPr>
            <p:spPr>
              <a:xfrm>
                <a:off x="1744718" y="4834759"/>
                <a:ext cx="867103" cy="804041"/>
              </a:xfrm>
              <a:prstGeom prst="ellipse">
                <a:avLst/>
              </a:prstGeom>
              <a:solidFill>
                <a:schemeClr val="accent2"/>
              </a:solidFill>
              <a:ln>
                <a:solidFill>
                  <a:schemeClr val="bg1"/>
                </a:solidFill>
              </a:ln>
            </p:spPr>
            <p:txBody>
              <a:bodyPr anchor="ctr"/>
              <a:lstStyle/>
              <a:p>
                <a:pPr algn="ctr" defTabSz="457200" eaLnBrk="1" hangingPunct="1">
                  <a:spcBef>
                    <a:spcPts val="0"/>
                  </a:spcBef>
                  <a:defRPr/>
                </a:pPr>
                <a:endParaRPr lang="nl-BE" sz="2000" dirty="0">
                  <a:solidFill>
                    <a:srgbClr val="124191"/>
                  </a:solidFill>
                  <a:latin typeface="Nokia Pure Text Light"/>
                  <a:cs typeface="Trebuchet MS"/>
                </a:endParaRPr>
              </a:p>
            </p:txBody>
          </p:sp>
          <p:sp>
            <p:nvSpPr>
              <p:cNvPr id="194" name="Freeform 6"/>
              <p:cNvSpPr>
                <a:spLocks noChangeAspect="1" noChangeArrowheads="1"/>
              </p:cNvSpPr>
              <p:nvPr/>
            </p:nvSpPr>
            <p:spPr bwMode="auto">
              <a:xfrm rot="10800000">
                <a:off x="1909057" y="5128868"/>
                <a:ext cx="581672" cy="190431"/>
              </a:xfrm>
              <a:custGeom>
                <a:avLst/>
                <a:gdLst>
                  <a:gd name="T0" fmla="*/ 1969 w 6469"/>
                  <a:gd name="T1" fmla="*/ 469 h 2126"/>
                  <a:gd name="T2" fmla="*/ 1969 w 6469"/>
                  <a:gd name="T3" fmla="*/ 469 h 2126"/>
                  <a:gd name="T4" fmla="*/ 1906 w 6469"/>
                  <a:gd name="T5" fmla="*/ 563 h 2126"/>
                  <a:gd name="T6" fmla="*/ 531 w 6469"/>
                  <a:gd name="T7" fmla="*/ 594 h 2126"/>
                  <a:gd name="T8" fmla="*/ 531 w 6469"/>
                  <a:gd name="T9" fmla="*/ 1625 h 2126"/>
                  <a:gd name="T10" fmla="*/ 1906 w 6469"/>
                  <a:gd name="T11" fmla="*/ 1625 h 2126"/>
                  <a:gd name="T12" fmla="*/ 1938 w 6469"/>
                  <a:gd name="T13" fmla="*/ 1687 h 2126"/>
                  <a:gd name="T14" fmla="*/ 2156 w 6469"/>
                  <a:gd name="T15" fmla="*/ 1781 h 2126"/>
                  <a:gd name="T16" fmla="*/ 3188 w 6469"/>
                  <a:gd name="T17" fmla="*/ 1781 h 2126"/>
                  <a:gd name="T18" fmla="*/ 3219 w 6469"/>
                  <a:gd name="T19" fmla="*/ 1781 h 2126"/>
                  <a:gd name="T20" fmla="*/ 3219 w 6469"/>
                  <a:gd name="T21" fmla="*/ 1843 h 2126"/>
                  <a:gd name="T22" fmla="*/ 3468 w 6469"/>
                  <a:gd name="T23" fmla="*/ 1937 h 2126"/>
                  <a:gd name="T24" fmla="*/ 4624 w 6469"/>
                  <a:gd name="T25" fmla="*/ 1937 h 2126"/>
                  <a:gd name="T26" fmla="*/ 4655 w 6469"/>
                  <a:gd name="T27" fmla="*/ 2031 h 2126"/>
                  <a:gd name="T28" fmla="*/ 4874 w 6469"/>
                  <a:gd name="T29" fmla="*/ 2125 h 2126"/>
                  <a:gd name="T30" fmla="*/ 5999 w 6469"/>
                  <a:gd name="T31" fmla="*/ 2125 h 2126"/>
                  <a:gd name="T32" fmla="*/ 6468 w 6469"/>
                  <a:gd name="T33" fmla="*/ 1063 h 2126"/>
                  <a:gd name="T34" fmla="*/ 5968 w 6469"/>
                  <a:gd name="T35" fmla="*/ 0 h 2126"/>
                  <a:gd name="T36" fmla="*/ 4718 w 6469"/>
                  <a:gd name="T37" fmla="*/ 32 h 2126"/>
                  <a:gd name="T38" fmla="*/ 4624 w 6469"/>
                  <a:gd name="T39" fmla="*/ 188 h 2126"/>
                  <a:gd name="T40" fmla="*/ 3437 w 6469"/>
                  <a:gd name="T41" fmla="*/ 219 h 2126"/>
                  <a:gd name="T42" fmla="*/ 3250 w 6469"/>
                  <a:gd name="T43" fmla="*/ 313 h 2126"/>
                  <a:gd name="T44" fmla="*/ 3219 w 6469"/>
                  <a:gd name="T45" fmla="*/ 407 h 2126"/>
                  <a:gd name="T46" fmla="*/ 2156 w 6469"/>
                  <a:gd name="T47" fmla="*/ 407 h 2126"/>
                  <a:gd name="T48" fmla="*/ 1969 w 6469"/>
                  <a:gd name="T49" fmla="*/ 469 h 2126"/>
                  <a:gd name="T50" fmla="*/ 6280 w 6469"/>
                  <a:gd name="T51" fmla="*/ 1063 h 2126"/>
                  <a:gd name="T52" fmla="*/ 6280 w 6469"/>
                  <a:gd name="T53" fmla="*/ 1063 h 2126"/>
                  <a:gd name="T54" fmla="*/ 5968 w 6469"/>
                  <a:gd name="T55" fmla="*/ 1906 h 2126"/>
                  <a:gd name="T56" fmla="*/ 5687 w 6469"/>
                  <a:gd name="T57" fmla="*/ 1063 h 2126"/>
                  <a:gd name="T58" fmla="*/ 5968 w 6469"/>
                  <a:gd name="T59" fmla="*/ 219 h 2126"/>
                  <a:gd name="T60" fmla="*/ 6280 w 6469"/>
                  <a:gd name="T61" fmla="*/ 1063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69" h="2126">
                    <a:moveTo>
                      <a:pt x="1969" y="469"/>
                    </a:moveTo>
                    <a:lnTo>
                      <a:pt x="1969" y="469"/>
                    </a:lnTo>
                    <a:cubicBezTo>
                      <a:pt x="1938" y="501"/>
                      <a:pt x="1938" y="532"/>
                      <a:pt x="1906" y="563"/>
                    </a:cubicBezTo>
                    <a:cubicBezTo>
                      <a:pt x="531" y="594"/>
                      <a:pt x="531" y="594"/>
                      <a:pt x="531" y="594"/>
                    </a:cubicBezTo>
                    <a:cubicBezTo>
                      <a:pt x="0" y="1187"/>
                      <a:pt x="531" y="1625"/>
                      <a:pt x="531" y="1625"/>
                    </a:cubicBezTo>
                    <a:cubicBezTo>
                      <a:pt x="1906" y="1625"/>
                      <a:pt x="1906" y="1625"/>
                      <a:pt x="1906" y="1625"/>
                    </a:cubicBezTo>
                    <a:cubicBezTo>
                      <a:pt x="1906" y="1656"/>
                      <a:pt x="1938" y="1656"/>
                      <a:pt x="1938" y="1687"/>
                    </a:cubicBezTo>
                    <a:cubicBezTo>
                      <a:pt x="1938" y="1687"/>
                      <a:pt x="2031" y="1781"/>
                      <a:pt x="2156" y="1781"/>
                    </a:cubicBezTo>
                    <a:cubicBezTo>
                      <a:pt x="3188" y="1781"/>
                      <a:pt x="3188" y="1781"/>
                      <a:pt x="3188" y="1781"/>
                    </a:cubicBezTo>
                    <a:cubicBezTo>
                      <a:pt x="3219" y="1781"/>
                      <a:pt x="3219" y="1781"/>
                      <a:pt x="3219" y="1781"/>
                    </a:cubicBezTo>
                    <a:cubicBezTo>
                      <a:pt x="3219" y="1812"/>
                      <a:pt x="3219" y="1812"/>
                      <a:pt x="3219" y="1843"/>
                    </a:cubicBezTo>
                    <a:cubicBezTo>
                      <a:pt x="3219" y="1843"/>
                      <a:pt x="3313" y="1937"/>
                      <a:pt x="3468" y="1937"/>
                    </a:cubicBezTo>
                    <a:cubicBezTo>
                      <a:pt x="4624" y="1937"/>
                      <a:pt x="4624" y="1937"/>
                      <a:pt x="4624" y="1937"/>
                    </a:cubicBezTo>
                    <a:cubicBezTo>
                      <a:pt x="4655" y="1968"/>
                      <a:pt x="4655" y="2000"/>
                      <a:pt x="4655" y="2031"/>
                    </a:cubicBezTo>
                    <a:cubicBezTo>
                      <a:pt x="4655" y="2031"/>
                      <a:pt x="4749" y="2125"/>
                      <a:pt x="4874" y="2125"/>
                    </a:cubicBezTo>
                    <a:cubicBezTo>
                      <a:pt x="5999" y="2125"/>
                      <a:pt x="5999" y="2125"/>
                      <a:pt x="5999" y="2125"/>
                    </a:cubicBezTo>
                    <a:cubicBezTo>
                      <a:pt x="5999" y="2125"/>
                      <a:pt x="6468" y="2062"/>
                      <a:pt x="6468" y="1063"/>
                    </a:cubicBezTo>
                    <a:cubicBezTo>
                      <a:pt x="6468" y="63"/>
                      <a:pt x="5968" y="0"/>
                      <a:pt x="5968" y="0"/>
                    </a:cubicBezTo>
                    <a:cubicBezTo>
                      <a:pt x="4718" y="32"/>
                      <a:pt x="4718" y="32"/>
                      <a:pt x="4718" y="32"/>
                    </a:cubicBezTo>
                    <a:cubicBezTo>
                      <a:pt x="4655" y="94"/>
                      <a:pt x="4687" y="188"/>
                      <a:pt x="4624" y="188"/>
                    </a:cubicBezTo>
                    <a:cubicBezTo>
                      <a:pt x="3375" y="219"/>
                      <a:pt x="3437" y="219"/>
                      <a:pt x="3437" y="219"/>
                    </a:cubicBezTo>
                    <a:cubicBezTo>
                      <a:pt x="3313" y="219"/>
                      <a:pt x="3250" y="313"/>
                      <a:pt x="3250" y="313"/>
                    </a:cubicBezTo>
                    <a:cubicBezTo>
                      <a:pt x="3219" y="344"/>
                      <a:pt x="3219" y="376"/>
                      <a:pt x="3219" y="407"/>
                    </a:cubicBezTo>
                    <a:cubicBezTo>
                      <a:pt x="2156" y="407"/>
                      <a:pt x="2156" y="407"/>
                      <a:pt x="2156" y="407"/>
                    </a:cubicBezTo>
                    <a:cubicBezTo>
                      <a:pt x="2031" y="407"/>
                      <a:pt x="1969" y="469"/>
                      <a:pt x="1969" y="469"/>
                    </a:cubicBezTo>
                    <a:close/>
                    <a:moveTo>
                      <a:pt x="6280" y="1063"/>
                    </a:moveTo>
                    <a:lnTo>
                      <a:pt x="6280" y="1063"/>
                    </a:lnTo>
                    <a:cubicBezTo>
                      <a:pt x="6280" y="1531"/>
                      <a:pt x="6155" y="1906"/>
                      <a:pt x="5968" y="1906"/>
                    </a:cubicBezTo>
                    <a:cubicBezTo>
                      <a:pt x="5812" y="1906"/>
                      <a:pt x="5687" y="1531"/>
                      <a:pt x="5687" y="1063"/>
                    </a:cubicBezTo>
                    <a:cubicBezTo>
                      <a:pt x="5687" y="594"/>
                      <a:pt x="5812" y="219"/>
                      <a:pt x="5968" y="219"/>
                    </a:cubicBezTo>
                    <a:cubicBezTo>
                      <a:pt x="6155" y="219"/>
                      <a:pt x="6280" y="594"/>
                      <a:pt x="6280" y="1063"/>
                    </a:cubicBezTo>
                    <a:close/>
                  </a:path>
                </a:pathLst>
              </a:custGeom>
              <a:gradFill>
                <a:gsLst>
                  <a:gs pos="0">
                    <a:srgbClr val="FF3399"/>
                  </a:gs>
                  <a:gs pos="25000">
                    <a:srgbClr val="FF6633"/>
                  </a:gs>
                  <a:gs pos="50000">
                    <a:srgbClr val="FFFF00"/>
                  </a:gs>
                  <a:gs pos="75000">
                    <a:srgbClr val="01A78F"/>
                  </a:gs>
                  <a:gs pos="100000">
                    <a:srgbClr val="3366FF"/>
                  </a:gs>
                </a:gsLst>
                <a:lin ang="0" scaled="0"/>
              </a:gradFill>
              <a:ln>
                <a:noFill/>
              </a:ln>
              <a:effectLst/>
            </p:spPr>
            <p:txBody>
              <a:bodyPr wrap="none" anchor="ctr"/>
              <a:lstStyle/>
              <a:p>
                <a:pPr defTabSz="457200" eaLnBrk="1" hangingPunct="1">
                  <a:defRPr/>
                </a:pPr>
                <a:endParaRPr lang="en-US" sz="2000">
                  <a:solidFill>
                    <a:srgbClr val="124191"/>
                  </a:solidFill>
                  <a:latin typeface="Nokia Pure Text Light"/>
                </a:endParaRPr>
              </a:p>
            </p:txBody>
          </p:sp>
        </p:grpSp>
        <p:sp>
          <p:nvSpPr>
            <p:cNvPr id="195" name="Rectangle 13"/>
            <p:cNvSpPr>
              <a:spLocks noChangeArrowheads="1"/>
            </p:cNvSpPr>
            <p:nvPr/>
          </p:nvSpPr>
          <p:spPr bwMode="auto">
            <a:xfrm flipH="1">
              <a:off x="7086522" y="3082051"/>
              <a:ext cx="1169974" cy="310871"/>
            </a:xfrm>
            <a:prstGeom prst="rect">
              <a:avLst/>
            </a:prstGeom>
            <a:solidFill>
              <a:srgbClr val="0000FF"/>
            </a:solidFill>
            <a:ln w="9525" algn="ctr">
              <a:solidFill>
                <a:schemeClr val="tx1"/>
              </a:solidFill>
              <a:miter lim="800000"/>
              <a:headEnd/>
              <a:tailEnd/>
            </a:ln>
            <a:effectLst/>
          </p:spPr>
          <p:txBody>
            <a:bodyPr wrap="square" lIns="91406" tIns="45703" rIns="91406" bIns="45703" anchor="ctr"/>
            <a:lstStyle/>
            <a:p>
              <a:pPr algn="ctr" defTabSz="457200" eaLnBrk="1" hangingPunct="1">
                <a:defRPr/>
              </a:pPr>
              <a:r>
                <a:rPr lang="en-US" sz="1100" dirty="0">
                  <a:solidFill>
                    <a:srgbClr val="FFFFFF"/>
                  </a:solidFill>
                  <a:latin typeface="Arial" pitchFamily="34" charset="0"/>
                </a:rPr>
                <a:t>NGPON2 ONT</a:t>
              </a:r>
            </a:p>
          </p:txBody>
        </p:sp>
        <p:sp>
          <p:nvSpPr>
            <p:cNvPr id="196" name="Rectangle 13"/>
            <p:cNvSpPr>
              <a:spLocks noChangeArrowheads="1"/>
            </p:cNvSpPr>
            <p:nvPr/>
          </p:nvSpPr>
          <p:spPr bwMode="auto">
            <a:xfrm flipH="1">
              <a:off x="7092280" y="3435846"/>
              <a:ext cx="1169974" cy="310871"/>
            </a:xfrm>
            <a:prstGeom prst="rect">
              <a:avLst/>
            </a:prstGeom>
            <a:solidFill>
              <a:schemeClr val="accent6">
                <a:lumMod val="75000"/>
              </a:schemeClr>
            </a:solidFill>
            <a:ln w="9525" algn="ctr">
              <a:solidFill>
                <a:schemeClr val="tx1"/>
              </a:solidFill>
              <a:miter lim="800000"/>
              <a:headEnd/>
              <a:tailEnd/>
            </a:ln>
            <a:effectLst/>
          </p:spPr>
          <p:txBody>
            <a:bodyPr wrap="square" lIns="91406" tIns="45703" rIns="91406" bIns="45703" anchor="ctr"/>
            <a:lstStyle/>
            <a:p>
              <a:pPr algn="ctr" defTabSz="457200" eaLnBrk="1" hangingPunct="1">
                <a:defRPr/>
              </a:pPr>
              <a:r>
                <a:rPr lang="en-US" sz="1100" dirty="0">
                  <a:solidFill>
                    <a:srgbClr val="FFFFFF"/>
                  </a:solidFill>
                  <a:latin typeface="Arial" pitchFamily="34" charset="0"/>
                </a:rPr>
                <a:t>NGPON2 ONT</a:t>
              </a:r>
            </a:p>
          </p:txBody>
        </p:sp>
        <p:sp>
          <p:nvSpPr>
            <p:cNvPr id="197" name="Rectangle 13"/>
            <p:cNvSpPr>
              <a:spLocks noChangeArrowheads="1"/>
            </p:cNvSpPr>
            <p:nvPr/>
          </p:nvSpPr>
          <p:spPr bwMode="auto">
            <a:xfrm flipH="1">
              <a:off x="7092280" y="3779292"/>
              <a:ext cx="1169974" cy="310871"/>
            </a:xfrm>
            <a:prstGeom prst="rect">
              <a:avLst/>
            </a:prstGeom>
            <a:solidFill>
              <a:schemeClr val="accent3"/>
            </a:solidFill>
            <a:ln w="9525" algn="ctr">
              <a:solidFill>
                <a:schemeClr val="tx1"/>
              </a:solidFill>
              <a:miter lim="800000"/>
              <a:headEnd/>
              <a:tailEnd/>
            </a:ln>
            <a:effectLst/>
          </p:spPr>
          <p:txBody>
            <a:bodyPr wrap="square" lIns="91406" tIns="45703" rIns="91406" bIns="45703" anchor="ctr"/>
            <a:lstStyle/>
            <a:p>
              <a:pPr algn="ctr" defTabSz="457200" eaLnBrk="1" hangingPunct="1">
                <a:defRPr/>
              </a:pPr>
              <a:r>
                <a:rPr lang="en-US" sz="1100" dirty="0">
                  <a:solidFill>
                    <a:srgbClr val="FFFFFF"/>
                  </a:solidFill>
                  <a:latin typeface="Arial" pitchFamily="34" charset="0"/>
                </a:rPr>
                <a:t>NGPON2 ONT</a:t>
              </a:r>
            </a:p>
          </p:txBody>
        </p:sp>
        <p:sp>
          <p:nvSpPr>
            <p:cNvPr id="198" name="Rectangle 13"/>
            <p:cNvSpPr>
              <a:spLocks noChangeArrowheads="1"/>
            </p:cNvSpPr>
            <p:nvPr/>
          </p:nvSpPr>
          <p:spPr bwMode="auto">
            <a:xfrm flipH="1">
              <a:off x="7098038" y="4133087"/>
              <a:ext cx="1169974" cy="310871"/>
            </a:xfrm>
            <a:prstGeom prst="rect">
              <a:avLst/>
            </a:prstGeom>
            <a:solidFill>
              <a:srgbClr val="FF0000"/>
            </a:solidFill>
            <a:ln w="9525" algn="ctr">
              <a:solidFill>
                <a:schemeClr val="tx1"/>
              </a:solidFill>
              <a:miter lim="800000"/>
              <a:headEnd/>
              <a:tailEnd/>
            </a:ln>
            <a:effectLst/>
          </p:spPr>
          <p:txBody>
            <a:bodyPr wrap="square" lIns="91406" tIns="45703" rIns="91406" bIns="45703" anchor="ctr"/>
            <a:lstStyle/>
            <a:p>
              <a:pPr algn="ctr" defTabSz="457200" eaLnBrk="1" hangingPunct="1">
                <a:defRPr/>
              </a:pPr>
              <a:r>
                <a:rPr lang="en-US" sz="1100" dirty="0">
                  <a:solidFill>
                    <a:srgbClr val="FFFFFF"/>
                  </a:solidFill>
                  <a:latin typeface="Arial" pitchFamily="34" charset="0"/>
                </a:rPr>
                <a:t>NGPON2 ONT</a:t>
              </a:r>
            </a:p>
          </p:txBody>
        </p:sp>
        <p:cxnSp>
          <p:nvCxnSpPr>
            <p:cNvPr id="199" name="AutoShape 9"/>
            <p:cNvCxnSpPr>
              <a:cxnSpLocks noChangeShapeType="1"/>
              <a:stCxn id="195" idx="3"/>
            </p:cNvCxnSpPr>
            <p:nvPr/>
          </p:nvCxnSpPr>
          <p:spPr bwMode="auto">
            <a:xfrm flipH="1" flipV="1">
              <a:off x="6588224" y="2571750"/>
              <a:ext cx="498298" cy="665737"/>
            </a:xfrm>
            <a:prstGeom prst="straightConnector1">
              <a:avLst/>
            </a:prstGeom>
            <a:noFill/>
            <a:ln w="9525">
              <a:solidFill>
                <a:schemeClr val="tx1"/>
              </a:solidFill>
              <a:round/>
              <a:headEnd/>
              <a:tailEnd/>
            </a:ln>
            <a:effectLst/>
          </p:spPr>
        </p:cxnSp>
        <p:cxnSp>
          <p:nvCxnSpPr>
            <p:cNvPr id="200" name="AutoShape 9"/>
            <p:cNvCxnSpPr>
              <a:cxnSpLocks noChangeShapeType="1"/>
              <a:stCxn id="196" idx="3"/>
            </p:cNvCxnSpPr>
            <p:nvPr/>
          </p:nvCxnSpPr>
          <p:spPr bwMode="auto">
            <a:xfrm flipH="1" flipV="1">
              <a:off x="6588224" y="2715766"/>
              <a:ext cx="504056" cy="875516"/>
            </a:xfrm>
            <a:prstGeom prst="straightConnector1">
              <a:avLst/>
            </a:prstGeom>
            <a:noFill/>
            <a:ln w="9525">
              <a:solidFill>
                <a:schemeClr val="tx1"/>
              </a:solidFill>
              <a:round/>
              <a:headEnd/>
              <a:tailEnd/>
            </a:ln>
            <a:effectLst/>
          </p:spPr>
        </p:cxnSp>
        <p:cxnSp>
          <p:nvCxnSpPr>
            <p:cNvPr id="201" name="AutoShape 9"/>
            <p:cNvCxnSpPr>
              <a:cxnSpLocks noChangeShapeType="1"/>
              <a:stCxn id="197" idx="3"/>
            </p:cNvCxnSpPr>
            <p:nvPr/>
          </p:nvCxnSpPr>
          <p:spPr bwMode="auto">
            <a:xfrm flipH="1" flipV="1">
              <a:off x="6588224" y="2859782"/>
              <a:ext cx="504056" cy="1074946"/>
            </a:xfrm>
            <a:prstGeom prst="straightConnector1">
              <a:avLst/>
            </a:prstGeom>
            <a:noFill/>
            <a:ln w="9525">
              <a:solidFill>
                <a:schemeClr val="tx1"/>
              </a:solidFill>
              <a:round/>
              <a:headEnd/>
              <a:tailEnd/>
            </a:ln>
            <a:effectLst/>
          </p:spPr>
        </p:cxnSp>
        <p:cxnSp>
          <p:nvCxnSpPr>
            <p:cNvPr id="202" name="AutoShape 9"/>
            <p:cNvCxnSpPr>
              <a:cxnSpLocks noChangeShapeType="1"/>
              <a:stCxn id="198" idx="3"/>
            </p:cNvCxnSpPr>
            <p:nvPr/>
          </p:nvCxnSpPr>
          <p:spPr bwMode="auto">
            <a:xfrm flipH="1" flipV="1">
              <a:off x="6588224" y="3075806"/>
              <a:ext cx="509814" cy="1212717"/>
            </a:xfrm>
            <a:prstGeom prst="straightConnector1">
              <a:avLst/>
            </a:prstGeom>
            <a:noFill/>
            <a:ln w="9525">
              <a:solidFill>
                <a:schemeClr val="tx1"/>
              </a:solidFill>
              <a:round/>
              <a:headEnd/>
              <a:tailEnd/>
            </a:ln>
            <a:effectLst/>
          </p:spPr>
        </p:cxnSp>
        <p:sp>
          <p:nvSpPr>
            <p:cNvPr id="203" name="AutoShape 10"/>
            <p:cNvSpPr>
              <a:spLocks noChangeArrowheads="1"/>
            </p:cNvSpPr>
            <p:nvPr/>
          </p:nvSpPr>
          <p:spPr bwMode="auto">
            <a:xfrm rot="5400000" flipH="1">
              <a:off x="5262316" y="2066969"/>
              <a:ext cx="2304256" cy="57751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lumMod val="60000"/>
                <a:lumOff val="40000"/>
              </a:schemeClr>
            </a:solidFill>
            <a:ln w="9525" algn="ctr">
              <a:noFill/>
              <a:miter lim="800000"/>
              <a:headEnd/>
              <a:tailEnd/>
            </a:ln>
            <a:effectLst/>
          </p:spPr>
          <p:txBody>
            <a:bodyPr wrap="square" lIns="91406" tIns="45703" rIns="91406" bIns="45703" anchor="ctr">
              <a:spAutoFit/>
            </a:bodyPr>
            <a:lstStyle/>
            <a:p>
              <a:pPr defTabSz="457200" eaLnBrk="1" hangingPunct="1">
                <a:defRPr/>
              </a:pPr>
              <a:endParaRPr lang="en-US" dirty="0">
                <a:solidFill>
                  <a:srgbClr val="124191"/>
                </a:solidFill>
                <a:latin typeface="Arial" pitchFamily="34" charset="0"/>
              </a:endParaRPr>
            </a:p>
          </p:txBody>
        </p:sp>
        <p:sp>
          <p:nvSpPr>
            <p:cNvPr id="204" name="Rectangle 203"/>
            <p:cNvSpPr/>
            <p:nvPr/>
          </p:nvSpPr>
          <p:spPr>
            <a:xfrm>
              <a:off x="6227307" y="2222743"/>
              <a:ext cx="576941" cy="276999"/>
            </a:xfrm>
            <a:prstGeom prst="rect">
              <a:avLst/>
            </a:prstGeom>
          </p:spPr>
          <p:txBody>
            <a:bodyPr wrap="square">
              <a:spAutoFit/>
            </a:bodyPr>
            <a:lstStyle/>
            <a:p>
              <a:pPr marL="177443" indent="-177734" defTabSz="457200" eaLnBrk="1" hangingPunct="1">
                <a:spcAft>
                  <a:spcPts val="300"/>
                </a:spcAft>
                <a:buClr>
                  <a:srgbClr val="404040"/>
                </a:buClr>
                <a:defRPr/>
              </a:pPr>
              <a:r>
                <a:rPr lang="en-US" sz="1200" dirty="0">
                  <a:solidFill>
                    <a:srgbClr val="404040"/>
                  </a:solidFill>
                  <a:latin typeface="Tahoma" pitchFamily="34" charset="0"/>
                </a:rPr>
                <a:t>1:N</a:t>
              </a:r>
            </a:p>
          </p:txBody>
        </p:sp>
        <p:sp>
          <p:nvSpPr>
            <p:cNvPr id="206" name="Rectangle 205"/>
            <p:cNvSpPr/>
            <p:nvPr/>
          </p:nvSpPr>
          <p:spPr>
            <a:xfrm>
              <a:off x="2411760" y="1203598"/>
              <a:ext cx="1368152" cy="108012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457200" eaLnBrk="1" fontAlgn="auto" hangingPunct="1">
                <a:spcBef>
                  <a:spcPts val="0"/>
                </a:spcBef>
                <a:spcAft>
                  <a:spcPts val="0"/>
                </a:spcAft>
                <a:defRPr/>
              </a:pPr>
              <a:endParaRPr lang="en-US" sz="1200" b="0" dirty="0" err="1">
                <a:solidFill>
                  <a:srgbClr val="FFFFFF"/>
                </a:solidFill>
                <a:latin typeface="Nokia Pure Text Light"/>
              </a:endParaRPr>
            </a:p>
          </p:txBody>
        </p:sp>
        <p:sp>
          <p:nvSpPr>
            <p:cNvPr id="207" name="TextBox 206"/>
            <p:cNvSpPr txBox="1"/>
            <p:nvPr/>
          </p:nvSpPr>
          <p:spPr>
            <a:xfrm flipH="1">
              <a:off x="1619672" y="2117085"/>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2.5/1.25</a:t>
              </a:r>
            </a:p>
          </p:txBody>
        </p:sp>
        <p:sp>
          <p:nvSpPr>
            <p:cNvPr id="208" name="TextBox 207"/>
            <p:cNvSpPr txBox="1"/>
            <p:nvPr/>
          </p:nvSpPr>
          <p:spPr>
            <a:xfrm flipH="1">
              <a:off x="3629075" y="1491630"/>
              <a:ext cx="1158949" cy="707852"/>
            </a:xfrm>
            <a:prstGeom prst="rect">
              <a:avLst/>
            </a:prstGeom>
            <a:noFill/>
          </p:spPr>
          <p:txBody>
            <a:bodyPr wrap="square" lIns="91406" tIns="45703" rIns="91406" bIns="45703" rtlCol="0">
              <a:spAutoFit/>
            </a:bodyPr>
            <a:lstStyle/>
            <a:p>
              <a:pPr algn="ctr" defTabSz="457200" eaLnBrk="1" hangingPunct="1">
                <a:defRPr/>
              </a:pPr>
              <a:r>
                <a:rPr lang="en-US" sz="1000" dirty="0">
                  <a:solidFill>
                    <a:srgbClr val="124191"/>
                  </a:solidFill>
                  <a:latin typeface="Arial" pitchFamily="34" charset="0"/>
                </a:rPr>
                <a:t>Co-Existence element</a:t>
              </a:r>
            </a:p>
            <a:p>
              <a:pPr algn="ctr" defTabSz="457200" eaLnBrk="1" hangingPunct="1">
                <a:defRPr/>
              </a:pPr>
              <a:r>
                <a:rPr lang="en-US" sz="1000" dirty="0">
                  <a:solidFill>
                    <a:srgbClr val="124191"/>
                  </a:solidFill>
                  <a:latin typeface="Arial" pitchFamily="34" charset="0"/>
                </a:rPr>
                <a:t>(passive)</a:t>
              </a:r>
              <a:br>
                <a:rPr lang="en-US" sz="1000" dirty="0">
                  <a:solidFill>
                    <a:srgbClr val="124191"/>
                  </a:solidFill>
                  <a:latin typeface="Arial" pitchFamily="34" charset="0"/>
                </a:rPr>
              </a:br>
              <a:endParaRPr lang="en-US" sz="1000" dirty="0">
                <a:solidFill>
                  <a:srgbClr val="124191"/>
                </a:solidFill>
                <a:latin typeface="Arial" pitchFamily="34" charset="0"/>
              </a:endParaRPr>
            </a:p>
          </p:txBody>
        </p:sp>
        <p:sp>
          <p:nvSpPr>
            <p:cNvPr id="100" name="TextBox 99"/>
            <p:cNvSpPr txBox="1"/>
            <p:nvPr/>
          </p:nvSpPr>
          <p:spPr>
            <a:xfrm flipH="1">
              <a:off x="3669727" y="3266700"/>
              <a:ext cx="1512168" cy="415464"/>
            </a:xfrm>
            <a:prstGeom prst="rect">
              <a:avLst/>
            </a:prstGeom>
            <a:noFill/>
          </p:spPr>
          <p:txBody>
            <a:bodyPr wrap="square" lIns="91406" tIns="45703" rIns="91406" bIns="45703" rtlCol="0">
              <a:spAutoFit/>
            </a:bodyPr>
            <a:lstStyle/>
            <a:p>
              <a:pPr defTabSz="457200" eaLnBrk="1" hangingPunct="1">
                <a:defRPr/>
              </a:pPr>
              <a:r>
                <a:rPr lang="en-US" sz="1050" dirty="0">
                  <a:solidFill>
                    <a:srgbClr val="124191"/>
                  </a:solidFill>
                  <a:latin typeface="Arial" pitchFamily="34" charset="0"/>
                </a:rPr>
                <a:t>10/10</a:t>
              </a:r>
              <a:br>
                <a:rPr lang="en-US" sz="1050" dirty="0">
                  <a:solidFill>
                    <a:srgbClr val="124191"/>
                  </a:solidFill>
                  <a:latin typeface="Arial" pitchFamily="34" charset="0"/>
                </a:rPr>
              </a:br>
              <a:r>
                <a:rPr lang="en-US" sz="1050" dirty="0">
                  <a:solidFill>
                    <a:srgbClr val="124191"/>
                  </a:solidFill>
                  <a:latin typeface="Arial" pitchFamily="34" charset="0"/>
                </a:rPr>
                <a:t>(NGPON2)</a:t>
              </a:r>
            </a:p>
          </p:txBody>
        </p:sp>
        <p:sp>
          <p:nvSpPr>
            <p:cNvPr id="106" name="Rectangle 13"/>
            <p:cNvSpPr>
              <a:spLocks noChangeArrowheads="1"/>
            </p:cNvSpPr>
            <p:nvPr/>
          </p:nvSpPr>
          <p:spPr bwMode="auto">
            <a:xfrm flipH="1">
              <a:off x="7080454" y="2634147"/>
              <a:ext cx="1169974" cy="310871"/>
            </a:xfrm>
            <a:prstGeom prst="rect">
              <a:avLst/>
            </a:prstGeom>
            <a:solidFill>
              <a:srgbClr val="FFC000"/>
            </a:solidFill>
            <a:ln w="9525" algn="ctr">
              <a:noFill/>
              <a:miter lim="800000"/>
              <a:headEnd/>
              <a:tailEnd/>
            </a:ln>
            <a:effectLst/>
          </p:spPr>
          <p:txBody>
            <a:bodyPr wrap="square" lIns="91406" tIns="45703" rIns="91406" bIns="45703" anchor="ctr"/>
            <a:lstStyle/>
            <a:p>
              <a:pPr algn="ctr" defTabSz="457200" eaLnBrk="1" hangingPunct="1">
                <a:defRPr/>
              </a:pPr>
              <a:r>
                <a:rPr lang="en-US" sz="1100" dirty="0">
                  <a:solidFill>
                    <a:srgbClr val="124191"/>
                  </a:solidFill>
                  <a:latin typeface="Arial" pitchFamily="34" charset="0"/>
                </a:rPr>
                <a:t>XGS-PON ONT</a:t>
              </a:r>
            </a:p>
          </p:txBody>
        </p:sp>
        <p:sp>
          <p:nvSpPr>
            <p:cNvPr id="112" name="TextBox 111"/>
            <p:cNvSpPr txBox="1"/>
            <p:nvPr/>
          </p:nvSpPr>
          <p:spPr>
            <a:xfrm flipH="1">
              <a:off x="8040864" y="2649652"/>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10/10</a:t>
              </a:r>
            </a:p>
          </p:txBody>
        </p:sp>
        <p:sp>
          <p:nvSpPr>
            <p:cNvPr id="114" name="TextBox 113"/>
            <p:cNvSpPr txBox="1"/>
            <p:nvPr/>
          </p:nvSpPr>
          <p:spPr>
            <a:xfrm flipH="1">
              <a:off x="8040864" y="3118604"/>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10/10</a:t>
              </a:r>
            </a:p>
          </p:txBody>
        </p:sp>
        <p:sp>
          <p:nvSpPr>
            <p:cNvPr id="115" name="TextBox 114"/>
            <p:cNvSpPr txBox="1"/>
            <p:nvPr/>
          </p:nvSpPr>
          <p:spPr>
            <a:xfrm flipH="1">
              <a:off x="8040864" y="3465930"/>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10/10</a:t>
              </a:r>
            </a:p>
          </p:txBody>
        </p:sp>
        <p:sp>
          <p:nvSpPr>
            <p:cNvPr id="116" name="TextBox 115"/>
            <p:cNvSpPr txBox="1"/>
            <p:nvPr/>
          </p:nvSpPr>
          <p:spPr>
            <a:xfrm flipH="1">
              <a:off x="8057154" y="3796979"/>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10/10</a:t>
              </a:r>
            </a:p>
          </p:txBody>
        </p:sp>
        <p:sp>
          <p:nvSpPr>
            <p:cNvPr id="118" name="TextBox 117"/>
            <p:cNvSpPr txBox="1"/>
            <p:nvPr/>
          </p:nvSpPr>
          <p:spPr>
            <a:xfrm flipH="1">
              <a:off x="8057154" y="4169154"/>
              <a:ext cx="882910" cy="261576"/>
            </a:xfrm>
            <a:prstGeom prst="rect">
              <a:avLst/>
            </a:prstGeom>
            <a:noFill/>
          </p:spPr>
          <p:txBody>
            <a:bodyPr wrap="square" lIns="91406" tIns="45703" rIns="91406" bIns="45703" rtlCol="0">
              <a:spAutoFit/>
            </a:bodyPr>
            <a:lstStyle/>
            <a:p>
              <a:pPr algn="ctr" defTabSz="457200" eaLnBrk="1" hangingPunct="1">
                <a:defRPr/>
              </a:pPr>
              <a:r>
                <a:rPr lang="en-US" sz="1050" b="0" dirty="0">
                  <a:solidFill>
                    <a:srgbClr val="124191"/>
                  </a:solidFill>
                  <a:latin typeface="Arial" pitchFamily="34" charset="0"/>
                </a:rPr>
                <a:t>10/10</a:t>
              </a:r>
            </a:p>
          </p:txBody>
        </p:sp>
      </p:grpSp>
      <p:sp>
        <p:nvSpPr>
          <p:cNvPr id="125967" name="Rectangle 15"/>
          <p:cNvSpPr>
            <a:spLocks noGrp="1"/>
          </p:cNvSpPr>
          <p:nvPr>
            <p:ph type="body" sz="quarter" idx="10"/>
          </p:nvPr>
        </p:nvSpPr>
        <p:spPr>
          <a:prstGeom prst="rect">
            <a:avLst/>
          </a:prstGeom>
        </p:spPr>
        <p:txBody>
          <a:bodyPr>
            <a:normAutofit/>
          </a:bodyPr>
          <a:lstStyle/>
          <a:p>
            <a:pPr marL="177734" indent="-177734">
              <a:spcAft>
                <a:spcPts val="300"/>
              </a:spcAft>
            </a:pPr>
            <a:r>
              <a:rPr lang="en-US" sz="1600" dirty="0"/>
              <a:t>Overlay GPON PON with XGS-PON and NGPON2</a:t>
            </a:r>
          </a:p>
        </p:txBody>
      </p:sp>
      <p:grpSp>
        <p:nvGrpSpPr>
          <p:cNvPr id="23" name="Group 22">
            <a:extLst>
              <a:ext uri="{FF2B5EF4-FFF2-40B4-BE49-F238E27FC236}">
                <a16:creationId xmlns:a16="http://schemas.microsoft.com/office/drawing/2014/main" xmlns="" id="{360E04A6-9D22-472A-B157-6302B66EC38F}"/>
              </a:ext>
            </a:extLst>
          </p:cNvPr>
          <p:cNvGrpSpPr/>
          <p:nvPr/>
        </p:nvGrpSpPr>
        <p:grpSpPr>
          <a:xfrm>
            <a:off x="1062276" y="4886711"/>
            <a:ext cx="7119019" cy="794265"/>
            <a:chOff x="625387" y="4029551"/>
            <a:chExt cx="7119019" cy="794265"/>
          </a:xfrm>
        </p:grpSpPr>
        <p:sp>
          <p:nvSpPr>
            <p:cNvPr id="120" name="Text Box 75">
              <a:extLst>
                <a:ext uri="{FF2B5EF4-FFF2-40B4-BE49-F238E27FC236}">
                  <a16:creationId xmlns:a16="http://schemas.microsoft.com/office/drawing/2014/main" xmlns="" id="{B2888DF2-4345-4E66-8088-29A8708BDA87}"/>
                </a:ext>
              </a:extLst>
            </p:cNvPr>
            <p:cNvSpPr txBox="1">
              <a:spLocks noChangeArrowheads="1"/>
            </p:cNvSpPr>
            <p:nvPr/>
          </p:nvSpPr>
          <p:spPr bwMode="auto">
            <a:xfrm rot="16200000">
              <a:off x="804701"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1260</a:t>
              </a:r>
            </a:p>
          </p:txBody>
        </p:sp>
        <p:sp>
          <p:nvSpPr>
            <p:cNvPr id="122" name="Text Box 75">
              <a:extLst>
                <a:ext uri="{FF2B5EF4-FFF2-40B4-BE49-F238E27FC236}">
                  <a16:creationId xmlns:a16="http://schemas.microsoft.com/office/drawing/2014/main" xmlns="" id="{9A2492F6-1C04-4303-BCE6-C2AB5CDFCE6F}"/>
                </a:ext>
              </a:extLst>
            </p:cNvPr>
            <p:cNvSpPr txBox="1">
              <a:spLocks noChangeArrowheads="1"/>
            </p:cNvSpPr>
            <p:nvPr/>
          </p:nvSpPr>
          <p:spPr bwMode="auto">
            <a:xfrm rot="16200000">
              <a:off x="1271426"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1280</a:t>
              </a:r>
            </a:p>
          </p:txBody>
        </p:sp>
        <p:sp>
          <p:nvSpPr>
            <p:cNvPr id="123" name="Text Box 75">
              <a:extLst>
                <a:ext uri="{FF2B5EF4-FFF2-40B4-BE49-F238E27FC236}">
                  <a16:creationId xmlns:a16="http://schemas.microsoft.com/office/drawing/2014/main" xmlns="" id="{6387DCDD-728A-4D99-94BD-172D7E184B10}"/>
                </a:ext>
              </a:extLst>
            </p:cNvPr>
            <p:cNvSpPr txBox="1">
              <a:spLocks noChangeArrowheads="1"/>
            </p:cNvSpPr>
            <p:nvPr/>
          </p:nvSpPr>
          <p:spPr bwMode="auto">
            <a:xfrm rot="16200000">
              <a:off x="1442876"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1290</a:t>
              </a:r>
            </a:p>
          </p:txBody>
        </p:sp>
        <p:sp>
          <p:nvSpPr>
            <p:cNvPr id="127" name="Text Box 75">
              <a:extLst>
                <a:ext uri="{FF2B5EF4-FFF2-40B4-BE49-F238E27FC236}">
                  <a16:creationId xmlns:a16="http://schemas.microsoft.com/office/drawing/2014/main" xmlns="" id="{23C83711-6F36-422F-9349-2E2A1BFFB3C6}"/>
                </a:ext>
              </a:extLst>
            </p:cNvPr>
            <p:cNvSpPr txBox="1">
              <a:spLocks noChangeArrowheads="1"/>
            </p:cNvSpPr>
            <p:nvPr/>
          </p:nvSpPr>
          <p:spPr bwMode="auto">
            <a:xfrm rot="16200000">
              <a:off x="2563651"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1330</a:t>
              </a:r>
            </a:p>
          </p:txBody>
        </p:sp>
        <p:sp>
          <p:nvSpPr>
            <p:cNvPr id="132" name="Text Box 75">
              <a:extLst>
                <a:ext uri="{FF2B5EF4-FFF2-40B4-BE49-F238E27FC236}">
                  <a16:creationId xmlns:a16="http://schemas.microsoft.com/office/drawing/2014/main" xmlns="" id="{3A5D968E-1DBC-4166-B353-3E702D141B41}"/>
                </a:ext>
              </a:extLst>
            </p:cNvPr>
            <p:cNvSpPr txBox="1">
              <a:spLocks noChangeArrowheads="1"/>
            </p:cNvSpPr>
            <p:nvPr/>
          </p:nvSpPr>
          <p:spPr bwMode="auto">
            <a:xfrm rot="16200000">
              <a:off x="1691320"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1300</a:t>
              </a:r>
            </a:p>
          </p:txBody>
        </p:sp>
        <p:sp>
          <p:nvSpPr>
            <p:cNvPr id="135" name="Text Box 75">
              <a:extLst>
                <a:ext uri="{FF2B5EF4-FFF2-40B4-BE49-F238E27FC236}">
                  <a16:creationId xmlns:a16="http://schemas.microsoft.com/office/drawing/2014/main" xmlns="" id="{AB2D508F-25E4-48F1-8280-C5C0D9B7358B}"/>
                </a:ext>
              </a:extLst>
            </p:cNvPr>
            <p:cNvSpPr txBox="1">
              <a:spLocks noChangeArrowheads="1"/>
            </p:cNvSpPr>
            <p:nvPr/>
          </p:nvSpPr>
          <p:spPr bwMode="auto">
            <a:xfrm rot="16200000">
              <a:off x="2237420"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1320</a:t>
              </a:r>
            </a:p>
          </p:txBody>
        </p:sp>
        <p:grpSp>
          <p:nvGrpSpPr>
            <p:cNvPr id="136" name="Group 128">
              <a:extLst>
                <a:ext uri="{FF2B5EF4-FFF2-40B4-BE49-F238E27FC236}">
                  <a16:creationId xmlns:a16="http://schemas.microsoft.com/office/drawing/2014/main" xmlns="" id="{47E60A1B-1D02-4EAD-8D98-A306BAF63172}"/>
                </a:ext>
              </a:extLst>
            </p:cNvPr>
            <p:cNvGrpSpPr>
              <a:grpSpLocks/>
            </p:cNvGrpSpPr>
            <p:nvPr/>
          </p:nvGrpSpPr>
          <p:grpSpPr bwMode="auto">
            <a:xfrm>
              <a:off x="2015364" y="4482127"/>
              <a:ext cx="107722" cy="330430"/>
              <a:chOff x="2766835" y="5768838"/>
              <a:chExt cx="149746" cy="456845"/>
            </a:xfrm>
          </p:grpSpPr>
          <p:sp>
            <p:nvSpPr>
              <p:cNvPr id="246" name="Text Box 75">
                <a:extLst>
                  <a:ext uri="{FF2B5EF4-FFF2-40B4-BE49-F238E27FC236}">
                    <a16:creationId xmlns:a16="http://schemas.microsoft.com/office/drawing/2014/main" xmlns="" id="{4812A1DC-F44F-4C40-8529-E7D2D5F3846D}"/>
                  </a:ext>
                </a:extLst>
              </p:cNvPr>
              <p:cNvSpPr txBox="1">
                <a:spLocks noChangeArrowheads="1"/>
              </p:cNvSpPr>
              <p:nvPr/>
            </p:nvSpPr>
            <p:spPr bwMode="auto">
              <a:xfrm rot="16200000">
                <a:off x="2695434" y="6004536"/>
                <a:ext cx="292548" cy="149746"/>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1310</a:t>
                </a:r>
              </a:p>
            </p:txBody>
          </p:sp>
          <p:sp>
            <p:nvSpPr>
              <p:cNvPr id="247" name="Line 30">
                <a:extLst>
                  <a:ext uri="{FF2B5EF4-FFF2-40B4-BE49-F238E27FC236}">
                    <a16:creationId xmlns:a16="http://schemas.microsoft.com/office/drawing/2014/main" xmlns="" id="{ADEDEA6E-3587-468D-859E-38FA360048E4}"/>
                  </a:ext>
                </a:extLst>
              </p:cNvPr>
              <p:cNvSpPr>
                <a:spLocks noChangeShapeType="1"/>
              </p:cNvSpPr>
              <p:nvPr/>
            </p:nvSpPr>
            <p:spPr bwMode="auto">
              <a:xfrm flipV="1">
                <a:off x="2853850" y="5768838"/>
                <a:ext cx="0" cy="114132"/>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700" b="0" kern="0">
                  <a:solidFill>
                    <a:srgbClr val="000000"/>
                  </a:solidFill>
                  <a:latin typeface="Nokia Pure Text Light"/>
                </a:endParaRPr>
              </a:p>
            </p:txBody>
          </p:sp>
        </p:grpSp>
        <p:sp>
          <p:nvSpPr>
            <p:cNvPr id="145" name="Text Box 81">
              <a:extLst>
                <a:ext uri="{FF2B5EF4-FFF2-40B4-BE49-F238E27FC236}">
                  <a16:creationId xmlns:a16="http://schemas.microsoft.com/office/drawing/2014/main" xmlns="" id="{7C34DB30-C31C-4F06-9AEB-DF5F17ADE93E}"/>
                </a:ext>
              </a:extLst>
            </p:cNvPr>
            <p:cNvSpPr txBox="1">
              <a:spLocks noChangeArrowheads="1"/>
            </p:cNvSpPr>
            <p:nvPr/>
          </p:nvSpPr>
          <p:spPr bwMode="auto">
            <a:xfrm>
              <a:off x="1947429" y="4029551"/>
              <a:ext cx="235642" cy="215444"/>
            </a:xfrm>
            <a:prstGeom prst="rect">
              <a:avLst/>
            </a:prstGeom>
            <a:noFill/>
            <a:ln w="19050" algn="ctr">
              <a:noFill/>
              <a:miter lim="800000"/>
              <a:headEnd/>
              <a:tailEnd/>
            </a:ln>
          </p:spPr>
          <p:txBody>
            <a:bodyPr wrap="none"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GPON</a:t>
              </a:r>
              <a:br>
                <a:rPr lang="en-US" sz="700" b="0" kern="0" dirty="0">
                  <a:solidFill>
                    <a:srgbClr val="000000"/>
                  </a:solidFill>
                  <a:latin typeface="Nokia Pure Text Light"/>
                  <a:cs typeface="Arial" charset="0"/>
                </a:rPr>
              </a:br>
              <a:r>
                <a:rPr lang="en-US" sz="700" b="0" kern="0" dirty="0">
                  <a:solidFill>
                    <a:srgbClr val="000000"/>
                  </a:solidFill>
                  <a:latin typeface="Nokia Pure Text Light"/>
                  <a:cs typeface="Arial" charset="0"/>
                </a:rPr>
                <a:t>up</a:t>
              </a:r>
            </a:p>
          </p:txBody>
        </p:sp>
        <p:sp>
          <p:nvSpPr>
            <p:cNvPr id="146" name="Text Box 82">
              <a:extLst>
                <a:ext uri="{FF2B5EF4-FFF2-40B4-BE49-F238E27FC236}">
                  <a16:creationId xmlns:a16="http://schemas.microsoft.com/office/drawing/2014/main" xmlns="" id="{2560CBD1-5759-4B5B-B4BC-E8DBB2254887}"/>
                </a:ext>
              </a:extLst>
            </p:cNvPr>
            <p:cNvSpPr txBox="1">
              <a:spLocks noChangeArrowheads="1"/>
            </p:cNvSpPr>
            <p:nvPr/>
          </p:nvSpPr>
          <p:spPr bwMode="auto">
            <a:xfrm>
              <a:off x="4054387" y="4029551"/>
              <a:ext cx="736600" cy="215444"/>
            </a:xfrm>
            <a:prstGeom prst="rect">
              <a:avLst/>
            </a:prstGeom>
            <a:noFill/>
            <a:ln w="19050" algn="ctr">
              <a:noFill/>
              <a:miter lim="800000"/>
              <a:headEnd/>
              <a:tailEnd/>
            </a:ln>
          </p:spPr>
          <p:txBody>
            <a:bodyPr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GPON</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down</a:t>
              </a:r>
            </a:p>
          </p:txBody>
        </p:sp>
        <p:sp>
          <p:nvSpPr>
            <p:cNvPr id="150" name="Text Box 83">
              <a:extLst>
                <a:ext uri="{FF2B5EF4-FFF2-40B4-BE49-F238E27FC236}">
                  <a16:creationId xmlns:a16="http://schemas.microsoft.com/office/drawing/2014/main" xmlns="" id="{4E007AFA-189C-42DD-9A3E-47FFE68A4F18}"/>
                </a:ext>
              </a:extLst>
            </p:cNvPr>
            <p:cNvSpPr txBox="1">
              <a:spLocks noChangeArrowheads="1"/>
            </p:cNvSpPr>
            <p:nvPr/>
          </p:nvSpPr>
          <p:spPr bwMode="auto">
            <a:xfrm>
              <a:off x="625387" y="4029551"/>
              <a:ext cx="1071563" cy="215444"/>
            </a:xfrm>
            <a:prstGeom prst="rect">
              <a:avLst/>
            </a:prstGeom>
            <a:noFill/>
            <a:ln w="19050" algn="ctr">
              <a:noFill/>
              <a:miter lim="800000"/>
              <a:headEnd/>
              <a:tailEnd/>
            </a:ln>
          </p:spPr>
          <p:txBody>
            <a:bodyPr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XGS-PON</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up</a:t>
              </a:r>
            </a:p>
          </p:txBody>
        </p:sp>
        <p:sp>
          <p:nvSpPr>
            <p:cNvPr id="152" name="Text Box 85">
              <a:extLst>
                <a:ext uri="{FF2B5EF4-FFF2-40B4-BE49-F238E27FC236}">
                  <a16:creationId xmlns:a16="http://schemas.microsoft.com/office/drawing/2014/main" xmlns="" id="{4366C745-CA7D-4CE4-B54F-83D87800A96C}"/>
                </a:ext>
              </a:extLst>
            </p:cNvPr>
            <p:cNvSpPr txBox="1">
              <a:spLocks noChangeArrowheads="1"/>
            </p:cNvSpPr>
            <p:nvPr/>
          </p:nvSpPr>
          <p:spPr bwMode="auto">
            <a:xfrm>
              <a:off x="5721040" y="4137273"/>
              <a:ext cx="209994" cy="107722"/>
            </a:xfrm>
            <a:prstGeom prst="rect">
              <a:avLst/>
            </a:prstGeom>
            <a:noFill/>
            <a:ln w="19050" algn="ctr">
              <a:noFill/>
              <a:miter lim="800000"/>
              <a:headEnd/>
              <a:tailEnd/>
            </a:ln>
          </p:spPr>
          <p:txBody>
            <a:bodyPr wrap="none"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CATV</a:t>
              </a:r>
            </a:p>
          </p:txBody>
        </p:sp>
        <p:sp>
          <p:nvSpPr>
            <p:cNvPr id="192" name="Text Box 75">
              <a:extLst>
                <a:ext uri="{FF2B5EF4-FFF2-40B4-BE49-F238E27FC236}">
                  <a16:creationId xmlns:a16="http://schemas.microsoft.com/office/drawing/2014/main" xmlns="" id="{DBB4542F-FB7B-4D06-B7CE-9337D95DD413}"/>
                </a:ext>
              </a:extLst>
            </p:cNvPr>
            <p:cNvSpPr txBox="1">
              <a:spLocks noChangeArrowheads="1"/>
            </p:cNvSpPr>
            <p:nvPr/>
          </p:nvSpPr>
          <p:spPr bwMode="auto">
            <a:xfrm rot="16200000">
              <a:off x="4076538"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1480</a:t>
              </a:r>
            </a:p>
          </p:txBody>
        </p:sp>
        <p:sp>
          <p:nvSpPr>
            <p:cNvPr id="205" name="Text Box 75">
              <a:extLst>
                <a:ext uri="{FF2B5EF4-FFF2-40B4-BE49-F238E27FC236}">
                  <a16:creationId xmlns:a16="http://schemas.microsoft.com/office/drawing/2014/main" xmlns="" id="{8F4BE756-5DC0-4AFD-BE89-991E588EC346}"/>
                </a:ext>
              </a:extLst>
            </p:cNvPr>
            <p:cNvSpPr txBox="1">
              <a:spLocks noChangeArrowheads="1"/>
            </p:cNvSpPr>
            <p:nvPr/>
          </p:nvSpPr>
          <p:spPr bwMode="auto">
            <a:xfrm rot="16200000">
              <a:off x="4572632"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1500</a:t>
              </a:r>
            </a:p>
          </p:txBody>
        </p:sp>
        <p:sp>
          <p:nvSpPr>
            <p:cNvPr id="209" name="Text Box 75">
              <a:extLst>
                <a:ext uri="{FF2B5EF4-FFF2-40B4-BE49-F238E27FC236}">
                  <a16:creationId xmlns:a16="http://schemas.microsoft.com/office/drawing/2014/main" xmlns="" id="{7DC45D7A-F43B-43D4-ABC4-12049851B020}"/>
                </a:ext>
              </a:extLst>
            </p:cNvPr>
            <p:cNvSpPr txBox="1">
              <a:spLocks noChangeArrowheads="1"/>
            </p:cNvSpPr>
            <p:nvPr/>
          </p:nvSpPr>
          <p:spPr bwMode="auto">
            <a:xfrm rot="16200000">
              <a:off x="5611651"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1550</a:t>
              </a:r>
            </a:p>
          </p:txBody>
        </p:sp>
        <p:sp>
          <p:nvSpPr>
            <p:cNvPr id="210" name="Text Box 75">
              <a:extLst>
                <a:ext uri="{FF2B5EF4-FFF2-40B4-BE49-F238E27FC236}">
                  <a16:creationId xmlns:a16="http://schemas.microsoft.com/office/drawing/2014/main" xmlns="" id="{9839196D-40E5-462C-BEC1-E0BF2A98F456}"/>
                </a:ext>
              </a:extLst>
            </p:cNvPr>
            <p:cNvSpPr txBox="1">
              <a:spLocks noChangeArrowheads="1"/>
            </p:cNvSpPr>
            <p:nvPr/>
          </p:nvSpPr>
          <p:spPr bwMode="auto">
            <a:xfrm rot="16200000">
              <a:off x="5925976"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1560</a:t>
              </a:r>
            </a:p>
          </p:txBody>
        </p:sp>
        <p:sp>
          <p:nvSpPr>
            <p:cNvPr id="211" name="Text Box 75">
              <a:extLst>
                <a:ext uri="{FF2B5EF4-FFF2-40B4-BE49-F238E27FC236}">
                  <a16:creationId xmlns:a16="http://schemas.microsoft.com/office/drawing/2014/main" xmlns="" id="{5BD7890C-5653-421D-B6ED-D48E2311B26C}"/>
                </a:ext>
              </a:extLst>
            </p:cNvPr>
            <p:cNvSpPr txBox="1">
              <a:spLocks noChangeArrowheads="1"/>
            </p:cNvSpPr>
            <p:nvPr/>
          </p:nvSpPr>
          <p:spPr bwMode="auto">
            <a:xfrm rot="16200000">
              <a:off x="6220457"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1575</a:t>
              </a:r>
            </a:p>
          </p:txBody>
        </p:sp>
        <p:sp>
          <p:nvSpPr>
            <p:cNvPr id="212" name="Text Box 75">
              <a:extLst>
                <a:ext uri="{FF2B5EF4-FFF2-40B4-BE49-F238E27FC236}">
                  <a16:creationId xmlns:a16="http://schemas.microsoft.com/office/drawing/2014/main" xmlns="" id="{F3C65C77-057A-4050-9A0B-9C72B592C600}"/>
                </a:ext>
              </a:extLst>
            </p:cNvPr>
            <p:cNvSpPr txBox="1">
              <a:spLocks noChangeArrowheads="1"/>
            </p:cNvSpPr>
            <p:nvPr/>
          </p:nvSpPr>
          <p:spPr bwMode="auto">
            <a:xfrm rot="16200000">
              <a:off x="6445882"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1580</a:t>
              </a:r>
            </a:p>
          </p:txBody>
        </p:sp>
        <p:sp>
          <p:nvSpPr>
            <p:cNvPr id="216" name="Text Box 81">
              <a:extLst>
                <a:ext uri="{FF2B5EF4-FFF2-40B4-BE49-F238E27FC236}">
                  <a16:creationId xmlns:a16="http://schemas.microsoft.com/office/drawing/2014/main" xmlns="" id="{BB749F39-03FA-4379-B07E-2CD33F1AB226}"/>
                </a:ext>
              </a:extLst>
            </p:cNvPr>
            <p:cNvSpPr txBox="1">
              <a:spLocks noChangeArrowheads="1"/>
            </p:cNvSpPr>
            <p:nvPr/>
          </p:nvSpPr>
          <p:spPr bwMode="auto">
            <a:xfrm>
              <a:off x="5173486" y="4029551"/>
              <a:ext cx="347851" cy="215444"/>
            </a:xfrm>
            <a:prstGeom prst="rect">
              <a:avLst/>
            </a:prstGeom>
            <a:noFill/>
            <a:ln w="19050" algn="ctr">
              <a:noFill/>
              <a:miter lim="800000"/>
              <a:headEnd/>
              <a:tailEnd/>
            </a:ln>
          </p:spPr>
          <p:txBody>
            <a:bodyPr wrap="none"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NGPON2</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up</a:t>
              </a:r>
            </a:p>
          </p:txBody>
        </p:sp>
        <p:sp>
          <p:nvSpPr>
            <p:cNvPr id="217" name="Text Box 84">
              <a:extLst>
                <a:ext uri="{FF2B5EF4-FFF2-40B4-BE49-F238E27FC236}">
                  <a16:creationId xmlns:a16="http://schemas.microsoft.com/office/drawing/2014/main" xmlns="" id="{40870213-7B00-43A0-8933-4FA156CB4930}"/>
                </a:ext>
              </a:extLst>
            </p:cNvPr>
            <p:cNvSpPr txBox="1">
              <a:spLocks noChangeArrowheads="1"/>
            </p:cNvSpPr>
            <p:nvPr/>
          </p:nvSpPr>
          <p:spPr bwMode="auto">
            <a:xfrm>
              <a:off x="6769430" y="4029551"/>
              <a:ext cx="576263" cy="215444"/>
            </a:xfrm>
            <a:prstGeom prst="rect">
              <a:avLst/>
            </a:prstGeom>
            <a:noFill/>
            <a:ln w="19050" algn="ctr">
              <a:noFill/>
              <a:miter lim="800000"/>
              <a:headEnd/>
              <a:tailEnd/>
            </a:ln>
          </p:spPr>
          <p:txBody>
            <a:bodyPr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NGPON2 </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down</a:t>
              </a:r>
            </a:p>
          </p:txBody>
        </p:sp>
        <p:sp>
          <p:nvSpPr>
            <p:cNvPr id="222" name="Text Box 75">
              <a:extLst>
                <a:ext uri="{FF2B5EF4-FFF2-40B4-BE49-F238E27FC236}">
                  <a16:creationId xmlns:a16="http://schemas.microsoft.com/office/drawing/2014/main" xmlns="" id="{A8D00F99-B9BE-4E46-9630-FC298B4EEA40}"/>
                </a:ext>
              </a:extLst>
            </p:cNvPr>
            <p:cNvSpPr txBox="1">
              <a:spLocks noChangeArrowheads="1"/>
            </p:cNvSpPr>
            <p:nvPr/>
          </p:nvSpPr>
          <p:spPr bwMode="auto">
            <a:xfrm rot="16200000">
              <a:off x="5146513"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1524</a:t>
              </a:r>
            </a:p>
          </p:txBody>
        </p:sp>
        <p:sp>
          <p:nvSpPr>
            <p:cNvPr id="223" name="Text Box 75">
              <a:extLst>
                <a:ext uri="{FF2B5EF4-FFF2-40B4-BE49-F238E27FC236}">
                  <a16:creationId xmlns:a16="http://schemas.microsoft.com/office/drawing/2014/main" xmlns="" id="{65CCAB91-0CF1-4FB9-9EF7-712C7C8871E0}"/>
                </a:ext>
              </a:extLst>
            </p:cNvPr>
            <p:cNvSpPr txBox="1">
              <a:spLocks noChangeArrowheads="1"/>
            </p:cNvSpPr>
            <p:nvPr/>
          </p:nvSpPr>
          <p:spPr bwMode="auto">
            <a:xfrm rot="16200000">
              <a:off x="5412420"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1540</a:t>
              </a:r>
            </a:p>
          </p:txBody>
        </p:sp>
        <p:grpSp>
          <p:nvGrpSpPr>
            <p:cNvPr id="228" name="Group 129">
              <a:extLst>
                <a:ext uri="{FF2B5EF4-FFF2-40B4-BE49-F238E27FC236}">
                  <a16:creationId xmlns:a16="http://schemas.microsoft.com/office/drawing/2014/main" xmlns="" id="{054A99C3-F325-4E36-9198-DB1DCC5AFC3A}"/>
                </a:ext>
              </a:extLst>
            </p:cNvPr>
            <p:cNvGrpSpPr>
              <a:grpSpLocks/>
            </p:cNvGrpSpPr>
            <p:nvPr/>
          </p:nvGrpSpPr>
          <p:grpSpPr bwMode="auto">
            <a:xfrm>
              <a:off x="4351609" y="4477357"/>
              <a:ext cx="123111" cy="346459"/>
              <a:chOff x="2757478" y="5768838"/>
              <a:chExt cx="168463" cy="479180"/>
            </a:xfrm>
          </p:grpSpPr>
          <p:sp>
            <p:nvSpPr>
              <p:cNvPr id="236" name="Text Box 75">
                <a:extLst>
                  <a:ext uri="{FF2B5EF4-FFF2-40B4-BE49-F238E27FC236}">
                    <a16:creationId xmlns:a16="http://schemas.microsoft.com/office/drawing/2014/main" xmlns="" id="{94AA1DDE-96C5-43B0-B66A-F93B39EA3908}"/>
                  </a:ext>
                </a:extLst>
              </p:cNvPr>
              <p:cNvSpPr txBox="1">
                <a:spLocks noChangeArrowheads="1"/>
              </p:cNvSpPr>
              <p:nvPr/>
            </p:nvSpPr>
            <p:spPr bwMode="auto">
              <a:xfrm rot="16200000">
                <a:off x="2673212" y="5995288"/>
                <a:ext cx="336996" cy="168463"/>
              </a:xfrm>
              <a:prstGeom prst="rect">
                <a:avLst/>
              </a:prstGeom>
              <a:noFill/>
              <a:ln w="19050" algn="ctr">
                <a:noFill/>
                <a:miter lim="800000"/>
                <a:headEnd/>
                <a:tailEnd/>
              </a:ln>
            </p:spPr>
            <p:txBody>
              <a:bodyPr wrap="none" lIns="0" tIns="0" rIns="0" bIns="0">
                <a:spAutoFit/>
              </a:bodyPr>
              <a:lstStyle/>
              <a:p>
                <a:pPr algn="ctr" fontAlgn="auto">
                  <a:spcBef>
                    <a:spcPts val="0"/>
                  </a:spcBef>
                  <a:spcAft>
                    <a:spcPts val="0"/>
                  </a:spcAft>
                  <a:buClr>
                    <a:srgbClr val="FFFFFF"/>
                  </a:buClr>
                  <a:tabLst>
                    <a:tab pos="3945838" algn="l"/>
                  </a:tabLst>
                  <a:defRPr/>
                </a:pPr>
                <a:r>
                  <a:rPr lang="en-US" sz="800" b="0" kern="0" dirty="0">
                    <a:solidFill>
                      <a:srgbClr val="000000"/>
                    </a:solidFill>
                    <a:latin typeface="Nokia Pure Text Light"/>
                    <a:cs typeface="Arial" charset="0"/>
                  </a:rPr>
                  <a:t>1490</a:t>
                </a:r>
              </a:p>
            </p:txBody>
          </p:sp>
          <p:sp>
            <p:nvSpPr>
              <p:cNvPr id="237" name="Line 30">
                <a:extLst>
                  <a:ext uri="{FF2B5EF4-FFF2-40B4-BE49-F238E27FC236}">
                    <a16:creationId xmlns:a16="http://schemas.microsoft.com/office/drawing/2014/main" xmlns="" id="{46FBEB65-ED86-4278-A3CD-080FF6CBBCC1}"/>
                  </a:ext>
                </a:extLst>
              </p:cNvPr>
              <p:cNvSpPr>
                <a:spLocks noChangeShapeType="1"/>
              </p:cNvSpPr>
              <p:nvPr/>
            </p:nvSpPr>
            <p:spPr bwMode="auto">
              <a:xfrm flipV="1">
                <a:off x="2854744" y="5768838"/>
                <a:ext cx="0" cy="114173"/>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grpSp>
        <p:sp>
          <p:nvSpPr>
            <p:cNvPr id="230" name="Text Box 75">
              <a:extLst>
                <a:ext uri="{FF2B5EF4-FFF2-40B4-BE49-F238E27FC236}">
                  <a16:creationId xmlns:a16="http://schemas.microsoft.com/office/drawing/2014/main" xmlns="" id="{91600685-6953-4C98-A73B-4EEF12FA03A7}"/>
                </a:ext>
              </a:extLst>
            </p:cNvPr>
            <p:cNvSpPr txBox="1">
              <a:spLocks noChangeArrowheads="1"/>
            </p:cNvSpPr>
            <p:nvPr/>
          </p:nvSpPr>
          <p:spPr bwMode="auto">
            <a:xfrm rot="16200000">
              <a:off x="7085645"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1603</a:t>
              </a:r>
            </a:p>
          </p:txBody>
        </p:sp>
        <p:sp>
          <p:nvSpPr>
            <p:cNvPr id="231" name="Text Box 75">
              <a:extLst>
                <a:ext uri="{FF2B5EF4-FFF2-40B4-BE49-F238E27FC236}">
                  <a16:creationId xmlns:a16="http://schemas.microsoft.com/office/drawing/2014/main" xmlns="" id="{07CE3A8B-4840-4D76-A669-BD3B44F86E2B}"/>
                </a:ext>
              </a:extLst>
            </p:cNvPr>
            <p:cNvSpPr txBox="1">
              <a:spLocks noChangeArrowheads="1"/>
            </p:cNvSpPr>
            <p:nvPr/>
          </p:nvSpPr>
          <p:spPr bwMode="auto">
            <a:xfrm rot="16200000">
              <a:off x="6836407" y="4660592"/>
              <a:ext cx="179536" cy="92333"/>
            </a:xfrm>
            <a:prstGeom prst="rect">
              <a:avLst/>
            </a:prstGeom>
            <a:noFill/>
            <a:ln w="19050" algn="ctr">
              <a:noFill/>
              <a:miter lim="800000"/>
              <a:headEnd/>
              <a:tailEnd/>
            </a:ln>
          </p:spPr>
          <p:txBody>
            <a:bodyPr wrap="none" lIns="0" tIns="0" rIns="0" bIns="0">
              <a:spAutoFit/>
            </a:bodyPr>
            <a:lstStyle/>
            <a:p>
              <a:pPr fontAlgn="auto">
                <a:spcBef>
                  <a:spcPts val="0"/>
                </a:spcBef>
                <a:spcAft>
                  <a:spcPts val="0"/>
                </a:spcAft>
                <a:buClr>
                  <a:srgbClr val="FFFFFF"/>
                </a:buClr>
                <a:tabLst>
                  <a:tab pos="3945838" algn="l"/>
                </a:tabLst>
                <a:defRPr/>
              </a:pPr>
              <a:r>
                <a:rPr lang="en-US" sz="600" b="0" kern="0" dirty="0">
                  <a:solidFill>
                    <a:srgbClr val="000000"/>
                  </a:solidFill>
                  <a:latin typeface="Nokia Pure Text Light"/>
                  <a:cs typeface="Arial" charset="0"/>
                </a:rPr>
                <a:t>1596</a:t>
              </a:r>
            </a:p>
          </p:txBody>
        </p:sp>
        <p:grpSp>
          <p:nvGrpSpPr>
            <p:cNvPr id="21" name="Group 20">
              <a:extLst>
                <a:ext uri="{FF2B5EF4-FFF2-40B4-BE49-F238E27FC236}">
                  <a16:creationId xmlns:a16="http://schemas.microsoft.com/office/drawing/2014/main" xmlns="" id="{D31EFC44-07F1-4DC0-A848-C4DF6B868A00}"/>
                </a:ext>
              </a:extLst>
            </p:cNvPr>
            <p:cNvGrpSpPr/>
            <p:nvPr/>
          </p:nvGrpSpPr>
          <p:grpSpPr>
            <a:xfrm>
              <a:off x="738101" y="4173079"/>
              <a:ext cx="7006305" cy="393183"/>
              <a:chOff x="738101" y="3949009"/>
              <a:chExt cx="7006305" cy="617254"/>
            </a:xfrm>
          </p:grpSpPr>
          <p:sp>
            <p:nvSpPr>
              <p:cNvPr id="137" name="AutoShape 70">
                <a:extLst>
                  <a:ext uri="{FF2B5EF4-FFF2-40B4-BE49-F238E27FC236}">
                    <a16:creationId xmlns:a16="http://schemas.microsoft.com/office/drawing/2014/main" xmlns="" id="{FBD3F3F4-20F1-4369-B262-72A807D43FF6}"/>
                  </a:ext>
                </a:extLst>
              </p:cNvPr>
              <p:cNvSpPr>
                <a:spLocks noChangeArrowheads="1"/>
              </p:cNvSpPr>
              <p:nvPr/>
            </p:nvSpPr>
            <p:spPr bwMode="auto">
              <a:xfrm flipV="1">
                <a:off x="888916" y="4072553"/>
                <a:ext cx="506413"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5"/>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138" name="AutoShape 71">
                <a:extLst>
                  <a:ext uri="{FF2B5EF4-FFF2-40B4-BE49-F238E27FC236}">
                    <a16:creationId xmlns:a16="http://schemas.microsoft.com/office/drawing/2014/main" xmlns="" id="{E2A2420C-6BD5-4BEE-A158-780C632972F1}"/>
                  </a:ext>
                </a:extLst>
              </p:cNvPr>
              <p:cNvSpPr>
                <a:spLocks noChangeArrowheads="1"/>
              </p:cNvSpPr>
              <p:nvPr/>
            </p:nvSpPr>
            <p:spPr bwMode="auto">
              <a:xfrm flipV="1">
                <a:off x="1509625" y="4113825"/>
                <a:ext cx="1130300" cy="4000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6 w 21600"/>
                  <a:gd name="T13" fmla="*/ 2981 h 21600"/>
                  <a:gd name="T14" fmla="*/ 18624 w 21600"/>
                  <a:gd name="T15" fmla="*/ 18619 h 21600"/>
                </a:gdLst>
                <a:ahLst/>
                <a:cxnLst>
                  <a:cxn ang="T8">
                    <a:pos x="T0" y="T1"/>
                  </a:cxn>
                  <a:cxn ang="T9">
                    <a:pos x="T2" y="T3"/>
                  </a:cxn>
                  <a:cxn ang="T10">
                    <a:pos x="T4" y="T5"/>
                  </a:cxn>
                  <a:cxn ang="T11">
                    <a:pos x="T6" y="T7"/>
                  </a:cxn>
                </a:cxnLst>
                <a:rect l="T12" t="T13" r="T14" b="T15"/>
                <a:pathLst>
                  <a:path w="21600" h="21600">
                    <a:moveTo>
                      <a:pt x="0" y="0"/>
                    </a:moveTo>
                    <a:lnTo>
                      <a:pt x="2362" y="21600"/>
                    </a:lnTo>
                    <a:lnTo>
                      <a:pt x="19238" y="21600"/>
                    </a:lnTo>
                    <a:lnTo>
                      <a:pt x="21600" y="0"/>
                    </a:lnTo>
                    <a:close/>
                  </a:path>
                </a:pathLst>
              </a:custGeom>
              <a:solidFill>
                <a:srgbClr val="FFFFFF"/>
              </a:solidFill>
              <a:ln w="19050" cap="flat" cmpd="sng" algn="ctr">
                <a:noFill/>
                <a:prstDash val="sysDot"/>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FFFFFF"/>
                  </a:solidFill>
                  <a:latin typeface="Nokia Pure Text Light"/>
                </a:endParaRPr>
              </a:p>
            </p:txBody>
          </p:sp>
          <p:sp>
            <p:nvSpPr>
              <p:cNvPr id="139" name="AutoShape 72">
                <a:extLst>
                  <a:ext uri="{FF2B5EF4-FFF2-40B4-BE49-F238E27FC236}">
                    <a16:creationId xmlns:a16="http://schemas.microsoft.com/office/drawing/2014/main" xmlns="" id="{5F9C5136-A58D-466A-8D9A-4515436BAB23}"/>
                  </a:ext>
                </a:extLst>
              </p:cNvPr>
              <p:cNvSpPr>
                <a:spLocks noChangeArrowheads="1"/>
              </p:cNvSpPr>
              <p:nvPr/>
            </p:nvSpPr>
            <p:spPr bwMode="auto">
              <a:xfrm flipV="1">
                <a:off x="4167106" y="4072553"/>
                <a:ext cx="504825"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6"/>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140" name="AutoShape 73">
                <a:extLst>
                  <a:ext uri="{FF2B5EF4-FFF2-40B4-BE49-F238E27FC236}">
                    <a16:creationId xmlns:a16="http://schemas.microsoft.com/office/drawing/2014/main" xmlns="" id="{DC877B19-3ACD-4979-99D2-A6C58C9E8255}"/>
                  </a:ext>
                </a:extLst>
              </p:cNvPr>
              <p:cNvSpPr>
                <a:spLocks noChangeArrowheads="1"/>
              </p:cNvSpPr>
              <p:nvPr/>
            </p:nvSpPr>
            <p:spPr bwMode="auto">
              <a:xfrm flipV="1">
                <a:off x="5706978" y="4072553"/>
                <a:ext cx="268287"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5 w 21600"/>
                  <a:gd name="T13" fmla="*/ 4500 h 21600"/>
                  <a:gd name="T14" fmla="*/ 17135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19050" algn="ctr">
                <a:solidFill>
                  <a:schemeClr val="tx1"/>
                </a:solidFill>
                <a:miter lim="800000"/>
                <a:headEnd/>
                <a:tailEnd/>
              </a:ln>
            </p:spPr>
            <p:txBody>
              <a:bodyPr wrap="none" lIns="0" tIns="0" rIns="0" bIns="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141" name="AutoShape 74">
                <a:extLst>
                  <a:ext uri="{FF2B5EF4-FFF2-40B4-BE49-F238E27FC236}">
                    <a16:creationId xmlns:a16="http://schemas.microsoft.com/office/drawing/2014/main" xmlns="" id="{4034ED21-80F6-481C-9C5D-D9A4C6D27DC9}"/>
                  </a:ext>
                </a:extLst>
              </p:cNvPr>
              <p:cNvSpPr>
                <a:spLocks noChangeArrowheads="1"/>
              </p:cNvSpPr>
              <p:nvPr/>
            </p:nvSpPr>
            <p:spPr bwMode="auto">
              <a:xfrm flipV="1">
                <a:off x="6284825" y="4072553"/>
                <a:ext cx="252412"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5"/>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142" name="Text Box 80">
                <a:extLst>
                  <a:ext uri="{FF2B5EF4-FFF2-40B4-BE49-F238E27FC236}">
                    <a16:creationId xmlns:a16="http://schemas.microsoft.com/office/drawing/2014/main" xmlns="" id="{9C67AB34-2234-4658-BE1E-294D3A5170D8}"/>
                  </a:ext>
                </a:extLst>
              </p:cNvPr>
              <p:cNvSpPr txBox="1">
                <a:spLocks noChangeArrowheads="1"/>
              </p:cNvSpPr>
              <p:nvPr/>
            </p:nvSpPr>
            <p:spPr bwMode="auto">
              <a:xfrm>
                <a:off x="7320524" y="3949009"/>
                <a:ext cx="346249" cy="483176"/>
              </a:xfrm>
              <a:prstGeom prst="rect">
                <a:avLst/>
              </a:prstGeom>
              <a:noFill/>
              <a:ln w="19050" algn="ctr">
                <a:noFill/>
                <a:miter lim="800000"/>
                <a:headEnd/>
                <a:tailEnd/>
              </a:ln>
            </p:spPr>
            <p:txBody>
              <a:bodyPr wrap="none" lIns="0" tIns="0" rIns="0" bIns="0">
                <a:spAutoFit/>
              </a:bodyPr>
              <a:lstStyle/>
              <a:p>
                <a:pPr algn="ctr" fontAlgn="auto">
                  <a:lnSpc>
                    <a:spcPts val="1200"/>
                  </a:lnSpc>
                  <a:spcBef>
                    <a:spcPts val="0"/>
                  </a:spcBef>
                  <a:spcAft>
                    <a:spcPts val="0"/>
                  </a:spcAft>
                  <a:buClr>
                    <a:srgbClr val="FFFFFF"/>
                  </a:buClr>
                  <a:tabLst>
                    <a:tab pos="3945838" algn="l"/>
                  </a:tabLst>
                  <a:defRPr/>
                </a:pPr>
                <a:r>
                  <a:rPr lang="en-US" sz="900" kern="0" dirty="0">
                    <a:solidFill>
                      <a:srgbClr val="000000"/>
                    </a:solidFill>
                    <a:latin typeface="Nokia Pure Text Light"/>
                    <a:cs typeface="Arial" charset="0"/>
                    <a:sym typeface="Symbol" pitchFamily="18" charset="2"/>
                  </a:rPr>
                  <a:t> </a:t>
                </a:r>
              </a:p>
              <a:p>
                <a:pPr algn="ctr" fontAlgn="auto">
                  <a:lnSpc>
                    <a:spcPts val="1200"/>
                  </a:lnSpc>
                  <a:spcBef>
                    <a:spcPts val="0"/>
                  </a:spcBef>
                  <a:spcAft>
                    <a:spcPts val="0"/>
                  </a:spcAft>
                  <a:buClr>
                    <a:srgbClr val="FFFFFF"/>
                  </a:buClr>
                  <a:tabLst>
                    <a:tab pos="3945838" algn="l"/>
                  </a:tabLst>
                  <a:defRPr/>
                </a:pPr>
                <a:r>
                  <a:rPr lang="en-US" sz="900" b="0" kern="0" dirty="0">
                    <a:solidFill>
                      <a:srgbClr val="000000"/>
                    </a:solidFill>
                    <a:latin typeface="Nokia Pure Text Light"/>
                    <a:cs typeface="Arial" charset="0"/>
                    <a:sym typeface="Symbol" pitchFamily="18" charset="2"/>
                  </a:rPr>
                  <a:t>(in nm)</a:t>
                </a:r>
              </a:p>
            </p:txBody>
          </p:sp>
          <p:sp>
            <p:nvSpPr>
              <p:cNvPr id="154" name="Line 26">
                <a:extLst>
                  <a:ext uri="{FF2B5EF4-FFF2-40B4-BE49-F238E27FC236}">
                    <a16:creationId xmlns:a16="http://schemas.microsoft.com/office/drawing/2014/main" xmlns="" id="{219A9DD7-DB5F-4D4B-A080-D6C401425E65}"/>
                  </a:ext>
                </a:extLst>
              </p:cNvPr>
              <p:cNvSpPr>
                <a:spLocks noChangeShapeType="1"/>
              </p:cNvSpPr>
              <p:nvPr/>
            </p:nvSpPr>
            <p:spPr bwMode="auto">
              <a:xfrm flipV="1">
                <a:off x="8889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55" name="Line 27">
                <a:extLst>
                  <a:ext uri="{FF2B5EF4-FFF2-40B4-BE49-F238E27FC236}">
                    <a16:creationId xmlns:a16="http://schemas.microsoft.com/office/drawing/2014/main" xmlns="" id="{4AFAA444-33B2-479D-A61A-33B7E64D0153}"/>
                  </a:ext>
                </a:extLst>
              </p:cNvPr>
              <p:cNvSpPr>
                <a:spLocks noChangeShapeType="1"/>
              </p:cNvSpPr>
              <p:nvPr/>
            </p:nvSpPr>
            <p:spPr bwMode="auto">
              <a:xfrm flipV="1">
                <a:off x="1382625"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56" name="Line 28">
                <a:extLst>
                  <a:ext uri="{FF2B5EF4-FFF2-40B4-BE49-F238E27FC236}">
                    <a16:creationId xmlns:a16="http://schemas.microsoft.com/office/drawing/2014/main" xmlns="" id="{53F85E9E-D08F-4D21-82FA-DB2F5ABDA28F}"/>
                  </a:ext>
                </a:extLst>
              </p:cNvPr>
              <p:cNvSpPr>
                <a:spLocks noChangeShapeType="1"/>
              </p:cNvSpPr>
              <p:nvPr/>
            </p:nvSpPr>
            <p:spPr bwMode="auto">
              <a:xfrm flipV="1">
                <a:off x="1500100"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59" name="Line 29">
                <a:extLst>
                  <a:ext uri="{FF2B5EF4-FFF2-40B4-BE49-F238E27FC236}">
                    <a16:creationId xmlns:a16="http://schemas.microsoft.com/office/drawing/2014/main" xmlns="" id="{5203A158-AAE1-412C-9650-752775B3541B}"/>
                  </a:ext>
                </a:extLst>
              </p:cNvPr>
              <p:cNvSpPr>
                <a:spLocks noChangeShapeType="1"/>
              </p:cNvSpPr>
              <p:nvPr/>
            </p:nvSpPr>
            <p:spPr bwMode="auto">
              <a:xfrm flipV="1">
                <a:off x="2662150"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63" name="Line 30">
                <a:extLst>
                  <a:ext uri="{FF2B5EF4-FFF2-40B4-BE49-F238E27FC236}">
                    <a16:creationId xmlns:a16="http://schemas.microsoft.com/office/drawing/2014/main" xmlns="" id="{981AC2A9-719A-42E8-9F53-0D15D8A89338}"/>
                  </a:ext>
                </a:extLst>
              </p:cNvPr>
              <p:cNvSpPr>
                <a:spLocks noChangeShapeType="1"/>
              </p:cNvSpPr>
              <p:nvPr/>
            </p:nvSpPr>
            <p:spPr bwMode="auto">
              <a:xfrm flipV="1">
                <a:off x="41782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68" name="Line 31">
                <a:extLst>
                  <a:ext uri="{FF2B5EF4-FFF2-40B4-BE49-F238E27FC236}">
                    <a16:creationId xmlns:a16="http://schemas.microsoft.com/office/drawing/2014/main" xmlns="" id="{4050CA9A-2AA3-43F8-A2FF-746DF3CD6B8B}"/>
                  </a:ext>
                </a:extLst>
              </p:cNvPr>
              <p:cNvSpPr>
                <a:spLocks noChangeShapeType="1"/>
              </p:cNvSpPr>
              <p:nvPr/>
            </p:nvSpPr>
            <p:spPr bwMode="auto">
              <a:xfrm flipV="1">
                <a:off x="46608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75" name="Line 32">
                <a:extLst>
                  <a:ext uri="{FF2B5EF4-FFF2-40B4-BE49-F238E27FC236}">
                    <a16:creationId xmlns:a16="http://schemas.microsoft.com/office/drawing/2014/main" xmlns="" id="{EE4DD3A7-FA72-4D1C-8D34-86709D946E93}"/>
                  </a:ext>
                </a:extLst>
              </p:cNvPr>
              <p:cNvSpPr>
                <a:spLocks noChangeShapeType="1"/>
              </p:cNvSpPr>
              <p:nvPr/>
            </p:nvSpPr>
            <p:spPr bwMode="auto">
              <a:xfrm flipV="1">
                <a:off x="57022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78" name="Line 33">
                <a:extLst>
                  <a:ext uri="{FF2B5EF4-FFF2-40B4-BE49-F238E27FC236}">
                    <a16:creationId xmlns:a16="http://schemas.microsoft.com/office/drawing/2014/main" xmlns="" id="{FFCC9F51-BA3E-43EF-9ECB-671D60742C97}"/>
                  </a:ext>
                </a:extLst>
              </p:cNvPr>
              <p:cNvSpPr>
                <a:spLocks noChangeShapeType="1"/>
              </p:cNvSpPr>
              <p:nvPr/>
            </p:nvSpPr>
            <p:spPr bwMode="auto">
              <a:xfrm flipV="1">
                <a:off x="5986375"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81" name="Line 34">
                <a:extLst>
                  <a:ext uri="{FF2B5EF4-FFF2-40B4-BE49-F238E27FC236}">
                    <a16:creationId xmlns:a16="http://schemas.microsoft.com/office/drawing/2014/main" xmlns="" id="{3B64AB9D-2759-4436-A7AC-583D65EF9AE6}"/>
                  </a:ext>
                </a:extLst>
              </p:cNvPr>
              <p:cNvSpPr>
                <a:spLocks noChangeShapeType="1"/>
              </p:cNvSpPr>
              <p:nvPr/>
            </p:nvSpPr>
            <p:spPr bwMode="auto">
              <a:xfrm flipV="1">
                <a:off x="6291175"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189" name="Line 35">
                <a:extLst>
                  <a:ext uri="{FF2B5EF4-FFF2-40B4-BE49-F238E27FC236}">
                    <a16:creationId xmlns:a16="http://schemas.microsoft.com/office/drawing/2014/main" xmlns="" id="{2C97F529-CA48-4764-BC2E-1B4321D3B54D}"/>
                  </a:ext>
                </a:extLst>
              </p:cNvPr>
              <p:cNvSpPr>
                <a:spLocks noChangeShapeType="1"/>
              </p:cNvSpPr>
              <p:nvPr/>
            </p:nvSpPr>
            <p:spPr bwMode="auto">
              <a:xfrm flipV="1">
                <a:off x="6543587"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13" name="AutoShape 72">
                <a:extLst>
                  <a:ext uri="{FF2B5EF4-FFF2-40B4-BE49-F238E27FC236}">
                    <a16:creationId xmlns:a16="http://schemas.microsoft.com/office/drawing/2014/main" xmlns="" id="{C5B7385C-665D-43CE-8DBC-D1E3E38B46A0}"/>
                  </a:ext>
                </a:extLst>
              </p:cNvPr>
              <p:cNvSpPr>
                <a:spLocks noChangeArrowheads="1"/>
              </p:cNvSpPr>
              <p:nvPr/>
            </p:nvSpPr>
            <p:spPr bwMode="auto">
              <a:xfrm flipV="1">
                <a:off x="1782675" y="4072553"/>
                <a:ext cx="565150"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6"/>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214" name="Line 46">
                <a:extLst>
                  <a:ext uri="{FF2B5EF4-FFF2-40B4-BE49-F238E27FC236}">
                    <a16:creationId xmlns:a16="http://schemas.microsoft.com/office/drawing/2014/main" xmlns="" id="{E98C0AFD-26D0-4E19-A17F-2B8CC439AD39}"/>
                  </a:ext>
                </a:extLst>
              </p:cNvPr>
              <p:cNvSpPr>
                <a:spLocks noChangeShapeType="1"/>
              </p:cNvSpPr>
              <p:nvPr/>
            </p:nvSpPr>
            <p:spPr bwMode="auto">
              <a:xfrm flipV="1">
                <a:off x="17906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15" name="Line 48">
                <a:extLst>
                  <a:ext uri="{FF2B5EF4-FFF2-40B4-BE49-F238E27FC236}">
                    <a16:creationId xmlns:a16="http://schemas.microsoft.com/office/drawing/2014/main" xmlns="" id="{4052460D-1D0F-42B4-A265-717B07898CBD}"/>
                  </a:ext>
                </a:extLst>
              </p:cNvPr>
              <p:cNvSpPr>
                <a:spLocks noChangeShapeType="1"/>
              </p:cNvSpPr>
              <p:nvPr/>
            </p:nvSpPr>
            <p:spPr bwMode="auto">
              <a:xfrm flipV="1">
                <a:off x="2336712" y="4464666"/>
                <a:ext cx="0" cy="84137"/>
              </a:xfrm>
              <a:prstGeom prst="line">
                <a:avLst/>
              </a:prstGeom>
              <a:noFill/>
              <a:ln w="19050">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18" name="Line 56">
                <a:extLst>
                  <a:ext uri="{FF2B5EF4-FFF2-40B4-BE49-F238E27FC236}">
                    <a16:creationId xmlns:a16="http://schemas.microsoft.com/office/drawing/2014/main" xmlns="" id="{1DC9381F-06D7-4BA1-BE4B-513A27F58FFF}"/>
                  </a:ext>
                </a:extLst>
              </p:cNvPr>
              <p:cNvSpPr>
                <a:spLocks noChangeShapeType="1"/>
              </p:cNvSpPr>
              <p:nvPr/>
            </p:nvSpPr>
            <p:spPr bwMode="auto">
              <a:xfrm flipV="1">
                <a:off x="7616737"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19" name="AutoShape 73">
                <a:extLst>
                  <a:ext uri="{FF2B5EF4-FFF2-40B4-BE49-F238E27FC236}">
                    <a16:creationId xmlns:a16="http://schemas.microsoft.com/office/drawing/2014/main" xmlns="" id="{1033A00B-40E9-4B16-8D33-35D6AE44FABD}"/>
                  </a:ext>
                </a:extLst>
              </p:cNvPr>
              <p:cNvSpPr>
                <a:spLocks noChangeArrowheads="1"/>
              </p:cNvSpPr>
              <p:nvPr/>
            </p:nvSpPr>
            <p:spPr bwMode="auto">
              <a:xfrm flipV="1">
                <a:off x="5229137" y="4072553"/>
                <a:ext cx="268288" cy="4413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5 w 21600"/>
                  <a:gd name="T13" fmla="*/ 4500 h 21600"/>
                  <a:gd name="T14" fmla="*/ 17135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4"/>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sp>
            <p:nvSpPr>
              <p:cNvPr id="220" name="Line 59">
                <a:extLst>
                  <a:ext uri="{FF2B5EF4-FFF2-40B4-BE49-F238E27FC236}">
                    <a16:creationId xmlns:a16="http://schemas.microsoft.com/office/drawing/2014/main" xmlns="" id="{FBA90CC8-9596-4A43-A604-926A4DA7CDCB}"/>
                  </a:ext>
                </a:extLst>
              </p:cNvPr>
              <p:cNvSpPr>
                <a:spLocks noChangeShapeType="1"/>
              </p:cNvSpPr>
              <p:nvPr/>
            </p:nvSpPr>
            <p:spPr bwMode="auto">
              <a:xfrm flipV="1">
                <a:off x="5237075"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21" name="Line 60">
                <a:extLst>
                  <a:ext uri="{FF2B5EF4-FFF2-40B4-BE49-F238E27FC236}">
                    <a16:creationId xmlns:a16="http://schemas.microsoft.com/office/drawing/2014/main" xmlns="" id="{5163B2DC-CB85-4CF7-B13A-AC8D4F8643C0}"/>
                  </a:ext>
                </a:extLst>
              </p:cNvPr>
              <p:cNvSpPr>
                <a:spLocks noChangeShapeType="1"/>
              </p:cNvSpPr>
              <p:nvPr/>
            </p:nvSpPr>
            <p:spPr bwMode="auto">
              <a:xfrm flipV="1">
                <a:off x="5521237"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24" name="Line 64">
                <a:extLst>
                  <a:ext uri="{FF2B5EF4-FFF2-40B4-BE49-F238E27FC236}">
                    <a16:creationId xmlns:a16="http://schemas.microsoft.com/office/drawing/2014/main" xmlns="" id="{2EB2B2C8-63F9-4501-8FEB-41660210A304}"/>
                  </a:ext>
                </a:extLst>
              </p:cNvPr>
              <p:cNvSpPr>
                <a:spLocks noChangeShapeType="1"/>
              </p:cNvSpPr>
              <p:nvPr/>
            </p:nvSpPr>
            <p:spPr bwMode="auto">
              <a:xfrm>
                <a:off x="2941556" y="4524988"/>
                <a:ext cx="1025525" cy="0"/>
              </a:xfrm>
              <a:prstGeom prst="line">
                <a:avLst/>
              </a:prstGeom>
              <a:noFill/>
              <a:ln w="19050">
                <a:solidFill>
                  <a:srgbClr val="000000"/>
                </a:solidFill>
                <a:prstDash val="dash"/>
                <a:round/>
                <a:headEnd/>
                <a:tailEnd/>
              </a:ln>
            </p:spPr>
            <p:txBody>
              <a:bodyPr wrap="none" lIns="0" tIns="0" rIns="0" bIns="0" anchor="ctr"/>
              <a:lstStyle/>
              <a:p>
                <a:pPr eaLnBrk="1" fontAlgn="auto" hangingPunct="1">
                  <a:spcBef>
                    <a:spcPts val="0"/>
                  </a:spcBef>
                  <a:spcAft>
                    <a:spcPts val="0"/>
                  </a:spcAft>
                  <a:defRPr/>
                </a:pPr>
                <a:endParaRPr lang="nl-BE" sz="1000" b="0" kern="0">
                  <a:solidFill>
                    <a:srgbClr val="000000"/>
                  </a:solidFill>
                  <a:latin typeface="Nokia Pure Text Light"/>
                </a:endParaRPr>
              </a:p>
            </p:txBody>
          </p:sp>
          <p:sp>
            <p:nvSpPr>
              <p:cNvPr id="225" name="AutoShape 72">
                <a:extLst>
                  <a:ext uri="{FF2B5EF4-FFF2-40B4-BE49-F238E27FC236}">
                    <a16:creationId xmlns:a16="http://schemas.microsoft.com/office/drawing/2014/main" xmlns="" id="{5BCB9AF9-838E-40ED-919F-76FB6B4FD57F}"/>
                  </a:ext>
                </a:extLst>
              </p:cNvPr>
              <p:cNvSpPr>
                <a:spLocks noChangeArrowheads="1"/>
              </p:cNvSpPr>
              <p:nvPr/>
            </p:nvSpPr>
            <p:spPr bwMode="auto">
              <a:xfrm flipV="1">
                <a:off x="6924587" y="4077314"/>
                <a:ext cx="269875" cy="43656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73 w 21600"/>
                  <a:gd name="T13" fmla="*/ 4500 h 21600"/>
                  <a:gd name="T14" fmla="*/ 17127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4"/>
              </a:solidFill>
              <a:ln w="19050" cap="flat" cmpd="sng" algn="ctr">
                <a:solidFill>
                  <a:schemeClr val="tx1"/>
                </a:solidFill>
                <a:prstDash val="solid"/>
                <a:miter lim="800000"/>
                <a:headEnd/>
                <a:tailEnd/>
              </a:ln>
            </p:spPr>
            <p:txBody>
              <a:bodyPr wrap="none" lIns="92059" tIns="46030" rIns="92059" bIns="46030" anchor="ctr"/>
              <a:lstStyle/>
              <a:p>
                <a:pPr eaLnBrk="1" fontAlgn="auto" hangingPunct="1">
                  <a:spcBef>
                    <a:spcPts val="0"/>
                  </a:spcBef>
                  <a:spcAft>
                    <a:spcPts val="0"/>
                  </a:spcAft>
                  <a:defRPr/>
                </a:pPr>
                <a:endParaRPr lang="nl-BE" sz="1100" b="0" kern="0">
                  <a:solidFill>
                    <a:srgbClr val="000000"/>
                  </a:solidFill>
                  <a:latin typeface="Nokia Pure Text Light"/>
                </a:endParaRPr>
              </a:p>
            </p:txBody>
          </p:sp>
          <p:grpSp>
            <p:nvGrpSpPr>
              <p:cNvPr id="226" name="Group 109">
                <a:extLst>
                  <a:ext uri="{FF2B5EF4-FFF2-40B4-BE49-F238E27FC236}">
                    <a16:creationId xmlns:a16="http://schemas.microsoft.com/office/drawing/2014/main" xmlns="" id="{F2382D32-4907-46B8-825E-58A5203DC524}"/>
                  </a:ext>
                </a:extLst>
              </p:cNvPr>
              <p:cNvGrpSpPr>
                <a:grpSpLocks/>
              </p:cNvGrpSpPr>
              <p:nvPr/>
            </p:nvGrpSpPr>
            <p:grpSpPr bwMode="auto">
              <a:xfrm>
                <a:off x="7003962" y="4126527"/>
                <a:ext cx="115888" cy="387350"/>
                <a:chOff x="7315200" y="5284519"/>
                <a:chExt cx="160325" cy="534390"/>
              </a:xfrm>
            </p:grpSpPr>
            <p:cxnSp>
              <p:nvCxnSpPr>
                <p:cNvPr id="242" name="Straight Connector 250">
                  <a:extLst>
                    <a:ext uri="{FF2B5EF4-FFF2-40B4-BE49-F238E27FC236}">
                      <a16:creationId xmlns:a16="http://schemas.microsoft.com/office/drawing/2014/main" xmlns="" id="{A30A3BB8-D325-4544-85B5-C8A5A14068AB}"/>
                    </a:ext>
                  </a:extLst>
                </p:cNvPr>
                <p:cNvCxnSpPr>
                  <a:cxnSpLocks noChangeShapeType="1"/>
                </p:cNvCxnSpPr>
                <p:nvPr/>
              </p:nvCxnSpPr>
              <p:spPr bwMode="auto">
                <a:xfrm>
                  <a:off x="7315200" y="5284519"/>
                  <a:ext cx="0" cy="534390"/>
                </a:xfrm>
                <a:prstGeom prst="line">
                  <a:avLst/>
                </a:prstGeom>
                <a:noFill/>
                <a:ln w="12700" algn="ctr">
                  <a:solidFill>
                    <a:srgbClr val="000000"/>
                  </a:solidFill>
                  <a:round/>
                  <a:headEnd/>
                  <a:tailEnd/>
                </a:ln>
              </p:spPr>
            </p:cxnSp>
            <p:cxnSp>
              <p:nvCxnSpPr>
                <p:cNvPr id="243" name="Straight Connector 251">
                  <a:extLst>
                    <a:ext uri="{FF2B5EF4-FFF2-40B4-BE49-F238E27FC236}">
                      <a16:creationId xmlns:a16="http://schemas.microsoft.com/office/drawing/2014/main" xmlns="" id="{A09E1C63-F462-47A8-AD09-CBDB14635162}"/>
                    </a:ext>
                  </a:extLst>
                </p:cNvPr>
                <p:cNvCxnSpPr>
                  <a:cxnSpLocks noChangeShapeType="1"/>
                </p:cNvCxnSpPr>
                <p:nvPr/>
              </p:nvCxnSpPr>
              <p:spPr bwMode="auto">
                <a:xfrm>
                  <a:off x="7368642" y="5284519"/>
                  <a:ext cx="0" cy="534390"/>
                </a:xfrm>
                <a:prstGeom prst="line">
                  <a:avLst/>
                </a:prstGeom>
                <a:noFill/>
                <a:ln w="12700" algn="ctr">
                  <a:solidFill>
                    <a:srgbClr val="000000"/>
                  </a:solidFill>
                  <a:round/>
                  <a:headEnd/>
                  <a:tailEnd/>
                </a:ln>
              </p:spPr>
            </p:cxnSp>
            <p:cxnSp>
              <p:nvCxnSpPr>
                <p:cNvPr id="244" name="Straight Connector 252">
                  <a:extLst>
                    <a:ext uri="{FF2B5EF4-FFF2-40B4-BE49-F238E27FC236}">
                      <a16:creationId xmlns:a16="http://schemas.microsoft.com/office/drawing/2014/main" xmlns="" id="{F2B05525-CBA5-44A7-A92C-C7A1C7AE38B0}"/>
                    </a:ext>
                  </a:extLst>
                </p:cNvPr>
                <p:cNvCxnSpPr>
                  <a:cxnSpLocks noChangeShapeType="1"/>
                </p:cNvCxnSpPr>
                <p:nvPr/>
              </p:nvCxnSpPr>
              <p:spPr bwMode="auto">
                <a:xfrm>
                  <a:off x="7422084" y="5284519"/>
                  <a:ext cx="0" cy="534390"/>
                </a:xfrm>
                <a:prstGeom prst="line">
                  <a:avLst/>
                </a:prstGeom>
                <a:noFill/>
                <a:ln w="12700" algn="ctr">
                  <a:solidFill>
                    <a:srgbClr val="000000"/>
                  </a:solidFill>
                  <a:round/>
                  <a:headEnd/>
                  <a:tailEnd/>
                </a:ln>
              </p:spPr>
            </p:cxnSp>
            <p:cxnSp>
              <p:nvCxnSpPr>
                <p:cNvPr id="245" name="Straight Connector 253">
                  <a:extLst>
                    <a:ext uri="{FF2B5EF4-FFF2-40B4-BE49-F238E27FC236}">
                      <a16:creationId xmlns:a16="http://schemas.microsoft.com/office/drawing/2014/main" xmlns="" id="{2F9FAB15-D524-47B1-9E83-6F8340ABA36C}"/>
                    </a:ext>
                  </a:extLst>
                </p:cNvPr>
                <p:cNvCxnSpPr>
                  <a:cxnSpLocks noChangeShapeType="1"/>
                </p:cNvCxnSpPr>
                <p:nvPr/>
              </p:nvCxnSpPr>
              <p:spPr bwMode="auto">
                <a:xfrm>
                  <a:off x="7475525" y="5284519"/>
                  <a:ext cx="0" cy="534390"/>
                </a:xfrm>
                <a:prstGeom prst="line">
                  <a:avLst/>
                </a:prstGeom>
                <a:noFill/>
                <a:ln w="12700" algn="ctr">
                  <a:solidFill>
                    <a:srgbClr val="000000"/>
                  </a:solidFill>
                  <a:round/>
                  <a:headEnd/>
                  <a:tailEnd/>
                </a:ln>
              </p:spPr>
            </p:cxnSp>
          </p:grpSp>
          <p:grpSp>
            <p:nvGrpSpPr>
              <p:cNvPr id="227" name="Group 116">
                <a:extLst>
                  <a:ext uri="{FF2B5EF4-FFF2-40B4-BE49-F238E27FC236}">
                    <a16:creationId xmlns:a16="http://schemas.microsoft.com/office/drawing/2014/main" xmlns="" id="{F602EC2A-1768-401B-A5D0-CB071F2BF2DA}"/>
                  </a:ext>
                </a:extLst>
              </p:cNvPr>
              <p:cNvGrpSpPr>
                <a:grpSpLocks/>
              </p:cNvGrpSpPr>
              <p:nvPr/>
            </p:nvGrpSpPr>
            <p:grpSpPr bwMode="auto">
              <a:xfrm>
                <a:off x="5306931" y="4126527"/>
                <a:ext cx="115887" cy="387350"/>
                <a:chOff x="7315200" y="5284519"/>
                <a:chExt cx="160325" cy="534390"/>
              </a:xfrm>
            </p:grpSpPr>
            <p:cxnSp>
              <p:nvCxnSpPr>
                <p:cNvPr id="238" name="Straight Connector 246">
                  <a:extLst>
                    <a:ext uri="{FF2B5EF4-FFF2-40B4-BE49-F238E27FC236}">
                      <a16:creationId xmlns:a16="http://schemas.microsoft.com/office/drawing/2014/main" xmlns="" id="{E6EB5708-2EAD-4AB7-9FD0-38AF3165C3E2}"/>
                    </a:ext>
                  </a:extLst>
                </p:cNvPr>
                <p:cNvCxnSpPr>
                  <a:cxnSpLocks noChangeShapeType="1"/>
                </p:cNvCxnSpPr>
                <p:nvPr/>
              </p:nvCxnSpPr>
              <p:spPr bwMode="auto">
                <a:xfrm>
                  <a:off x="7315200" y="5284519"/>
                  <a:ext cx="0" cy="534390"/>
                </a:xfrm>
                <a:prstGeom prst="line">
                  <a:avLst/>
                </a:prstGeom>
                <a:noFill/>
                <a:ln w="12700" algn="ctr">
                  <a:solidFill>
                    <a:srgbClr val="000000"/>
                  </a:solidFill>
                  <a:round/>
                  <a:headEnd/>
                  <a:tailEnd/>
                </a:ln>
              </p:spPr>
            </p:cxnSp>
            <p:cxnSp>
              <p:nvCxnSpPr>
                <p:cNvPr id="239" name="Straight Connector 247">
                  <a:extLst>
                    <a:ext uri="{FF2B5EF4-FFF2-40B4-BE49-F238E27FC236}">
                      <a16:creationId xmlns:a16="http://schemas.microsoft.com/office/drawing/2014/main" xmlns="" id="{DA5FC74B-8FD7-4289-B58D-E7F565D815FA}"/>
                    </a:ext>
                  </a:extLst>
                </p:cNvPr>
                <p:cNvCxnSpPr>
                  <a:cxnSpLocks noChangeShapeType="1"/>
                </p:cNvCxnSpPr>
                <p:nvPr/>
              </p:nvCxnSpPr>
              <p:spPr bwMode="auto">
                <a:xfrm>
                  <a:off x="7368642" y="5284519"/>
                  <a:ext cx="0" cy="534390"/>
                </a:xfrm>
                <a:prstGeom prst="line">
                  <a:avLst/>
                </a:prstGeom>
                <a:noFill/>
                <a:ln w="12700" algn="ctr">
                  <a:solidFill>
                    <a:srgbClr val="000000"/>
                  </a:solidFill>
                  <a:round/>
                  <a:headEnd/>
                  <a:tailEnd/>
                </a:ln>
              </p:spPr>
            </p:cxnSp>
            <p:cxnSp>
              <p:nvCxnSpPr>
                <p:cNvPr id="240" name="Straight Connector 248">
                  <a:extLst>
                    <a:ext uri="{FF2B5EF4-FFF2-40B4-BE49-F238E27FC236}">
                      <a16:creationId xmlns:a16="http://schemas.microsoft.com/office/drawing/2014/main" xmlns="" id="{CE9A34BD-5762-415B-B31F-479A7DC0FEAB}"/>
                    </a:ext>
                  </a:extLst>
                </p:cNvPr>
                <p:cNvCxnSpPr>
                  <a:cxnSpLocks noChangeShapeType="1"/>
                </p:cNvCxnSpPr>
                <p:nvPr/>
              </p:nvCxnSpPr>
              <p:spPr bwMode="auto">
                <a:xfrm>
                  <a:off x="7422084" y="5284519"/>
                  <a:ext cx="0" cy="534390"/>
                </a:xfrm>
                <a:prstGeom prst="line">
                  <a:avLst/>
                </a:prstGeom>
                <a:noFill/>
                <a:ln w="12700" algn="ctr">
                  <a:solidFill>
                    <a:srgbClr val="000000"/>
                  </a:solidFill>
                  <a:round/>
                  <a:headEnd/>
                  <a:tailEnd/>
                </a:ln>
              </p:spPr>
            </p:cxnSp>
            <p:cxnSp>
              <p:nvCxnSpPr>
                <p:cNvPr id="241" name="Straight Connector 249">
                  <a:extLst>
                    <a:ext uri="{FF2B5EF4-FFF2-40B4-BE49-F238E27FC236}">
                      <a16:creationId xmlns:a16="http://schemas.microsoft.com/office/drawing/2014/main" xmlns="" id="{A287F184-78B2-45A9-B23E-831792E94583}"/>
                    </a:ext>
                  </a:extLst>
                </p:cNvPr>
                <p:cNvCxnSpPr>
                  <a:cxnSpLocks noChangeShapeType="1"/>
                </p:cNvCxnSpPr>
                <p:nvPr/>
              </p:nvCxnSpPr>
              <p:spPr bwMode="auto">
                <a:xfrm>
                  <a:off x="7475525" y="5284519"/>
                  <a:ext cx="0" cy="534390"/>
                </a:xfrm>
                <a:prstGeom prst="line">
                  <a:avLst/>
                </a:prstGeom>
                <a:noFill/>
                <a:ln w="12700" algn="ctr">
                  <a:solidFill>
                    <a:srgbClr val="000000"/>
                  </a:solidFill>
                  <a:round/>
                  <a:headEnd/>
                  <a:tailEnd/>
                </a:ln>
              </p:spPr>
            </p:cxnSp>
          </p:grpSp>
          <p:sp>
            <p:nvSpPr>
              <p:cNvPr id="229" name="Line 52">
                <a:extLst>
                  <a:ext uri="{FF2B5EF4-FFF2-40B4-BE49-F238E27FC236}">
                    <a16:creationId xmlns:a16="http://schemas.microsoft.com/office/drawing/2014/main" xmlns="" id="{CC27163A-3F15-43F1-B683-C3E3D5958A50}"/>
                  </a:ext>
                </a:extLst>
              </p:cNvPr>
              <p:cNvSpPr>
                <a:spLocks noChangeShapeType="1"/>
              </p:cNvSpPr>
              <p:nvPr/>
            </p:nvSpPr>
            <p:spPr bwMode="auto">
              <a:xfrm flipV="1">
                <a:off x="71754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sp>
            <p:nvSpPr>
              <p:cNvPr id="232" name="Line 52">
                <a:extLst>
                  <a:ext uri="{FF2B5EF4-FFF2-40B4-BE49-F238E27FC236}">
                    <a16:creationId xmlns:a16="http://schemas.microsoft.com/office/drawing/2014/main" xmlns="" id="{931D4182-B436-4E15-864F-1E82F1B9EC95}"/>
                  </a:ext>
                </a:extLst>
              </p:cNvPr>
              <p:cNvSpPr>
                <a:spLocks noChangeShapeType="1"/>
              </p:cNvSpPr>
              <p:nvPr/>
            </p:nvSpPr>
            <p:spPr bwMode="auto">
              <a:xfrm flipV="1">
                <a:off x="6934112" y="4483713"/>
                <a:ext cx="0" cy="82550"/>
              </a:xfrm>
              <a:prstGeom prst="line">
                <a:avLst/>
              </a:prstGeom>
              <a:noFill/>
              <a:ln w="9525">
                <a:solidFill>
                  <a:srgbClr val="000000"/>
                </a:solidFill>
                <a:round/>
                <a:headEnd/>
                <a:tailEnd/>
              </a:ln>
            </p:spPr>
            <p:txBody>
              <a:bodyPr lIns="91424" tIns="45712" rIns="91424" bIns="45712" anchor="ctr">
                <a:spAutoFit/>
              </a:bodyPr>
              <a:lstStyle/>
              <a:p>
                <a:pPr eaLnBrk="1" fontAlgn="auto" hangingPunct="1">
                  <a:spcBef>
                    <a:spcPts val="0"/>
                  </a:spcBef>
                  <a:spcAft>
                    <a:spcPts val="0"/>
                  </a:spcAft>
                  <a:defRPr/>
                </a:pPr>
                <a:endParaRPr lang="nl-BE" sz="1050" b="0" kern="0">
                  <a:solidFill>
                    <a:srgbClr val="000000"/>
                  </a:solidFill>
                  <a:latin typeface="Nokia Pure Text Light"/>
                </a:endParaRPr>
              </a:p>
            </p:txBody>
          </p:sp>
          <p:cxnSp>
            <p:nvCxnSpPr>
              <p:cNvPr id="233" name="Straight Arrow Connector 232">
                <a:extLst>
                  <a:ext uri="{FF2B5EF4-FFF2-40B4-BE49-F238E27FC236}">
                    <a16:creationId xmlns:a16="http://schemas.microsoft.com/office/drawing/2014/main" xmlns="" id="{8DD0B32F-E7A2-4795-8122-C5C0D8EF5DFC}"/>
                  </a:ext>
                </a:extLst>
              </p:cNvPr>
              <p:cNvCxnSpPr>
                <a:cxnSpLocks/>
                <a:stCxn id="224" idx="1"/>
              </p:cNvCxnSpPr>
              <p:nvPr/>
            </p:nvCxnSpPr>
            <p:spPr>
              <a:xfrm flipV="1">
                <a:off x="3967081" y="4509003"/>
                <a:ext cx="3777325" cy="15986"/>
              </a:xfrm>
              <a:prstGeom prst="straightConnector1">
                <a:avLst/>
              </a:prstGeom>
              <a:ln w="19050" cmpd="sng">
                <a:solidFill>
                  <a:schemeClr val="bg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xmlns="" id="{22FC77F0-6694-470E-A33C-94B8A1A67AC7}"/>
                  </a:ext>
                </a:extLst>
              </p:cNvPr>
              <p:cNvCxnSpPr>
                <a:cxnSpLocks/>
              </p:cNvCxnSpPr>
              <p:nvPr/>
            </p:nvCxnSpPr>
            <p:spPr>
              <a:xfrm flipH="1">
                <a:off x="738101" y="4524988"/>
                <a:ext cx="2205037" cy="0"/>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235" name="Text Box 83">
              <a:extLst>
                <a:ext uri="{FF2B5EF4-FFF2-40B4-BE49-F238E27FC236}">
                  <a16:creationId xmlns:a16="http://schemas.microsoft.com/office/drawing/2014/main" xmlns="" id="{657E9062-B526-41BB-993F-1D20B327C3C3}"/>
                </a:ext>
              </a:extLst>
            </p:cNvPr>
            <p:cNvSpPr txBox="1">
              <a:spLocks noChangeArrowheads="1"/>
            </p:cNvSpPr>
            <p:nvPr/>
          </p:nvSpPr>
          <p:spPr bwMode="auto">
            <a:xfrm>
              <a:off x="5949862" y="4029551"/>
              <a:ext cx="914400" cy="215444"/>
            </a:xfrm>
            <a:prstGeom prst="rect">
              <a:avLst/>
            </a:prstGeom>
            <a:noFill/>
            <a:ln w="19050" algn="ctr">
              <a:noFill/>
              <a:miter lim="800000"/>
              <a:headEnd/>
              <a:tailEnd/>
            </a:ln>
          </p:spPr>
          <p:txBody>
            <a:bodyPr lIns="0" tIns="0" rIns="0" bIns="0">
              <a:spAutoFit/>
            </a:bodyPr>
            <a:lstStyle/>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XGS-PON </a:t>
              </a:r>
            </a:p>
            <a:p>
              <a:pPr algn="ctr" fontAlgn="auto">
                <a:spcBef>
                  <a:spcPts val="0"/>
                </a:spcBef>
                <a:spcAft>
                  <a:spcPts val="0"/>
                </a:spcAft>
                <a:buClr>
                  <a:srgbClr val="FFFFFF"/>
                </a:buClr>
                <a:tabLst>
                  <a:tab pos="3945838" algn="l"/>
                </a:tabLst>
                <a:defRPr/>
              </a:pPr>
              <a:r>
                <a:rPr lang="en-US" sz="700" b="0" kern="0" dirty="0">
                  <a:solidFill>
                    <a:srgbClr val="000000"/>
                  </a:solidFill>
                  <a:latin typeface="Nokia Pure Text Light"/>
                  <a:cs typeface="Arial" charset="0"/>
                </a:rPr>
                <a:t>down</a:t>
              </a:r>
            </a:p>
          </p:txBody>
        </p:sp>
      </p:grpSp>
    </p:spTree>
    <p:extLst>
      <p:ext uri="{BB962C8B-B14F-4D97-AF65-F5344CB8AC3E}">
        <p14:creationId xmlns:p14="http://schemas.microsoft.com/office/powerpoint/2010/main" val="32220519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C7E55BE2-0C77-419D-BF11-78404428CD63}"/>
              </a:ext>
            </a:extLst>
          </p:cNvPr>
          <p:cNvSpPr>
            <a:spLocks noGrp="1" noChangeArrowheads="1"/>
          </p:cNvSpPr>
          <p:nvPr>
            <p:ph type="title"/>
          </p:nvPr>
        </p:nvSpPr>
        <p:spPr/>
        <p:txBody>
          <a:bodyPr/>
          <a:lstStyle/>
          <a:p>
            <a:r>
              <a:rPr lang="en-US" altLang="en-US"/>
              <a:t>Summary - Access Technologies</a:t>
            </a:r>
          </a:p>
        </p:txBody>
      </p:sp>
      <p:sp>
        <p:nvSpPr>
          <p:cNvPr id="73731" name="Rectangle 3">
            <a:extLst>
              <a:ext uri="{FF2B5EF4-FFF2-40B4-BE49-F238E27FC236}">
                <a16:creationId xmlns:a16="http://schemas.microsoft.com/office/drawing/2014/main" xmlns="" id="{22050E7E-8EBA-4CDE-A1A9-D4F724D970E9}"/>
              </a:ext>
            </a:extLst>
          </p:cNvPr>
          <p:cNvSpPr>
            <a:spLocks noGrp="1" noChangeArrowheads="1"/>
          </p:cNvSpPr>
          <p:nvPr>
            <p:ph type="body" idx="1"/>
          </p:nvPr>
        </p:nvSpPr>
        <p:spPr>
          <a:xfrm>
            <a:off x="425668" y="1321141"/>
            <a:ext cx="8413418" cy="4851059"/>
          </a:xfrm>
        </p:spPr>
        <p:txBody>
          <a:bodyPr/>
          <a:lstStyle/>
          <a:p>
            <a:pPr>
              <a:lnSpc>
                <a:spcPts val="1700"/>
              </a:lnSpc>
            </a:pPr>
            <a:r>
              <a:rPr lang="en-US" altLang="en-US" sz="1800" dirty="0"/>
              <a:t>Both copper and fiber support triple-play and offer bandwidth growth options</a:t>
            </a:r>
          </a:p>
          <a:p>
            <a:pPr>
              <a:lnSpc>
                <a:spcPts val="1700"/>
              </a:lnSpc>
            </a:pPr>
            <a:r>
              <a:rPr lang="en-US" altLang="en-US" sz="1800" dirty="0"/>
              <a:t>Copper will typically be used in buried brownfields (existing installations)</a:t>
            </a:r>
          </a:p>
          <a:p>
            <a:pPr lvl="1">
              <a:lnSpc>
                <a:spcPts val="1700"/>
              </a:lnSpc>
            </a:pPr>
            <a:r>
              <a:rPr lang="en-US" altLang="en-US" sz="1600" dirty="0"/>
              <a:t>Fiber is used to feed the copper access nodes however it is often difficult/costly/irritating to dig up people’s yards to bring fiber to the home</a:t>
            </a:r>
          </a:p>
          <a:p>
            <a:pPr>
              <a:lnSpc>
                <a:spcPts val="1700"/>
              </a:lnSpc>
            </a:pPr>
            <a:r>
              <a:rPr lang="en-US" altLang="en-US" sz="1800" dirty="0"/>
              <a:t>Fiber is typically used in aerial brownfields (and many </a:t>
            </a:r>
            <a:r>
              <a:rPr lang="en-US" altLang="en-US" sz="1800" dirty="0" err="1"/>
              <a:t>greenfields</a:t>
            </a:r>
            <a:r>
              <a:rPr lang="en-US" altLang="en-US" sz="1800" dirty="0"/>
              <a:t>)</a:t>
            </a:r>
          </a:p>
          <a:p>
            <a:pPr lvl="1">
              <a:lnSpc>
                <a:spcPts val="1700"/>
              </a:lnSpc>
            </a:pPr>
            <a:r>
              <a:rPr lang="en-US" altLang="en-US" sz="1600" dirty="0"/>
              <a:t>Some new construction subsidized by someone other than ILECs (e.g. Google Fiber)</a:t>
            </a:r>
          </a:p>
          <a:p>
            <a:pPr>
              <a:lnSpc>
                <a:spcPts val="1700"/>
              </a:lnSpc>
            </a:pPr>
            <a:r>
              <a:rPr lang="en-US" altLang="en-US" sz="1800" dirty="0"/>
              <a:t>Fiber will enhance the bandwidth capabilities of copper</a:t>
            </a:r>
          </a:p>
          <a:p>
            <a:pPr lvl="1">
              <a:lnSpc>
                <a:spcPts val="1700"/>
              </a:lnSpc>
            </a:pPr>
            <a:r>
              <a:rPr lang="en-US" altLang="en-US" sz="1600" dirty="0"/>
              <a:t>Allow DSL technology to be deployed closer to customer</a:t>
            </a:r>
          </a:p>
          <a:p>
            <a:pPr>
              <a:lnSpc>
                <a:spcPts val="1700"/>
              </a:lnSpc>
            </a:pPr>
            <a:r>
              <a:rPr lang="en-US" altLang="en-US" sz="1800" dirty="0"/>
              <a:t>Next generation copper technology could more closely integrate with fiber leading to hybrid fiber/copper access networks </a:t>
            </a:r>
          </a:p>
          <a:p>
            <a:pPr>
              <a:lnSpc>
                <a:spcPts val="1700"/>
              </a:lnSpc>
              <a:buFontTx/>
              <a:buNone/>
            </a:pPr>
            <a:r>
              <a:rPr lang="en-US" altLang="en-US" sz="1800" dirty="0"/>
              <a:t>Today operators are largely deploying a single access technology in an area (fiber OR copper)</a:t>
            </a:r>
          </a:p>
          <a:p>
            <a:pPr>
              <a:lnSpc>
                <a:spcPts val="1700"/>
              </a:lnSpc>
              <a:buFontTx/>
              <a:buNone/>
            </a:pPr>
            <a:r>
              <a:rPr lang="en-US" altLang="en-US" sz="1800" dirty="0"/>
              <a:t>In the future neighbors will likely have access to the same services but the access media may vary </a:t>
            </a:r>
            <a:r>
              <a:rPr lang="en-US" altLang="en-US" sz="1800" dirty="0" err="1"/>
              <a:t>dependant</a:t>
            </a:r>
            <a:r>
              <a:rPr lang="en-US" altLang="en-US" sz="1800" dirty="0"/>
              <a:t> upon deployment issues (one side of the street may be fiber and the other copper)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3">
            <a:extLst>
              <a:ext uri="{FF2B5EF4-FFF2-40B4-BE49-F238E27FC236}">
                <a16:creationId xmlns:a16="http://schemas.microsoft.com/office/drawing/2014/main" xmlns="" id="{F21CB599-66FB-46ED-A537-9FE94EEAD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67640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5424B11C-DB6F-4A3A-96FD-4EDBA29B3E32}"/>
              </a:ext>
            </a:extLst>
          </p:cNvPr>
          <p:cNvSpPr>
            <a:spLocks noGrp="1" noChangeArrowheads="1"/>
          </p:cNvSpPr>
          <p:nvPr>
            <p:ph type="title"/>
          </p:nvPr>
        </p:nvSpPr>
        <p:spPr/>
        <p:txBody>
          <a:bodyPr/>
          <a:lstStyle/>
          <a:p>
            <a:r>
              <a:rPr lang="en-US" altLang="en-US"/>
              <a:t>References</a:t>
            </a:r>
          </a:p>
        </p:txBody>
      </p:sp>
      <p:sp>
        <p:nvSpPr>
          <p:cNvPr id="76803" name="Rectangle 3">
            <a:extLst>
              <a:ext uri="{FF2B5EF4-FFF2-40B4-BE49-F238E27FC236}">
                <a16:creationId xmlns:a16="http://schemas.microsoft.com/office/drawing/2014/main" xmlns="" id="{0EBD58CF-84EA-4433-A026-64ACC37F993F}"/>
              </a:ext>
            </a:extLst>
          </p:cNvPr>
          <p:cNvSpPr>
            <a:spLocks noGrp="1" noChangeArrowheads="1"/>
          </p:cNvSpPr>
          <p:nvPr>
            <p:ph type="body" idx="1"/>
          </p:nvPr>
        </p:nvSpPr>
        <p:spPr>
          <a:xfrm>
            <a:off x="511175" y="1471613"/>
            <a:ext cx="8316913" cy="5191125"/>
          </a:xfrm>
        </p:spPr>
        <p:txBody>
          <a:bodyPr/>
          <a:lstStyle/>
          <a:p>
            <a:pPr marL="258763" indent="-258763" defTabSz="914400"/>
            <a:r>
              <a:rPr lang="en-US" altLang="en-US"/>
              <a:t>Walter Goralski, “ADSL and DSL Technologies”, McGraw-Hill, ISBN 0-07-024679-3, 1998</a:t>
            </a:r>
          </a:p>
          <a:p>
            <a:pPr marL="258763" indent="-258763" defTabSz="914400"/>
            <a:r>
              <a:rPr lang="en-US" altLang="en-US"/>
              <a:t>Charles K. Summers, “ADSL Standards, Implementation, and Architecture”, CRC Press, ISBN 0-8493-9595-X, 1999</a:t>
            </a:r>
          </a:p>
          <a:p>
            <a:pPr marL="258763" indent="-258763" defTabSz="914400">
              <a:buFontTx/>
              <a:buNone/>
            </a:pPr>
            <a:r>
              <a:rPr lang="en-US" altLang="en-US"/>
              <a:t>… and more</a:t>
            </a:r>
          </a:p>
          <a:p>
            <a:pPr marL="258763" indent="-258763" defTabSz="914400"/>
            <a:r>
              <a:rPr lang="en-US" altLang="en-US"/>
              <a:t>Tom Starr, et al, “Understanding Digital Subscriber Line Technology”, Prentice Hall, ISBN 0137805454, 1998</a:t>
            </a:r>
          </a:p>
          <a:p>
            <a:pPr marL="258763" indent="-258763" defTabSz="914400"/>
            <a:r>
              <a:rPr lang="en-US" altLang="en-US"/>
              <a:t>Tom Starr, et al, “DSL Advances”, Prentice Hall, ISBN 0130938106, 2002</a:t>
            </a:r>
          </a:p>
          <a:p>
            <a:pPr marL="258763" indent="-258763" defTabSz="914400"/>
            <a:r>
              <a:rPr lang="en-US" altLang="en-US"/>
              <a:t>Michael Beck, “Ethernet in the First Mile”, Mcgraw-Hill, ISBN 0071469915 , 2005</a:t>
            </a:r>
          </a:p>
          <a:p>
            <a:pPr marL="258763" indent="-258763" defTabSz="914400"/>
            <a:r>
              <a:rPr lang="en-US" altLang="en-US"/>
              <a:t>Note: EFM encompasses Ethernet over both GPON and VDSL</a:t>
            </a:r>
          </a:p>
          <a:p>
            <a:pPr marL="258763" indent="-258763" defTabSz="914400"/>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03595-BA72-4767-A968-6E91F8B6E7D3}"/>
              </a:ext>
            </a:extLst>
          </p:cNvPr>
          <p:cNvSpPr>
            <a:spLocks noGrp="1"/>
          </p:cNvSpPr>
          <p:nvPr>
            <p:ph type="title"/>
          </p:nvPr>
        </p:nvSpPr>
        <p:spPr/>
        <p:txBody>
          <a:bodyPr/>
          <a:lstStyle/>
          <a:p>
            <a:r>
              <a:rPr lang="en-US" dirty="0"/>
              <a:t>Backup !</a:t>
            </a:r>
            <a:endParaRPr lang="en-CA" dirty="0"/>
          </a:p>
        </p:txBody>
      </p:sp>
      <p:sp>
        <p:nvSpPr>
          <p:cNvPr id="3" name="Content Placeholder 2">
            <a:extLst>
              <a:ext uri="{FF2B5EF4-FFF2-40B4-BE49-F238E27FC236}">
                <a16:creationId xmlns:a16="http://schemas.microsoft.com/office/drawing/2014/main" xmlns="" id="{08EFE46E-2166-48F3-8720-8E8DA0D551C7}"/>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2946054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C909E66C-8155-4F34-86DA-532361C21000}"/>
              </a:ext>
            </a:extLst>
          </p:cNvPr>
          <p:cNvSpPr>
            <a:spLocks noGrp="1" noChangeArrowheads="1"/>
          </p:cNvSpPr>
          <p:nvPr>
            <p:ph type="title"/>
          </p:nvPr>
        </p:nvSpPr>
        <p:spPr/>
        <p:txBody>
          <a:bodyPr/>
          <a:lstStyle/>
          <a:p>
            <a:r>
              <a:rPr lang="en-US" altLang="en-US"/>
              <a:t>A Taxonomy of DSLs					*</a:t>
            </a:r>
          </a:p>
        </p:txBody>
      </p:sp>
      <p:sp>
        <p:nvSpPr>
          <p:cNvPr id="22531" name="Rectangle 3">
            <a:extLst>
              <a:ext uri="{FF2B5EF4-FFF2-40B4-BE49-F238E27FC236}">
                <a16:creationId xmlns:a16="http://schemas.microsoft.com/office/drawing/2014/main" xmlns="" id="{F5E429A6-6957-46A5-93A7-1F224F9B9AE4}"/>
              </a:ext>
            </a:extLst>
          </p:cNvPr>
          <p:cNvSpPr>
            <a:spLocks noGrp="1" noChangeArrowheads="1"/>
          </p:cNvSpPr>
          <p:nvPr>
            <p:ph type="body" idx="1"/>
          </p:nvPr>
        </p:nvSpPr>
        <p:spPr/>
        <p:txBody>
          <a:bodyPr/>
          <a:lstStyle/>
          <a:p>
            <a:pPr marL="258763" indent="-258763" defTabSz="914400"/>
            <a:r>
              <a:rPr lang="en-US" altLang="en-US"/>
              <a:t>DSL is Digital Subscriber Line</a:t>
            </a:r>
          </a:p>
          <a:p>
            <a:pPr marL="258763" indent="-258763" defTabSz="914400"/>
            <a:r>
              <a:rPr lang="en-US" altLang="en-US"/>
              <a:t>A .. Z DSL </a:t>
            </a:r>
          </a:p>
          <a:p>
            <a:pPr marL="568325" lvl="1" indent="-195263" defTabSz="914400"/>
            <a:r>
              <a:rPr lang="en-US" altLang="en-US"/>
              <a:t>How many are there really ?</a:t>
            </a:r>
          </a:p>
          <a:p>
            <a:pPr marL="568325" lvl="1" indent="-195263" defTabSz="914400"/>
            <a:r>
              <a:rPr lang="en-US" altLang="en-US"/>
              <a:t>Aren’t they really all the same ?</a:t>
            </a:r>
          </a:p>
          <a:p>
            <a:pPr marL="568325" lvl="1" indent="-195263" defTabSz="914400"/>
            <a:r>
              <a:rPr lang="en-US" altLang="en-US"/>
              <a:t>How do I decide which to use ?</a:t>
            </a:r>
          </a:p>
          <a:p>
            <a:pPr marL="258763" indent="-258763" defTabSz="914400"/>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5F60E709-748D-439E-AB3C-3B938BEFAA42}"/>
              </a:ext>
            </a:extLst>
          </p:cNvPr>
          <p:cNvSpPr>
            <a:spLocks noGrp="1" noChangeArrowheads="1"/>
          </p:cNvSpPr>
          <p:nvPr>
            <p:ph type="title"/>
          </p:nvPr>
        </p:nvSpPr>
        <p:spPr/>
        <p:txBody>
          <a:bodyPr/>
          <a:lstStyle/>
          <a:p>
            <a:r>
              <a:rPr lang="en-US" altLang="en-US"/>
              <a:t>DSLs and their characteristics				*</a:t>
            </a:r>
          </a:p>
        </p:txBody>
      </p:sp>
      <p:graphicFrame>
        <p:nvGraphicFramePr>
          <p:cNvPr id="24579" name="Object 4">
            <a:extLst>
              <a:ext uri="{FF2B5EF4-FFF2-40B4-BE49-F238E27FC236}">
                <a16:creationId xmlns:a16="http://schemas.microsoft.com/office/drawing/2014/main" xmlns="" id="{B8A8B9A5-AF05-49E8-B64D-22A3A81DC341}"/>
              </a:ext>
            </a:extLst>
          </p:cNvPr>
          <p:cNvGraphicFramePr>
            <a:graphicFrameLocks noChangeAspect="1"/>
          </p:cNvGraphicFramePr>
          <p:nvPr/>
        </p:nvGraphicFramePr>
        <p:xfrm>
          <a:off x="763588" y="1214438"/>
          <a:ext cx="7629525" cy="5260975"/>
        </p:xfrm>
        <a:graphic>
          <a:graphicData uri="http://schemas.openxmlformats.org/presentationml/2006/ole">
            <mc:AlternateContent xmlns:mc="http://schemas.openxmlformats.org/markup-compatibility/2006">
              <mc:Choice xmlns:v="urn:schemas-microsoft-com:vml" Requires="v">
                <p:oleObj spid="_x0000_s24595" name="Document" r:id="rId4" imgW="6258930" imgH="4754957" progId="Word.Document.8">
                  <p:embed/>
                </p:oleObj>
              </mc:Choice>
              <mc:Fallback>
                <p:oleObj name="Document" r:id="rId4" imgW="6258930" imgH="475495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1214438"/>
                        <a:ext cx="7629525" cy="526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7973" name="Oval 5">
            <a:extLst>
              <a:ext uri="{FF2B5EF4-FFF2-40B4-BE49-F238E27FC236}">
                <a16:creationId xmlns:a16="http://schemas.microsoft.com/office/drawing/2014/main" xmlns="" id="{2C41BFB4-F2EA-4228-A1C7-55BB8232C164}"/>
              </a:ext>
            </a:extLst>
          </p:cNvPr>
          <p:cNvSpPr>
            <a:spLocks noChangeArrowheads="1"/>
          </p:cNvSpPr>
          <p:nvPr/>
        </p:nvSpPr>
        <p:spPr bwMode="auto">
          <a:xfrm>
            <a:off x="0" y="4953000"/>
            <a:ext cx="9144000" cy="762000"/>
          </a:xfrm>
          <a:prstGeom prst="ellipse">
            <a:avLst/>
          </a:prstGeom>
          <a:noFill/>
          <a:ln w="12700">
            <a:solidFill>
              <a:srgbClr val="FF0000"/>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24581" name="Line 6">
            <a:extLst>
              <a:ext uri="{FF2B5EF4-FFF2-40B4-BE49-F238E27FC236}">
                <a16:creationId xmlns:a16="http://schemas.microsoft.com/office/drawing/2014/main" xmlns="" id="{D6C027FD-7E4D-4911-BA3C-0EF5F8CC724E}"/>
              </a:ext>
            </a:extLst>
          </p:cNvPr>
          <p:cNvSpPr>
            <a:spLocks noChangeShapeType="1"/>
          </p:cNvSpPr>
          <p:nvPr/>
        </p:nvSpPr>
        <p:spPr bwMode="auto">
          <a:xfrm>
            <a:off x="381000" y="3962400"/>
            <a:ext cx="8153400" cy="0"/>
          </a:xfrm>
          <a:prstGeom prst="line">
            <a:avLst/>
          </a:prstGeom>
          <a:noFill/>
          <a:ln w="381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24582" name="AutoShape 7">
            <a:extLst>
              <a:ext uri="{FF2B5EF4-FFF2-40B4-BE49-F238E27FC236}">
                <a16:creationId xmlns:a16="http://schemas.microsoft.com/office/drawing/2014/main" xmlns="" id="{D37000EC-8FB0-43EE-8004-7765E869BC51}"/>
              </a:ext>
            </a:extLst>
          </p:cNvPr>
          <p:cNvSpPr>
            <a:spLocks noChangeArrowheads="1"/>
          </p:cNvSpPr>
          <p:nvPr/>
        </p:nvSpPr>
        <p:spPr bwMode="auto">
          <a:xfrm>
            <a:off x="8077200" y="1447800"/>
            <a:ext cx="1066800" cy="2209800"/>
          </a:xfrm>
          <a:prstGeom prst="wedgeRoundRectCallout">
            <a:avLst>
              <a:gd name="adj1" fmla="val -186565"/>
              <a:gd name="adj2" fmla="val 124370"/>
              <a:gd name="adj3" fmla="val 16667"/>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sz="1200" b="0"/>
              <a:t>Becoming widely deployed as FTTN 25/5, 50/10 and soon 100/20 Mbps but on shorter loops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107973"/>
                                        </p:tgtEl>
                                        <p:attrNameLst>
                                          <p:attrName>style.visibility</p:attrName>
                                        </p:attrNameLst>
                                      </p:cBhvr>
                                      <p:to>
                                        <p:strVal val="visible"/>
                                      </p:to>
                                    </p:set>
                                    <p:anim calcmode="lin" valueType="num">
                                      <p:cBhvr additive="base">
                                        <p:cTn id="7" dur="500" fill="hold"/>
                                        <p:tgtEl>
                                          <p:spTgt spid="1107973"/>
                                        </p:tgtEl>
                                        <p:attrNameLst>
                                          <p:attrName>ppt_x</p:attrName>
                                        </p:attrNameLst>
                                      </p:cBhvr>
                                      <p:tavLst>
                                        <p:tav tm="0">
                                          <p:val>
                                            <p:strVal val="#ppt_x"/>
                                          </p:val>
                                        </p:tav>
                                        <p:tav tm="100000">
                                          <p:val>
                                            <p:strVal val="#ppt_x"/>
                                          </p:val>
                                        </p:tav>
                                      </p:tavLst>
                                    </p:anim>
                                    <p:anim calcmode="lin" valueType="num">
                                      <p:cBhvr additive="base">
                                        <p:cTn id="8" dur="500" fill="hold"/>
                                        <p:tgtEl>
                                          <p:spTgt spid="11079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53D90F45-9DAA-4858-93F0-28A2DB712189}"/>
              </a:ext>
            </a:extLst>
          </p:cNvPr>
          <p:cNvSpPr>
            <a:spLocks noGrp="1" noChangeArrowheads="1"/>
          </p:cNvSpPr>
          <p:nvPr>
            <p:ph type="title"/>
          </p:nvPr>
        </p:nvSpPr>
        <p:spPr/>
        <p:txBody>
          <a:bodyPr/>
          <a:lstStyle/>
          <a:p>
            <a:r>
              <a:rPr lang="en-US" altLang="en-US"/>
              <a:t>Objectives</a:t>
            </a:r>
          </a:p>
        </p:txBody>
      </p:sp>
      <p:sp>
        <p:nvSpPr>
          <p:cNvPr id="7171" name="Rectangle 3">
            <a:extLst>
              <a:ext uri="{FF2B5EF4-FFF2-40B4-BE49-F238E27FC236}">
                <a16:creationId xmlns:a16="http://schemas.microsoft.com/office/drawing/2014/main" xmlns="" id="{AD776133-A84A-4CEC-B54A-C8C7F2E9BEF3}"/>
              </a:ext>
            </a:extLst>
          </p:cNvPr>
          <p:cNvSpPr>
            <a:spLocks noGrp="1" noChangeArrowheads="1"/>
          </p:cNvSpPr>
          <p:nvPr>
            <p:ph type="body" idx="1"/>
          </p:nvPr>
        </p:nvSpPr>
        <p:spPr>
          <a:xfrm>
            <a:off x="511175" y="1471613"/>
            <a:ext cx="8316913" cy="4662803"/>
          </a:xfrm>
        </p:spPr>
        <p:txBody>
          <a:bodyPr/>
          <a:lstStyle/>
          <a:p>
            <a:pPr marL="258763" indent="-258763" defTabSz="914400"/>
            <a:r>
              <a:rPr lang="en-US" altLang="en-US" dirty="0"/>
              <a:t>Statistics, Terminology &amp; Trends</a:t>
            </a:r>
          </a:p>
          <a:p>
            <a:pPr marL="258763" indent="-258763" defTabSz="914400"/>
            <a:r>
              <a:rPr lang="en-US" altLang="en-US" dirty="0"/>
              <a:t>Access network topology</a:t>
            </a:r>
          </a:p>
          <a:p>
            <a:pPr marL="258763" indent="-258763" defTabSz="914400"/>
            <a:r>
              <a:rPr lang="en-US" altLang="en-US" dirty="0"/>
              <a:t>ADSL - some details</a:t>
            </a:r>
          </a:p>
          <a:p>
            <a:pPr marL="258763" indent="-258763" defTabSz="914400"/>
            <a:r>
              <a:rPr lang="en-US" altLang="en-US" dirty="0"/>
              <a:t>Evolution from copper to fiber</a:t>
            </a:r>
          </a:p>
          <a:p>
            <a:pPr marL="258763" indent="-258763" defTabSz="914400"/>
            <a:r>
              <a:rPr lang="en-US" altLang="en-US" dirty="0"/>
              <a:t>Fiber deployment models</a:t>
            </a:r>
          </a:p>
          <a:p>
            <a:pPr marL="258763" indent="-258763" defTabSz="914400"/>
            <a:r>
              <a:rPr lang="en-US" altLang="en-US" dirty="0"/>
              <a:t>GPON – some details</a:t>
            </a:r>
          </a:p>
          <a:p>
            <a:pPr marL="258763" indent="-258763" defTabSz="914400"/>
            <a:r>
              <a:rPr lang="en-US" altLang="en-US" dirty="0"/>
              <a:t>Fiber evolution</a:t>
            </a:r>
          </a:p>
          <a:p>
            <a:pPr marL="258763" indent="-258763" defTabSz="914400"/>
            <a:r>
              <a:rPr lang="en-US" altLang="en-US" dirty="0"/>
              <a:t>Summary</a:t>
            </a:r>
          </a:p>
          <a:p>
            <a:pPr marL="258763" indent="-258763" defTabSz="914400"/>
            <a:endParaRPr lang="en-US" altLang="en-US" dirty="0"/>
          </a:p>
          <a:p>
            <a:pPr marL="258763" indent="-258763" defTabSz="914400"/>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96ED42DA-FBC1-41C9-B645-24DA283773B5}"/>
              </a:ext>
            </a:extLst>
          </p:cNvPr>
          <p:cNvSpPr>
            <a:spLocks noGrp="1" noChangeArrowheads="1"/>
          </p:cNvSpPr>
          <p:nvPr>
            <p:ph type="title"/>
          </p:nvPr>
        </p:nvSpPr>
        <p:spPr/>
        <p:txBody>
          <a:bodyPr/>
          <a:lstStyle/>
          <a:p>
            <a:r>
              <a:rPr lang="en-US" altLang="en-US"/>
              <a:t>DSLs deJour						*</a:t>
            </a:r>
          </a:p>
        </p:txBody>
      </p:sp>
      <p:sp>
        <p:nvSpPr>
          <p:cNvPr id="26627" name="Rectangle 3">
            <a:extLst>
              <a:ext uri="{FF2B5EF4-FFF2-40B4-BE49-F238E27FC236}">
                <a16:creationId xmlns:a16="http://schemas.microsoft.com/office/drawing/2014/main" xmlns="" id="{89B4C602-87CD-496D-AAE3-0AE147F132BF}"/>
              </a:ext>
            </a:extLst>
          </p:cNvPr>
          <p:cNvSpPr>
            <a:spLocks noGrp="1" noChangeArrowheads="1"/>
          </p:cNvSpPr>
          <p:nvPr>
            <p:ph type="body" idx="1"/>
          </p:nvPr>
        </p:nvSpPr>
        <p:spPr>
          <a:xfrm>
            <a:off x="511175" y="1471613"/>
            <a:ext cx="8316913" cy="4471987"/>
          </a:xfrm>
        </p:spPr>
        <p:txBody>
          <a:bodyPr/>
          <a:lstStyle/>
          <a:p>
            <a:pPr marL="258763" indent="-258763" defTabSz="914400"/>
            <a:r>
              <a:rPr lang="en-US" altLang="en-US"/>
              <a:t>Today’s most popular DSLs include</a:t>
            </a:r>
          </a:p>
          <a:p>
            <a:pPr marL="568325" lvl="1" indent="-195263" defTabSz="914400"/>
            <a:r>
              <a:rPr lang="en-US" altLang="en-US"/>
              <a:t>ADSL/ADSL2/ADSL2plus and Reach-extended ADSL primarily for  residential high speed Internet =&gt; disappearing becoming legacy</a:t>
            </a:r>
          </a:p>
          <a:p>
            <a:pPr marL="568325" lvl="1" indent="-195263" defTabSz="914400"/>
            <a:endParaRPr lang="en-US" altLang="en-US"/>
          </a:p>
          <a:p>
            <a:pPr marL="568325" lvl="1" indent="-195263" defTabSz="914400"/>
            <a:r>
              <a:rPr lang="en-US" altLang="en-US"/>
              <a:t>ESHDSL (typically from same ADSL DSLAMs) mainly for business =&gt; never really caught on (ADSL and VDSL can do it and easier to deal with single technology)</a:t>
            </a:r>
          </a:p>
          <a:p>
            <a:pPr marL="568325" lvl="1" indent="-195263" defTabSz="914400"/>
            <a:endParaRPr lang="en-US" altLang="en-US"/>
          </a:p>
          <a:p>
            <a:pPr marL="568325" lvl="1" indent="-195263" defTabSz="914400"/>
            <a:r>
              <a:rPr lang="en-US" altLang="en-US"/>
              <a:t>VDSL2 focused on residential triple play (voice – video – data) Majority of DSL shipments today typically deployed in the outside plant</a:t>
            </a:r>
          </a:p>
          <a:p>
            <a:pPr marL="568325" lvl="1" indent="-195263" defTabSz="914400"/>
            <a:endParaRPr lang="en-US" altLang="en-US"/>
          </a:p>
          <a:p>
            <a:pPr marL="258763" indent="-258763" defTabSz="914400"/>
            <a:r>
              <a:rPr lang="en-US" altLang="en-US"/>
              <a:t>All moving to Ethernet for Transmission Convergence (TC) layer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49413DCC-9855-47AA-ACB9-84B48FAE2DFF}"/>
              </a:ext>
            </a:extLst>
          </p:cNvPr>
          <p:cNvSpPr>
            <a:spLocks noGrp="1" noChangeArrowheads="1"/>
          </p:cNvSpPr>
          <p:nvPr>
            <p:ph type="title"/>
          </p:nvPr>
        </p:nvSpPr>
        <p:spPr/>
        <p:txBody>
          <a:bodyPr/>
          <a:lstStyle/>
          <a:p>
            <a:r>
              <a:rPr lang="en-US" altLang="en-US"/>
              <a:t>ADSL - an example					*</a:t>
            </a:r>
          </a:p>
        </p:txBody>
      </p:sp>
      <p:sp>
        <p:nvSpPr>
          <p:cNvPr id="28675" name="Rectangle 3">
            <a:extLst>
              <a:ext uri="{FF2B5EF4-FFF2-40B4-BE49-F238E27FC236}">
                <a16:creationId xmlns:a16="http://schemas.microsoft.com/office/drawing/2014/main" xmlns="" id="{01AEBF73-CF25-437E-8B3A-31C7DA188F9B}"/>
              </a:ext>
            </a:extLst>
          </p:cNvPr>
          <p:cNvSpPr>
            <a:spLocks noGrp="1" noChangeArrowheads="1"/>
          </p:cNvSpPr>
          <p:nvPr>
            <p:ph type="body" idx="1"/>
          </p:nvPr>
        </p:nvSpPr>
        <p:spPr>
          <a:xfrm>
            <a:off x="533400" y="1295400"/>
            <a:ext cx="8316913" cy="5114925"/>
          </a:xfrm>
        </p:spPr>
        <p:txBody>
          <a:bodyPr/>
          <a:lstStyle/>
          <a:p>
            <a:pPr marL="258763" indent="-258763"/>
            <a:r>
              <a:rPr lang="en-US" altLang="en-US"/>
              <a:t>Described by ITU G.992.1 (G.99x series)</a:t>
            </a:r>
          </a:p>
          <a:p>
            <a:pPr marL="258763" indent="-258763"/>
            <a:r>
              <a:rPr lang="en-US" altLang="en-US" sz="1800"/>
              <a:t>Single pair – All digital loop, over POTS or ISDN </a:t>
            </a:r>
            <a:r>
              <a:rPr lang="en-US" altLang="en-US" sz="1400"/>
              <a:t>(start frequency)</a:t>
            </a:r>
          </a:p>
          <a:p>
            <a:pPr marL="258763" indent="-258763"/>
            <a:r>
              <a:rPr lang="en-US" altLang="en-US" sz="1800"/>
              <a:t>works like 256 V.34</a:t>
            </a:r>
            <a:r>
              <a:rPr lang="en-US" altLang="en-US" sz="1800" baseline="30000"/>
              <a:t>1</a:t>
            </a:r>
            <a:r>
              <a:rPr lang="en-US" altLang="en-US" sz="1800"/>
              <a:t> modems spread apart every 4.3 kHz </a:t>
            </a:r>
            <a:r>
              <a:rPr lang="en-US" altLang="en-US" sz="1400"/>
              <a:t>(frequency separation)</a:t>
            </a:r>
          </a:p>
          <a:p>
            <a:pPr marL="258763" indent="-258763"/>
            <a:r>
              <a:rPr lang="en-US" altLang="en-US" sz="1800"/>
              <a:t>total bandwidth to 1.1 Mhz (or 2.2 for ADSL2plus) </a:t>
            </a:r>
            <a:r>
              <a:rPr lang="en-US" altLang="en-US" sz="1400"/>
              <a:t>(end frequency)</a:t>
            </a:r>
          </a:p>
          <a:p>
            <a:pPr marL="258763" indent="-258763"/>
            <a:r>
              <a:rPr lang="en-US" altLang="en-US" sz="1800"/>
              <a:t>variable bit rate, up to 10 Mbps (24 Mbps) , based on loop conditions (startup)</a:t>
            </a:r>
          </a:p>
          <a:p>
            <a:pPr marL="258763" indent="-258763"/>
            <a:r>
              <a:rPr lang="en-US" altLang="en-US" sz="1800"/>
              <a:t>can adapt to changing line conditions (showtime)</a:t>
            </a:r>
          </a:p>
          <a:p>
            <a:pPr marL="258763" indent="-258763"/>
            <a:r>
              <a:rPr lang="en-US" altLang="en-US" sz="1800"/>
              <a:t>forward error correction</a:t>
            </a:r>
          </a:p>
          <a:p>
            <a:pPr marL="258763" indent="-258763"/>
            <a:r>
              <a:rPr lang="en-US" altLang="en-US" sz="1800"/>
              <a:t>multiple latency paths – interleaved path used for improved error protection</a:t>
            </a:r>
          </a:p>
          <a:p>
            <a:pPr marL="258763" indent="-258763"/>
            <a:r>
              <a:rPr lang="en-US" altLang="en-US" sz="1800"/>
              <a:t>ATM transport (although single PVC is predominant, Ethernet transport is an option but not popular til VDSL)</a:t>
            </a:r>
          </a:p>
          <a:p>
            <a:pPr marL="258763" indent="-258763"/>
            <a:r>
              <a:rPr lang="en-US" altLang="en-US"/>
              <a:t>VDSL by comparison is :</a:t>
            </a:r>
          </a:p>
          <a:p>
            <a:pPr marL="568325" lvl="1" indent="-195263"/>
            <a:r>
              <a:rPr lang="en-US" altLang="en-US" sz="1800"/>
              <a:t>4096 carriers up to 17 (30)Mhz </a:t>
            </a:r>
            <a:r>
              <a:rPr lang="en-US" altLang="en-US" sz="1400"/>
              <a:t>(16 x complexity of ADSL but remember Moore’s law)</a:t>
            </a:r>
          </a:p>
          <a:p>
            <a:pPr marL="568325" lvl="1" indent="-195263"/>
            <a:r>
              <a:rPr lang="en-US" altLang="en-US" sz="1800"/>
              <a:t>Variable bit rate, &gt;= 50 Mbps, dependant upon loop length</a:t>
            </a:r>
          </a:p>
          <a:p>
            <a:pPr marL="258763" indent="-258763"/>
            <a:r>
              <a:rPr lang="en-US" altLang="en-US" sz="1200"/>
              <a:t>Note 1: V.34 modems achieved up to 33.6 kbps over 4kHz analog phone lines -&gt; near shannon limit of ~ 35kbps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818062F6-92F8-4E20-AEF3-2DDF3F57D2EB}"/>
              </a:ext>
            </a:extLst>
          </p:cNvPr>
          <p:cNvSpPr>
            <a:spLocks noGrp="1" noChangeArrowheads="1"/>
          </p:cNvSpPr>
          <p:nvPr>
            <p:ph type="title"/>
          </p:nvPr>
        </p:nvSpPr>
        <p:spPr/>
        <p:txBody>
          <a:bodyPr/>
          <a:lstStyle/>
          <a:p>
            <a:r>
              <a:rPr lang="en-US" altLang="en-US"/>
              <a:t>Conceptual ADSL Modem				*</a:t>
            </a:r>
          </a:p>
        </p:txBody>
      </p:sp>
      <p:sp>
        <p:nvSpPr>
          <p:cNvPr id="30723" name="Rectangle 3">
            <a:extLst>
              <a:ext uri="{FF2B5EF4-FFF2-40B4-BE49-F238E27FC236}">
                <a16:creationId xmlns:a16="http://schemas.microsoft.com/office/drawing/2014/main" xmlns="" id="{9D8F2CA9-758E-4E49-86CF-DB747240C8FC}"/>
              </a:ext>
            </a:extLst>
          </p:cNvPr>
          <p:cNvSpPr>
            <a:spLocks noGrp="1" noChangeArrowheads="1"/>
          </p:cNvSpPr>
          <p:nvPr>
            <p:ph type="body" idx="1"/>
          </p:nvPr>
        </p:nvSpPr>
        <p:spPr/>
        <p:txBody>
          <a:bodyPr/>
          <a:lstStyle/>
          <a:p>
            <a:pPr marL="258763" indent="-258763" defTabSz="914400"/>
            <a:endParaRPr lang="en-US" altLang="en-US"/>
          </a:p>
        </p:txBody>
      </p:sp>
      <p:pic>
        <p:nvPicPr>
          <p:cNvPr id="30724" name="Picture 4" descr="refmodel">
            <a:extLst>
              <a:ext uri="{FF2B5EF4-FFF2-40B4-BE49-F238E27FC236}">
                <a16:creationId xmlns:a16="http://schemas.microsoft.com/office/drawing/2014/main" xmlns="" id="{245D0029-4C1F-4622-8ECD-6DE1B5545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062038"/>
            <a:ext cx="90297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9CEFFB9B-DCF5-4025-A85E-C37EDE745A2E}"/>
              </a:ext>
            </a:extLst>
          </p:cNvPr>
          <p:cNvSpPr>
            <a:spLocks noChangeArrowheads="1"/>
          </p:cNvSpPr>
          <p:nvPr/>
        </p:nvSpPr>
        <p:spPr bwMode="auto">
          <a:xfrm>
            <a:off x="4559300" y="4022725"/>
            <a:ext cx="4146550" cy="311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8915" name="Rectangle 3">
            <a:extLst>
              <a:ext uri="{FF2B5EF4-FFF2-40B4-BE49-F238E27FC236}">
                <a16:creationId xmlns:a16="http://schemas.microsoft.com/office/drawing/2014/main" xmlns="" id="{90353E29-3B48-486D-88FA-8AF474499CB3}"/>
              </a:ext>
            </a:extLst>
          </p:cNvPr>
          <p:cNvSpPr>
            <a:spLocks noChangeArrowheads="1"/>
          </p:cNvSpPr>
          <p:nvPr/>
        </p:nvSpPr>
        <p:spPr bwMode="gray">
          <a:xfrm>
            <a:off x="4637088" y="4075113"/>
            <a:ext cx="4068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1600" b="1">
                <a:solidFill>
                  <a:schemeClr val="tx1"/>
                </a:solidFill>
                <a:latin typeface="FuturaA Bk BT" pitchFamily="34" charset="0"/>
              </a:defRPr>
            </a:lvl1pPr>
            <a:lvl2pPr marL="361950" indent="-182563"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lnSpc>
                <a:spcPct val="90000"/>
              </a:lnSpc>
              <a:spcBef>
                <a:spcPct val="50000"/>
              </a:spcBef>
              <a:spcAft>
                <a:spcPts val="600"/>
              </a:spcAft>
              <a:buClr>
                <a:schemeClr val="tx1"/>
              </a:buClr>
              <a:buSzPct val="80000"/>
              <a:buFontTx/>
              <a:buChar char="&gt;"/>
            </a:pPr>
            <a:r>
              <a:rPr lang="en-US" altLang="en-US" sz="1500">
                <a:solidFill>
                  <a:schemeClr val="bg1"/>
                </a:solidFill>
              </a:rPr>
              <a:t>Upstream Xtalk Cancellation</a:t>
            </a:r>
            <a:endParaRPr lang="en-US" altLang="en-US" sz="1500" b="0" i="1">
              <a:solidFill>
                <a:schemeClr val="bg1"/>
              </a:solidFill>
            </a:endParaRPr>
          </a:p>
          <a:p>
            <a:pPr lvl="1" algn="l">
              <a:lnSpc>
                <a:spcPct val="90000"/>
              </a:lnSpc>
              <a:spcBef>
                <a:spcPct val="30000"/>
              </a:spcBef>
              <a:spcAft>
                <a:spcPts val="600"/>
              </a:spcAft>
              <a:buClr>
                <a:schemeClr val="accent1"/>
              </a:buClr>
              <a:buSzPct val="80000"/>
              <a:buFontTx/>
              <a:buChar char="•"/>
            </a:pPr>
            <a:r>
              <a:rPr lang="en-GB" altLang="en-US" b="0"/>
              <a:t>Transmit signal on the line does NOT need to be changed - crosstalk is cancelled after it has coupled via the line</a:t>
            </a:r>
          </a:p>
          <a:p>
            <a:pPr lvl="1" algn="l">
              <a:lnSpc>
                <a:spcPct val="90000"/>
              </a:lnSpc>
              <a:spcBef>
                <a:spcPct val="30000"/>
              </a:spcBef>
              <a:spcAft>
                <a:spcPts val="600"/>
              </a:spcAft>
              <a:buClr>
                <a:schemeClr val="accent1"/>
              </a:buClr>
              <a:buSzPct val="80000"/>
              <a:buFontTx/>
              <a:buChar char="•"/>
            </a:pPr>
            <a:r>
              <a:rPr lang="en-GB" altLang="en-US" b="0"/>
              <a:t>All processing at the receiver (CO)</a:t>
            </a:r>
          </a:p>
        </p:txBody>
      </p:sp>
      <p:sp>
        <p:nvSpPr>
          <p:cNvPr id="1242116" name="Rectangle 4">
            <a:extLst>
              <a:ext uri="{FF2B5EF4-FFF2-40B4-BE49-F238E27FC236}">
                <a16:creationId xmlns:a16="http://schemas.microsoft.com/office/drawing/2014/main" xmlns="" id="{0C285AE2-17BB-4FA0-9942-52D0DE23A04F}"/>
              </a:ext>
            </a:extLst>
          </p:cNvPr>
          <p:cNvSpPr>
            <a:spLocks noChangeArrowheads="1"/>
          </p:cNvSpPr>
          <p:nvPr/>
        </p:nvSpPr>
        <p:spPr bwMode="auto">
          <a:xfrm>
            <a:off x="533400" y="1090613"/>
            <a:ext cx="8172450" cy="852487"/>
          </a:xfrm>
          <a:prstGeom prst="rect">
            <a:avLst/>
          </a:prstGeom>
          <a:gradFill rotWithShape="0">
            <a:gsLst>
              <a:gs pos="0">
                <a:schemeClr val="accent1"/>
              </a:gs>
              <a:gs pos="50000">
                <a:schemeClr val="bg1"/>
              </a:gs>
              <a:gs pos="100000">
                <a:schemeClr val="accent1"/>
              </a:gs>
            </a:gsLst>
            <a:lin ang="5400000" scaled="1"/>
          </a:gradFill>
          <a:ln w="9525">
            <a:noFill/>
            <a:miter lim="800000"/>
            <a:headEnd/>
            <a:tailEnd/>
          </a:ln>
          <a:effectLst/>
        </p:spPr>
        <p:txBody>
          <a:bodyPr wrap="none" lIns="0" tIns="0" rIns="0" bIns="0" anchor="ctr"/>
          <a:lstStyle/>
          <a:p>
            <a:pPr algn="ctr">
              <a:defRPr/>
            </a:pPr>
            <a:endParaRPr lang="en-US"/>
          </a:p>
        </p:txBody>
      </p:sp>
      <p:sp>
        <p:nvSpPr>
          <p:cNvPr id="38917" name="Rectangle 5">
            <a:extLst>
              <a:ext uri="{FF2B5EF4-FFF2-40B4-BE49-F238E27FC236}">
                <a16:creationId xmlns:a16="http://schemas.microsoft.com/office/drawing/2014/main" xmlns="" id="{C8A5C46E-A029-4A0E-A9F2-049A07738F67}"/>
              </a:ext>
            </a:extLst>
          </p:cNvPr>
          <p:cNvSpPr>
            <a:spLocks noGrp="1" noChangeArrowheads="1"/>
          </p:cNvSpPr>
          <p:nvPr>
            <p:ph type="title"/>
          </p:nvPr>
        </p:nvSpPr>
        <p:spPr>
          <a:xfrm>
            <a:off x="503238" y="273050"/>
            <a:ext cx="7883525" cy="609600"/>
          </a:xfrm>
        </p:spPr>
        <p:txBody>
          <a:bodyPr/>
          <a:lstStyle/>
          <a:p>
            <a:r>
              <a:rPr lang="en-US" altLang="en-US"/>
              <a:t>Short loop performance limited by crosstalk noise</a:t>
            </a:r>
            <a:endParaRPr lang="en-GB" altLang="en-US" sz="1700"/>
          </a:p>
        </p:txBody>
      </p:sp>
      <p:sp>
        <p:nvSpPr>
          <p:cNvPr id="38918" name="Rectangle 6">
            <a:extLst>
              <a:ext uri="{FF2B5EF4-FFF2-40B4-BE49-F238E27FC236}">
                <a16:creationId xmlns:a16="http://schemas.microsoft.com/office/drawing/2014/main" xmlns="" id="{F9A63A27-80D1-49B7-BAF3-57B3113440CF}"/>
              </a:ext>
            </a:extLst>
          </p:cNvPr>
          <p:cNvSpPr>
            <a:spLocks noGrp="1" noChangeArrowheads="1"/>
          </p:cNvSpPr>
          <p:nvPr>
            <p:ph type="body" idx="1"/>
          </p:nvPr>
        </p:nvSpPr>
        <p:spPr>
          <a:xfrm>
            <a:off x="628650" y="838200"/>
            <a:ext cx="7985125" cy="1238250"/>
          </a:xfrm>
        </p:spPr>
        <p:txBody>
          <a:bodyPr/>
          <a:lstStyle/>
          <a:p>
            <a:pPr marL="1028700" indent="-1028700" defTabSz="914400">
              <a:lnSpc>
                <a:spcPct val="80000"/>
              </a:lnSpc>
              <a:tabLst>
                <a:tab pos="3946525" algn="l"/>
              </a:tabLst>
            </a:pPr>
            <a:endParaRPr lang="en-GB" altLang="en-US" sz="1500"/>
          </a:p>
          <a:p>
            <a:pPr marL="1028700" indent="-1028700" algn="ctr" defTabSz="914400">
              <a:lnSpc>
                <a:spcPct val="80000"/>
              </a:lnSpc>
              <a:buFontTx/>
              <a:buNone/>
              <a:tabLst>
                <a:tab pos="3946525" algn="l"/>
              </a:tabLst>
            </a:pPr>
            <a:r>
              <a:rPr lang="en-GB" altLang="en-US"/>
              <a:t>Crosstalk Cancellation: </a:t>
            </a:r>
            <a:r>
              <a:rPr lang="en-GB" altLang="en-US" b="1">
                <a:solidFill>
                  <a:schemeClr val="accent1"/>
                </a:solidFill>
              </a:rPr>
              <a:t>Signals</a:t>
            </a:r>
            <a:r>
              <a:rPr lang="en-GB" altLang="en-US">
                <a:solidFill>
                  <a:schemeClr val="accent1"/>
                </a:solidFill>
              </a:rPr>
              <a:t> </a:t>
            </a:r>
            <a:r>
              <a:rPr lang="en-GB" altLang="en-US"/>
              <a:t>on all the lines of the DSLAM are generated jointly or processed jointly.  </a:t>
            </a:r>
          </a:p>
          <a:p>
            <a:pPr marL="1028700" indent="-1028700" defTabSz="914400">
              <a:lnSpc>
                <a:spcPct val="80000"/>
              </a:lnSpc>
              <a:tabLst>
                <a:tab pos="3946525" algn="l"/>
              </a:tabLst>
            </a:pPr>
            <a:endParaRPr lang="en-GB" altLang="en-US" sz="1300"/>
          </a:p>
        </p:txBody>
      </p:sp>
      <p:sp>
        <p:nvSpPr>
          <p:cNvPr id="38919" name="Oval 7">
            <a:extLst>
              <a:ext uri="{FF2B5EF4-FFF2-40B4-BE49-F238E27FC236}">
                <a16:creationId xmlns:a16="http://schemas.microsoft.com/office/drawing/2014/main" xmlns="" id="{4DD8CFA6-19BB-4846-BCC0-79348FCCE9F1}"/>
              </a:ext>
            </a:extLst>
          </p:cNvPr>
          <p:cNvSpPr>
            <a:spLocks noChangeArrowheads="1"/>
          </p:cNvSpPr>
          <p:nvPr/>
        </p:nvSpPr>
        <p:spPr bwMode="auto">
          <a:xfrm>
            <a:off x="-384175" y="2944813"/>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grpSp>
        <p:nvGrpSpPr>
          <p:cNvPr id="38920" name="Group 8">
            <a:extLst>
              <a:ext uri="{FF2B5EF4-FFF2-40B4-BE49-F238E27FC236}">
                <a16:creationId xmlns:a16="http://schemas.microsoft.com/office/drawing/2014/main" xmlns="" id="{1E2C6B4C-E62E-45C3-A130-3034ECFAAEDD}"/>
              </a:ext>
            </a:extLst>
          </p:cNvPr>
          <p:cNvGrpSpPr>
            <a:grpSpLocks/>
          </p:cNvGrpSpPr>
          <p:nvPr/>
        </p:nvGrpSpPr>
        <p:grpSpPr bwMode="auto">
          <a:xfrm>
            <a:off x="4770438" y="2189163"/>
            <a:ext cx="3497262" cy="1582737"/>
            <a:chOff x="240" y="1248"/>
            <a:chExt cx="2203" cy="997"/>
          </a:xfrm>
        </p:grpSpPr>
        <p:grpSp>
          <p:nvGrpSpPr>
            <p:cNvPr id="39009" name="Group 9">
              <a:extLst>
                <a:ext uri="{FF2B5EF4-FFF2-40B4-BE49-F238E27FC236}">
                  <a16:creationId xmlns:a16="http://schemas.microsoft.com/office/drawing/2014/main" xmlns="" id="{BC574D35-B2FB-4156-8F34-AB4EDE858114}"/>
                </a:ext>
              </a:extLst>
            </p:cNvPr>
            <p:cNvGrpSpPr>
              <a:grpSpLocks noChangeAspect="1"/>
            </p:cNvGrpSpPr>
            <p:nvPr/>
          </p:nvGrpSpPr>
          <p:grpSpPr bwMode="auto">
            <a:xfrm>
              <a:off x="1198" y="1417"/>
              <a:ext cx="1195" cy="32"/>
              <a:chOff x="1507" y="1312"/>
              <a:chExt cx="2761" cy="88"/>
            </a:xfrm>
          </p:grpSpPr>
          <p:sp>
            <p:nvSpPr>
              <p:cNvPr id="39059" name="Arc 10">
                <a:extLst>
                  <a:ext uri="{FF2B5EF4-FFF2-40B4-BE49-F238E27FC236}">
                    <a16:creationId xmlns:a16="http://schemas.microsoft.com/office/drawing/2014/main" xmlns="" id="{23AA9E80-AB4C-4079-898A-B21F885F46CE}"/>
                  </a:ext>
                </a:extLst>
              </p:cNvPr>
              <p:cNvSpPr>
                <a:spLocks noChangeAspect="1"/>
              </p:cNvSpPr>
              <p:nvPr/>
            </p:nvSpPr>
            <p:spPr bwMode="auto">
              <a:xfrm>
                <a:off x="1507"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0" name="Arc 11">
                <a:extLst>
                  <a:ext uri="{FF2B5EF4-FFF2-40B4-BE49-F238E27FC236}">
                    <a16:creationId xmlns:a16="http://schemas.microsoft.com/office/drawing/2014/main" xmlns="" id="{320B0B35-6E5D-424D-B48B-2B204F2BD8F7}"/>
                  </a:ext>
                </a:extLst>
              </p:cNvPr>
              <p:cNvSpPr>
                <a:spLocks noChangeAspect="1"/>
              </p:cNvSpPr>
              <p:nvPr/>
            </p:nvSpPr>
            <p:spPr bwMode="auto">
              <a:xfrm flipV="1">
                <a:off x="1679"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1" name="Arc 12">
                <a:extLst>
                  <a:ext uri="{FF2B5EF4-FFF2-40B4-BE49-F238E27FC236}">
                    <a16:creationId xmlns:a16="http://schemas.microsoft.com/office/drawing/2014/main" xmlns="" id="{DAFB945F-6E9E-498E-BB13-36DC28B8AED6}"/>
                  </a:ext>
                </a:extLst>
              </p:cNvPr>
              <p:cNvSpPr>
                <a:spLocks noChangeAspect="1"/>
              </p:cNvSpPr>
              <p:nvPr/>
            </p:nvSpPr>
            <p:spPr bwMode="auto">
              <a:xfrm>
                <a:off x="1852"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2" name="Arc 13">
                <a:extLst>
                  <a:ext uri="{FF2B5EF4-FFF2-40B4-BE49-F238E27FC236}">
                    <a16:creationId xmlns:a16="http://schemas.microsoft.com/office/drawing/2014/main" xmlns="" id="{0179D6B3-49B5-441B-9CE7-FEC2779AA31A}"/>
                  </a:ext>
                </a:extLst>
              </p:cNvPr>
              <p:cNvSpPr>
                <a:spLocks noChangeAspect="1"/>
              </p:cNvSpPr>
              <p:nvPr/>
            </p:nvSpPr>
            <p:spPr bwMode="auto">
              <a:xfrm flipV="1">
                <a:off x="2024"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3" name="Arc 14">
                <a:extLst>
                  <a:ext uri="{FF2B5EF4-FFF2-40B4-BE49-F238E27FC236}">
                    <a16:creationId xmlns:a16="http://schemas.microsoft.com/office/drawing/2014/main" xmlns="" id="{B0F82986-B52B-43C3-9714-277B78B32DF7}"/>
                  </a:ext>
                </a:extLst>
              </p:cNvPr>
              <p:cNvSpPr>
                <a:spLocks noChangeAspect="1"/>
              </p:cNvSpPr>
              <p:nvPr/>
            </p:nvSpPr>
            <p:spPr bwMode="auto">
              <a:xfrm>
                <a:off x="2024"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4" name="Arc 15">
                <a:extLst>
                  <a:ext uri="{FF2B5EF4-FFF2-40B4-BE49-F238E27FC236}">
                    <a16:creationId xmlns:a16="http://schemas.microsoft.com/office/drawing/2014/main" xmlns="" id="{C9F8487A-4CA0-479E-9774-368E683C5B37}"/>
                  </a:ext>
                </a:extLst>
              </p:cNvPr>
              <p:cNvSpPr>
                <a:spLocks noChangeAspect="1"/>
              </p:cNvSpPr>
              <p:nvPr/>
            </p:nvSpPr>
            <p:spPr bwMode="auto">
              <a:xfrm flipV="1">
                <a:off x="1507"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5" name="Arc 16">
                <a:extLst>
                  <a:ext uri="{FF2B5EF4-FFF2-40B4-BE49-F238E27FC236}">
                    <a16:creationId xmlns:a16="http://schemas.microsoft.com/office/drawing/2014/main" xmlns="" id="{7D6759C6-E5D8-445E-8E79-0FE952536539}"/>
                  </a:ext>
                </a:extLst>
              </p:cNvPr>
              <p:cNvSpPr>
                <a:spLocks noChangeAspect="1"/>
              </p:cNvSpPr>
              <p:nvPr/>
            </p:nvSpPr>
            <p:spPr bwMode="auto">
              <a:xfrm>
                <a:off x="1679"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6" name="Arc 17">
                <a:extLst>
                  <a:ext uri="{FF2B5EF4-FFF2-40B4-BE49-F238E27FC236}">
                    <a16:creationId xmlns:a16="http://schemas.microsoft.com/office/drawing/2014/main" xmlns="" id="{7A10CFB3-1073-4113-B2ED-2CAD385319C4}"/>
                  </a:ext>
                </a:extLst>
              </p:cNvPr>
              <p:cNvSpPr>
                <a:spLocks noChangeAspect="1"/>
              </p:cNvSpPr>
              <p:nvPr/>
            </p:nvSpPr>
            <p:spPr bwMode="auto">
              <a:xfrm flipV="1">
                <a:off x="1852"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7" name="Arc 18">
                <a:extLst>
                  <a:ext uri="{FF2B5EF4-FFF2-40B4-BE49-F238E27FC236}">
                    <a16:creationId xmlns:a16="http://schemas.microsoft.com/office/drawing/2014/main" xmlns="" id="{37E3546D-6EEF-4830-A764-B5FCA0C3355E}"/>
                  </a:ext>
                </a:extLst>
              </p:cNvPr>
              <p:cNvSpPr>
                <a:spLocks noChangeAspect="1"/>
              </p:cNvSpPr>
              <p:nvPr/>
            </p:nvSpPr>
            <p:spPr bwMode="auto">
              <a:xfrm>
                <a:off x="2197"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8" name="Arc 19">
                <a:extLst>
                  <a:ext uri="{FF2B5EF4-FFF2-40B4-BE49-F238E27FC236}">
                    <a16:creationId xmlns:a16="http://schemas.microsoft.com/office/drawing/2014/main" xmlns="" id="{E470F603-4F2C-4865-A6B3-A6D27BE67904}"/>
                  </a:ext>
                </a:extLst>
              </p:cNvPr>
              <p:cNvSpPr>
                <a:spLocks noChangeAspect="1"/>
              </p:cNvSpPr>
              <p:nvPr/>
            </p:nvSpPr>
            <p:spPr bwMode="auto">
              <a:xfrm flipV="1">
                <a:off x="2370"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69" name="Arc 20">
                <a:extLst>
                  <a:ext uri="{FF2B5EF4-FFF2-40B4-BE49-F238E27FC236}">
                    <a16:creationId xmlns:a16="http://schemas.microsoft.com/office/drawing/2014/main" xmlns="" id="{EAB4FCB8-E349-4DB9-BD35-8CC9D8EBDB71}"/>
                  </a:ext>
                </a:extLst>
              </p:cNvPr>
              <p:cNvSpPr>
                <a:spLocks noChangeAspect="1"/>
              </p:cNvSpPr>
              <p:nvPr/>
            </p:nvSpPr>
            <p:spPr bwMode="auto">
              <a:xfrm>
                <a:off x="2542"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0" name="Arc 21">
                <a:extLst>
                  <a:ext uri="{FF2B5EF4-FFF2-40B4-BE49-F238E27FC236}">
                    <a16:creationId xmlns:a16="http://schemas.microsoft.com/office/drawing/2014/main" xmlns="" id="{8129E256-CF61-444A-91B6-722580554F1F}"/>
                  </a:ext>
                </a:extLst>
              </p:cNvPr>
              <p:cNvSpPr>
                <a:spLocks noChangeAspect="1"/>
              </p:cNvSpPr>
              <p:nvPr/>
            </p:nvSpPr>
            <p:spPr bwMode="auto">
              <a:xfrm flipV="1">
                <a:off x="2715"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1" name="Arc 22">
                <a:extLst>
                  <a:ext uri="{FF2B5EF4-FFF2-40B4-BE49-F238E27FC236}">
                    <a16:creationId xmlns:a16="http://schemas.microsoft.com/office/drawing/2014/main" xmlns="" id="{189A4F5D-7918-4ACE-B7E5-01ADD8E385D8}"/>
                  </a:ext>
                </a:extLst>
              </p:cNvPr>
              <p:cNvSpPr>
                <a:spLocks noChangeAspect="1"/>
              </p:cNvSpPr>
              <p:nvPr/>
            </p:nvSpPr>
            <p:spPr bwMode="auto">
              <a:xfrm>
                <a:off x="2715"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2" name="Arc 23">
                <a:extLst>
                  <a:ext uri="{FF2B5EF4-FFF2-40B4-BE49-F238E27FC236}">
                    <a16:creationId xmlns:a16="http://schemas.microsoft.com/office/drawing/2014/main" xmlns="" id="{98290F93-D8BE-469D-AA59-C993BB2A7668}"/>
                  </a:ext>
                </a:extLst>
              </p:cNvPr>
              <p:cNvSpPr>
                <a:spLocks noChangeAspect="1"/>
              </p:cNvSpPr>
              <p:nvPr/>
            </p:nvSpPr>
            <p:spPr bwMode="auto">
              <a:xfrm flipV="1">
                <a:off x="2197"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3" name="Arc 24">
                <a:extLst>
                  <a:ext uri="{FF2B5EF4-FFF2-40B4-BE49-F238E27FC236}">
                    <a16:creationId xmlns:a16="http://schemas.microsoft.com/office/drawing/2014/main" xmlns="" id="{C1063A0D-6BBA-42DD-A6CD-38A042BE29DF}"/>
                  </a:ext>
                </a:extLst>
              </p:cNvPr>
              <p:cNvSpPr>
                <a:spLocks noChangeAspect="1"/>
              </p:cNvSpPr>
              <p:nvPr/>
            </p:nvSpPr>
            <p:spPr bwMode="auto">
              <a:xfrm>
                <a:off x="2370"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4" name="Arc 25">
                <a:extLst>
                  <a:ext uri="{FF2B5EF4-FFF2-40B4-BE49-F238E27FC236}">
                    <a16:creationId xmlns:a16="http://schemas.microsoft.com/office/drawing/2014/main" xmlns="" id="{827002EA-6516-4FF7-B46C-8FDEB0DC03AA}"/>
                  </a:ext>
                </a:extLst>
              </p:cNvPr>
              <p:cNvSpPr>
                <a:spLocks noChangeAspect="1"/>
              </p:cNvSpPr>
              <p:nvPr/>
            </p:nvSpPr>
            <p:spPr bwMode="auto">
              <a:xfrm flipV="1">
                <a:off x="2542"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5" name="Arc 26">
                <a:extLst>
                  <a:ext uri="{FF2B5EF4-FFF2-40B4-BE49-F238E27FC236}">
                    <a16:creationId xmlns:a16="http://schemas.microsoft.com/office/drawing/2014/main" xmlns="" id="{F6C0240F-4685-495D-98EC-E3DFAA2DC941}"/>
                  </a:ext>
                </a:extLst>
              </p:cNvPr>
              <p:cNvSpPr>
                <a:spLocks noChangeAspect="1"/>
              </p:cNvSpPr>
              <p:nvPr/>
            </p:nvSpPr>
            <p:spPr bwMode="auto">
              <a:xfrm>
                <a:off x="2887"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6" name="Arc 27">
                <a:extLst>
                  <a:ext uri="{FF2B5EF4-FFF2-40B4-BE49-F238E27FC236}">
                    <a16:creationId xmlns:a16="http://schemas.microsoft.com/office/drawing/2014/main" xmlns="" id="{AA4474FE-FDB1-4FA9-BEB9-56568C48E88F}"/>
                  </a:ext>
                </a:extLst>
              </p:cNvPr>
              <p:cNvSpPr>
                <a:spLocks noChangeAspect="1"/>
              </p:cNvSpPr>
              <p:nvPr/>
            </p:nvSpPr>
            <p:spPr bwMode="auto">
              <a:xfrm flipV="1">
                <a:off x="3060"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7" name="Arc 28">
                <a:extLst>
                  <a:ext uri="{FF2B5EF4-FFF2-40B4-BE49-F238E27FC236}">
                    <a16:creationId xmlns:a16="http://schemas.microsoft.com/office/drawing/2014/main" xmlns="" id="{373D563A-DCCE-4CE4-977B-8B50B3C5FD3F}"/>
                  </a:ext>
                </a:extLst>
              </p:cNvPr>
              <p:cNvSpPr>
                <a:spLocks noChangeAspect="1"/>
              </p:cNvSpPr>
              <p:nvPr/>
            </p:nvSpPr>
            <p:spPr bwMode="auto">
              <a:xfrm>
                <a:off x="3232"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8" name="Arc 29">
                <a:extLst>
                  <a:ext uri="{FF2B5EF4-FFF2-40B4-BE49-F238E27FC236}">
                    <a16:creationId xmlns:a16="http://schemas.microsoft.com/office/drawing/2014/main" xmlns="" id="{6BF5255A-4B8F-414F-AA53-429A69EEDDB3}"/>
                  </a:ext>
                </a:extLst>
              </p:cNvPr>
              <p:cNvSpPr>
                <a:spLocks noChangeAspect="1"/>
              </p:cNvSpPr>
              <p:nvPr/>
            </p:nvSpPr>
            <p:spPr bwMode="auto">
              <a:xfrm flipV="1">
                <a:off x="3405"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79" name="Arc 30">
                <a:extLst>
                  <a:ext uri="{FF2B5EF4-FFF2-40B4-BE49-F238E27FC236}">
                    <a16:creationId xmlns:a16="http://schemas.microsoft.com/office/drawing/2014/main" xmlns="" id="{B9C2AC5D-1841-442A-9F78-51C4934EBA94}"/>
                  </a:ext>
                </a:extLst>
              </p:cNvPr>
              <p:cNvSpPr>
                <a:spLocks noChangeAspect="1"/>
              </p:cNvSpPr>
              <p:nvPr/>
            </p:nvSpPr>
            <p:spPr bwMode="auto">
              <a:xfrm>
                <a:off x="3405"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0" name="Arc 31">
                <a:extLst>
                  <a:ext uri="{FF2B5EF4-FFF2-40B4-BE49-F238E27FC236}">
                    <a16:creationId xmlns:a16="http://schemas.microsoft.com/office/drawing/2014/main" xmlns="" id="{B35004B9-1DB0-4DE3-9702-EC05EDFA6E53}"/>
                  </a:ext>
                </a:extLst>
              </p:cNvPr>
              <p:cNvSpPr>
                <a:spLocks noChangeAspect="1"/>
              </p:cNvSpPr>
              <p:nvPr/>
            </p:nvSpPr>
            <p:spPr bwMode="auto">
              <a:xfrm flipV="1">
                <a:off x="2887"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1" name="Arc 32">
                <a:extLst>
                  <a:ext uri="{FF2B5EF4-FFF2-40B4-BE49-F238E27FC236}">
                    <a16:creationId xmlns:a16="http://schemas.microsoft.com/office/drawing/2014/main" xmlns="" id="{66344966-6B57-4E5C-9F35-C6988F8D8CD0}"/>
                  </a:ext>
                </a:extLst>
              </p:cNvPr>
              <p:cNvSpPr>
                <a:spLocks noChangeAspect="1"/>
              </p:cNvSpPr>
              <p:nvPr/>
            </p:nvSpPr>
            <p:spPr bwMode="auto">
              <a:xfrm>
                <a:off x="3060"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2" name="Arc 33">
                <a:extLst>
                  <a:ext uri="{FF2B5EF4-FFF2-40B4-BE49-F238E27FC236}">
                    <a16:creationId xmlns:a16="http://schemas.microsoft.com/office/drawing/2014/main" xmlns="" id="{1BBEFB22-B17B-4BB4-9F56-A8B3726ABCA7}"/>
                  </a:ext>
                </a:extLst>
              </p:cNvPr>
              <p:cNvSpPr>
                <a:spLocks noChangeAspect="1"/>
              </p:cNvSpPr>
              <p:nvPr/>
            </p:nvSpPr>
            <p:spPr bwMode="auto">
              <a:xfrm flipV="1">
                <a:off x="3232"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3" name="Arc 34">
                <a:extLst>
                  <a:ext uri="{FF2B5EF4-FFF2-40B4-BE49-F238E27FC236}">
                    <a16:creationId xmlns:a16="http://schemas.microsoft.com/office/drawing/2014/main" xmlns="" id="{BF5A3D04-804F-48E3-B535-CA403E7409D4}"/>
                  </a:ext>
                </a:extLst>
              </p:cNvPr>
              <p:cNvSpPr>
                <a:spLocks noChangeAspect="1"/>
              </p:cNvSpPr>
              <p:nvPr/>
            </p:nvSpPr>
            <p:spPr bwMode="auto">
              <a:xfrm>
                <a:off x="3578"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4" name="Arc 35">
                <a:extLst>
                  <a:ext uri="{FF2B5EF4-FFF2-40B4-BE49-F238E27FC236}">
                    <a16:creationId xmlns:a16="http://schemas.microsoft.com/office/drawing/2014/main" xmlns="" id="{A364BFCD-B2E9-486E-88CB-F739D0535087}"/>
                  </a:ext>
                </a:extLst>
              </p:cNvPr>
              <p:cNvSpPr>
                <a:spLocks noChangeAspect="1"/>
              </p:cNvSpPr>
              <p:nvPr/>
            </p:nvSpPr>
            <p:spPr bwMode="auto">
              <a:xfrm flipV="1">
                <a:off x="3750"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5" name="Arc 36">
                <a:extLst>
                  <a:ext uri="{FF2B5EF4-FFF2-40B4-BE49-F238E27FC236}">
                    <a16:creationId xmlns:a16="http://schemas.microsoft.com/office/drawing/2014/main" xmlns="" id="{AE9D1A71-7C91-46B8-8A58-30BC48308E6E}"/>
                  </a:ext>
                </a:extLst>
              </p:cNvPr>
              <p:cNvSpPr>
                <a:spLocks noChangeAspect="1"/>
              </p:cNvSpPr>
              <p:nvPr/>
            </p:nvSpPr>
            <p:spPr bwMode="auto">
              <a:xfrm>
                <a:off x="3923"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6" name="Arc 37">
                <a:extLst>
                  <a:ext uri="{FF2B5EF4-FFF2-40B4-BE49-F238E27FC236}">
                    <a16:creationId xmlns:a16="http://schemas.microsoft.com/office/drawing/2014/main" xmlns="" id="{6AC97B4F-DE67-4EEC-B979-47ED3B48BC08}"/>
                  </a:ext>
                </a:extLst>
              </p:cNvPr>
              <p:cNvSpPr>
                <a:spLocks noChangeAspect="1"/>
              </p:cNvSpPr>
              <p:nvPr/>
            </p:nvSpPr>
            <p:spPr bwMode="auto">
              <a:xfrm flipV="1">
                <a:off x="4095"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7" name="Arc 38">
                <a:extLst>
                  <a:ext uri="{FF2B5EF4-FFF2-40B4-BE49-F238E27FC236}">
                    <a16:creationId xmlns:a16="http://schemas.microsoft.com/office/drawing/2014/main" xmlns="" id="{42514AAB-3DE3-4C0A-A677-08236E9FF692}"/>
                  </a:ext>
                </a:extLst>
              </p:cNvPr>
              <p:cNvSpPr>
                <a:spLocks noChangeAspect="1"/>
              </p:cNvSpPr>
              <p:nvPr/>
            </p:nvSpPr>
            <p:spPr bwMode="auto">
              <a:xfrm>
                <a:off x="4095"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8" name="Arc 39">
                <a:extLst>
                  <a:ext uri="{FF2B5EF4-FFF2-40B4-BE49-F238E27FC236}">
                    <a16:creationId xmlns:a16="http://schemas.microsoft.com/office/drawing/2014/main" xmlns="" id="{F2D340FD-124E-4CD0-9D02-2D73D2A85958}"/>
                  </a:ext>
                </a:extLst>
              </p:cNvPr>
              <p:cNvSpPr>
                <a:spLocks noChangeAspect="1"/>
              </p:cNvSpPr>
              <p:nvPr/>
            </p:nvSpPr>
            <p:spPr bwMode="auto">
              <a:xfrm flipV="1">
                <a:off x="3578"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89" name="Arc 40">
                <a:extLst>
                  <a:ext uri="{FF2B5EF4-FFF2-40B4-BE49-F238E27FC236}">
                    <a16:creationId xmlns:a16="http://schemas.microsoft.com/office/drawing/2014/main" xmlns="" id="{105342A6-3A10-4189-A0C9-A75E41A8217A}"/>
                  </a:ext>
                </a:extLst>
              </p:cNvPr>
              <p:cNvSpPr>
                <a:spLocks noChangeAspect="1"/>
              </p:cNvSpPr>
              <p:nvPr/>
            </p:nvSpPr>
            <p:spPr bwMode="auto">
              <a:xfrm>
                <a:off x="3750"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90" name="Arc 41">
                <a:extLst>
                  <a:ext uri="{FF2B5EF4-FFF2-40B4-BE49-F238E27FC236}">
                    <a16:creationId xmlns:a16="http://schemas.microsoft.com/office/drawing/2014/main" xmlns="" id="{82BC7208-0365-422F-9AC3-983C4D4CB0D8}"/>
                  </a:ext>
                </a:extLst>
              </p:cNvPr>
              <p:cNvSpPr>
                <a:spLocks noChangeAspect="1"/>
              </p:cNvSpPr>
              <p:nvPr/>
            </p:nvSpPr>
            <p:spPr bwMode="auto">
              <a:xfrm flipV="1">
                <a:off x="3923"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grpSp>
        <p:pic>
          <p:nvPicPr>
            <p:cNvPr id="39010" name="Picture 42" descr="dsldatamodem-r">
              <a:extLst>
                <a:ext uri="{FF2B5EF4-FFF2-40B4-BE49-F238E27FC236}">
                  <a16:creationId xmlns:a16="http://schemas.microsoft.com/office/drawing/2014/main" xmlns="" id="{954FA8A8-256F-43B9-B046-CC0B48C57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 y="1392"/>
              <a:ext cx="2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grpSp>
          <p:nvGrpSpPr>
            <p:cNvPr id="39011" name="Group 43">
              <a:extLst>
                <a:ext uri="{FF2B5EF4-FFF2-40B4-BE49-F238E27FC236}">
                  <a16:creationId xmlns:a16="http://schemas.microsoft.com/office/drawing/2014/main" xmlns="" id="{A9B31CC2-ABF9-4225-9C37-4972EE62F3A7}"/>
                </a:ext>
              </a:extLst>
            </p:cNvPr>
            <p:cNvGrpSpPr>
              <a:grpSpLocks noChangeAspect="1"/>
            </p:cNvGrpSpPr>
            <p:nvPr/>
          </p:nvGrpSpPr>
          <p:grpSpPr bwMode="auto">
            <a:xfrm>
              <a:off x="1198" y="1849"/>
              <a:ext cx="1195" cy="32"/>
              <a:chOff x="1507" y="1312"/>
              <a:chExt cx="2761" cy="88"/>
            </a:xfrm>
          </p:grpSpPr>
          <p:sp>
            <p:nvSpPr>
              <p:cNvPr id="39027" name="Arc 44">
                <a:extLst>
                  <a:ext uri="{FF2B5EF4-FFF2-40B4-BE49-F238E27FC236}">
                    <a16:creationId xmlns:a16="http://schemas.microsoft.com/office/drawing/2014/main" xmlns="" id="{F4F8FCDF-90D7-4E76-A4F1-5A31C150BADF}"/>
                  </a:ext>
                </a:extLst>
              </p:cNvPr>
              <p:cNvSpPr>
                <a:spLocks noChangeAspect="1"/>
              </p:cNvSpPr>
              <p:nvPr/>
            </p:nvSpPr>
            <p:spPr bwMode="auto">
              <a:xfrm>
                <a:off x="1507"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28" name="Arc 45">
                <a:extLst>
                  <a:ext uri="{FF2B5EF4-FFF2-40B4-BE49-F238E27FC236}">
                    <a16:creationId xmlns:a16="http://schemas.microsoft.com/office/drawing/2014/main" xmlns="" id="{1D6B072C-4348-4469-A584-0426EA5C5065}"/>
                  </a:ext>
                </a:extLst>
              </p:cNvPr>
              <p:cNvSpPr>
                <a:spLocks noChangeAspect="1"/>
              </p:cNvSpPr>
              <p:nvPr/>
            </p:nvSpPr>
            <p:spPr bwMode="auto">
              <a:xfrm flipV="1">
                <a:off x="1679"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29" name="Arc 46">
                <a:extLst>
                  <a:ext uri="{FF2B5EF4-FFF2-40B4-BE49-F238E27FC236}">
                    <a16:creationId xmlns:a16="http://schemas.microsoft.com/office/drawing/2014/main" xmlns="" id="{BBB71BCF-A5EE-4807-8C13-2627A4EDE7CA}"/>
                  </a:ext>
                </a:extLst>
              </p:cNvPr>
              <p:cNvSpPr>
                <a:spLocks noChangeAspect="1"/>
              </p:cNvSpPr>
              <p:nvPr/>
            </p:nvSpPr>
            <p:spPr bwMode="auto">
              <a:xfrm>
                <a:off x="1852"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0" name="Arc 47">
                <a:extLst>
                  <a:ext uri="{FF2B5EF4-FFF2-40B4-BE49-F238E27FC236}">
                    <a16:creationId xmlns:a16="http://schemas.microsoft.com/office/drawing/2014/main" xmlns="" id="{F45EDF57-FF29-4E77-B96F-710359AE40CF}"/>
                  </a:ext>
                </a:extLst>
              </p:cNvPr>
              <p:cNvSpPr>
                <a:spLocks noChangeAspect="1"/>
              </p:cNvSpPr>
              <p:nvPr/>
            </p:nvSpPr>
            <p:spPr bwMode="auto">
              <a:xfrm flipV="1">
                <a:off x="2024"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1" name="Arc 48">
                <a:extLst>
                  <a:ext uri="{FF2B5EF4-FFF2-40B4-BE49-F238E27FC236}">
                    <a16:creationId xmlns:a16="http://schemas.microsoft.com/office/drawing/2014/main" xmlns="" id="{7835208F-C4E5-49DD-929E-DA3A04511E12}"/>
                  </a:ext>
                </a:extLst>
              </p:cNvPr>
              <p:cNvSpPr>
                <a:spLocks noChangeAspect="1"/>
              </p:cNvSpPr>
              <p:nvPr/>
            </p:nvSpPr>
            <p:spPr bwMode="auto">
              <a:xfrm>
                <a:off x="2024"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2" name="Arc 49">
                <a:extLst>
                  <a:ext uri="{FF2B5EF4-FFF2-40B4-BE49-F238E27FC236}">
                    <a16:creationId xmlns:a16="http://schemas.microsoft.com/office/drawing/2014/main" xmlns="" id="{7B0260B3-BF6A-4669-B0FB-BE28F22DA3A6}"/>
                  </a:ext>
                </a:extLst>
              </p:cNvPr>
              <p:cNvSpPr>
                <a:spLocks noChangeAspect="1"/>
              </p:cNvSpPr>
              <p:nvPr/>
            </p:nvSpPr>
            <p:spPr bwMode="auto">
              <a:xfrm flipV="1">
                <a:off x="1507"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3" name="Arc 50">
                <a:extLst>
                  <a:ext uri="{FF2B5EF4-FFF2-40B4-BE49-F238E27FC236}">
                    <a16:creationId xmlns:a16="http://schemas.microsoft.com/office/drawing/2014/main" xmlns="" id="{1D85398C-A5F8-420E-BD90-DD0A9F525A79}"/>
                  </a:ext>
                </a:extLst>
              </p:cNvPr>
              <p:cNvSpPr>
                <a:spLocks noChangeAspect="1"/>
              </p:cNvSpPr>
              <p:nvPr/>
            </p:nvSpPr>
            <p:spPr bwMode="auto">
              <a:xfrm>
                <a:off x="1679"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4" name="Arc 51">
                <a:extLst>
                  <a:ext uri="{FF2B5EF4-FFF2-40B4-BE49-F238E27FC236}">
                    <a16:creationId xmlns:a16="http://schemas.microsoft.com/office/drawing/2014/main" xmlns="" id="{CCAECE92-BD15-4CCF-BBD0-E37F1812A2F2}"/>
                  </a:ext>
                </a:extLst>
              </p:cNvPr>
              <p:cNvSpPr>
                <a:spLocks noChangeAspect="1"/>
              </p:cNvSpPr>
              <p:nvPr/>
            </p:nvSpPr>
            <p:spPr bwMode="auto">
              <a:xfrm flipV="1">
                <a:off x="1852"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5" name="Arc 52">
                <a:extLst>
                  <a:ext uri="{FF2B5EF4-FFF2-40B4-BE49-F238E27FC236}">
                    <a16:creationId xmlns:a16="http://schemas.microsoft.com/office/drawing/2014/main" xmlns="" id="{8D29F42E-EA7C-4AD0-AB4B-8678B0E56349}"/>
                  </a:ext>
                </a:extLst>
              </p:cNvPr>
              <p:cNvSpPr>
                <a:spLocks noChangeAspect="1"/>
              </p:cNvSpPr>
              <p:nvPr/>
            </p:nvSpPr>
            <p:spPr bwMode="auto">
              <a:xfrm>
                <a:off x="2197"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6" name="Arc 53">
                <a:extLst>
                  <a:ext uri="{FF2B5EF4-FFF2-40B4-BE49-F238E27FC236}">
                    <a16:creationId xmlns:a16="http://schemas.microsoft.com/office/drawing/2014/main" xmlns="" id="{64051FE8-82BE-4A15-BECC-582D16453732}"/>
                  </a:ext>
                </a:extLst>
              </p:cNvPr>
              <p:cNvSpPr>
                <a:spLocks noChangeAspect="1"/>
              </p:cNvSpPr>
              <p:nvPr/>
            </p:nvSpPr>
            <p:spPr bwMode="auto">
              <a:xfrm flipV="1">
                <a:off x="2370"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7" name="Arc 54">
                <a:extLst>
                  <a:ext uri="{FF2B5EF4-FFF2-40B4-BE49-F238E27FC236}">
                    <a16:creationId xmlns:a16="http://schemas.microsoft.com/office/drawing/2014/main" xmlns="" id="{52B4B612-D9BB-41C2-A8F2-B17E5A7CF7D6}"/>
                  </a:ext>
                </a:extLst>
              </p:cNvPr>
              <p:cNvSpPr>
                <a:spLocks noChangeAspect="1"/>
              </p:cNvSpPr>
              <p:nvPr/>
            </p:nvSpPr>
            <p:spPr bwMode="auto">
              <a:xfrm>
                <a:off x="2542"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8" name="Arc 55">
                <a:extLst>
                  <a:ext uri="{FF2B5EF4-FFF2-40B4-BE49-F238E27FC236}">
                    <a16:creationId xmlns:a16="http://schemas.microsoft.com/office/drawing/2014/main" xmlns="" id="{89B0EBE9-10AC-41C0-B944-7B40EE351ED7}"/>
                  </a:ext>
                </a:extLst>
              </p:cNvPr>
              <p:cNvSpPr>
                <a:spLocks noChangeAspect="1"/>
              </p:cNvSpPr>
              <p:nvPr/>
            </p:nvSpPr>
            <p:spPr bwMode="auto">
              <a:xfrm flipV="1">
                <a:off x="2715"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39" name="Arc 56">
                <a:extLst>
                  <a:ext uri="{FF2B5EF4-FFF2-40B4-BE49-F238E27FC236}">
                    <a16:creationId xmlns:a16="http://schemas.microsoft.com/office/drawing/2014/main" xmlns="" id="{E02AB691-AC94-442C-A588-D92E6A6C5E84}"/>
                  </a:ext>
                </a:extLst>
              </p:cNvPr>
              <p:cNvSpPr>
                <a:spLocks noChangeAspect="1"/>
              </p:cNvSpPr>
              <p:nvPr/>
            </p:nvSpPr>
            <p:spPr bwMode="auto">
              <a:xfrm>
                <a:off x="2715"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0" name="Arc 57">
                <a:extLst>
                  <a:ext uri="{FF2B5EF4-FFF2-40B4-BE49-F238E27FC236}">
                    <a16:creationId xmlns:a16="http://schemas.microsoft.com/office/drawing/2014/main" xmlns="" id="{F83E9120-C3C9-4923-825F-21E349C4E694}"/>
                  </a:ext>
                </a:extLst>
              </p:cNvPr>
              <p:cNvSpPr>
                <a:spLocks noChangeAspect="1"/>
              </p:cNvSpPr>
              <p:nvPr/>
            </p:nvSpPr>
            <p:spPr bwMode="auto">
              <a:xfrm flipV="1">
                <a:off x="2197"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1" name="Arc 58">
                <a:extLst>
                  <a:ext uri="{FF2B5EF4-FFF2-40B4-BE49-F238E27FC236}">
                    <a16:creationId xmlns:a16="http://schemas.microsoft.com/office/drawing/2014/main" xmlns="" id="{76036A51-B255-4914-9AFA-231F9FC86D9A}"/>
                  </a:ext>
                </a:extLst>
              </p:cNvPr>
              <p:cNvSpPr>
                <a:spLocks noChangeAspect="1"/>
              </p:cNvSpPr>
              <p:nvPr/>
            </p:nvSpPr>
            <p:spPr bwMode="auto">
              <a:xfrm>
                <a:off x="2370"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2" name="Arc 59">
                <a:extLst>
                  <a:ext uri="{FF2B5EF4-FFF2-40B4-BE49-F238E27FC236}">
                    <a16:creationId xmlns:a16="http://schemas.microsoft.com/office/drawing/2014/main" xmlns="" id="{77E8E0C5-A251-41C5-8AC5-D54B5E894B3F}"/>
                  </a:ext>
                </a:extLst>
              </p:cNvPr>
              <p:cNvSpPr>
                <a:spLocks noChangeAspect="1"/>
              </p:cNvSpPr>
              <p:nvPr/>
            </p:nvSpPr>
            <p:spPr bwMode="auto">
              <a:xfrm flipV="1">
                <a:off x="2542"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3" name="Arc 60">
                <a:extLst>
                  <a:ext uri="{FF2B5EF4-FFF2-40B4-BE49-F238E27FC236}">
                    <a16:creationId xmlns:a16="http://schemas.microsoft.com/office/drawing/2014/main" xmlns="" id="{87E32C5D-39BE-42A6-AE1A-5C98449658FA}"/>
                  </a:ext>
                </a:extLst>
              </p:cNvPr>
              <p:cNvSpPr>
                <a:spLocks noChangeAspect="1"/>
              </p:cNvSpPr>
              <p:nvPr/>
            </p:nvSpPr>
            <p:spPr bwMode="auto">
              <a:xfrm>
                <a:off x="2887"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4" name="Arc 61">
                <a:extLst>
                  <a:ext uri="{FF2B5EF4-FFF2-40B4-BE49-F238E27FC236}">
                    <a16:creationId xmlns:a16="http://schemas.microsoft.com/office/drawing/2014/main" xmlns="" id="{35A17AAA-1D94-4CF5-A624-0C459F35E956}"/>
                  </a:ext>
                </a:extLst>
              </p:cNvPr>
              <p:cNvSpPr>
                <a:spLocks noChangeAspect="1"/>
              </p:cNvSpPr>
              <p:nvPr/>
            </p:nvSpPr>
            <p:spPr bwMode="auto">
              <a:xfrm flipV="1">
                <a:off x="3060"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5" name="Arc 62">
                <a:extLst>
                  <a:ext uri="{FF2B5EF4-FFF2-40B4-BE49-F238E27FC236}">
                    <a16:creationId xmlns:a16="http://schemas.microsoft.com/office/drawing/2014/main" xmlns="" id="{4A1AB5B7-171F-4C2D-9185-3D148446B437}"/>
                  </a:ext>
                </a:extLst>
              </p:cNvPr>
              <p:cNvSpPr>
                <a:spLocks noChangeAspect="1"/>
              </p:cNvSpPr>
              <p:nvPr/>
            </p:nvSpPr>
            <p:spPr bwMode="auto">
              <a:xfrm>
                <a:off x="3232"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6" name="Arc 63">
                <a:extLst>
                  <a:ext uri="{FF2B5EF4-FFF2-40B4-BE49-F238E27FC236}">
                    <a16:creationId xmlns:a16="http://schemas.microsoft.com/office/drawing/2014/main" xmlns="" id="{49F5D521-BD9D-46C0-B001-83827FDFE1C4}"/>
                  </a:ext>
                </a:extLst>
              </p:cNvPr>
              <p:cNvSpPr>
                <a:spLocks noChangeAspect="1"/>
              </p:cNvSpPr>
              <p:nvPr/>
            </p:nvSpPr>
            <p:spPr bwMode="auto">
              <a:xfrm flipV="1">
                <a:off x="3405"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7" name="Arc 64">
                <a:extLst>
                  <a:ext uri="{FF2B5EF4-FFF2-40B4-BE49-F238E27FC236}">
                    <a16:creationId xmlns:a16="http://schemas.microsoft.com/office/drawing/2014/main" xmlns="" id="{FE94B189-B2FE-4A43-A286-3DBA2204D0A8}"/>
                  </a:ext>
                </a:extLst>
              </p:cNvPr>
              <p:cNvSpPr>
                <a:spLocks noChangeAspect="1"/>
              </p:cNvSpPr>
              <p:nvPr/>
            </p:nvSpPr>
            <p:spPr bwMode="auto">
              <a:xfrm>
                <a:off x="3405"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8" name="Arc 65">
                <a:extLst>
                  <a:ext uri="{FF2B5EF4-FFF2-40B4-BE49-F238E27FC236}">
                    <a16:creationId xmlns:a16="http://schemas.microsoft.com/office/drawing/2014/main" xmlns="" id="{BA35847F-AEF6-4620-9CCB-52F598B1EF75}"/>
                  </a:ext>
                </a:extLst>
              </p:cNvPr>
              <p:cNvSpPr>
                <a:spLocks noChangeAspect="1"/>
              </p:cNvSpPr>
              <p:nvPr/>
            </p:nvSpPr>
            <p:spPr bwMode="auto">
              <a:xfrm flipV="1">
                <a:off x="2887"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49" name="Arc 66">
                <a:extLst>
                  <a:ext uri="{FF2B5EF4-FFF2-40B4-BE49-F238E27FC236}">
                    <a16:creationId xmlns:a16="http://schemas.microsoft.com/office/drawing/2014/main" xmlns="" id="{AE21C9AE-1A61-49E0-ADC1-F1D30A01DD91}"/>
                  </a:ext>
                </a:extLst>
              </p:cNvPr>
              <p:cNvSpPr>
                <a:spLocks noChangeAspect="1"/>
              </p:cNvSpPr>
              <p:nvPr/>
            </p:nvSpPr>
            <p:spPr bwMode="auto">
              <a:xfrm>
                <a:off x="3060"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50" name="Arc 67">
                <a:extLst>
                  <a:ext uri="{FF2B5EF4-FFF2-40B4-BE49-F238E27FC236}">
                    <a16:creationId xmlns:a16="http://schemas.microsoft.com/office/drawing/2014/main" xmlns="" id="{06062839-7210-43D0-AC39-FDCA72E84AF7}"/>
                  </a:ext>
                </a:extLst>
              </p:cNvPr>
              <p:cNvSpPr>
                <a:spLocks noChangeAspect="1"/>
              </p:cNvSpPr>
              <p:nvPr/>
            </p:nvSpPr>
            <p:spPr bwMode="auto">
              <a:xfrm flipV="1">
                <a:off x="3232"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51" name="Arc 68">
                <a:extLst>
                  <a:ext uri="{FF2B5EF4-FFF2-40B4-BE49-F238E27FC236}">
                    <a16:creationId xmlns:a16="http://schemas.microsoft.com/office/drawing/2014/main" xmlns="" id="{56C9480F-8678-4A20-87CA-49922062CD78}"/>
                  </a:ext>
                </a:extLst>
              </p:cNvPr>
              <p:cNvSpPr>
                <a:spLocks noChangeAspect="1"/>
              </p:cNvSpPr>
              <p:nvPr/>
            </p:nvSpPr>
            <p:spPr bwMode="auto">
              <a:xfrm>
                <a:off x="3578"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52" name="Arc 69">
                <a:extLst>
                  <a:ext uri="{FF2B5EF4-FFF2-40B4-BE49-F238E27FC236}">
                    <a16:creationId xmlns:a16="http://schemas.microsoft.com/office/drawing/2014/main" xmlns="" id="{EE50396A-4BF5-447D-B489-4056AD84D22A}"/>
                  </a:ext>
                </a:extLst>
              </p:cNvPr>
              <p:cNvSpPr>
                <a:spLocks noChangeAspect="1"/>
              </p:cNvSpPr>
              <p:nvPr/>
            </p:nvSpPr>
            <p:spPr bwMode="auto">
              <a:xfrm flipV="1">
                <a:off x="3750"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53" name="Arc 70">
                <a:extLst>
                  <a:ext uri="{FF2B5EF4-FFF2-40B4-BE49-F238E27FC236}">
                    <a16:creationId xmlns:a16="http://schemas.microsoft.com/office/drawing/2014/main" xmlns="" id="{089A4F48-704D-40CB-9D9F-7B93DAF38D7E}"/>
                  </a:ext>
                </a:extLst>
              </p:cNvPr>
              <p:cNvSpPr>
                <a:spLocks noChangeAspect="1"/>
              </p:cNvSpPr>
              <p:nvPr/>
            </p:nvSpPr>
            <p:spPr bwMode="auto">
              <a:xfrm>
                <a:off x="3923"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54" name="Arc 71">
                <a:extLst>
                  <a:ext uri="{FF2B5EF4-FFF2-40B4-BE49-F238E27FC236}">
                    <a16:creationId xmlns:a16="http://schemas.microsoft.com/office/drawing/2014/main" xmlns="" id="{7CF39A7B-CFAA-403F-B8FB-BC108BCDB00F}"/>
                  </a:ext>
                </a:extLst>
              </p:cNvPr>
              <p:cNvSpPr>
                <a:spLocks noChangeAspect="1"/>
              </p:cNvSpPr>
              <p:nvPr/>
            </p:nvSpPr>
            <p:spPr bwMode="auto">
              <a:xfrm flipV="1">
                <a:off x="4095"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55" name="Arc 72">
                <a:extLst>
                  <a:ext uri="{FF2B5EF4-FFF2-40B4-BE49-F238E27FC236}">
                    <a16:creationId xmlns:a16="http://schemas.microsoft.com/office/drawing/2014/main" xmlns="" id="{3F368003-714B-4174-8BC9-4462456F04B3}"/>
                  </a:ext>
                </a:extLst>
              </p:cNvPr>
              <p:cNvSpPr>
                <a:spLocks noChangeAspect="1"/>
              </p:cNvSpPr>
              <p:nvPr/>
            </p:nvSpPr>
            <p:spPr bwMode="auto">
              <a:xfrm>
                <a:off x="4095"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56" name="Arc 73">
                <a:extLst>
                  <a:ext uri="{FF2B5EF4-FFF2-40B4-BE49-F238E27FC236}">
                    <a16:creationId xmlns:a16="http://schemas.microsoft.com/office/drawing/2014/main" xmlns="" id="{85CF7411-6DD0-4C6A-979C-7C7CCE16B977}"/>
                  </a:ext>
                </a:extLst>
              </p:cNvPr>
              <p:cNvSpPr>
                <a:spLocks noChangeAspect="1"/>
              </p:cNvSpPr>
              <p:nvPr/>
            </p:nvSpPr>
            <p:spPr bwMode="auto">
              <a:xfrm flipV="1">
                <a:off x="3578"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57" name="Arc 74">
                <a:extLst>
                  <a:ext uri="{FF2B5EF4-FFF2-40B4-BE49-F238E27FC236}">
                    <a16:creationId xmlns:a16="http://schemas.microsoft.com/office/drawing/2014/main" xmlns="" id="{8677DF8F-09DD-4C18-8F13-2546948C92CB}"/>
                  </a:ext>
                </a:extLst>
              </p:cNvPr>
              <p:cNvSpPr>
                <a:spLocks noChangeAspect="1"/>
              </p:cNvSpPr>
              <p:nvPr/>
            </p:nvSpPr>
            <p:spPr bwMode="auto">
              <a:xfrm>
                <a:off x="3750"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58" name="Arc 75">
                <a:extLst>
                  <a:ext uri="{FF2B5EF4-FFF2-40B4-BE49-F238E27FC236}">
                    <a16:creationId xmlns:a16="http://schemas.microsoft.com/office/drawing/2014/main" xmlns="" id="{5DC37C24-C14A-4C35-AAA5-66D860BD9820}"/>
                  </a:ext>
                </a:extLst>
              </p:cNvPr>
              <p:cNvSpPr>
                <a:spLocks noChangeAspect="1"/>
              </p:cNvSpPr>
              <p:nvPr/>
            </p:nvSpPr>
            <p:spPr bwMode="auto">
              <a:xfrm flipV="1">
                <a:off x="3923"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grpSp>
        <p:pic>
          <p:nvPicPr>
            <p:cNvPr id="39012" name="Picture 76" descr="dsldatamodem-r">
              <a:extLst>
                <a:ext uri="{FF2B5EF4-FFF2-40B4-BE49-F238E27FC236}">
                  <a16:creationId xmlns:a16="http://schemas.microsoft.com/office/drawing/2014/main" xmlns="" id="{D0BFF544-0623-41C8-91FB-B66E1B8CE7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 y="1824"/>
              <a:ext cx="2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9013" name="Freeform 77">
              <a:extLst>
                <a:ext uri="{FF2B5EF4-FFF2-40B4-BE49-F238E27FC236}">
                  <a16:creationId xmlns:a16="http://schemas.microsoft.com/office/drawing/2014/main" xmlns="" id="{7B489CD4-222B-4C14-B148-53E43271C66B}"/>
                </a:ext>
              </a:extLst>
            </p:cNvPr>
            <p:cNvSpPr>
              <a:spLocks/>
            </p:cNvSpPr>
            <p:nvPr/>
          </p:nvSpPr>
          <p:spPr bwMode="auto">
            <a:xfrm flipH="1">
              <a:off x="1344" y="1536"/>
              <a:ext cx="816" cy="240"/>
            </a:xfrm>
            <a:custGeom>
              <a:avLst/>
              <a:gdLst>
                <a:gd name="T0" fmla="*/ 0 w 816"/>
                <a:gd name="T1" fmla="*/ 0 h 240"/>
                <a:gd name="T2" fmla="*/ 384 w 816"/>
                <a:gd name="T3" fmla="*/ 48 h 240"/>
                <a:gd name="T4" fmla="*/ 432 w 816"/>
                <a:gd name="T5" fmla="*/ 192 h 240"/>
                <a:gd name="T6" fmla="*/ 816 w 816"/>
                <a:gd name="T7" fmla="*/ 240 h 240"/>
                <a:gd name="T8" fmla="*/ 0 60000 65536"/>
                <a:gd name="T9" fmla="*/ 0 60000 65536"/>
                <a:gd name="T10" fmla="*/ 0 60000 65536"/>
                <a:gd name="T11" fmla="*/ 0 60000 65536"/>
                <a:gd name="T12" fmla="*/ 0 w 816"/>
                <a:gd name="T13" fmla="*/ 0 h 240"/>
                <a:gd name="T14" fmla="*/ 816 w 816"/>
                <a:gd name="T15" fmla="*/ 240 h 240"/>
              </a:gdLst>
              <a:ahLst/>
              <a:cxnLst>
                <a:cxn ang="T8">
                  <a:pos x="T0" y="T1"/>
                </a:cxn>
                <a:cxn ang="T9">
                  <a:pos x="T2" y="T3"/>
                </a:cxn>
                <a:cxn ang="T10">
                  <a:pos x="T4" y="T5"/>
                </a:cxn>
                <a:cxn ang="T11">
                  <a:pos x="T6" y="T7"/>
                </a:cxn>
              </a:cxnLst>
              <a:rect l="T12" t="T13" r="T14" b="T15"/>
              <a:pathLst>
                <a:path w="816" h="240">
                  <a:moveTo>
                    <a:pt x="0" y="0"/>
                  </a:moveTo>
                  <a:cubicBezTo>
                    <a:pt x="156" y="8"/>
                    <a:pt x="312" y="16"/>
                    <a:pt x="384" y="48"/>
                  </a:cubicBezTo>
                  <a:cubicBezTo>
                    <a:pt x="456" y="80"/>
                    <a:pt x="360" y="160"/>
                    <a:pt x="432" y="192"/>
                  </a:cubicBezTo>
                  <a:cubicBezTo>
                    <a:pt x="504" y="224"/>
                    <a:pt x="660" y="232"/>
                    <a:pt x="816" y="240"/>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CA"/>
            </a:p>
          </p:txBody>
        </p:sp>
        <p:grpSp>
          <p:nvGrpSpPr>
            <p:cNvPr id="39014" name="Group 78">
              <a:extLst>
                <a:ext uri="{FF2B5EF4-FFF2-40B4-BE49-F238E27FC236}">
                  <a16:creationId xmlns:a16="http://schemas.microsoft.com/office/drawing/2014/main" xmlns="" id="{61D5B287-35E3-4916-ADD8-9075A9E82112}"/>
                </a:ext>
              </a:extLst>
            </p:cNvPr>
            <p:cNvGrpSpPr>
              <a:grpSpLocks/>
            </p:cNvGrpSpPr>
            <p:nvPr/>
          </p:nvGrpSpPr>
          <p:grpSpPr bwMode="auto">
            <a:xfrm>
              <a:off x="480" y="1826"/>
              <a:ext cx="144" cy="144"/>
              <a:chOff x="1920" y="3024"/>
              <a:chExt cx="144" cy="144"/>
            </a:xfrm>
          </p:grpSpPr>
          <p:sp>
            <p:nvSpPr>
              <p:cNvPr id="39024" name="Oval 79">
                <a:extLst>
                  <a:ext uri="{FF2B5EF4-FFF2-40B4-BE49-F238E27FC236}">
                    <a16:creationId xmlns:a16="http://schemas.microsoft.com/office/drawing/2014/main" xmlns="" id="{854F986A-D387-487A-9CD9-5EB86CF6F853}"/>
                  </a:ext>
                </a:extLst>
              </p:cNvPr>
              <p:cNvSpPr>
                <a:spLocks noChangeArrowheads="1"/>
              </p:cNvSpPr>
              <p:nvPr/>
            </p:nvSpPr>
            <p:spPr bwMode="auto">
              <a:xfrm>
                <a:off x="1920" y="3024"/>
                <a:ext cx="144" cy="14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9025" name="Text Box 80">
                <a:extLst>
                  <a:ext uri="{FF2B5EF4-FFF2-40B4-BE49-F238E27FC236}">
                    <a16:creationId xmlns:a16="http://schemas.microsoft.com/office/drawing/2014/main" xmlns="" id="{75944D6B-EB88-47F5-8D19-9A92E1476263}"/>
                  </a:ext>
                </a:extLst>
              </p:cNvPr>
              <p:cNvSpPr txBox="1">
                <a:spLocks noChangeArrowheads="1"/>
              </p:cNvSpPr>
              <p:nvPr/>
            </p:nvSpPr>
            <p:spPr bwMode="auto">
              <a:xfrm>
                <a:off x="2011" y="3054"/>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en-US" altLang="en-US" sz="800">
                    <a:latin typeface="Courier New" panose="02070309020205020404" pitchFamily="49" charset="0"/>
                  </a:rPr>
                  <a:t>+</a:t>
                </a:r>
                <a:endParaRPr lang="en-GB" altLang="en-US" sz="800">
                  <a:latin typeface="Courier New" panose="02070309020205020404" pitchFamily="49" charset="0"/>
                </a:endParaRPr>
              </a:p>
            </p:txBody>
          </p:sp>
          <p:sp>
            <p:nvSpPr>
              <p:cNvPr id="39026" name="Text Box 81">
                <a:extLst>
                  <a:ext uri="{FF2B5EF4-FFF2-40B4-BE49-F238E27FC236}">
                    <a16:creationId xmlns:a16="http://schemas.microsoft.com/office/drawing/2014/main" xmlns="" id="{36947D45-2E49-4225-ACDC-32E1EC47E0A1}"/>
                  </a:ext>
                </a:extLst>
              </p:cNvPr>
              <p:cNvSpPr txBox="1">
                <a:spLocks noChangeArrowheads="1"/>
              </p:cNvSpPr>
              <p:nvPr/>
            </p:nvSpPr>
            <p:spPr bwMode="auto">
              <a:xfrm>
                <a:off x="1972" y="3029"/>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r"/>
                <a:r>
                  <a:rPr lang="en-US" altLang="en-US" sz="800">
                    <a:latin typeface="Courier New" panose="02070309020205020404" pitchFamily="49" charset="0"/>
                  </a:rPr>
                  <a:t>-</a:t>
                </a:r>
                <a:endParaRPr lang="en-GB" altLang="en-US" sz="800">
                  <a:latin typeface="Courier New" panose="02070309020205020404" pitchFamily="49" charset="0"/>
                </a:endParaRPr>
              </a:p>
            </p:txBody>
          </p:sp>
        </p:grpSp>
        <p:sp>
          <p:nvSpPr>
            <p:cNvPr id="39015" name="Line 82">
              <a:extLst>
                <a:ext uri="{FF2B5EF4-FFF2-40B4-BE49-F238E27FC236}">
                  <a16:creationId xmlns:a16="http://schemas.microsoft.com/office/drawing/2014/main" xmlns="" id="{FF7D475C-0F4E-4A17-8B9E-FF3A593DB51A}"/>
                </a:ext>
              </a:extLst>
            </p:cNvPr>
            <p:cNvSpPr>
              <a:spLocks noChangeShapeType="1"/>
            </p:cNvSpPr>
            <p:nvPr/>
          </p:nvSpPr>
          <p:spPr bwMode="auto">
            <a:xfrm>
              <a:off x="550" y="1440"/>
              <a:ext cx="0" cy="384"/>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9016" name="Line 83">
              <a:extLst>
                <a:ext uri="{FF2B5EF4-FFF2-40B4-BE49-F238E27FC236}">
                  <a16:creationId xmlns:a16="http://schemas.microsoft.com/office/drawing/2014/main" xmlns="" id="{A1ACC830-C151-4554-B190-C5C55B273550}"/>
                </a:ext>
              </a:extLst>
            </p:cNvPr>
            <p:cNvSpPr>
              <a:spLocks noChangeShapeType="1"/>
            </p:cNvSpPr>
            <p:nvPr/>
          </p:nvSpPr>
          <p:spPr bwMode="auto">
            <a:xfrm flipH="1">
              <a:off x="624" y="1896"/>
              <a:ext cx="240" cy="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9017" name="Line 84">
              <a:extLst>
                <a:ext uri="{FF2B5EF4-FFF2-40B4-BE49-F238E27FC236}">
                  <a16:creationId xmlns:a16="http://schemas.microsoft.com/office/drawing/2014/main" xmlns="" id="{010B256D-515F-432F-932B-A06DB086611B}"/>
                </a:ext>
              </a:extLst>
            </p:cNvPr>
            <p:cNvSpPr>
              <a:spLocks noChangeShapeType="1"/>
            </p:cNvSpPr>
            <p:nvPr/>
          </p:nvSpPr>
          <p:spPr bwMode="auto">
            <a:xfrm>
              <a:off x="550" y="144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9018" name="Line 85">
              <a:extLst>
                <a:ext uri="{FF2B5EF4-FFF2-40B4-BE49-F238E27FC236}">
                  <a16:creationId xmlns:a16="http://schemas.microsoft.com/office/drawing/2014/main" xmlns="" id="{EFFCD7B1-9389-4F4D-BBC5-5B8FADBEBAB5}"/>
                </a:ext>
              </a:extLst>
            </p:cNvPr>
            <p:cNvSpPr>
              <a:spLocks noChangeShapeType="1"/>
            </p:cNvSpPr>
            <p:nvPr/>
          </p:nvSpPr>
          <p:spPr bwMode="auto">
            <a:xfrm flipH="1">
              <a:off x="240" y="1896"/>
              <a:ext cx="240" cy="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9019" name="Line 86">
              <a:extLst>
                <a:ext uri="{FF2B5EF4-FFF2-40B4-BE49-F238E27FC236}">
                  <a16:creationId xmlns:a16="http://schemas.microsoft.com/office/drawing/2014/main" xmlns="" id="{E6D60448-C2D8-4E68-8038-4E72D541A956}"/>
                </a:ext>
              </a:extLst>
            </p:cNvPr>
            <p:cNvSpPr>
              <a:spLocks noChangeShapeType="1"/>
            </p:cNvSpPr>
            <p:nvPr/>
          </p:nvSpPr>
          <p:spPr bwMode="auto">
            <a:xfrm flipV="1">
              <a:off x="432" y="1464"/>
              <a:ext cx="288" cy="192"/>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9020" name="Line 87">
              <a:extLst>
                <a:ext uri="{FF2B5EF4-FFF2-40B4-BE49-F238E27FC236}">
                  <a16:creationId xmlns:a16="http://schemas.microsoft.com/office/drawing/2014/main" xmlns="" id="{BC98B5F2-67F3-4149-ACAF-81FD4F3B652E}"/>
                </a:ext>
              </a:extLst>
            </p:cNvPr>
            <p:cNvSpPr>
              <a:spLocks noChangeShapeType="1"/>
            </p:cNvSpPr>
            <p:nvPr/>
          </p:nvSpPr>
          <p:spPr bwMode="auto">
            <a:xfrm>
              <a:off x="432" y="1656"/>
              <a:ext cx="0" cy="24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9021" name="Text Box 88">
              <a:extLst>
                <a:ext uri="{FF2B5EF4-FFF2-40B4-BE49-F238E27FC236}">
                  <a16:creationId xmlns:a16="http://schemas.microsoft.com/office/drawing/2014/main" xmlns="" id="{AB1A4562-EDB6-4BE0-B1E1-4E225400A31A}"/>
                </a:ext>
              </a:extLst>
            </p:cNvPr>
            <p:cNvSpPr txBox="1">
              <a:spLocks noChangeArrowheads="1"/>
            </p:cNvSpPr>
            <p:nvPr/>
          </p:nvSpPr>
          <p:spPr bwMode="auto">
            <a:xfrm>
              <a:off x="480" y="1512"/>
              <a:ext cx="144" cy="130"/>
            </a:xfrm>
            <a:prstGeom prst="rect">
              <a:avLst/>
            </a:prstGeom>
            <a:solidFill>
              <a:srgbClr val="FFFFFF"/>
            </a:solidFill>
            <a:ln w="19050">
              <a:solidFill>
                <a:schemeClr val="tx1"/>
              </a:solidFill>
              <a:miter lim="800000"/>
              <a:headEnd/>
              <a:tailEnd/>
            </a:ln>
          </p:spPr>
          <p:txBody>
            <a:bodyPr lIns="18000" tIns="18000" rIns="18000" bIns="18000"/>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en-US" altLang="en-US" sz="1000" b="0"/>
                <a:t> </a:t>
              </a:r>
              <a:r>
                <a:rPr lang="en-US" altLang="en-US" sz="1000"/>
                <a:t>H</a:t>
              </a:r>
              <a:endParaRPr lang="en-GB" altLang="en-US" sz="1000"/>
            </a:p>
          </p:txBody>
        </p:sp>
        <p:pic>
          <p:nvPicPr>
            <p:cNvPr id="39022" name="Picture 89" descr="dslaccessnode-r">
              <a:extLst>
                <a:ext uri="{FF2B5EF4-FFF2-40B4-BE49-F238E27FC236}">
                  <a16:creationId xmlns:a16="http://schemas.microsoft.com/office/drawing/2014/main" xmlns="" id="{7B4ADD0E-9C6B-4E6F-9227-26AB35FA1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1248"/>
              <a:ext cx="445"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9023" name="Line 90">
              <a:extLst>
                <a:ext uri="{FF2B5EF4-FFF2-40B4-BE49-F238E27FC236}">
                  <a16:creationId xmlns:a16="http://schemas.microsoft.com/office/drawing/2014/main" xmlns="" id="{FDE1A7E4-FD85-4870-B622-4F56FE4C8978}"/>
                </a:ext>
              </a:extLst>
            </p:cNvPr>
            <p:cNvSpPr>
              <a:spLocks noChangeShapeType="1"/>
            </p:cNvSpPr>
            <p:nvPr/>
          </p:nvSpPr>
          <p:spPr bwMode="auto">
            <a:xfrm flipH="1">
              <a:off x="240" y="1440"/>
              <a:ext cx="288" cy="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grpSp>
      <p:grpSp>
        <p:nvGrpSpPr>
          <p:cNvPr id="38921" name="Group 91">
            <a:extLst>
              <a:ext uri="{FF2B5EF4-FFF2-40B4-BE49-F238E27FC236}">
                <a16:creationId xmlns:a16="http://schemas.microsoft.com/office/drawing/2014/main" xmlns="" id="{AA1DB373-68CC-4491-9637-E458A72AB3C3}"/>
              </a:ext>
            </a:extLst>
          </p:cNvPr>
          <p:cNvGrpSpPr>
            <a:grpSpLocks/>
          </p:cNvGrpSpPr>
          <p:nvPr/>
        </p:nvGrpSpPr>
        <p:grpSpPr bwMode="auto">
          <a:xfrm>
            <a:off x="684213" y="2189163"/>
            <a:ext cx="3582987" cy="1582737"/>
            <a:chOff x="2783" y="1248"/>
            <a:chExt cx="2257" cy="997"/>
          </a:xfrm>
        </p:grpSpPr>
        <p:grpSp>
          <p:nvGrpSpPr>
            <p:cNvPr id="38925" name="Group 92">
              <a:extLst>
                <a:ext uri="{FF2B5EF4-FFF2-40B4-BE49-F238E27FC236}">
                  <a16:creationId xmlns:a16="http://schemas.microsoft.com/office/drawing/2014/main" xmlns="" id="{B5740B00-BAF6-466C-9F12-A336FB965F01}"/>
                </a:ext>
              </a:extLst>
            </p:cNvPr>
            <p:cNvGrpSpPr>
              <a:grpSpLocks noChangeAspect="1"/>
            </p:cNvGrpSpPr>
            <p:nvPr/>
          </p:nvGrpSpPr>
          <p:grpSpPr bwMode="auto">
            <a:xfrm>
              <a:off x="3795" y="1417"/>
              <a:ext cx="1195" cy="32"/>
              <a:chOff x="1507" y="1312"/>
              <a:chExt cx="2761" cy="88"/>
            </a:xfrm>
          </p:grpSpPr>
          <p:sp>
            <p:nvSpPr>
              <p:cNvPr id="38977" name="Arc 93">
                <a:extLst>
                  <a:ext uri="{FF2B5EF4-FFF2-40B4-BE49-F238E27FC236}">
                    <a16:creationId xmlns:a16="http://schemas.microsoft.com/office/drawing/2014/main" xmlns="" id="{9F61612A-4AB0-4DD8-84DA-34E19E6DFC00}"/>
                  </a:ext>
                </a:extLst>
              </p:cNvPr>
              <p:cNvSpPr>
                <a:spLocks noChangeAspect="1"/>
              </p:cNvSpPr>
              <p:nvPr/>
            </p:nvSpPr>
            <p:spPr bwMode="auto">
              <a:xfrm>
                <a:off x="1507"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78" name="Arc 94">
                <a:extLst>
                  <a:ext uri="{FF2B5EF4-FFF2-40B4-BE49-F238E27FC236}">
                    <a16:creationId xmlns:a16="http://schemas.microsoft.com/office/drawing/2014/main" xmlns="" id="{06D54A1F-D410-4A7F-A5D7-CB3261CB0E76}"/>
                  </a:ext>
                </a:extLst>
              </p:cNvPr>
              <p:cNvSpPr>
                <a:spLocks noChangeAspect="1"/>
              </p:cNvSpPr>
              <p:nvPr/>
            </p:nvSpPr>
            <p:spPr bwMode="auto">
              <a:xfrm flipV="1">
                <a:off x="1679"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79" name="Arc 95">
                <a:extLst>
                  <a:ext uri="{FF2B5EF4-FFF2-40B4-BE49-F238E27FC236}">
                    <a16:creationId xmlns:a16="http://schemas.microsoft.com/office/drawing/2014/main" xmlns="" id="{F0538158-46F5-4903-B89C-3DAC13ABB608}"/>
                  </a:ext>
                </a:extLst>
              </p:cNvPr>
              <p:cNvSpPr>
                <a:spLocks noChangeAspect="1"/>
              </p:cNvSpPr>
              <p:nvPr/>
            </p:nvSpPr>
            <p:spPr bwMode="auto">
              <a:xfrm>
                <a:off x="1852"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0" name="Arc 96">
                <a:extLst>
                  <a:ext uri="{FF2B5EF4-FFF2-40B4-BE49-F238E27FC236}">
                    <a16:creationId xmlns:a16="http://schemas.microsoft.com/office/drawing/2014/main" xmlns="" id="{4578395C-FD98-4021-9DC2-7DC681046D2D}"/>
                  </a:ext>
                </a:extLst>
              </p:cNvPr>
              <p:cNvSpPr>
                <a:spLocks noChangeAspect="1"/>
              </p:cNvSpPr>
              <p:nvPr/>
            </p:nvSpPr>
            <p:spPr bwMode="auto">
              <a:xfrm flipV="1">
                <a:off x="2024"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1" name="Arc 97">
                <a:extLst>
                  <a:ext uri="{FF2B5EF4-FFF2-40B4-BE49-F238E27FC236}">
                    <a16:creationId xmlns:a16="http://schemas.microsoft.com/office/drawing/2014/main" xmlns="" id="{13CE0F44-D00F-463F-A040-9B72F2466AE9}"/>
                  </a:ext>
                </a:extLst>
              </p:cNvPr>
              <p:cNvSpPr>
                <a:spLocks noChangeAspect="1"/>
              </p:cNvSpPr>
              <p:nvPr/>
            </p:nvSpPr>
            <p:spPr bwMode="auto">
              <a:xfrm>
                <a:off x="2024"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2" name="Arc 98">
                <a:extLst>
                  <a:ext uri="{FF2B5EF4-FFF2-40B4-BE49-F238E27FC236}">
                    <a16:creationId xmlns:a16="http://schemas.microsoft.com/office/drawing/2014/main" xmlns="" id="{39EE35AA-420F-4AE8-80F3-71A85A722536}"/>
                  </a:ext>
                </a:extLst>
              </p:cNvPr>
              <p:cNvSpPr>
                <a:spLocks noChangeAspect="1"/>
              </p:cNvSpPr>
              <p:nvPr/>
            </p:nvSpPr>
            <p:spPr bwMode="auto">
              <a:xfrm flipV="1">
                <a:off x="1507"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3" name="Arc 99">
                <a:extLst>
                  <a:ext uri="{FF2B5EF4-FFF2-40B4-BE49-F238E27FC236}">
                    <a16:creationId xmlns:a16="http://schemas.microsoft.com/office/drawing/2014/main" xmlns="" id="{6C2F59EE-B45F-4B12-BB0E-BD67FFA1BB29}"/>
                  </a:ext>
                </a:extLst>
              </p:cNvPr>
              <p:cNvSpPr>
                <a:spLocks noChangeAspect="1"/>
              </p:cNvSpPr>
              <p:nvPr/>
            </p:nvSpPr>
            <p:spPr bwMode="auto">
              <a:xfrm>
                <a:off x="1679"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4" name="Arc 100">
                <a:extLst>
                  <a:ext uri="{FF2B5EF4-FFF2-40B4-BE49-F238E27FC236}">
                    <a16:creationId xmlns:a16="http://schemas.microsoft.com/office/drawing/2014/main" xmlns="" id="{51FFAD3C-6C23-463A-833A-593B5D359869}"/>
                  </a:ext>
                </a:extLst>
              </p:cNvPr>
              <p:cNvSpPr>
                <a:spLocks noChangeAspect="1"/>
              </p:cNvSpPr>
              <p:nvPr/>
            </p:nvSpPr>
            <p:spPr bwMode="auto">
              <a:xfrm flipV="1">
                <a:off x="1852"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5" name="Arc 101">
                <a:extLst>
                  <a:ext uri="{FF2B5EF4-FFF2-40B4-BE49-F238E27FC236}">
                    <a16:creationId xmlns:a16="http://schemas.microsoft.com/office/drawing/2014/main" xmlns="" id="{CE7E465D-7E2E-474F-B2F6-49A8E9E605CC}"/>
                  </a:ext>
                </a:extLst>
              </p:cNvPr>
              <p:cNvSpPr>
                <a:spLocks noChangeAspect="1"/>
              </p:cNvSpPr>
              <p:nvPr/>
            </p:nvSpPr>
            <p:spPr bwMode="auto">
              <a:xfrm>
                <a:off x="2197"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6" name="Arc 102">
                <a:extLst>
                  <a:ext uri="{FF2B5EF4-FFF2-40B4-BE49-F238E27FC236}">
                    <a16:creationId xmlns:a16="http://schemas.microsoft.com/office/drawing/2014/main" xmlns="" id="{FA939CF1-CB74-4D84-BC2F-F754C4C854A1}"/>
                  </a:ext>
                </a:extLst>
              </p:cNvPr>
              <p:cNvSpPr>
                <a:spLocks noChangeAspect="1"/>
              </p:cNvSpPr>
              <p:nvPr/>
            </p:nvSpPr>
            <p:spPr bwMode="auto">
              <a:xfrm flipV="1">
                <a:off x="2370"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7" name="Arc 103">
                <a:extLst>
                  <a:ext uri="{FF2B5EF4-FFF2-40B4-BE49-F238E27FC236}">
                    <a16:creationId xmlns:a16="http://schemas.microsoft.com/office/drawing/2014/main" xmlns="" id="{3209C0B1-9C71-42AE-B083-90C7268536E2}"/>
                  </a:ext>
                </a:extLst>
              </p:cNvPr>
              <p:cNvSpPr>
                <a:spLocks noChangeAspect="1"/>
              </p:cNvSpPr>
              <p:nvPr/>
            </p:nvSpPr>
            <p:spPr bwMode="auto">
              <a:xfrm>
                <a:off x="2542"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8" name="Arc 104">
                <a:extLst>
                  <a:ext uri="{FF2B5EF4-FFF2-40B4-BE49-F238E27FC236}">
                    <a16:creationId xmlns:a16="http://schemas.microsoft.com/office/drawing/2014/main" xmlns="" id="{0047AD33-D843-429A-AB41-C6408464A5F4}"/>
                  </a:ext>
                </a:extLst>
              </p:cNvPr>
              <p:cNvSpPr>
                <a:spLocks noChangeAspect="1"/>
              </p:cNvSpPr>
              <p:nvPr/>
            </p:nvSpPr>
            <p:spPr bwMode="auto">
              <a:xfrm flipV="1">
                <a:off x="2715"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89" name="Arc 105">
                <a:extLst>
                  <a:ext uri="{FF2B5EF4-FFF2-40B4-BE49-F238E27FC236}">
                    <a16:creationId xmlns:a16="http://schemas.microsoft.com/office/drawing/2014/main" xmlns="" id="{0445C542-D0C1-45FD-A49E-DD0CDE4D5211}"/>
                  </a:ext>
                </a:extLst>
              </p:cNvPr>
              <p:cNvSpPr>
                <a:spLocks noChangeAspect="1"/>
              </p:cNvSpPr>
              <p:nvPr/>
            </p:nvSpPr>
            <p:spPr bwMode="auto">
              <a:xfrm>
                <a:off x="2715"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0" name="Arc 106">
                <a:extLst>
                  <a:ext uri="{FF2B5EF4-FFF2-40B4-BE49-F238E27FC236}">
                    <a16:creationId xmlns:a16="http://schemas.microsoft.com/office/drawing/2014/main" xmlns="" id="{5FACA2D3-AE93-4C07-A35D-DB60AA1FF5E0}"/>
                  </a:ext>
                </a:extLst>
              </p:cNvPr>
              <p:cNvSpPr>
                <a:spLocks noChangeAspect="1"/>
              </p:cNvSpPr>
              <p:nvPr/>
            </p:nvSpPr>
            <p:spPr bwMode="auto">
              <a:xfrm flipV="1">
                <a:off x="2197"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1" name="Arc 107">
                <a:extLst>
                  <a:ext uri="{FF2B5EF4-FFF2-40B4-BE49-F238E27FC236}">
                    <a16:creationId xmlns:a16="http://schemas.microsoft.com/office/drawing/2014/main" xmlns="" id="{8B5FC36D-F602-4FC4-812E-2BB61E8F5C23}"/>
                  </a:ext>
                </a:extLst>
              </p:cNvPr>
              <p:cNvSpPr>
                <a:spLocks noChangeAspect="1"/>
              </p:cNvSpPr>
              <p:nvPr/>
            </p:nvSpPr>
            <p:spPr bwMode="auto">
              <a:xfrm>
                <a:off x="2370"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2" name="Arc 108">
                <a:extLst>
                  <a:ext uri="{FF2B5EF4-FFF2-40B4-BE49-F238E27FC236}">
                    <a16:creationId xmlns:a16="http://schemas.microsoft.com/office/drawing/2014/main" xmlns="" id="{9F869C7D-0AE1-4931-B32B-D0DAE60BC5EF}"/>
                  </a:ext>
                </a:extLst>
              </p:cNvPr>
              <p:cNvSpPr>
                <a:spLocks noChangeAspect="1"/>
              </p:cNvSpPr>
              <p:nvPr/>
            </p:nvSpPr>
            <p:spPr bwMode="auto">
              <a:xfrm flipV="1">
                <a:off x="2542"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3" name="Arc 109">
                <a:extLst>
                  <a:ext uri="{FF2B5EF4-FFF2-40B4-BE49-F238E27FC236}">
                    <a16:creationId xmlns:a16="http://schemas.microsoft.com/office/drawing/2014/main" xmlns="" id="{8AC5E703-07EA-40BC-A486-45F9F193DA3F}"/>
                  </a:ext>
                </a:extLst>
              </p:cNvPr>
              <p:cNvSpPr>
                <a:spLocks noChangeAspect="1"/>
              </p:cNvSpPr>
              <p:nvPr/>
            </p:nvSpPr>
            <p:spPr bwMode="auto">
              <a:xfrm>
                <a:off x="2887"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4" name="Arc 110">
                <a:extLst>
                  <a:ext uri="{FF2B5EF4-FFF2-40B4-BE49-F238E27FC236}">
                    <a16:creationId xmlns:a16="http://schemas.microsoft.com/office/drawing/2014/main" xmlns="" id="{F0B85AAF-04D9-4284-A7C9-F735255B4D2C}"/>
                  </a:ext>
                </a:extLst>
              </p:cNvPr>
              <p:cNvSpPr>
                <a:spLocks noChangeAspect="1"/>
              </p:cNvSpPr>
              <p:nvPr/>
            </p:nvSpPr>
            <p:spPr bwMode="auto">
              <a:xfrm flipV="1">
                <a:off x="3060"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5" name="Arc 111">
                <a:extLst>
                  <a:ext uri="{FF2B5EF4-FFF2-40B4-BE49-F238E27FC236}">
                    <a16:creationId xmlns:a16="http://schemas.microsoft.com/office/drawing/2014/main" xmlns="" id="{40A5A24D-ABA6-4AC3-BB66-D217BE99249F}"/>
                  </a:ext>
                </a:extLst>
              </p:cNvPr>
              <p:cNvSpPr>
                <a:spLocks noChangeAspect="1"/>
              </p:cNvSpPr>
              <p:nvPr/>
            </p:nvSpPr>
            <p:spPr bwMode="auto">
              <a:xfrm>
                <a:off x="3232"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6" name="Arc 112">
                <a:extLst>
                  <a:ext uri="{FF2B5EF4-FFF2-40B4-BE49-F238E27FC236}">
                    <a16:creationId xmlns:a16="http://schemas.microsoft.com/office/drawing/2014/main" xmlns="" id="{747AE012-6A00-4141-BAF6-C2F19A8667E6}"/>
                  </a:ext>
                </a:extLst>
              </p:cNvPr>
              <p:cNvSpPr>
                <a:spLocks noChangeAspect="1"/>
              </p:cNvSpPr>
              <p:nvPr/>
            </p:nvSpPr>
            <p:spPr bwMode="auto">
              <a:xfrm flipV="1">
                <a:off x="3405"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7" name="Arc 113">
                <a:extLst>
                  <a:ext uri="{FF2B5EF4-FFF2-40B4-BE49-F238E27FC236}">
                    <a16:creationId xmlns:a16="http://schemas.microsoft.com/office/drawing/2014/main" xmlns="" id="{6C5EB0B7-211D-4422-96CB-575A8DC92C76}"/>
                  </a:ext>
                </a:extLst>
              </p:cNvPr>
              <p:cNvSpPr>
                <a:spLocks noChangeAspect="1"/>
              </p:cNvSpPr>
              <p:nvPr/>
            </p:nvSpPr>
            <p:spPr bwMode="auto">
              <a:xfrm>
                <a:off x="3405"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8" name="Arc 114">
                <a:extLst>
                  <a:ext uri="{FF2B5EF4-FFF2-40B4-BE49-F238E27FC236}">
                    <a16:creationId xmlns:a16="http://schemas.microsoft.com/office/drawing/2014/main" xmlns="" id="{D2F93432-104B-491B-8970-05663202B421}"/>
                  </a:ext>
                </a:extLst>
              </p:cNvPr>
              <p:cNvSpPr>
                <a:spLocks noChangeAspect="1"/>
              </p:cNvSpPr>
              <p:nvPr/>
            </p:nvSpPr>
            <p:spPr bwMode="auto">
              <a:xfrm flipV="1">
                <a:off x="2887"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99" name="Arc 115">
                <a:extLst>
                  <a:ext uri="{FF2B5EF4-FFF2-40B4-BE49-F238E27FC236}">
                    <a16:creationId xmlns:a16="http://schemas.microsoft.com/office/drawing/2014/main" xmlns="" id="{F8F84ABE-8210-4834-A2F7-F88F7938C224}"/>
                  </a:ext>
                </a:extLst>
              </p:cNvPr>
              <p:cNvSpPr>
                <a:spLocks noChangeAspect="1"/>
              </p:cNvSpPr>
              <p:nvPr/>
            </p:nvSpPr>
            <p:spPr bwMode="auto">
              <a:xfrm>
                <a:off x="3060"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00" name="Arc 116">
                <a:extLst>
                  <a:ext uri="{FF2B5EF4-FFF2-40B4-BE49-F238E27FC236}">
                    <a16:creationId xmlns:a16="http://schemas.microsoft.com/office/drawing/2014/main" xmlns="" id="{C7B68383-8048-4134-8568-99E4FBEEDB66}"/>
                  </a:ext>
                </a:extLst>
              </p:cNvPr>
              <p:cNvSpPr>
                <a:spLocks noChangeAspect="1"/>
              </p:cNvSpPr>
              <p:nvPr/>
            </p:nvSpPr>
            <p:spPr bwMode="auto">
              <a:xfrm flipV="1">
                <a:off x="3232"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01" name="Arc 117">
                <a:extLst>
                  <a:ext uri="{FF2B5EF4-FFF2-40B4-BE49-F238E27FC236}">
                    <a16:creationId xmlns:a16="http://schemas.microsoft.com/office/drawing/2014/main" xmlns="" id="{370AF6BB-31CB-4EDB-8743-829B6C616F0A}"/>
                  </a:ext>
                </a:extLst>
              </p:cNvPr>
              <p:cNvSpPr>
                <a:spLocks noChangeAspect="1"/>
              </p:cNvSpPr>
              <p:nvPr/>
            </p:nvSpPr>
            <p:spPr bwMode="auto">
              <a:xfrm>
                <a:off x="3578"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02" name="Arc 118">
                <a:extLst>
                  <a:ext uri="{FF2B5EF4-FFF2-40B4-BE49-F238E27FC236}">
                    <a16:creationId xmlns:a16="http://schemas.microsoft.com/office/drawing/2014/main" xmlns="" id="{63E52B38-489A-4AC0-B969-9A0EDAE4F1DB}"/>
                  </a:ext>
                </a:extLst>
              </p:cNvPr>
              <p:cNvSpPr>
                <a:spLocks noChangeAspect="1"/>
              </p:cNvSpPr>
              <p:nvPr/>
            </p:nvSpPr>
            <p:spPr bwMode="auto">
              <a:xfrm flipV="1">
                <a:off x="3750"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03" name="Arc 119">
                <a:extLst>
                  <a:ext uri="{FF2B5EF4-FFF2-40B4-BE49-F238E27FC236}">
                    <a16:creationId xmlns:a16="http://schemas.microsoft.com/office/drawing/2014/main" xmlns="" id="{D668829A-DB00-4F85-A34E-6AE401BC19BD}"/>
                  </a:ext>
                </a:extLst>
              </p:cNvPr>
              <p:cNvSpPr>
                <a:spLocks noChangeAspect="1"/>
              </p:cNvSpPr>
              <p:nvPr/>
            </p:nvSpPr>
            <p:spPr bwMode="auto">
              <a:xfrm>
                <a:off x="3923"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04" name="Arc 120">
                <a:extLst>
                  <a:ext uri="{FF2B5EF4-FFF2-40B4-BE49-F238E27FC236}">
                    <a16:creationId xmlns:a16="http://schemas.microsoft.com/office/drawing/2014/main" xmlns="" id="{E5079015-0ECD-4F52-842B-8770F2B77626}"/>
                  </a:ext>
                </a:extLst>
              </p:cNvPr>
              <p:cNvSpPr>
                <a:spLocks noChangeAspect="1"/>
              </p:cNvSpPr>
              <p:nvPr/>
            </p:nvSpPr>
            <p:spPr bwMode="auto">
              <a:xfrm flipV="1">
                <a:off x="4095"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05" name="Arc 121">
                <a:extLst>
                  <a:ext uri="{FF2B5EF4-FFF2-40B4-BE49-F238E27FC236}">
                    <a16:creationId xmlns:a16="http://schemas.microsoft.com/office/drawing/2014/main" xmlns="" id="{A8936752-B808-4A44-B1D6-02EBE60CF7A5}"/>
                  </a:ext>
                </a:extLst>
              </p:cNvPr>
              <p:cNvSpPr>
                <a:spLocks noChangeAspect="1"/>
              </p:cNvSpPr>
              <p:nvPr/>
            </p:nvSpPr>
            <p:spPr bwMode="auto">
              <a:xfrm>
                <a:off x="4095"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06" name="Arc 122">
                <a:extLst>
                  <a:ext uri="{FF2B5EF4-FFF2-40B4-BE49-F238E27FC236}">
                    <a16:creationId xmlns:a16="http://schemas.microsoft.com/office/drawing/2014/main" xmlns="" id="{6470434B-D38C-49ED-81BC-55EE32FDB777}"/>
                  </a:ext>
                </a:extLst>
              </p:cNvPr>
              <p:cNvSpPr>
                <a:spLocks noChangeAspect="1"/>
              </p:cNvSpPr>
              <p:nvPr/>
            </p:nvSpPr>
            <p:spPr bwMode="auto">
              <a:xfrm flipV="1">
                <a:off x="3578"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07" name="Arc 123">
                <a:extLst>
                  <a:ext uri="{FF2B5EF4-FFF2-40B4-BE49-F238E27FC236}">
                    <a16:creationId xmlns:a16="http://schemas.microsoft.com/office/drawing/2014/main" xmlns="" id="{8B66A8C7-6914-4712-B3DF-4881C0148D93}"/>
                  </a:ext>
                </a:extLst>
              </p:cNvPr>
              <p:cNvSpPr>
                <a:spLocks noChangeAspect="1"/>
              </p:cNvSpPr>
              <p:nvPr/>
            </p:nvSpPr>
            <p:spPr bwMode="auto">
              <a:xfrm>
                <a:off x="3750"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9008" name="Arc 124">
                <a:extLst>
                  <a:ext uri="{FF2B5EF4-FFF2-40B4-BE49-F238E27FC236}">
                    <a16:creationId xmlns:a16="http://schemas.microsoft.com/office/drawing/2014/main" xmlns="" id="{E45152EF-4A3A-4ECC-A46F-34BC21B1039D}"/>
                  </a:ext>
                </a:extLst>
              </p:cNvPr>
              <p:cNvSpPr>
                <a:spLocks noChangeAspect="1"/>
              </p:cNvSpPr>
              <p:nvPr/>
            </p:nvSpPr>
            <p:spPr bwMode="auto">
              <a:xfrm flipV="1">
                <a:off x="3923"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grpSp>
        <p:pic>
          <p:nvPicPr>
            <p:cNvPr id="38926" name="Picture 125" descr="dsldatamodem-r">
              <a:extLst>
                <a:ext uri="{FF2B5EF4-FFF2-40B4-BE49-F238E27FC236}">
                  <a16:creationId xmlns:a16="http://schemas.microsoft.com/office/drawing/2014/main" xmlns="" id="{8694B3C5-834D-49D7-B8ED-15748BD02C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 y="1392"/>
              <a:ext cx="2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grpSp>
          <p:nvGrpSpPr>
            <p:cNvPr id="38927" name="Group 126">
              <a:extLst>
                <a:ext uri="{FF2B5EF4-FFF2-40B4-BE49-F238E27FC236}">
                  <a16:creationId xmlns:a16="http://schemas.microsoft.com/office/drawing/2014/main" xmlns="" id="{AC61542B-049A-4D20-B725-89A1567F1079}"/>
                </a:ext>
              </a:extLst>
            </p:cNvPr>
            <p:cNvGrpSpPr>
              <a:grpSpLocks noChangeAspect="1"/>
            </p:cNvGrpSpPr>
            <p:nvPr/>
          </p:nvGrpSpPr>
          <p:grpSpPr bwMode="auto">
            <a:xfrm>
              <a:off x="3795" y="1849"/>
              <a:ext cx="1195" cy="32"/>
              <a:chOff x="1507" y="1312"/>
              <a:chExt cx="2761" cy="88"/>
            </a:xfrm>
          </p:grpSpPr>
          <p:sp>
            <p:nvSpPr>
              <p:cNvPr id="38945" name="Arc 127">
                <a:extLst>
                  <a:ext uri="{FF2B5EF4-FFF2-40B4-BE49-F238E27FC236}">
                    <a16:creationId xmlns:a16="http://schemas.microsoft.com/office/drawing/2014/main" xmlns="" id="{943689A0-870C-4213-B2BC-D78F71AC0443}"/>
                  </a:ext>
                </a:extLst>
              </p:cNvPr>
              <p:cNvSpPr>
                <a:spLocks noChangeAspect="1"/>
              </p:cNvSpPr>
              <p:nvPr/>
            </p:nvSpPr>
            <p:spPr bwMode="auto">
              <a:xfrm>
                <a:off x="1507"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46" name="Arc 128">
                <a:extLst>
                  <a:ext uri="{FF2B5EF4-FFF2-40B4-BE49-F238E27FC236}">
                    <a16:creationId xmlns:a16="http://schemas.microsoft.com/office/drawing/2014/main" xmlns="" id="{A02C378B-AD48-44A9-AAE8-5910E9A20E6A}"/>
                  </a:ext>
                </a:extLst>
              </p:cNvPr>
              <p:cNvSpPr>
                <a:spLocks noChangeAspect="1"/>
              </p:cNvSpPr>
              <p:nvPr/>
            </p:nvSpPr>
            <p:spPr bwMode="auto">
              <a:xfrm flipV="1">
                <a:off x="1679"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47" name="Arc 129">
                <a:extLst>
                  <a:ext uri="{FF2B5EF4-FFF2-40B4-BE49-F238E27FC236}">
                    <a16:creationId xmlns:a16="http://schemas.microsoft.com/office/drawing/2014/main" xmlns="" id="{CF917718-C4DD-4114-B552-9BE3108B4AB6}"/>
                  </a:ext>
                </a:extLst>
              </p:cNvPr>
              <p:cNvSpPr>
                <a:spLocks noChangeAspect="1"/>
              </p:cNvSpPr>
              <p:nvPr/>
            </p:nvSpPr>
            <p:spPr bwMode="auto">
              <a:xfrm>
                <a:off x="1852"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48" name="Arc 130">
                <a:extLst>
                  <a:ext uri="{FF2B5EF4-FFF2-40B4-BE49-F238E27FC236}">
                    <a16:creationId xmlns:a16="http://schemas.microsoft.com/office/drawing/2014/main" xmlns="" id="{26978823-308C-4BED-B115-62A4A77A3D38}"/>
                  </a:ext>
                </a:extLst>
              </p:cNvPr>
              <p:cNvSpPr>
                <a:spLocks noChangeAspect="1"/>
              </p:cNvSpPr>
              <p:nvPr/>
            </p:nvSpPr>
            <p:spPr bwMode="auto">
              <a:xfrm flipV="1">
                <a:off x="2024"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49" name="Arc 131">
                <a:extLst>
                  <a:ext uri="{FF2B5EF4-FFF2-40B4-BE49-F238E27FC236}">
                    <a16:creationId xmlns:a16="http://schemas.microsoft.com/office/drawing/2014/main" xmlns="" id="{4E54786B-F0FE-4B58-9B60-71922A75330C}"/>
                  </a:ext>
                </a:extLst>
              </p:cNvPr>
              <p:cNvSpPr>
                <a:spLocks noChangeAspect="1"/>
              </p:cNvSpPr>
              <p:nvPr/>
            </p:nvSpPr>
            <p:spPr bwMode="auto">
              <a:xfrm>
                <a:off x="2024"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0" name="Arc 132">
                <a:extLst>
                  <a:ext uri="{FF2B5EF4-FFF2-40B4-BE49-F238E27FC236}">
                    <a16:creationId xmlns:a16="http://schemas.microsoft.com/office/drawing/2014/main" xmlns="" id="{E5515E17-820F-4B6C-A034-8ED4CBD98F61}"/>
                  </a:ext>
                </a:extLst>
              </p:cNvPr>
              <p:cNvSpPr>
                <a:spLocks noChangeAspect="1"/>
              </p:cNvSpPr>
              <p:nvPr/>
            </p:nvSpPr>
            <p:spPr bwMode="auto">
              <a:xfrm flipV="1">
                <a:off x="1507"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1" name="Arc 133">
                <a:extLst>
                  <a:ext uri="{FF2B5EF4-FFF2-40B4-BE49-F238E27FC236}">
                    <a16:creationId xmlns:a16="http://schemas.microsoft.com/office/drawing/2014/main" xmlns="" id="{3BAC2B6B-9E26-4550-A1D2-513A8A384980}"/>
                  </a:ext>
                </a:extLst>
              </p:cNvPr>
              <p:cNvSpPr>
                <a:spLocks noChangeAspect="1"/>
              </p:cNvSpPr>
              <p:nvPr/>
            </p:nvSpPr>
            <p:spPr bwMode="auto">
              <a:xfrm>
                <a:off x="1679"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2" name="Arc 134">
                <a:extLst>
                  <a:ext uri="{FF2B5EF4-FFF2-40B4-BE49-F238E27FC236}">
                    <a16:creationId xmlns:a16="http://schemas.microsoft.com/office/drawing/2014/main" xmlns="" id="{5E0925C1-6DD0-47D9-A2FA-0483C29119E0}"/>
                  </a:ext>
                </a:extLst>
              </p:cNvPr>
              <p:cNvSpPr>
                <a:spLocks noChangeAspect="1"/>
              </p:cNvSpPr>
              <p:nvPr/>
            </p:nvSpPr>
            <p:spPr bwMode="auto">
              <a:xfrm flipV="1">
                <a:off x="1852"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3" name="Arc 135">
                <a:extLst>
                  <a:ext uri="{FF2B5EF4-FFF2-40B4-BE49-F238E27FC236}">
                    <a16:creationId xmlns:a16="http://schemas.microsoft.com/office/drawing/2014/main" xmlns="" id="{AD9E287A-6A14-409C-8108-1C5D3C4BE2FD}"/>
                  </a:ext>
                </a:extLst>
              </p:cNvPr>
              <p:cNvSpPr>
                <a:spLocks noChangeAspect="1"/>
              </p:cNvSpPr>
              <p:nvPr/>
            </p:nvSpPr>
            <p:spPr bwMode="auto">
              <a:xfrm>
                <a:off x="2197"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4" name="Arc 136">
                <a:extLst>
                  <a:ext uri="{FF2B5EF4-FFF2-40B4-BE49-F238E27FC236}">
                    <a16:creationId xmlns:a16="http://schemas.microsoft.com/office/drawing/2014/main" xmlns="" id="{2BFD4A32-3D9D-49BD-B09C-E2FF983A2D12}"/>
                  </a:ext>
                </a:extLst>
              </p:cNvPr>
              <p:cNvSpPr>
                <a:spLocks noChangeAspect="1"/>
              </p:cNvSpPr>
              <p:nvPr/>
            </p:nvSpPr>
            <p:spPr bwMode="auto">
              <a:xfrm flipV="1">
                <a:off x="2370"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5" name="Arc 137">
                <a:extLst>
                  <a:ext uri="{FF2B5EF4-FFF2-40B4-BE49-F238E27FC236}">
                    <a16:creationId xmlns:a16="http://schemas.microsoft.com/office/drawing/2014/main" xmlns="" id="{F9B93106-3077-47D9-9B1A-B7B8B2D69CCE}"/>
                  </a:ext>
                </a:extLst>
              </p:cNvPr>
              <p:cNvSpPr>
                <a:spLocks noChangeAspect="1"/>
              </p:cNvSpPr>
              <p:nvPr/>
            </p:nvSpPr>
            <p:spPr bwMode="auto">
              <a:xfrm>
                <a:off x="2542"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6" name="Arc 138">
                <a:extLst>
                  <a:ext uri="{FF2B5EF4-FFF2-40B4-BE49-F238E27FC236}">
                    <a16:creationId xmlns:a16="http://schemas.microsoft.com/office/drawing/2014/main" xmlns="" id="{692C569D-1F95-43B5-9022-D45CD2BE5C06}"/>
                  </a:ext>
                </a:extLst>
              </p:cNvPr>
              <p:cNvSpPr>
                <a:spLocks noChangeAspect="1"/>
              </p:cNvSpPr>
              <p:nvPr/>
            </p:nvSpPr>
            <p:spPr bwMode="auto">
              <a:xfrm flipV="1">
                <a:off x="2715"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7" name="Arc 139">
                <a:extLst>
                  <a:ext uri="{FF2B5EF4-FFF2-40B4-BE49-F238E27FC236}">
                    <a16:creationId xmlns:a16="http://schemas.microsoft.com/office/drawing/2014/main" xmlns="" id="{305D6E0A-4EFE-4022-8899-0D81BBA43E1E}"/>
                  </a:ext>
                </a:extLst>
              </p:cNvPr>
              <p:cNvSpPr>
                <a:spLocks noChangeAspect="1"/>
              </p:cNvSpPr>
              <p:nvPr/>
            </p:nvSpPr>
            <p:spPr bwMode="auto">
              <a:xfrm>
                <a:off x="2715"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8" name="Arc 140">
                <a:extLst>
                  <a:ext uri="{FF2B5EF4-FFF2-40B4-BE49-F238E27FC236}">
                    <a16:creationId xmlns:a16="http://schemas.microsoft.com/office/drawing/2014/main" xmlns="" id="{E90BB4D4-8D7F-41BF-81F5-E72F7B20F2B5}"/>
                  </a:ext>
                </a:extLst>
              </p:cNvPr>
              <p:cNvSpPr>
                <a:spLocks noChangeAspect="1"/>
              </p:cNvSpPr>
              <p:nvPr/>
            </p:nvSpPr>
            <p:spPr bwMode="auto">
              <a:xfrm flipV="1">
                <a:off x="2197"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59" name="Arc 141">
                <a:extLst>
                  <a:ext uri="{FF2B5EF4-FFF2-40B4-BE49-F238E27FC236}">
                    <a16:creationId xmlns:a16="http://schemas.microsoft.com/office/drawing/2014/main" xmlns="" id="{26626E74-AE8F-469F-ADC2-8C7A66EDF190}"/>
                  </a:ext>
                </a:extLst>
              </p:cNvPr>
              <p:cNvSpPr>
                <a:spLocks noChangeAspect="1"/>
              </p:cNvSpPr>
              <p:nvPr/>
            </p:nvSpPr>
            <p:spPr bwMode="auto">
              <a:xfrm>
                <a:off x="2370"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0" name="Arc 142">
                <a:extLst>
                  <a:ext uri="{FF2B5EF4-FFF2-40B4-BE49-F238E27FC236}">
                    <a16:creationId xmlns:a16="http://schemas.microsoft.com/office/drawing/2014/main" xmlns="" id="{ECD1AECB-A17F-451F-8557-9CFDF10C5906}"/>
                  </a:ext>
                </a:extLst>
              </p:cNvPr>
              <p:cNvSpPr>
                <a:spLocks noChangeAspect="1"/>
              </p:cNvSpPr>
              <p:nvPr/>
            </p:nvSpPr>
            <p:spPr bwMode="auto">
              <a:xfrm flipV="1">
                <a:off x="2542"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1" name="Arc 143">
                <a:extLst>
                  <a:ext uri="{FF2B5EF4-FFF2-40B4-BE49-F238E27FC236}">
                    <a16:creationId xmlns:a16="http://schemas.microsoft.com/office/drawing/2014/main" xmlns="" id="{7AC238E3-9B61-45A3-A7D6-13A28B45E913}"/>
                  </a:ext>
                </a:extLst>
              </p:cNvPr>
              <p:cNvSpPr>
                <a:spLocks noChangeAspect="1"/>
              </p:cNvSpPr>
              <p:nvPr/>
            </p:nvSpPr>
            <p:spPr bwMode="auto">
              <a:xfrm>
                <a:off x="2887"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2" name="Arc 144">
                <a:extLst>
                  <a:ext uri="{FF2B5EF4-FFF2-40B4-BE49-F238E27FC236}">
                    <a16:creationId xmlns:a16="http://schemas.microsoft.com/office/drawing/2014/main" xmlns="" id="{17476819-362D-4FD5-BD60-C8CD8B8B7E0C}"/>
                  </a:ext>
                </a:extLst>
              </p:cNvPr>
              <p:cNvSpPr>
                <a:spLocks noChangeAspect="1"/>
              </p:cNvSpPr>
              <p:nvPr/>
            </p:nvSpPr>
            <p:spPr bwMode="auto">
              <a:xfrm flipV="1">
                <a:off x="3060"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3" name="Arc 145">
                <a:extLst>
                  <a:ext uri="{FF2B5EF4-FFF2-40B4-BE49-F238E27FC236}">
                    <a16:creationId xmlns:a16="http://schemas.microsoft.com/office/drawing/2014/main" xmlns="" id="{D5D4D62D-478E-4B35-B520-4B350CE1F3F6}"/>
                  </a:ext>
                </a:extLst>
              </p:cNvPr>
              <p:cNvSpPr>
                <a:spLocks noChangeAspect="1"/>
              </p:cNvSpPr>
              <p:nvPr/>
            </p:nvSpPr>
            <p:spPr bwMode="auto">
              <a:xfrm>
                <a:off x="3232"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4" name="Arc 146">
                <a:extLst>
                  <a:ext uri="{FF2B5EF4-FFF2-40B4-BE49-F238E27FC236}">
                    <a16:creationId xmlns:a16="http://schemas.microsoft.com/office/drawing/2014/main" xmlns="" id="{EDDCBA78-2589-4369-9E02-7EE151B00A89}"/>
                  </a:ext>
                </a:extLst>
              </p:cNvPr>
              <p:cNvSpPr>
                <a:spLocks noChangeAspect="1"/>
              </p:cNvSpPr>
              <p:nvPr/>
            </p:nvSpPr>
            <p:spPr bwMode="auto">
              <a:xfrm flipV="1">
                <a:off x="3405"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5" name="Arc 147">
                <a:extLst>
                  <a:ext uri="{FF2B5EF4-FFF2-40B4-BE49-F238E27FC236}">
                    <a16:creationId xmlns:a16="http://schemas.microsoft.com/office/drawing/2014/main" xmlns="" id="{1C5E0AA7-F02B-4920-AE2C-966485CDF08E}"/>
                  </a:ext>
                </a:extLst>
              </p:cNvPr>
              <p:cNvSpPr>
                <a:spLocks noChangeAspect="1"/>
              </p:cNvSpPr>
              <p:nvPr/>
            </p:nvSpPr>
            <p:spPr bwMode="auto">
              <a:xfrm>
                <a:off x="3405"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6" name="Arc 148">
                <a:extLst>
                  <a:ext uri="{FF2B5EF4-FFF2-40B4-BE49-F238E27FC236}">
                    <a16:creationId xmlns:a16="http://schemas.microsoft.com/office/drawing/2014/main" xmlns="" id="{D66C0925-8A55-4A69-96BD-B66E3E352B64}"/>
                  </a:ext>
                </a:extLst>
              </p:cNvPr>
              <p:cNvSpPr>
                <a:spLocks noChangeAspect="1"/>
              </p:cNvSpPr>
              <p:nvPr/>
            </p:nvSpPr>
            <p:spPr bwMode="auto">
              <a:xfrm flipV="1">
                <a:off x="2887"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7" name="Arc 149">
                <a:extLst>
                  <a:ext uri="{FF2B5EF4-FFF2-40B4-BE49-F238E27FC236}">
                    <a16:creationId xmlns:a16="http://schemas.microsoft.com/office/drawing/2014/main" xmlns="" id="{21486DA2-9F07-46BD-B9D2-F026A9F7514F}"/>
                  </a:ext>
                </a:extLst>
              </p:cNvPr>
              <p:cNvSpPr>
                <a:spLocks noChangeAspect="1"/>
              </p:cNvSpPr>
              <p:nvPr/>
            </p:nvSpPr>
            <p:spPr bwMode="auto">
              <a:xfrm>
                <a:off x="3060"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8" name="Arc 150">
                <a:extLst>
                  <a:ext uri="{FF2B5EF4-FFF2-40B4-BE49-F238E27FC236}">
                    <a16:creationId xmlns:a16="http://schemas.microsoft.com/office/drawing/2014/main" xmlns="" id="{1A3FEBDF-035B-4336-971B-B469FB0B103C}"/>
                  </a:ext>
                </a:extLst>
              </p:cNvPr>
              <p:cNvSpPr>
                <a:spLocks noChangeAspect="1"/>
              </p:cNvSpPr>
              <p:nvPr/>
            </p:nvSpPr>
            <p:spPr bwMode="auto">
              <a:xfrm flipV="1">
                <a:off x="3232"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69" name="Arc 151">
                <a:extLst>
                  <a:ext uri="{FF2B5EF4-FFF2-40B4-BE49-F238E27FC236}">
                    <a16:creationId xmlns:a16="http://schemas.microsoft.com/office/drawing/2014/main" xmlns="" id="{C442D569-5956-43D2-A203-8613BD4140BE}"/>
                  </a:ext>
                </a:extLst>
              </p:cNvPr>
              <p:cNvSpPr>
                <a:spLocks noChangeAspect="1"/>
              </p:cNvSpPr>
              <p:nvPr/>
            </p:nvSpPr>
            <p:spPr bwMode="auto">
              <a:xfrm>
                <a:off x="3578"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70" name="Arc 152">
                <a:extLst>
                  <a:ext uri="{FF2B5EF4-FFF2-40B4-BE49-F238E27FC236}">
                    <a16:creationId xmlns:a16="http://schemas.microsoft.com/office/drawing/2014/main" xmlns="" id="{B541BEB1-5B24-492F-BD93-64B31F909E61}"/>
                  </a:ext>
                </a:extLst>
              </p:cNvPr>
              <p:cNvSpPr>
                <a:spLocks noChangeAspect="1"/>
              </p:cNvSpPr>
              <p:nvPr/>
            </p:nvSpPr>
            <p:spPr bwMode="auto">
              <a:xfrm flipV="1">
                <a:off x="3750"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71" name="Arc 153">
                <a:extLst>
                  <a:ext uri="{FF2B5EF4-FFF2-40B4-BE49-F238E27FC236}">
                    <a16:creationId xmlns:a16="http://schemas.microsoft.com/office/drawing/2014/main" xmlns="" id="{2FC80458-5AC6-4509-AE79-046721AC5007}"/>
                  </a:ext>
                </a:extLst>
              </p:cNvPr>
              <p:cNvSpPr>
                <a:spLocks noChangeAspect="1"/>
              </p:cNvSpPr>
              <p:nvPr/>
            </p:nvSpPr>
            <p:spPr bwMode="auto">
              <a:xfrm>
                <a:off x="3923" y="1312"/>
                <a:ext cx="172"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72" name="Arc 154">
                <a:extLst>
                  <a:ext uri="{FF2B5EF4-FFF2-40B4-BE49-F238E27FC236}">
                    <a16:creationId xmlns:a16="http://schemas.microsoft.com/office/drawing/2014/main" xmlns="" id="{DA24A824-3BB9-4A65-B86D-70FCF36DEE9C}"/>
                  </a:ext>
                </a:extLst>
              </p:cNvPr>
              <p:cNvSpPr>
                <a:spLocks noChangeAspect="1"/>
              </p:cNvSpPr>
              <p:nvPr/>
            </p:nvSpPr>
            <p:spPr bwMode="auto">
              <a:xfrm flipV="1">
                <a:off x="4095" y="1355"/>
                <a:ext cx="173"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73" name="Arc 155">
                <a:extLst>
                  <a:ext uri="{FF2B5EF4-FFF2-40B4-BE49-F238E27FC236}">
                    <a16:creationId xmlns:a16="http://schemas.microsoft.com/office/drawing/2014/main" xmlns="" id="{2C9D44B3-4231-4F9C-B91C-C3175C4C1A99}"/>
                  </a:ext>
                </a:extLst>
              </p:cNvPr>
              <p:cNvSpPr>
                <a:spLocks noChangeAspect="1"/>
              </p:cNvSpPr>
              <p:nvPr/>
            </p:nvSpPr>
            <p:spPr bwMode="auto">
              <a:xfrm>
                <a:off x="4095"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74" name="Arc 156">
                <a:extLst>
                  <a:ext uri="{FF2B5EF4-FFF2-40B4-BE49-F238E27FC236}">
                    <a16:creationId xmlns:a16="http://schemas.microsoft.com/office/drawing/2014/main" xmlns="" id="{84256304-A865-401E-B1B5-1DAC6B8EBE53}"/>
                  </a:ext>
                </a:extLst>
              </p:cNvPr>
              <p:cNvSpPr>
                <a:spLocks noChangeAspect="1"/>
              </p:cNvSpPr>
              <p:nvPr/>
            </p:nvSpPr>
            <p:spPr bwMode="auto">
              <a:xfrm flipV="1">
                <a:off x="3578"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75" name="Arc 157">
                <a:extLst>
                  <a:ext uri="{FF2B5EF4-FFF2-40B4-BE49-F238E27FC236}">
                    <a16:creationId xmlns:a16="http://schemas.microsoft.com/office/drawing/2014/main" xmlns="" id="{DD043F81-E585-48ED-9D68-0B1A78B75019}"/>
                  </a:ext>
                </a:extLst>
              </p:cNvPr>
              <p:cNvSpPr>
                <a:spLocks noChangeAspect="1"/>
              </p:cNvSpPr>
              <p:nvPr/>
            </p:nvSpPr>
            <p:spPr bwMode="auto">
              <a:xfrm>
                <a:off x="3750" y="1312"/>
                <a:ext cx="173" cy="4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sp>
            <p:nvSpPr>
              <p:cNvPr id="38976" name="Arc 158">
                <a:extLst>
                  <a:ext uri="{FF2B5EF4-FFF2-40B4-BE49-F238E27FC236}">
                    <a16:creationId xmlns:a16="http://schemas.microsoft.com/office/drawing/2014/main" xmlns="" id="{3DA73F18-2532-4252-BDE6-5A00F0296632}"/>
                  </a:ext>
                </a:extLst>
              </p:cNvPr>
              <p:cNvSpPr>
                <a:spLocks noChangeAspect="1"/>
              </p:cNvSpPr>
              <p:nvPr/>
            </p:nvSpPr>
            <p:spPr bwMode="auto">
              <a:xfrm flipV="1">
                <a:off x="3923" y="1355"/>
                <a:ext cx="172" cy="4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2450" tIns="70672" rIns="111897" bIns="41313" anchor="ctr"/>
              <a:lstStyle/>
              <a:p>
                <a:endParaRPr lang="en-CA"/>
              </a:p>
            </p:txBody>
          </p:sp>
        </p:grpSp>
        <p:pic>
          <p:nvPicPr>
            <p:cNvPr id="38928" name="Picture 159" descr="dsldatamodem-r">
              <a:extLst>
                <a:ext uri="{FF2B5EF4-FFF2-40B4-BE49-F238E27FC236}">
                  <a16:creationId xmlns:a16="http://schemas.microsoft.com/office/drawing/2014/main" xmlns="" id="{D1B0D0DF-86B3-400A-AC1B-2A00568F6A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 y="1824"/>
              <a:ext cx="2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38929" name="Picture 160" descr="dslaccessnode-r">
              <a:extLst>
                <a:ext uri="{FF2B5EF4-FFF2-40B4-BE49-F238E27FC236}">
                  <a16:creationId xmlns:a16="http://schemas.microsoft.com/office/drawing/2014/main" xmlns="" id="{A7948BA7-3D5D-44A8-8C26-820489ECD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 y="1248"/>
              <a:ext cx="445"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8930" name="Freeform 161">
              <a:extLst>
                <a:ext uri="{FF2B5EF4-FFF2-40B4-BE49-F238E27FC236}">
                  <a16:creationId xmlns:a16="http://schemas.microsoft.com/office/drawing/2014/main" xmlns="" id="{5A282A64-67A3-49F1-A0A8-58DD215C5B74}"/>
                </a:ext>
              </a:extLst>
            </p:cNvPr>
            <p:cNvSpPr>
              <a:spLocks/>
            </p:cNvSpPr>
            <p:nvPr/>
          </p:nvSpPr>
          <p:spPr bwMode="auto">
            <a:xfrm flipV="1">
              <a:off x="3936" y="1536"/>
              <a:ext cx="816" cy="240"/>
            </a:xfrm>
            <a:custGeom>
              <a:avLst/>
              <a:gdLst>
                <a:gd name="T0" fmla="*/ 0 w 816"/>
                <a:gd name="T1" fmla="*/ 0 h 240"/>
                <a:gd name="T2" fmla="*/ 384 w 816"/>
                <a:gd name="T3" fmla="*/ 48 h 240"/>
                <a:gd name="T4" fmla="*/ 432 w 816"/>
                <a:gd name="T5" fmla="*/ 192 h 240"/>
                <a:gd name="T6" fmla="*/ 816 w 816"/>
                <a:gd name="T7" fmla="*/ 240 h 240"/>
                <a:gd name="T8" fmla="*/ 0 60000 65536"/>
                <a:gd name="T9" fmla="*/ 0 60000 65536"/>
                <a:gd name="T10" fmla="*/ 0 60000 65536"/>
                <a:gd name="T11" fmla="*/ 0 60000 65536"/>
                <a:gd name="T12" fmla="*/ 0 w 816"/>
                <a:gd name="T13" fmla="*/ 0 h 240"/>
                <a:gd name="T14" fmla="*/ 816 w 816"/>
                <a:gd name="T15" fmla="*/ 240 h 240"/>
              </a:gdLst>
              <a:ahLst/>
              <a:cxnLst>
                <a:cxn ang="T8">
                  <a:pos x="T0" y="T1"/>
                </a:cxn>
                <a:cxn ang="T9">
                  <a:pos x="T2" y="T3"/>
                </a:cxn>
                <a:cxn ang="T10">
                  <a:pos x="T4" y="T5"/>
                </a:cxn>
                <a:cxn ang="T11">
                  <a:pos x="T6" y="T7"/>
                </a:cxn>
              </a:cxnLst>
              <a:rect l="T12" t="T13" r="T14" b="T15"/>
              <a:pathLst>
                <a:path w="816" h="240">
                  <a:moveTo>
                    <a:pt x="0" y="0"/>
                  </a:moveTo>
                  <a:cubicBezTo>
                    <a:pt x="156" y="8"/>
                    <a:pt x="312" y="16"/>
                    <a:pt x="384" y="48"/>
                  </a:cubicBezTo>
                  <a:cubicBezTo>
                    <a:pt x="456" y="80"/>
                    <a:pt x="360" y="160"/>
                    <a:pt x="432" y="192"/>
                  </a:cubicBezTo>
                  <a:cubicBezTo>
                    <a:pt x="504" y="224"/>
                    <a:pt x="660" y="232"/>
                    <a:pt x="816" y="240"/>
                  </a:cubicBezTo>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CA"/>
            </a:p>
          </p:txBody>
        </p:sp>
        <p:grpSp>
          <p:nvGrpSpPr>
            <p:cNvPr id="38931" name="Group 162">
              <a:extLst>
                <a:ext uri="{FF2B5EF4-FFF2-40B4-BE49-F238E27FC236}">
                  <a16:creationId xmlns:a16="http://schemas.microsoft.com/office/drawing/2014/main" xmlns="" id="{93BFAF61-2CE9-44F2-B321-029B509EF188}"/>
                </a:ext>
              </a:extLst>
            </p:cNvPr>
            <p:cNvGrpSpPr>
              <a:grpSpLocks/>
            </p:cNvGrpSpPr>
            <p:nvPr/>
          </p:nvGrpSpPr>
          <p:grpSpPr bwMode="auto">
            <a:xfrm rot="10800000">
              <a:off x="3023" y="1343"/>
              <a:ext cx="144" cy="144"/>
              <a:chOff x="1920" y="3024"/>
              <a:chExt cx="144" cy="144"/>
            </a:xfrm>
          </p:grpSpPr>
          <p:sp>
            <p:nvSpPr>
              <p:cNvPr id="38942" name="Oval 163">
                <a:extLst>
                  <a:ext uri="{FF2B5EF4-FFF2-40B4-BE49-F238E27FC236}">
                    <a16:creationId xmlns:a16="http://schemas.microsoft.com/office/drawing/2014/main" xmlns="" id="{CECDD394-06FA-4464-9DA1-04AB2C47B23D}"/>
                  </a:ext>
                </a:extLst>
              </p:cNvPr>
              <p:cNvSpPr>
                <a:spLocks noChangeArrowheads="1"/>
              </p:cNvSpPr>
              <p:nvPr/>
            </p:nvSpPr>
            <p:spPr bwMode="auto">
              <a:xfrm>
                <a:off x="1920" y="3024"/>
                <a:ext cx="144" cy="14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38943" name="Text Box 164">
                <a:extLst>
                  <a:ext uri="{FF2B5EF4-FFF2-40B4-BE49-F238E27FC236}">
                    <a16:creationId xmlns:a16="http://schemas.microsoft.com/office/drawing/2014/main" xmlns="" id="{13935C30-EA0A-450F-8F81-B9D1B7B968BC}"/>
                  </a:ext>
                </a:extLst>
              </p:cNvPr>
              <p:cNvSpPr txBox="1">
                <a:spLocks noChangeArrowheads="1"/>
              </p:cNvSpPr>
              <p:nvPr/>
            </p:nvSpPr>
            <p:spPr bwMode="auto">
              <a:xfrm>
                <a:off x="2011" y="3054"/>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r>
                  <a:rPr lang="en-US" altLang="en-US" sz="800">
                    <a:latin typeface="Courier New" panose="02070309020205020404" pitchFamily="49" charset="0"/>
                  </a:rPr>
                  <a:t>+</a:t>
                </a:r>
                <a:endParaRPr lang="en-GB" altLang="en-US" sz="800">
                  <a:latin typeface="Courier New" panose="02070309020205020404" pitchFamily="49" charset="0"/>
                </a:endParaRPr>
              </a:p>
            </p:txBody>
          </p:sp>
          <p:sp>
            <p:nvSpPr>
              <p:cNvPr id="38944" name="Text Box 165">
                <a:extLst>
                  <a:ext uri="{FF2B5EF4-FFF2-40B4-BE49-F238E27FC236}">
                    <a16:creationId xmlns:a16="http://schemas.microsoft.com/office/drawing/2014/main" xmlns="" id="{507C6C0A-B669-46E7-A856-212138931BB2}"/>
                  </a:ext>
                </a:extLst>
              </p:cNvPr>
              <p:cNvSpPr txBox="1">
                <a:spLocks noChangeArrowheads="1"/>
              </p:cNvSpPr>
              <p:nvPr/>
            </p:nvSpPr>
            <p:spPr bwMode="auto">
              <a:xfrm>
                <a:off x="1972" y="3029"/>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r"/>
                <a:r>
                  <a:rPr lang="en-US" altLang="en-US" sz="800">
                    <a:latin typeface="Courier New" panose="02070309020205020404" pitchFamily="49" charset="0"/>
                  </a:rPr>
                  <a:t>-</a:t>
                </a:r>
                <a:endParaRPr lang="en-GB" altLang="en-US" sz="800">
                  <a:latin typeface="Courier New" panose="02070309020205020404" pitchFamily="49" charset="0"/>
                </a:endParaRPr>
              </a:p>
            </p:txBody>
          </p:sp>
        </p:grpSp>
        <p:sp>
          <p:nvSpPr>
            <p:cNvPr id="38932" name="Line 166">
              <a:extLst>
                <a:ext uri="{FF2B5EF4-FFF2-40B4-BE49-F238E27FC236}">
                  <a16:creationId xmlns:a16="http://schemas.microsoft.com/office/drawing/2014/main" xmlns="" id="{8EDA1A47-F238-4EFE-A05C-C06693D89DB1}"/>
                </a:ext>
              </a:extLst>
            </p:cNvPr>
            <p:cNvSpPr>
              <a:spLocks noChangeShapeType="1"/>
            </p:cNvSpPr>
            <p:nvPr/>
          </p:nvSpPr>
          <p:spPr bwMode="auto">
            <a:xfrm rot="10800000">
              <a:off x="3097" y="1489"/>
              <a:ext cx="0" cy="384"/>
            </a:xfrm>
            <a:prstGeom prst="line">
              <a:avLst/>
            </a:prstGeom>
            <a:noFill/>
            <a:ln w="9525">
              <a:solidFill>
                <a:schemeClr val="tx1"/>
              </a:solidFill>
              <a:round/>
              <a:headEnd type="none" w="med" len="lg"/>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8933" name="Line 167">
              <a:extLst>
                <a:ext uri="{FF2B5EF4-FFF2-40B4-BE49-F238E27FC236}">
                  <a16:creationId xmlns:a16="http://schemas.microsoft.com/office/drawing/2014/main" xmlns="" id="{E2C8D3D9-DE81-4C53-A05F-5FC077FCB363}"/>
                </a:ext>
              </a:extLst>
            </p:cNvPr>
            <p:cNvSpPr>
              <a:spLocks noChangeShapeType="1"/>
            </p:cNvSpPr>
            <p:nvPr/>
          </p:nvSpPr>
          <p:spPr bwMode="auto">
            <a:xfrm rot="10800000" flipH="1">
              <a:off x="2783" y="1417"/>
              <a:ext cx="240" cy="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8934" name="Line 168">
              <a:extLst>
                <a:ext uri="{FF2B5EF4-FFF2-40B4-BE49-F238E27FC236}">
                  <a16:creationId xmlns:a16="http://schemas.microsoft.com/office/drawing/2014/main" xmlns="" id="{BD5866AF-FE90-4F89-9EB9-6233D033276C}"/>
                </a:ext>
              </a:extLst>
            </p:cNvPr>
            <p:cNvSpPr>
              <a:spLocks noChangeShapeType="1"/>
            </p:cNvSpPr>
            <p:nvPr/>
          </p:nvSpPr>
          <p:spPr bwMode="auto">
            <a:xfrm rot="10800000" flipV="1">
              <a:off x="2784" y="1872"/>
              <a:ext cx="624" cy="0"/>
            </a:xfrm>
            <a:prstGeom prst="line">
              <a:avLst/>
            </a:prstGeom>
            <a:noFill/>
            <a:ln w="9525">
              <a:solidFill>
                <a:schemeClr val="tx1"/>
              </a:solidFill>
              <a:round/>
              <a:headEnd type="triangle" w="med" len="lg"/>
              <a:tailEnd type="none" w="med" len="lg"/>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8935" name="Line 169">
              <a:extLst>
                <a:ext uri="{FF2B5EF4-FFF2-40B4-BE49-F238E27FC236}">
                  <a16:creationId xmlns:a16="http://schemas.microsoft.com/office/drawing/2014/main" xmlns="" id="{E4C9CAC4-ABAE-4EA4-9479-5CE6548AED09}"/>
                </a:ext>
              </a:extLst>
            </p:cNvPr>
            <p:cNvSpPr>
              <a:spLocks noChangeShapeType="1"/>
            </p:cNvSpPr>
            <p:nvPr/>
          </p:nvSpPr>
          <p:spPr bwMode="auto">
            <a:xfrm rot="10800000" flipH="1">
              <a:off x="3167" y="1417"/>
              <a:ext cx="240" cy="0"/>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8936" name="Line 170">
              <a:extLst>
                <a:ext uri="{FF2B5EF4-FFF2-40B4-BE49-F238E27FC236}">
                  <a16:creationId xmlns:a16="http://schemas.microsoft.com/office/drawing/2014/main" xmlns="" id="{6FE7C51B-489F-4713-B224-CE6F5ACAA2F7}"/>
                </a:ext>
              </a:extLst>
            </p:cNvPr>
            <p:cNvSpPr>
              <a:spLocks noChangeShapeType="1"/>
            </p:cNvSpPr>
            <p:nvPr/>
          </p:nvSpPr>
          <p:spPr bwMode="auto">
            <a:xfrm rot="10800000">
              <a:off x="3312" y="1488"/>
              <a:ext cx="0" cy="288"/>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8937" name="Line 171">
              <a:extLst>
                <a:ext uri="{FF2B5EF4-FFF2-40B4-BE49-F238E27FC236}">
                  <a16:creationId xmlns:a16="http://schemas.microsoft.com/office/drawing/2014/main" xmlns="" id="{228E4BBD-EAA1-4A5A-8AE4-F8A2F1FF4EAB}"/>
                </a:ext>
              </a:extLst>
            </p:cNvPr>
            <p:cNvSpPr>
              <a:spLocks noChangeShapeType="1"/>
            </p:cNvSpPr>
            <p:nvPr/>
          </p:nvSpPr>
          <p:spPr bwMode="auto">
            <a:xfrm rot="4130654" flipV="1">
              <a:off x="2928" y="1580"/>
              <a:ext cx="288" cy="192"/>
            </a:xfrm>
            <a:prstGeom prst="line">
              <a:avLst/>
            </a:prstGeom>
            <a:noFill/>
            <a:ln w="9525">
              <a:solidFill>
                <a:srgbClr val="FF9900"/>
              </a:solidFill>
              <a:round/>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8938" name="Text Box 172">
              <a:extLst>
                <a:ext uri="{FF2B5EF4-FFF2-40B4-BE49-F238E27FC236}">
                  <a16:creationId xmlns:a16="http://schemas.microsoft.com/office/drawing/2014/main" xmlns="" id="{A1B1FB8D-4697-4C3C-8B17-38D7FDEA8E92}"/>
                </a:ext>
              </a:extLst>
            </p:cNvPr>
            <p:cNvSpPr txBox="1">
              <a:spLocks noChangeArrowheads="1"/>
            </p:cNvSpPr>
            <p:nvPr/>
          </p:nvSpPr>
          <p:spPr bwMode="auto">
            <a:xfrm rot="10800000">
              <a:off x="3023" y="1632"/>
              <a:ext cx="144" cy="130"/>
            </a:xfrm>
            <a:prstGeom prst="rect">
              <a:avLst/>
            </a:prstGeom>
            <a:solidFill>
              <a:srgbClr val="FFFFFF"/>
            </a:solidFill>
            <a:ln w="19050">
              <a:solidFill>
                <a:schemeClr val="tx1"/>
              </a:solidFill>
              <a:miter lim="800000"/>
              <a:headEnd/>
              <a:tailEnd/>
            </a:ln>
          </p:spPr>
          <p:txBody>
            <a:bodyPr lIns="18000" tIns="18000" rIns="18000" bIns="18000"/>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en-US" altLang="en-US" sz="1000" b="0"/>
                <a:t> </a:t>
              </a:r>
              <a:r>
                <a:rPr lang="en-US" altLang="en-US" sz="1000"/>
                <a:t>H</a:t>
              </a:r>
              <a:endParaRPr lang="en-GB" altLang="en-US" sz="1000"/>
            </a:p>
          </p:txBody>
        </p:sp>
        <p:sp>
          <p:nvSpPr>
            <p:cNvPr id="38939" name="Line 173">
              <a:extLst>
                <a:ext uri="{FF2B5EF4-FFF2-40B4-BE49-F238E27FC236}">
                  <a16:creationId xmlns:a16="http://schemas.microsoft.com/office/drawing/2014/main" xmlns="" id="{809118D2-8607-4F58-A7CB-4C44ADA0F983}"/>
                </a:ext>
              </a:extLst>
            </p:cNvPr>
            <p:cNvSpPr>
              <a:spLocks noChangeShapeType="1"/>
            </p:cNvSpPr>
            <p:nvPr/>
          </p:nvSpPr>
          <p:spPr bwMode="auto">
            <a:xfrm>
              <a:off x="3216" y="1776"/>
              <a:ext cx="96"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8940" name="Line 174">
              <a:extLst>
                <a:ext uri="{FF2B5EF4-FFF2-40B4-BE49-F238E27FC236}">
                  <a16:creationId xmlns:a16="http://schemas.microsoft.com/office/drawing/2014/main" xmlns="" id="{ED9AC9F8-ADC3-4298-882C-52B6F59D9FCF}"/>
                </a:ext>
              </a:extLst>
            </p:cNvPr>
            <p:cNvSpPr>
              <a:spLocks noChangeShapeType="1"/>
            </p:cNvSpPr>
            <p:nvPr/>
          </p:nvSpPr>
          <p:spPr bwMode="auto">
            <a:xfrm>
              <a:off x="3792" y="1488"/>
              <a:ext cx="1056" cy="0"/>
            </a:xfrm>
            <a:prstGeom prst="line">
              <a:avLst/>
            </a:prstGeom>
            <a:noFill/>
            <a:ln w="9525">
              <a:solidFill>
                <a:srgbClr val="FF9900"/>
              </a:solidFill>
              <a:round/>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sp>
          <p:nvSpPr>
            <p:cNvPr id="38941" name="Line 175">
              <a:extLst>
                <a:ext uri="{FF2B5EF4-FFF2-40B4-BE49-F238E27FC236}">
                  <a16:creationId xmlns:a16="http://schemas.microsoft.com/office/drawing/2014/main" xmlns="" id="{EEBA385A-BB81-487E-982E-E08DCCFBCA7D}"/>
                </a:ext>
              </a:extLst>
            </p:cNvPr>
            <p:cNvSpPr>
              <a:spLocks noChangeShapeType="1"/>
            </p:cNvSpPr>
            <p:nvPr/>
          </p:nvSpPr>
          <p:spPr bwMode="auto">
            <a:xfrm>
              <a:off x="3312" y="1488"/>
              <a:ext cx="96" cy="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CA"/>
            </a:p>
          </p:txBody>
        </p:sp>
      </p:grpSp>
      <p:sp>
        <p:nvSpPr>
          <p:cNvPr id="38922" name="Rectangle 176">
            <a:extLst>
              <a:ext uri="{FF2B5EF4-FFF2-40B4-BE49-F238E27FC236}">
                <a16:creationId xmlns:a16="http://schemas.microsoft.com/office/drawing/2014/main" xmlns="" id="{FA1DE70F-F18C-42AC-81DB-A6F3012A3424}"/>
              </a:ext>
            </a:extLst>
          </p:cNvPr>
          <p:cNvSpPr>
            <a:spLocks noChangeArrowheads="1"/>
          </p:cNvSpPr>
          <p:nvPr/>
        </p:nvSpPr>
        <p:spPr bwMode="auto">
          <a:xfrm>
            <a:off x="458788" y="4022725"/>
            <a:ext cx="3808412" cy="311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15000"/>
              </a:spcBef>
              <a:buClr>
                <a:schemeClr val="bg1"/>
              </a:buClr>
              <a:buFont typeface="Wingdings" panose="05000000000000000000" pitchFamily="2" charset="2"/>
              <a:buNone/>
            </a:pPr>
            <a:endParaRPr lang="en-US" altLang="en-US" sz="2000">
              <a:solidFill>
                <a:schemeClr val="bg1"/>
              </a:solidFill>
              <a:latin typeface="Trebuchet MS" panose="020B0603020202020204" pitchFamily="34" charset="0"/>
            </a:endParaRPr>
          </a:p>
        </p:txBody>
      </p:sp>
      <p:sp>
        <p:nvSpPr>
          <p:cNvPr id="38923" name="Rectangle 177">
            <a:extLst>
              <a:ext uri="{FF2B5EF4-FFF2-40B4-BE49-F238E27FC236}">
                <a16:creationId xmlns:a16="http://schemas.microsoft.com/office/drawing/2014/main" xmlns="" id="{CA026C29-3C3F-4843-B254-ED54CBE8D383}"/>
              </a:ext>
            </a:extLst>
          </p:cNvPr>
          <p:cNvSpPr>
            <a:spLocks noChangeArrowheads="1"/>
          </p:cNvSpPr>
          <p:nvPr/>
        </p:nvSpPr>
        <p:spPr bwMode="gray">
          <a:xfrm>
            <a:off x="511175" y="4081463"/>
            <a:ext cx="38735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sz="1600" b="1">
                <a:solidFill>
                  <a:schemeClr val="tx1"/>
                </a:solidFill>
                <a:latin typeface="FuturaA Bk BT" pitchFamily="34" charset="0"/>
              </a:defRPr>
            </a:lvl1pPr>
            <a:lvl2pPr marL="361950" indent="-182563"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lnSpc>
                <a:spcPct val="90000"/>
              </a:lnSpc>
              <a:spcBef>
                <a:spcPct val="50000"/>
              </a:spcBef>
              <a:spcAft>
                <a:spcPts val="600"/>
              </a:spcAft>
              <a:buClr>
                <a:schemeClr val="tx1"/>
              </a:buClr>
              <a:buSzPct val="80000"/>
              <a:buFontTx/>
              <a:buChar char="&gt;"/>
            </a:pPr>
            <a:r>
              <a:rPr lang="en-US" altLang="en-US" sz="1500">
                <a:solidFill>
                  <a:schemeClr val="bg1"/>
                </a:solidFill>
              </a:rPr>
              <a:t>Downstream Xtalk Precompensation</a:t>
            </a:r>
          </a:p>
          <a:p>
            <a:pPr lvl="1" algn="l">
              <a:lnSpc>
                <a:spcPct val="90000"/>
              </a:lnSpc>
              <a:spcBef>
                <a:spcPct val="30000"/>
              </a:spcBef>
              <a:spcAft>
                <a:spcPts val="600"/>
              </a:spcAft>
              <a:buClr>
                <a:schemeClr val="accent1"/>
              </a:buClr>
              <a:buSzPct val="80000"/>
              <a:buFontTx/>
              <a:buChar char="•"/>
            </a:pPr>
            <a:r>
              <a:rPr lang="en-US" altLang="en-US" b="0"/>
              <a:t>Transmit signal is modified with “pre-compensated crosstalk signal”</a:t>
            </a:r>
          </a:p>
          <a:p>
            <a:pPr lvl="1" algn="l">
              <a:lnSpc>
                <a:spcPct val="90000"/>
              </a:lnSpc>
              <a:spcBef>
                <a:spcPct val="30000"/>
              </a:spcBef>
              <a:spcAft>
                <a:spcPts val="600"/>
              </a:spcAft>
              <a:buClr>
                <a:schemeClr val="accent1"/>
              </a:buClr>
              <a:buSzPct val="80000"/>
              <a:buFontTx/>
              <a:buChar char="•"/>
            </a:pPr>
            <a:r>
              <a:rPr lang="en-US" altLang="en-US" b="0"/>
              <a:t>Feedback from CPE necessary, but processing performed at transmitter (CO)</a:t>
            </a:r>
          </a:p>
        </p:txBody>
      </p:sp>
      <p:sp>
        <p:nvSpPr>
          <p:cNvPr id="38924" name="Rectangle 178">
            <a:extLst>
              <a:ext uri="{FF2B5EF4-FFF2-40B4-BE49-F238E27FC236}">
                <a16:creationId xmlns:a16="http://schemas.microsoft.com/office/drawing/2014/main" xmlns="" id="{CE4D6A33-2C23-484D-BC04-C1B1AE927CC8}"/>
              </a:ext>
            </a:extLst>
          </p:cNvPr>
          <p:cNvSpPr>
            <a:spLocks noChangeArrowheads="1"/>
          </p:cNvSpPr>
          <p:nvPr/>
        </p:nvSpPr>
        <p:spPr bwMode="auto">
          <a:xfrm>
            <a:off x="315913" y="5732463"/>
            <a:ext cx="8612187" cy="533400"/>
          </a:xfrm>
          <a:prstGeom prst="rect">
            <a:avLst/>
          </a:prstGeom>
          <a:gradFill rotWithShape="1">
            <a:gsLst>
              <a:gs pos="0">
                <a:srgbClr val="B2B2B2"/>
              </a:gs>
              <a:gs pos="50000">
                <a:srgbClr val="E0E0E0"/>
              </a:gs>
              <a:gs pos="100000">
                <a:srgbClr val="B2B2B2"/>
              </a:gs>
            </a:gsLst>
            <a:lin ang="27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pPr>
            <a:r>
              <a:rPr lang="en-US" altLang="en-US" sz="1800" b="0">
                <a:latin typeface="Trebuchet MS" panose="020B0603020202020204" pitchFamily="34" charset="0"/>
                <a:ea typeface="Gulim" pitchFamily="34" charset="-127"/>
              </a:rPr>
              <a:t>Need to sample transmission ‘channels’, evaluate crosstalk, calculate ‘inverse’ function and then apply to each line, in concert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5C6FDA6E-30C3-4F16-B96C-B680BE695BC8}"/>
              </a:ext>
            </a:extLst>
          </p:cNvPr>
          <p:cNvSpPr>
            <a:spLocks noGrp="1" noChangeArrowheads="1"/>
          </p:cNvSpPr>
          <p:nvPr>
            <p:ph type="title"/>
          </p:nvPr>
        </p:nvSpPr>
        <p:spPr/>
        <p:txBody>
          <a:bodyPr/>
          <a:lstStyle/>
          <a:p>
            <a:r>
              <a:rPr lang="en-US" altLang="en-US"/>
              <a:t>Fiber Access Network</a:t>
            </a:r>
          </a:p>
        </p:txBody>
      </p:sp>
      <p:sp>
        <p:nvSpPr>
          <p:cNvPr id="49155" name="Rectangle 3">
            <a:extLst>
              <a:ext uri="{FF2B5EF4-FFF2-40B4-BE49-F238E27FC236}">
                <a16:creationId xmlns:a16="http://schemas.microsoft.com/office/drawing/2014/main" xmlns="" id="{E765A866-19CB-48F4-AA3C-C009EF9AF55A}"/>
              </a:ext>
            </a:extLst>
          </p:cNvPr>
          <p:cNvSpPr>
            <a:spLocks noGrp="1" noChangeArrowheads="1"/>
          </p:cNvSpPr>
          <p:nvPr>
            <p:ph type="body" idx="1"/>
          </p:nvPr>
        </p:nvSpPr>
        <p:spPr>
          <a:xfrm>
            <a:off x="511175" y="1471613"/>
            <a:ext cx="8316913" cy="3430587"/>
          </a:xfrm>
        </p:spPr>
        <p:txBody>
          <a:bodyPr/>
          <a:lstStyle/>
          <a:p>
            <a:r>
              <a:rPr lang="en-US" altLang="en-US"/>
              <a:t>FTTU - Fiber to the User (residential ONU)</a:t>
            </a:r>
          </a:p>
          <a:p>
            <a:pPr lvl="1"/>
            <a:r>
              <a:rPr lang="en-US" altLang="en-US"/>
              <a:t>FTTPremises</a:t>
            </a:r>
          </a:p>
          <a:p>
            <a:pPr lvl="1"/>
            <a:r>
              <a:rPr lang="en-US" altLang="en-US"/>
              <a:t>FTTHome</a:t>
            </a:r>
          </a:p>
          <a:p>
            <a:pPr lvl="1"/>
            <a:r>
              <a:rPr lang="en-US" altLang="en-US"/>
              <a:t>FTTSuite</a:t>
            </a:r>
          </a:p>
          <a:p>
            <a:pPr lvl="1"/>
            <a:endParaRPr lang="en-US" altLang="en-US"/>
          </a:p>
          <a:p>
            <a:r>
              <a:rPr lang="en-US" altLang="en-US"/>
              <a:t>FTTB – Fiber to the Business (business ONU)</a:t>
            </a:r>
          </a:p>
          <a:p>
            <a:pPr lvl="1"/>
            <a:r>
              <a:rPr lang="en-US" altLang="en-US"/>
              <a:t>FTTBuilding</a:t>
            </a:r>
          </a:p>
          <a:p>
            <a:pPr lvl="1"/>
            <a:r>
              <a:rPr lang="en-US" altLang="en-US"/>
              <a:t>FTTCampus</a:t>
            </a:r>
          </a:p>
          <a:p>
            <a:pPr lvl="1"/>
            <a:endParaRPr lang="en-US" altLang="en-US"/>
          </a:p>
        </p:txBody>
      </p:sp>
      <p:sp>
        <p:nvSpPr>
          <p:cNvPr id="49156" name="AutoShape 4">
            <a:extLst>
              <a:ext uri="{FF2B5EF4-FFF2-40B4-BE49-F238E27FC236}">
                <a16:creationId xmlns:a16="http://schemas.microsoft.com/office/drawing/2014/main" xmlns="" id="{AA5CF676-9A8A-41F1-BEF6-518CA2C0E3E1}"/>
              </a:ext>
            </a:extLst>
          </p:cNvPr>
          <p:cNvSpPr>
            <a:spLocks/>
          </p:cNvSpPr>
          <p:nvPr/>
        </p:nvSpPr>
        <p:spPr bwMode="auto">
          <a:xfrm>
            <a:off x="6324600" y="1600200"/>
            <a:ext cx="76200" cy="2667000"/>
          </a:xfrm>
          <a:prstGeom prst="rightBrace">
            <a:avLst>
              <a:gd name="adj1" fmla="val 291667"/>
              <a:gd name="adj2" fmla="val 50000"/>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49157" name="Text Box 6">
            <a:extLst>
              <a:ext uri="{FF2B5EF4-FFF2-40B4-BE49-F238E27FC236}">
                <a16:creationId xmlns:a16="http://schemas.microsoft.com/office/drawing/2014/main" xmlns="" id="{5FE62199-EFA8-4C5B-93E6-0C789A1432E4}"/>
              </a:ext>
            </a:extLst>
          </p:cNvPr>
          <p:cNvSpPr txBox="1">
            <a:spLocks noChangeArrowheads="1"/>
          </p:cNvSpPr>
          <p:nvPr/>
        </p:nvSpPr>
        <p:spPr bwMode="auto">
          <a:xfrm>
            <a:off x="6538913" y="2743200"/>
            <a:ext cx="24257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Usually shared access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D5DAF8E5-FC87-48D0-BB76-78DD8C984C7F}"/>
              </a:ext>
            </a:extLst>
          </p:cNvPr>
          <p:cNvSpPr>
            <a:spLocks noGrp="1" noChangeArrowheads="1"/>
          </p:cNvSpPr>
          <p:nvPr>
            <p:ph type="title"/>
          </p:nvPr>
        </p:nvSpPr>
        <p:spPr/>
        <p:txBody>
          <a:bodyPr/>
          <a:lstStyle/>
          <a:p>
            <a:r>
              <a:rPr lang="en-US" altLang="en-US"/>
              <a:t>FTTx Topology/Technology Options</a:t>
            </a:r>
          </a:p>
        </p:txBody>
      </p:sp>
      <p:sp>
        <p:nvSpPr>
          <p:cNvPr id="51203" name="Rectangle 3">
            <a:extLst>
              <a:ext uri="{FF2B5EF4-FFF2-40B4-BE49-F238E27FC236}">
                <a16:creationId xmlns:a16="http://schemas.microsoft.com/office/drawing/2014/main" xmlns="" id="{E15DF37D-7C13-4FF2-B183-DBBDC2D753A1}"/>
              </a:ext>
            </a:extLst>
          </p:cNvPr>
          <p:cNvSpPr>
            <a:spLocks noGrp="1" noChangeArrowheads="1"/>
          </p:cNvSpPr>
          <p:nvPr>
            <p:ph type="body" idx="1"/>
          </p:nvPr>
        </p:nvSpPr>
        <p:spPr>
          <a:xfrm>
            <a:off x="2895600" y="1600200"/>
            <a:ext cx="5661025" cy="3984625"/>
          </a:xfrm>
        </p:spPr>
        <p:txBody>
          <a:bodyPr/>
          <a:lstStyle/>
          <a:p>
            <a:r>
              <a:rPr lang="en-US" altLang="en-US" sz="1600"/>
              <a:t>Shared Fiber</a:t>
            </a:r>
          </a:p>
          <a:p>
            <a:pPr lvl="1"/>
            <a:r>
              <a:rPr lang="en-US" altLang="en-US" sz="1500"/>
              <a:t>PON (Passive Optical Network) :</a:t>
            </a:r>
          </a:p>
          <a:p>
            <a:pPr lvl="2"/>
            <a:r>
              <a:rPr lang="en-US" altLang="en-US" sz="1200"/>
              <a:t>Passive and flexible cable plant</a:t>
            </a:r>
          </a:p>
          <a:p>
            <a:pPr lvl="2"/>
            <a:r>
              <a:rPr lang="en-US" altLang="en-US" sz="1200"/>
              <a:t>Optimum sharing of bandwidth</a:t>
            </a:r>
          </a:p>
          <a:p>
            <a:pPr lvl="2"/>
            <a:r>
              <a:rPr lang="en-US" altLang="en-US" sz="1200"/>
              <a:t>Low cost</a:t>
            </a:r>
          </a:p>
          <a:p>
            <a:pPr lvl="2"/>
            <a:r>
              <a:rPr lang="en-US" altLang="en-US" sz="1200"/>
              <a:t>Security</a:t>
            </a:r>
          </a:p>
          <a:p>
            <a:pPr lvl="1"/>
            <a:r>
              <a:rPr lang="en-US" altLang="en-US" sz="1500"/>
              <a:t>WDM (Wavelength Division Multiplexing) :</a:t>
            </a:r>
          </a:p>
          <a:p>
            <a:pPr lvl="2"/>
            <a:r>
              <a:rPr lang="en-US" altLang="en-US" sz="1300"/>
              <a:t>High sharing of bandwidth over single fiber</a:t>
            </a:r>
          </a:p>
          <a:p>
            <a:pPr lvl="2"/>
            <a:r>
              <a:rPr lang="en-US" altLang="en-US" sz="1300"/>
              <a:t>High cost (WDM/DWDM components)</a:t>
            </a:r>
          </a:p>
          <a:p>
            <a:r>
              <a:rPr lang="en-US" altLang="en-US" sz="1500"/>
              <a:t>Dedicated Fiber</a:t>
            </a:r>
          </a:p>
          <a:p>
            <a:pPr lvl="1"/>
            <a:r>
              <a:rPr lang="en-US" altLang="en-US" sz="1500"/>
              <a:t>Point to point :</a:t>
            </a:r>
          </a:p>
          <a:p>
            <a:pPr lvl="2"/>
            <a:r>
              <a:rPr lang="en-US" altLang="en-US" sz="1200"/>
              <a:t>High bandwidth flexibility</a:t>
            </a:r>
          </a:p>
          <a:p>
            <a:pPr lvl="2"/>
            <a:r>
              <a:rPr lang="en-US" altLang="en-US" sz="1200"/>
              <a:t>High cost (fiber and equipment)</a:t>
            </a:r>
          </a:p>
          <a:p>
            <a:pPr lvl="1"/>
            <a:r>
              <a:rPr lang="en-US" altLang="en-US" sz="1500"/>
              <a:t>Active Star :</a:t>
            </a:r>
          </a:p>
          <a:p>
            <a:pPr lvl="2"/>
            <a:r>
              <a:rPr lang="en-US" altLang="en-US" sz="1200"/>
              <a:t>Flexible in feeder range</a:t>
            </a:r>
          </a:p>
          <a:p>
            <a:pPr lvl="2"/>
            <a:r>
              <a:rPr lang="en-US" altLang="en-US" sz="1200"/>
              <a:t>Ethernet widely accepted technology</a:t>
            </a:r>
          </a:p>
          <a:p>
            <a:pPr lvl="2"/>
            <a:r>
              <a:rPr lang="en-US" altLang="en-US" sz="1200"/>
              <a:t>Active node in the field (high Cost of Ownership)</a:t>
            </a:r>
          </a:p>
        </p:txBody>
      </p:sp>
      <p:sp>
        <p:nvSpPr>
          <p:cNvPr id="51204" name="Rectangle 4">
            <a:extLst>
              <a:ext uri="{FF2B5EF4-FFF2-40B4-BE49-F238E27FC236}">
                <a16:creationId xmlns:a16="http://schemas.microsoft.com/office/drawing/2014/main" xmlns="" id="{DA33AA8F-8929-4F82-9DCF-CEC33F5C267B}"/>
              </a:ext>
            </a:extLst>
          </p:cNvPr>
          <p:cNvSpPr>
            <a:spLocks noChangeArrowheads="1"/>
          </p:cNvSpPr>
          <p:nvPr/>
        </p:nvSpPr>
        <p:spPr bwMode="auto">
          <a:xfrm>
            <a:off x="914400" y="1600200"/>
            <a:ext cx="2286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05" name="Rectangle 5">
            <a:extLst>
              <a:ext uri="{FF2B5EF4-FFF2-40B4-BE49-F238E27FC236}">
                <a16:creationId xmlns:a16="http://schemas.microsoft.com/office/drawing/2014/main" xmlns="" id="{AD545FDA-1601-4C24-9EE2-1E6A5EEE5EE7}"/>
              </a:ext>
            </a:extLst>
          </p:cNvPr>
          <p:cNvSpPr>
            <a:spLocks noChangeArrowheads="1"/>
          </p:cNvSpPr>
          <p:nvPr/>
        </p:nvSpPr>
        <p:spPr bwMode="auto">
          <a:xfrm>
            <a:off x="990600" y="1828800"/>
            <a:ext cx="2286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06" name="Rectangle 6">
            <a:extLst>
              <a:ext uri="{FF2B5EF4-FFF2-40B4-BE49-F238E27FC236}">
                <a16:creationId xmlns:a16="http://schemas.microsoft.com/office/drawing/2014/main" xmlns="" id="{257CEE8C-B75D-4DD0-A3C3-BFF219D3524E}"/>
              </a:ext>
            </a:extLst>
          </p:cNvPr>
          <p:cNvSpPr>
            <a:spLocks noChangeArrowheads="1"/>
          </p:cNvSpPr>
          <p:nvPr/>
        </p:nvSpPr>
        <p:spPr bwMode="auto">
          <a:xfrm>
            <a:off x="838200" y="2362200"/>
            <a:ext cx="2286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07" name="Rectangle 7">
            <a:extLst>
              <a:ext uri="{FF2B5EF4-FFF2-40B4-BE49-F238E27FC236}">
                <a16:creationId xmlns:a16="http://schemas.microsoft.com/office/drawing/2014/main" xmlns="" id="{60150463-408B-43D0-90BF-499F4D79A127}"/>
              </a:ext>
            </a:extLst>
          </p:cNvPr>
          <p:cNvSpPr>
            <a:spLocks noChangeArrowheads="1"/>
          </p:cNvSpPr>
          <p:nvPr/>
        </p:nvSpPr>
        <p:spPr bwMode="auto">
          <a:xfrm>
            <a:off x="609600" y="2057400"/>
            <a:ext cx="2286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08" name="Line 8">
            <a:extLst>
              <a:ext uri="{FF2B5EF4-FFF2-40B4-BE49-F238E27FC236}">
                <a16:creationId xmlns:a16="http://schemas.microsoft.com/office/drawing/2014/main" xmlns="" id="{A2A6E5E4-855F-47D6-B6DC-8853376E41D4}"/>
              </a:ext>
            </a:extLst>
          </p:cNvPr>
          <p:cNvSpPr>
            <a:spLocks noChangeShapeType="1"/>
          </p:cNvSpPr>
          <p:nvPr/>
        </p:nvSpPr>
        <p:spPr bwMode="auto">
          <a:xfrm>
            <a:off x="1219200" y="2362200"/>
            <a:ext cx="4572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09" name="Line 9">
            <a:extLst>
              <a:ext uri="{FF2B5EF4-FFF2-40B4-BE49-F238E27FC236}">
                <a16:creationId xmlns:a16="http://schemas.microsoft.com/office/drawing/2014/main" xmlns="" id="{CA73ABEA-8681-4CA6-8CCC-37112A73FD68}"/>
              </a:ext>
            </a:extLst>
          </p:cNvPr>
          <p:cNvSpPr>
            <a:spLocks noChangeShapeType="1"/>
          </p:cNvSpPr>
          <p:nvPr/>
        </p:nvSpPr>
        <p:spPr bwMode="auto">
          <a:xfrm flipH="1">
            <a:off x="1066800" y="2362200"/>
            <a:ext cx="152400" cy="762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10" name="Line 10">
            <a:extLst>
              <a:ext uri="{FF2B5EF4-FFF2-40B4-BE49-F238E27FC236}">
                <a16:creationId xmlns:a16="http://schemas.microsoft.com/office/drawing/2014/main" xmlns="" id="{D56B98F1-4696-441E-8859-DEA4D15DABDB}"/>
              </a:ext>
            </a:extLst>
          </p:cNvPr>
          <p:cNvSpPr>
            <a:spLocks noChangeShapeType="1"/>
          </p:cNvSpPr>
          <p:nvPr/>
        </p:nvSpPr>
        <p:spPr bwMode="auto">
          <a:xfrm flipH="1" flipV="1">
            <a:off x="838200" y="2209800"/>
            <a:ext cx="38100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11" name="Line 11">
            <a:extLst>
              <a:ext uri="{FF2B5EF4-FFF2-40B4-BE49-F238E27FC236}">
                <a16:creationId xmlns:a16="http://schemas.microsoft.com/office/drawing/2014/main" xmlns="" id="{4942F55D-8981-4A0B-A8BE-F1261CEF3248}"/>
              </a:ext>
            </a:extLst>
          </p:cNvPr>
          <p:cNvSpPr>
            <a:spLocks noChangeShapeType="1"/>
          </p:cNvSpPr>
          <p:nvPr/>
        </p:nvSpPr>
        <p:spPr bwMode="auto">
          <a:xfrm flipH="1" flipV="1">
            <a:off x="990600" y="2133600"/>
            <a:ext cx="228600" cy="2286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12" name="Rectangle 12">
            <a:extLst>
              <a:ext uri="{FF2B5EF4-FFF2-40B4-BE49-F238E27FC236}">
                <a16:creationId xmlns:a16="http://schemas.microsoft.com/office/drawing/2014/main" xmlns="" id="{41F05A98-6BDD-4EB2-AB0C-46C77ADFB1E4}"/>
              </a:ext>
            </a:extLst>
          </p:cNvPr>
          <p:cNvSpPr>
            <a:spLocks noChangeArrowheads="1"/>
          </p:cNvSpPr>
          <p:nvPr/>
        </p:nvSpPr>
        <p:spPr bwMode="auto">
          <a:xfrm>
            <a:off x="1676400" y="2286000"/>
            <a:ext cx="381000" cy="228600"/>
          </a:xfrm>
          <a:prstGeom prst="rect">
            <a:avLst/>
          </a:prstGeom>
          <a:solidFill>
            <a:schemeClr val="tx2"/>
          </a:solidFill>
          <a:ln w="12700">
            <a:solidFill>
              <a:schemeClr val="tx1"/>
            </a:solidFill>
            <a:miter lim="800000"/>
            <a:headEnd/>
            <a:tailEnd/>
          </a:ln>
          <a:effectLst>
            <a:outerShdw dist="17961" dir="2700000" algn="ctr" rotWithShape="0">
              <a:schemeClr val="tx1"/>
            </a:outerShdw>
          </a:effec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13" name="Line 13">
            <a:extLst>
              <a:ext uri="{FF2B5EF4-FFF2-40B4-BE49-F238E27FC236}">
                <a16:creationId xmlns:a16="http://schemas.microsoft.com/office/drawing/2014/main" xmlns="" id="{6417E943-0CC7-421E-9705-5D836F94C883}"/>
              </a:ext>
            </a:extLst>
          </p:cNvPr>
          <p:cNvSpPr>
            <a:spLocks noChangeShapeType="1"/>
          </p:cNvSpPr>
          <p:nvPr/>
        </p:nvSpPr>
        <p:spPr bwMode="auto">
          <a:xfrm flipH="1" flipV="1">
            <a:off x="1600200" y="1828800"/>
            <a:ext cx="228600" cy="4572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14" name="Line 14">
            <a:extLst>
              <a:ext uri="{FF2B5EF4-FFF2-40B4-BE49-F238E27FC236}">
                <a16:creationId xmlns:a16="http://schemas.microsoft.com/office/drawing/2014/main" xmlns="" id="{5F709500-49FC-45FA-ADB7-D173C6CAF705}"/>
              </a:ext>
            </a:extLst>
          </p:cNvPr>
          <p:cNvSpPr>
            <a:spLocks noChangeShapeType="1"/>
          </p:cNvSpPr>
          <p:nvPr/>
        </p:nvSpPr>
        <p:spPr bwMode="auto">
          <a:xfrm flipH="1" flipV="1">
            <a:off x="1447800" y="1828800"/>
            <a:ext cx="1524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15" name="Line 15">
            <a:extLst>
              <a:ext uri="{FF2B5EF4-FFF2-40B4-BE49-F238E27FC236}">
                <a16:creationId xmlns:a16="http://schemas.microsoft.com/office/drawing/2014/main" xmlns="" id="{5E2D2AA5-9F89-45FA-9FD5-6C966D5FE3B7}"/>
              </a:ext>
            </a:extLst>
          </p:cNvPr>
          <p:cNvSpPr>
            <a:spLocks noChangeShapeType="1"/>
          </p:cNvSpPr>
          <p:nvPr/>
        </p:nvSpPr>
        <p:spPr bwMode="auto">
          <a:xfrm flipH="1">
            <a:off x="1219200" y="1828800"/>
            <a:ext cx="22860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16" name="Line 16">
            <a:extLst>
              <a:ext uri="{FF2B5EF4-FFF2-40B4-BE49-F238E27FC236}">
                <a16:creationId xmlns:a16="http://schemas.microsoft.com/office/drawing/2014/main" xmlns="" id="{E4BA03B8-410D-4642-9BF2-ACEC18003A7E}"/>
              </a:ext>
            </a:extLst>
          </p:cNvPr>
          <p:cNvSpPr>
            <a:spLocks noChangeShapeType="1"/>
          </p:cNvSpPr>
          <p:nvPr/>
        </p:nvSpPr>
        <p:spPr bwMode="auto">
          <a:xfrm flipH="1" flipV="1">
            <a:off x="1143000" y="1676400"/>
            <a:ext cx="30480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17" name="Rectangle 17">
            <a:extLst>
              <a:ext uri="{FF2B5EF4-FFF2-40B4-BE49-F238E27FC236}">
                <a16:creationId xmlns:a16="http://schemas.microsoft.com/office/drawing/2014/main" xmlns="" id="{7D406880-7F7C-485C-8B0C-C1DDC113E253}"/>
              </a:ext>
            </a:extLst>
          </p:cNvPr>
          <p:cNvSpPr>
            <a:spLocks noChangeArrowheads="1"/>
          </p:cNvSpPr>
          <p:nvPr/>
        </p:nvSpPr>
        <p:spPr bwMode="auto">
          <a:xfrm>
            <a:off x="1676400" y="3733800"/>
            <a:ext cx="381000" cy="228600"/>
          </a:xfrm>
          <a:prstGeom prst="rect">
            <a:avLst/>
          </a:prstGeom>
          <a:solidFill>
            <a:schemeClr val="tx2"/>
          </a:solidFill>
          <a:ln w="12700">
            <a:solidFill>
              <a:schemeClr val="tx1"/>
            </a:solidFill>
            <a:miter lim="800000"/>
            <a:headEnd/>
            <a:tailEnd/>
          </a:ln>
          <a:effectLst>
            <a:outerShdw dist="17961" dir="2700000" algn="ctr" rotWithShape="0">
              <a:schemeClr val="tx1"/>
            </a:outerShdw>
          </a:effec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18" name="Rectangle 18">
            <a:extLst>
              <a:ext uri="{FF2B5EF4-FFF2-40B4-BE49-F238E27FC236}">
                <a16:creationId xmlns:a16="http://schemas.microsoft.com/office/drawing/2014/main" xmlns="" id="{2BD7EE4F-0627-45E8-9CB1-4C5C7F650A69}"/>
              </a:ext>
            </a:extLst>
          </p:cNvPr>
          <p:cNvSpPr>
            <a:spLocks noChangeArrowheads="1"/>
          </p:cNvSpPr>
          <p:nvPr/>
        </p:nvSpPr>
        <p:spPr bwMode="auto">
          <a:xfrm>
            <a:off x="990600" y="3962400"/>
            <a:ext cx="2286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19" name="Rectangle 19">
            <a:extLst>
              <a:ext uri="{FF2B5EF4-FFF2-40B4-BE49-F238E27FC236}">
                <a16:creationId xmlns:a16="http://schemas.microsoft.com/office/drawing/2014/main" xmlns="" id="{2DDDBEF3-2084-40A0-8B49-6251C56FF8C3}"/>
              </a:ext>
            </a:extLst>
          </p:cNvPr>
          <p:cNvSpPr>
            <a:spLocks noChangeArrowheads="1"/>
          </p:cNvSpPr>
          <p:nvPr/>
        </p:nvSpPr>
        <p:spPr bwMode="auto">
          <a:xfrm>
            <a:off x="990600" y="3505200"/>
            <a:ext cx="2286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20" name="Line 20">
            <a:extLst>
              <a:ext uri="{FF2B5EF4-FFF2-40B4-BE49-F238E27FC236}">
                <a16:creationId xmlns:a16="http://schemas.microsoft.com/office/drawing/2014/main" xmlns="" id="{746B16FA-3E3F-4BF7-BE39-910205C6D2C8}"/>
              </a:ext>
            </a:extLst>
          </p:cNvPr>
          <p:cNvSpPr>
            <a:spLocks noChangeShapeType="1"/>
          </p:cNvSpPr>
          <p:nvPr/>
        </p:nvSpPr>
        <p:spPr bwMode="auto">
          <a:xfrm flipH="1" flipV="1">
            <a:off x="1219200" y="3581400"/>
            <a:ext cx="457200" cy="2286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21" name="Line 21">
            <a:extLst>
              <a:ext uri="{FF2B5EF4-FFF2-40B4-BE49-F238E27FC236}">
                <a16:creationId xmlns:a16="http://schemas.microsoft.com/office/drawing/2014/main" xmlns="" id="{7F819871-3640-483E-946D-C500110AD0D5}"/>
              </a:ext>
            </a:extLst>
          </p:cNvPr>
          <p:cNvSpPr>
            <a:spLocks noChangeShapeType="1"/>
          </p:cNvSpPr>
          <p:nvPr/>
        </p:nvSpPr>
        <p:spPr bwMode="auto">
          <a:xfrm flipH="1">
            <a:off x="1219200" y="3886200"/>
            <a:ext cx="457200" cy="2286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22" name="Rectangle 22">
            <a:extLst>
              <a:ext uri="{FF2B5EF4-FFF2-40B4-BE49-F238E27FC236}">
                <a16:creationId xmlns:a16="http://schemas.microsoft.com/office/drawing/2014/main" xmlns="" id="{265E56FB-4A3A-451B-B2A9-51FBA78F64C1}"/>
              </a:ext>
            </a:extLst>
          </p:cNvPr>
          <p:cNvSpPr>
            <a:spLocks noChangeArrowheads="1"/>
          </p:cNvSpPr>
          <p:nvPr/>
        </p:nvSpPr>
        <p:spPr bwMode="auto">
          <a:xfrm>
            <a:off x="685800" y="4419600"/>
            <a:ext cx="2286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23" name="Rectangle 23">
            <a:extLst>
              <a:ext uri="{FF2B5EF4-FFF2-40B4-BE49-F238E27FC236}">
                <a16:creationId xmlns:a16="http://schemas.microsoft.com/office/drawing/2014/main" xmlns="" id="{A221BDC6-CE36-4055-A7B9-37353ECDE4B5}"/>
              </a:ext>
            </a:extLst>
          </p:cNvPr>
          <p:cNvSpPr>
            <a:spLocks noChangeArrowheads="1"/>
          </p:cNvSpPr>
          <p:nvPr/>
        </p:nvSpPr>
        <p:spPr bwMode="auto">
          <a:xfrm>
            <a:off x="685800" y="4876800"/>
            <a:ext cx="2286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24" name="Rectangle 24">
            <a:extLst>
              <a:ext uri="{FF2B5EF4-FFF2-40B4-BE49-F238E27FC236}">
                <a16:creationId xmlns:a16="http://schemas.microsoft.com/office/drawing/2014/main" xmlns="" id="{81B254FB-7DC3-42A3-9243-1EE3BF1243CD}"/>
              </a:ext>
            </a:extLst>
          </p:cNvPr>
          <p:cNvSpPr>
            <a:spLocks noChangeArrowheads="1"/>
          </p:cNvSpPr>
          <p:nvPr/>
        </p:nvSpPr>
        <p:spPr bwMode="auto">
          <a:xfrm>
            <a:off x="2057400" y="4572000"/>
            <a:ext cx="381000" cy="228600"/>
          </a:xfrm>
          <a:prstGeom prst="rect">
            <a:avLst/>
          </a:prstGeom>
          <a:solidFill>
            <a:schemeClr val="tx2"/>
          </a:solidFill>
          <a:ln w="12700">
            <a:solidFill>
              <a:schemeClr val="tx1"/>
            </a:solidFill>
            <a:miter lim="800000"/>
            <a:headEnd/>
            <a:tailEnd/>
          </a:ln>
          <a:effectLst>
            <a:outerShdw dist="17961" dir="2700000" algn="ctr" rotWithShape="0">
              <a:schemeClr val="tx1"/>
            </a:outerShdw>
          </a:effec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25" name="Rectangle 25">
            <a:extLst>
              <a:ext uri="{FF2B5EF4-FFF2-40B4-BE49-F238E27FC236}">
                <a16:creationId xmlns:a16="http://schemas.microsoft.com/office/drawing/2014/main" xmlns="" id="{5D0940FB-C03E-4804-8D7D-7B1CA856D6D2}"/>
              </a:ext>
            </a:extLst>
          </p:cNvPr>
          <p:cNvSpPr>
            <a:spLocks noChangeArrowheads="1"/>
          </p:cNvSpPr>
          <p:nvPr/>
        </p:nvSpPr>
        <p:spPr bwMode="auto">
          <a:xfrm>
            <a:off x="1219200" y="4572000"/>
            <a:ext cx="381000" cy="228600"/>
          </a:xfrm>
          <a:prstGeom prst="rect">
            <a:avLst/>
          </a:prstGeom>
          <a:solidFill>
            <a:schemeClr val="tx2"/>
          </a:solidFill>
          <a:ln w="12700">
            <a:solidFill>
              <a:schemeClr val="tx1"/>
            </a:solidFill>
            <a:miter lim="800000"/>
            <a:headEnd/>
            <a:tailEnd/>
          </a:ln>
          <a:effectLst>
            <a:outerShdw dist="17961" dir="2700000" algn="ctr" rotWithShape="0">
              <a:schemeClr val="tx1"/>
            </a:outerShdw>
          </a:effec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26" name="Line 26">
            <a:extLst>
              <a:ext uri="{FF2B5EF4-FFF2-40B4-BE49-F238E27FC236}">
                <a16:creationId xmlns:a16="http://schemas.microsoft.com/office/drawing/2014/main" xmlns="" id="{DDEED38A-4210-4D77-AFFE-014A496F29CF}"/>
              </a:ext>
            </a:extLst>
          </p:cNvPr>
          <p:cNvSpPr>
            <a:spLocks noChangeShapeType="1"/>
          </p:cNvSpPr>
          <p:nvPr/>
        </p:nvSpPr>
        <p:spPr bwMode="auto">
          <a:xfrm flipH="1">
            <a:off x="1600200" y="4648200"/>
            <a:ext cx="457200" cy="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27" name="Line 27">
            <a:extLst>
              <a:ext uri="{FF2B5EF4-FFF2-40B4-BE49-F238E27FC236}">
                <a16:creationId xmlns:a16="http://schemas.microsoft.com/office/drawing/2014/main" xmlns="" id="{11C0BDC8-A1BE-4B7B-881A-BCAE15872548}"/>
              </a:ext>
            </a:extLst>
          </p:cNvPr>
          <p:cNvSpPr>
            <a:spLocks noChangeShapeType="1"/>
          </p:cNvSpPr>
          <p:nvPr/>
        </p:nvSpPr>
        <p:spPr bwMode="auto">
          <a:xfrm flipH="1" flipV="1">
            <a:off x="914400" y="4495800"/>
            <a:ext cx="30480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28" name="Line 28">
            <a:extLst>
              <a:ext uri="{FF2B5EF4-FFF2-40B4-BE49-F238E27FC236}">
                <a16:creationId xmlns:a16="http://schemas.microsoft.com/office/drawing/2014/main" xmlns="" id="{7DBF0B64-85B2-4846-B166-250323E6428C}"/>
              </a:ext>
            </a:extLst>
          </p:cNvPr>
          <p:cNvSpPr>
            <a:spLocks noChangeShapeType="1"/>
          </p:cNvSpPr>
          <p:nvPr/>
        </p:nvSpPr>
        <p:spPr bwMode="auto">
          <a:xfrm flipH="1">
            <a:off x="914400" y="4724400"/>
            <a:ext cx="304800" cy="3048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51229" name="Rectangle 42">
            <a:extLst>
              <a:ext uri="{FF2B5EF4-FFF2-40B4-BE49-F238E27FC236}">
                <a16:creationId xmlns:a16="http://schemas.microsoft.com/office/drawing/2014/main" xmlns="" id="{14A4DCB6-ECA1-454C-B52D-6FE6C4174A6C}"/>
              </a:ext>
            </a:extLst>
          </p:cNvPr>
          <p:cNvSpPr>
            <a:spLocks noChangeArrowheads="1"/>
          </p:cNvSpPr>
          <p:nvPr/>
        </p:nvSpPr>
        <p:spPr bwMode="auto">
          <a:xfrm>
            <a:off x="685800" y="5867400"/>
            <a:ext cx="2286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30" name="Rectangle 43">
            <a:extLst>
              <a:ext uri="{FF2B5EF4-FFF2-40B4-BE49-F238E27FC236}">
                <a16:creationId xmlns:a16="http://schemas.microsoft.com/office/drawing/2014/main" xmlns="" id="{0D6CF41A-C65C-4CF5-9840-31F79E5A04DF}"/>
              </a:ext>
            </a:extLst>
          </p:cNvPr>
          <p:cNvSpPr>
            <a:spLocks noChangeArrowheads="1"/>
          </p:cNvSpPr>
          <p:nvPr/>
        </p:nvSpPr>
        <p:spPr bwMode="auto">
          <a:xfrm>
            <a:off x="533400" y="5486400"/>
            <a:ext cx="381000" cy="228600"/>
          </a:xfrm>
          <a:prstGeom prst="rect">
            <a:avLst/>
          </a:prstGeom>
          <a:solidFill>
            <a:schemeClr val="tx2"/>
          </a:solidFill>
          <a:ln w="12700">
            <a:solidFill>
              <a:schemeClr val="tx1"/>
            </a:solidFill>
            <a:miter lim="800000"/>
            <a:headEnd/>
            <a:tailEnd/>
          </a:ln>
          <a:effectLst>
            <a:outerShdw dist="17961" dir="2700000" algn="ctr" rotWithShape="0">
              <a:schemeClr val="tx1"/>
            </a:outerShdw>
          </a:effec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51231" name="Text Box 44">
            <a:extLst>
              <a:ext uri="{FF2B5EF4-FFF2-40B4-BE49-F238E27FC236}">
                <a16:creationId xmlns:a16="http://schemas.microsoft.com/office/drawing/2014/main" xmlns="" id="{1335E74B-F4C8-4B79-B2CF-D3910C4EB1F3}"/>
              </a:ext>
            </a:extLst>
          </p:cNvPr>
          <p:cNvSpPr txBox="1">
            <a:spLocks noChangeArrowheads="1"/>
          </p:cNvSpPr>
          <p:nvPr/>
        </p:nvSpPr>
        <p:spPr bwMode="auto">
          <a:xfrm>
            <a:off x="838200" y="5514975"/>
            <a:ext cx="2819400" cy="27622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200"/>
              <a:t>OLT – Optical Line Termination</a:t>
            </a:r>
          </a:p>
        </p:txBody>
      </p:sp>
      <p:sp>
        <p:nvSpPr>
          <p:cNvPr id="51232" name="Text Box 45">
            <a:extLst>
              <a:ext uri="{FF2B5EF4-FFF2-40B4-BE49-F238E27FC236}">
                <a16:creationId xmlns:a16="http://schemas.microsoft.com/office/drawing/2014/main" xmlns="" id="{B254E32F-FFB7-40B9-B819-5FD61C5740EB}"/>
              </a:ext>
            </a:extLst>
          </p:cNvPr>
          <p:cNvSpPr txBox="1">
            <a:spLocks noChangeArrowheads="1"/>
          </p:cNvSpPr>
          <p:nvPr/>
        </p:nvSpPr>
        <p:spPr bwMode="auto">
          <a:xfrm>
            <a:off x="762000" y="5791200"/>
            <a:ext cx="2743200" cy="274638"/>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sz="1200"/>
              <a:t>ONU – Optical Network  Unit</a:t>
            </a:r>
          </a:p>
        </p:txBody>
      </p:sp>
      <p:sp>
        <p:nvSpPr>
          <p:cNvPr id="33" name="Star: 7 Points 32">
            <a:extLst>
              <a:ext uri="{FF2B5EF4-FFF2-40B4-BE49-F238E27FC236}">
                <a16:creationId xmlns:a16="http://schemas.microsoft.com/office/drawing/2014/main" xmlns="" id="{37337A99-A684-4E21-A72B-843B83B13D09}"/>
              </a:ext>
            </a:extLst>
          </p:cNvPr>
          <p:cNvSpPr/>
          <p:nvPr/>
        </p:nvSpPr>
        <p:spPr bwMode="auto">
          <a:xfrm>
            <a:off x="6567488" y="2079625"/>
            <a:ext cx="2576512" cy="1044575"/>
          </a:xfrm>
          <a:prstGeom prst="star7">
            <a:avLst/>
          </a:prstGeom>
          <a:solidFill>
            <a:schemeClr val="accent1"/>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wrap="none" anchor="ctr"/>
          <a:lstStyle/>
          <a:p>
            <a:pPr algn="ctr">
              <a:defRPr/>
            </a:pPr>
            <a:r>
              <a:rPr lang="en-US" sz="1000" dirty="0"/>
              <a:t>NG-PON2 is TWDM PON</a:t>
            </a:r>
          </a:p>
          <a:p>
            <a:pPr algn="ctr">
              <a:defRPr/>
            </a:pPr>
            <a:r>
              <a:rPr lang="en-US" sz="1000" dirty="0"/>
              <a:t> combination of PON and WDM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135ED07B-8D8E-41B1-A004-E1D61F722FA8}"/>
              </a:ext>
            </a:extLst>
          </p:cNvPr>
          <p:cNvSpPr>
            <a:spLocks noGrp="1" noChangeArrowheads="1"/>
          </p:cNvSpPr>
          <p:nvPr>
            <p:ph type="title"/>
          </p:nvPr>
        </p:nvSpPr>
        <p:spPr/>
        <p:txBody>
          <a:bodyPr/>
          <a:lstStyle/>
          <a:p>
            <a:r>
              <a:rPr lang="en-US" altLang="en-US"/>
              <a:t>Why PON</a:t>
            </a:r>
          </a:p>
        </p:txBody>
      </p:sp>
      <p:sp>
        <p:nvSpPr>
          <p:cNvPr id="55299" name="Rectangle 3">
            <a:extLst>
              <a:ext uri="{FF2B5EF4-FFF2-40B4-BE49-F238E27FC236}">
                <a16:creationId xmlns:a16="http://schemas.microsoft.com/office/drawing/2014/main" xmlns="" id="{5893D25C-F125-4116-8A14-1D1745519749}"/>
              </a:ext>
            </a:extLst>
          </p:cNvPr>
          <p:cNvSpPr>
            <a:spLocks noGrp="1" noChangeArrowheads="1"/>
          </p:cNvSpPr>
          <p:nvPr>
            <p:ph type="body" idx="1"/>
          </p:nvPr>
        </p:nvSpPr>
        <p:spPr>
          <a:xfrm>
            <a:off x="511175" y="1208088"/>
            <a:ext cx="8316913" cy="5842000"/>
          </a:xfrm>
        </p:spPr>
        <p:txBody>
          <a:bodyPr/>
          <a:lstStyle/>
          <a:p>
            <a:r>
              <a:rPr lang="en-US" altLang="en-US"/>
              <a:t>Higher bit rates (than copper)</a:t>
            </a:r>
          </a:p>
          <a:p>
            <a:pPr lvl="1"/>
            <a:r>
              <a:rPr lang="en-US" altLang="en-US"/>
              <a:t>Careful splitter placement allows reduced split ratios in the future (even to reducing PON to pt-pt)</a:t>
            </a:r>
          </a:p>
          <a:p>
            <a:pPr lvl="1"/>
            <a:r>
              <a:rPr lang="en-US" altLang="en-US"/>
              <a:t>option to use additional wavelengths in the future (even to wavelength per household i.e. essentially pt-pt)</a:t>
            </a:r>
          </a:p>
          <a:p>
            <a:r>
              <a:rPr lang="en-US" altLang="en-US"/>
              <a:t>Longer reach (than copper)</a:t>
            </a:r>
          </a:p>
          <a:p>
            <a:pPr lvl="1"/>
            <a:r>
              <a:rPr lang="en-US" altLang="en-US"/>
              <a:t>Up to 20 times longer spans possible (20 km vs 1 km)</a:t>
            </a:r>
          </a:p>
          <a:p>
            <a:r>
              <a:rPr lang="en-US" altLang="en-US"/>
              <a:t>Lower cost (than point to point fiber)</a:t>
            </a:r>
          </a:p>
          <a:p>
            <a:pPr lvl="1"/>
            <a:r>
              <a:rPr lang="en-US" altLang="en-US"/>
              <a:t>Shared feeder fiber and termination in the CO</a:t>
            </a:r>
          </a:p>
          <a:p>
            <a:pPr lvl="1"/>
            <a:r>
              <a:rPr lang="en-US" altLang="en-US"/>
              <a:t>Low cost passive splitters in the field (not active electronics)</a:t>
            </a:r>
          </a:p>
          <a:p>
            <a:r>
              <a:rPr lang="en-US" altLang="en-US"/>
              <a:t>Retains reliability (of fiber rings)</a:t>
            </a:r>
          </a:p>
          <a:p>
            <a:pPr lvl="1"/>
            <a:r>
              <a:rPr lang="en-US" altLang="en-US"/>
              <a:t>Optional ring feeder support (including fast protection switching)</a:t>
            </a:r>
          </a:p>
          <a:p>
            <a:r>
              <a:rPr lang="en-US" altLang="en-US"/>
              <a:t>No question it is the long term goal (for Telcos and MSOs) but cost and (slow) speed of deployment are holding it back</a:t>
            </a:r>
          </a:p>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78DE834F-0CF1-44FC-837F-121EFBE1AF45}"/>
              </a:ext>
            </a:extLst>
          </p:cNvPr>
          <p:cNvSpPr>
            <a:spLocks noGrp="1" noChangeArrowheads="1"/>
          </p:cNvSpPr>
          <p:nvPr>
            <p:ph type="title"/>
          </p:nvPr>
        </p:nvSpPr>
        <p:spPr/>
        <p:txBody>
          <a:bodyPr/>
          <a:lstStyle/>
          <a:p>
            <a:r>
              <a:rPr lang="en-US" altLang="en-US"/>
              <a:t>Transport (con’t) </a:t>
            </a:r>
          </a:p>
        </p:txBody>
      </p:sp>
      <p:sp>
        <p:nvSpPr>
          <p:cNvPr id="67587" name="Rectangle 3">
            <a:extLst>
              <a:ext uri="{FF2B5EF4-FFF2-40B4-BE49-F238E27FC236}">
                <a16:creationId xmlns:a16="http://schemas.microsoft.com/office/drawing/2014/main" xmlns="" id="{E193969A-2E04-48B5-BB5F-5FDE5F04F30D}"/>
              </a:ext>
            </a:extLst>
          </p:cNvPr>
          <p:cNvSpPr>
            <a:spLocks noGrp="1" noChangeArrowheads="1"/>
          </p:cNvSpPr>
          <p:nvPr>
            <p:ph type="body" idx="1"/>
          </p:nvPr>
        </p:nvSpPr>
        <p:spPr>
          <a:xfrm>
            <a:off x="511175" y="1471613"/>
            <a:ext cx="8316913" cy="4783137"/>
          </a:xfrm>
        </p:spPr>
        <p:txBody>
          <a:bodyPr/>
          <a:lstStyle/>
          <a:p>
            <a:r>
              <a:rPr lang="en-US" altLang="en-US"/>
              <a:t>Downstream</a:t>
            </a:r>
          </a:p>
          <a:p>
            <a:pPr lvl="1"/>
            <a:r>
              <a:rPr lang="en-US" altLang="en-US"/>
              <a:t>Data is visible by all ONUs</a:t>
            </a:r>
          </a:p>
          <a:p>
            <a:pPr lvl="1"/>
            <a:r>
              <a:rPr lang="en-US" altLang="en-US"/>
              <a:t>Scrambling or churning of data is employed (Advanced Encryption Standard (AES) encryption is mandatory in GPON)</a:t>
            </a:r>
          </a:p>
          <a:p>
            <a:r>
              <a:rPr lang="en-US" altLang="en-US"/>
              <a:t>Upstream</a:t>
            </a:r>
          </a:p>
          <a:p>
            <a:pPr lvl="1"/>
            <a:r>
              <a:rPr lang="en-US" altLang="en-US"/>
              <a:t>access mechanism (Dynamic Bandwidth Allocation – DBA)</a:t>
            </a:r>
          </a:p>
          <a:p>
            <a:pPr lvl="2"/>
            <a:r>
              <a:rPr lang="en-US" altLang="en-US" sz="1800"/>
              <a:t>Downstream grants assign “slots” for ONU upstream (see PON frame)</a:t>
            </a:r>
          </a:p>
          <a:p>
            <a:pPr lvl="1"/>
            <a:r>
              <a:rPr lang="en-US" altLang="en-US"/>
              <a:t>synchronization</a:t>
            </a:r>
          </a:p>
          <a:p>
            <a:pPr lvl="2"/>
            <a:r>
              <a:rPr lang="en-US" altLang="en-US" sz="1800"/>
              <a:t>Ranging ensures ONU US bursts are aligned to US frame (accounts for differences in propagation delay between ONUs to OLT)</a:t>
            </a:r>
          </a:p>
          <a:p>
            <a:pPr lvl="2"/>
            <a:r>
              <a:rPr lang="en-US" altLang="en-US" sz="1800"/>
              <a:t>Each ONU applies equalization delay as defined by OLT via Ranging protocol</a:t>
            </a:r>
          </a:p>
          <a:p>
            <a:pPr lvl="2"/>
            <a:r>
              <a:rPr lang="en-US" altLang="en-US" sz="1800"/>
              <a:t>During Ranging, ONU is assigned ONU-ID</a:t>
            </a:r>
          </a:p>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0EC95374-0577-4AA4-ABCA-595A0B1EF8E4}"/>
              </a:ext>
            </a:extLst>
          </p:cNvPr>
          <p:cNvSpPr>
            <a:spLocks noGrp="1" noChangeArrowheads="1"/>
          </p:cNvSpPr>
          <p:nvPr>
            <p:ph type="title"/>
          </p:nvPr>
        </p:nvSpPr>
        <p:spPr/>
        <p:txBody>
          <a:bodyPr/>
          <a:lstStyle/>
          <a:p>
            <a:r>
              <a:rPr lang="en-US" altLang="en-US"/>
              <a:t>GPON Frame Format					*</a:t>
            </a:r>
          </a:p>
        </p:txBody>
      </p:sp>
      <p:sp>
        <p:nvSpPr>
          <p:cNvPr id="69635" name="Rectangle 3">
            <a:extLst>
              <a:ext uri="{FF2B5EF4-FFF2-40B4-BE49-F238E27FC236}">
                <a16:creationId xmlns:a16="http://schemas.microsoft.com/office/drawing/2014/main" xmlns="" id="{82ED1B89-7B29-49C7-9121-C9835E036B15}"/>
              </a:ext>
            </a:extLst>
          </p:cNvPr>
          <p:cNvSpPr>
            <a:spLocks noGrp="1" noChangeArrowheads="1"/>
          </p:cNvSpPr>
          <p:nvPr>
            <p:ph type="body" idx="1"/>
          </p:nvPr>
        </p:nvSpPr>
        <p:spPr>
          <a:xfrm>
            <a:off x="228600" y="5105400"/>
            <a:ext cx="8316913" cy="863600"/>
          </a:xfrm>
        </p:spPr>
        <p:txBody>
          <a:bodyPr/>
          <a:lstStyle/>
          <a:p>
            <a:r>
              <a:rPr lang="en-US" altLang="en-US"/>
              <a:t>OLT assigns slots to ONUs to allocate bandwidth (see DBA)</a:t>
            </a:r>
          </a:p>
          <a:p>
            <a:r>
              <a:rPr lang="en-US" altLang="en-US"/>
              <a:t>Uses pointers to allocate upstream bandwidth</a:t>
            </a:r>
          </a:p>
        </p:txBody>
      </p:sp>
      <p:sp>
        <p:nvSpPr>
          <p:cNvPr id="69636" name="Rectangle 4">
            <a:extLst>
              <a:ext uri="{FF2B5EF4-FFF2-40B4-BE49-F238E27FC236}">
                <a16:creationId xmlns:a16="http://schemas.microsoft.com/office/drawing/2014/main" xmlns="" id="{3E6F3857-0906-447A-9912-FA10A00DE30D}"/>
              </a:ext>
            </a:extLst>
          </p:cNvPr>
          <p:cNvSpPr>
            <a:spLocks noChangeArrowheads="1"/>
          </p:cNvSpPr>
          <p:nvPr/>
        </p:nvSpPr>
        <p:spPr bwMode="auto">
          <a:xfrm>
            <a:off x="685800" y="1600200"/>
            <a:ext cx="9144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PCBd n</a:t>
            </a:r>
          </a:p>
        </p:txBody>
      </p:sp>
      <p:sp>
        <p:nvSpPr>
          <p:cNvPr id="69637" name="Text Box 5">
            <a:extLst>
              <a:ext uri="{FF2B5EF4-FFF2-40B4-BE49-F238E27FC236}">
                <a16:creationId xmlns:a16="http://schemas.microsoft.com/office/drawing/2014/main" xmlns="" id="{FBA29208-8B82-4486-B552-77A728897109}"/>
              </a:ext>
            </a:extLst>
          </p:cNvPr>
          <p:cNvSpPr txBox="1">
            <a:spLocks noChangeArrowheads="1"/>
          </p:cNvSpPr>
          <p:nvPr/>
        </p:nvSpPr>
        <p:spPr bwMode="auto">
          <a:xfrm>
            <a:off x="457200" y="1219200"/>
            <a:ext cx="32766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Downstream Frame Format</a:t>
            </a:r>
          </a:p>
        </p:txBody>
      </p:sp>
      <p:sp>
        <p:nvSpPr>
          <p:cNvPr id="69638" name="Rectangle 8">
            <a:extLst>
              <a:ext uri="{FF2B5EF4-FFF2-40B4-BE49-F238E27FC236}">
                <a16:creationId xmlns:a16="http://schemas.microsoft.com/office/drawing/2014/main" xmlns="" id="{02258BFD-8B00-43F4-9974-6B0B5FBCF122}"/>
              </a:ext>
            </a:extLst>
          </p:cNvPr>
          <p:cNvSpPr>
            <a:spLocks noChangeArrowheads="1"/>
          </p:cNvSpPr>
          <p:nvPr/>
        </p:nvSpPr>
        <p:spPr bwMode="auto">
          <a:xfrm>
            <a:off x="1600200" y="1600200"/>
            <a:ext cx="25908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Payload n</a:t>
            </a:r>
          </a:p>
        </p:txBody>
      </p:sp>
      <p:sp>
        <p:nvSpPr>
          <p:cNvPr id="69639" name="Rectangle 30">
            <a:extLst>
              <a:ext uri="{FF2B5EF4-FFF2-40B4-BE49-F238E27FC236}">
                <a16:creationId xmlns:a16="http://schemas.microsoft.com/office/drawing/2014/main" xmlns="" id="{17B1C3C2-9EAD-4B9D-A61D-4C84D4F575EF}"/>
              </a:ext>
            </a:extLst>
          </p:cNvPr>
          <p:cNvSpPr>
            <a:spLocks noChangeArrowheads="1"/>
          </p:cNvSpPr>
          <p:nvPr/>
        </p:nvSpPr>
        <p:spPr bwMode="auto">
          <a:xfrm>
            <a:off x="4191000" y="1600200"/>
            <a:ext cx="10668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PCBd n+1</a:t>
            </a:r>
          </a:p>
        </p:txBody>
      </p:sp>
      <p:sp>
        <p:nvSpPr>
          <p:cNvPr id="69640" name="Rectangle 31">
            <a:extLst>
              <a:ext uri="{FF2B5EF4-FFF2-40B4-BE49-F238E27FC236}">
                <a16:creationId xmlns:a16="http://schemas.microsoft.com/office/drawing/2014/main" xmlns="" id="{46B421E7-C471-488B-9A0C-760D1F2B2799}"/>
              </a:ext>
            </a:extLst>
          </p:cNvPr>
          <p:cNvSpPr>
            <a:spLocks noChangeArrowheads="1"/>
          </p:cNvSpPr>
          <p:nvPr/>
        </p:nvSpPr>
        <p:spPr bwMode="auto">
          <a:xfrm>
            <a:off x="5257800" y="1600200"/>
            <a:ext cx="27432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Payload n + 1</a:t>
            </a:r>
          </a:p>
        </p:txBody>
      </p:sp>
      <p:sp>
        <p:nvSpPr>
          <p:cNvPr id="69641" name="Text Box 33">
            <a:extLst>
              <a:ext uri="{FF2B5EF4-FFF2-40B4-BE49-F238E27FC236}">
                <a16:creationId xmlns:a16="http://schemas.microsoft.com/office/drawing/2014/main" xmlns="" id="{3A590491-48DE-4917-AD65-34F1600D976A}"/>
              </a:ext>
            </a:extLst>
          </p:cNvPr>
          <p:cNvSpPr txBox="1">
            <a:spLocks noChangeArrowheads="1"/>
          </p:cNvSpPr>
          <p:nvPr/>
        </p:nvSpPr>
        <p:spPr bwMode="auto">
          <a:xfrm>
            <a:off x="228600" y="2514600"/>
            <a:ext cx="1905000" cy="1436688"/>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en-US" altLang="en-US" b="0"/>
              <a:t>- SYNC</a:t>
            </a:r>
          </a:p>
          <a:p>
            <a:pPr algn="l">
              <a:spcBef>
                <a:spcPct val="50000"/>
              </a:spcBef>
            </a:pPr>
            <a:r>
              <a:rPr lang="en-US" altLang="en-US" b="0"/>
              <a:t>- PLOAM</a:t>
            </a:r>
          </a:p>
          <a:p>
            <a:pPr algn="l">
              <a:spcBef>
                <a:spcPct val="50000"/>
              </a:spcBef>
              <a:buFontTx/>
              <a:buChar char="-"/>
            </a:pPr>
            <a:r>
              <a:rPr lang="en-US" altLang="en-US" b="0"/>
              <a:t>US B/W MAP</a:t>
            </a:r>
          </a:p>
          <a:p>
            <a:pPr algn="l">
              <a:spcBef>
                <a:spcPct val="50000"/>
              </a:spcBef>
            </a:pPr>
            <a:r>
              <a:rPr lang="en-US" altLang="en-US" b="0"/>
              <a:t>(“slot”pointers)</a:t>
            </a:r>
          </a:p>
        </p:txBody>
      </p:sp>
      <p:sp>
        <p:nvSpPr>
          <p:cNvPr id="69642" name="AutoShape 34">
            <a:extLst>
              <a:ext uri="{FF2B5EF4-FFF2-40B4-BE49-F238E27FC236}">
                <a16:creationId xmlns:a16="http://schemas.microsoft.com/office/drawing/2014/main" xmlns="" id="{7137C160-BAD2-448B-A9D5-5DB76CD91977}"/>
              </a:ext>
            </a:extLst>
          </p:cNvPr>
          <p:cNvSpPr>
            <a:spLocks/>
          </p:cNvSpPr>
          <p:nvPr/>
        </p:nvSpPr>
        <p:spPr bwMode="auto">
          <a:xfrm rot="-5400000">
            <a:off x="647700" y="1866900"/>
            <a:ext cx="304800" cy="1143000"/>
          </a:xfrm>
          <a:prstGeom prst="rightBrace">
            <a:avLst>
              <a:gd name="adj1" fmla="val 31250"/>
              <a:gd name="adj2" fmla="val 48620"/>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69643" name="Rectangle 35">
            <a:extLst>
              <a:ext uri="{FF2B5EF4-FFF2-40B4-BE49-F238E27FC236}">
                <a16:creationId xmlns:a16="http://schemas.microsoft.com/office/drawing/2014/main" xmlns="" id="{F8D08E71-2D21-4C1F-992E-7253DAA8059E}"/>
              </a:ext>
            </a:extLst>
          </p:cNvPr>
          <p:cNvSpPr>
            <a:spLocks noChangeArrowheads="1"/>
          </p:cNvSpPr>
          <p:nvPr/>
        </p:nvSpPr>
        <p:spPr bwMode="auto">
          <a:xfrm>
            <a:off x="4114800" y="2743200"/>
            <a:ext cx="10668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ATM</a:t>
            </a:r>
          </a:p>
        </p:txBody>
      </p:sp>
      <p:sp>
        <p:nvSpPr>
          <p:cNvPr id="69644" name="Rectangle 36">
            <a:extLst>
              <a:ext uri="{FF2B5EF4-FFF2-40B4-BE49-F238E27FC236}">
                <a16:creationId xmlns:a16="http://schemas.microsoft.com/office/drawing/2014/main" xmlns="" id="{0A3737F5-C307-4B61-AF59-58D982BA660B}"/>
              </a:ext>
            </a:extLst>
          </p:cNvPr>
          <p:cNvSpPr>
            <a:spLocks noChangeArrowheads="1"/>
          </p:cNvSpPr>
          <p:nvPr/>
        </p:nvSpPr>
        <p:spPr bwMode="auto">
          <a:xfrm>
            <a:off x="5181600" y="2743200"/>
            <a:ext cx="32766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TDM + Frame (over GEM)</a:t>
            </a:r>
          </a:p>
        </p:txBody>
      </p:sp>
      <p:sp>
        <p:nvSpPr>
          <p:cNvPr id="69645" name="Line 37">
            <a:extLst>
              <a:ext uri="{FF2B5EF4-FFF2-40B4-BE49-F238E27FC236}">
                <a16:creationId xmlns:a16="http://schemas.microsoft.com/office/drawing/2014/main" xmlns="" id="{35584395-C149-49EF-BA23-E75CFBF4512D}"/>
              </a:ext>
            </a:extLst>
          </p:cNvPr>
          <p:cNvSpPr>
            <a:spLocks noChangeShapeType="1"/>
          </p:cNvSpPr>
          <p:nvPr/>
        </p:nvSpPr>
        <p:spPr bwMode="auto">
          <a:xfrm flipH="1">
            <a:off x="4114800" y="2209800"/>
            <a:ext cx="1143000" cy="4572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9646" name="Line 38">
            <a:extLst>
              <a:ext uri="{FF2B5EF4-FFF2-40B4-BE49-F238E27FC236}">
                <a16:creationId xmlns:a16="http://schemas.microsoft.com/office/drawing/2014/main" xmlns="" id="{949D140A-E1A3-436E-873E-09054D0CD491}"/>
              </a:ext>
            </a:extLst>
          </p:cNvPr>
          <p:cNvSpPr>
            <a:spLocks noChangeShapeType="1"/>
          </p:cNvSpPr>
          <p:nvPr/>
        </p:nvSpPr>
        <p:spPr bwMode="auto">
          <a:xfrm>
            <a:off x="8001000" y="2209800"/>
            <a:ext cx="381000" cy="3810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9647" name="Rectangle 39">
            <a:extLst>
              <a:ext uri="{FF2B5EF4-FFF2-40B4-BE49-F238E27FC236}">
                <a16:creationId xmlns:a16="http://schemas.microsoft.com/office/drawing/2014/main" xmlns="" id="{7E9A40ED-317F-4988-BE7E-1DD25044533D}"/>
              </a:ext>
            </a:extLst>
          </p:cNvPr>
          <p:cNvSpPr>
            <a:spLocks noChangeArrowheads="1"/>
          </p:cNvSpPr>
          <p:nvPr/>
        </p:nvSpPr>
        <p:spPr bwMode="auto">
          <a:xfrm>
            <a:off x="3048000" y="3581400"/>
            <a:ext cx="10668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ATM</a:t>
            </a:r>
          </a:p>
        </p:txBody>
      </p:sp>
      <p:sp>
        <p:nvSpPr>
          <p:cNvPr id="69648" name="Rectangle 40">
            <a:extLst>
              <a:ext uri="{FF2B5EF4-FFF2-40B4-BE49-F238E27FC236}">
                <a16:creationId xmlns:a16="http://schemas.microsoft.com/office/drawing/2014/main" xmlns="" id="{CA304D1E-8F0A-470B-A0E9-EE42CE7F12C8}"/>
              </a:ext>
            </a:extLst>
          </p:cNvPr>
          <p:cNvSpPr>
            <a:spLocks noChangeArrowheads="1"/>
          </p:cNvSpPr>
          <p:nvPr/>
        </p:nvSpPr>
        <p:spPr bwMode="auto">
          <a:xfrm>
            <a:off x="4114800" y="3581400"/>
            <a:ext cx="10668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ATM</a:t>
            </a:r>
          </a:p>
        </p:txBody>
      </p:sp>
      <p:sp>
        <p:nvSpPr>
          <p:cNvPr id="69649" name="Rectangle 41">
            <a:extLst>
              <a:ext uri="{FF2B5EF4-FFF2-40B4-BE49-F238E27FC236}">
                <a16:creationId xmlns:a16="http://schemas.microsoft.com/office/drawing/2014/main" xmlns="" id="{59E62F52-0536-4DC0-9055-F25D5D720541}"/>
              </a:ext>
            </a:extLst>
          </p:cNvPr>
          <p:cNvSpPr>
            <a:spLocks noChangeArrowheads="1"/>
          </p:cNvSpPr>
          <p:nvPr/>
        </p:nvSpPr>
        <p:spPr bwMode="auto">
          <a:xfrm>
            <a:off x="5181600" y="3581400"/>
            <a:ext cx="10668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ATM</a:t>
            </a:r>
          </a:p>
        </p:txBody>
      </p:sp>
      <p:sp>
        <p:nvSpPr>
          <p:cNvPr id="69650" name="Line 42">
            <a:extLst>
              <a:ext uri="{FF2B5EF4-FFF2-40B4-BE49-F238E27FC236}">
                <a16:creationId xmlns:a16="http://schemas.microsoft.com/office/drawing/2014/main" xmlns="" id="{AC8346AC-1809-4AA2-97B6-230B9961F94A}"/>
              </a:ext>
            </a:extLst>
          </p:cNvPr>
          <p:cNvSpPr>
            <a:spLocks noChangeShapeType="1"/>
          </p:cNvSpPr>
          <p:nvPr/>
        </p:nvSpPr>
        <p:spPr bwMode="auto">
          <a:xfrm flipH="1">
            <a:off x="3124200" y="3276600"/>
            <a:ext cx="914400" cy="2286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9651" name="Line 43">
            <a:extLst>
              <a:ext uri="{FF2B5EF4-FFF2-40B4-BE49-F238E27FC236}">
                <a16:creationId xmlns:a16="http://schemas.microsoft.com/office/drawing/2014/main" xmlns="" id="{62E00565-3961-4917-8328-67EC832BAB0F}"/>
              </a:ext>
            </a:extLst>
          </p:cNvPr>
          <p:cNvSpPr>
            <a:spLocks noChangeShapeType="1"/>
          </p:cNvSpPr>
          <p:nvPr/>
        </p:nvSpPr>
        <p:spPr bwMode="auto">
          <a:xfrm>
            <a:off x="5181600" y="3352800"/>
            <a:ext cx="990600" cy="152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9652" name="Rectangle 44">
            <a:extLst>
              <a:ext uri="{FF2B5EF4-FFF2-40B4-BE49-F238E27FC236}">
                <a16:creationId xmlns:a16="http://schemas.microsoft.com/office/drawing/2014/main" xmlns="" id="{EBF2FF2E-FE76-4755-B110-F8F24AD2A15B}"/>
              </a:ext>
            </a:extLst>
          </p:cNvPr>
          <p:cNvSpPr>
            <a:spLocks noChangeArrowheads="1"/>
          </p:cNvSpPr>
          <p:nvPr/>
        </p:nvSpPr>
        <p:spPr bwMode="auto">
          <a:xfrm>
            <a:off x="3048000" y="4343400"/>
            <a:ext cx="10668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GEM hdr</a:t>
            </a:r>
          </a:p>
        </p:txBody>
      </p:sp>
      <p:sp>
        <p:nvSpPr>
          <p:cNvPr id="69653" name="Rectangle 45">
            <a:extLst>
              <a:ext uri="{FF2B5EF4-FFF2-40B4-BE49-F238E27FC236}">
                <a16:creationId xmlns:a16="http://schemas.microsoft.com/office/drawing/2014/main" xmlns="" id="{1538A195-F8C5-4547-9DB2-730449ECA44B}"/>
              </a:ext>
            </a:extLst>
          </p:cNvPr>
          <p:cNvSpPr>
            <a:spLocks noChangeArrowheads="1"/>
          </p:cNvSpPr>
          <p:nvPr/>
        </p:nvSpPr>
        <p:spPr bwMode="auto">
          <a:xfrm>
            <a:off x="4114800" y="4343400"/>
            <a:ext cx="19050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Frame data</a:t>
            </a:r>
          </a:p>
        </p:txBody>
      </p:sp>
      <p:sp>
        <p:nvSpPr>
          <p:cNvPr id="69654" name="Rectangle 47">
            <a:extLst>
              <a:ext uri="{FF2B5EF4-FFF2-40B4-BE49-F238E27FC236}">
                <a16:creationId xmlns:a16="http://schemas.microsoft.com/office/drawing/2014/main" xmlns="" id="{4D866BE8-E07F-4A42-9C2D-9B1F751C5D7A}"/>
              </a:ext>
            </a:extLst>
          </p:cNvPr>
          <p:cNvSpPr>
            <a:spLocks noChangeArrowheads="1"/>
          </p:cNvSpPr>
          <p:nvPr/>
        </p:nvSpPr>
        <p:spPr bwMode="auto">
          <a:xfrm>
            <a:off x="6019800" y="4343400"/>
            <a:ext cx="10668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GEM hdr</a:t>
            </a:r>
          </a:p>
        </p:txBody>
      </p:sp>
      <p:sp>
        <p:nvSpPr>
          <p:cNvPr id="69655" name="Rectangle 48">
            <a:extLst>
              <a:ext uri="{FF2B5EF4-FFF2-40B4-BE49-F238E27FC236}">
                <a16:creationId xmlns:a16="http://schemas.microsoft.com/office/drawing/2014/main" xmlns="" id="{4AD2DE82-FCC9-47EF-A8F1-6D494E2DDB38}"/>
              </a:ext>
            </a:extLst>
          </p:cNvPr>
          <p:cNvSpPr>
            <a:spLocks noChangeArrowheads="1"/>
          </p:cNvSpPr>
          <p:nvPr/>
        </p:nvSpPr>
        <p:spPr bwMode="auto">
          <a:xfrm>
            <a:off x="7086600" y="4343400"/>
            <a:ext cx="1905000" cy="533400"/>
          </a:xfrm>
          <a:prstGeom prst="rect">
            <a:avLst/>
          </a:prstGeom>
          <a:noFill/>
          <a:ln w="12700">
            <a:solidFill>
              <a:schemeClr val="tx1"/>
            </a:solidFill>
            <a:miter lim="800000"/>
            <a:headEnd/>
            <a:tailEnd/>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Frame data</a:t>
            </a:r>
          </a:p>
        </p:txBody>
      </p:sp>
      <p:sp>
        <p:nvSpPr>
          <p:cNvPr id="69656" name="Line 49">
            <a:extLst>
              <a:ext uri="{FF2B5EF4-FFF2-40B4-BE49-F238E27FC236}">
                <a16:creationId xmlns:a16="http://schemas.microsoft.com/office/drawing/2014/main" xmlns="" id="{F82BE79D-FEE4-4621-BA26-AEB78A6EA54E}"/>
              </a:ext>
            </a:extLst>
          </p:cNvPr>
          <p:cNvSpPr>
            <a:spLocks noChangeShapeType="1"/>
          </p:cNvSpPr>
          <p:nvPr/>
        </p:nvSpPr>
        <p:spPr bwMode="auto">
          <a:xfrm flipH="1">
            <a:off x="3200400" y="3352800"/>
            <a:ext cx="1981200" cy="9144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69657" name="Line 50">
            <a:extLst>
              <a:ext uri="{FF2B5EF4-FFF2-40B4-BE49-F238E27FC236}">
                <a16:creationId xmlns:a16="http://schemas.microsoft.com/office/drawing/2014/main" xmlns="" id="{AEB7ADE1-79E5-4898-BFB1-643CF5372922}"/>
              </a:ext>
            </a:extLst>
          </p:cNvPr>
          <p:cNvSpPr>
            <a:spLocks noChangeShapeType="1"/>
          </p:cNvSpPr>
          <p:nvPr/>
        </p:nvSpPr>
        <p:spPr bwMode="auto">
          <a:xfrm>
            <a:off x="8534400" y="3505200"/>
            <a:ext cx="457200" cy="7620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156D5C37-2324-466E-BDF7-54D8604F2000}"/>
              </a:ext>
            </a:extLst>
          </p:cNvPr>
          <p:cNvSpPr>
            <a:spLocks noGrp="1" noChangeArrowheads="1"/>
          </p:cNvSpPr>
          <p:nvPr>
            <p:ph type="title"/>
          </p:nvPr>
        </p:nvSpPr>
        <p:spPr/>
        <p:txBody>
          <a:bodyPr/>
          <a:lstStyle/>
          <a:p>
            <a:r>
              <a:rPr lang="en-US" altLang="en-US"/>
              <a:t>DBA</a:t>
            </a:r>
          </a:p>
        </p:txBody>
      </p:sp>
      <p:sp>
        <p:nvSpPr>
          <p:cNvPr id="71683" name="Rectangle 3">
            <a:extLst>
              <a:ext uri="{FF2B5EF4-FFF2-40B4-BE49-F238E27FC236}">
                <a16:creationId xmlns:a16="http://schemas.microsoft.com/office/drawing/2014/main" xmlns="" id="{42CCE652-6A24-43ED-B992-F812D055803F}"/>
              </a:ext>
            </a:extLst>
          </p:cNvPr>
          <p:cNvSpPr>
            <a:spLocks noGrp="1" noChangeArrowheads="1"/>
          </p:cNvSpPr>
          <p:nvPr>
            <p:ph type="body" idx="1"/>
          </p:nvPr>
        </p:nvSpPr>
        <p:spPr>
          <a:xfrm>
            <a:off x="381000" y="4800600"/>
            <a:ext cx="8316913" cy="863600"/>
          </a:xfrm>
        </p:spPr>
        <p:txBody>
          <a:bodyPr/>
          <a:lstStyle/>
          <a:p>
            <a:r>
              <a:rPr lang="en-US" altLang="en-US"/>
              <a:t>ONU indicates need for upstream b/w</a:t>
            </a:r>
          </a:p>
          <a:p>
            <a:r>
              <a:rPr lang="en-US" altLang="en-US"/>
              <a:t>OLT assign’s “slot” as available</a:t>
            </a:r>
          </a:p>
        </p:txBody>
      </p:sp>
      <p:sp>
        <p:nvSpPr>
          <p:cNvPr id="71684" name="Line 4">
            <a:extLst>
              <a:ext uri="{FF2B5EF4-FFF2-40B4-BE49-F238E27FC236}">
                <a16:creationId xmlns:a16="http://schemas.microsoft.com/office/drawing/2014/main" xmlns="" id="{AB66C58B-CA8D-4839-AE51-07A887C1BC98}"/>
              </a:ext>
            </a:extLst>
          </p:cNvPr>
          <p:cNvSpPr>
            <a:spLocks noChangeShapeType="1"/>
          </p:cNvSpPr>
          <p:nvPr/>
        </p:nvSpPr>
        <p:spPr bwMode="auto">
          <a:xfrm>
            <a:off x="5867400" y="1752600"/>
            <a:ext cx="0" cy="25908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685" name="Line 5">
            <a:extLst>
              <a:ext uri="{FF2B5EF4-FFF2-40B4-BE49-F238E27FC236}">
                <a16:creationId xmlns:a16="http://schemas.microsoft.com/office/drawing/2014/main" xmlns="" id="{4C29090D-C01B-4ED3-B8DB-4A0EB2D332B4}"/>
              </a:ext>
            </a:extLst>
          </p:cNvPr>
          <p:cNvSpPr>
            <a:spLocks noChangeShapeType="1"/>
          </p:cNvSpPr>
          <p:nvPr/>
        </p:nvSpPr>
        <p:spPr bwMode="auto">
          <a:xfrm>
            <a:off x="3124200" y="1752600"/>
            <a:ext cx="0" cy="25908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686" name="Text Box 6">
            <a:extLst>
              <a:ext uri="{FF2B5EF4-FFF2-40B4-BE49-F238E27FC236}">
                <a16:creationId xmlns:a16="http://schemas.microsoft.com/office/drawing/2014/main" xmlns="" id="{36F59038-8621-4EE1-A230-3A0FE1648003}"/>
              </a:ext>
            </a:extLst>
          </p:cNvPr>
          <p:cNvSpPr txBox="1">
            <a:spLocks noChangeArrowheads="1"/>
          </p:cNvSpPr>
          <p:nvPr/>
        </p:nvSpPr>
        <p:spPr bwMode="auto">
          <a:xfrm>
            <a:off x="5562600" y="1371600"/>
            <a:ext cx="6096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OLT</a:t>
            </a:r>
          </a:p>
        </p:txBody>
      </p:sp>
      <p:sp>
        <p:nvSpPr>
          <p:cNvPr id="71687" name="Text Box 7">
            <a:extLst>
              <a:ext uri="{FF2B5EF4-FFF2-40B4-BE49-F238E27FC236}">
                <a16:creationId xmlns:a16="http://schemas.microsoft.com/office/drawing/2014/main" xmlns="" id="{F9B84BE8-04E2-482C-B4B5-A4240FC75D03}"/>
              </a:ext>
            </a:extLst>
          </p:cNvPr>
          <p:cNvSpPr txBox="1">
            <a:spLocks noChangeArrowheads="1"/>
          </p:cNvSpPr>
          <p:nvPr/>
        </p:nvSpPr>
        <p:spPr bwMode="auto">
          <a:xfrm>
            <a:off x="2743200" y="1371600"/>
            <a:ext cx="6858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ONT</a:t>
            </a:r>
          </a:p>
        </p:txBody>
      </p:sp>
      <p:sp>
        <p:nvSpPr>
          <p:cNvPr id="71688" name="Rectangle 10">
            <a:extLst>
              <a:ext uri="{FF2B5EF4-FFF2-40B4-BE49-F238E27FC236}">
                <a16:creationId xmlns:a16="http://schemas.microsoft.com/office/drawing/2014/main" xmlns="" id="{C677C6E8-0777-43EC-8422-E7EEA75FE5AB}"/>
              </a:ext>
            </a:extLst>
          </p:cNvPr>
          <p:cNvSpPr>
            <a:spLocks noChangeArrowheads="1"/>
          </p:cNvSpPr>
          <p:nvPr/>
        </p:nvSpPr>
        <p:spPr bwMode="auto">
          <a:xfrm>
            <a:off x="1447800" y="1905000"/>
            <a:ext cx="1219200" cy="22860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71689" name="Line 11">
            <a:extLst>
              <a:ext uri="{FF2B5EF4-FFF2-40B4-BE49-F238E27FC236}">
                <a16:creationId xmlns:a16="http://schemas.microsoft.com/office/drawing/2014/main" xmlns="" id="{377C1E81-2842-4093-9F3B-1ADBDBF078F9}"/>
              </a:ext>
            </a:extLst>
          </p:cNvPr>
          <p:cNvSpPr>
            <a:spLocks noChangeShapeType="1"/>
          </p:cNvSpPr>
          <p:nvPr/>
        </p:nvSpPr>
        <p:spPr bwMode="auto">
          <a:xfrm flipH="1">
            <a:off x="3200400" y="1905000"/>
            <a:ext cx="2667000" cy="22860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690" name="Line 12">
            <a:extLst>
              <a:ext uri="{FF2B5EF4-FFF2-40B4-BE49-F238E27FC236}">
                <a16:creationId xmlns:a16="http://schemas.microsoft.com/office/drawing/2014/main" xmlns="" id="{F91111B8-A5A4-4D65-96D4-4F602D1AF12A}"/>
              </a:ext>
            </a:extLst>
          </p:cNvPr>
          <p:cNvSpPr>
            <a:spLocks noChangeShapeType="1"/>
          </p:cNvSpPr>
          <p:nvPr/>
        </p:nvSpPr>
        <p:spPr bwMode="auto">
          <a:xfrm>
            <a:off x="3200400" y="2438400"/>
            <a:ext cx="2590800" cy="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691" name="Text Box 13">
            <a:extLst>
              <a:ext uri="{FF2B5EF4-FFF2-40B4-BE49-F238E27FC236}">
                <a16:creationId xmlns:a16="http://schemas.microsoft.com/office/drawing/2014/main" xmlns="" id="{137664EE-1857-4B82-B915-858AFA3A7EB6}"/>
              </a:ext>
            </a:extLst>
          </p:cNvPr>
          <p:cNvSpPr txBox="1">
            <a:spLocks noChangeArrowheads="1"/>
          </p:cNvSpPr>
          <p:nvPr/>
        </p:nvSpPr>
        <p:spPr bwMode="auto">
          <a:xfrm>
            <a:off x="3810000" y="1600200"/>
            <a:ext cx="11430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request</a:t>
            </a:r>
          </a:p>
        </p:txBody>
      </p:sp>
      <p:sp>
        <p:nvSpPr>
          <p:cNvPr id="71692" name="Text Box 14">
            <a:extLst>
              <a:ext uri="{FF2B5EF4-FFF2-40B4-BE49-F238E27FC236}">
                <a16:creationId xmlns:a16="http://schemas.microsoft.com/office/drawing/2014/main" xmlns="" id="{BF46D57E-B95A-40C4-8E76-1F4F3D921249}"/>
              </a:ext>
            </a:extLst>
          </p:cNvPr>
          <p:cNvSpPr txBox="1">
            <a:spLocks noChangeArrowheads="1"/>
          </p:cNvSpPr>
          <p:nvPr/>
        </p:nvSpPr>
        <p:spPr bwMode="auto">
          <a:xfrm>
            <a:off x="3429000" y="2133600"/>
            <a:ext cx="22098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User data + report</a:t>
            </a:r>
          </a:p>
        </p:txBody>
      </p:sp>
      <p:sp>
        <p:nvSpPr>
          <p:cNvPr id="71693" name="Text Box 15">
            <a:extLst>
              <a:ext uri="{FF2B5EF4-FFF2-40B4-BE49-F238E27FC236}">
                <a16:creationId xmlns:a16="http://schemas.microsoft.com/office/drawing/2014/main" xmlns="" id="{7E72FBF5-C80A-4AD6-BF9D-4FD474BFA556}"/>
              </a:ext>
            </a:extLst>
          </p:cNvPr>
          <p:cNvSpPr txBox="1">
            <a:spLocks noChangeArrowheads="1"/>
          </p:cNvSpPr>
          <p:nvPr/>
        </p:nvSpPr>
        <p:spPr bwMode="auto">
          <a:xfrm>
            <a:off x="6172200" y="2286000"/>
            <a:ext cx="24384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en-US" altLang="en-US"/>
              <a:t>Report updates b/w</a:t>
            </a:r>
          </a:p>
        </p:txBody>
      </p:sp>
      <p:sp>
        <p:nvSpPr>
          <p:cNvPr id="71694" name="Line 16">
            <a:extLst>
              <a:ext uri="{FF2B5EF4-FFF2-40B4-BE49-F238E27FC236}">
                <a16:creationId xmlns:a16="http://schemas.microsoft.com/office/drawing/2014/main" xmlns="" id="{C547E22F-9CAB-4426-958D-C1E962A7F166}"/>
              </a:ext>
            </a:extLst>
          </p:cNvPr>
          <p:cNvSpPr>
            <a:spLocks noChangeShapeType="1"/>
          </p:cNvSpPr>
          <p:nvPr/>
        </p:nvSpPr>
        <p:spPr bwMode="auto">
          <a:xfrm>
            <a:off x="2286000" y="1905000"/>
            <a:ext cx="0" cy="2286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695" name="Text Box 17">
            <a:extLst>
              <a:ext uri="{FF2B5EF4-FFF2-40B4-BE49-F238E27FC236}">
                <a16:creationId xmlns:a16="http://schemas.microsoft.com/office/drawing/2014/main" xmlns="" id="{73E2718C-4314-4085-A105-B380E96BDEE3}"/>
              </a:ext>
            </a:extLst>
          </p:cNvPr>
          <p:cNvSpPr txBox="1">
            <a:spLocks noChangeArrowheads="1"/>
          </p:cNvSpPr>
          <p:nvPr/>
        </p:nvSpPr>
        <p:spPr bwMode="auto">
          <a:xfrm>
            <a:off x="1524000" y="1828800"/>
            <a:ext cx="7620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data</a:t>
            </a:r>
          </a:p>
        </p:txBody>
      </p:sp>
      <p:sp>
        <p:nvSpPr>
          <p:cNvPr id="71696" name="Rectangle 18">
            <a:extLst>
              <a:ext uri="{FF2B5EF4-FFF2-40B4-BE49-F238E27FC236}">
                <a16:creationId xmlns:a16="http://schemas.microsoft.com/office/drawing/2014/main" xmlns="" id="{F79B29D1-6F2D-4258-B8B7-9051DBD89DB6}"/>
              </a:ext>
            </a:extLst>
          </p:cNvPr>
          <p:cNvSpPr>
            <a:spLocks noChangeArrowheads="1"/>
          </p:cNvSpPr>
          <p:nvPr/>
        </p:nvSpPr>
        <p:spPr bwMode="auto">
          <a:xfrm>
            <a:off x="762000" y="3092450"/>
            <a:ext cx="1905000" cy="26035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71697" name="Line 19">
            <a:extLst>
              <a:ext uri="{FF2B5EF4-FFF2-40B4-BE49-F238E27FC236}">
                <a16:creationId xmlns:a16="http://schemas.microsoft.com/office/drawing/2014/main" xmlns="" id="{E3E6140A-9B38-49D9-9512-7FE8040B99E2}"/>
              </a:ext>
            </a:extLst>
          </p:cNvPr>
          <p:cNvSpPr>
            <a:spLocks noChangeShapeType="1"/>
          </p:cNvSpPr>
          <p:nvPr/>
        </p:nvSpPr>
        <p:spPr bwMode="auto">
          <a:xfrm>
            <a:off x="2286000" y="3092450"/>
            <a:ext cx="0" cy="2286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698" name="Text Box 20">
            <a:extLst>
              <a:ext uri="{FF2B5EF4-FFF2-40B4-BE49-F238E27FC236}">
                <a16:creationId xmlns:a16="http://schemas.microsoft.com/office/drawing/2014/main" xmlns="" id="{6F97CC30-A998-497A-8C8B-DDF006C1C1B4}"/>
              </a:ext>
            </a:extLst>
          </p:cNvPr>
          <p:cNvSpPr txBox="1">
            <a:spLocks noChangeArrowheads="1"/>
          </p:cNvSpPr>
          <p:nvPr/>
        </p:nvSpPr>
        <p:spPr bwMode="auto">
          <a:xfrm>
            <a:off x="1524000" y="3016250"/>
            <a:ext cx="7620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data</a:t>
            </a:r>
          </a:p>
        </p:txBody>
      </p:sp>
      <p:sp>
        <p:nvSpPr>
          <p:cNvPr id="71699" name="Line 21">
            <a:extLst>
              <a:ext uri="{FF2B5EF4-FFF2-40B4-BE49-F238E27FC236}">
                <a16:creationId xmlns:a16="http://schemas.microsoft.com/office/drawing/2014/main" xmlns="" id="{10F3742B-DB35-42B6-979C-BF8EA398346A}"/>
              </a:ext>
            </a:extLst>
          </p:cNvPr>
          <p:cNvSpPr>
            <a:spLocks noChangeShapeType="1"/>
          </p:cNvSpPr>
          <p:nvPr/>
        </p:nvSpPr>
        <p:spPr bwMode="auto">
          <a:xfrm flipH="1">
            <a:off x="3200400" y="2787650"/>
            <a:ext cx="2667000" cy="22860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700" name="Line 22">
            <a:extLst>
              <a:ext uri="{FF2B5EF4-FFF2-40B4-BE49-F238E27FC236}">
                <a16:creationId xmlns:a16="http://schemas.microsoft.com/office/drawing/2014/main" xmlns="" id="{192862A1-82D2-4612-B0B1-3CAEA74FDC08}"/>
              </a:ext>
            </a:extLst>
          </p:cNvPr>
          <p:cNvSpPr>
            <a:spLocks noChangeShapeType="1"/>
          </p:cNvSpPr>
          <p:nvPr/>
        </p:nvSpPr>
        <p:spPr bwMode="auto">
          <a:xfrm>
            <a:off x="3200400" y="3321050"/>
            <a:ext cx="2590800" cy="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701" name="Text Box 23">
            <a:extLst>
              <a:ext uri="{FF2B5EF4-FFF2-40B4-BE49-F238E27FC236}">
                <a16:creationId xmlns:a16="http://schemas.microsoft.com/office/drawing/2014/main" xmlns="" id="{1296FF95-B38C-4D7B-9C2C-BDB6041E64BE}"/>
              </a:ext>
            </a:extLst>
          </p:cNvPr>
          <p:cNvSpPr txBox="1">
            <a:spLocks noChangeArrowheads="1"/>
          </p:cNvSpPr>
          <p:nvPr/>
        </p:nvSpPr>
        <p:spPr bwMode="auto">
          <a:xfrm>
            <a:off x="3810000" y="2482850"/>
            <a:ext cx="11430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request</a:t>
            </a:r>
          </a:p>
        </p:txBody>
      </p:sp>
      <p:sp>
        <p:nvSpPr>
          <p:cNvPr id="71702" name="Text Box 24">
            <a:extLst>
              <a:ext uri="{FF2B5EF4-FFF2-40B4-BE49-F238E27FC236}">
                <a16:creationId xmlns:a16="http://schemas.microsoft.com/office/drawing/2014/main" xmlns="" id="{DD2E09F4-0D89-4C08-B68E-7E87E1B9185E}"/>
              </a:ext>
            </a:extLst>
          </p:cNvPr>
          <p:cNvSpPr txBox="1">
            <a:spLocks noChangeArrowheads="1"/>
          </p:cNvSpPr>
          <p:nvPr/>
        </p:nvSpPr>
        <p:spPr bwMode="auto">
          <a:xfrm>
            <a:off x="3429000" y="3016250"/>
            <a:ext cx="22098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User data + report</a:t>
            </a:r>
          </a:p>
        </p:txBody>
      </p:sp>
      <p:sp>
        <p:nvSpPr>
          <p:cNvPr id="71703" name="Text Box 25">
            <a:extLst>
              <a:ext uri="{FF2B5EF4-FFF2-40B4-BE49-F238E27FC236}">
                <a16:creationId xmlns:a16="http://schemas.microsoft.com/office/drawing/2014/main" xmlns="" id="{3626ED45-BEEF-4B90-8DE2-871AF407EC12}"/>
              </a:ext>
            </a:extLst>
          </p:cNvPr>
          <p:cNvSpPr txBox="1">
            <a:spLocks noChangeArrowheads="1"/>
          </p:cNvSpPr>
          <p:nvPr/>
        </p:nvSpPr>
        <p:spPr bwMode="auto">
          <a:xfrm>
            <a:off x="6248400" y="3124200"/>
            <a:ext cx="2438400" cy="581025"/>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en-US" altLang="en-US"/>
              <a:t>B/W continues to be allocated</a:t>
            </a:r>
          </a:p>
        </p:txBody>
      </p:sp>
      <p:sp>
        <p:nvSpPr>
          <p:cNvPr id="71704" name="Line 26">
            <a:extLst>
              <a:ext uri="{FF2B5EF4-FFF2-40B4-BE49-F238E27FC236}">
                <a16:creationId xmlns:a16="http://schemas.microsoft.com/office/drawing/2014/main" xmlns="" id="{C70ED449-75D3-4BA3-A01F-5A7AA95001AE}"/>
              </a:ext>
            </a:extLst>
          </p:cNvPr>
          <p:cNvSpPr>
            <a:spLocks noChangeShapeType="1"/>
          </p:cNvSpPr>
          <p:nvPr/>
        </p:nvSpPr>
        <p:spPr bwMode="auto">
          <a:xfrm flipH="1">
            <a:off x="3200400" y="3625850"/>
            <a:ext cx="2667000" cy="22860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705" name="Line 27">
            <a:extLst>
              <a:ext uri="{FF2B5EF4-FFF2-40B4-BE49-F238E27FC236}">
                <a16:creationId xmlns:a16="http://schemas.microsoft.com/office/drawing/2014/main" xmlns="" id="{186FA1DC-1CB0-467F-8FA4-E3D545D35EA8}"/>
              </a:ext>
            </a:extLst>
          </p:cNvPr>
          <p:cNvSpPr>
            <a:spLocks noChangeShapeType="1"/>
          </p:cNvSpPr>
          <p:nvPr/>
        </p:nvSpPr>
        <p:spPr bwMode="auto">
          <a:xfrm>
            <a:off x="3200400" y="4159250"/>
            <a:ext cx="2590800" cy="0"/>
          </a:xfrm>
          <a:prstGeom prst="line">
            <a:avLst/>
          </a:prstGeom>
          <a:noFill/>
          <a:ln w="12700">
            <a:solidFill>
              <a:schemeClr val="tx1"/>
            </a:solidFill>
            <a:round/>
            <a:headEnd/>
            <a:tailEnd type="triangle" w="med" len="me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706" name="Text Box 28">
            <a:extLst>
              <a:ext uri="{FF2B5EF4-FFF2-40B4-BE49-F238E27FC236}">
                <a16:creationId xmlns:a16="http://schemas.microsoft.com/office/drawing/2014/main" xmlns="" id="{2C80B7EB-BB6A-4826-B8F9-9B9BCE1DB86A}"/>
              </a:ext>
            </a:extLst>
          </p:cNvPr>
          <p:cNvSpPr txBox="1">
            <a:spLocks noChangeArrowheads="1"/>
          </p:cNvSpPr>
          <p:nvPr/>
        </p:nvSpPr>
        <p:spPr bwMode="auto">
          <a:xfrm>
            <a:off x="3810000" y="3321050"/>
            <a:ext cx="11430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request</a:t>
            </a:r>
          </a:p>
        </p:txBody>
      </p:sp>
      <p:sp>
        <p:nvSpPr>
          <p:cNvPr id="71707" name="Text Box 29">
            <a:extLst>
              <a:ext uri="{FF2B5EF4-FFF2-40B4-BE49-F238E27FC236}">
                <a16:creationId xmlns:a16="http://schemas.microsoft.com/office/drawing/2014/main" xmlns="" id="{C47D179B-513A-4251-99AE-45AF0C04A207}"/>
              </a:ext>
            </a:extLst>
          </p:cNvPr>
          <p:cNvSpPr txBox="1">
            <a:spLocks noChangeArrowheads="1"/>
          </p:cNvSpPr>
          <p:nvPr/>
        </p:nvSpPr>
        <p:spPr bwMode="auto">
          <a:xfrm>
            <a:off x="3429000" y="3854450"/>
            <a:ext cx="22098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spcBef>
                <a:spcPct val="50000"/>
              </a:spcBef>
            </a:pPr>
            <a:r>
              <a:rPr lang="en-US" altLang="en-US"/>
              <a:t>report</a:t>
            </a:r>
          </a:p>
        </p:txBody>
      </p:sp>
      <p:sp>
        <p:nvSpPr>
          <p:cNvPr id="71708" name="Rectangle 30">
            <a:extLst>
              <a:ext uri="{FF2B5EF4-FFF2-40B4-BE49-F238E27FC236}">
                <a16:creationId xmlns:a16="http://schemas.microsoft.com/office/drawing/2014/main" xmlns="" id="{DFF4E16D-9A37-48FC-9B1B-568F007CAA4A}"/>
              </a:ext>
            </a:extLst>
          </p:cNvPr>
          <p:cNvSpPr>
            <a:spLocks noChangeArrowheads="1"/>
          </p:cNvSpPr>
          <p:nvPr/>
        </p:nvSpPr>
        <p:spPr bwMode="auto">
          <a:xfrm>
            <a:off x="2286000" y="4006850"/>
            <a:ext cx="381000" cy="260350"/>
          </a:xfrm>
          <a:prstGeom prst="rect">
            <a:avLst/>
          </a:prstGeom>
          <a:noFill/>
          <a:ln w="12700">
            <a:solidFill>
              <a:schemeClr val="tx1"/>
            </a:solidFill>
            <a:miter lim="800000"/>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71709" name="Line 31">
            <a:extLst>
              <a:ext uri="{FF2B5EF4-FFF2-40B4-BE49-F238E27FC236}">
                <a16:creationId xmlns:a16="http://schemas.microsoft.com/office/drawing/2014/main" xmlns="" id="{4A24C344-48D9-47FB-BBDC-1470B0D37212}"/>
              </a:ext>
            </a:extLst>
          </p:cNvPr>
          <p:cNvSpPr>
            <a:spLocks noChangeShapeType="1"/>
          </p:cNvSpPr>
          <p:nvPr/>
        </p:nvSpPr>
        <p:spPr bwMode="auto">
          <a:xfrm>
            <a:off x="2286000" y="4006850"/>
            <a:ext cx="0" cy="2286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71710" name="Text Box 33">
            <a:extLst>
              <a:ext uri="{FF2B5EF4-FFF2-40B4-BE49-F238E27FC236}">
                <a16:creationId xmlns:a16="http://schemas.microsoft.com/office/drawing/2014/main" xmlns="" id="{18949943-B0AC-4D0F-9B0A-BE5D48ED4619}"/>
              </a:ext>
            </a:extLst>
          </p:cNvPr>
          <p:cNvSpPr txBox="1">
            <a:spLocks noChangeArrowheads="1"/>
          </p:cNvSpPr>
          <p:nvPr/>
        </p:nvSpPr>
        <p:spPr bwMode="auto">
          <a:xfrm>
            <a:off x="6324600" y="4038600"/>
            <a:ext cx="2438400" cy="336550"/>
          </a:xfrm>
          <a:prstGeom prst="rect">
            <a:avLst/>
          </a:prstGeom>
          <a:noFill/>
          <a:ln>
            <a:noFill/>
          </a:ln>
          <a:effectLst>
            <a:outerShdw dist="17961" dir="2700000" sx="999" sy="999"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spcBef>
                <a:spcPct val="50000"/>
              </a:spcBef>
            </a:pPr>
            <a:r>
              <a:rPr lang="en-US" altLang="en-US"/>
              <a:t>B/W updated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D12F8E8F-224F-4394-B346-4B91AD6E3814}"/>
              </a:ext>
            </a:extLst>
          </p:cNvPr>
          <p:cNvSpPr>
            <a:spLocks noGrp="1" noChangeArrowheads="1"/>
          </p:cNvSpPr>
          <p:nvPr>
            <p:ph type="title"/>
          </p:nvPr>
        </p:nvSpPr>
        <p:spPr/>
        <p:txBody>
          <a:bodyPr/>
          <a:lstStyle/>
          <a:p>
            <a:r>
              <a:rPr lang="en-US" altLang="en-US" dirty="0"/>
              <a:t>Access Terminology</a:t>
            </a:r>
          </a:p>
        </p:txBody>
      </p:sp>
      <p:sp>
        <p:nvSpPr>
          <p:cNvPr id="1215491" name="Rectangle 3">
            <a:extLst>
              <a:ext uri="{FF2B5EF4-FFF2-40B4-BE49-F238E27FC236}">
                <a16:creationId xmlns:a16="http://schemas.microsoft.com/office/drawing/2014/main" xmlns="" id="{1F4050E2-2A8C-4F73-96B4-D69F58C361C9}"/>
              </a:ext>
            </a:extLst>
          </p:cNvPr>
          <p:cNvSpPr>
            <a:spLocks noGrp="1" noChangeArrowheads="1"/>
          </p:cNvSpPr>
          <p:nvPr>
            <p:ph type="body" idx="1"/>
          </p:nvPr>
        </p:nvSpPr>
        <p:spPr>
          <a:xfrm>
            <a:off x="511175" y="1295400"/>
            <a:ext cx="8316913" cy="4081105"/>
          </a:xfrm>
        </p:spPr>
        <p:txBody>
          <a:bodyPr/>
          <a:lstStyle/>
          <a:p>
            <a:pPr>
              <a:lnSpc>
                <a:spcPct val="80000"/>
              </a:lnSpc>
              <a:buFontTx/>
              <a:buNone/>
            </a:pPr>
            <a:r>
              <a:rPr lang="en-US" altLang="en-US" dirty="0"/>
              <a:t>“Telco” Access = Subscriber Loop</a:t>
            </a:r>
          </a:p>
          <a:p>
            <a:pPr lvl="1">
              <a:lnSpc>
                <a:spcPct val="80000"/>
              </a:lnSpc>
            </a:pPr>
            <a:r>
              <a:rPr lang="en-US" altLang="en-US" sz="1800" dirty="0"/>
              <a:t>Legacy -&gt; twisted copper pair (</a:t>
            </a:r>
            <a:r>
              <a:rPr lang="en-US" altLang="en-US" sz="1800" dirty="0" err="1"/>
              <a:t>pt-pt</a:t>
            </a:r>
            <a:r>
              <a:rPr lang="en-US" altLang="en-US" sz="1800" dirty="0"/>
              <a:t>); POTS -&gt; DSL</a:t>
            </a:r>
          </a:p>
          <a:p>
            <a:pPr lvl="1">
              <a:lnSpc>
                <a:spcPct val="80000"/>
              </a:lnSpc>
            </a:pPr>
            <a:endParaRPr lang="en-US" altLang="en-US" sz="1800" dirty="0"/>
          </a:p>
          <a:p>
            <a:pPr lvl="1">
              <a:lnSpc>
                <a:spcPct val="80000"/>
              </a:lnSpc>
            </a:pPr>
            <a:r>
              <a:rPr lang="en-US" altLang="en-US" sz="1800" dirty="0"/>
              <a:t>Greenfield -&gt; optical fiber (</a:t>
            </a:r>
            <a:r>
              <a:rPr lang="en-US" altLang="en-US" sz="1800" dirty="0" err="1"/>
              <a:t>pt-pt</a:t>
            </a:r>
            <a:r>
              <a:rPr lang="en-US" altLang="en-US" sz="1800" dirty="0"/>
              <a:t> or </a:t>
            </a:r>
            <a:r>
              <a:rPr lang="en-US" altLang="en-US" sz="1800" dirty="0" err="1"/>
              <a:t>pt-mp</a:t>
            </a:r>
            <a:r>
              <a:rPr lang="en-US" altLang="en-US" sz="1800" dirty="0"/>
              <a:t>); PON</a:t>
            </a:r>
          </a:p>
          <a:p>
            <a:pPr lvl="1">
              <a:lnSpc>
                <a:spcPct val="80000"/>
              </a:lnSpc>
            </a:pPr>
            <a:endParaRPr lang="en-US" altLang="en-US" sz="1800" dirty="0"/>
          </a:p>
          <a:p>
            <a:pPr>
              <a:lnSpc>
                <a:spcPct val="80000"/>
              </a:lnSpc>
              <a:buFontTx/>
              <a:buNone/>
            </a:pPr>
            <a:r>
              <a:rPr lang="en-US" altLang="en-US" dirty="0"/>
              <a:t>Multiple System Operator (MSO) Access = Cable Network</a:t>
            </a:r>
            <a:endParaRPr lang="en-US" altLang="en-US" sz="2000" dirty="0"/>
          </a:p>
          <a:p>
            <a:pPr lvl="1">
              <a:lnSpc>
                <a:spcPct val="80000"/>
              </a:lnSpc>
            </a:pPr>
            <a:r>
              <a:rPr lang="en-US" altLang="en-US" sz="1800" dirty="0"/>
              <a:t>Hybrid Fiber/COAX -&gt; DOCSIS/</a:t>
            </a:r>
            <a:r>
              <a:rPr lang="en-US" altLang="en-US" sz="1800" dirty="0" err="1"/>
              <a:t>EuroDOCSIS</a:t>
            </a:r>
            <a:r>
              <a:rPr lang="en-US" altLang="en-US" sz="1800" dirty="0"/>
              <a:t> (</a:t>
            </a:r>
            <a:r>
              <a:rPr lang="en-US" altLang="en-US" sz="1800" dirty="0" err="1"/>
              <a:t>pt-mp</a:t>
            </a:r>
            <a:r>
              <a:rPr lang="en-US" altLang="en-US" sz="1800" dirty="0"/>
              <a:t>);</a:t>
            </a:r>
          </a:p>
          <a:p>
            <a:pPr lvl="1">
              <a:lnSpc>
                <a:spcPct val="80000"/>
              </a:lnSpc>
            </a:pPr>
            <a:endParaRPr lang="en-US" altLang="en-US" sz="1800" dirty="0"/>
          </a:p>
          <a:p>
            <a:pPr>
              <a:lnSpc>
                <a:spcPct val="80000"/>
              </a:lnSpc>
              <a:buFontTx/>
              <a:buNone/>
            </a:pPr>
            <a:r>
              <a:rPr lang="en-US" altLang="en-US" dirty="0"/>
              <a:t>Fixed Wireless Access (typically ISP or specialty provider)</a:t>
            </a:r>
          </a:p>
          <a:p>
            <a:pPr lvl="1">
              <a:lnSpc>
                <a:spcPct val="80000"/>
              </a:lnSpc>
            </a:pPr>
            <a:r>
              <a:rPr lang="en-US" altLang="en-US" sz="1800" dirty="0"/>
              <a:t>Wireless -&gt; WiMAX (</a:t>
            </a:r>
            <a:r>
              <a:rPr lang="en-US" altLang="en-US" sz="1800" dirty="0" err="1"/>
              <a:t>pt-mp</a:t>
            </a:r>
            <a:r>
              <a:rPr lang="en-US" altLang="en-US" sz="1800" dirty="0"/>
              <a:t>), millimeter wave;</a:t>
            </a:r>
          </a:p>
          <a:p>
            <a:pPr lvl="1">
              <a:lnSpc>
                <a:spcPct val="80000"/>
              </a:lnSpc>
            </a:pPr>
            <a:endParaRPr lang="en-US" altLang="en-US" sz="1800" dirty="0"/>
          </a:p>
          <a:p>
            <a:pPr>
              <a:lnSpc>
                <a:spcPct val="80000"/>
              </a:lnSpc>
              <a:buFontTx/>
              <a:buNone/>
            </a:pPr>
            <a:r>
              <a:rPr lang="en-US" altLang="en-US" sz="2000" dirty="0"/>
              <a:t>But what about smart phones, tablets (4G/5G, LTE, </a:t>
            </a:r>
            <a:r>
              <a:rPr lang="en-US" altLang="en-US" sz="2000" dirty="0" err="1"/>
              <a:t>etc</a:t>
            </a:r>
            <a:r>
              <a:rPr lang="en-US" altLang="en-US" sz="2000" dirty="0"/>
              <a:t>) ??? </a:t>
            </a:r>
          </a:p>
        </p:txBody>
      </p:sp>
      <p:sp>
        <p:nvSpPr>
          <p:cNvPr id="1215492" name="Oval 4">
            <a:extLst>
              <a:ext uri="{FF2B5EF4-FFF2-40B4-BE49-F238E27FC236}">
                <a16:creationId xmlns:a16="http://schemas.microsoft.com/office/drawing/2014/main" xmlns="" id="{B6198D2F-08E3-4BAF-AB39-B3CA6F32C808}"/>
              </a:ext>
            </a:extLst>
          </p:cNvPr>
          <p:cNvSpPr>
            <a:spLocks noChangeArrowheads="1"/>
          </p:cNvSpPr>
          <p:nvPr/>
        </p:nvSpPr>
        <p:spPr bwMode="auto">
          <a:xfrm>
            <a:off x="0" y="838200"/>
            <a:ext cx="9144000" cy="1981200"/>
          </a:xfrm>
          <a:prstGeom prst="ellipse">
            <a:avLst/>
          </a:prstGeom>
          <a:noFill/>
          <a:ln w="12700">
            <a:solidFill>
              <a:srgbClr val="FF0000"/>
            </a:solidFill>
            <a:round/>
            <a:headEnd/>
            <a:tailEnd/>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215492"/>
                                        </p:tgtEl>
                                        <p:attrNameLst>
                                          <p:attrName>style.visibility</p:attrName>
                                        </p:attrNameLst>
                                      </p:cBhvr>
                                      <p:to>
                                        <p:strVal val="visible"/>
                                      </p:to>
                                    </p:set>
                                    <p:anim calcmode="lin" valueType="num">
                                      <p:cBhvr additive="base">
                                        <p:cTn id="7" dur="500" fill="hold"/>
                                        <p:tgtEl>
                                          <p:spTgt spid="1215492"/>
                                        </p:tgtEl>
                                        <p:attrNameLst>
                                          <p:attrName>ppt_x</p:attrName>
                                        </p:attrNameLst>
                                      </p:cBhvr>
                                      <p:tavLst>
                                        <p:tav tm="0">
                                          <p:val>
                                            <p:strVal val="#ppt_x"/>
                                          </p:val>
                                        </p:tav>
                                        <p:tav tm="100000">
                                          <p:val>
                                            <p:strVal val="#ppt_x"/>
                                          </p:val>
                                        </p:tav>
                                      </p:tavLst>
                                    </p:anim>
                                    <p:anim calcmode="lin" valueType="num">
                                      <p:cBhvr additive="base">
                                        <p:cTn id="8" dur="500" fill="hold"/>
                                        <p:tgtEl>
                                          <p:spTgt spid="121549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1" presetClass="entr" presetSubtype="0" fill="hold" nodeType="afterEffect">
                                  <p:stCondLst>
                                    <p:cond delay="3000"/>
                                  </p:stCondLst>
                                  <p:childTnLst>
                                    <p:set>
                                      <p:cBhvr>
                                        <p:cTn id="11" dur="1" fill="hold">
                                          <p:stCondLst>
                                            <p:cond delay="0"/>
                                          </p:stCondLst>
                                        </p:cTn>
                                        <p:tgtEl>
                                          <p:spTgt spid="1215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2C61F3-FAE0-4A03-B1C0-580C01BF558E}"/>
              </a:ext>
            </a:extLst>
          </p:cNvPr>
          <p:cNvSpPr>
            <a:spLocks noGrp="1"/>
          </p:cNvSpPr>
          <p:nvPr>
            <p:ph type="title"/>
          </p:nvPr>
        </p:nvSpPr>
        <p:spPr>
          <a:xfrm>
            <a:off x="381000" y="304800"/>
            <a:ext cx="8591550" cy="868363"/>
          </a:xfrm>
        </p:spPr>
        <p:txBody>
          <a:bodyPr/>
          <a:lstStyle/>
          <a:p>
            <a:pPr>
              <a:defRPr/>
            </a:pPr>
            <a:r>
              <a:rPr lang="en-US" sz="2154" dirty="0">
                <a:latin typeface="Trebuchet MS" pitchFamily="34" charset="0"/>
              </a:rPr>
              <a:t>ODN Reference Architecture for NGPON2 (G.989.2)</a:t>
            </a:r>
          </a:p>
        </p:txBody>
      </p:sp>
      <p:pic>
        <p:nvPicPr>
          <p:cNvPr id="61443" name="Picture 2">
            <a:extLst>
              <a:ext uri="{FF2B5EF4-FFF2-40B4-BE49-F238E27FC236}">
                <a16:creationId xmlns:a16="http://schemas.microsoft.com/office/drawing/2014/main" xmlns="" id="{4F26915E-2E43-4EC1-8BA3-52C456CE0C0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050" y="1555750"/>
            <a:ext cx="7291388"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1">
            <a:extLst>
              <a:ext uri="{FF2B5EF4-FFF2-40B4-BE49-F238E27FC236}">
                <a16:creationId xmlns:a16="http://schemas.microsoft.com/office/drawing/2014/main" xmlns="" id="{FDE9F3FD-68FB-4A24-BE54-2E4F2472AA25}"/>
              </a:ext>
            </a:extLst>
          </p:cNvPr>
          <p:cNvSpPr txBox="1">
            <a:spLocks noChangeArrowheads="1"/>
          </p:cNvSpPr>
          <p:nvPr/>
        </p:nvSpPr>
        <p:spPr bwMode="auto">
          <a:xfrm>
            <a:off x="2535238" y="5538788"/>
            <a:ext cx="2667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Wavelength multiplexer (combined different lambdas onto same fiber)</a:t>
            </a:r>
          </a:p>
        </p:txBody>
      </p:sp>
      <p:cxnSp>
        <p:nvCxnSpPr>
          <p:cNvPr id="61445" name="Straight Arrow Connector 4">
            <a:extLst>
              <a:ext uri="{FF2B5EF4-FFF2-40B4-BE49-F238E27FC236}">
                <a16:creationId xmlns:a16="http://schemas.microsoft.com/office/drawing/2014/main" xmlns="" id="{96F31038-6AA4-4BCA-8E5E-D2F531BF6877}"/>
              </a:ext>
            </a:extLst>
          </p:cNvPr>
          <p:cNvCxnSpPr>
            <a:cxnSpLocks noChangeShapeType="1"/>
          </p:cNvCxnSpPr>
          <p:nvPr/>
        </p:nvCxnSpPr>
        <p:spPr bwMode="auto">
          <a:xfrm flipH="1" flipV="1">
            <a:off x="3200400" y="4572000"/>
            <a:ext cx="762000" cy="685800"/>
          </a:xfrm>
          <a:prstGeom prst="straightConnector1">
            <a:avLst/>
          </a:prstGeom>
          <a:noFill/>
          <a:ln w="12700" algn="ctr">
            <a:solidFill>
              <a:schemeClr val="tx1"/>
            </a:solidFill>
            <a:round/>
            <a:headEnd/>
            <a:tailEnd type="triangle" w="med" len="med"/>
          </a:ln>
          <a:effectLst>
            <a:outerShdw dist="17961" dir="2700000" algn="ctr" rotWithShape="0">
              <a:schemeClr val="bg2"/>
            </a:outerShdw>
          </a:effectLst>
        </p:spPr>
      </p:cxnSp>
      <p:sp>
        <p:nvSpPr>
          <p:cNvPr id="61446" name="TextBox 6">
            <a:extLst>
              <a:ext uri="{FF2B5EF4-FFF2-40B4-BE49-F238E27FC236}">
                <a16:creationId xmlns:a16="http://schemas.microsoft.com/office/drawing/2014/main" xmlns="" id="{F686891E-99A9-49C6-9477-DA2729F9E0BA}"/>
              </a:ext>
            </a:extLst>
          </p:cNvPr>
          <p:cNvSpPr txBox="1">
            <a:spLocks noChangeArrowheads="1"/>
          </p:cNvSpPr>
          <p:nvPr/>
        </p:nvSpPr>
        <p:spPr bwMode="auto">
          <a:xfrm>
            <a:off x="5029200" y="5275263"/>
            <a:ext cx="3810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t>Co-existence device</a:t>
            </a:r>
          </a:p>
          <a:p>
            <a:r>
              <a:rPr lang="en-US" altLang="en-US"/>
              <a:t>(combines different PON technologies onto the same ODN)</a:t>
            </a:r>
          </a:p>
        </p:txBody>
      </p:sp>
      <p:cxnSp>
        <p:nvCxnSpPr>
          <p:cNvPr id="61447" name="Straight Arrow Connector 7">
            <a:extLst>
              <a:ext uri="{FF2B5EF4-FFF2-40B4-BE49-F238E27FC236}">
                <a16:creationId xmlns:a16="http://schemas.microsoft.com/office/drawing/2014/main" xmlns="" id="{EB868C77-BC94-4BBF-8D01-CCC869B63D65}"/>
              </a:ext>
            </a:extLst>
          </p:cNvPr>
          <p:cNvCxnSpPr>
            <a:cxnSpLocks noChangeShapeType="1"/>
          </p:cNvCxnSpPr>
          <p:nvPr/>
        </p:nvCxnSpPr>
        <p:spPr bwMode="auto">
          <a:xfrm flipH="1" flipV="1">
            <a:off x="4427538" y="3235325"/>
            <a:ext cx="830262" cy="1811338"/>
          </a:xfrm>
          <a:prstGeom prst="straightConnector1">
            <a:avLst/>
          </a:prstGeom>
          <a:noFill/>
          <a:ln w="12700" algn="ctr">
            <a:solidFill>
              <a:schemeClr val="tx1"/>
            </a:solidFill>
            <a:round/>
            <a:headEnd/>
            <a:tailEnd type="triangle" w="med" len="med"/>
          </a:ln>
          <a:effectLst>
            <a:outerShdw dist="17961" dir="2700000" algn="ctr" rotWithShape="0">
              <a:schemeClr val="bg2"/>
            </a:outerShdw>
          </a:effectLst>
        </p:spPr>
      </p:cxn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0809CBF0-8AA5-41D2-A0E1-77DFD34372B5}"/>
              </a:ext>
            </a:extLst>
          </p:cNvPr>
          <p:cNvSpPr>
            <a:spLocks noGrp="1" noChangeArrowheads="1"/>
          </p:cNvSpPr>
          <p:nvPr>
            <p:ph type="title"/>
          </p:nvPr>
        </p:nvSpPr>
        <p:spPr/>
        <p:txBody>
          <a:bodyPr/>
          <a:lstStyle/>
          <a:p>
            <a:r>
              <a:rPr lang="en-US" altLang="en-US" sz="2200"/>
              <a:t>Broadband = High Speed Internet and more</a:t>
            </a:r>
            <a:br>
              <a:rPr lang="en-US" altLang="en-US" sz="2200"/>
            </a:br>
            <a:r>
              <a:rPr lang="en-US" altLang="en-US" sz="1400"/>
              <a:t>cablecos – TV + </a:t>
            </a:r>
            <a:r>
              <a:rPr lang="en-US" altLang="en-US" sz="1400">
                <a:solidFill>
                  <a:srgbClr val="0066FF"/>
                </a:solidFill>
              </a:rPr>
              <a:t>internet &amp; voice</a:t>
            </a:r>
            <a:r>
              <a:rPr lang="en-US" altLang="en-US" sz="1400"/>
              <a:t/>
            </a:r>
            <a:br>
              <a:rPr lang="en-US" altLang="en-US" sz="1400"/>
            </a:br>
            <a:r>
              <a:rPr lang="en-US" altLang="en-US" sz="1400"/>
              <a:t>telcos – phone + </a:t>
            </a:r>
            <a:r>
              <a:rPr lang="en-US" altLang="en-US" sz="1400">
                <a:solidFill>
                  <a:srgbClr val="0066FF"/>
                </a:solidFill>
              </a:rPr>
              <a:t>internet &amp; TV</a:t>
            </a:r>
            <a:endParaRPr lang="en-US" altLang="en-US" sz="2200">
              <a:solidFill>
                <a:srgbClr val="0066FF"/>
              </a:solidFill>
            </a:endParaRPr>
          </a:p>
        </p:txBody>
      </p:sp>
      <p:sp>
        <p:nvSpPr>
          <p:cNvPr id="13315" name="Rectangle 3">
            <a:extLst>
              <a:ext uri="{FF2B5EF4-FFF2-40B4-BE49-F238E27FC236}">
                <a16:creationId xmlns:a16="http://schemas.microsoft.com/office/drawing/2014/main" xmlns="" id="{6A9EE679-CB83-46FD-A7E0-BA3F38186845}"/>
              </a:ext>
            </a:extLst>
          </p:cNvPr>
          <p:cNvSpPr>
            <a:spLocks noGrp="1" noChangeArrowheads="1"/>
          </p:cNvSpPr>
          <p:nvPr>
            <p:ph type="body" idx="1"/>
          </p:nvPr>
        </p:nvSpPr>
        <p:spPr/>
        <p:txBody>
          <a:bodyPr/>
          <a:lstStyle/>
          <a:p>
            <a:endParaRPr lang="en-US" altLang="en-US"/>
          </a:p>
        </p:txBody>
      </p:sp>
      <p:pic>
        <p:nvPicPr>
          <p:cNvPr id="13316" name="Picture 6" descr="na_map_small">
            <a:extLst>
              <a:ext uri="{FF2B5EF4-FFF2-40B4-BE49-F238E27FC236}">
                <a16:creationId xmlns:a16="http://schemas.microsoft.com/office/drawing/2014/main" xmlns="" id="{BA259D71-D436-4422-BDA8-DFC19282E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3" descr="logo">
            <a:extLst>
              <a:ext uri="{FF2B5EF4-FFF2-40B4-BE49-F238E27FC236}">
                <a16:creationId xmlns:a16="http://schemas.microsoft.com/office/drawing/2014/main" xmlns="" id="{3E3FC639-1EB3-40CB-B2B0-A9C743C3D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641975"/>
            <a:ext cx="3124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6" descr="att-u-verse-menu-420">
            <a:extLst>
              <a:ext uri="{FF2B5EF4-FFF2-40B4-BE49-F238E27FC236}">
                <a16:creationId xmlns:a16="http://schemas.microsoft.com/office/drawing/2014/main" xmlns="" id="{8F2ADAE7-B8FF-4884-BA5C-E90766015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962400"/>
            <a:ext cx="211931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8" descr="optiktv">
            <a:extLst>
              <a:ext uri="{FF2B5EF4-FFF2-40B4-BE49-F238E27FC236}">
                <a16:creationId xmlns:a16="http://schemas.microsoft.com/office/drawing/2014/main" xmlns="" id="{4CBF128F-D491-4CF6-88AB-88FBDB2A6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467" y="1326670"/>
            <a:ext cx="21240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9" descr="max">
            <a:extLst>
              <a:ext uri="{FF2B5EF4-FFF2-40B4-BE49-F238E27FC236}">
                <a16:creationId xmlns:a16="http://schemas.microsoft.com/office/drawing/2014/main" xmlns="" id="{6C59FE35-759E-4C39-8F0A-3ACC234A53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1493" y="1808163"/>
            <a:ext cx="25288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2" descr="Fibetv">
            <a:extLst>
              <a:ext uri="{FF2B5EF4-FFF2-40B4-BE49-F238E27FC236}">
                <a16:creationId xmlns:a16="http://schemas.microsoft.com/office/drawing/2014/main" xmlns="" id="{2A90FAAD-A38A-45B8-8C8D-4D5B9A0AF5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2021" y="2083594"/>
            <a:ext cx="26670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3" descr="fiostv">
            <a:extLst>
              <a:ext uri="{FF2B5EF4-FFF2-40B4-BE49-F238E27FC236}">
                <a16:creationId xmlns:a16="http://schemas.microsoft.com/office/drawing/2014/main" xmlns="" id="{7099F9DD-2A2E-4E33-A52D-F5813FC600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343400"/>
            <a:ext cx="2743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a:extLst>
              <a:ext uri="{FF2B5EF4-FFF2-40B4-BE49-F238E27FC236}">
                <a16:creationId xmlns:a16="http://schemas.microsoft.com/office/drawing/2014/main" xmlns="" id="{0BE8E0C8-AB35-4E68-BDBB-6CF9F96C5D25}"/>
              </a:ext>
            </a:extLst>
          </p:cNvPr>
          <p:cNvSpPr>
            <a:spLocks/>
          </p:cNvSpPr>
          <p:nvPr/>
        </p:nvSpPr>
        <p:spPr bwMode="auto">
          <a:xfrm>
            <a:off x="3517900" y="2286000"/>
            <a:ext cx="3225800" cy="1155700"/>
          </a:xfrm>
          <a:custGeom>
            <a:avLst/>
            <a:gdLst>
              <a:gd name="T0" fmla="*/ 0 w 2032"/>
              <a:gd name="T1" fmla="*/ 2147483646 h 728"/>
              <a:gd name="T2" fmla="*/ 2147483646 w 2032"/>
              <a:gd name="T3" fmla="*/ 0 h 728"/>
              <a:gd name="T4" fmla="*/ 2147483646 w 2032"/>
              <a:gd name="T5" fmla="*/ 0 h 728"/>
              <a:gd name="T6" fmla="*/ 2147483646 w 2032"/>
              <a:gd name="T7" fmla="*/ 0 h 728"/>
              <a:gd name="T8" fmla="*/ 2147483646 w 2032"/>
              <a:gd name="T9" fmla="*/ 2147483646 h 728"/>
              <a:gd name="T10" fmla="*/ 0 w 2032"/>
              <a:gd name="T11" fmla="*/ 2147483646 h 728"/>
              <a:gd name="T12" fmla="*/ 0 60000 65536"/>
              <a:gd name="T13" fmla="*/ 0 60000 65536"/>
              <a:gd name="T14" fmla="*/ 0 60000 65536"/>
              <a:gd name="T15" fmla="*/ 0 60000 65536"/>
              <a:gd name="T16" fmla="*/ 0 60000 65536"/>
              <a:gd name="T17" fmla="*/ 0 60000 65536"/>
              <a:gd name="T18" fmla="*/ 0 w 2032"/>
              <a:gd name="T19" fmla="*/ 0 h 728"/>
              <a:gd name="T20" fmla="*/ 2032 w 2032"/>
              <a:gd name="T21" fmla="*/ 728 h 728"/>
            </a:gdLst>
            <a:ahLst/>
            <a:cxnLst>
              <a:cxn ang="T12">
                <a:pos x="T0" y="T1"/>
              </a:cxn>
              <a:cxn ang="T13">
                <a:pos x="T2" y="T3"/>
              </a:cxn>
              <a:cxn ang="T14">
                <a:pos x="T4" y="T5"/>
              </a:cxn>
              <a:cxn ang="T15">
                <a:pos x="T6" y="T7"/>
              </a:cxn>
              <a:cxn ang="T16">
                <a:pos x="T8" y="T9"/>
              </a:cxn>
              <a:cxn ang="T17">
                <a:pos x="T10" y="T11"/>
              </a:cxn>
            </a:cxnLst>
            <a:rect l="T18" t="T19" r="T20" b="T21"/>
            <a:pathLst>
              <a:path w="2032" h="728">
                <a:moveTo>
                  <a:pt x="0" y="720"/>
                </a:moveTo>
                <a:lnTo>
                  <a:pt x="1512" y="0"/>
                </a:lnTo>
                <a:lnTo>
                  <a:pt x="1864" y="0"/>
                </a:lnTo>
                <a:lnTo>
                  <a:pt x="2032" y="0"/>
                </a:lnTo>
                <a:lnTo>
                  <a:pt x="496" y="728"/>
                </a:lnTo>
                <a:lnTo>
                  <a:pt x="0" y="720"/>
                </a:lnTo>
                <a:close/>
              </a:path>
            </a:pathLst>
          </a:custGeom>
          <a:solidFill>
            <a:srgbClr val="F8CF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5363" name="Freeform 3">
            <a:extLst>
              <a:ext uri="{FF2B5EF4-FFF2-40B4-BE49-F238E27FC236}">
                <a16:creationId xmlns:a16="http://schemas.microsoft.com/office/drawing/2014/main" xmlns="" id="{9E0AA256-09E5-4070-9B65-B0A0FC84658E}"/>
              </a:ext>
            </a:extLst>
          </p:cNvPr>
          <p:cNvSpPr>
            <a:spLocks/>
          </p:cNvSpPr>
          <p:nvPr/>
        </p:nvSpPr>
        <p:spPr bwMode="auto">
          <a:xfrm>
            <a:off x="1647825" y="2301875"/>
            <a:ext cx="6318250" cy="3044825"/>
          </a:xfrm>
          <a:custGeom>
            <a:avLst/>
            <a:gdLst>
              <a:gd name="T0" fmla="*/ 2147483646 w 4020"/>
              <a:gd name="T1" fmla="*/ 2147483646 h 2262"/>
              <a:gd name="T2" fmla="*/ 2147483646 w 4020"/>
              <a:gd name="T3" fmla="*/ 0 h 2262"/>
              <a:gd name="T4" fmla="*/ 2147483646 w 4020"/>
              <a:gd name="T5" fmla="*/ 0 h 2262"/>
              <a:gd name="T6" fmla="*/ 2147483646 w 4020"/>
              <a:gd name="T7" fmla="*/ 2147483646 h 2262"/>
              <a:gd name="T8" fmla="*/ 2147483646 w 4020"/>
              <a:gd name="T9" fmla="*/ 2147483646 h 2262"/>
              <a:gd name="T10" fmla="*/ 2147483646 w 4020"/>
              <a:gd name="T11" fmla="*/ 2147483646 h 2262"/>
              <a:gd name="T12" fmla="*/ 0 w 4020"/>
              <a:gd name="T13" fmla="*/ 2147483646 h 2262"/>
              <a:gd name="T14" fmla="*/ 2147483646 w 4020"/>
              <a:gd name="T15" fmla="*/ 2147483646 h 2262"/>
              <a:gd name="T16" fmla="*/ 0 60000 65536"/>
              <a:gd name="T17" fmla="*/ 0 60000 65536"/>
              <a:gd name="T18" fmla="*/ 0 60000 65536"/>
              <a:gd name="T19" fmla="*/ 0 60000 65536"/>
              <a:gd name="T20" fmla="*/ 0 60000 65536"/>
              <a:gd name="T21" fmla="*/ 0 60000 65536"/>
              <a:gd name="T22" fmla="*/ 0 60000 65536"/>
              <a:gd name="T23" fmla="*/ 0 60000 65536"/>
              <a:gd name="T24" fmla="*/ 0 w 4020"/>
              <a:gd name="T25" fmla="*/ 0 h 2262"/>
              <a:gd name="T26" fmla="*/ 4020 w 4020"/>
              <a:gd name="T27" fmla="*/ 2262 h 2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20" h="2262">
                <a:moveTo>
                  <a:pt x="6" y="2208"/>
                </a:moveTo>
                <a:lnTo>
                  <a:pt x="3834" y="0"/>
                </a:lnTo>
                <a:lnTo>
                  <a:pt x="4020" y="0"/>
                </a:lnTo>
                <a:lnTo>
                  <a:pt x="4020" y="132"/>
                </a:lnTo>
                <a:lnTo>
                  <a:pt x="4020" y="294"/>
                </a:lnTo>
                <a:lnTo>
                  <a:pt x="588" y="2262"/>
                </a:lnTo>
                <a:lnTo>
                  <a:pt x="0" y="2262"/>
                </a:lnTo>
                <a:lnTo>
                  <a:pt x="6" y="22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pic>
        <p:nvPicPr>
          <p:cNvPr id="15364" name="Picture 4">
            <a:extLst>
              <a:ext uri="{FF2B5EF4-FFF2-40B4-BE49-F238E27FC236}">
                <a16:creationId xmlns:a16="http://schemas.microsoft.com/office/drawing/2014/main" xmlns="" id="{01E46348-8ED9-42C9-BC22-091A0192F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573213"/>
            <a:ext cx="81470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a:extLst>
              <a:ext uri="{FF2B5EF4-FFF2-40B4-BE49-F238E27FC236}">
                <a16:creationId xmlns:a16="http://schemas.microsoft.com/office/drawing/2014/main" xmlns="" id="{6629BC52-5177-48F6-9632-E48B1D826B14}"/>
              </a:ext>
            </a:extLst>
          </p:cNvPr>
          <p:cNvSpPr>
            <a:spLocks noGrp="1" noChangeArrowheads="1"/>
          </p:cNvSpPr>
          <p:nvPr>
            <p:ph type="title"/>
          </p:nvPr>
        </p:nvSpPr>
        <p:spPr/>
        <p:txBody>
          <a:bodyPr/>
          <a:lstStyle/>
          <a:p>
            <a:r>
              <a:rPr lang="en-CA" altLang="en-US"/>
              <a:t>Long Term Bandwidth Trends</a:t>
            </a:r>
            <a:endParaRPr lang="en-US" altLang="en-US"/>
          </a:p>
        </p:txBody>
      </p:sp>
      <p:grpSp>
        <p:nvGrpSpPr>
          <p:cNvPr id="15366" name="Group 6">
            <a:extLst>
              <a:ext uri="{FF2B5EF4-FFF2-40B4-BE49-F238E27FC236}">
                <a16:creationId xmlns:a16="http://schemas.microsoft.com/office/drawing/2014/main" xmlns="" id="{F646E856-3587-4BBC-BC2C-10FB21D96C39}"/>
              </a:ext>
            </a:extLst>
          </p:cNvPr>
          <p:cNvGrpSpPr>
            <a:grpSpLocks/>
          </p:cNvGrpSpPr>
          <p:nvPr/>
        </p:nvGrpSpPr>
        <p:grpSpPr bwMode="auto">
          <a:xfrm>
            <a:off x="3835400" y="3530600"/>
            <a:ext cx="876300" cy="1054100"/>
            <a:chOff x="2648" y="2048"/>
            <a:chExt cx="528" cy="616"/>
          </a:xfrm>
        </p:grpSpPr>
        <p:sp>
          <p:nvSpPr>
            <p:cNvPr id="15416" name="AutoShape 7">
              <a:extLst>
                <a:ext uri="{FF2B5EF4-FFF2-40B4-BE49-F238E27FC236}">
                  <a16:creationId xmlns:a16="http://schemas.microsoft.com/office/drawing/2014/main" xmlns="" id="{52FDF00A-89BE-4AB0-9A89-22EC10A203FE}"/>
                </a:ext>
              </a:extLst>
            </p:cNvPr>
            <p:cNvSpPr>
              <a:spLocks noChangeArrowheads="1"/>
            </p:cNvSpPr>
            <p:nvPr/>
          </p:nvSpPr>
          <p:spPr bwMode="auto">
            <a:xfrm>
              <a:off x="2648" y="2584"/>
              <a:ext cx="80" cy="80"/>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417" name="AutoShape 8">
              <a:extLst>
                <a:ext uri="{FF2B5EF4-FFF2-40B4-BE49-F238E27FC236}">
                  <a16:creationId xmlns:a16="http://schemas.microsoft.com/office/drawing/2014/main" xmlns="" id="{B5F14D01-1325-40FE-82E6-EA259F1F5279}"/>
                </a:ext>
              </a:extLst>
            </p:cNvPr>
            <p:cNvSpPr>
              <a:spLocks noChangeArrowheads="1"/>
            </p:cNvSpPr>
            <p:nvPr/>
          </p:nvSpPr>
          <p:spPr bwMode="auto">
            <a:xfrm>
              <a:off x="2696" y="2464"/>
              <a:ext cx="80" cy="80"/>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418" name="AutoShape 9">
              <a:extLst>
                <a:ext uri="{FF2B5EF4-FFF2-40B4-BE49-F238E27FC236}">
                  <a16:creationId xmlns:a16="http://schemas.microsoft.com/office/drawing/2014/main" xmlns="" id="{0519569A-32A2-4272-BB72-136E65FEE369}"/>
                </a:ext>
              </a:extLst>
            </p:cNvPr>
            <p:cNvSpPr>
              <a:spLocks noChangeArrowheads="1"/>
            </p:cNvSpPr>
            <p:nvPr/>
          </p:nvSpPr>
          <p:spPr bwMode="auto">
            <a:xfrm>
              <a:off x="2808" y="2272"/>
              <a:ext cx="80" cy="80"/>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419" name="AutoShape 10">
              <a:extLst>
                <a:ext uri="{FF2B5EF4-FFF2-40B4-BE49-F238E27FC236}">
                  <a16:creationId xmlns:a16="http://schemas.microsoft.com/office/drawing/2014/main" xmlns="" id="{C29271EC-57DD-490D-A710-8F98AD5D52CF}"/>
                </a:ext>
              </a:extLst>
            </p:cNvPr>
            <p:cNvSpPr>
              <a:spLocks noChangeArrowheads="1"/>
            </p:cNvSpPr>
            <p:nvPr/>
          </p:nvSpPr>
          <p:spPr bwMode="auto">
            <a:xfrm>
              <a:off x="2928" y="2200"/>
              <a:ext cx="80" cy="80"/>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420" name="AutoShape 11">
              <a:extLst>
                <a:ext uri="{FF2B5EF4-FFF2-40B4-BE49-F238E27FC236}">
                  <a16:creationId xmlns:a16="http://schemas.microsoft.com/office/drawing/2014/main" xmlns="" id="{6873C151-E5A9-41F4-8D8C-31C7798CCAF3}"/>
                </a:ext>
              </a:extLst>
            </p:cNvPr>
            <p:cNvSpPr>
              <a:spLocks noChangeArrowheads="1"/>
            </p:cNvSpPr>
            <p:nvPr/>
          </p:nvSpPr>
          <p:spPr bwMode="auto">
            <a:xfrm>
              <a:off x="3000" y="2112"/>
              <a:ext cx="80" cy="80"/>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421" name="AutoShape 12">
              <a:extLst>
                <a:ext uri="{FF2B5EF4-FFF2-40B4-BE49-F238E27FC236}">
                  <a16:creationId xmlns:a16="http://schemas.microsoft.com/office/drawing/2014/main" xmlns="" id="{874E00B9-F2BD-46CA-B4F0-68177E09EF44}"/>
                </a:ext>
              </a:extLst>
            </p:cNvPr>
            <p:cNvSpPr>
              <a:spLocks noChangeArrowheads="1"/>
            </p:cNvSpPr>
            <p:nvPr/>
          </p:nvSpPr>
          <p:spPr bwMode="auto">
            <a:xfrm>
              <a:off x="3096" y="2048"/>
              <a:ext cx="80" cy="80"/>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grpSp>
      <p:sp>
        <p:nvSpPr>
          <p:cNvPr id="15367" name="Line 19">
            <a:extLst>
              <a:ext uri="{FF2B5EF4-FFF2-40B4-BE49-F238E27FC236}">
                <a16:creationId xmlns:a16="http://schemas.microsoft.com/office/drawing/2014/main" xmlns="" id="{C71EA44B-DD3A-47B6-80A5-60CF453B9570}"/>
              </a:ext>
            </a:extLst>
          </p:cNvPr>
          <p:cNvSpPr>
            <a:spLocks noChangeShapeType="1"/>
          </p:cNvSpPr>
          <p:nvPr/>
        </p:nvSpPr>
        <p:spPr bwMode="auto">
          <a:xfrm>
            <a:off x="5245100" y="2898775"/>
            <a:ext cx="0" cy="3397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15368" name="Text Box 20">
            <a:extLst>
              <a:ext uri="{FF2B5EF4-FFF2-40B4-BE49-F238E27FC236}">
                <a16:creationId xmlns:a16="http://schemas.microsoft.com/office/drawing/2014/main" xmlns="" id="{AACB8BB3-0242-4149-A56B-3E197A1A90E1}"/>
              </a:ext>
            </a:extLst>
          </p:cNvPr>
          <p:cNvSpPr txBox="1">
            <a:spLocks noChangeArrowheads="1"/>
          </p:cNvSpPr>
          <p:nvPr/>
        </p:nvSpPr>
        <p:spPr bwMode="auto">
          <a:xfrm>
            <a:off x="4745038" y="2311400"/>
            <a:ext cx="8683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75000"/>
              </a:lnSpc>
              <a:buClr>
                <a:schemeClr val="bg1"/>
              </a:buClr>
              <a:buFont typeface="Times New Roman" panose="02020603050405020304" pitchFamily="18" charset="0"/>
              <a:buNone/>
            </a:pPr>
            <a:r>
              <a:rPr lang="en-US" altLang="en-US">
                <a:solidFill>
                  <a:srgbClr val="FF0000"/>
                </a:solidFill>
                <a:latin typeface="Trebuchet MS" panose="020B0603020202020204" pitchFamily="34" charset="0"/>
              </a:rPr>
              <a:t>Verizon FiOS</a:t>
            </a:r>
            <a:br>
              <a:rPr lang="en-US" altLang="en-US">
                <a:solidFill>
                  <a:srgbClr val="FF0000"/>
                </a:solidFill>
                <a:latin typeface="Trebuchet MS" panose="020B0603020202020204" pitchFamily="34" charset="0"/>
              </a:rPr>
            </a:br>
            <a:r>
              <a:rPr lang="en-US" altLang="en-US">
                <a:solidFill>
                  <a:srgbClr val="FF0000"/>
                </a:solidFill>
                <a:latin typeface="Trebuchet MS" panose="020B0603020202020204" pitchFamily="34" charset="0"/>
              </a:rPr>
              <a:t> </a:t>
            </a:r>
            <a:r>
              <a:rPr lang="en-US" altLang="en-US" sz="1000" b="0">
                <a:solidFill>
                  <a:srgbClr val="FF0000"/>
                </a:solidFill>
                <a:latin typeface="Trebuchet MS" panose="020B0603020202020204" pitchFamily="34" charset="0"/>
              </a:rPr>
              <a:t>(ALU GPON)</a:t>
            </a:r>
          </a:p>
        </p:txBody>
      </p:sp>
      <p:sp>
        <p:nvSpPr>
          <p:cNvPr id="15369" name="Rectangle 21">
            <a:extLst>
              <a:ext uri="{FF2B5EF4-FFF2-40B4-BE49-F238E27FC236}">
                <a16:creationId xmlns:a16="http://schemas.microsoft.com/office/drawing/2014/main" xmlns="" id="{FC0D7A29-13F1-44BE-94D6-729976A70B3D}"/>
              </a:ext>
            </a:extLst>
          </p:cNvPr>
          <p:cNvSpPr>
            <a:spLocks noChangeArrowheads="1"/>
          </p:cNvSpPr>
          <p:nvPr/>
        </p:nvSpPr>
        <p:spPr bwMode="auto">
          <a:xfrm>
            <a:off x="5191125" y="3332163"/>
            <a:ext cx="130175" cy="220662"/>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endParaRPr lang="en-US" altLang="en-US" b="0">
              <a:latin typeface="Trebuchet MS" panose="020B0603020202020204" pitchFamily="34" charset="0"/>
            </a:endParaRPr>
          </a:p>
        </p:txBody>
      </p:sp>
      <p:sp>
        <p:nvSpPr>
          <p:cNvPr id="15370" name="Rectangle 22">
            <a:extLst>
              <a:ext uri="{FF2B5EF4-FFF2-40B4-BE49-F238E27FC236}">
                <a16:creationId xmlns:a16="http://schemas.microsoft.com/office/drawing/2014/main" xmlns="" id="{EF57EC64-E690-4683-BEBA-F63E071273CF}"/>
              </a:ext>
            </a:extLst>
          </p:cNvPr>
          <p:cNvSpPr>
            <a:spLocks noChangeArrowheads="1"/>
          </p:cNvSpPr>
          <p:nvPr/>
        </p:nvSpPr>
        <p:spPr bwMode="auto">
          <a:xfrm>
            <a:off x="5602288" y="2944813"/>
            <a:ext cx="133350" cy="220662"/>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endParaRPr lang="en-US" altLang="en-US" b="0">
              <a:latin typeface="Trebuchet MS" panose="020B0603020202020204" pitchFamily="34" charset="0"/>
            </a:endParaRPr>
          </a:p>
        </p:txBody>
      </p:sp>
      <p:sp>
        <p:nvSpPr>
          <p:cNvPr id="15371" name="Line 23">
            <a:extLst>
              <a:ext uri="{FF2B5EF4-FFF2-40B4-BE49-F238E27FC236}">
                <a16:creationId xmlns:a16="http://schemas.microsoft.com/office/drawing/2014/main" xmlns="" id="{21A84116-390F-4E29-8D2C-7AE0E1FD6657}"/>
              </a:ext>
            </a:extLst>
          </p:cNvPr>
          <p:cNvSpPr>
            <a:spLocks noChangeShapeType="1"/>
          </p:cNvSpPr>
          <p:nvPr/>
        </p:nvSpPr>
        <p:spPr bwMode="auto">
          <a:xfrm>
            <a:off x="4265613" y="2692400"/>
            <a:ext cx="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15372" name="Text Box 24">
            <a:extLst>
              <a:ext uri="{FF2B5EF4-FFF2-40B4-BE49-F238E27FC236}">
                <a16:creationId xmlns:a16="http://schemas.microsoft.com/office/drawing/2014/main" xmlns="" id="{123FA2D7-5E30-444B-9659-7B462E947C1F}"/>
              </a:ext>
            </a:extLst>
          </p:cNvPr>
          <p:cNvSpPr txBox="1">
            <a:spLocks noChangeArrowheads="1"/>
          </p:cNvSpPr>
          <p:nvPr/>
        </p:nvSpPr>
        <p:spPr bwMode="auto">
          <a:xfrm>
            <a:off x="4087813" y="2463800"/>
            <a:ext cx="3825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80000"/>
              </a:lnSpc>
              <a:buClr>
                <a:schemeClr val="bg1"/>
              </a:buClr>
              <a:buFont typeface="Times New Roman" panose="02020603050405020304" pitchFamily="18" charset="0"/>
              <a:buNone/>
            </a:pPr>
            <a:r>
              <a:rPr lang="en-US" altLang="en-US">
                <a:solidFill>
                  <a:srgbClr val="FF0000"/>
                </a:solidFill>
                <a:latin typeface="Trebuchet MS" panose="020B0603020202020204" pitchFamily="34" charset="0"/>
              </a:rPr>
              <a:t>NTT</a:t>
            </a:r>
          </a:p>
        </p:txBody>
      </p:sp>
      <p:sp>
        <p:nvSpPr>
          <p:cNvPr id="15373" name="Rectangle 22">
            <a:extLst>
              <a:ext uri="{FF2B5EF4-FFF2-40B4-BE49-F238E27FC236}">
                <a16:creationId xmlns:a16="http://schemas.microsoft.com/office/drawing/2014/main" xmlns="" id="{6FDA8088-3E81-4569-A05E-F89FFCC99F7F}"/>
              </a:ext>
            </a:extLst>
          </p:cNvPr>
          <p:cNvSpPr>
            <a:spLocks noChangeArrowheads="1"/>
          </p:cNvSpPr>
          <p:nvPr/>
        </p:nvSpPr>
        <p:spPr bwMode="auto">
          <a:xfrm>
            <a:off x="6135688" y="2932113"/>
            <a:ext cx="133350" cy="220662"/>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endParaRPr lang="en-US" altLang="en-US" b="0">
              <a:latin typeface="Trebuchet MS" panose="020B0603020202020204" pitchFamily="34" charset="0"/>
            </a:endParaRPr>
          </a:p>
        </p:txBody>
      </p:sp>
      <p:sp>
        <p:nvSpPr>
          <p:cNvPr id="15374" name="Text Box 24">
            <a:extLst>
              <a:ext uri="{FF2B5EF4-FFF2-40B4-BE49-F238E27FC236}">
                <a16:creationId xmlns:a16="http://schemas.microsoft.com/office/drawing/2014/main" xmlns="" id="{26BE469A-DDB4-4338-B15A-F9369B19BADC}"/>
              </a:ext>
            </a:extLst>
          </p:cNvPr>
          <p:cNvSpPr txBox="1">
            <a:spLocks noChangeArrowheads="1"/>
          </p:cNvSpPr>
          <p:nvPr/>
        </p:nvSpPr>
        <p:spPr bwMode="auto">
          <a:xfrm>
            <a:off x="6381750" y="2857500"/>
            <a:ext cx="5762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70000"/>
              </a:lnSpc>
              <a:buClr>
                <a:schemeClr val="bg1"/>
              </a:buClr>
              <a:buFont typeface="Times New Roman" panose="02020603050405020304" pitchFamily="18" charset="0"/>
              <a:buNone/>
            </a:pPr>
            <a:r>
              <a:rPr lang="en-US" altLang="en-US">
                <a:solidFill>
                  <a:srgbClr val="FF0000"/>
                </a:solidFill>
                <a:latin typeface="Trebuchet MS" panose="020B0603020202020204" pitchFamily="34" charset="0"/>
              </a:rPr>
              <a:t>Korea</a:t>
            </a:r>
          </a:p>
          <a:p>
            <a:pPr>
              <a:lnSpc>
                <a:spcPct val="70000"/>
              </a:lnSpc>
              <a:buClr>
                <a:schemeClr val="bg1"/>
              </a:buClr>
              <a:buFont typeface="Times New Roman" panose="02020603050405020304" pitchFamily="18" charset="0"/>
              <a:buNone/>
            </a:pPr>
            <a:r>
              <a:rPr lang="en-US" altLang="en-US">
                <a:solidFill>
                  <a:srgbClr val="FF0000"/>
                </a:solidFill>
                <a:latin typeface="Trebuchet MS" panose="020B0603020202020204" pitchFamily="34" charset="0"/>
              </a:rPr>
              <a:t>target</a:t>
            </a:r>
          </a:p>
        </p:txBody>
      </p:sp>
      <p:sp>
        <p:nvSpPr>
          <p:cNvPr id="15375" name="Rectangle 22">
            <a:extLst>
              <a:ext uri="{FF2B5EF4-FFF2-40B4-BE49-F238E27FC236}">
                <a16:creationId xmlns:a16="http://schemas.microsoft.com/office/drawing/2014/main" xmlns="" id="{4C4050A5-D44B-44D6-890A-4B52FEC156A2}"/>
              </a:ext>
            </a:extLst>
          </p:cNvPr>
          <p:cNvSpPr>
            <a:spLocks noChangeArrowheads="1"/>
          </p:cNvSpPr>
          <p:nvPr/>
        </p:nvSpPr>
        <p:spPr bwMode="auto">
          <a:xfrm>
            <a:off x="3938588" y="3719513"/>
            <a:ext cx="133350" cy="220662"/>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endParaRPr lang="en-US" altLang="en-US" b="0">
              <a:latin typeface="Trebuchet MS" panose="020B0603020202020204" pitchFamily="34" charset="0"/>
            </a:endParaRPr>
          </a:p>
        </p:txBody>
      </p:sp>
      <p:sp>
        <p:nvSpPr>
          <p:cNvPr id="15376" name="Rectangle 22">
            <a:extLst>
              <a:ext uri="{FF2B5EF4-FFF2-40B4-BE49-F238E27FC236}">
                <a16:creationId xmlns:a16="http://schemas.microsoft.com/office/drawing/2014/main" xmlns="" id="{9ED383E1-9A25-4A53-81C7-478B8A37877D}"/>
              </a:ext>
            </a:extLst>
          </p:cNvPr>
          <p:cNvSpPr>
            <a:spLocks noChangeArrowheads="1"/>
          </p:cNvSpPr>
          <p:nvPr/>
        </p:nvSpPr>
        <p:spPr bwMode="auto">
          <a:xfrm>
            <a:off x="4497388" y="3325813"/>
            <a:ext cx="133350" cy="220662"/>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endParaRPr lang="en-US" altLang="en-US" b="0">
              <a:latin typeface="Trebuchet MS" panose="020B0603020202020204" pitchFamily="34" charset="0"/>
            </a:endParaRPr>
          </a:p>
        </p:txBody>
      </p:sp>
      <p:sp>
        <p:nvSpPr>
          <p:cNvPr id="15377" name="AutoShape 23">
            <a:extLst>
              <a:ext uri="{FF2B5EF4-FFF2-40B4-BE49-F238E27FC236}">
                <a16:creationId xmlns:a16="http://schemas.microsoft.com/office/drawing/2014/main" xmlns="" id="{B001EC86-EB44-4E06-BDDA-44932AFFD79D}"/>
              </a:ext>
            </a:extLst>
          </p:cNvPr>
          <p:cNvSpPr>
            <a:spLocks/>
          </p:cNvSpPr>
          <p:nvPr/>
        </p:nvSpPr>
        <p:spPr bwMode="auto">
          <a:xfrm rot="-5400000">
            <a:off x="4229100" y="2882900"/>
            <a:ext cx="88900" cy="723900"/>
          </a:xfrm>
          <a:prstGeom prst="rightBrace">
            <a:avLst>
              <a:gd name="adj1" fmla="val 67857"/>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378" name="Line 19">
            <a:extLst>
              <a:ext uri="{FF2B5EF4-FFF2-40B4-BE49-F238E27FC236}">
                <a16:creationId xmlns:a16="http://schemas.microsoft.com/office/drawing/2014/main" xmlns="" id="{A754AD70-EEE4-49B4-997A-F30E4E2AD186}"/>
              </a:ext>
            </a:extLst>
          </p:cNvPr>
          <p:cNvSpPr>
            <a:spLocks noChangeShapeType="1"/>
          </p:cNvSpPr>
          <p:nvPr/>
        </p:nvSpPr>
        <p:spPr bwMode="auto">
          <a:xfrm>
            <a:off x="5651500" y="2403475"/>
            <a:ext cx="0" cy="4794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15379" name="Text Box 20">
            <a:extLst>
              <a:ext uri="{FF2B5EF4-FFF2-40B4-BE49-F238E27FC236}">
                <a16:creationId xmlns:a16="http://schemas.microsoft.com/office/drawing/2014/main" xmlns="" id="{62433628-01BF-449B-877D-1C20E3B76A9C}"/>
              </a:ext>
            </a:extLst>
          </p:cNvPr>
          <p:cNvSpPr txBox="1">
            <a:spLocks noChangeArrowheads="1"/>
          </p:cNvSpPr>
          <p:nvPr/>
        </p:nvSpPr>
        <p:spPr bwMode="auto">
          <a:xfrm>
            <a:off x="4402138" y="2006600"/>
            <a:ext cx="27352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75000"/>
              </a:lnSpc>
              <a:buClr>
                <a:schemeClr val="bg1"/>
              </a:buClr>
              <a:buFont typeface="Times New Roman" panose="02020603050405020304" pitchFamily="18" charset="0"/>
              <a:buNone/>
            </a:pPr>
            <a:r>
              <a:rPr lang="en-US" altLang="en-US">
                <a:solidFill>
                  <a:srgbClr val="FF0000"/>
                </a:solidFill>
                <a:latin typeface="Trebuchet MS" panose="020B0603020202020204" pitchFamily="34" charset="0"/>
              </a:rPr>
              <a:t>Chattanooga / Hong Kong BB </a:t>
            </a:r>
            <a:r>
              <a:rPr lang="en-US" altLang="en-US" sz="1000" b="0">
                <a:solidFill>
                  <a:srgbClr val="FF0000"/>
                </a:solidFill>
                <a:latin typeface="Trebuchet MS" panose="020B0603020202020204" pitchFamily="34" charset="0"/>
              </a:rPr>
              <a:t>(ALU GPON)</a:t>
            </a:r>
          </a:p>
        </p:txBody>
      </p:sp>
      <p:sp>
        <p:nvSpPr>
          <p:cNvPr id="15380" name="Text Box 24">
            <a:extLst>
              <a:ext uri="{FF2B5EF4-FFF2-40B4-BE49-F238E27FC236}">
                <a16:creationId xmlns:a16="http://schemas.microsoft.com/office/drawing/2014/main" xmlns="" id="{D1D0C536-BBB0-466A-BD57-B3CBF1BA7921}"/>
              </a:ext>
            </a:extLst>
          </p:cNvPr>
          <p:cNvSpPr txBox="1">
            <a:spLocks noChangeArrowheads="1"/>
          </p:cNvSpPr>
          <p:nvPr/>
        </p:nvSpPr>
        <p:spPr bwMode="auto">
          <a:xfrm>
            <a:off x="3860800" y="5118100"/>
            <a:ext cx="7905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80000"/>
              </a:lnSpc>
              <a:buClr>
                <a:schemeClr val="bg1"/>
              </a:buClr>
              <a:buFont typeface="Times New Roman" panose="02020603050405020304" pitchFamily="18" charset="0"/>
              <a:buNone/>
            </a:pPr>
            <a:r>
              <a:rPr lang="en-US" altLang="en-US">
                <a:solidFill>
                  <a:srgbClr val="6600CC"/>
                </a:solidFill>
                <a:latin typeface="Trebuchet MS" panose="020B0603020202020204" pitchFamily="34" charset="0"/>
              </a:rPr>
              <a:t>NTT DSL</a:t>
            </a:r>
          </a:p>
        </p:txBody>
      </p:sp>
      <p:sp>
        <p:nvSpPr>
          <p:cNvPr id="15381" name="Line 23">
            <a:extLst>
              <a:ext uri="{FF2B5EF4-FFF2-40B4-BE49-F238E27FC236}">
                <a16:creationId xmlns:a16="http://schemas.microsoft.com/office/drawing/2014/main" xmlns="" id="{0CAFEAC2-CACF-4778-A606-96EB10055010}"/>
              </a:ext>
            </a:extLst>
          </p:cNvPr>
          <p:cNvSpPr>
            <a:spLocks noChangeShapeType="1"/>
          </p:cNvSpPr>
          <p:nvPr/>
        </p:nvSpPr>
        <p:spPr bwMode="auto">
          <a:xfrm>
            <a:off x="4265613" y="4813300"/>
            <a:ext cx="0" cy="266700"/>
          </a:xfrm>
          <a:prstGeom prst="line">
            <a:avLst/>
          </a:prstGeom>
          <a:noFill/>
          <a:ln w="57150">
            <a:solidFill>
              <a:srgbClr val="6600CC"/>
            </a:solidFill>
            <a:round/>
            <a:headEnd type="triangle" w="med" len="me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15382" name="AutoShape 28">
            <a:extLst>
              <a:ext uri="{FF2B5EF4-FFF2-40B4-BE49-F238E27FC236}">
                <a16:creationId xmlns:a16="http://schemas.microsoft.com/office/drawing/2014/main" xmlns="" id="{3A952390-C97B-49B9-866B-59A3A82EA874}"/>
              </a:ext>
            </a:extLst>
          </p:cNvPr>
          <p:cNvSpPr>
            <a:spLocks noChangeArrowheads="1"/>
          </p:cNvSpPr>
          <p:nvPr/>
        </p:nvSpPr>
        <p:spPr bwMode="auto">
          <a:xfrm>
            <a:off x="5187950" y="3543300"/>
            <a:ext cx="133350" cy="136525"/>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383" name="AutoShape 29">
            <a:extLst>
              <a:ext uri="{FF2B5EF4-FFF2-40B4-BE49-F238E27FC236}">
                <a16:creationId xmlns:a16="http://schemas.microsoft.com/office/drawing/2014/main" xmlns="" id="{06923FED-9A36-45F6-A193-F3B4ADB8D433}"/>
              </a:ext>
            </a:extLst>
          </p:cNvPr>
          <p:cNvSpPr>
            <a:spLocks noChangeArrowheads="1"/>
          </p:cNvSpPr>
          <p:nvPr/>
        </p:nvSpPr>
        <p:spPr bwMode="auto">
          <a:xfrm>
            <a:off x="4819650" y="3632200"/>
            <a:ext cx="133350" cy="136525"/>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384" name="AutoShape 30">
            <a:extLst>
              <a:ext uri="{FF2B5EF4-FFF2-40B4-BE49-F238E27FC236}">
                <a16:creationId xmlns:a16="http://schemas.microsoft.com/office/drawing/2014/main" xmlns="" id="{BAACA39B-812E-4B4B-B2D6-4F29625AB2AC}"/>
              </a:ext>
            </a:extLst>
          </p:cNvPr>
          <p:cNvSpPr>
            <a:spLocks/>
          </p:cNvSpPr>
          <p:nvPr/>
        </p:nvSpPr>
        <p:spPr bwMode="auto">
          <a:xfrm rot="5400000" flipV="1">
            <a:off x="5029200" y="3619500"/>
            <a:ext cx="88900" cy="520700"/>
          </a:xfrm>
          <a:prstGeom prst="rightBrace">
            <a:avLst>
              <a:gd name="adj1" fmla="val 48810"/>
              <a:gd name="adj2" fmla="val 50000"/>
            </a:avLst>
          </a:prstGeom>
          <a:noFill/>
          <a:ln w="28575">
            <a:solidFill>
              <a:srgbClr val="6600CC"/>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385" name="Text Box 24">
            <a:extLst>
              <a:ext uri="{FF2B5EF4-FFF2-40B4-BE49-F238E27FC236}">
                <a16:creationId xmlns:a16="http://schemas.microsoft.com/office/drawing/2014/main" xmlns="" id="{A24BC75C-A52E-49F1-9251-118D065F1706}"/>
              </a:ext>
            </a:extLst>
          </p:cNvPr>
          <p:cNvSpPr txBox="1">
            <a:spLocks noChangeArrowheads="1"/>
          </p:cNvSpPr>
          <p:nvPr/>
        </p:nvSpPr>
        <p:spPr bwMode="auto">
          <a:xfrm>
            <a:off x="4654550" y="4267200"/>
            <a:ext cx="792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70000"/>
              </a:lnSpc>
              <a:buClr>
                <a:schemeClr val="bg1"/>
              </a:buClr>
              <a:buFont typeface="Times New Roman" panose="02020603050405020304" pitchFamily="18" charset="0"/>
              <a:buNone/>
            </a:pPr>
            <a:r>
              <a:rPr lang="en-US" altLang="en-US">
                <a:solidFill>
                  <a:srgbClr val="6600CC"/>
                </a:solidFill>
                <a:latin typeface="Trebuchet MS" panose="020B0603020202020204" pitchFamily="34" charset="0"/>
              </a:rPr>
              <a:t>AT&amp;T</a:t>
            </a:r>
            <a:br>
              <a:rPr lang="en-US" altLang="en-US">
                <a:solidFill>
                  <a:srgbClr val="6600CC"/>
                </a:solidFill>
                <a:latin typeface="Trebuchet MS" panose="020B0603020202020204" pitchFamily="34" charset="0"/>
              </a:rPr>
            </a:br>
            <a:r>
              <a:rPr lang="en-US" altLang="en-US">
                <a:solidFill>
                  <a:srgbClr val="6600CC"/>
                </a:solidFill>
                <a:latin typeface="Trebuchet MS" panose="020B0603020202020204" pitchFamily="34" charset="0"/>
              </a:rPr>
              <a:t>U-verse </a:t>
            </a:r>
            <a:br>
              <a:rPr lang="en-US" altLang="en-US">
                <a:solidFill>
                  <a:srgbClr val="6600CC"/>
                </a:solidFill>
                <a:latin typeface="Trebuchet MS" panose="020B0603020202020204" pitchFamily="34" charset="0"/>
              </a:rPr>
            </a:br>
            <a:r>
              <a:rPr lang="en-US" altLang="en-US" sz="1000" b="0">
                <a:solidFill>
                  <a:srgbClr val="6600CC"/>
                </a:solidFill>
                <a:latin typeface="Trebuchet MS" panose="020B0603020202020204" pitchFamily="34" charset="0"/>
              </a:rPr>
              <a:t>(ALU VDSL)</a:t>
            </a:r>
          </a:p>
        </p:txBody>
      </p:sp>
      <p:sp>
        <p:nvSpPr>
          <p:cNvPr id="15386" name="Line 23">
            <a:extLst>
              <a:ext uri="{FF2B5EF4-FFF2-40B4-BE49-F238E27FC236}">
                <a16:creationId xmlns:a16="http://schemas.microsoft.com/office/drawing/2014/main" xmlns="" id="{B018996E-6FC0-488A-B0FA-C2582A4B8EC4}"/>
              </a:ext>
            </a:extLst>
          </p:cNvPr>
          <p:cNvSpPr>
            <a:spLocks noChangeShapeType="1"/>
          </p:cNvSpPr>
          <p:nvPr/>
        </p:nvSpPr>
        <p:spPr bwMode="auto">
          <a:xfrm>
            <a:off x="5091113" y="3949700"/>
            <a:ext cx="0" cy="266700"/>
          </a:xfrm>
          <a:prstGeom prst="line">
            <a:avLst/>
          </a:prstGeom>
          <a:noFill/>
          <a:ln w="57150">
            <a:solidFill>
              <a:srgbClr val="6600CC"/>
            </a:solidFill>
            <a:round/>
            <a:headEnd type="triangle" w="med" len="me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15387" name="Rectangle 22">
            <a:extLst>
              <a:ext uri="{FF2B5EF4-FFF2-40B4-BE49-F238E27FC236}">
                <a16:creationId xmlns:a16="http://schemas.microsoft.com/office/drawing/2014/main" xmlns="" id="{43D64938-0A06-402A-91A1-2012DC0B5B89}"/>
              </a:ext>
            </a:extLst>
          </p:cNvPr>
          <p:cNvSpPr>
            <a:spLocks noChangeArrowheads="1"/>
          </p:cNvSpPr>
          <p:nvPr/>
        </p:nvSpPr>
        <p:spPr bwMode="auto">
          <a:xfrm>
            <a:off x="5983288" y="2932113"/>
            <a:ext cx="133350" cy="220662"/>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endParaRPr lang="en-US" altLang="en-US" b="0">
              <a:latin typeface="Trebuchet MS" panose="020B0603020202020204" pitchFamily="34" charset="0"/>
            </a:endParaRPr>
          </a:p>
        </p:txBody>
      </p:sp>
      <p:sp>
        <p:nvSpPr>
          <p:cNvPr id="15388" name="Text Box 24">
            <a:extLst>
              <a:ext uri="{FF2B5EF4-FFF2-40B4-BE49-F238E27FC236}">
                <a16:creationId xmlns:a16="http://schemas.microsoft.com/office/drawing/2014/main" xmlns="" id="{217DA931-6D23-4E2D-AC3E-BF2A75239956}"/>
              </a:ext>
            </a:extLst>
          </p:cNvPr>
          <p:cNvSpPr txBox="1">
            <a:spLocks noChangeArrowheads="1"/>
          </p:cNvSpPr>
          <p:nvPr/>
        </p:nvSpPr>
        <p:spPr bwMode="auto">
          <a:xfrm>
            <a:off x="5929313" y="2514600"/>
            <a:ext cx="6445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70000"/>
              </a:lnSpc>
              <a:buClr>
                <a:schemeClr val="bg1"/>
              </a:buClr>
              <a:buFont typeface="Times New Roman" panose="02020603050405020304" pitchFamily="18" charset="0"/>
              <a:buNone/>
            </a:pPr>
            <a:r>
              <a:rPr lang="en-US" altLang="en-US">
                <a:solidFill>
                  <a:srgbClr val="FF0000"/>
                </a:solidFill>
                <a:latin typeface="Trebuchet MS" panose="020B0603020202020204" pitchFamily="34" charset="0"/>
              </a:rPr>
              <a:t>Google</a:t>
            </a:r>
          </a:p>
          <a:p>
            <a:pPr>
              <a:lnSpc>
                <a:spcPct val="70000"/>
              </a:lnSpc>
              <a:buClr>
                <a:schemeClr val="bg1"/>
              </a:buClr>
              <a:buFont typeface="Times New Roman" panose="02020603050405020304" pitchFamily="18" charset="0"/>
              <a:buNone/>
            </a:pPr>
            <a:r>
              <a:rPr lang="en-US" altLang="en-US">
                <a:solidFill>
                  <a:srgbClr val="FF0000"/>
                </a:solidFill>
                <a:latin typeface="Trebuchet MS" panose="020B0603020202020204" pitchFamily="34" charset="0"/>
              </a:rPr>
              <a:t>target</a:t>
            </a:r>
          </a:p>
        </p:txBody>
      </p:sp>
      <p:sp>
        <p:nvSpPr>
          <p:cNvPr id="15389" name="AutoShape 35">
            <a:extLst>
              <a:ext uri="{FF2B5EF4-FFF2-40B4-BE49-F238E27FC236}">
                <a16:creationId xmlns:a16="http://schemas.microsoft.com/office/drawing/2014/main" xmlns="" id="{9058265B-5418-4DEC-816D-A73DFBDDC43F}"/>
              </a:ext>
            </a:extLst>
          </p:cNvPr>
          <p:cNvSpPr>
            <a:spLocks noChangeArrowheads="1"/>
          </p:cNvSpPr>
          <p:nvPr/>
        </p:nvSpPr>
        <p:spPr bwMode="auto">
          <a:xfrm>
            <a:off x="5492750" y="3594100"/>
            <a:ext cx="133350" cy="136525"/>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390" name="Text Box 24">
            <a:extLst>
              <a:ext uri="{FF2B5EF4-FFF2-40B4-BE49-F238E27FC236}">
                <a16:creationId xmlns:a16="http://schemas.microsoft.com/office/drawing/2014/main" xmlns="" id="{4583DC7B-456C-427D-87C5-4B6ED59B34D1}"/>
              </a:ext>
            </a:extLst>
          </p:cNvPr>
          <p:cNvSpPr txBox="1">
            <a:spLocks noChangeArrowheads="1"/>
          </p:cNvSpPr>
          <p:nvPr/>
        </p:nvSpPr>
        <p:spPr bwMode="auto">
          <a:xfrm>
            <a:off x="5303838" y="4013200"/>
            <a:ext cx="8350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80000"/>
              </a:lnSpc>
              <a:buClr>
                <a:schemeClr val="bg1"/>
              </a:buClr>
              <a:buFont typeface="Times New Roman" panose="02020603050405020304" pitchFamily="18" charset="0"/>
              <a:buNone/>
            </a:pPr>
            <a:r>
              <a:rPr lang="en-US" altLang="en-US">
                <a:solidFill>
                  <a:srgbClr val="6600CC"/>
                </a:solidFill>
                <a:latin typeface="Trebuchet MS" panose="020B0603020202020204" pitchFamily="34" charset="0"/>
              </a:rPr>
              <a:t>Bell Fibe</a:t>
            </a:r>
            <a:br>
              <a:rPr lang="en-US" altLang="en-US">
                <a:solidFill>
                  <a:srgbClr val="6600CC"/>
                </a:solidFill>
                <a:latin typeface="Trebuchet MS" panose="020B0603020202020204" pitchFamily="34" charset="0"/>
              </a:rPr>
            </a:br>
            <a:r>
              <a:rPr lang="en-US" altLang="en-US" sz="1000" b="0">
                <a:solidFill>
                  <a:srgbClr val="6600CC"/>
                </a:solidFill>
                <a:latin typeface="Trebuchet MS" panose="020B0603020202020204" pitchFamily="34" charset="0"/>
              </a:rPr>
              <a:t>(ALU VDSL)</a:t>
            </a:r>
          </a:p>
        </p:txBody>
      </p:sp>
      <p:sp>
        <p:nvSpPr>
          <p:cNvPr id="15391" name="Line 23">
            <a:extLst>
              <a:ext uri="{FF2B5EF4-FFF2-40B4-BE49-F238E27FC236}">
                <a16:creationId xmlns:a16="http://schemas.microsoft.com/office/drawing/2014/main" xmlns="" id="{F4A149E1-DF52-4E71-A5F6-6CCB96406314}"/>
              </a:ext>
            </a:extLst>
          </p:cNvPr>
          <p:cNvSpPr>
            <a:spLocks noChangeShapeType="1"/>
          </p:cNvSpPr>
          <p:nvPr/>
        </p:nvSpPr>
        <p:spPr bwMode="auto">
          <a:xfrm>
            <a:off x="5561013" y="3771900"/>
            <a:ext cx="0" cy="228600"/>
          </a:xfrm>
          <a:prstGeom prst="line">
            <a:avLst/>
          </a:prstGeom>
          <a:noFill/>
          <a:ln w="57150">
            <a:solidFill>
              <a:srgbClr val="6600CC"/>
            </a:solidFill>
            <a:round/>
            <a:headEnd type="triangle" w="med" len="me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15392" name="AutoShape 38">
            <a:extLst>
              <a:ext uri="{FF2B5EF4-FFF2-40B4-BE49-F238E27FC236}">
                <a16:creationId xmlns:a16="http://schemas.microsoft.com/office/drawing/2014/main" xmlns="" id="{59DCFA10-2015-41D2-B5B3-6DE564BA2AD4}"/>
              </a:ext>
            </a:extLst>
          </p:cNvPr>
          <p:cNvSpPr>
            <a:spLocks noChangeArrowheads="1"/>
          </p:cNvSpPr>
          <p:nvPr/>
        </p:nvSpPr>
        <p:spPr bwMode="auto">
          <a:xfrm>
            <a:off x="3733800" y="3543300"/>
            <a:ext cx="228600" cy="190500"/>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393" name="AutoShape 39">
            <a:extLst>
              <a:ext uri="{FF2B5EF4-FFF2-40B4-BE49-F238E27FC236}">
                <a16:creationId xmlns:a16="http://schemas.microsoft.com/office/drawing/2014/main" xmlns="" id="{A61922F6-1B47-4EFA-840D-BC0A397DC5AD}"/>
              </a:ext>
            </a:extLst>
          </p:cNvPr>
          <p:cNvSpPr>
            <a:spLocks noChangeArrowheads="1"/>
          </p:cNvSpPr>
          <p:nvPr/>
        </p:nvSpPr>
        <p:spPr bwMode="auto">
          <a:xfrm>
            <a:off x="4914900" y="3225800"/>
            <a:ext cx="228600" cy="190500"/>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394" name="Text Box 24">
            <a:extLst>
              <a:ext uri="{FF2B5EF4-FFF2-40B4-BE49-F238E27FC236}">
                <a16:creationId xmlns:a16="http://schemas.microsoft.com/office/drawing/2014/main" xmlns="" id="{2C49DD52-C811-445E-89C7-FD3730AB73B6}"/>
              </a:ext>
            </a:extLst>
          </p:cNvPr>
          <p:cNvSpPr txBox="1">
            <a:spLocks noChangeArrowheads="1"/>
          </p:cNvSpPr>
          <p:nvPr/>
        </p:nvSpPr>
        <p:spPr bwMode="auto">
          <a:xfrm>
            <a:off x="3001963" y="3581400"/>
            <a:ext cx="660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80000"/>
              </a:lnSpc>
              <a:buClr>
                <a:schemeClr val="bg1"/>
              </a:buClr>
              <a:buFont typeface="Times New Roman" panose="02020603050405020304" pitchFamily="18" charset="0"/>
              <a:buNone/>
            </a:pPr>
            <a:r>
              <a:rPr lang="en-US" altLang="en-US">
                <a:solidFill>
                  <a:schemeClr val="folHlink"/>
                </a:solidFill>
                <a:latin typeface="Trebuchet MS" panose="020B0603020202020204" pitchFamily="34" charset="0"/>
              </a:rPr>
              <a:t>DOCSIS</a:t>
            </a:r>
          </a:p>
        </p:txBody>
      </p:sp>
      <p:grpSp>
        <p:nvGrpSpPr>
          <p:cNvPr id="15395" name="Group 41">
            <a:extLst>
              <a:ext uri="{FF2B5EF4-FFF2-40B4-BE49-F238E27FC236}">
                <a16:creationId xmlns:a16="http://schemas.microsoft.com/office/drawing/2014/main" xmlns="" id="{0BF8AA4D-7995-4439-A921-EC61E36D0F91}"/>
              </a:ext>
            </a:extLst>
          </p:cNvPr>
          <p:cNvGrpSpPr>
            <a:grpSpLocks/>
          </p:cNvGrpSpPr>
          <p:nvPr/>
        </p:nvGrpSpPr>
        <p:grpSpPr bwMode="auto">
          <a:xfrm>
            <a:off x="6540500" y="3433763"/>
            <a:ext cx="2151063" cy="1824037"/>
            <a:chOff x="4008" y="2587"/>
            <a:chExt cx="1537" cy="1421"/>
          </a:xfrm>
        </p:grpSpPr>
        <p:sp>
          <p:nvSpPr>
            <p:cNvPr id="15404" name="Rectangle 26">
              <a:extLst>
                <a:ext uri="{FF2B5EF4-FFF2-40B4-BE49-F238E27FC236}">
                  <a16:creationId xmlns:a16="http://schemas.microsoft.com/office/drawing/2014/main" xmlns="" id="{D1952C41-32C7-402D-8AEF-2F5EF02A712F}"/>
                </a:ext>
              </a:extLst>
            </p:cNvPr>
            <p:cNvSpPr>
              <a:spLocks noChangeArrowheads="1"/>
            </p:cNvSpPr>
            <p:nvPr/>
          </p:nvSpPr>
          <p:spPr bwMode="auto">
            <a:xfrm>
              <a:off x="4008" y="2587"/>
              <a:ext cx="1536" cy="1421"/>
            </a:xfrm>
            <a:prstGeom prst="rect">
              <a:avLst/>
            </a:prstGeom>
            <a:solidFill>
              <a:schemeClr val="bg1"/>
            </a:solidFill>
            <a:ln w="3175" algn="ctr">
              <a:solidFill>
                <a:schemeClr val="accent2"/>
              </a:solidFill>
              <a:miter lim="800000"/>
              <a:headEnd/>
              <a:tailEnd/>
            </a:ln>
            <a:effectLst>
              <a:prstShdw prst="shdw17" dist="17961" dir="2700000">
                <a:srgbClr val="6B6B6B"/>
              </a:prstShdw>
            </a:effectLst>
          </p:spPr>
          <p:txBody>
            <a:bodyPr wrap="none" lIns="0" tIns="0" rIns="0" bIns="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endParaRPr lang="en-US" altLang="en-US" sz="1400" b="0">
                <a:latin typeface="Trebuchet MS" panose="020B0603020202020204" pitchFamily="34" charset="0"/>
              </a:endParaRPr>
            </a:p>
          </p:txBody>
        </p:sp>
        <p:sp>
          <p:nvSpPr>
            <p:cNvPr id="15405" name="Rectangle 27">
              <a:extLst>
                <a:ext uri="{FF2B5EF4-FFF2-40B4-BE49-F238E27FC236}">
                  <a16:creationId xmlns:a16="http://schemas.microsoft.com/office/drawing/2014/main" xmlns="" id="{C3AAD9C3-CD6E-46EC-B795-E01375C0E33A}"/>
                </a:ext>
              </a:extLst>
            </p:cNvPr>
            <p:cNvSpPr>
              <a:spLocks noChangeArrowheads="1"/>
            </p:cNvSpPr>
            <p:nvPr/>
          </p:nvSpPr>
          <p:spPr bwMode="auto">
            <a:xfrm rot="2700000">
              <a:off x="4168" y="2908"/>
              <a:ext cx="75" cy="75"/>
            </a:xfrm>
            <a:prstGeom prst="rect">
              <a:avLst/>
            </a:prstGeom>
            <a:solidFill>
              <a:srgbClr val="3333CC"/>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wrap="none" lIns="0" tIns="0" rIns="0" bIns="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ct val="10000"/>
                </a:spcAft>
                <a:buClr>
                  <a:schemeClr val="bg1"/>
                </a:buClr>
                <a:buFont typeface="Times New Roman" panose="02020603050405020304" pitchFamily="18" charset="0"/>
                <a:buNone/>
              </a:pPr>
              <a:endParaRPr lang="en-US" altLang="en-US" sz="1400" b="0">
                <a:latin typeface="Trebuchet MS" panose="020B0603020202020204" pitchFamily="34" charset="0"/>
              </a:endParaRPr>
            </a:p>
          </p:txBody>
        </p:sp>
        <p:sp>
          <p:nvSpPr>
            <p:cNvPr id="15406" name="Text Box 28">
              <a:extLst>
                <a:ext uri="{FF2B5EF4-FFF2-40B4-BE49-F238E27FC236}">
                  <a16:creationId xmlns:a16="http://schemas.microsoft.com/office/drawing/2014/main" xmlns="" id="{81D67F69-F340-4F0A-8078-A8856AA1F0FE}"/>
                </a:ext>
              </a:extLst>
            </p:cNvPr>
            <p:cNvSpPr txBox="1">
              <a:spLocks noChangeArrowheads="1"/>
            </p:cNvSpPr>
            <p:nvPr/>
          </p:nvSpPr>
          <p:spPr bwMode="auto">
            <a:xfrm>
              <a:off x="4346" y="2890"/>
              <a:ext cx="97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gn="l">
                <a:lnSpc>
                  <a:spcPct val="90000"/>
                </a:lnSpc>
                <a:spcAft>
                  <a:spcPts val="1200"/>
                </a:spcAft>
                <a:buClr>
                  <a:schemeClr val="bg1"/>
                </a:buClr>
                <a:buFont typeface="Times New Roman" panose="02020603050405020304" pitchFamily="18" charset="0"/>
                <a:buNone/>
              </a:pPr>
              <a:r>
                <a:rPr lang="en-US" altLang="en-US" sz="1000" b="0" i="1">
                  <a:latin typeface="Trebuchet MS" panose="020B0603020202020204" pitchFamily="34" charset="0"/>
                </a:rPr>
                <a:t>Available DSL line rates</a:t>
              </a:r>
            </a:p>
          </p:txBody>
        </p:sp>
        <p:sp>
          <p:nvSpPr>
            <p:cNvPr id="15407" name="Text Box 30">
              <a:extLst>
                <a:ext uri="{FF2B5EF4-FFF2-40B4-BE49-F238E27FC236}">
                  <a16:creationId xmlns:a16="http://schemas.microsoft.com/office/drawing/2014/main" xmlns="" id="{91CE6599-FB33-4412-9AF1-D6E836703FA6}"/>
                </a:ext>
              </a:extLst>
            </p:cNvPr>
            <p:cNvSpPr txBox="1">
              <a:spLocks noChangeArrowheads="1"/>
            </p:cNvSpPr>
            <p:nvPr/>
          </p:nvSpPr>
          <p:spPr bwMode="auto">
            <a:xfrm>
              <a:off x="4346" y="3130"/>
              <a:ext cx="10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gn="l">
                <a:lnSpc>
                  <a:spcPct val="90000"/>
                </a:lnSpc>
                <a:spcAft>
                  <a:spcPts val="1200"/>
                </a:spcAft>
                <a:buClr>
                  <a:schemeClr val="bg1"/>
                </a:buClr>
                <a:buFont typeface="Times New Roman" panose="02020603050405020304" pitchFamily="18" charset="0"/>
                <a:buNone/>
              </a:pPr>
              <a:r>
                <a:rPr lang="en-US" altLang="en-US" sz="1000" b="0" i="1">
                  <a:latin typeface="Trebuchet MS" panose="020B0603020202020204" pitchFamily="34" charset="0"/>
                </a:rPr>
                <a:t>Available PON rates (peak)</a:t>
              </a:r>
            </a:p>
          </p:txBody>
        </p:sp>
        <p:sp>
          <p:nvSpPr>
            <p:cNvPr id="15408" name="Text Box 31">
              <a:extLst>
                <a:ext uri="{FF2B5EF4-FFF2-40B4-BE49-F238E27FC236}">
                  <a16:creationId xmlns:a16="http://schemas.microsoft.com/office/drawing/2014/main" xmlns="" id="{0DEE0531-3C40-4787-8C7B-0AD1DB0B121B}"/>
                </a:ext>
              </a:extLst>
            </p:cNvPr>
            <p:cNvSpPr txBox="1">
              <a:spLocks noChangeArrowheads="1"/>
            </p:cNvSpPr>
            <p:nvPr/>
          </p:nvSpPr>
          <p:spPr bwMode="auto">
            <a:xfrm>
              <a:off x="4346" y="3388"/>
              <a:ext cx="10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gn="l">
                <a:lnSpc>
                  <a:spcPct val="90000"/>
                </a:lnSpc>
                <a:spcAft>
                  <a:spcPts val="1200"/>
                </a:spcAft>
                <a:buClr>
                  <a:schemeClr val="bg1"/>
                </a:buClr>
                <a:buFont typeface="Times New Roman" panose="02020603050405020304" pitchFamily="18" charset="0"/>
                <a:buNone/>
              </a:pPr>
              <a:r>
                <a:rPr lang="en-US" altLang="en-US" sz="1000" b="0" i="1">
                  <a:latin typeface="Trebuchet MS" panose="020B0603020202020204" pitchFamily="34" charset="0"/>
                </a:rPr>
                <a:t>Actual fiber service offers</a:t>
              </a:r>
            </a:p>
          </p:txBody>
        </p:sp>
        <p:sp>
          <p:nvSpPr>
            <p:cNvPr id="15409" name="Rectangle 32">
              <a:extLst>
                <a:ext uri="{FF2B5EF4-FFF2-40B4-BE49-F238E27FC236}">
                  <a16:creationId xmlns:a16="http://schemas.microsoft.com/office/drawing/2014/main" xmlns="" id="{B15CA2A5-E46D-4073-93C1-4F1CE175E4CD}"/>
                </a:ext>
              </a:extLst>
            </p:cNvPr>
            <p:cNvSpPr>
              <a:spLocks noChangeArrowheads="1"/>
            </p:cNvSpPr>
            <p:nvPr/>
          </p:nvSpPr>
          <p:spPr bwMode="auto">
            <a:xfrm>
              <a:off x="4152" y="3363"/>
              <a:ext cx="110" cy="151"/>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ct val="10000"/>
                </a:spcAft>
                <a:buClr>
                  <a:schemeClr val="bg1"/>
                </a:buClr>
                <a:buFont typeface="Times New Roman" panose="02020603050405020304" pitchFamily="18" charset="0"/>
                <a:buNone/>
              </a:pPr>
              <a:endParaRPr lang="en-US" altLang="en-US" sz="1400" b="0">
                <a:latin typeface="Trebuchet MS" panose="020B0603020202020204" pitchFamily="34" charset="0"/>
              </a:endParaRPr>
            </a:p>
          </p:txBody>
        </p:sp>
        <p:sp>
          <p:nvSpPr>
            <p:cNvPr id="15410" name="Text Box 33">
              <a:extLst>
                <a:ext uri="{FF2B5EF4-FFF2-40B4-BE49-F238E27FC236}">
                  <a16:creationId xmlns:a16="http://schemas.microsoft.com/office/drawing/2014/main" xmlns="" id="{83F5B428-27CC-4425-91E8-77B667770637}"/>
                </a:ext>
              </a:extLst>
            </p:cNvPr>
            <p:cNvSpPr txBox="1">
              <a:spLocks noChangeArrowheads="1"/>
            </p:cNvSpPr>
            <p:nvPr/>
          </p:nvSpPr>
          <p:spPr bwMode="auto">
            <a:xfrm>
              <a:off x="4008" y="2587"/>
              <a:ext cx="1537" cy="173"/>
            </a:xfrm>
            <a:prstGeom prst="rect">
              <a:avLst/>
            </a:prstGeom>
            <a:solidFill>
              <a:schemeClr val="bg2"/>
            </a:solidFill>
            <a:ln w="3175" algn="ctr">
              <a:solidFill>
                <a:schemeClr val="bg2"/>
              </a:solidFill>
              <a:miter lim="800000"/>
              <a:headEnd/>
              <a:tailEnd/>
            </a:ln>
          </p:spPr>
          <p:txBody>
            <a:bodyPr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120000"/>
                </a:lnSpc>
                <a:spcAft>
                  <a:spcPts val="1200"/>
                </a:spcAft>
                <a:buClr>
                  <a:schemeClr val="bg1"/>
                </a:buClr>
                <a:buFont typeface="Times New Roman" panose="02020603050405020304" pitchFamily="18" charset="0"/>
                <a:buNone/>
              </a:pPr>
              <a:r>
                <a:rPr lang="en-US" altLang="en-US" sz="1200">
                  <a:solidFill>
                    <a:schemeClr val="bg1"/>
                  </a:solidFill>
                  <a:latin typeface="Trebuchet MS" panose="020B0603020202020204" pitchFamily="34" charset="0"/>
                </a:rPr>
                <a:t>Offered Data Rates</a:t>
              </a:r>
            </a:p>
          </p:txBody>
        </p:sp>
        <p:sp>
          <p:nvSpPr>
            <p:cNvPr id="15411" name="Rectangle 27">
              <a:extLst>
                <a:ext uri="{FF2B5EF4-FFF2-40B4-BE49-F238E27FC236}">
                  <a16:creationId xmlns:a16="http://schemas.microsoft.com/office/drawing/2014/main" xmlns="" id="{0E422F82-65CF-4616-BF06-6AE9AD1D1B48}"/>
                </a:ext>
              </a:extLst>
            </p:cNvPr>
            <p:cNvSpPr>
              <a:spLocks noChangeArrowheads="1"/>
            </p:cNvSpPr>
            <p:nvPr/>
          </p:nvSpPr>
          <p:spPr bwMode="auto">
            <a:xfrm rot="2700000">
              <a:off x="4168" y="3132"/>
              <a:ext cx="75" cy="75"/>
            </a:xfrm>
            <a:prstGeom prst="rect">
              <a:avLst/>
            </a:prstGeom>
            <a:solidFill>
              <a:srgbClr val="FF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wrap="none" lIns="0" tIns="0" rIns="0" bIns="0"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spcAft>
                  <a:spcPct val="10000"/>
                </a:spcAft>
                <a:buClr>
                  <a:schemeClr val="bg1"/>
                </a:buClr>
                <a:buFont typeface="Times New Roman" panose="02020603050405020304" pitchFamily="18" charset="0"/>
                <a:buNone/>
              </a:pPr>
              <a:endParaRPr lang="en-US" altLang="en-US" sz="1400" b="0">
                <a:latin typeface="Trebuchet MS" panose="020B0603020202020204" pitchFamily="34" charset="0"/>
              </a:endParaRPr>
            </a:p>
          </p:txBody>
        </p:sp>
        <p:sp>
          <p:nvSpPr>
            <p:cNvPr id="15412" name="AutoShape 50">
              <a:extLst>
                <a:ext uri="{FF2B5EF4-FFF2-40B4-BE49-F238E27FC236}">
                  <a16:creationId xmlns:a16="http://schemas.microsoft.com/office/drawing/2014/main" xmlns="" id="{FEC78AA5-361A-4903-A09D-5E68DC0134B5}"/>
                </a:ext>
              </a:extLst>
            </p:cNvPr>
            <p:cNvSpPr>
              <a:spLocks noChangeArrowheads="1"/>
            </p:cNvSpPr>
            <p:nvPr/>
          </p:nvSpPr>
          <p:spPr bwMode="auto">
            <a:xfrm>
              <a:off x="4156" y="3616"/>
              <a:ext cx="100" cy="118"/>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413" name="Text Box 31">
              <a:extLst>
                <a:ext uri="{FF2B5EF4-FFF2-40B4-BE49-F238E27FC236}">
                  <a16:creationId xmlns:a16="http://schemas.microsoft.com/office/drawing/2014/main" xmlns="" id="{AE69E629-389B-4644-9C85-7B4736DBE044}"/>
                </a:ext>
              </a:extLst>
            </p:cNvPr>
            <p:cNvSpPr txBox="1">
              <a:spLocks noChangeArrowheads="1"/>
            </p:cNvSpPr>
            <p:nvPr/>
          </p:nvSpPr>
          <p:spPr bwMode="auto">
            <a:xfrm>
              <a:off x="4346" y="3604"/>
              <a:ext cx="102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gn="l">
                <a:lnSpc>
                  <a:spcPct val="90000"/>
                </a:lnSpc>
                <a:spcAft>
                  <a:spcPts val="1200"/>
                </a:spcAft>
                <a:buClr>
                  <a:schemeClr val="bg1"/>
                </a:buClr>
                <a:buFont typeface="Times New Roman" panose="02020603050405020304" pitchFamily="18" charset="0"/>
                <a:buNone/>
              </a:pPr>
              <a:r>
                <a:rPr lang="en-US" altLang="en-US" sz="1000" b="0" i="1">
                  <a:latin typeface="Trebuchet MS" panose="020B0603020202020204" pitchFamily="34" charset="0"/>
                </a:rPr>
                <a:t>Actual DSL service offers</a:t>
              </a:r>
            </a:p>
          </p:txBody>
        </p:sp>
        <p:sp>
          <p:nvSpPr>
            <p:cNvPr id="15414" name="AutoShape 52">
              <a:extLst>
                <a:ext uri="{FF2B5EF4-FFF2-40B4-BE49-F238E27FC236}">
                  <a16:creationId xmlns:a16="http://schemas.microsoft.com/office/drawing/2014/main" xmlns="" id="{2B8763AC-7C39-4CC1-BCA4-C7BD125253FB}"/>
                </a:ext>
              </a:extLst>
            </p:cNvPr>
            <p:cNvSpPr>
              <a:spLocks noChangeArrowheads="1"/>
            </p:cNvSpPr>
            <p:nvPr/>
          </p:nvSpPr>
          <p:spPr bwMode="auto">
            <a:xfrm>
              <a:off x="4136" y="3824"/>
              <a:ext cx="144" cy="120"/>
            </a:xfrm>
            <a:prstGeom prst="triangle">
              <a:avLst>
                <a:gd name="adj" fmla="val 5000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415" name="Text Box 31">
              <a:extLst>
                <a:ext uri="{FF2B5EF4-FFF2-40B4-BE49-F238E27FC236}">
                  <a16:creationId xmlns:a16="http://schemas.microsoft.com/office/drawing/2014/main" xmlns="" id="{666CE251-C8B0-427B-AAAA-68157B9DE29D}"/>
                </a:ext>
              </a:extLst>
            </p:cNvPr>
            <p:cNvSpPr txBox="1">
              <a:spLocks noChangeArrowheads="1"/>
            </p:cNvSpPr>
            <p:nvPr/>
          </p:nvSpPr>
          <p:spPr bwMode="auto">
            <a:xfrm>
              <a:off x="4346" y="3836"/>
              <a:ext cx="66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gn="l">
                <a:lnSpc>
                  <a:spcPct val="90000"/>
                </a:lnSpc>
                <a:spcAft>
                  <a:spcPts val="1200"/>
                </a:spcAft>
                <a:buClr>
                  <a:schemeClr val="bg1"/>
                </a:buClr>
                <a:buFont typeface="Times New Roman" panose="02020603050405020304" pitchFamily="18" charset="0"/>
                <a:buNone/>
              </a:pPr>
              <a:r>
                <a:rPr lang="en-US" altLang="en-US" sz="1000" b="0" i="1">
                  <a:latin typeface="Trebuchet MS" panose="020B0603020202020204" pitchFamily="34" charset="0"/>
                </a:rPr>
                <a:t>DOCSIS 2.0 / 3.0</a:t>
              </a:r>
            </a:p>
          </p:txBody>
        </p:sp>
      </p:grpSp>
      <p:sp>
        <p:nvSpPr>
          <p:cNvPr id="15396" name="Text Box 7">
            <a:extLst>
              <a:ext uri="{FF2B5EF4-FFF2-40B4-BE49-F238E27FC236}">
                <a16:creationId xmlns:a16="http://schemas.microsoft.com/office/drawing/2014/main" xmlns="" id="{2FEF207B-8440-4206-ACB4-A2F57B3497D1}"/>
              </a:ext>
            </a:extLst>
          </p:cNvPr>
          <p:cNvSpPr txBox="1">
            <a:spLocks noChangeArrowheads="1"/>
          </p:cNvSpPr>
          <p:nvPr/>
        </p:nvSpPr>
        <p:spPr bwMode="auto">
          <a:xfrm rot="-1702451">
            <a:off x="1627188" y="4759325"/>
            <a:ext cx="1317625" cy="16510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r>
              <a:rPr lang="en-US" altLang="en-US" sz="1200" b="0">
                <a:latin typeface="Arial" panose="020B0604020202020204" pitchFamily="34" charset="0"/>
              </a:rPr>
              <a:t>Cutting Edge Users</a:t>
            </a:r>
          </a:p>
        </p:txBody>
      </p:sp>
      <p:sp>
        <p:nvSpPr>
          <p:cNvPr id="15397" name="Text Box 8">
            <a:extLst>
              <a:ext uri="{FF2B5EF4-FFF2-40B4-BE49-F238E27FC236}">
                <a16:creationId xmlns:a16="http://schemas.microsoft.com/office/drawing/2014/main" xmlns="" id="{A0913EDD-D562-4A85-ABA5-5ED07C2FF54E}"/>
              </a:ext>
            </a:extLst>
          </p:cNvPr>
          <p:cNvSpPr txBox="1">
            <a:spLocks noChangeArrowheads="1"/>
          </p:cNvSpPr>
          <p:nvPr/>
        </p:nvSpPr>
        <p:spPr bwMode="auto">
          <a:xfrm rot="-1636398">
            <a:off x="2725738" y="4949825"/>
            <a:ext cx="1333500" cy="165100"/>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Aft>
                <a:spcPts val="1200"/>
              </a:spcAft>
              <a:buClr>
                <a:schemeClr val="bg1"/>
              </a:buClr>
              <a:buFont typeface="Times New Roman" panose="02020603050405020304" pitchFamily="18" charset="0"/>
              <a:buNone/>
            </a:pPr>
            <a:r>
              <a:rPr lang="en-US" altLang="en-US" sz="1200" b="0">
                <a:latin typeface="Arial" panose="020B0604020202020204" pitchFamily="34" charset="0"/>
              </a:rPr>
              <a:t>Trailing Edge Users</a:t>
            </a:r>
          </a:p>
        </p:txBody>
      </p:sp>
      <p:sp>
        <p:nvSpPr>
          <p:cNvPr id="15398" name="AutoShape 56">
            <a:extLst>
              <a:ext uri="{FF2B5EF4-FFF2-40B4-BE49-F238E27FC236}">
                <a16:creationId xmlns:a16="http://schemas.microsoft.com/office/drawing/2014/main" xmlns="" id="{3A0DAD84-B621-43BC-8AC2-C2951A86EF20}"/>
              </a:ext>
            </a:extLst>
          </p:cNvPr>
          <p:cNvSpPr>
            <a:spLocks/>
          </p:cNvSpPr>
          <p:nvPr/>
        </p:nvSpPr>
        <p:spPr bwMode="auto">
          <a:xfrm rot="5400000" flipV="1">
            <a:off x="4216400" y="4343400"/>
            <a:ext cx="88900" cy="723900"/>
          </a:xfrm>
          <a:prstGeom prst="rightBrace">
            <a:avLst>
              <a:gd name="adj1" fmla="val 67857"/>
              <a:gd name="adj2" fmla="val 50000"/>
            </a:avLst>
          </a:prstGeom>
          <a:noFill/>
          <a:ln w="28575">
            <a:solidFill>
              <a:srgbClr val="6600CC"/>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399" name="Text Box 57">
            <a:extLst>
              <a:ext uri="{FF2B5EF4-FFF2-40B4-BE49-F238E27FC236}">
                <a16:creationId xmlns:a16="http://schemas.microsoft.com/office/drawing/2014/main" xmlns="" id="{B4039069-FB7A-4FE1-A949-3B3F32EB1F6D}"/>
              </a:ext>
            </a:extLst>
          </p:cNvPr>
          <p:cNvSpPr txBox="1">
            <a:spLocks noChangeArrowheads="1"/>
          </p:cNvSpPr>
          <p:nvPr/>
        </p:nvSpPr>
        <p:spPr bwMode="auto">
          <a:xfrm>
            <a:off x="5918200" y="22606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1000">
                <a:solidFill>
                  <a:schemeClr val="bg1"/>
                </a:solidFill>
                <a:latin typeface="Trebuchet MS" panose="020B0603020202020204" pitchFamily="34" charset="0"/>
              </a:rPr>
              <a:t>PON</a:t>
            </a:r>
          </a:p>
        </p:txBody>
      </p:sp>
      <p:sp>
        <p:nvSpPr>
          <p:cNvPr id="15400" name="Text Box 58">
            <a:extLst>
              <a:ext uri="{FF2B5EF4-FFF2-40B4-BE49-F238E27FC236}">
                <a16:creationId xmlns:a16="http://schemas.microsoft.com/office/drawing/2014/main" xmlns="" id="{E104B971-73C6-492D-AC92-0B315E4461B3}"/>
              </a:ext>
            </a:extLst>
          </p:cNvPr>
          <p:cNvSpPr txBox="1">
            <a:spLocks noChangeArrowheads="1"/>
          </p:cNvSpPr>
          <p:nvPr/>
        </p:nvSpPr>
        <p:spPr bwMode="auto">
          <a:xfrm>
            <a:off x="7594600" y="2286000"/>
            <a:ext cx="48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spcBef>
                <a:spcPct val="50000"/>
              </a:spcBef>
            </a:pPr>
            <a:r>
              <a:rPr lang="en-US" altLang="en-US" sz="1000">
                <a:solidFill>
                  <a:schemeClr val="bg1"/>
                </a:solidFill>
                <a:latin typeface="Trebuchet MS" panose="020B0603020202020204" pitchFamily="34" charset="0"/>
              </a:rPr>
              <a:t>DSL</a:t>
            </a:r>
          </a:p>
        </p:txBody>
      </p:sp>
      <p:sp>
        <p:nvSpPr>
          <p:cNvPr id="15401" name="AutoShape 59">
            <a:extLst>
              <a:ext uri="{FF2B5EF4-FFF2-40B4-BE49-F238E27FC236}">
                <a16:creationId xmlns:a16="http://schemas.microsoft.com/office/drawing/2014/main" xmlns="" id="{4AA32768-986C-439E-B1EB-D1BD23B954E2}"/>
              </a:ext>
            </a:extLst>
          </p:cNvPr>
          <p:cNvSpPr>
            <a:spLocks noChangeArrowheads="1"/>
          </p:cNvSpPr>
          <p:nvPr/>
        </p:nvSpPr>
        <p:spPr bwMode="auto">
          <a:xfrm>
            <a:off x="5645150" y="3238500"/>
            <a:ext cx="133350" cy="136525"/>
          </a:xfrm>
          <a:prstGeom prst="octagon">
            <a:avLst>
              <a:gd name="adj" fmla="val 29287"/>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5402" name="Text Box 24">
            <a:extLst>
              <a:ext uri="{FF2B5EF4-FFF2-40B4-BE49-F238E27FC236}">
                <a16:creationId xmlns:a16="http://schemas.microsoft.com/office/drawing/2014/main" xmlns="" id="{AC802F3A-9332-43AD-A419-84D99C72ED4E}"/>
              </a:ext>
            </a:extLst>
          </p:cNvPr>
          <p:cNvSpPr txBox="1">
            <a:spLocks noChangeArrowheads="1"/>
          </p:cNvSpPr>
          <p:nvPr/>
        </p:nvSpPr>
        <p:spPr bwMode="auto">
          <a:xfrm>
            <a:off x="5672138" y="3619500"/>
            <a:ext cx="58261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80000"/>
              </a:lnSpc>
              <a:buClr>
                <a:schemeClr val="bg1"/>
              </a:buClr>
              <a:buFont typeface="Times New Roman" panose="02020603050405020304" pitchFamily="18" charset="0"/>
              <a:buNone/>
            </a:pPr>
            <a:r>
              <a:rPr lang="en-US" altLang="en-US">
                <a:solidFill>
                  <a:srgbClr val="6600CC"/>
                </a:solidFill>
                <a:latin typeface="Trebuchet MS" panose="020B0603020202020204" pitchFamily="34" charset="0"/>
              </a:rPr>
              <a:t>Bezeq</a:t>
            </a:r>
            <a:endParaRPr lang="en-US" altLang="en-US" sz="1000" b="0">
              <a:solidFill>
                <a:srgbClr val="6600CC"/>
              </a:solidFill>
              <a:latin typeface="Trebuchet MS" panose="020B0603020202020204" pitchFamily="34" charset="0"/>
            </a:endParaRPr>
          </a:p>
        </p:txBody>
      </p:sp>
      <p:sp>
        <p:nvSpPr>
          <p:cNvPr id="15403" name="Line 23">
            <a:extLst>
              <a:ext uri="{FF2B5EF4-FFF2-40B4-BE49-F238E27FC236}">
                <a16:creationId xmlns:a16="http://schemas.microsoft.com/office/drawing/2014/main" xmlns="" id="{7C5C1D6D-D808-45D0-98C2-07169CA18EE0}"/>
              </a:ext>
            </a:extLst>
          </p:cNvPr>
          <p:cNvSpPr>
            <a:spLocks noChangeShapeType="1"/>
          </p:cNvSpPr>
          <p:nvPr/>
        </p:nvSpPr>
        <p:spPr bwMode="auto">
          <a:xfrm>
            <a:off x="5700713" y="3365500"/>
            <a:ext cx="0" cy="228600"/>
          </a:xfrm>
          <a:prstGeom prst="line">
            <a:avLst/>
          </a:prstGeom>
          <a:noFill/>
          <a:ln w="57150">
            <a:solidFill>
              <a:srgbClr val="6600CC"/>
            </a:solidFill>
            <a:round/>
            <a:headEnd type="triangle" w="med" len="me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xmlns="" id="{81D35196-64D4-4763-857D-7886B15D5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
            <a:extLst>
              <a:ext uri="{FF2B5EF4-FFF2-40B4-BE49-F238E27FC236}">
                <a16:creationId xmlns:a16="http://schemas.microsoft.com/office/drawing/2014/main" xmlns="" id="{EED13F08-0C32-433A-BEF0-E66A5E1C61D3}"/>
              </a:ext>
            </a:extLst>
          </p:cNvPr>
          <p:cNvSpPr>
            <a:spLocks noGrp="1"/>
          </p:cNvSpPr>
          <p:nvPr>
            <p:ph type="title"/>
          </p:nvPr>
        </p:nvSpPr>
        <p:spPr>
          <a:xfrm>
            <a:off x="192088" y="241300"/>
            <a:ext cx="8801100" cy="1143000"/>
          </a:xfrm>
        </p:spPr>
        <p:txBody>
          <a:bodyPr/>
          <a:lstStyle/>
          <a:p>
            <a:r>
              <a:rPr lang="en-US" altLang="en-US" sz="2400">
                <a:solidFill>
                  <a:srgbClr val="404040"/>
                </a:solidFill>
                <a:ea typeface="MS PGothic" panose="020B0600070205080204" pitchFamily="34" charset="-128"/>
              </a:rPr>
              <a:t>Long Term Demand Forecast</a:t>
            </a:r>
          </a:p>
        </p:txBody>
      </p:sp>
      <p:pic>
        <p:nvPicPr>
          <p:cNvPr id="16388" name="Picture 5">
            <a:extLst>
              <a:ext uri="{FF2B5EF4-FFF2-40B4-BE49-F238E27FC236}">
                <a16:creationId xmlns:a16="http://schemas.microsoft.com/office/drawing/2014/main" xmlns="" id="{EE1F19AC-FE70-42B2-B903-C8D330607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 name="Table 71">
            <a:extLst>
              <a:ext uri="{FF2B5EF4-FFF2-40B4-BE49-F238E27FC236}">
                <a16:creationId xmlns:a16="http://schemas.microsoft.com/office/drawing/2014/main" xmlns="" id="{E475AF5F-956F-4C7E-BAAE-FF4E5619C3DB}"/>
              </a:ext>
            </a:extLst>
          </p:cNvPr>
          <p:cNvGraphicFramePr>
            <a:graphicFrameLocks noGrp="1"/>
          </p:cNvGraphicFramePr>
          <p:nvPr/>
        </p:nvGraphicFramePr>
        <p:xfrm>
          <a:off x="2227263" y="3746500"/>
          <a:ext cx="1882776" cy="1371600"/>
        </p:xfrm>
        <a:graphic>
          <a:graphicData uri="http://schemas.openxmlformats.org/drawingml/2006/table">
            <a:tbl>
              <a:tblPr bandRow="1">
                <a:tableStyleId>{073A0DAA-6AF3-43AB-8588-CEC1D06C72B9}</a:tableStyleId>
              </a:tblPr>
              <a:tblGrid>
                <a:gridCol w="941388">
                  <a:extLst>
                    <a:ext uri="{9D8B030D-6E8A-4147-A177-3AD203B41FA5}">
                      <a16:colId xmlns:a16="http://schemas.microsoft.com/office/drawing/2014/main" xmlns="" val="20000"/>
                    </a:ext>
                  </a:extLst>
                </a:gridCol>
                <a:gridCol w="941388">
                  <a:extLst>
                    <a:ext uri="{9D8B030D-6E8A-4147-A177-3AD203B41FA5}">
                      <a16:colId xmlns:a16="http://schemas.microsoft.com/office/drawing/2014/main" xmlns="" val="20001"/>
                    </a:ext>
                  </a:extLst>
                </a:gridCol>
              </a:tblGrid>
              <a:tr h="274320">
                <a:tc gridSpan="2">
                  <a:txBody>
                    <a:bodyPr/>
                    <a:lstStyle/>
                    <a:p>
                      <a:pPr algn="ctr"/>
                      <a:r>
                        <a:rPr lang="en-US" sz="1200" dirty="0"/>
                        <a:t>2011 (Conservative)</a:t>
                      </a:r>
                    </a:p>
                  </a:txBody>
                  <a:tcPr marL="91425" marR="91425">
                    <a:solidFill>
                      <a:schemeClr val="bg1">
                        <a:lumMod val="95000"/>
                      </a:schemeClr>
                    </a:solidFill>
                  </a:tcPr>
                </a:tc>
                <a:tc hMerge="1">
                  <a:txBody>
                    <a:bodyPr/>
                    <a:lstStyle/>
                    <a:p>
                      <a:endParaRPr lang="en-US" sz="1100" dirty="0"/>
                    </a:p>
                  </a:txBody>
                  <a:tcPr>
                    <a:solidFill>
                      <a:schemeClr val="bg1">
                        <a:lumMod val="95000"/>
                      </a:schemeClr>
                    </a:solidFill>
                  </a:tcPr>
                </a:tc>
                <a:extLst>
                  <a:ext uri="{0D108BD9-81ED-4DB2-BD59-A6C34878D82A}">
                    <a16:rowId xmlns:a16="http://schemas.microsoft.com/office/drawing/2014/main" xmlns="" val="10000"/>
                  </a:ext>
                </a:extLst>
              </a:tr>
              <a:tr h="274320">
                <a:tc>
                  <a:txBody>
                    <a:bodyPr/>
                    <a:lstStyle/>
                    <a:p>
                      <a:r>
                        <a:rPr lang="en-US" sz="1200" dirty="0"/>
                        <a:t>SD</a:t>
                      </a:r>
                    </a:p>
                  </a:txBody>
                  <a:tcPr marL="91425" marR="91425">
                    <a:solidFill>
                      <a:schemeClr val="bg1">
                        <a:lumMod val="95000"/>
                      </a:schemeClr>
                    </a:solidFill>
                  </a:tcPr>
                </a:tc>
                <a:tc>
                  <a:txBody>
                    <a:bodyPr/>
                    <a:lstStyle/>
                    <a:p>
                      <a:r>
                        <a:rPr lang="en-US" sz="1200" dirty="0"/>
                        <a:t>2.2 Mb/s</a:t>
                      </a:r>
                    </a:p>
                  </a:txBody>
                  <a:tcPr marL="91425" marR="91425">
                    <a:solidFill>
                      <a:schemeClr val="bg1">
                        <a:lumMod val="95000"/>
                      </a:schemeClr>
                    </a:solidFill>
                  </a:tcPr>
                </a:tc>
                <a:extLst>
                  <a:ext uri="{0D108BD9-81ED-4DB2-BD59-A6C34878D82A}">
                    <a16:rowId xmlns:a16="http://schemas.microsoft.com/office/drawing/2014/main" xmlns="" val="10001"/>
                  </a:ext>
                </a:extLst>
              </a:tr>
              <a:tr h="274320">
                <a:tc>
                  <a:txBody>
                    <a:bodyPr/>
                    <a:lstStyle/>
                    <a:p>
                      <a:r>
                        <a:rPr lang="en-US" sz="1200" dirty="0"/>
                        <a:t>HD 720p </a:t>
                      </a:r>
                    </a:p>
                  </a:txBody>
                  <a:tcPr marL="91425" marR="91425">
                    <a:solidFill>
                      <a:schemeClr val="bg1">
                        <a:lumMod val="95000"/>
                      </a:schemeClr>
                    </a:solidFill>
                  </a:tcPr>
                </a:tc>
                <a:tc>
                  <a:txBody>
                    <a:bodyPr/>
                    <a:lstStyle/>
                    <a:p>
                      <a:r>
                        <a:rPr lang="en-US" sz="1200" dirty="0"/>
                        <a:t>8.0 Mb/s</a:t>
                      </a:r>
                    </a:p>
                  </a:txBody>
                  <a:tcPr marL="91425" marR="91425">
                    <a:solidFill>
                      <a:schemeClr val="bg1">
                        <a:lumMod val="95000"/>
                      </a:schemeClr>
                    </a:solidFill>
                  </a:tcPr>
                </a:tc>
                <a:extLst>
                  <a:ext uri="{0D108BD9-81ED-4DB2-BD59-A6C34878D82A}">
                    <a16:rowId xmlns:a16="http://schemas.microsoft.com/office/drawing/2014/main" xmlns="" val="10002"/>
                  </a:ext>
                </a:extLst>
              </a:tr>
              <a:tr h="274320">
                <a:tc>
                  <a:txBody>
                    <a:bodyPr/>
                    <a:lstStyle/>
                    <a:p>
                      <a:r>
                        <a:rPr lang="en-US" sz="1200" dirty="0"/>
                        <a:t>HD 1080p </a:t>
                      </a:r>
                    </a:p>
                  </a:txBody>
                  <a:tcPr marL="91425" marR="91425">
                    <a:solidFill>
                      <a:schemeClr val="bg1">
                        <a:lumMod val="95000"/>
                      </a:schemeClr>
                    </a:solidFill>
                  </a:tcPr>
                </a:tc>
                <a:tc>
                  <a:txBody>
                    <a:bodyPr/>
                    <a:lstStyle/>
                    <a:p>
                      <a:r>
                        <a:rPr lang="en-US" sz="1200" dirty="0"/>
                        <a:t>13.6 Mb/s</a:t>
                      </a:r>
                    </a:p>
                  </a:txBody>
                  <a:tcPr marL="91425" marR="91425">
                    <a:solidFill>
                      <a:schemeClr val="bg1">
                        <a:lumMod val="95000"/>
                      </a:schemeClr>
                    </a:solidFill>
                  </a:tcPr>
                </a:tc>
                <a:extLst>
                  <a:ext uri="{0D108BD9-81ED-4DB2-BD59-A6C34878D82A}">
                    <a16:rowId xmlns:a16="http://schemas.microsoft.com/office/drawing/2014/main" xmlns="" val="10003"/>
                  </a:ext>
                </a:extLst>
              </a:tr>
              <a:tr h="274320">
                <a:tc>
                  <a:txBody>
                    <a:bodyPr/>
                    <a:lstStyle/>
                    <a:p>
                      <a:r>
                        <a:rPr lang="en-US" sz="1200" dirty="0"/>
                        <a:t>3D</a:t>
                      </a:r>
                    </a:p>
                  </a:txBody>
                  <a:tcPr marL="91425" marR="91425">
                    <a:solidFill>
                      <a:schemeClr val="bg1">
                        <a:lumMod val="95000"/>
                      </a:schemeClr>
                    </a:solidFill>
                  </a:tcPr>
                </a:tc>
                <a:tc>
                  <a:txBody>
                    <a:bodyPr/>
                    <a:lstStyle/>
                    <a:p>
                      <a:r>
                        <a:rPr lang="en-US" sz="1200" dirty="0"/>
                        <a:t>1.4 x 2D</a:t>
                      </a:r>
                    </a:p>
                  </a:txBody>
                  <a:tcPr marL="91425" marR="91425">
                    <a:solidFill>
                      <a:schemeClr val="bg1">
                        <a:lumMod val="95000"/>
                      </a:schemeClr>
                    </a:solidFill>
                  </a:tcPr>
                </a:tc>
                <a:extLst>
                  <a:ext uri="{0D108BD9-81ED-4DB2-BD59-A6C34878D82A}">
                    <a16:rowId xmlns:a16="http://schemas.microsoft.com/office/drawing/2014/main" xmlns="" val="10004"/>
                  </a:ext>
                </a:extLst>
              </a:tr>
            </a:tbl>
          </a:graphicData>
        </a:graphic>
      </p:graphicFrame>
      <p:pic>
        <p:nvPicPr>
          <p:cNvPr id="16408" name="Picture 6">
            <a:extLst>
              <a:ext uri="{FF2B5EF4-FFF2-40B4-BE49-F238E27FC236}">
                <a16:creationId xmlns:a16="http://schemas.microsoft.com/office/drawing/2014/main" xmlns="" id="{42758BF3-04B8-49FA-9D05-A3FEE4906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7">
            <a:extLst>
              <a:ext uri="{FF2B5EF4-FFF2-40B4-BE49-F238E27FC236}">
                <a16:creationId xmlns:a16="http://schemas.microsoft.com/office/drawing/2014/main" xmlns="" id="{40B2406C-8B17-48F4-8137-836663302C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8">
            <a:extLst>
              <a:ext uri="{FF2B5EF4-FFF2-40B4-BE49-F238E27FC236}">
                <a16:creationId xmlns:a16="http://schemas.microsoft.com/office/drawing/2014/main" xmlns="" id="{708D372C-BD74-4B10-9202-C00442AE08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9">
            <a:extLst>
              <a:ext uri="{FF2B5EF4-FFF2-40B4-BE49-F238E27FC236}">
                <a16:creationId xmlns:a16="http://schemas.microsoft.com/office/drawing/2014/main" xmlns="" id="{7A6784CA-E1D1-4EF0-8152-30B10C8584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10">
            <a:extLst>
              <a:ext uri="{FF2B5EF4-FFF2-40B4-BE49-F238E27FC236}">
                <a16:creationId xmlns:a16="http://schemas.microsoft.com/office/drawing/2014/main" xmlns="" id="{BF1C0EF8-65E7-44FE-82E6-E7A367AE1D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11">
            <a:extLst>
              <a:ext uri="{FF2B5EF4-FFF2-40B4-BE49-F238E27FC236}">
                <a16:creationId xmlns:a16="http://schemas.microsoft.com/office/drawing/2014/main" xmlns="" id="{8E001D1D-F3D5-42B6-AD6F-A0EA1599C4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12">
            <a:extLst>
              <a:ext uri="{FF2B5EF4-FFF2-40B4-BE49-F238E27FC236}">
                <a16:creationId xmlns:a16="http://schemas.microsoft.com/office/drawing/2014/main" xmlns="" id="{84D02B6C-5F15-401F-8867-242C827FD0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13">
            <a:extLst>
              <a:ext uri="{FF2B5EF4-FFF2-40B4-BE49-F238E27FC236}">
                <a16:creationId xmlns:a16="http://schemas.microsoft.com/office/drawing/2014/main" xmlns="" id="{86430C7C-10D0-4C83-BFC6-6F3CBB65BB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14">
            <a:extLst>
              <a:ext uri="{FF2B5EF4-FFF2-40B4-BE49-F238E27FC236}">
                <a16:creationId xmlns:a16="http://schemas.microsoft.com/office/drawing/2014/main" xmlns="" id="{07417E78-A8EB-4826-A4C2-E30F8C5894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15">
            <a:extLst>
              <a:ext uri="{FF2B5EF4-FFF2-40B4-BE49-F238E27FC236}">
                <a16:creationId xmlns:a16="http://schemas.microsoft.com/office/drawing/2014/main" xmlns="" id="{D7D59B3D-4973-4505-8831-5DE91BBA26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 y="1219200"/>
            <a:ext cx="73437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18" name="Group 26">
            <a:extLst>
              <a:ext uri="{FF2B5EF4-FFF2-40B4-BE49-F238E27FC236}">
                <a16:creationId xmlns:a16="http://schemas.microsoft.com/office/drawing/2014/main" xmlns="" id="{487EB0BB-1E71-4DEC-A64F-89424AC29F94}"/>
              </a:ext>
            </a:extLst>
          </p:cNvPr>
          <p:cNvGrpSpPr>
            <a:grpSpLocks/>
          </p:cNvGrpSpPr>
          <p:nvPr/>
        </p:nvGrpSpPr>
        <p:grpSpPr bwMode="auto">
          <a:xfrm>
            <a:off x="2382838" y="2538413"/>
            <a:ext cx="1911350" cy="981075"/>
            <a:chOff x="2356426" y="2789312"/>
            <a:chExt cx="1910774" cy="981596"/>
          </a:xfrm>
        </p:grpSpPr>
        <p:sp>
          <p:nvSpPr>
            <p:cNvPr id="16426" name="Text Box 29">
              <a:extLst>
                <a:ext uri="{FF2B5EF4-FFF2-40B4-BE49-F238E27FC236}">
                  <a16:creationId xmlns:a16="http://schemas.microsoft.com/office/drawing/2014/main" xmlns="" id="{6E45A1CC-B504-44B4-933E-735404D065AF}"/>
                </a:ext>
              </a:extLst>
            </p:cNvPr>
            <p:cNvSpPr txBox="1">
              <a:spLocks noChangeArrowheads="1"/>
            </p:cNvSpPr>
            <p:nvPr/>
          </p:nvSpPr>
          <p:spPr bwMode="gray">
            <a:xfrm>
              <a:off x="2356426" y="2789312"/>
              <a:ext cx="1414811" cy="492704"/>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US" altLang="en-US">
                  <a:solidFill>
                    <a:srgbClr val="000099"/>
                  </a:solidFill>
                  <a:latin typeface="Tahoma" panose="020B0604030504040204" pitchFamily="34" charset="0"/>
                </a:rPr>
                <a:t>15% YoY</a:t>
              </a:r>
            </a:p>
            <a:p>
              <a:r>
                <a:rPr lang="en-US" altLang="en-US" sz="1400">
                  <a:solidFill>
                    <a:srgbClr val="000099"/>
                  </a:solidFill>
                  <a:latin typeface="Tahoma" panose="020B0604030504040204" pitchFamily="34" charset="0"/>
                </a:rPr>
                <a:t>(5-year doubling)</a:t>
              </a:r>
            </a:p>
          </p:txBody>
        </p:sp>
        <p:sp>
          <p:nvSpPr>
            <p:cNvPr id="16427" name="Line 30">
              <a:extLst>
                <a:ext uri="{FF2B5EF4-FFF2-40B4-BE49-F238E27FC236}">
                  <a16:creationId xmlns:a16="http://schemas.microsoft.com/office/drawing/2014/main" xmlns="" id="{FDAD066B-EF4A-47D2-ACA9-C2CC9B1332DB}"/>
                </a:ext>
              </a:extLst>
            </p:cNvPr>
            <p:cNvSpPr>
              <a:spLocks noChangeShapeType="1"/>
            </p:cNvSpPr>
            <p:nvPr/>
          </p:nvSpPr>
          <p:spPr bwMode="gray">
            <a:xfrm flipV="1">
              <a:off x="3063832" y="3124199"/>
              <a:ext cx="1203368" cy="646709"/>
            </a:xfrm>
            <a:prstGeom prst="line">
              <a:avLst/>
            </a:prstGeom>
            <a:noFill/>
            <a:ln w="76200">
              <a:solidFill>
                <a:srgbClr val="000099"/>
              </a:solidFill>
              <a:round/>
              <a:headEnd/>
              <a:tailEnd type="triangle" w="med" len="med"/>
            </a:ln>
            <a:extLst>
              <a:ext uri="{909E8E84-426E-40DD-AFC4-6F175D3DCCD1}">
                <a14:hiddenFill xmlns:a14="http://schemas.microsoft.com/office/drawing/2010/main">
                  <a:noFill/>
                </a14:hiddenFill>
              </a:ext>
            </a:extLst>
          </p:spPr>
          <p:txBody>
            <a:bodyPr lIns="108000" tIns="108000" rIns="108000" bIns="108000" anchor="ctr"/>
            <a:lstStyle/>
            <a:p>
              <a:endParaRPr lang="en-CA"/>
            </a:p>
          </p:txBody>
        </p:sp>
      </p:grpSp>
      <p:pic>
        <p:nvPicPr>
          <p:cNvPr id="16419" name="Picture 4">
            <a:extLst>
              <a:ext uri="{FF2B5EF4-FFF2-40B4-BE49-F238E27FC236}">
                <a16:creationId xmlns:a16="http://schemas.microsoft.com/office/drawing/2014/main" xmlns="" id="{500353EE-9FDE-4F5B-B785-5116007316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89571"/>
          <a:stretch>
            <a:fillRect/>
          </a:stretch>
        </p:blipFill>
        <p:spPr bwMode="auto">
          <a:xfrm>
            <a:off x="7058025" y="1958975"/>
            <a:ext cx="1962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Picture 4">
            <a:extLst>
              <a:ext uri="{FF2B5EF4-FFF2-40B4-BE49-F238E27FC236}">
                <a16:creationId xmlns:a16="http://schemas.microsoft.com/office/drawing/2014/main" xmlns="" id="{C96B522A-98AE-4050-81FB-91DDD87FE0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839" b="49728"/>
          <a:stretch>
            <a:fillRect/>
          </a:stretch>
        </p:blipFill>
        <p:spPr bwMode="auto">
          <a:xfrm>
            <a:off x="7058025" y="2208213"/>
            <a:ext cx="19621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Picture 4">
            <a:extLst>
              <a:ext uri="{FF2B5EF4-FFF2-40B4-BE49-F238E27FC236}">
                <a16:creationId xmlns:a16="http://schemas.microsoft.com/office/drawing/2014/main" xmlns="" id="{CC180889-66AB-4B41-AD4F-5FA737ABFD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50163"/>
          <a:stretch>
            <a:fillRect/>
          </a:stretch>
        </p:blipFill>
        <p:spPr bwMode="auto">
          <a:xfrm>
            <a:off x="7058025" y="3448050"/>
            <a:ext cx="19621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2" name="Rectangle 22">
            <a:extLst>
              <a:ext uri="{FF2B5EF4-FFF2-40B4-BE49-F238E27FC236}">
                <a16:creationId xmlns:a16="http://schemas.microsoft.com/office/drawing/2014/main" xmlns="" id="{930571EB-3C28-4999-9FAB-539A1989BF27}"/>
              </a:ext>
            </a:extLst>
          </p:cNvPr>
          <p:cNvSpPr>
            <a:spLocks noChangeArrowheads="1"/>
          </p:cNvSpPr>
          <p:nvPr/>
        </p:nvSpPr>
        <p:spPr bwMode="auto">
          <a:xfrm>
            <a:off x="4351338" y="6367463"/>
            <a:ext cx="4365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r"/>
            <a:r>
              <a:rPr lang="en-US" altLang="en-US" sz="1100"/>
              <a:t>To appear in </a:t>
            </a:r>
            <a:r>
              <a:rPr lang="en-US" altLang="en-US" sz="1100" i="1"/>
              <a:t>IEEE Communications Magazine</a:t>
            </a:r>
            <a:endParaRPr lang="en-US" altLang="en-US" sz="1100"/>
          </a:p>
        </p:txBody>
      </p:sp>
      <p:sp>
        <p:nvSpPr>
          <p:cNvPr id="86" name="Rectangle 20">
            <a:extLst>
              <a:ext uri="{FF2B5EF4-FFF2-40B4-BE49-F238E27FC236}">
                <a16:creationId xmlns:a16="http://schemas.microsoft.com/office/drawing/2014/main" xmlns="" id="{1072E9E7-AD39-4CAD-9F2B-57273A0AFF9F}"/>
              </a:ext>
            </a:extLst>
          </p:cNvPr>
          <p:cNvSpPr>
            <a:spLocks noChangeArrowheads="1"/>
          </p:cNvSpPr>
          <p:nvPr/>
        </p:nvSpPr>
        <p:spPr bwMode="gray">
          <a:xfrm>
            <a:off x="411163" y="5722938"/>
            <a:ext cx="8305800" cy="5254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28600" anchor="ctr"/>
          <a:lstStyle/>
          <a:p>
            <a:pPr indent="-457200" algn="ctr" fontAlgn="auto">
              <a:spcBef>
                <a:spcPts val="0"/>
              </a:spcBef>
              <a:spcAft>
                <a:spcPts val="0"/>
              </a:spcAft>
              <a:buClr>
                <a:srgbClr val="0066FF"/>
              </a:buClr>
              <a:defRPr/>
            </a:pPr>
            <a:r>
              <a:rPr lang="en-US" dirty="0">
                <a:solidFill>
                  <a:schemeClr val="bg1"/>
                </a:solidFill>
              </a:rPr>
              <a:t>30 Mb/s + 15% </a:t>
            </a:r>
            <a:r>
              <a:rPr lang="en-US" dirty="0" err="1">
                <a:solidFill>
                  <a:schemeClr val="bg1"/>
                </a:solidFill>
              </a:rPr>
              <a:t>YoY</a:t>
            </a:r>
            <a:r>
              <a:rPr lang="en-US" dirty="0">
                <a:solidFill>
                  <a:schemeClr val="bg1"/>
                </a:solidFill>
              </a:rPr>
              <a:t> bounds a high-end early adopting subscriber</a:t>
            </a:r>
          </a:p>
        </p:txBody>
      </p:sp>
      <p:pic>
        <p:nvPicPr>
          <p:cNvPr id="16424" name="Picture 42">
            <a:extLst>
              <a:ext uri="{FF2B5EF4-FFF2-40B4-BE49-F238E27FC236}">
                <a16:creationId xmlns:a16="http://schemas.microsoft.com/office/drawing/2014/main" xmlns="" id="{311592B8-C0CF-478D-88A9-16B87F2C873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83325" y="0"/>
            <a:ext cx="2860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Star: 7 Points 1">
            <a:extLst>
              <a:ext uri="{FF2B5EF4-FFF2-40B4-BE49-F238E27FC236}">
                <a16:creationId xmlns:a16="http://schemas.microsoft.com/office/drawing/2014/main" xmlns="" id="{99F946E6-091C-4303-8279-F2637E6D61AF}"/>
              </a:ext>
            </a:extLst>
          </p:cNvPr>
          <p:cNvSpPr/>
          <p:nvPr/>
        </p:nvSpPr>
        <p:spPr bwMode="auto">
          <a:xfrm>
            <a:off x="1905000" y="1143000"/>
            <a:ext cx="2590800" cy="1136650"/>
          </a:xfrm>
          <a:prstGeom prst="star7">
            <a:avLst/>
          </a:prstGeom>
          <a:solidFill>
            <a:schemeClr val="accent1"/>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wrap="none" anchor="ctr"/>
          <a:lstStyle/>
          <a:p>
            <a:pPr algn="ctr">
              <a:defRPr/>
            </a:pPr>
            <a:r>
              <a:rPr lang="en-US" sz="1000" dirty="0"/>
              <a:t>But internet killer app</a:t>
            </a:r>
          </a:p>
          <a:p>
            <a:pPr algn="ctr">
              <a:defRPr/>
            </a:pPr>
            <a:r>
              <a:rPr lang="en-US" sz="1000" dirty="0"/>
              <a:t> is probably </a:t>
            </a:r>
            <a:r>
              <a:rPr lang="en-US" sz="1000" dirty="0" err="1"/>
              <a:t>speedtest</a:t>
            </a:r>
            <a:endParaRPr lang="en-US" sz="10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AA8272DC-1E69-4A86-826C-E23D9F3A0677}"/>
              </a:ext>
            </a:extLst>
          </p:cNvPr>
          <p:cNvSpPr>
            <a:spLocks noGrp="1" noChangeArrowheads="1"/>
          </p:cNvSpPr>
          <p:nvPr>
            <p:ph type="body" idx="1"/>
          </p:nvPr>
        </p:nvSpPr>
        <p:spPr>
          <a:xfrm>
            <a:off x="0" y="1295400"/>
            <a:ext cx="8610600" cy="4883150"/>
          </a:xfrm>
        </p:spPr>
        <p:txBody>
          <a:bodyPr/>
          <a:lstStyle/>
          <a:p>
            <a:pPr marL="168275" indent="-168275" defTabSz="914400">
              <a:tabLst>
                <a:tab pos="3946525" algn="l"/>
              </a:tabLst>
            </a:pPr>
            <a:r>
              <a:rPr lang="en-US" altLang="en-US"/>
              <a:t>Telephone plant composed of unshielded twisted pairs</a:t>
            </a:r>
          </a:p>
          <a:p>
            <a:pPr marL="407988" lvl="1" indent="-238125" defTabSz="914400">
              <a:tabLst>
                <a:tab pos="3946525" algn="l"/>
              </a:tabLst>
            </a:pPr>
            <a:r>
              <a:rPr lang="en-US" altLang="en-US"/>
              <a:t>2 or 3 pairs per home [drop]</a:t>
            </a:r>
          </a:p>
          <a:p>
            <a:pPr marL="407988" lvl="1" indent="-238125" defTabSz="914400">
              <a:tabLst>
                <a:tab pos="3946525" algn="l"/>
              </a:tabLst>
            </a:pPr>
            <a:r>
              <a:rPr lang="en-US" altLang="en-US"/>
              <a:t>25, 50 or 100 pairs per cable [distribution]</a:t>
            </a:r>
          </a:p>
          <a:p>
            <a:pPr marL="407988" lvl="1" indent="-238125" defTabSz="914400">
              <a:tabLst>
                <a:tab pos="3946525" algn="l"/>
              </a:tabLst>
            </a:pPr>
            <a:r>
              <a:rPr lang="en-US" altLang="en-US"/>
              <a:t>100’s (maybe up to 1200) pairs per cable [feeder]</a:t>
            </a:r>
          </a:p>
          <a:p>
            <a:pPr marL="168275" indent="-168275" defTabSz="914400">
              <a:tabLst>
                <a:tab pos="3946525" algn="l"/>
              </a:tabLst>
            </a:pPr>
            <a:r>
              <a:rPr lang="en-US" altLang="en-US"/>
              <a:t>Twists (pairs and sometimes quads)</a:t>
            </a:r>
          </a:p>
          <a:p>
            <a:pPr marL="407988" lvl="1" indent="-238125" defTabSz="914400">
              <a:tabLst>
                <a:tab pos="3946525" algn="l"/>
              </a:tabLst>
            </a:pPr>
            <a:r>
              <a:rPr lang="en-US" altLang="en-US"/>
              <a:t>Reduce EMI ingress (external) noise</a:t>
            </a:r>
          </a:p>
          <a:p>
            <a:pPr marL="574675" lvl="2" indent="-165100" defTabSz="914400">
              <a:tabLst>
                <a:tab pos="3946525" algn="l"/>
              </a:tabLst>
            </a:pPr>
            <a:r>
              <a:rPr lang="en-US" altLang="en-US" sz="1800"/>
              <a:t>Differential mode transmission</a:t>
            </a:r>
          </a:p>
          <a:p>
            <a:pPr marL="574675" lvl="2" indent="-165100" defTabSz="914400">
              <a:tabLst>
                <a:tab pos="3946525" algn="l"/>
              </a:tabLst>
            </a:pPr>
            <a:r>
              <a:rPr lang="en-US" altLang="en-US" sz="1800"/>
              <a:t>Reduces noise egress as well</a:t>
            </a:r>
          </a:p>
          <a:p>
            <a:pPr marL="407988" lvl="1" indent="-238125" defTabSz="914400">
              <a:tabLst>
                <a:tab pos="3946525" algn="l"/>
              </a:tabLst>
            </a:pPr>
            <a:r>
              <a:rPr lang="en-US" altLang="en-US"/>
              <a:t>Reduce crosstalk (internal) noise</a:t>
            </a:r>
          </a:p>
          <a:p>
            <a:pPr marL="574675" lvl="2" indent="-165100" defTabSz="914400">
              <a:tabLst>
                <a:tab pos="3946525" algn="l"/>
              </a:tabLst>
            </a:pPr>
            <a:r>
              <a:rPr lang="en-US" altLang="en-US" sz="1800"/>
              <a:t>Near end xtalk = NEXT</a:t>
            </a:r>
          </a:p>
          <a:p>
            <a:pPr marL="574675" lvl="2" indent="-165100" defTabSz="914400">
              <a:tabLst>
                <a:tab pos="3946525" algn="l"/>
              </a:tabLst>
            </a:pPr>
            <a:r>
              <a:rPr lang="en-US" altLang="en-US" sz="1800"/>
              <a:t>Far end xtalk = FEXT</a:t>
            </a:r>
          </a:p>
          <a:p>
            <a:pPr marL="574675" lvl="2" indent="-165100" defTabSz="914400">
              <a:tabLst>
                <a:tab pos="3946525" algn="l"/>
              </a:tabLst>
            </a:pPr>
            <a:endParaRPr lang="en-US" altLang="en-US" sz="1800"/>
          </a:p>
          <a:p>
            <a:pPr marL="407988" lvl="1" indent="-238125" defTabSz="914400">
              <a:tabLst>
                <a:tab pos="3946525" algn="l"/>
              </a:tabLst>
            </a:pPr>
            <a:r>
              <a:rPr lang="en-US" altLang="en-US"/>
              <a:t>Xtalk noise is frequency dependant ! Increases with frequency</a:t>
            </a:r>
          </a:p>
          <a:p>
            <a:pPr marL="574675" lvl="2" indent="-165100" defTabSz="914400">
              <a:tabLst>
                <a:tab pos="3946525" algn="l"/>
              </a:tabLst>
            </a:pPr>
            <a:r>
              <a:rPr lang="en-US" altLang="en-US" sz="1800"/>
              <a:t>Important – can limit data rate on copper as loop lengths decrease</a:t>
            </a:r>
          </a:p>
        </p:txBody>
      </p:sp>
      <p:sp>
        <p:nvSpPr>
          <p:cNvPr id="18435" name="Rectangle 3">
            <a:extLst>
              <a:ext uri="{FF2B5EF4-FFF2-40B4-BE49-F238E27FC236}">
                <a16:creationId xmlns:a16="http://schemas.microsoft.com/office/drawing/2014/main" xmlns="" id="{58CB5765-18CD-4F5C-AC10-5AD44DB6B9CD}"/>
              </a:ext>
            </a:extLst>
          </p:cNvPr>
          <p:cNvSpPr>
            <a:spLocks noGrp="1" noChangeArrowheads="1"/>
          </p:cNvSpPr>
          <p:nvPr>
            <p:ph type="title"/>
          </p:nvPr>
        </p:nvSpPr>
        <p:spPr>
          <a:xfrm>
            <a:off x="0" y="457200"/>
            <a:ext cx="8316913" cy="758825"/>
          </a:xfrm>
        </p:spPr>
        <p:txBody>
          <a:bodyPr/>
          <a:lstStyle/>
          <a:p>
            <a:r>
              <a:rPr lang="en-US" altLang="en-US"/>
              <a:t>Copper Access Network - Telephone Wire</a:t>
            </a:r>
          </a:p>
        </p:txBody>
      </p:sp>
      <p:pic>
        <p:nvPicPr>
          <p:cNvPr id="18436" name="Picture 4" descr="telephone_cable_binders">
            <a:extLst>
              <a:ext uri="{FF2B5EF4-FFF2-40B4-BE49-F238E27FC236}">
                <a16:creationId xmlns:a16="http://schemas.microsoft.com/office/drawing/2014/main" xmlns="" id="{C1CD5B35-C0C6-4ED1-87BA-4B69EFA3E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138" y="0"/>
            <a:ext cx="28368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AutoShape 5">
            <a:extLst>
              <a:ext uri="{FF2B5EF4-FFF2-40B4-BE49-F238E27FC236}">
                <a16:creationId xmlns:a16="http://schemas.microsoft.com/office/drawing/2014/main" xmlns="" id="{AC3FC946-FFC7-4986-8E9F-153C94B351B8}"/>
              </a:ext>
            </a:extLst>
          </p:cNvPr>
          <p:cNvSpPr>
            <a:spLocks/>
          </p:cNvSpPr>
          <p:nvPr/>
        </p:nvSpPr>
        <p:spPr bwMode="auto">
          <a:xfrm>
            <a:off x="6172200" y="1981200"/>
            <a:ext cx="90488" cy="735013"/>
          </a:xfrm>
          <a:prstGeom prst="rightBrace">
            <a:avLst>
              <a:gd name="adj1" fmla="val 6769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8438" name="Text Box 6">
            <a:extLst>
              <a:ext uri="{FF2B5EF4-FFF2-40B4-BE49-F238E27FC236}">
                <a16:creationId xmlns:a16="http://schemas.microsoft.com/office/drawing/2014/main" xmlns="" id="{194B3CFF-486D-434D-8F78-EDAAD9DED053}"/>
              </a:ext>
            </a:extLst>
          </p:cNvPr>
          <p:cNvSpPr txBox="1">
            <a:spLocks noChangeArrowheads="1"/>
          </p:cNvSpPr>
          <p:nvPr/>
        </p:nvSpPr>
        <p:spPr bwMode="auto">
          <a:xfrm>
            <a:off x="6477000" y="2209800"/>
            <a:ext cx="14033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algn="ctr">
              <a:tabLst>
                <a:tab pos="3946525" algn="l"/>
              </a:tabLst>
              <a:defRPr sz="1600" b="1">
                <a:solidFill>
                  <a:schemeClr val="tx1"/>
                </a:solidFill>
                <a:latin typeface="FuturaA Bk BT" pitchFamily="34" charset="0"/>
              </a:defRPr>
            </a:lvl1pPr>
            <a:lvl2pPr marL="742950" indent="-285750" algn="ctr">
              <a:tabLst>
                <a:tab pos="3946525" algn="l"/>
              </a:tabLst>
              <a:defRPr sz="1600" b="1">
                <a:solidFill>
                  <a:schemeClr val="tx1"/>
                </a:solidFill>
                <a:latin typeface="FuturaA Bk BT" pitchFamily="34" charset="0"/>
              </a:defRPr>
            </a:lvl2pPr>
            <a:lvl3pPr marL="1143000" indent="-228600" algn="ctr">
              <a:tabLst>
                <a:tab pos="3946525" algn="l"/>
              </a:tabLst>
              <a:defRPr sz="1600" b="1">
                <a:solidFill>
                  <a:schemeClr val="tx1"/>
                </a:solidFill>
                <a:latin typeface="FuturaA Bk BT" pitchFamily="34" charset="0"/>
              </a:defRPr>
            </a:lvl3pPr>
            <a:lvl4pPr marL="1600200" indent="-228600" algn="ctr">
              <a:tabLst>
                <a:tab pos="3946525" algn="l"/>
              </a:tabLst>
              <a:defRPr sz="1600" b="1">
                <a:solidFill>
                  <a:schemeClr val="tx1"/>
                </a:solidFill>
                <a:latin typeface="FuturaA Bk BT" pitchFamily="34" charset="0"/>
              </a:defRPr>
            </a:lvl4pPr>
            <a:lvl5pPr marL="2057400" indent="-228600" algn="ctr">
              <a:tabLst>
                <a:tab pos="3946525" algn="l"/>
              </a:tabLst>
              <a:defRPr sz="1600" b="1">
                <a:solidFill>
                  <a:schemeClr val="tx1"/>
                </a:solidFill>
                <a:latin typeface="FuturaA Bk BT" pitchFamily="34" charset="0"/>
              </a:defRPr>
            </a:lvl5pPr>
            <a:lvl6pPr marL="2514600" indent="-228600" algn="ctr" eaLnBrk="0" fontAlgn="base" hangingPunct="0">
              <a:spcBef>
                <a:spcPct val="0"/>
              </a:spcBef>
              <a:spcAft>
                <a:spcPct val="0"/>
              </a:spcAft>
              <a:tabLst>
                <a:tab pos="3946525" algn="l"/>
              </a:tabLst>
              <a:defRPr sz="1600" b="1">
                <a:solidFill>
                  <a:schemeClr val="tx1"/>
                </a:solidFill>
                <a:latin typeface="FuturaA Bk BT" pitchFamily="34" charset="0"/>
              </a:defRPr>
            </a:lvl6pPr>
            <a:lvl7pPr marL="2971800" indent="-228600" algn="ctr" eaLnBrk="0" fontAlgn="base" hangingPunct="0">
              <a:spcBef>
                <a:spcPct val="0"/>
              </a:spcBef>
              <a:spcAft>
                <a:spcPct val="0"/>
              </a:spcAft>
              <a:tabLst>
                <a:tab pos="3946525" algn="l"/>
              </a:tabLst>
              <a:defRPr sz="1600" b="1">
                <a:solidFill>
                  <a:schemeClr val="tx1"/>
                </a:solidFill>
                <a:latin typeface="FuturaA Bk BT" pitchFamily="34" charset="0"/>
              </a:defRPr>
            </a:lvl7pPr>
            <a:lvl8pPr marL="3429000" indent="-228600" algn="ctr" eaLnBrk="0" fontAlgn="base" hangingPunct="0">
              <a:spcBef>
                <a:spcPct val="0"/>
              </a:spcBef>
              <a:spcAft>
                <a:spcPct val="0"/>
              </a:spcAft>
              <a:tabLst>
                <a:tab pos="3946525" algn="l"/>
              </a:tabLst>
              <a:defRPr sz="1600" b="1">
                <a:solidFill>
                  <a:schemeClr val="tx1"/>
                </a:solidFill>
                <a:latin typeface="FuturaA Bk BT" pitchFamily="34" charset="0"/>
              </a:defRPr>
            </a:lvl8pPr>
            <a:lvl9pPr marL="3886200" indent="-228600" algn="ctr" eaLnBrk="0" fontAlgn="base" hangingPunct="0">
              <a:spcBef>
                <a:spcPct val="0"/>
              </a:spcBef>
              <a:spcAft>
                <a:spcPct val="0"/>
              </a:spcAft>
              <a:tabLst>
                <a:tab pos="3946525" algn="l"/>
              </a:tabLst>
              <a:defRPr sz="1600" b="1">
                <a:solidFill>
                  <a:schemeClr val="tx1"/>
                </a:solidFill>
                <a:latin typeface="FuturaA Bk BT" pitchFamily="34" charset="0"/>
              </a:defRPr>
            </a:lvl9pPr>
          </a:lstStyle>
          <a:p>
            <a:pPr>
              <a:lnSpc>
                <a:spcPct val="90000"/>
              </a:lnSpc>
              <a:spcBef>
                <a:spcPct val="50000"/>
              </a:spcBef>
              <a:spcAft>
                <a:spcPts val="1200"/>
              </a:spcAft>
              <a:buClr>
                <a:schemeClr val="bg1"/>
              </a:buClr>
              <a:buFont typeface="Times New Roman" panose="02020603050405020304" pitchFamily="18" charset="0"/>
              <a:buNone/>
            </a:pPr>
            <a:r>
              <a:rPr lang="en-US" altLang="en-US" b="0">
                <a:latin typeface="Trebuchet MS" panose="020B0603020202020204" pitchFamily="34" charset="0"/>
              </a:rPr>
              <a:t>25 pair binders</a:t>
            </a:r>
          </a:p>
        </p:txBody>
      </p:sp>
      <p:grpSp>
        <p:nvGrpSpPr>
          <p:cNvPr id="18439" name="Group 7">
            <a:extLst>
              <a:ext uri="{FF2B5EF4-FFF2-40B4-BE49-F238E27FC236}">
                <a16:creationId xmlns:a16="http://schemas.microsoft.com/office/drawing/2014/main" xmlns="" id="{DCB59FCD-2F2D-4544-851E-B1EB3ECF5199}"/>
              </a:ext>
            </a:extLst>
          </p:cNvPr>
          <p:cNvGrpSpPr>
            <a:grpSpLocks/>
          </p:cNvGrpSpPr>
          <p:nvPr/>
        </p:nvGrpSpPr>
        <p:grpSpPr bwMode="auto">
          <a:xfrm>
            <a:off x="5129213" y="2819400"/>
            <a:ext cx="3838575" cy="946150"/>
            <a:chOff x="2789" y="1927"/>
            <a:chExt cx="2418" cy="596"/>
          </a:xfrm>
        </p:grpSpPr>
        <p:sp>
          <p:nvSpPr>
            <p:cNvPr id="18462" name="AutoShape 8">
              <a:extLst>
                <a:ext uri="{FF2B5EF4-FFF2-40B4-BE49-F238E27FC236}">
                  <a16:creationId xmlns:a16="http://schemas.microsoft.com/office/drawing/2014/main" xmlns="" id="{A2E670CB-B626-4218-B429-1072511841A1}"/>
                </a:ext>
              </a:extLst>
            </p:cNvPr>
            <p:cNvSpPr>
              <a:spLocks noChangeArrowheads="1"/>
            </p:cNvSpPr>
            <p:nvPr/>
          </p:nvSpPr>
          <p:spPr bwMode="auto">
            <a:xfrm>
              <a:off x="3665" y="1945"/>
              <a:ext cx="240" cy="240"/>
            </a:xfrm>
            <a:prstGeom prst="lightningBolt">
              <a:avLst/>
            </a:prstGeom>
            <a:solidFill>
              <a:srgbClr val="FFFF00"/>
            </a:solidFill>
            <a:ln w="25400">
              <a:solidFill>
                <a:schemeClr val="tx1"/>
              </a:solidFill>
              <a:miter lim="800000"/>
              <a:headEnd/>
              <a:tailEnd/>
            </a:ln>
          </p:spPr>
          <p:txBody>
            <a:bodyPr wrap="none" anchor="ct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8463" name="Arc 9">
              <a:extLst>
                <a:ext uri="{FF2B5EF4-FFF2-40B4-BE49-F238E27FC236}">
                  <a16:creationId xmlns:a16="http://schemas.microsoft.com/office/drawing/2014/main" xmlns="" id="{5C89491E-75FF-4D7D-AA29-4F967246B757}"/>
                </a:ext>
              </a:extLst>
            </p:cNvPr>
            <p:cNvSpPr>
              <a:spLocks noChangeAspect="1"/>
            </p:cNvSpPr>
            <p:nvPr/>
          </p:nvSpPr>
          <p:spPr bwMode="auto">
            <a:xfrm>
              <a:off x="3501" y="2233"/>
              <a:ext cx="94" cy="2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64" name="Arc 10">
              <a:extLst>
                <a:ext uri="{FF2B5EF4-FFF2-40B4-BE49-F238E27FC236}">
                  <a16:creationId xmlns:a16="http://schemas.microsoft.com/office/drawing/2014/main" xmlns="" id="{E956A3CD-A16B-4F52-9793-E6D5C5411660}"/>
                </a:ext>
              </a:extLst>
            </p:cNvPr>
            <p:cNvSpPr>
              <a:spLocks noChangeAspect="1"/>
            </p:cNvSpPr>
            <p:nvPr/>
          </p:nvSpPr>
          <p:spPr bwMode="auto">
            <a:xfrm flipV="1">
              <a:off x="3501" y="2257"/>
              <a:ext cx="94" cy="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65" name="Arc 11">
              <a:extLst>
                <a:ext uri="{FF2B5EF4-FFF2-40B4-BE49-F238E27FC236}">
                  <a16:creationId xmlns:a16="http://schemas.microsoft.com/office/drawing/2014/main" xmlns="" id="{D72421FE-6C46-4105-93EF-1B1FE215913A}"/>
                </a:ext>
              </a:extLst>
            </p:cNvPr>
            <p:cNvSpPr>
              <a:spLocks noChangeAspect="1"/>
            </p:cNvSpPr>
            <p:nvPr/>
          </p:nvSpPr>
          <p:spPr bwMode="auto">
            <a:xfrm flipV="1">
              <a:off x="3595" y="2257"/>
              <a:ext cx="94" cy="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66" name="Arc 12">
              <a:extLst>
                <a:ext uri="{FF2B5EF4-FFF2-40B4-BE49-F238E27FC236}">
                  <a16:creationId xmlns:a16="http://schemas.microsoft.com/office/drawing/2014/main" xmlns="" id="{8781FFC2-8B20-4230-A31D-B929E0CF6DC2}"/>
                </a:ext>
              </a:extLst>
            </p:cNvPr>
            <p:cNvSpPr>
              <a:spLocks noChangeAspect="1"/>
            </p:cNvSpPr>
            <p:nvPr/>
          </p:nvSpPr>
          <p:spPr bwMode="auto">
            <a:xfrm>
              <a:off x="3595" y="2233"/>
              <a:ext cx="94" cy="2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67" name="Arc 13">
              <a:extLst>
                <a:ext uri="{FF2B5EF4-FFF2-40B4-BE49-F238E27FC236}">
                  <a16:creationId xmlns:a16="http://schemas.microsoft.com/office/drawing/2014/main" xmlns="" id="{63243092-A0A5-4051-A58D-D2A7C35279BF}"/>
                </a:ext>
              </a:extLst>
            </p:cNvPr>
            <p:cNvSpPr>
              <a:spLocks noChangeAspect="1"/>
            </p:cNvSpPr>
            <p:nvPr/>
          </p:nvSpPr>
          <p:spPr bwMode="auto">
            <a:xfrm>
              <a:off x="3697" y="2233"/>
              <a:ext cx="94" cy="2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68" name="Arc 14">
              <a:extLst>
                <a:ext uri="{FF2B5EF4-FFF2-40B4-BE49-F238E27FC236}">
                  <a16:creationId xmlns:a16="http://schemas.microsoft.com/office/drawing/2014/main" xmlns="" id="{DA94CD14-51A9-4063-B10C-64828376A32F}"/>
                </a:ext>
              </a:extLst>
            </p:cNvPr>
            <p:cNvSpPr>
              <a:spLocks noChangeAspect="1"/>
            </p:cNvSpPr>
            <p:nvPr/>
          </p:nvSpPr>
          <p:spPr bwMode="auto">
            <a:xfrm flipV="1">
              <a:off x="3697" y="2257"/>
              <a:ext cx="94" cy="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69" name="Arc 15">
              <a:extLst>
                <a:ext uri="{FF2B5EF4-FFF2-40B4-BE49-F238E27FC236}">
                  <a16:creationId xmlns:a16="http://schemas.microsoft.com/office/drawing/2014/main" xmlns="" id="{37B7B9CB-066B-45C6-A400-C74CBA403F5A}"/>
                </a:ext>
              </a:extLst>
            </p:cNvPr>
            <p:cNvSpPr>
              <a:spLocks noChangeAspect="1"/>
            </p:cNvSpPr>
            <p:nvPr/>
          </p:nvSpPr>
          <p:spPr bwMode="auto">
            <a:xfrm flipV="1">
              <a:off x="3791" y="2257"/>
              <a:ext cx="94" cy="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70" name="Arc 16">
              <a:extLst>
                <a:ext uri="{FF2B5EF4-FFF2-40B4-BE49-F238E27FC236}">
                  <a16:creationId xmlns:a16="http://schemas.microsoft.com/office/drawing/2014/main" xmlns="" id="{1532D0D5-8FCF-4EE3-9813-55E879451D0D}"/>
                </a:ext>
              </a:extLst>
            </p:cNvPr>
            <p:cNvSpPr>
              <a:spLocks noChangeAspect="1"/>
            </p:cNvSpPr>
            <p:nvPr/>
          </p:nvSpPr>
          <p:spPr bwMode="auto">
            <a:xfrm>
              <a:off x="3791" y="2233"/>
              <a:ext cx="94" cy="2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71" name="Arc 17">
              <a:extLst>
                <a:ext uri="{FF2B5EF4-FFF2-40B4-BE49-F238E27FC236}">
                  <a16:creationId xmlns:a16="http://schemas.microsoft.com/office/drawing/2014/main" xmlns="" id="{960CB346-B390-4A51-AFB1-8B55D1D1FAF1}"/>
                </a:ext>
              </a:extLst>
            </p:cNvPr>
            <p:cNvSpPr>
              <a:spLocks noChangeAspect="1"/>
            </p:cNvSpPr>
            <p:nvPr/>
          </p:nvSpPr>
          <p:spPr bwMode="auto">
            <a:xfrm>
              <a:off x="3891" y="2233"/>
              <a:ext cx="94" cy="2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72" name="Arc 18">
              <a:extLst>
                <a:ext uri="{FF2B5EF4-FFF2-40B4-BE49-F238E27FC236}">
                  <a16:creationId xmlns:a16="http://schemas.microsoft.com/office/drawing/2014/main" xmlns="" id="{385A5908-8B01-42B8-BBE5-54AE4D4CA216}"/>
                </a:ext>
              </a:extLst>
            </p:cNvPr>
            <p:cNvSpPr>
              <a:spLocks noChangeAspect="1"/>
            </p:cNvSpPr>
            <p:nvPr/>
          </p:nvSpPr>
          <p:spPr bwMode="auto">
            <a:xfrm flipV="1">
              <a:off x="3891" y="2257"/>
              <a:ext cx="94" cy="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73" name="Arc 19">
              <a:extLst>
                <a:ext uri="{FF2B5EF4-FFF2-40B4-BE49-F238E27FC236}">
                  <a16:creationId xmlns:a16="http://schemas.microsoft.com/office/drawing/2014/main" xmlns="" id="{CB2C4A41-DF98-4D0E-81F7-86C2E3111564}"/>
                </a:ext>
              </a:extLst>
            </p:cNvPr>
            <p:cNvSpPr>
              <a:spLocks noChangeAspect="1"/>
            </p:cNvSpPr>
            <p:nvPr/>
          </p:nvSpPr>
          <p:spPr bwMode="auto">
            <a:xfrm flipV="1">
              <a:off x="3985" y="2257"/>
              <a:ext cx="94" cy="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74" name="Arc 20">
              <a:extLst>
                <a:ext uri="{FF2B5EF4-FFF2-40B4-BE49-F238E27FC236}">
                  <a16:creationId xmlns:a16="http://schemas.microsoft.com/office/drawing/2014/main" xmlns="" id="{7116090B-E08D-4247-B7D4-FA927D3095E9}"/>
                </a:ext>
              </a:extLst>
            </p:cNvPr>
            <p:cNvSpPr>
              <a:spLocks noChangeAspect="1"/>
            </p:cNvSpPr>
            <p:nvPr/>
          </p:nvSpPr>
          <p:spPr bwMode="auto">
            <a:xfrm>
              <a:off x="3985" y="2233"/>
              <a:ext cx="94" cy="2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75" name="Arc 21">
              <a:extLst>
                <a:ext uri="{FF2B5EF4-FFF2-40B4-BE49-F238E27FC236}">
                  <a16:creationId xmlns:a16="http://schemas.microsoft.com/office/drawing/2014/main" xmlns="" id="{4A6621AF-0235-43FE-AEE0-559D7A22FEA3}"/>
                </a:ext>
              </a:extLst>
            </p:cNvPr>
            <p:cNvSpPr>
              <a:spLocks noChangeAspect="1"/>
            </p:cNvSpPr>
            <p:nvPr/>
          </p:nvSpPr>
          <p:spPr bwMode="auto">
            <a:xfrm>
              <a:off x="4087" y="2233"/>
              <a:ext cx="94" cy="2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76" name="Arc 22">
              <a:extLst>
                <a:ext uri="{FF2B5EF4-FFF2-40B4-BE49-F238E27FC236}">
                  <a16:creationId xmlns:a16="http://schemas.microsoft.com/office/drawing/2014/main" xmlns="" id="{A8D2D5DF-D1C3-4549-8BE1-5D85545CFB84}"/>
                </a:ext>
              </a:extLst>
            </p:cNvPr>
            <p:cNvSpPr>
              <a:spLocks noChangeAspect="1"/>
            </p:cNvSpPr>
            <p:nvPr/>
          </p:nvSpPr>
          <p:spPr bwMode="auto">
            <a:xfrm flipV="1">
              <a:off x="4087" y="2257"/>
              <a:ext cx="94" cy="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77" name="Arc 23">
              <a:extLst>
                <a:ext uri="{FF2B5EF4-FFF2-40B4-BE49-F238E27FC236}">
                  <a16:creationId xmlns:a16="http://schemas.microsoft.com/office/drawing/2014/main" xmlns="" id="{3722E184-9D29-4A1B-A736-00939CAED463}"/>
                </a:ext>
              </a:extLst>
            </p:cNvPr>
            <p:cNvSpPr>
              <a:spLocks noChangeAspect="1"/>
            </p:cNvSpPr>
            <p:nvPr/>
          </p:nvSpPr>
          <p:spPr bwMode="auto">
            <a:xfrm flipV="1">
              <a:off x="4181" y="2257"/>
              <a:ext cx="94" cy="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sp>
          <p:nvSpPr>
            <p:cNvPr id="18478" name="Arc 24">
              <a:extLst>
                <a:ext uri="{FF2B5EF4-FFF2-40B4-BE49-F238E27FC236}">
                  <a16:creationId xmlns:a16="http://schemas.microsoft.com/office/drawing/2014/main" xmlns="" id="{4513E4B4-6E5F-4000-85EB-A3E1AE0C90BE}"/>
                </a:ext>
              </a:extLst>
            </p:cNvPr>
            <p:cNvSpPr>
              <a:spLocks noChangeAspect="1"/>
            </p:cNvSpPr>
            <p:nvPr/>
          </p:nvSpPr>
          <p:spPr bwMode="auto">
            <a:xfrm>
              <a:off x="4181" y="2233"/>
              <a:ext cx="94" cy="2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93"/>
                  </a:moveTo>
                  <a:cubicBezTo>
                    <a:pt x="3" y="9666"/>
                    <a:pt x="9673" y="-1"/>
                    <a:pt x="21600" y="0"/>
                  </a:cubicBezTo>
                  <a:cubicBezTo>
                    <a:pt x="33529" y="0"/>
                    <a:pt x="43200" y="9670"/>
                    <a:pt x="43200" y="21600"/>
                  </a:cubicBezTo>
                </a:path>
                <a:path w="43200" h="21600" stroke="0" extrusionOk="0">
                  <a:moveTo>
                    <a:pt x="0" y="21593"/>
                  </a:moveTo>
                  <a:cubicBezTo>
                    <a:pt x="3" y="9666"/>
                    <a:pt x="9673" y="-1"/>
                    <a:pt x="21600" y="0"/>
                  </a:cubicBezTo>
                  <a:cubicBezTo>
                    <a:pt x="33529" y="0"/>
                    <a:pt x="43200" y="9670"/>
                    <a:pt x="43200" y="21600"/>
                  </a:cubicBezTo>
                  <a:lnTo>
                    <a:pt x="21600" y="21600"/>
                  </a:lnTo>
                  <a:lnTo>
                    <a:pt x="0" y="21593"/>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1234" tIns="78201" rIns="123818" bIns="45714" anchor="ctr"/>
            <a:lstStyle/>
            <a:p>
              <a:endParaRPr lang="en-CA"/>
            </a:p>
          </p:txBody>
        </p:sp>
        <p:pic>
          <p:nvPicPr>
            <p:cNvPr id="18479" name="Picture 25" descr="1000_asam">
              <a:extLst>
                <a:ext uri="{FF2B5EF4-FFF2-40B4-BE49-F238E27FC236}">
                  <a16:creationId xmlns:a16="http://schemas.microsoft.com/office/drawing/2014/main" xmlns="" id="{65C5B8DC-AC6D-4A0B-957F-211F430958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9" y="2042"/>
              <a:ext cx="33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80" name="Group 26">
              <a:extLst>
                <a:ext uri="{FF2B5EF4-FFF2-40B4-BE49-F238E27FC236}">
                  <a16:creationId xmlns:a16="http://schemas.microsoft.com/office/drawing/2014/main" xmlns="" id="{EF7112E9-EAFB-4F30-9FD9-0B75F5F81E1D}"/>
                </a:ext>
              </a:extLst>
            </p:cNvPr>
            <p:cNvGrpSpPr>
              <a:grpSpLocks/>
            </p:cNvGrpSpPr>
            <p:nvPr/>
          </p:nvGrpSpPr>
          <p:grpSpPr bwMode="auto">
            <a:xfrm>
              <a:off x="3196" y="2112"/>
              <a:ext cx="478" cy="90"/>
              <a:chOff x="3196" y="2368"/>
              <a:chExt cx="478" cy="90"/>
            </a:xfrm>
          </p:grpSpPr>
          <p:sp>
            <p:nvSpPr>
              <p:cNvPr id="18505" name="Line 27">
                <a:extLst>
                  <a:ext uri="{FF2B5EF4-FFF2-40B4-BE49-F238E27FC236}">
                    <a16:creationId xmlns:a16="http://schemas.microsoft.com/office/drawing/2014/main" xmlns="" id="{800D1BCA-A962-4F72-9AD2-18CF84F78C50}"/>
                  </a:ext>
                </a:extLst>
              </p:cNvPr>
              <p:cNvSpPr>
                <a:spLocks noChangeShapeType="1"/>
              </p:cNvSpPr>
              <p:nvPr/>
            </p:nvSpPr>
            <p:spPr bwMode="auto">
              <a:xfrm flipV="1">
                <a:off x="3350" y="2385"/>
                <a:ext cx="0"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grpSp>
            <p:nvGrpSpPr>
              <p:cNvPr id="18506" name="Group 28">
                <a:extLst>
                  <a:ext uri="{FF2B5EF4-FFF2-40B4-BE49-F238E27FC236}">
                    <a16:creationId xmlns:a16="http://schemas.microsoft.com/office/drawing/2014/main" xmlns="" id="{1C2ABB93-9713-47AB-AF3F-79E8251422E4}"/>
                  </a:ext>
                </a:extLst>
              </p:cNvPr>
              <p:cNvGrpSpPr>
                <a:grpSpLocks/>
              </p:cNvGrpSpPr>
              <p:nvPr/>
            </p:nvGrpSpPr>
            <p:grpSpPr bwMode="auto">
              <a:xfrm>
                <a:off x="3196" y="2368"/>
                <a:ext cx="478" cy="90"/>
                <a:chOff x="3196" y="2368"/>
                <a:chExt cx="478" cy="90"/>
              </a:xfrm>
            </p:grpSpPr>
            <p:sp>
              <p:nvSpPr>
                <p:cNvPr id="18507" name="Line 29">
                  <a:extLst>
                    <a:ext uri="{FF2B5EF4-FFF2-40B4-BE49-F238E27FC236}">
                      <a16:creationId xmlns:a16="http://schemas.microsoft.com/office/drawing/2014/main" xmlns="" id="{D725F1E5-44F0-4DA5-898A-F181214DE623}"/>
                    </a:ext>
                  </a:extLst>
                </p:cNvPr>
                <p:cNvSpPr>
                  <a:spLocks noChangeShapeType="1"/>
                </p:cNvSpPr>
                <p:nvPr/>
              </p:nvSpPr>
              <p:spPr bwMode="auto">
                <a:xfrm>
                  <a:off x="3196" y="2441"/>
                  <a:ext cx="162" cy="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508" name="Line 30">
                  <a:extLst>
                    <a:ext uri="{FF2B5EF4-FFF2-40B4-BE49-F238E27FC236}">
                      <a16:creationId xmlns:a16="http://schemas.microsoft.com/office/drawing/2014/main" xmlns="" id="{0FF4EA34-E760-466D-AA2B-D17D0921AAE4}"/>
                    </a:ext>
                  </a:extLst>
                </p:cNvPr>
                <p:cNvSpPr>
                  <a:spLocks noChangeShapeType="1"/>
                </p:cNvSpPr>
                <p:nvPr/>
              </p:nvSpPr>
              <p:spPr bwMode="auto">
                <a:xfrm>
                  <a:off x="3350" y="2376"/>
                  <a:ext cx="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509" name="Line 31">
                  <a:extLst>
                    <a:ext uri="{FF2B5EF4-FFF2-40B4-BE49-F238E27FC236}">
                      <a16:creationId xmlns:a16="http://schemas.microsoft.com/office/drawing/2014/main" xmlns="" id="{3416283F-B712-458A-8CDE-2E107CBA3FA0}"/>
                    </a:ext>
                  </a:extLst>
                </p:cNvPr>
                <p:cNvSpPr>
                  <a:spLocks noChangeShapeType="1"/>
                </p:cNvSpPr>
                <p:nvPr/>
              </p:nvSpPr>
              <p:spPr bwMode="auto">
                <a:xfrm>
                  <a:off x="3455" y="2368"/>
                  <a:ext cx="0" cy="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510" name="Line 32">
                  <a:extLst>
                    <a:ext uri="{FF2B5EF4-FFF2-40B4-BE49-F238E27FC236}">
                      <a16:creationId xmlns:a16="http://schemas.microsoft.com/office/drawing/2014/main" xmlns="" id="{A080CC71-22D8-4692-BBC8-C6B3C4FD59CA}"/>
                    </a:ext>
                  </a:extLst>
                </p:cNvPr>
                <p:cNvSpPr>
                  <a:spLocks noChangeShapeType="1"/>
                </p:cNvSpPr>
                <p:nvPr/>
              </p:nvSpPr>
              <p:spPr bwMode="auto">
                <a:xfrm>
                  <a:off x="3464" y="2458"/>
                  <a:ext cx="21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grpSp>
        </p:grpSp>
        <p:sp>
          <p:nvSpPr>
            <p:cNvPr id="18481" name="Line 33">
              <a:extLst>
                <a:ext uri="{FF2B5EF4-FFF2-40B4-BE49-F238E27FC236}">
                  <a16:creationId xmlns:a16="http://schemas.microsoft.com/office/drawing/2014/main" xmlns="" id="{1B754A59-67B7-4AFF-BCAD-401056DB0B11}"/>
                </a:ext>
              </a:extLst>
            </p:cNvPr>
            <p:cNvSpPr>
              <a:spLocks noChangeShapeType="1"/>
            </p:cNvSpPr>
            <p:nvPr/>
          </p:nvSpPr>
          <p:spPr bwMode="auto">
            <a:xfrm>
              <a:off x="3205" y="2330"/>
              <a:ext cx="162" cy="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82" name="Line 34">
              <a:extLst>
                <a:ext uri="{FF2B5EF4-FFF2-40B4-BE49-F238E27FC236}">
                  <a16:creationId xmlns:a16="http://schemas.microsoft.com/office/drawing/2014/main" xmlns="" id="{9B6E38A4-06D5-4E33-AFF5-B6DEF69C46D2}"/>
                </a:ext>
              </a:extLst>
            </p:cNvPr>
            <p:cNvSpPr>
              <a:spLocks noChangeShapeType="1"/>
            </p:cNvSpPr>
            <p:nvPr/>
          </p:nvSpPr>
          <p:spPr bwMode="auto">
            <a:xfrm flipV="1">
              <a:off x="3359" y="2338"/>
              <a:ext cx="0"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83" name="Line 35">
              <a:extLst>
                <a:ext uri="{FF2B5EF4-FFF2-40B4-BE49-F238E27FC236}">
                  <a16:creationId xmlns:a16="http://schemas.microsoft.com/office/drawing/2014/main" xmlns="" id="{D86FB074-B809-46F8-9CF7-2FC23716EB21}"/>
                </a:ext>
              </a:extLst>
            </p:cNvPr>
            <p:cNvSpPr>
              <a:spLocks noChangeShapeType="1"/>
            </p:cNvSpPr>
            <p:nvPr/>
          </p:nvSpPr>
          <p:spPr bwMode="auto">
            <a:xfrm>
              <a:off x="3359" y="2401"/>
              <a:ext cx="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84" name="Line 36">
              <a:extLst>
                <a:ext uri="{FF2B5EF4-FFF2-40B4-BE49-F238E27FC236}">
                  <a16:creationId xmlns:a16="http://schemas.microsoft.com/office/drawing/2014/main" xmlns="" id="{E998A1DC-D8A0-4BB6-81FA-9B4B5D6C82C0}"/>
                </a:ext>
              </a:extLst>
            </p:cNvPr>
            <p:cNvSpPr>
              <a:spLocks noChangeShapeType="1"/>
            </p:cNvSpPr>
            <p:nvPr/>
          </p:nvSpPr>
          <p:spPr bwMode="auto">
            <a:xfrm>
              <a:off x="3464" y="2321"/>
              <a:ext cx="0" cy="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85" name="Line 37">
              <a:extLst>
                <a:ext uri="{FF2B5EF4-FFF2-40B4-BE49-F238E27FC236}">
                  <a16:creationId xmlns:a16="http://schemas.microsoft.com/office/drawing/2014/main" xmlns="" id="{6F24D622-420D-49BE-83A2-0AE5A7895CBD}"/>
                </a:ext>
              </a:extLst>
            </p:cNvPr>
            <p:cNvSpPr>
              <a:spLocks noChangeShapeType="1"/>
            </p:cNvSpPr>
            <p:nvPr/>
          </p:nvSpPr>
          <p:spPr bwMode="auto">
            <a:xfrm>
              <a:off x="3473" y="2331"/>
              <a:ext cx="21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86" name="Line 38">
              <a:extLst>
                <a:ext uri="{FF2B5EF4-FFF2-40B4-BE49-F238E27FC236}">
                  <a16:creationId xmlns:a16="http://schemas.microsoft.com/office/drawing/2014/main" xmlns="" id="{25E1E81D-CF03-444F-ADE8-5A02B0A82759}"/>
                </a:ext>
              </a:extLst>
            </p:cNvPr>
            <p:cNvSpPr>
              <a:spLocks noChangeShapeType="1"/>
            </p:cNvSpPr>
            <p:nvPr/>
          </p:nvSpPr>
          <p:spPr bwMode="auto">
            <a:xfrm>
              <a:off x="4149" y="2186"/>
              <a:ext cx="162" cy="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87" name="Line 39">
              <a:extLst>
                <a:ext uri="{FF2B5EF4-FFF2-40B4-BE49-F238E27FC236}">
                  <a16:creationId xmlns:a16="http://schemas.microsoft.com/office/drawing/2014/main" xmlns="" id="{A8F3A0DF-7DE3-4F70-B434-2AD5551A9167}"/>
                </a:ext>
              </a:extLst>
            </p:cNvPr>
            <p:cNvSpPr>
              <a:spLocks noChangeShapeType="1"/>
            </p:cNvSpPr>
            <p:nvPr/>
          </p:nvSpPr>
          <p:spPr bwMode="auto">
            <a:xfrm flipV="1">
              <a:off x="4303" y="2130"/>
              <a:ext cx="0"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88" name="Line 40">
              <a:extLst>
                <a:ext uri="{FF2B5EF4-FFF2-40B4-BE49-F238E27FC236}">
                  <a16:creationId xmlns:a16="http://schemas.microsoft.com/office/drawing/2014/main" xmlns="" id="{60F899D3-4987-46BC-AA23-0B30AF9BBD62}"/>
                </a:ext>
              </a:extLst>
            </p:cNvPr>
            <p:cNvSpPr>
              <a:spLocks noChangeShapeType="1"/>
            </p:cNvSpPr>
            <p:nvPr/>
          </p:nvSpPr>
          <p:spPr bwMode="auto">
            <a:xfrm>
              <a:off x="4303" y="2121"/>
              <a:ext cx="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89" name="Line 41">
              <a:extLst>
                <a:ext uri="{FF2B5EF4-FFF2-40B4-BE49-F238E27FC236}">
                  <a16:creationId xmlns:a16="http://schemas.microsoft.com/office/drawing/2014/main" xmlns="" id="{ECADC4E1-2D50-4DF9-9EBA-27C371249C5F}"/>
                </a:ext>
              </a:extLst>
            </p:cNvPr>
            <p:cNvSpPr>
              <a:spLocks noChangeShapeType="1"/>
            </p:cNvSpPr>
            <p:nvPr/>
          </p:nvSpPr>
          <p:spPr bwMode="auto">
            <a:xfrm>
              <a:off x="4408" y="2113"/>
              <a:ext cx="0" cy="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90" name="Line 42">
              <a:extLst>
                <a:ext uri="{FF2B5EF4-FFF2-40B4-BE49-F238E27FC236}">
                  <a16:creationId xmlns:a16="http://schemas.microsoft.com/office/drawing/2014/main" xmlns="" id="{F1EC293C-BB4A-4CE1-8552-320DF4D13903}"/>
                </a:ext>
              </a:extLst>
            </p:cNvPr>
            <p:cNvSpPr>
              <a:spLocks noChangeShapeType="1"/>
            </p:cNvSpPr>
            <p:nvPr/>
          </p:nvSpPr>
          <p:spPr bwMode="auto">
            <a:xfrm>
              <a:off x="4417" y="2203"/>
              <a:ext cx="21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91" name="Line 43">
              <a:extLst>
                <a:ext uri="{FF2B5EF4-FFF2-40B4-BE49-F238E27FC236}">
                  <a16:creationId xmlns:a16="http://schemas.microsoft.com/office/drawing/2014/main" xmlns="" id="{5F3E5FD5-2E3A-45FA-BD96-59282805CE11}"/>
                </a:ext>
              </a:extLst>
            </p:cNvPr>
            <p:cNvSpPr>
              <a:spLocks noChangeShapeType="1"/>
            </p:cNvSpPr>
            <p:nvPr/>
          </p:nvSpPr>
          <p:spPr bwMode="auto">
            <a:xfrm>
              <a:off x="4158" y="2331"/>
              <a:ext cx="162" cy="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92" name="Line 44">
              <a:extLst>
                <a:ext uri="{FF2B5EF4-FFF2-40B4-BE49-F238E27FC236}">
                  <a16:creationId xmlns:a16="http://schemas.microsoft.com/office/drawing/2014/main" xmlns="" id="{76F0FF90-34FA-4174-B16C-BC8F98D0085F}"/>
                </a:ext>
              </a:extLst>
            </p:cNvPr>
            <p:cNvSpPr>
              <a:spLocks noChangeShapeType="1"/>
            </p:cNvSpPr>
            <p:nvPr/>
          </p:nvSpPr>
          <p:spPr bwMode="auto">
            <a:xfrm flipV="1">
              <a:off x="4312" y="2339"/>
              <a:ext cx="0"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93" name="Line 45">
              <a:extLst>
                <a:ext uri="{FF2B5EF4-FFF2-40B4-BE49-F238E27FC236}">
                  <a16:creationId xmlns:a16="http://schemas.microsoft.com/office/drawing/2014/main" xmlns="" id="{4801496E-A9E7-4FDD-96BF-DC3887E5A2C7}"/>
                </a:ext>
              </a:extLst>
            </p:cNvPr>
            <p:cNvSpPr>
              <a:spLocks noChangeShapeType="1"/>
            </p:cNvSpPr>
            <p:nvPr/>
          </p:nvSpPr>
          <p:spPr bwMode="auto">
            <a:xfrm>
              <a:off x="4312" y="2402"/>
              <a:ext cx="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94" name="Line 46">
              <a:extLst>
                <a:ext uri="{FF2B5EF4-FFF2-40B4-BE49-F238E27FC236}">
                  <a16:creationId xmlns:a16="http://schemas.microsoft.com/office/drawing/2014/main" xmlns="" id="{6E6FE319-F333-46E2-A58C-2EC0F64B317E}"/>
                </a:ext>
              </a:extLst>
            </p:cNvPr>
            <p:cNvSpPr>
              <a:spLocks noChangeShapeType="1"/>
            </p:cNvSpPr>
            <p:nvPr/>
          </p:nvSpPr>
          <p:spPr bwMode="auto">
            <a:xfrm>
              <a:off x="4417" y="2322"/>
              <a:ext cx="0" cy="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95" name="Line 47">
              <a:extLst>
                <a:ext uri="{FF2B5EF4-FFF2-40B4-BE49-F238E27FC236}">
                  <a16:creationId xmlns:a16="http://schemas.microsoft.com/office/drawing/2014/main" xmlns="" id="{0ED85449-C54B-42C9-8A38-C22A37FFB013}"/>
                </a:ext>
              </a:extLst>
            </p:cNvPr>
            <p:cNvSpPr>
              <a:spLocks noChangeShapeType="1"/>
            </p:cNvSpPr>
            <p:nvPr/>
          </p:nvSpPr>
          <p:spPr bwMode="auto">
            <a:xfrm>
              <a:off x="4426" y="2332"/>
              <a:ext cx="21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96" name="Freeform 48">
              <a:extLst>
                <a:ext uri="{FF2B5EF4-FFF2-40B4-BE49-F238E27FC236}">
                  <a16:creationId xmlns:a16="http://schemas.microsoft.com/office/drawing/2014/main" xmlns="" id="{97300EBE-795C-4481-BCEE-545A20FE30B7}"/>
                </a:ext>
              </a:extLst>
            </p:cNvPr>
            <p:cNvSpPr>
              <a:spLocks/>
            </p:cNvSpPr>
            <p:nvPr/>
          </p:nvSpPr>
          <p:spPr bwMode="auto">
            <a:xfrm>
              <a:off x="4334" y="1988"/>
              <a:ext cx="81" cy="254"/>
            </a:xfrm>
            <a:custGeom>
              <a:avLst/>
              <a:gdLst>
                <a:gd name="T0" fmla="*/ 0 w 81"/>
                <a:gd name="T1" fmla="*/ 125 h 254"/>
                <a:gd name="T2" fmla="*/ 16 w 81"/>
                <a:gd name="T3" fmla="*/ 19 h 254"/>
                <a:gd name="T4" fmla="*/ 48 w 81"/>
                <a:gd name="T5" fmla="*/ 238 h 254"/>
                <a:gd name="T6" fmla="*/ 81 w 81"/>
                <a:gd name="T7" fmla="*/ 117 h 254"/>
                <a:gd name="T8" fmla="*/ 0 60000 65536"/>
                <a:gd name="T9" fmla="*/ 0 60000 65536"/>
                <a:gd name="T10" fmla="*/ 0 60000 65536"/>
                <a:gd name="T11" fmla="*/ 0 60000 65536"/>
                <a:gd name="T12" fmla="*/ 0 w 81"/>
                <a:gd name="T13" fmla="*/ 0 h 254"/>
                <a:gd name="T14" fmla="*/ 81 w 81"/>
                <a:gd name="T15" fmla="*/ 254 h 254"/>
              </a:gdLst>
              <a:ahLst/>
              <a:cxnLst>
                <a:cxn ang="T8">
                  <a:pos x="T0" y="T1"/>
                </a:cxn>
                <a:cxn ang="T9">
                  <a:pos x="T2" y="T3"/>
                </a:cxn>
                <a:cxn ang="T10">
                  <a:pos x="T4" y="T5"/>
                </a:cxn>
                <a:cxn ang="T11">
                  <a:pos x="T6" y="T7"/>
                </a:cxn>
              </a:cxnLst>
              <a:rect l="T12" t="T13" r="T14" b="T15"/>
              <a:pathLst>
                <a:path w="81" h="254">
                  <a:moveTo>
                    <a:pt x="0" y="125"/>
                  </a:moveTo>
                  <a:cubicBezTo>
                    <a:pt x="3" y="107"/>
                    <a:pt x="8" y="0"/>
                    <a:pt x="16" y="19"/>
                  </a:cubicBezTo>
                  <a:cubicBezTo>
                    <a:pt x="24" y="38"/>
                    <a:pt x="37" y="222"/>
                    <a:pt x="48" y="238"/>
                  </a:cubicBezTo>
                  <a:cubicBezTo>
                    <a:pt x="59" y="254"/>
                    <a:pt x="74" y="142"/>
                    <a:pt x="81" y="117"/>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18497" name="Freeform 49">
              <a:extLst>
                <a:ext uri="{FF2B5EF4-FFF2-40B4-BE49-F238E27FC236}">
                  <a16:creationId xmlns:a16="http://schemas.microsoft.com/office/drawing/2014/main" xmlns="" id="{B9F8FC00-2F34-4734-8F7A-C96CDB854EDC}"/>
                </a:ext>
              </a:extLst>
            </p:cNvPr>
            <p:cNvSpPr>
              <a:spLocks/>
            </p:cNvSpPr>
            <p:nvPr/>
          </p:nvSpPr>
          <p:spPr bwMode="auto">
            <a:xfrm>
              <a:off x="4335" y="2269"/>
              <a:ext cx="81" cy="254"/>
            </a:xfrm>
            <a:custGeom>
              <a:avLst/>
              <a:gdLst>
                <a:gd name="T0" fmla="*/ 0 w 81"/>
                <a:gd name="T1" fmla="*/ 125 h 254"/>
                <a:gd name="T2" fmla="*/ 16 w 81"/>
                <a:gd name="T3" fmla="*/ 19 h 254"/>
                <a:gd name="T4" fmla="*/ 48 w 81"/>
                <a:gd name="T5" fmla="*/ 238 h 254"/>
                <a:gd name="T6" fmla="*/ 81 w 81"/>
                <a:gd name="T7" fmla="*/ 117 h 254"/>
                <a:gd name="T8" fmla="*/ 0 60000 65536"/>
                <a:gd name="T9" fmla="*/ 0 60000 65536"/>
                <a:gd name="T10" fmla="*/ 0 60000 65536"/>
                <a:gd name="T11" fmla="*/ 0 60000 65536"/>
                <a:gd name="T12" fmla="*/ 0 w 81"/>
                <a:gd name="T13" fmla="*/ 0 h 254"/>
                <a:gd name="T14" fmla="*/ 81 w 81"/>
                <a:gd name="T15" fmla="*/ 254 h 254"/>
              </a:gdLst>
              <a:ahLst/>
              <a:cxnLst>
                <a:cxn ang="T8">
                  <a:pos x="T0" y="T1"/>
                </a:cxn>
                <a:cxn ang="T9">
                  <a:pos x="T2" y="T3"/>
                </a:cxn>
                <a:cxn ang="T10">
                  <a:pos x="T4" y="T5"/>
                </a:cxn>
                <a:cxn ang="T11">
                  <a:pos x="T6" y="T7"/>
                </a:cxn>
              </a:cxnLst>
              <a:rect l="T12" t="T13" r="T14" b="T15"/>
              <a:pathLst>
                <a:path w="81" h="254">
                  <a:moveTo>
                    <a:pt x="0" y="125"/>
                  </a:moveTo>
                  <a:cubicBezTo>
                    <a:pt x="3" y="107"/>
                    <a:pt x="8" y="0"/>
                    <a:pt x="16" y="19"/>
                  </a:cubicBezTo>
                  <a:cubicBezTo>
                    <a:pt x="24" y="38"/>
                    <a:pt x="37" y="222"/>
                    <a:pt x="48" y="238"/>
                  </a:cubicBezTo>
                  <a:cubicBezTo>
                    <a:pt x="59" y="254"/>
                    <a:pt x="74" y="142"/>
                    <a:pt x="81" y="117"/>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pic>
          <p:nvPicPr>
            <p:cNvPr id="18498" name="Picture 50" descr="st_home">
              <a:extLst>
                <a:ext uri="{FF2B5EF4-FFF2-40B4-BE49-F238E27FC236}">
                  <a16:creationId xmlns:a16="http://schemas.microsoft.com/office/drawing/2014/main" xmlns="" id="{03839C83-A0BE-45EC-AD1C-64250C610C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 y="2214"/>
              <a:ext cx="4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9" name="Line 51">
              <a:extLst>
                <a:ext uri="{FF2B5EF4-FFF2-40B4-BE49-F238E27FC236}">
                  <a16:creationId xmlns:a16="http://schemas.microsoft.com/office/drawing/2014/main" xmlns="" id="{A591B79E-D49C-414C-A8A4-FF3CE2E66150}"/>
                </a:ext>
              </a:extLst>
            </p:cNvPr>
            <p:cNvSpPr>
              <a:spLocks noChangeShapeType="1"/>
            </p:cNvSpPr>
            <p:nvPr/>
          </p:nvSpPr>
          <p:spPr bwMode="auto">
            <a:xfrm flipV="1">
              <a:off x="4875" y="1934"/>
              <a:ext cx="0" cy="1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CA"/>
            </a:p>
          </p:txBody>
        </p:sp>
        <p:sp>
          <p:nvSpPr>
            <p:cNvPr id="18500" name="Line 52">
              <a:extLst>
                <a:ext uri="{FF2B5EF4-FFF2-40B4-BE49-F238E27FC236}">
                  <a16:creationId xmlns:a16="http://schemas.microsoft.com/office/drawing/2014/main" xmlns="" id="{CF72FE8F-A006-40FF-B0D6-C2D448D0AA68}"/>
                </a:ext>
              </a:extLst>
            </p:cNvPr>
            <p:cNvSpPr>
              <a:spLocks noChangeShapeType="1"/>
            </p:cNvSpPr>
            <p:nvPr/>
          </p:nvSpPr>
          <p:spPr bwMode="auto">
            <a:xfrm>
              <a:off x="4729" y="2079"/>
              <a:ext cx="162" cy="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501" name="Line 53">
              <a:extLst>
                <a:ext uri="{FF2B5EF4-FFF2-40B4-BE49-F238E27FC236}">
                  <a16:creationId xmlns:a16="http://schemas.microsoft.com/office/drawing/2014/main" xmlns="" id="{9AE068B0-C154-41F5-BFFC-0EF372E066D0}"/>
                </a:ext>
              </a:extLst>
            </p:cNvPr>
            <p:cNvSpPr>
              <a:spLocks noChangeShapeType="1"/>
            </p:cNvSpPr>
            <p:nvPr/>
          </p:nvSpPr>
          <p:spPr bwMode="auto">
            <a:xfrm>
              <a:off x="4883" y="1934"/>
              <a:ext cx="9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502" name="Line 54">
              <a:extLst>
                <a:ext uri="{FF2B5EF4-FFF2-40B4-BE49-F238E27FC236}">
                  <a16:creationId xmlns:a16="http://schemas.microsoft.com/office/drawing/2014/main" xmlns="" id="{093A263C-6E2B-4CE8-B262-4C502003B769}"/>
                </a:ext>
              </a:extLst>
            </p:cNvPr>
            <p:cNvSpPr>
              <a:spLocks noChangeShapeType="1"/>
            </p:cNvSpPr>
            <p:nvPr/>
          </p:nvSpPr>
          <p:spPr bwMode="auto">
            <a:xfrm>
              <a:off x="4988" y="2006"/>
              <a:ext cx="0" cy="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503" name="Line 55">
              <a:extLst>
                <a:ext uri="{FF2B5EF4-FFF2-40B4-BE49-F238E27FC236}">
                  <a16:creationId xmlns:a16="http://schemas.microsoft.com/office/drawing/2014/main" xmlns="" id="{5E38011D-953C-44D3-B902-7F17009A5E38}"/>
                </a:ext>
              </a:extLst>
            </p:cNvPr>
            <p:cNvSpPr>
              <a:spLocks noChangeShapeType="1"/>
            </p:cNvSpPr>
            <p:nvPr/>
          </p:nvSpPr>
          <p:spPr bwMode="auto">
            <a:xfrm>
              <a:off x="4997" y="2096"/>
              <a:ext cx="21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504" name="Line 56">
              <a:extLst>
                <a:ext uri="{FF2B5EF4-FFF2-40B4-BE49-F238E27FC236}">
                  <a16:creationId xmlns:a16="http://schemas.microsoft.com/office/drawing/2014/main" xmlns="" id="{76E0E705-BF02-4F7F-8F10-ADCE1CE3EF9E}"/>
                </a:ext>
              </a:extLst>
            </p:cNvPr>
            <p:cNvSpPr>
              <a:spLocks noChangeShapeType="1"/>
            </p:cNvSpPr>
            <p:nvPr/>
          </p:nvSpPr>
          <p:spPr bwMode="auto">
            <a:xfrm>
              <a:off x="4989" y="1927"/>
              <a:ext cx="0" cy="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grpSp>
      <p:grpSp>
        <p:nvGrpSpPr>
          <p:cNvPr id="18440" name="Group 80">
            <a:extLst>
              <a:ext uri="{FF2B5EF4-FFF2-40B4-BE49-F238E27FC236}">
                <a16:creationId xmlns:a16="http://schemas.microsoft.com/office/drawing/2014/main" xmlns="" id="{0C186E70-115A-4811-A322-5C1DF9B68CF2}"/>
              </a:ext>
            </a:extLst>
          </p:cNvPr>
          <p:cNvGrpSpPr>
            <a:grpSpLocks/>
          </p:cNvGrpSpPr>
          <p:nvPr/>
        </p:nvGrpSpPr>
        <p:grpSpPr bwMode="auto">
          <a:xfrm>
            <a:off x="5105400" y="3657600"/>
            <a:ext cx="3917950" cy="1749425"/>
            <a:chOff x="3216" y="2304"/>
            <a:chExt cx="2468" cy="1102"/>
          </a:xfrm>
        </p:grpSpPr>
        <p:graphicFrame>
          <p:nvGraphicFramePr>
            <p:cNvPr id="18441" name="Object 57">
              <a:extLst>
                <a:ext uri="{FF2B5EF4-FFF2-40B4-BE49-F238E27FC236}">
                  <a16:creationId xmlns:a16="http://schemas.microsoft.com/office/drawing/2014/main" xmlns="" id="{62536699-0E18-4E9E-8239-1008CCCC9129}"/>
                </a:ext>
              </a:extLst>
            </p:cNvPr>
            <p:cNvGraphicFramePr>
              <a:graphicFrameLocks/>
            </p:cNvGraphicFramePr>
            <p:nvPr/>
          </p:nvGraphicFramePr>
          <p:xfrm>
            <a:off x="5217" y="2392"/>
            <a:ext cx="467" cy="358"/>
          </p:xfrm>
          <a:graphic>
            <a:graphicData uri="http://schemas.openxmlformats.org/presentationml/2006/ole">
              <mc:AlternateContent xmlns:mc="http://schemas.openxmlformats.org/markup-compatibility/2006">
                <mc:Choice xmlns:v="urn:schemas-microsoft-com:vml" Requires="v">
                  <p:oleObj spid="_x0000_s18535" name="Microsoft ClipArt Gallery" r:id="rId7" imgW="5613400" imgH="2667000" progId="MS_ClipArt_Gallery">
                    <p:embed/>
                  </p:oleObj>
                </mc:Choice>
                <mc:Fallback>
                  <p:oleObj name="Microsoft ClipArt Gallery" r:id="rId7" imgW="5613400" imgH="2667000" progId="MS_ClipArt_Gallery">
                    <p:embed/>
                    <p:pic>
                      <p:nvPicPr>
                        <p:cNvPr id="0" name="Object 5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7" y="2392"/>
                          <a:ext cx="467"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3978" name="Text Box 58">
              <a:extLst>
                <a:ext uri="{FF2B5EF4-FFF2-40B4-BE49-F238E27FC236}">
                  <a16:creationId xmlns:a16="http://schemas.microsoft.com/office/drawing/2014/main" xmlns="" id="{C0DDDB1E-4D05-4147-9B54-07D2F7463060}"/>
                </a:ext>
              </a:extLst>
            </p:cNvPr>
            <p:cNvSpPr txBox="1">
              <a:spLocks noChangeArrowheads="1"/>
            </p:cNvSpPr>
            <p:nvPr/>
          </p:nvSpPr>
          <p:spPr bwMode="auto">
            <a:xfrm>
              <a:off x="3797" y="2304"/>
              <a:ext cx="1139" cy="327"/>
            </a:xfrm>
            <a:prstGeom prst="rect">
              <a:avLst/>
            </a:prstGeom>
            <a:noFill/>
            <a:ln w="12700">
              <a:noFill/>
              <a:miter lim="800000"/>
              <a:headEnd type="none" w="sm" len="sm"/>
              <a:tailEnd type="none" w="sm" len="sm"/>
            </a:ln>
            <a:effectLst/>
          </p:spPr>
          <p:txBody>
            <a:bodyPr wrap="none">
              <a:spAutoFit/>
            </a:bodyPr>
            <a:lstStyle/>
            <a:p>
              <a:pPr algn="ctr">
                <a:defRPr/>
              </a:pPr>
              <a:r>
                <a:rPr lang="en-AU" sz="2800">
                  <a:solidFill>
                    <a:srgbClr val="FF6600"/>
                  </a:solidFill>
                  <a:effectLst>
                    <a:outerShdw blurRad="38100" dist="38100" dir="2700000" algn="tl">
                      <a:srgbClr val="C0C0C0"/>
                    </a:outerShdw>
                  </a:effectLst>
                  <a:latin typeface="Arial" charset="0"/>
                </a:rPr>
                <a:t>Crosstalk</a:t>
              </a:r>
              <a:endParaRPr lang="en-AU" sz="1200" b="0">
                <a:solidFill>
                  <a:srgbClr val="FF6600"/>
                </a:solidFill>
                <a:effectLst>
                  <a:outerShdw blurRad="38100" dist="38100" dir="2700000" algn="tl">
                    <a:srgbClr val="C0C0C0"/>
                  </a:outerShdw>
                </a:effectLst>
                <a:latin typeface="Arial" charset="0"/>
              </a:endParaRPr>
            </a:p>
          </p:txBody>
        </p:sp>
        <p:graphicFrame>
          <p:nvGraphicFramePr>
            <p:cNvPr id="18443" name="Object 59">
              <a:extLst>
                <a:ext uri="{FF2B5EF4-FFF2-40B4-BE49-F238E27FC236}">
                  <a16:creationId xmlns:a16="http://schemas.microsoft.com/office/drawing/2014/main" xmlns="" id="{FFBA7F54-7DFF-4EBD-9E70-B13A6A82AA4A}"/>
                </a:ext>
              </a:extLst>
            </p:cNvPr>
            <p:cNvGraphicFramePr>
              <a:graphicFrameLocks/>
            </p:cNvGraphicFramePr>
            <p:nvPr/>
          </p:nvGraphicFramePr>
          <p:xfrm>
            <a:off x="5208" y="3048"/>
            <a:ext cx="467" cy="358"/>
          </p:xfrm>
          <a:graphic>
            <a:graphicData uri="http://schemas.openxmlformats.org/presentationml/2006/ole">
              <mc:AlternateContent xmlns:mc="http://schemas.openxmlformats.org/markup-compatibility/2006">
                <mc:Choice xmlns:v="urn:schemas-microsoft-com:vml" Requires="v">
                  <p:oleObj spid="_x0000_s18536" name="Microsoft ClipArt Gallery" r:id="rId9" imgW="5613400" imgH="2667000" progId="MS_ClipArt_Gallery">
                    <p:embed/>
                  </p:oleObj>
                </mc:Choice>
                <mc:Fallback>
                  <p:oleObj name="Microsoft ClipArt Gallery" r:id="rId9" imgW="5613400" imgH="2667000" progId="MS_ClipArt_Gallery">
                    <p:embed/>
                    <p:pic>
                      <p:nvPicPr>
                        <p:cNvPr id="0" name="Object 5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8" y="3048"/>
                          <a:ext cx="467"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444" name="Group 60">
              <a:extLst>
                <a:ext uri="{FF2B5EF4-FFF2-40B4-BE49-F238E27FC236}">
                  <a16:creationId xmlns:a16="http://schemas.microsoft.com/office/drawing/2014/main" xmlns="" id="{F61F10A4-7DEF-4882-9BA6-7223728A65EB}"/>
                </a:ext>
              </a:extLst>
            </p:cNvPr>
            <p:cNvGrpSpPr>
              <a:grpSpLocks/>
            </p:cNvGrpSpPr>
            <p:nvPr/>
          </p:nvGrpSpPr>
          <p:grpSpPr bwMode="auto">
            <a:xfrm>
              <a:off x="3781" y="2835"/>
              <a:ext cx="1169" cy="209"/>
              <a:chOff x="1807" y="2207"/>
              <a:chExt cx="1453" cy="509"/>
            </a:xfrm>
          </p:grpSpPr>
          <p:sp>
            <p:nvSpPr>
              <p:cNvPr id="18457" name="Oval 61">
                <a:extLst>
                  <a:ext uri="{FF2B5EF4-FFF2-40B4-BE49-F238E27FC236}">
                    <a16:creationId xmlns:a16="http://schemas.microsoft.com/office/drawing/2014/main" xmlns="" id="{DC34D24A-0BDF-4AE7-A8D4-522F8D9C5806}"/>
                  </a:ext>
                </a:extLst>
              </p:cNvPr>
              <p:cNvSpPr>
                <a:spLocks noChangeArrowheads="1"/>
              </p:cNvSpPr>
              <p:nvPr/>
            </p:nvSpPr>
            <p:spPr bwMode="auto">
              <a:xfrm>
                <a:off x="3045" y="2207"/>
                <a:ext cx="215" cy="509"/>
              </a:xfrm>
              <a:prstGeom prst="ellipse">
                <a:avLst/>
              </a:prstGeom>
              <a:solidFill>
                <a:schemeClr val="accent2"/>
              </a:solidFill>
              <a:ln w="12700">
                <a:solidFill>
                  <a:schemeClr val="tx1"/>
                </a:solidFill>
                <a:round/>
                <a:headEnd type="none" w="sm" len="sm"/>
                <a:tailEnd type="none" w="sm" len="sm"/>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8458" name="Rectangle 62">
                <a:extLst>
                  <a:ext uri="{FF2B5EF4-FFF2-40B4-BE49-F238E27FC236}">
                    <a16:creationId xmlns:a16="http://schemas.microsoft.com/office/drawing/2014/main" xmlns="" id="{52F1F55F-8BA2-4E53-9908-6A212759029E}"/>
                  </a:ext>
                </a:extLst>
              </p:cNvPr>
              <p:cNvSpPr>
                <a:spLocks noChangeArrowheads="1"/>
              </p:cNvSpPr>
              <p:nvPr/>
            </p:nvSpPr>
            <p:spPr bwMode="auto">
              <a:xfrm>
                <a:off x="1915" y="2207"/>
                <a:ext cx="1237" cy="509"/>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8459" name="Oval 63">
                <a:extLst>
                  <a:ext uri="{FF2B5EF4-FFF2-40B4-BE49-F238E27FC236}">
                    <a16:creationId xmlns:a16="http://schemas.microsoft.com/office/drawing/2014/main" xmlns="" id="{92FB8D22-EF52-4EEF-B611-A006A3DF0DCB}"/>
                  </a:ext>
                </a:extLst>
              </p:cNvPr>
              <p:cNvSpPr>
                <a:spLocks noChangeArrowheads="1"/>
              </p:cNvSpPr>
              <p:nvPr/>
            </p:nvSpPr>
            <p:spPr bwMode="auto">
              <a:xfrm>
                <a:off x="1807" y="2207"/>
                <a:ext cx="215" cy="509"/>
              </a:xfrm>
              <a:prstGeom prst="ellipse">
                <a:avLst/>
              </a:prstGeom>
              <a:solidFill>
                <a:schemeClr val="accent2"/>
              </a:solidFill>
              <a:ln w="12700">
                <a:solidFill>
                  <a:schemeClr val="tx1"/>
                </a:solidFill>
                <a:round/>
                <a:headEnd type="none" w="sm" len="sm"/>
                <a:tailEnd type="none" w="sm" len="sm"/>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18460" name="Line 64">
                <a:extLst>
                  <a:ext uri="{FF2B5EF4-FFF2-40B4-BE49-F238E27FC236}">
                    <a16:creationId xmlns:a16="http://schemas.microsoft.com/office/drawing/2014/main" xmlns="" id="{3994E842-1E40-409D-A045-0CBBD5DAA610}"/>
                  </a:ext>
                </a:extLst>
              </p:cNvPr>
              <p:cNvSpPr>
                <a:spLocks noChangeShapeType="1"/>
              </p:cNvSpPr>
              <p:nvPr/>
            </p:nvSpPr>
            <p:spPr bwMode="auto">
              <a:xfrm>
                <a:off x="1920" y="2208"/>
                <a:ext cx="1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8461" name="Line 65">
                <a:extLst>
                  <a:ext uri="{FF2B5EF4-FFF2-40B4-BE49-F238E27FC236}">
                    <a16:creationId xmlns:a16="http://schemas.microsoft.com/office/drawing/2014/main" xmlns="" id="{F8C5E8E4-DED6-4361-B08F-9359B7F0847F}"/>
                  </a:ext>
                </a:extLst>
              </p:cNvPr>
              <p:cNvSpPr>
                <a:spLocks noChangeShapeType="1"/>
              </p:cNvSpPr>
              <p:nvPr/>
            </p:nvSpPr>
            <p:spPr bwMode="auto">
              <a:xfrm>
                <a:off x="1920" y="2715"/>
                <a:ext cx="1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pSp>
        <p:pic>
          <p:nvPicPr>
            <p:cNvPr id="18445" name="Picture 66" descr="1000_asam">
              <a:extLst>
                <a:ext uri="{FF2B5EF4-FFF2-40B4-BE49-F238E27FC236}">
                  <a16:creationId xmlns:a16="http://schemas.microsoft.com/office/drawing/2014/main" xmlns="" id="{B86CB692-A10F-45C3-BF2C-CCDC0F32FC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 y="2726"/>
              <a:ext cx="335"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Line 67">
              <a:extLst>
                <a:ext uri="{FF2B5EF4-FFF2-40B4-BE49-F238E27FC236}">
                  <a16:creationId xmlns:a16="http://schemas.microsoft.com/office/drawing/2014/main" xmlns="" id="{01D99795-DAA1-43F5-93D8-E5350C72E0DC}"/>
                </a:ext>
              </a:extLst>
            </p:cNvPr>
            <p:cNvSpPr>
              <a:spLocks noChangeShapeType="1"/>
            </p:cNvSpPr>
            <p:nvPr/>
          </p:nvSpPr>
          <p:spPr bwMode="auto">
            <a:xfrm>
              <a:off x="4028" y="2742"/>
              <a:ext cx="737"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18447" name="Text Box 68">
              <a:extLst>
                <a:ext uri="{FF2B5EF4-FFF2-40B4-BE49-F238E27FC236}">
                  <a16:creationId xmlns:a16="http://schemas.microsoft.com/office/drawing/2014/main" xmlns="" id="{A9BC62DA-3233-4014-8333-5E5EB1F8AF05}"/>
                </a:ext>
              </a:extLst>
            </p:cNvPr>
            <p:cNvSpPr txBox="1">
              <a:spLocks noChangeArrowheads="1"/>
            </p:cNvSpPr>
            <p:nvPr/>
          </p:nvSpPr>
          <p:spPr bwMode="auto">
            <a:xfrm>
              <a:off x="4065" y="2563"/>
              <a:ext cx="6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AU" altLang="en-US" sz="1200" b="0">
                  <a:latin typeface="Arial" panose="020B0604020202020204" pitchFamily="34" charset="0"/>
                </a:rPr>
                <a:t>downstream</a:t>
              </a:r>
            </a:p>
          </p:txBody>
        </p:sp>
        <p:sp>
          <p:nvSpPr>
            <p:cNvPr id="18448" name="Line 69">
              <a:extLst>
                <a:ext uri="{FF2B5EF4-FFF2-40B4-BE49-F238E27FC236}">
                  <a16:creationId xmlns:a16="http://schemas.microsoft.com/office/drawing/2014/main" xmlns="" id="{74250A40-A407-4BCE-B4A4-75739825CB87}"/>
                </a:ext>
              </a:extLst>
            </p:cNvPr>
            <p:cNvSpPr>
              <a:spLocks noChangeShapeType="1"/>
            </p:cNvSpPr>
            <p:nvPr/>
          </p:nvSpPr>
          <p:spPr bwMode="auto">
            <a:xfrm>
              <a:off x="4028" y="3204"/>
              <a:ext cx="737"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CA"/>
            </a:p>
          </p:txBody>
        </p:sp>
        <p:sp>
          <p:nvSpPr>
            <p:cNvPr id="18449" name="Text Box 70">
              <a:extLst>
                <a:ext uri="{FF2B5EF4-FFF2-40B4-BE49-F238E27FC236}">
                  <a16:creationId xmlns:a16="http://schemas.microsoft.com/office/drawing/2014/main" xmlns="" id="{D76C79D1-252B-434D-87FE-16B701B3F703}"/>
                </a:ext>
              </a:extLst>
            </p:cNvPr>
            <p:cNvSpPr txBox="1">
              <a:spLocks noChangeArrowheads="1"/>
            </p:cNvSpPr>
            <p:nvPr/>
          </p:nvSpPr>
          <p:spPr bwMode="auto">
            <a:xfrm>
              <a:off x="4122" y="3211"/>
              <a:ext cx="5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r>
                <a:rPr lang="en-AU" altLang="en-US" sz="1200" b="0">
                  <a:latin typeface="Arial" panose="020B0604020202020204" pitchFamily="34" charset="0"/>
                </a:rPr>
                <a:t>upstream</a:t>
              </a:r>
            </a:p>
          </p:txBody>
        </p:sp>
        <p:sp>
          <p:nvSpPr>
            <p:cNvPr id="18450" name="Line 71">
              <a:extLst>
                <a:ext uri="{FF2B5EF4-FFF2-40B4-BE49-F238E27FC236}">
                  <a16:creationId xmlns:a16="http://schemas.microsoft.com/office/drawing/2014/main" xmlns="" id="{E0AAF6D3-E9EA-405F-9520-28C8C7BDA46B}"/>
                </a:ext>
              </a:extLst>
            </p:cNvPr>
            <p:cNvSpPr>
              <a:spLocks noChangeShapeType="1"/>
            </p:cNvSpPr>
            <p:nvPr/>
          </p:nvSpPr>
          <p:spPr bwMode="auto">
            <a:xfrm flipV="1">
              <a:off x="3688" y="2886"/>
              <a:ext cx="1371" cy="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51" name="Line 72">
              <a:extLst>
                <a:ext uri="{FF2B5EF4-FFF2-40B4-BE49-F238E27FC236}">
                  <a16:creationId xmlns:a16="http://schemas.microsoft.com/office/drawing/2014/main" xmlns="" id="{7C7C3F86-62B6-49A6-BAE2-A141054C4A19}"/>
                </a:ext>
              </a:extLst>
            </p:cNvPr>
            <p:cNvSpPr>
              <a:spLocks noChangeShapeType="1"/>
            </p:cNvSpPr>
            <p:nvPr/>
          </p:nvSpPr>
          <p:spPr bwMode="auto">
            <a:xfrm flipV="1">
              <a:off x="3697" y="2992"/>
              <a:ext cx="1371" cy="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en-CA"/>
            </a:p>
          </p:txBody>
        </p:sp>
        <p:sp>
          <p:nvSpPr>
            <p:cNvPr id="18452" name="Freeform 73">
              <a:extLst>
                <a:ext uri="{FF2B5EF4-FFF2-40B4-BE49-F238E27FC236}">
                  <a16:creationId xmlns:a16="http://schemas.microsoft.com/office/drawing/2014/main" xmlns="" id="{59C1BA61-A944-4099-9FEF-8D3759EBE6EB}"/>
                </a:ext>
              </a:extLst>
            </p:cNvPr>
            <p:cNvSpPr>
              <a:spLocks/>
            </p:cNvSpPr>
            <p:nvPr/>
          </p:nvSpPr>
          <p:spPr bwMode="auto">
            <a:xfrm>
              <a:off x="5059" y="2989"/>
              <a:ext cx="162" cy="174"/>
            </a:xfrm>
            <a:custGeom>
              <a:avLst/>
              <a:gdLst>
                <a:gd name="T0" fmla="*/ 0 w 162"/>
                <a:gd name="T1" fmla="*/ 4 h 174"/>
                <a:gd name="T2" fmla="*/ 113 w 162"/>
                <a:gd name="T3" fmla="*/ 28 h 174"/>
                <a:gd name="T4" fmla="*/ 162 w 162"/>
                <a:gd name="T5" fmla="*/ 174 h 174"/>
                <a:gd name="T6" fmla="*/ 0 60000 65536"/>
                <a:gd name="T7" fmla="*/ 0 60000 65536"/>
                <a:gd name="T8" fmla="*/ 0 60000 65536"/>
                <a:gd name="T9" fmla="*/ 0 w 162"/>
                <a:gd name="T10" fmla="*/ 0 h 174"/>
                <a:gd name="T11" fmla="*/ 162 w 162"/>
                <a:gd name="T12" fmla="*/ 174 h 174"/>
              </a:gdLst>
              <a:ahLst/>
              <a:cxnLst>
                <a:cxn ang="T6">
                  <a:pos x="T0" y="T1"/>
                </a:cxn>
                <a:cxn ang="T7">
                  <a:pos x="T2" y="T3"/>
                </a:cxn>
                <a:cxn ang="T8">
                  <a:pos x="T4" y="T5"/>
                </a:cxn>
              </a:cxnLst>
              <a:rect l="T9" t="T10" r="T11" b="T12"/>
              <a:pathLst>
                <a:path w="162" h="174">
                  <a:moveTo>
                    <a:pt x="0" y="4"/>
                  </a:moveTo>
                  <a:cubicBezTo>
                    <a:pt x="20" y="8"/>
                    <a:pt x="86" y="0"/>
                    <a:pt x="113" y="28"/>
                  </a:cubicBezTo>
                  <a:cubicBezTo>
                    <a:pt x="140" y="56"/>
                    <a:pt x="152" y="144"/>
                    <a:pt x="162" y="17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18453" name="Freeform 74">
              <a:extLst>
                <a:ext uri="{FF2B5EF4-FFF2-40B4-BE49-F238E27FC236}">
                  <a16:creationId xmlns:a16="http://schemas.microsoft.com/office/drawing/2014/main" xmlns="" id="{56677EE8-33BA-46F9-9BB7-B96A80137AC0}"/>
                </a:ext>
              </a:extLst>
            </p:cNvPr>
            <p:cNvSpPr>
              <a:spLocks/>
            </p:cNvSpPr>
            <p:nvPr/>
          </p:nvSpPr>
          <p:spPr bwMode="auto">
            <a:xfrm>
              <a:off x="5050" y="2644"/>
              <a:ext cx="171" cy="244"/>
            </a:xfrm>
            <a:custGeom>
              <a:avLst/>
              <a:gdLst>
                <a:gd name="T0" fmla="*/ 0 w 171"/>
                <a:gd name="T1" fmla="*/ 244 h 244"/>
                <a:gd name="T2" fmla="*/ 122 w 171"/>
                <a:gd name="T3" fmla="*/ 170 h 244"/>
                <a:gd name="T4" fmla="*/ 171 w 171"/>
                <a:gd name="T5" fmla="*/ 0 h 244"/>
                <a:gd name="T6" fmla="*/ 0 60000 65536"/>
                <a:gd name="T7" fmla="*/ 0 60000 65536"/>
                <a:gd name="T8" fmla="*/ 0 60000 65536"/>
                <a:gd name="T9" fmla="*/ 0 w 171"/>
                <a:gd name="T10" fmla="*/ 0 h 244"/>
                <a:gd name="T11" fmla="*/ 171 w 171"/>
                <a:gd name="T12" fmla="*/ 244 h 244"/>
              </a:gdLst>
              <a:ahLst/>
              <a:cxnLst>
                <a:cxn ang="T6">
                  <a:pos x="T0" y="T1"/>
                </a:cxn>
                <a:cxn ang="T7">
                  <a:pos x="T2" y="T3"/>
                </a:cxn>
                <a:cxn ang="T8">
                  <a:pos x="T4" y="T5"/>
                </a:cxn>
              </a:cxnLst>
              <a:rect l="T9" t="T10" r="T11" b="T12"/>
              <a:pathLst>
                <a:path w="171" h="244">
                  <a:moveTo>
                    <a:pt x="0" y="244"/>
                  </a:moveTo>
                  <a:cubicBezTo>
                    <a:pt x="20" y="232"/>
                    <a:pt x="94" y="211"/>
                    <a:pt x="122" y="170"/>
                  </a:cubicBezTo>
                  <a:cubicBezTo>
                    <a:pt x="150" y="129"/>
                    <a:pt x="161" y="35"/>
                    <a:pt x="171"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18454" name="Freeform 75">
              <a:extLst>
                <a:ext uri="{FF2B5EF4-FFF2-40B4-BE49-F238E27FC236}">
                  <a16:creationId xmlns:a16="http://schemas.microsoft.com/office/drawing/2014/main" xmlns="" id="{13049CAF-87D5-4F58-9400-68E578928B9A}"/>
                </a:ext>
              </a:extLst>
            </p:cNvPr>
            <p:cNvSpPr>
              <a:spLocks/>
            </p:cNvSpPr>
            <p:nvPr/>
          </p:nvSpPr>
          <p:spPr bwMode="auto">
            <a:xfrm>
              <a:off x="3415" y="3001"/>
              <a:ext cx="297" cy="56"/>
            </a:xfrm>
            <a:custGeom>
              <a:avLst/>
              <a:gdLst>
                <a:gd name="T0" fmla="*/ 297 w 297"/>
                <a:gd name="T1" fmla="*/ 8 h 56"/>
                <a:gd name="T2" fmla="*/ 248 w 297"/>
                <a:gd name="T3" fmla="*/ 8 h 56"/>
                <a:gd name="T4" fmla="*/ 54 w 297"/>
                <a:gd name="T5" fmla="*/ 56 h 56"/>
                <a:gd name="T6" fmla="*/ 0 60000 65536"/>
                <a:gd name="T7" fmla="*/ 0 60000 65536"/>
                <a:gd name="T8" fmla="*/ 0 60000 65536"/>
                <a:gd name="T9" fmla="*/ 0 w 297"/>
                <a:gd name="T10" fmla="*/ 0 h 56"/>
                <a:gd name="T11" fmla="*/ 297 w 297"/>
                <a:gd name="T12" fmla="*/ 56 h 56"/>
              </a:gdLst>
              <a:ahLst/>
              <a:cxnLst>
                <a:cxn ang="T6">
                  <a:pos x="T0" y="T1"/>
                </a:cxn>
                <a:cxn ang="T7">
                  <a:pos x="T2" y="T3"/>
                </a:cxn>
                <a:cxn ang="T8">
                  <a:pos x="T4" y="T5"/>
                </a:cxn>
              </a:cxnLst>
              <a:rect l="T9" t="T10" r="T11" b="T12"/>
              <a:pathLst>
                <a:path w="297" h="56">
                  <a:moveTo>
                    <a:pt x="297" y="8"/>
                  </a:moveTo>
                  <a:cubicBezTo>
                    <a:pt x="292" y="4"/>
                    <a:pt x="288" y="0"/>
                    <a:pt x="248" y="8"/>
                  </a:cubicBezTo>
                  <a:cubicBezTo>
                    <a:pt x="208" y="16"/>
                    <a:pt x="0" y="47"/>
                    <a:pt x="54" y="5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18455" name="Freeform 76">
              <a:extLst>
                <a:ext uri="{FF2B5EF4-FFF2-40B4-BE49-F238E27FC236}">
                  <a16:creationId xmlns:a16="http://schemas.microsoft.com/office/drawing/2014/main" xmlns="" id="{A81DFC32-6B78-43A9-93BA-D40EB74F9FCF}"/>
                </a:ext>
              </a:extLst>
            </p:cNvPr>
            <p:cNvSpPr>
              <a:spLocks/>
            </p:cNvSpPr>
            <p:nvPr/>
          </p:nvSpPr>
          <p:spPr bwMode="auto">
            <a:xfrm>
              <a:off x="3390" y="2838"/>
              <a:ext cx="322" cy="59"/>
            </a:xfrm>
            <a:custGeom>
              <a:avLst/>
              <a:gdLst>
                <a:gd name="T0" fmla="*/ 322 w 322"/>
                <a:gd name="T1" fmla="*/ 57 h 59"/>
                <a:gd name="T2" fmla="*/ 225 w 322"/>
                <a:gd name="T3" fmla="*/ 49 h 59"/>
                <a:gd name="T4" fmla="*/ 54 w 322"/>
                <a:gd name="T5" fmla="*/ 0 h 59"/>
                <a:gd name="T6" fmla="*/ 0 60000 65536"/>
                <a:gd name="T7" fmla="*/ 0 60000 65536"/>
                <a:gd name="T8" fmla="*/ 0 60000 65536"/>
                <a:gd name="T9" fmla="*/ 0 w 322"/>
                <a:gd name="T10" fmla="*/ 0 h 59"/>
                <a:gd name="T11" fmla="*/ 322 w 322"/>
                <a:gd name="T12" fmla="*/ 59 h 59"/>
              </a:gdLst>
              <a:ahLst/>
              <a:cxnLst>
                <a:cxn ang="T6">
                  <a:pos x="T0" y="T1"/>
                </a:cxn>
                <a:cxn ang="T7">
                  <a:pos x="T2" y="T3"/>
                </a:cxn>
                <a:cxn ang="T8">
                  <a:pos x="T4" y="T5"/>
                </a:cxn>
              </a:cxnLst>
              <a:rect l="T9" t="T10" r="T11" b="T12"/>
              <a:pathLst>
                <a:path w="322" h="59">
                  <a:moveTo>
                    <a:pt x="322" y="57"/>
                  </a:moveTo>
                  <a:cubicBezTo>
                    <a:pt x="296" y="58"/>
                    <a:pt x="270" y="59"/>
                    <a:pt x="225" y="49"/>
                  </a:cubicBezTo>
                  <a:cubicBezTo>
                    <a:pt x="180" y="39"/>
                    <a:pt x="0" y="17"/>
                    <a:pt x="5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CA"/>
            </a:p>
          </p:txBody>
        </p:sp>
        <p:sp>
          <p:nvSpPr>
            <p:cNvPr id="18456" name="Freeform 77">
              <a:extLst>
                <a:ext uri="{FF2B5EF4-FFF2-40B4-BE49-F238E27FC236}">
                  <a16:creationId xmlns:a16="http://schemas.microsoft.com/office/drawing/2014/main" xmlns="" id="{1FA1BFA1-9AF9-410F-A9E8-F7C356F726F8}"/>
                </a:ext>
              </a:extLst>
            </p:cNvPr>
            <p:cNvSpPr>
              <a:spLocks/>
            </p:cNvSpPr>
            <p:nvPr/>
          </p:nvSpPr>
          <p:spPr bwMode="auto">
            <a:xfrm>
              <a:off x="4133" y="2933"/>
              <a:ext cx="641" cy="32"/>
            </a:xfrm>
            <a:custGeom>
              <a:avLst/>
              <a:gdLst>
                <a:gd name="T0" fmla="*/ 0 w 641"/>
                <a:gd name="T1" fmla="*/ 0 h 32"/>
                <a:gd name="T2" fmla="*/ 349 w 641"/>
                <a:gd name="T3" fmla="*/ 24 h 32"/>
                <a:gd name="T4" fmla="*/ 641 w 641"/>
                <a:gd name="T5" fmla="*/ 32 h 32"/>
                <a:gd name="T6" fmla="*/ 0 60000 65536"/>
                <a:gd name="T7" fmla="*/ 0 60000 65536"/>
                <a:gd name="T8" fmla="*/ 0 60000 65536"/>
                <a:gd name="T9" fmla="*/ 0 w 641"/>
                <a:gd name="T10" fmla="*/ 0 h 32"/>
                <a:gd name="T11" fmla="*/ 641 w 641"/>
                <a:gd name="T12" fmla="*/ 32 h 32"/>
              </a:gdLst>
              <a:ahLst/>
              <a:cxnLst>
                <a:cxn ang="T6">
                  <a:pos x="T0" y="T1"/>
                </a:cxn>
                <a:cxn ang="T7">
                  <a:pos x="T2" y="T3"/>
                </a:cxn>
                <a:cxn ang="T8">
                  <a:pos x="T4" y="T5"/>
                </a:cxn>
              </a:cxnLst>
              <a:rect l="T9" t="T10" r="T11" b="T12"/>
              <a:pathLst>
                <a:path w="641" h="32">
                  <a:moveTo>
                    <a:pt x="0" y="0"/>
                  </a:moveTo>
                  <a:cubicBezTo>
                    <a:pt x="58" y="4"/>
                    <a:pt x="242" y="19"/>
                    <a:pt x="349" y="24"/>
                  </a:cubicBezTo>
                  <a:cubicBezTo>
                    <a:pt x="456" y="29"/>
                    <a:pt x="580" y="30"/>
                    <a:pt x="641" y="32"/>
                  </a:cubicBezTo>
                </a:path>
              </a:pathLst>
            </a:custGeom>
            <a:noFill/>
            <a:ln w="57150">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CA"/>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47460DDF-8F5F-4925-8645-D578A6502D22}"/>
              </a:ext>
            </a:extLst>
          </p:cNvPr>
          <p:cNvSpPr>
            <a:spLocks noChangeArrowheads="1"/>
          </p:cNvSpPr>
          <p:nvPr/>
        </p:nvSpPr>
        <p:spPr bwMode="auto">
          <a:xfrm rot="754859">
            <a:off x="5562600" y="2971800"/>
            <a:ext cx="1752600" cy="76200"/>
          </a:xfrm>
          <a:prstGeom prst="rect">
            <a:avLst/>
          </a:prstGeom>
          <a:solidFill>
            <a:srgbClr val="C0C0C0"/>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20483" name="Line 3">
            <a:extLst>
              <a:ext uri="{FF2B5EF4-FFF2-40B4-BE49-F238E27FC236}">
                <a16:creationId xmlns:a16="http://schemas.microsoft.com/office/drawing/2014/main" xmlns="" id="{59CF371F-3C00-48F4-B35A-99B8742B5924}"/>
              </a:ext>
            </a:extLst>
          </p:cNvPr>
          <p:cNvSpPr>
            <a:spLocks noChangeShapeType="1"/>
          </p:cNvSpPr>
          <p:nvPr/>
        </p:nvSpPr>
        <p:spPr bwMode="auto">
          <a:xfrm flipV="1">
            <a:off x="1981200" y="1981200"/>
            <a:ext cx="541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484" name="Freeform 4">
            <a:extLst>
              <a:ext uri="{FF2B5EF4-FFF2-40B4-BE49-F238E27FC236}">
                <a16:creationId xmlns:a16="http://schemas.microsoft.com/office/drawing/2014/main" xmlns="" id="{8E32962A-AFE1-4343-888D-EFA972B9ED10}"/>
              </a:ext>
            </a:extLst>
          </p:cNvPr>
          <p:cNvSpPr>
            <a:spLocks/>
          </p:cNvSpPr>
          <p:nvPr/>
        </p:nvSpPr>
        <p:spPr bwMode="auto">
          <a:xfrm>
            <a:off x="6172200" y="228600"/>
            <a:ext cx="612775" cy="6019800"/>
          </a:xfrm>
          <a:custGeom>
            <a:avLst/>
            <a:gdLst>
              <a:gd name="T0" fmla="*/ 0 w 866"/>
              <a:gd name="T1" fmla="*/ 0 h 3931"/>
              <a:gd name="T2" fmla="*/ 2147483646 w 866"/>
              <a:gd name="T3" fmla="*/ 2147483646 h 3931"/>
              <a:gd name="T4" fmla="*/ 2147483646 w 866"/>
              <a:gd name="T5" fmla="*/ 2147483646 h 3931"/>
              <a:gd name="T6" fmla="*/ 0 60000 65536"/>
              <a:gd name="T7" fmla="*/ 0 60000 65536"/>
              <a:gd name="T8" fmla="*/ 0 60000 65536"/>
              <a:gd name="T9" fmla="*/ 0 w 866"/>
              <a:gd name="T10" fmla="*/ 0 h 3931"/>
              <a:gd name="T11" fmla="*/ 866 w 866"/>
              <a:gd name="T12" fmla="*/ 3931 h 3931"/>
            </a:gdLst>
            <a:ahLst/>
            <a:cxnLst>
              <a:cxn ang="T6">
                <a:pos x="T0" y="T1"/>
              </a:cxn>
              <a:cxn ang="T7">
                <a:pos x="T2" y="T3"/>
              </a:cxn>
              <a:cxn ang="T8">
                <a:pos x="T4" y="T5"/>
              </a:cxn>
            </a:cxnLst>
            <a:rect l="T9" t="T10" r="T11" b="T12"/>
            <a:pathLst>
              <a:path w="866" h="3931">
                <a:moveTo>
                  <a:pt x="0" y="0"/>
                </a:moveTo>
                <a:cubicBezTo>
                  <a:pt x="143" y="331"/>
                  <a:pt x="852" y="1338"/>
                  <a:pt x="859" y="1993"/>
                </a:cubicBezTo>
                <a:cubicBezTo>
                  <a:pt x="866" y="2648"/>
                  <a:pt x="215" y="3527"/>
                  <a:pt x="45" y="393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485" name="Rectangle 5">
            <a:extLst>
              <a:ext uri="{FF2B5EF4-FFF2-40B4-BE49-F238E27FC236}">
                <a16:creationId xmlns:a16="http://schemas.microsoft.com/office/drawing/2014/main" xmlns="" id="{9693B9A1-1D31-419C-AC7C-EA8EFBF26A1A}"/>
              </a:ext>
            </a:extLst>
          </p:cNvPr>
          <p:cNvSpPr>
            <a:spLocks noChangeArrowheads="1"/>
          </p:cNvSpPr>
          <p:nvPr/>
        </p:nvSpPr>
        <p:spPr bwMode="auto">
          <a:xfrm>
            <a:off x="1752600" y="2209800"/>
            <a:ext cx="3886200" cy="76200"/>
          </a:xfrm>
          <a:prstGeom prst="rect">
            <a:avLst/>
          </a:prstGeom>
          <a:solidFill>
            <a:srgbClr val="C0C0C0"/>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20486" name="Text Box 6">
            <a:extLst>
              <a:ext uri="{FF2B5EF4-FFF2-40B4-BE49-F238E27FC236}">
                <a16:creationId xmlns:a16="http://schemas.microsoft.com/office/drawing/2014/main" xmlns="" id="{82A13F32-7402-4119-9870-7E48F0C2A0FC}"/>
              </a:ext>
            </a:extLst>
          </p:cNvPr>
          <p:cNvSpPr txBox="1">
            <a:spLocks noChangeArrowheads="1"/>
          </p:cNvSpPr>
          <p:nvPr/>
        </p:nvSpPr>
        <p:spPr bwMode="auto">
          <a:xfrm>
            <a:off x="6553200" y="22860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lnSpc>
                <a:spcPct val="90000"/>
              </a:lnSpc>
            </a:pPr>
            <a:r>
              <a:rPr lang="en-US" altLang="en-US" sz="1400" b="0">
                <a:latin typeface="Arial" panose="020B0604020202020204" pitchFamily="34" charset="0"/>
              </a:rPr>
              <a:t>Segmented distribution area (DA)</a:t>
            </a:r>
          </a:p>
        </p:txBody>
      </p:sp>
      <p:sp>
        <p:nvSpPr>
          <p:cNvPr id="20487" name="Text Box 7">
            <a:extLst>
              <a:ext uri="{FF2B5EF4-FFF2-40B4-BE49-F238E27FC236}">
                <a16:creationId xmlns:a16="http://schemas.microsoft.com/office/drawing/2014/main" xmlns="" id="{917C596F-CEE9-4517-84D8-43765EDB7502}"/>
              </a:ext>
            </a:extLst>
          </p:cNvPr>
          <p:cNvSpPr txBox="1">
            <a:spLocks noChangeArrowheads="1"/>
          </p:cNvSpPr>
          <p:nvPr/>
        </p:nvSpPr>
        <p:spPr bwMode="auto">
          <a:xfrm>
            <a:off x="6629400" y="1265238"/>
            <a:ext cx="1219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200" b="0">
                <a:latin typeface="Arial" panose="020B0604020202020204" pitchFamily="34" charset="0"/>
              </a:rPr>
              <a:t>Self-contained VDSL        DSLAM</a:t>
            </a:r>
          </a:p>
        </p:txBody>
      </p:sp>
      <p:sp>
        <p:nvSpPr>
          <p:cNvPr id="20488" name="Rectangle 8">
            <a:extLst>
              <a:ext uri="{FF2B5EF4-FFF2-40B4-BE49-F238E27FC236}">
                <a16:creationId xmlns:a16="http://schemas.microsoft.com/office/drawing/2014/main" xmlns="" id="{A53C3E8A-B4B1-4713-96B5-AD9DFD59F03A}"/>
              </a:ext>
            </a:extLst>
          </p:cNvPr>
          <p:cNvSpPr>
            <a:spLocks noChangeArrowheads="1"/>
          </p:cNvSpPr>
          <p:nvPr/>
        </p:nvSpPr>
        <p:spPr bwMode="auto">
          <a:xfrm rot="5400000">
            <a:off x="6781800" y="3657600"/>
            <a:ext cx="990600" cy="76200"/>
          </a:xfrm>
          <a:prstGeom prst="rect">
            <a:avLst/>
          </a:prstGeom>
          <a:solidFill>
            <a:srgbClr val="C0C0C0"/>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pic>
        <p:nvPicPr>
          <p:cNvPr id="20489" name="Picture 9">
            <a:extLst>
              <a:ext uri="{FF2B5EF4-FFF2-40B4-BE49-F238E27FC236}">
                <a16:creationId xmlns:a16="http://schemas.microsoft.com/office/drawing/2014/main" xmlns="" id="{BCB97C91-265D-48B7-8465-BE39FF64DF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505200"/>
            <a:ext cx="152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0">
            <a:extLst>
              <a:ext uri="{FF2B5EF4-FFF2-40B4-BE49-F238E27FC236}">
                <a16:creationId xmlns:a16="http://schemas.microsoft.com/office/drawing/2014/main" xmlns="" id="{15783236-E456-427C-9ED2-1D69E719A0BA}"/>
              </a:ext>
            </a:extLst>
          </p:cNvPr>
          <p:cNvSpPr>
            <a:spLocks noChangeArrowheads="1"/>
          </p:cNvSpPr>
          <p:nvPr/>
        </p:nvSpPr>
        <p:spPr bwMode="auto">
          <a:xfrm rot="5400000">
            <a:off x="4991100" y="3162300"/>
            <a:ext cx="1219200" cy="76200"/>
          </a:xfrm>
          <a:prstGeom prst="rect">
            <a:avLst/>
          </a:prstGeom>
          <a:solidFill>
            <a:srgbClr val="C0C0C0"/>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pic>
        <p:nvPicPr>
          <p:cNvPr id="20491" name="Picture 11">
            <a:extLst>
              <a:ext uri="{FF2B5EF4-FFF2-40B4-BE49-F238E27FC236}">
                <a16:creationId xmlns:a16="http://schemas.microsoft.com/office/drawing/2014/main" xmlns="" id="{4E1F7085-C866-44D6-B1EC-67FE88054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505200"/>
            <a:ext cx="152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12">
            <a:extLst>
              <a:ext uri="{FF2B5EF4-FFF2-40B4-BE49-F238E27FC236}">
                <a16:creationId xmlns:a16="http://schemas.microsoft.com/office/drawing/2014/main" xmlns="" id="{1AA00193-0EB2-4694-ACCB-057D9174C2EC}"/>
              </a:ext>
            </a:extLst>
          </p:cNvPr>
          <p:cNvSpPr txBox="1">
            <a:spLocks noChangeArrowheads="1"/>
          </p:cNvSpPr>
          <p:nvPr/>
        </p:nvSpPr>
        <p:spPr bwMode="auto">
          <a:xfrm>
            <a:off x="4343400" y="1143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200" b="0">
                <a:latin typeface="Arial" panose="020B0604020202020204" pitchFamily="34" charset="0"/>
              </a:rPr>
              <a:t>VDSL street cabinet (FTTN DSLAM)</a:t>
            </a:r>
          </a:p>
        </p:txBody>
      </p:sp>
      <p:pic>
        <p:nvPicPr>
          <p:cNvPr id="20493" name="Picture 13" descr="branch">
            <a:extLst>
              <a:ext uri="{FF2B5EF4-FFF2-40B4-BE49-F238E27FC236}">
                <a16:creationId xmlns:a16="http://schemas.microsoft.com/office/drawing/2014/main" xmlns="" id="{A2128F04-72B2-4313-8239-582C093F4961}"/>
              </a:ext>
            </a:extLst>
          </p:cNvPr>
          <p:cNvPicPr>
            <a:picLocks noChangeAspect="1" noChangeArrowheads="1"/>
          </p:cNvPicPr>
          <p:nvPr/>
        </p:nvPicPr>
        <p:blipFill>
          <a:blip r:embed="rId4">
            <a:lum bright="70000" contrast="-84000"/>
            <a:extLst>
              <a:ext uri="{28A0092B-C50C-407E-A947-70E740481C1C}">
                <a14:useLocalDpi xmlns:a14="http://schemas.microsoft.com/office/drawing/2010/main" val="0"/>
              </a:ext>
            </a:extLst>
          </a:blip>
          <a:srcRect/>
          <a:stretch>
            <a:fillRect/>
          </a:stretch>
        </p:blipFill>
        <p:spPr bwMode="auto">
          <a:xfrm>
            <a:off x="361950" y="1066800"/>
            <a:ext cx="16351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4">
            <a:extLst>
              <a:ext uri="{FF2B5EF4-FFF2-40B4-BE49-F238E27FC236}">
                <a16:creationId xmlns:a16="http://schemas.microsoft.com/office/drawing/2014/main" xmlns="" id="{A930458C-0D0E-4FCF-9F5E-BEAC93ED3A5B}"/>
              </a:ext>
            </a:extLst>
          </p:cNvPr>
          <p:cNvSpPr txBox="1">
            <a:spLocks noChangeArrowheads="1"/>
          </p:cNvSpPr>
          <p:nvPr/>
        </p:nvSpPr>
        <p:spPr bwMode="auto">
          <a:xfrm>
            <a:off x="152400" y="381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200" b="0">
                <a:latin typeface="Arial" panose="020B0604020202020204" pitchFamily="34" charset="0"/>
              </a:rPr>
              <a:t>Central office (CO) or DLC (COT + RT)</a:t>
            </a:r>
          </a:p>
        </p:txBody>
      </p:sp>
      <p:pic>
        <p:nvPicPr>
          <p:cNvPr id="20495" name="Picture 15" descr="1000_asam">
            <a:extLst>
              <a:ext uri="{FF2B5EF4-FFF2-40B4-BE49-F238E27FC236}">
                <a16:creationId xmlns:a16="http://schemas.microsoft.com/office/drawing/2014/main" xmlns="" id="{30E0C474-1E93-462B-88C9-C9351AA9C0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1905000"/>
            <a:ext cx="5318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1000_asam">
            <a:extLst>
              <a:ext uri="{FF2B5EF4-FFF2-40B4-BE49-F238E27FC236}">
                <a16:creationId xmlns:a16="http://schemas.microsoft.com/office/drawing/2014/main" xmlns="" id="{32D8EB80-7AF7-4164-8C26-9FEA5980CC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588" y="2819400"/>
            <a:ext cx="5318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AutoShape 17">
            <a:extLst>
              <a:ext uri="{FF2B5EF4-FFF2-40B4-BE49-F238E27FC236}">
                <a16:creationId xmlns:a16="http://schemas.microsoft.com/office/drawing/2014/main" xmlns="" id="{E5BDE9F1-816D-417B-9239-A764B1B62D9C}"/>
              </a:ext>
            </a:extLst>
          </p:cNvPr>
          <p:cNvSpPr>
            <a:spLocks noChangeArrowheads="1"/>
          </p:cNvSpPr>
          <p:nvPr/>
        </p:nvSpPr>
        <p:spPr bwMode="auto">
          <a:xfrm>
            <a:off x="76200" y="914400"/>
            <a:ext cx="1981200" cy="533400"/>
          </a:xfrm>
          <a:prstGeom prst="wedgeRoundRectCallout">
            <a:avLst>
              <a:gd name="adj1" fmla="val -4486"/>
              <a:gd name="adj2" fmla="val 120236"/>
              <a:gd name="adj3" fmla="val 16667"/>
            </a:avLst>
          </a:prstGeom>
          <a:solidFill>
            <a:schemeClr val="accent1"/>
          </a:solidFill>
          <a:ln w="9525">
            <a:solidFill>
              <a:schemeClr val="tx1"/>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200" b="0">
                <a:latin typeface="Arial" panose="020B0604020202020204" pitchFamily="34" charset="0"/>
              </a:rPr>
              <a:t>Incumbent access provider ADSL DSLAM</a:t>
            </a:r>
          </a:p>
          <a:p>
            <a:pPr eaLnBrk="1" hangingPunct="1"/>
            <a:endParaRPr lang="en-US" altLang="en-US" sz="1800" b="0">
              <a:latin typeface="Arial" panose="020B0604020202020204" pitchFamily="34" charset="0"/>
            </a:endParaRPr>
          </a:p>
        </p:txBody>
      </p:sp>
      <p:sp>
        <p:nvSpPr>
          <p:cNvPr id="20498" name="AutoShape 18">
            <a:extLst>
              <a:ext uri="{FF2B5EF4-FFF2-40B4-BE49-F238E27FC236}">
                <a16:creationId xmlns:a16="http://schemas.microsoft.com/office/drawing/2014/main" xmlns="" id="{859343BD-91DA-49AE-812D-DCC6AA94E5B7}"/>
              </a:ext>
            </a:extLst>
          </p:cNvPr>
          <p:cNvSpPr>
            <a:spLocks noChangeArrowheads="1"/>
          </p:cNvSpPr>
          <p:nvPr/>
        </p:nvSpPr>
        <p:spPr bwMode="auto">
          <a:xfrm>
            <a:off x="76200" y="4038600"/>
            <a:ext cx="1905000" cy="533400"/>
          </a:xfrm>
          <a:prstGeom prst="wedgeRoundRectCallout">
            <a:avLst>
              <a:gd name="adj1" fmla="val -4250"/>
              <a:gd name="adj2" fmla="val -127380"/>
              <a:gd name="adj3" fmla="val 16667"/>
            </a:avLst>
          </a:prstGeom>
          <a:solidFill>
            <a:schemeClr val="accent1"/>
          </a:solidFill>
          <a:ln w="9525">
            <a:solidFill>
              <a:schemeClr val="tx1"/>
            </a:solidFill>
            <a:miter lim="800000"/>
            <a:headEnd/>
            <a:tailEnd/>
          </a:ln>
        </p:spPr>
        <p:txBody>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200" b="0">
                <a:latin typeface="Arial" panose="020B0604020202020204" pitchFamily="34" charset="0"/>
              </a:rPr>
              <a:t>Competitive access provider ADSL DSLAM</a:t>
            </a:r>
          </a:p>
          <a:p>
            <a:pPr eaLnBrk="1" hangingPunct="1"/>
            <a:endParaRPr lang="en-US" altLang="en-US" sz="1800" b="0">
              <a:latin typeface="Arial" panose="020B0604020202020204" pitchFamily="34" charset="0"/>
            </a:endParaRPr>
          </a:p>
        </p:txBody>
      </p:sp>
      <p:sp>
        <p:nvSpPr>
          <p:cNvPr id="20499" name="Rectangle 19">
            <a:extLst>
              <a:ext uri="{FF2B5EF4-FFF2-40B4-BE49-F238E27FC236}">
                <a16:creationId xmlns:a16="http://schemas.microsoft.com/office/drawing/2014/main" xmlns="" id="{787A8999-95A6-4F3D-B9EC-7A7A88B5A1DF}"/>
              </a:ext>
            </a:extLst>
          </p:cNvPr>
          <p:cNvSpPr>
            <a:spLocks noChangeArrowheads="1"/>
          </p:cNvSpPr>
          <p:nvPr/>
        </p:nvSpPr>
        <p:spPr bwMode="auto">
          <a:xfrm rot="5400000">
            <a:off x="3086100" y="3238500"/>
            <a:ext cx="1371600" cy="76200"/>
          </a:xfrm>
          <a:prstGeom prst="rect">
            <a:avLst/>
          </a:prstGeom>
          <a:solidFill>
            <a:srgbClr val="C0C0C0"/>
          </a:solidFill>
          <a:ln w="9525">
            <a:solidFill>
              <a:schemeClr val="tx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pic>
        <p:nvPicPr>
          <p:cNvPr id="20500" name="Picture 20">
            <a:extLst>
              <a:ext uri="{FF2B5EF4-FFF2-40B4-BE49-F238E27FC236}">
                <a16:creationId xmlns:a16="http://schemas.microsoft.com/office/drawing/2014/main" xmlns="" id="{E5AC3AB4-25B9-4818-AD05-CAA1395E4B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581400"/>
            <a:ext cx="152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Oval 21">
            <a:extLst>
              <a:ext uri="{FF2B5EF4-FFF2-40B4-BE49-F238E27FC236}">
                <a16:creationId xmlns:a16="http://schemas.microsoft.com/office/drawing/2014/main" xmlns="" id="{BF95296B-C284-4D5E-AA9D-0594DF1F16C5}"/>
              </a:ext>
            </a:extLst>
          </p:cNvPr>
          <p:cNvSpPr>
            <a:spLocks noChangeArrowheads="1"/>
          </p:cNvSpPr>
          <p:nvPr/>
        </p:nvSpPr>
        <p:spPr bwMode="auto">
          <a:xfrm>
            <a:off x="1676400" y="762000"/>
            <a:ext cx="7315200" cy="457200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20502" name="Oval 22">
            <a:extLst>
              <a:ext uri="{FF2B5EF4-FFF2-40B4-BE49-F238E27FC236}">
                <a16:creationId xmlns:a16="http://schemas.microsoft.com/office/drawing/2014/main" xmlns="" id="{39081F22-AC2E-4594-B326-3F99CE0D7279}"/>
              </a:ext>
            </a:extLst>
          </p:cNvPr>
          <p:cNvSpPr>
            <a:spLocks noChangeArrowheads="1"/>
          </p:cNvSpPr>
          <p:nvPr/>
        </p:nvSpPr>
        <p:spPr bwMode="auto">
          <a:xfrm>
            <a:off x="4876800" y="1981200"/>
            <a:ext cx="1828800" cy="3200400"/>
          </a:xfrm>
          <a:prstGeom prst="ellipse">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20503" name="Text Box 23">
            <a:extLst>
              <a:ext uri="{FF2B5EF4-FFF2-40B4-BE49-F238E27FC236}">
                <a16:creationId xmlns:a16="http://schemas.microsoft.com/office/drawing/2014/main" xmlns="" id="{A5CA34A0-426C-4D32-8358-21FC77ED4CA5}"/>
              </a:ext>
            </a:extLst>
          </p:cNvPr>
          <p:cNvSpPr txBox="1">
            <a:spLocks noChangeArrowheads="1"/>
          </p:cNvSpPr>
          <p:nvPr/>
        </p:nvSpPr>
        <p:spPr bwMode="auto">
          <a:xfrm>
            <a:off x="1981200" y="381000"/>
            <a:ext cx="3429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lnSpc>
                <a:spcPct val="90000"/>
              </a:lnSpc>
            </a:pPr>
            <a:r>
              <a:rPr lang="en-US" altLang="en-US" sz="1200" b="0">
                <a:latin typeface="Arial" panose="020B0604020202020204" pitchFamily="34" charset="0"/>
              </a:rPr>
              <a:t>ADSL served from central office DSLAM - CSA</a:t>
            </a:r>
          </a:p>
        </p:txBody>
      </p:sp>
      <p:sp>
        <p:nvSpPr>
          <p:cNvPr id="20504" name="Line 24">
            <a:extLst>
              <a:ext uri="{FF2B5EF4-FFF2-40B4-BE49-F238E27FC236}">
                <a16:creationId xmlns:a16="http://schemas.microsoft.com/office/drawing/2014/main" xmlns="" id="{480EDE3D-2447-49B9-AD44-D14C4936781F}"/>
              </a:ext>
            </a:extLst>
          </p:cNvPr>
          <p:cNvSpPr>
            <a:spLocks noChangeShapeType="1"/>
          </p:cNvSpPr>
          <p:nvPr/>
        </p:nvSpPr>
        <p:spPr bwMode="auto">
          <a:xfrm>
            <a:off x="2743200" y="76200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505" name="Text Box 25">
            <a:extLst>
              <a:ext uri="{FF2B5EF4-FFF2-40B4-BE49-F238E27FC236}">
                <a16:creationId xmlns:a16="http://schemas.microsoft.com/office/drawing/2014/main" xmlns="" id="{9A70C3D9-414E-4904-8760-252E965404F0}"/>
              </a:ext>
            </a:extLst>
          </p:cNvPr>
          <p:cNvSpPr txBox="1">
            <a:spLocks noChangeArrowheads="1"/>
          </p:cNvSpPr>
          <p:nvPr/>
        </p:nvSpPr>
        <p:spPr bwMode="auto">
          <a:xfrm>
            <a:off x="3962400" y="5486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200" b="0">
                <a:latin typeface="Arial" panose="020B0604020202020204" pitchFamily="34" charset="0"/>
              </a:rPr>
              <a:t>VDSL served from FTTN DSLAM - DA</a:t>
            </a:r>
          </a:p>
        </p:txBody>
      </p:sp>
      <p:sp>
        <p:nvSpPr>
          <p:cNvPr id="20506" name="Line 26">
            <a:extLst>
              <a:ext uri="{FF2B5EF4-FFF2-40B4-BE49-F238E27FC236}">
                <a16:creationId xmlns:a16="http://schemas.microsoft.com/office/drawing/2014/main" xmlns="" id="{B6D7DCE5-23BC-4C98-AE86-C0D32FD2C286}"/>
              </a:ext>
            </a:extLst>
          </p:cNvPr>
          <p:cNvSpPr>
            <a:spLocks noChangeShapeType="1"/>
          </p:cNvSpPr>
          <p:nvPr/>
        </p:nvSpPr>
        <p:spPr bwMode="auto">
          <a:xfrm flipV="1">
            <a:off x="4800600" y="50292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507" name="Oval 27">
            <a:extLst>
              <a:ext uri="{FF2B5EF4-FFF2-40B4-BE49-F238E27FC236}">
                <a16:creationId xmlns:a16="http://schemas.microsoft.com/office/drawing/2014/main" xmlns="" id="{39907252-138D-40B9-A8B5-9AF9922D4050}"/>
              </a:ext>
            </a:extLst>
          </p:cNvPr>
          <p:cNvSpPr>
            <a:spLocks noChangeArrowheads="1"/>
          </p:cNvSpPr>
          <p:nvPr/>
        </p:nvSpPr>
        <p:spPr bwMode="auto">
          <a:xfrm rot="202256">
            <a:off x="6858000" y="2055813"/>
            <a:ext cx="1600200" cy="3125787"/>
          </a:xfrm>
          <a:prstGeom prst="ellipse">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20508" name="Line 28">
            <a:extLst>
              <a:ext uri="{FF2B5EF4-FFF2-40B4-BE49-F238E27FC236}">
                <a16:creationId xmlns:a16="http://schemas.microsoft.com/office/drawing/2014/main" xmlns="" id="{CDD20F12-3B59-432F-B039-D358B777A4AD}"/>
              </a:ext>
            </a:extLst>
          </p:cNvPr>
          <p:cNvSpPr>
            <a:spLocks noChangeShapeType="1"/>
          </p:cNvSpPr>
          <p:nvPr/>
        </p:nvSpPr>
        <p:spPr bwMode="auto">
          <a:xfrm>
            <a:off x="6553200" y="6858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509" name="Text Box 29">
            <a:extLst>
              <a:ext uri="{FF2B5EF4-FFF2-40B4-BE49-F238E27FC236}">
                <a16:creationId xmlns:a16="http://schemas.microsoft.com/office/drawing/2014/main" xmlns="" id="{7831FB83-A494-4C06-86E1-599619E9C410}"/>
              </a:ext>
            </a:extLst>
          </p:cNvPr>
          <p:cNvSpPr txBox="1">
            <a:spLocks noChangeArrowheads="1"/>
          </p:cNvSpPr>
          <p:nvPr/>
        </p:nvSpPr>
        <p:spPr bwMode="auto">
          <a:xfrm>
            <a:off x="6324600" y="5486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200" b="0">
                <a:latin typeface="Arial" panose="020B0604020202020204" pitchFamily="34" charset="0"/>
              </a:rPr>
              <a:t>VDSL served from neighborhood DSLAM</a:t>
            </a:r>
          </a:p>
        </p:txBody>
      </p:sp>
      <p:sp>
        <p:nvSpPr>
          <p:cNvPr id="20510" name="Line 30">
            <a:extLst>
              <a:ext uri="{FF2B5EF4-FFF2-40B4-BE49-F238E27FC236}">
                <a16:creationId xmlns:a16="http://schemas.microsoft.com/office/drawing/2014/main" xmlns="" id="{0E66BB68-E5D4-4618-A037-68730E2A5A41}"/>
              </a:ext>
            </a:extLst>
          </p:cNvPr>
          <p:cNvSpPr>
            <a:spLocks noChangeShapeType="1"/>
          </p:cNvSpPr>
          <p:nvPr/>
        </p:nvSpPr>
        <p:spPr bwMode="auto">
          <a:xfrm flipV="1">
            <a:off x="7239000" y="5181600"/>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511" name="Oval 32">
            <a:extLst>
              <a:ext uri="{FF2B5EF4-FFF2-40B4-BE49-F238E27FC236}">
                <a16:creationId xmlns:a16="http://schemas.microsoft.com/office/drawing/2014/main" xmlns="" id="{5CA8A3E6-2C48-44A2-899A-6E0DAED2FD6A}"/>
              </a:ext>
            </a:extLst>
          </p:cNvPr>
          <p:cNvSpPr>
            <a:spLocks noChangeArrowheads="1"/>
          </p:cNvSpPr>
          <p:nvPr/>
        </p:nvSpPr>
        <p:spPr bwMode="auto">
          <a:xfrm>
            <a:off x="4648200" y="1828800"/>
            <a:ext cx="152400" cy="152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endParaRPr lang="en-US" altLang="en-US"/>
          </a:p>
        </p:txBody>
      </p:sp>
      <p:sp>
        <p:nvSpPr>
          <p:cNvPr id="20512" name="Text Box 33">
            <a:extLst>
              <a:ext uri="{FF2B5EF4-FFF2-40B4-BE49-F238E27FC236}">
                <a16:creationId xmlns:a16="http://schemas.microsoft.com/office/drawing/2014/main" xmlns="" id="{E466E69C-9312-41C7-8969-F63E57385424}"/>
              </a:ext>
            </a:extLst>
          </p:cNvPr>
          <p:cNvSpPr txBox="1">
            <a:spLocks noChangeArrowheads="1"/>
          </p:cNvSpPr>
          <p:nvPr/>
        </p:nvSpPr>
        <p:spPr bwMode="auto">
          <a:xfrm>
            <a:off x="1905000" y="259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r>
              <a:rPr lang="en-US" altLang="en-US" sz="1200" b="0">
                <a:latin typeface="Arial" panose="020B0604020202020204" pitchFamily="34" charset="0"/>
              </a:rPr>
              <a:t>Feeder cable</a:t>
            </a:r>
          </a:p>
          <a:p>
            <a:pPr eaLnBrk="1" hangingPunct="1"/>
            <a:r>
              <a:rPr lang="en-US" altLang="en-US" sz="1200" b="0">
                <a:latin typeface="Arial" panose="020B0604020202020204" pitchFamily="34" charset="0"/>
              </a:rPr>
              <a:t>(avg 1.1 pairs per hh)</a:t>
            </a:r>
          </a:p>
        </p:txBody>
      </p:sp>
      <p:sp>
        <p:nvSpPr>
          <p:cNvPr id="20513" name="Line 34">
            <a:extLst>
              <a:ext uri="{FF2B5EF4-FFF2-40B4-BE49-F238E27FC236}">
                <a16:creationId xmlns:a16="http://schemas.microsoft.com/office/drawing/2014/main" xmlns="" id="{6FE8B516-9E5F-4550-83C5-33101A31EF52}"/>
              </a:ext>
            </a:extLst>
          </p:cNvPr>
          <p:cNvSpPr>
            <a:spLocks noChangeShapeType="1"/>
          </p:cNvSpPr>
          <p:nvPr/>
        </p:nvSpPr>
        <p:spPr bwMode="auto">
          <a:xfrm flipV="1">
            <a:off x="2514600" y="236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514" name="Text Box 35">
            <a:extLst>
              <a:ext uri="{FF2B5EF4-FFF2-40B4-BE49-F238E27FC236}">
                <a16:creationId xmlns:a16="http://schemas.microsoft.com/office/drawing/2014/main" xmlns="" id="{810D2330-7E27-4DDD-954C-3FEE85E31B8A}"/>
              </a:ext>
            </a:extLst>
          </p:cNvPr>
          <p:cNvSpPr txBox="1">
            <a:spLocks noChangeArrowheads="1"/>
          </p:cNvSpPr>
          <p:nvPr/>
        </p:nvSpPr>
        <p:spPr bwMode="auto">
          <a:xfrm>
            <a:off x="2057400" y="3124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r>
              <a:rPr lang="en-US" altLang="en-US" sz="1200" b="0">
                <a:latin typeface="Arial" panose="020B0604020202020204" pitchFamily="34" charset="0"/>
              </a:rPr>
              <a:t>Distribution cable</a:t>
            </a:r>
          </a:p>
          <a:p>
            <a:pPr eaLnBrk="1" hangingPunct="1"/>
            <a:r>
              <a:rPr lang="en-US" altLang="en-US" sz="1200" b="0">
                <a:latin typeface="Arial" panose="020B0604020202020204" pitchFamily="34" charset="0"/>
              </a:rPr>
              <a:t>(avg 2 pairs per hh)</a:t>
            </a:r>
          </a:p>
        </p:txBody>
      </p:sp>
      <p:sp>
        <p:nvSpPr>
          <p:cNvPr id="20515" name="Line 36">
            <a:extLst>
              <a:ext uri="{FF2B5EF4-FFF2-40B4-BE49-F238E27FC236}">
                <a16:creationId xmlns:a16="http://schemas.microsoft.com/office/drawing/2014/main" xmlns="" id="{2AFA2813-A9E1-4DEE-9BCD-9C1865E747E4}"/>
              </a:ext>
            </a:extLst>
          </p:cNvPr>
          <p:cNvSpPr>
            <a:spLocks noChangeShapeType="1"/>
          </p:cNvSpPr>
          <p:nvPr/>
        </p:nvSpPr>
        <p:spPr bwMode="auto">
          <a:xfrm flipV="1">
            <a:off x="2971800" y="30480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pic>
        <p:nvPicPr>
          <p:cNvPr id="20516" name="Picture 37" descr="cabinet">
            <a:extLst>
              <a:ext uri="{FF2B5EF4-FFF2-40B4-BE49-F238E27FC236}">
                <a16:creationId xmlns:a16="http://schemas.microsoft.com/office/drawing/2014/main" xmlns="" id="{87D890E1-2BDD-46F2-B64C-EB36E6EC33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8388" y="3505200"/>
            <a:ext cx="1254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7" name="Line 39">
            <a:extLst>
              <a:ext uri="{FF2B5EF4-FFF2-40B4-BE49-F238E27FC236}">
                <a16:creationId xmlns:a16="http://schemas.microsoft.com/office/drawing/2014/main" xmlns="" id="{D196DECC-9917-4769-A87C-5EA50829F0D3}"/>
              </a:ext>
            </a:extLst>
          </p:cNvPr>
          <p:cNvSpPr>
            <a:spLocks noChangeShapeType="1"/>
          </p:cNvSpPr>
          <p:nvPr/>
        </p:nvSpPr>
        <p:spPr bwMode="auto">
          <a:xfrm>
            <a:off x="7391400" y="19812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518" name="Text Box 40">
            <a:extLst>
              <a:ext uri="{FF2B5EF4-FFF2-40B4-BE49-F238E27FC236}">
                <a16:creationId xmlns:a16="http://schemas.microsoft.com/office/drawing/2014/main" xmlns="" id="{88BCB141-0A02-4778-AD5A-53760B4467DF}"/>
              </a:ext>
            </a:extLst>
          </p:cNvPr>
          <p:cNvSpPr txBox="1">
            <a:spLocks noChangeArrowheads="1"/>
          </p:cNvSpPr>
          <p:nvPr/>
        </p:nvSpPr>
        <p:spPr bwMode="auto">
          <a:xfrm>
            <a:off x="3124200" y="1165225"/>
            <a:ext cx="1524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lnSpc>
                <a:spcPct val="90000"/>
              </a:lnSpc>
            </a:pPr>
            <a:r>
              <a:rPr lang="en-US" altLang="en-US" sz="1200" b="0">
                <a:latin typeface="Arial" panose="020B0604020202020204" pitchFamily="34" charset="0"/>
              </a:rPr>
              <a:t>Neighborhood cross-connect (JWI/SAI)</a:t>
            </a:r>
          </a:p>
        </p:txBody>
      </p:sp>
      <p:sp>
        <p:nvSpPr>
          <p:cNvPr id="20519" name="Line 41">
            <a:extLst>
              <a:ext uri="{FF2B5EF4-FFF2-40B4-BE49-F238E27FC236}">
                <a16:creationId xmlns:a16="http://schemas.microsoft.com/office/drawing/2014/main" xmlns="" id="{A602087E-66B0-41E6-8F62-497DC6EB88B8}"/>
              </a:ext>
            </a:extLst>
          </p:cNvPr>
          <p:cNvSpPr>
            <a:spLocks noChangeShapeType="1"/>
          </p:cNvSpPr>
          <p:nvPr/>
        </p:nvSpPr>
        <p:spPr bwMode="auto">
          <a:xfrm>
            <a:off x="3810000" y="1752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520" name="Line 42">
            <a:extLst>
              <a:ext uri="{FF2B5EF4-FFF2-40B4-BE49-F238E27FC236}">
                <a16:creationId xmlns:a16="http://schemas.microsoft.com/office/drawing/2014/main" xmlns="" id="{101CE795-ED1E-4108-9989-9B8DD5B21220}"/>
              </a:ext>
            </a:extLst>
          </p:cNvPr>
          <p:cNvSpPr>
            <a:spLocks noChangeShapeType="1"/>
          </p:cNvSpPr>
          <p:nvPr/>
        </p:nvSpPr>
        <p:spPr bwMode="auto">
          <a:xfrm flipH="1">
            <a:off x="7467600" y="1676400"/>
            <a:ext cx="152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521" name="Line 43">
            <a:extLst>
              <a:ext uri="{FF2B5EF4-FFF2-40B4-BE49-F238E27FC236}">
                <a16:creationId xmlns:a16="http://schemas.microsoft.com/office/drawing/2014/main" xmlns="" id="{88BDE8A7-7F48-4623-A110-17D4037E93E0}"/>
              </a:ext>
            </a:extLst>
          </p:cNvPr>
          <p:cNvSpPr>
            <a:spLocks noChangeShapeType="1"/>
          </p:cNvSpPr>
          <p:nvPr/>
        </p:nvSpPr>
        <p:spPr bwMode="auto">
          <a:xfrm>
            <a:off x="5486400" y="16764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pic>
        <p:nvPicPr>
          <p:cNvPr id="20522" name="Picture 44" descr="7330_ISAM_FTTN_SEM">
            <a:extLst>
              <a:ext uri="{FF2B5EF4-FFF2-40B4-BE49-F238E27FC236}">
                <a16:creationId xmlns:a16="http://schemas.microsoft.com/office/drawing/2014/main" xmlns="" id="{CA7D42DE-DFD9-45AB-BC5A-5422AE66D6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3048000"/>
            <a:ext cx="31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3" name="Line 45">
            <a:extLst>
              <a:ext uri="{FF2B5EF4-FFF2-40B4-BE49-F238E27FC236}">
                <a16:creationId xmlns:a16="http://schemas.microsoft.com/office/drawing/2014/main" xmlns="" id="{30E4273F-0308-45EC-B426-3DD6ADE18A80}"/>
              </a:ext>
            </a:extLst>
          </p:cNvPr>
          <p:cNvSpPr>
            <a:spLocks noChangeShapeType="1"/>
          </p:cNvSpPr>
          <p:nvPr/>
        </p:nvSpPr>
        <p:spPr bwMode="auto">
          <a:xfrm>
            <a:off x="3810000" y="1752600"/>
            <a:ext cx="1219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524" name="Text Box 47">
            <a:extLst>
              <a:ext uri="{FF2B5EF4-FFF2-40B4-BE49-F238E27FC236}">
                <a16:creationId xmlns:a16="http://schemas.microsoft.com/office/drawing/2014/main" xmlns="" id="{E6859CDA-720A-41C8-9B41-2C59AE904EF9}"/>
              </a:ext>
            </a:extLst>
          </p:cNvPr>
          <p:cNvSpPr txBox="1">
            <a:spLocks noChangeArrowheads="1"/>
          </p:cNvSpPr>
          <p:nvPr/>
        </p:nvSpPr>
        <p:spPr bwMode="auto">
          <a:xfrm>
            <a:off x="228600" y="4610100"/>
            <a:ext cx="27495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eaLnBrk="1" hangingPunct="1"/>
            <a:r>
              <a:rPr lang="en-US" altLang="en-US" sz="900" b="0">
                <a:latin typeface="Arial" panose="020B0604020202020204" pitchFamily="34" charset="0"/>
              </a:rPr>
              <a:t>ADSL—Asymmetric digital subscriber line</a:t>
            </a:r>
          </a:p>
          <a:p>
            <a:pPr algn="l" eaLnBrk="1" hangingPunct="1"/>
            <a:r>
              <a:rPr lang="en-US" altLang="en-US" sz="900" b="0">
                <a:latin typeface="Arial" panose="020B0604020202020204" pitchFamily="34" charset="0"/>
              </a:rPr>
              <a:t>CSA – Carrier serving area</a:t>
            </a:r>
          </a:p>
          <a:p>
            <a:pPr algn="l" eaLnBrk="1" hangingPunct="1"/>
            <a:r>
              <a:rPr lang="en-US" altLang="en-US" sz="900" b="0">
                <a:latin typeface="Arial" panose="020B0604020202020204" pitchFamily="34" charset="0"/>
              </a:rPr>
              <a:t>DA – Distribution area</a:t>
            </a:r>
          </a:p>
          <a:p>
            <a:pPr algn="l" eaLnBrk="1" hangingPunct="1"/>
            <a:r>
              <a:rPr lang="en-US" altLang="en-US" sz="900" b="0">
                <a:latin typeface="Arial" panose="020B0604020202020204" pitchFamily="34" charset="0"/>
              </a:rPr>
              <a:t>DLC – Digital loop carrier</a:t>
            </a:r>
          </a:p>
          <a:p>
            <a:pPr algn="l" eaLnBrk="1" hangingPunct="1"/>
            <a:r>
              <a:rPr lang="en-US" altLang="en-US" sz="900" b="0">
                <a:latin typeface="Arial" panose="020B0604020202020204" pitchFamily="34" charset="0"/>
              </a:rPr>
              <a:t>DSL—Digital subscriber line</a:t>
            </a:r>
          </a:p>
          <a:p>
            <a:pPr algn="l" eaLnBrk="1" hangingPunct="1"/>
            <a:r>
              <a:rPr lang="en-US" altLang="en-US" sz="900" b="0">
                <a:latin typeface="Arial" panose="020B0604020202020204" pitchFamily="34" charset="0"/>
              </a:rPr>
              <a:t>DSLAM—Digital subscriber line access multiplexer</a:t>
            </a:r>
          </a:p>
          <a:p>
            <a:pPr algn="l" eaLnBrk="1" hangingPunct="1"/>
            <a:r>
              <a:rPr lang="en-US" altLang="en-US" sz="900" b="0">
                <a:latin typeface="Arial" panose="020B0604020202020204" pitchFamily="34" charset="0"/>
              </a:rPr>
              <a:t>FTTN—Fiber to the node</a:t>
            </a:r>
          </a:p>
          <a:p>
            <a:pPr algn="l" eaLnBrk="1" hangingPunct="1"/>
            <a:r>
              <a:rPr lang="en-US" altLang="en-US" sz="900" b="0">
                <a:latin typeface="Arial" panose="020B0604020202020204" pitchFamily="34" charset="0"/>
              </a:rPr>
              <a:t>HH - household</a:t>
            </a:r>
          </a:p>
          <a:p>
            <a:pPr algn="l" eaLnBrk="1" hangingPunct="1"/>
            <a:r>
              <a:rPr lang="en-US" altLang="en-US" sz="900" b="0">
                <a:latin typeface="Arial" panose="020B0604020202020204" pitchFamily="34" charset="0"/>
              </a:rPr>
              <a:t>JWI – Junction wire interface</a:t>
            </a:r>
          </a:p>
          <a:p>
            <a:pPr algn="l" eaLnBrk="1" hangingPunct="1"/>
            <a:r>
              <a:rPr lang="en-US" altLang="en-US" sz="900" b="0">
                <a:latin typeface="Arial" panose="020B0604020202020204" pitchFamily="34" charset="0"/>
              </a:rPr>
              <a:t>MDF – Main distribution frame</a:t>
            </a:r>
          </a:p>
          <a:p>
            <a:pPr algn="l" eaLnBrk="1" hangingPunct="1"/>
            <a:r>
              <a:rPr lang="en-US" altLang="en-US" sz="900" b="0">
                <a:latin typeface="Arial" panose="020B0604020202020204" pitchFamily="34" charset="0"/>
              </a:rPr>
              <a:t>NID – Network interface device</a:t>
            </a:r>
          </a:p>
          <a:p>
            <a:pPr algn="l" eaLnBrk="1" hangingPunct="1"/>
            <a:r>
              <a:rPr lang="en-US" altLang="en-US" sz="900" b="0">
                <a:latin typeface="Arial" panose="020B0604020202020204" pitchFamily="34" charset="0"/>
              </a:rPr>
              <a:t>SAI – Serving area interface</a:t>
            </a:r>
          </a:p>
          <a:p>
            <a:pPr algn="l" eaLnBrk="1" hangingPunct="1"/>
            <a:r>
              <a:rPr lang="en-US" altLang="en-US" sz="900" b="0">
                <a:latin typeface="Arial" panose="020B0604020202020204" pitchFamily="34" charset="0"/>
              </a:rPr>
              <a:t>VDSL—Very high speed digital subscriber line</a:t>
            </a:r>
          </a:p>
        </p:txBody>
      </p:sp>
      <p:sp>
        <p:nvSpPr>
          <p:cNvPr id="20525" name="Rectangle 48">
            <a:extLst>
              <a:ext uri="{FF2B5EF4-FFF2-40B4-BE49-F238E27FC236}">
                <a16:creationId xmlns:a16="http://schemas.microsoft.com/office/drawing/2014/main" xmlns="" id="{206D0584-3B6C-48AE-A569-6B0A29003E1F}"/>
              </a:ext>
            </a:extLst>
          </p:cNvPr>
          <p:cNvSpPr>
            <a:spLocks noChangeArrowheads="1"/>
          </p:cNvSpPr>
          <p:nvPr/>
        </p:nvSpPr>
        <p:spPr bwMode="auto">
          <a:xfrm rot="-5400000">
            <a:off x="1393825" y="2035175"/>
            <a:ext cx="793750" cy="381000"/>
          </a:xfrm>
          <a:prstGeom prst="rect">
            <a:avLst/>
          </a:prstGeom>
          <a:solidFill>
            <a:srgbClr val="FFC891"/>
          </a:solidFill>
          <a:ln w="12700">
            <a:solidFill>
              <a:schemeClr val="bg1"/>
            </a:solidFill>
            <a:miter lim="800000"/>
            <a:headEnd/>
            <a:tailEnd/>
          </a:ln>
        </p:spPr>
        <p:txBody>
          <a:bodyPr wrap="none" anchor="ct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nSpc>
                <a:spcPct val="90000"/>
              </a:lnSpc>
            </a:pPr>
            <a:r>
              <a:rPr lang="en-US" altLang="en-US" sz="1200" b="0"/>
              <a:t>MDF</a:t>
            </a:r>
          </a:p>
        </p:txBody>
      </p:sp>
      <p:sp>
        <p:nvSpPr>
          <p:cNvPr id="20526" name="Rectangle 49">
            <a:extLst>
              <a:ext uri="{FF2B5EF4-FFF2-40B4-BE49-F238E27FC236}">
                <a16:creationId xmlns:a16="http://schemas.microsoft.com/office/drawing/2014/main" xmlns="" id="{BD9B4AC4-6276-485D-829E-0EC15ACCB919}"/>
              </a:ext>
            </a:extLst>
          </p:cNvPr>
          <p:cNvSpPr>
            <a:spLocks noChangeArrowheads="1"/>
          </p:cNvSpPr>
          <p:nvPr/>
        </p:nvSpPr>
        <p:spPr bwMode="auto">
          <a:xfrm>
            <a:off x="3429000" y="6016625"/>
            <a:ext cx="2514600" cy="765175"/>
          </a:xfrm>
          <a:prstGeom prst="rect">
            <a:avLst/>
          </a:prstGeom>
          <a:solidFill>
            <a:schemeClr val="bg1"/>
          </a:solidFill>
          <a:ln w="12700">
            <a:solidFill>
              <a:schemeClr val="tx1"/>
            </a:solidFill>
            <a:miter lim="800000"/>
            <a:headEnd/>
            <a:tailEnd/>
          </a:ln>
        </p:spPr>
        <p:txBody>
          <a:bodyPr anchor="ctr">
            <a:spAutoFit/>
          </a:bodyPr>
          <a:lstStyle>
            <a:lvl1pPr marL="111125" indent="-111125"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algn="l">
              <a:lnSpc>
                <a:spcPct val="90000"/>
              </a:lnSpc>
            </a:pPr>
            <a:r>
              <a:rPr lang="en-US" altLang="en-US" sz="1200" b="0"/>
              <a:t>*	There are usually 2 to 5 DAs in a carrier serving area (CSA), the limits of which can extend 9-12 Kft beyond the RT</a:t>
            </a:r>
          </a:p>
        </p:txBody>
      </p:sp>
      <p:pic>
        <p:nvPicPr>
          <p:cNvPr id="20527" name="Picture 50" descr="fep">
            <a:extLst>
              <a:ext uri="{FF2B5EF4-FFF2-40B4-BE49-F238E27FC236}">
                <a16:creationId xmlns:a16="http://schemas.microsoft.com/office/drawing/2014/main" xmlns="" id="{E598E065-0E6F-404E-B517-815A79450C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2286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8" name="Picture 51" descr="fep">
            <a:extLst>
              <a:ext uri="{FF2B5EF4-FFF2-40B4-BE49-F238E27FC236}">
                <a16:creationId xmlns:a16="http://schemas.microsoft.com/office/drawing/2014/main" xmlns="" id="{0E45C1B5-8989-42E2-BFC8-250652856E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2286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9" name="Picture 46" descr="7330_ISAM_FTTN_ARAMD_cab2">
            <a:extLst>
              <a:ext uri="{FF2B5EF4-FFF2-40B4-BE49-F238E27FC236}">
                <a16:creationId xmlns:a16="http://schemas.microsoft.com/office/drawing/2014/main" xmlns="" id="{993EA712-0909-4FA1-91FA-2EDB1118860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800" y="2286000"/>
            <a:ext cx="3079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0" name="Text Box 52">
            <a:extLst>
              <a:ext uri="{FF2B5EF4-FFF2-40B4-BE49-F238E27FC236}">
                <a16:creationId xmlns:a16="http://schemas.microsoft.com/office/drawing/2014/main" xmlns="" id="{DEC963C2-53C9-4F3A-A72A-80B5E86284BD}"/>
              </a:ext>
            </a:extLst>
          </p:cNvPr>
          <p:cNvSpPr txBox="1">
            <a:spLocks noChangeArrowheads="1"/>
          </p:cNvSpPr>
          <p:nvPr/>
        </p:nvSpPr>
        <p:spPr bwMode="auto">
          <a:xfrm>
            <a:off x="1905000" y="3611563"/>
            <a:ext cx="1828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lnSpc>
                <a:spcPct val="90000"/>
              </a:lnSpc>
            </a:pPr>
            <a:r>
              <a:rPr lang="en-US" altLang="en-US" sz="1200" b="0">
                <a:latin typeface="Arial" panose="020B0604020202020204" pitchFamily="34" charset="0"/>
              </a:rPr>
              <a:t>Terminal</a:t>
            </a:r>
          </a:p>
          <a:p>
            <a:pPr eaLnBrk="1" hangingPunct="1">
              <a:lnSpc>
                <a:spcPct val="90000"/>
              </a:lnSpc>
            </a:pPr>
            <a:r>
              <a:rPr lang="en-US" altLang="en-US" sz="1200" b="0">
                <a:latin typeface="Arial" panose="020B0604020202020204" pitchFamily="34" charset="0"/>
              </a:rPr>
              <a:t>(8-12 homes)</a:t>
            </a:r>
          </a:p>
        </p:txBody>
      </p:sp>
      <p:sp>
        <p:nvSpPr>
          <p:cNvPr id="20531" name="Line 53">
            <a:extLst>
              <a:ext uri="{FF2B5EF4-FFF2-40B4-BE49-F238E27FC236}">
                <a16:creationId xmlns:a16="http://schemas.microsoft.com/office/drawing/2014/main" xmlns="" id="{BEDFC45A-4B9D-4C67-8E5C-AF0103A1B5F6}"/>
              </a:ext>
            </a:extLst>
          </p:cNvPr>
          <p:cNvSpPr>
            <a:spLocks noChangeShapeType="1"/>
          </p:cNvSpPr>
          <p:nvPr/>
        </p:nvSpPr>
        <p:spPr bwMode="auto">
          <a:xfrm flipV="1">
            <a:off x="3200400" y="36576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pic>
        <p:nvPicPr>
          <p:cNvPr id="20532" name="Picture 54" descr="dtu">
            <a:extLst>
              <a:ext uri="{FF2B5EF4-FFF2-40B4-BE49-F238E27FC236}">
                <a16:creationId xmlns:a16="http://schemas.microsoft.com/office/drawing/2014/main" xmlns="" id="{F1DAF26F-AC6A-46E9-ACF2-1C7208594F9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19600" y="4648200"/>
            <a:ext cx="1333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3" name="Text Box 55">
            <a:extLst>
              <a:ext uri="{FF2B5EF4-FFF2-40B4-BE49-F238E27FC236}">
                <a16:creationId xmlns:a16="http://schemas.microsoft.com/office/drawing/2014/main" xmlns="" id="{48B018F1-0E3B-4E78-9744-09CE2E479C8A}"/>
              </a:ext>
            </a:extLst>
          </p:cNvPr>
          <p:cNvSpPr txBox="1">
            <a:spLocks noChangeArrowheads="1"/>
          </p:cNvSpPr>
          <p:nvPr/>
        </p:nvSpPr>
        <p:spPr bwMode="auto">
          <a:xfrm>
            <a:off x="2743200" y="5135563"/>
            <a:ext cx="1828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200" b="0">
                <a:latin typeface="Arial" panose="020B0604020202020204" pitchFamily="34" charset="0"/>
              </a:rPr>
              <a:t>NID &amp; splitter</a:t>
            </a:r>
          </a:p>
        </p:txBody>
      </p:sp>
      <p:sp>
        <p:nvSpPr>
          <p:cNvPr id="20534" name="Line 56">
            <a:extLst>
              <a:ext uri="{FF2B5EF4-FFF2-40B4-BE49-F238E27FC236}">
                <a16:creationId xmlns:a16="http://schemas.microsoft.com/office/drawing/2014/main" xmlns="" id="{F59C5D85-8FD7-4641-A0C2-A0EBC9C2E7FF}"/>
              </a:ext>
            </a:extLst>
          </p:cNvPr>
          <p:cNvSpPr>
            <a:spLocks noChangeShapeType="1"/>
          </p:cNvSpPr>
          <p:nvPr/>
        </p:nvSpPr>
        <p:spPr bwMode="auto">
          <a:xfrm flipV="1">
            <a:off x="4191000" y="48768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0535" name="Line 57">
            <a:extLst>
              <a:ext uri="{FF2B5EF4-FFF2-40B4-BE49-F238E27FC236}">
                <a16:creationId xmlns:a16="http://schemas.microsoft.com/office/drawing/2014/main" xmlns="" id="{EDABDCB4-9098-46A5-A66B-58914E5D18C4}"/>
              </a:ext>
            </a:extLst>
          </p:cNvPr>
          <p:cNvSpPr>
            <a:spLocks noChangeShapeType="1"/>
          </p:cNvSpPr>
          <p:nvPr/>
        </p:nvSpPr>
        <p:spPr bwMode="auto">
          <a:xfrm>
            <a:off x="3733800" y="3810000"/>
            <a:ext cx="685800" cy="990600"/>
          </a:xfrm>
          <a:prstGeom prst="line">
            <a:avLst/>
          </a:prstGeom>
          <a:noFill/>
          <a:ln w="12700">
            <a:solidFill>
              <a:schemeClr val="tx1"/>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20536" name="Text Box 58">
            <a:extLst>
              <a:ext uri="{FF2B5EF4-FFF2-40B4-BE49-F238E27FC236}">
                <a16:creationId xmlns:a16="http://schemas.microsoft.com/office/drawing/2014/main" xmlns="" id="{746969EB-E4AF-44EE-9FFF-28A3209DF003}"/>
              </a:ext>
            </a:extLst>
          </p:cNvPr>
          <p:cNvSpPr txBox="1">
            <a:spLocks noChangeArrowheads="1"/>
          </p:cNvSpPr>
          <p:nvPr/>
        </p:nvSpPr>
        <p:spPr bwMode="auto">
          <a:xfrm>
            <a:off x="3352800" y="32004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chemeClr val="tx1"/>
                </a:solidFill>
                <a:latin typeface="FuturaA Bk BT" pitchFamily="34" charset="0"/>
              </a:defRPr>
            </a:lvl1pPr>
            <a:lvl2pPr marL="742950" indent="-285750" algn="ctr">
              <a:defRPr sz="1600" b="1">
                <a:solidFill>
                  <a:schemeClr val="tx1"/>
                </a:solidFill>
                <a:latin typeface="FuturaA Bk BT" pitchFamily="34" charset="0"/>
              </a:defRPr>
            </a:lvl2pPr>
            <a:lvl3pPr marL="1143000" indent="-228600" algn="ctr">
              <a:defRPr sz="1600" b="1">
                <a:solidFill>
                  <a:schemeClr val="tx1"/>
                </a:solidFill>
                <a:latin typeface="FuturaA Bk BT" pitchFamily="34" charset="0"/>
              </a:defRPr>
            </a:lvl3pPr>
            <a:lvl4pPr marL="1600200" indent="-228600" algn="ctr">
              <a:defRPr sz="1600" b="1">
                <a:solidFill>
                  <a:schemeClr val="tx1"/>
                </a:solidFill>
                <a:latin typeface="FuturaA Bk BT" pitchFamily="34" charset="0"/>
              </a:defRPr>
            </a:lvl4pPr>
            <a:lvl5pPr marL="2057400" indent="-228600" algn="ctr">
              <a:defRPr sz="1600" b="1">
                <a:solidFill>
                  <a:schemeClr val="tx1"/>
                </a:solidFill>
                <a:latin typeface="FuturaA Bk BT" pitchFamily="34" charset="0"/>
              </a:defRPr>
            </a:lvl5pPr>
            <a:lvl6pPr marL="2514600" indent="-228600" algn="ctr" eaLnBrk="0" fontAlgn="base" hangingPunct="0">
              <a:spcBef>
                <a:spcPct val="0"/>
              </a:spcBef>
              <a:spcAft>
                <a:spcPct val="0"/>
              </a:spcAft>
              <a:defRPr sz="1600" b="1">
                <a:solidFill>
                  <a:schemeClr val="tx1"/>
                </a:solidFill>
                <a:latin typeface="FuturaA Bk BT" pitchFamily="34" charset="0"/>
              </a:defRPr>
            </a:lvl6pPr>
            <a:lvl7pPr marL="2971800" indent="-228600" algn="ctr" eaLnBrk="0" fontAlgn="base" hangingPunct="0">
              <a:spcBef>
                <a:spcPct val="0"/>
              </a:spcBef>
              <a:spcAft>
                <a:spcPct val="0"/>
              </a:spcAft>
              <a:defRPr sz="1600" b="1">
                <a:solidFill>
                  <a:schemeClr val="tx1"/>
                </a:solidFill>
                <a:latin typeface="FuturaA Bk BT" pitchFamily="34" charset="0"/>
              </a:defRPr>
            </a:lvl7pPr>
            <a:lvl8pPr marL="3429000" indent="-228600" algn="ctr" eaLnBrk="0" fontAlgn="base" hangingPunct="0">
              <a:spcBef>
                <a:spcPct val="0"/>
              </a:spcBef>
              <a:spcAft>
                <a:spcPct val="0"/>
              </a:spcAft>
              <a:defRPr sz="1600" b="1">
                <a:solidFill>
                  <a:schemeClr val="tx1"/>
                </a:solidFill>
                <a:latin typeface="FuturaA Bk BT" pitchFamily="34" charset="0"/>
              </a:defRPr>
            </a:lvl8pPr>
            <a:lvl9pPr marL="3886200" indent="-228600" algn="ctr" eaLnBrk="0" fontAlgn="base" hangingPunct="0">
              <a:spcBef>
                <a:spcPct val="0"/>
              </a:spcBef>
              <a:spcAft>
                <a:spcPct val="0"/>
              </a:spcAft>
              <a:defRPr sz="1600" b="1">
                <a:solidFill>
                  <a:schemeClr val="tx1"/>
                </a:solidFill>
                <a:latin typeface="FuturaA Bk BT" pitchFamily="34" charset="0"/>
              </a:defRPr>
            </a:lvl9pPr>
          </a:lstStyle>
          <a:p>
            <a:pPr eaLnBrk="1" hangingPunct="1">
              <a:spcBef>
                <a:spcPct val="50000"/>
              </a:spcBef>
            </a:pPr>
            <a:r>
              <a:rPr lang="en-US" altLang="en-US" sz="1200" b="0">
                <a:latin typeface="Arial" panose="020B0604020202020204" pitchFamily="34" charset="0"/>
              </a:rPr>
              <a:t>Drop wire</a:t>
            </a:r>
          </a:p>
        </p:txBody>
      </p:sp>
      <p:sp>
        <p:nvSpPr>
          <p:cNvPr id="20537" name="Line 60">
            <a:extLst>
              <a:ext uri="{FF2B5EF4-FFF2-40B4-BE49-F238E27FC236}">
                <a16:creationId xmlns:a16="http://schemas.microsoft.com/office/drawing/2014/main" xmlns="" id="{01E67918-0922-454D-BE95-98227561055C}"/>
              </a:ext>
            </a:extLst>
          </p:cNvPr>
          <p:cNvSpPr>
            <a:spLocks noChangeShapeType="1"/>
          </p:cNvSpPr>
          <p:nvPr/>
        </p:nvSpPr>
        <p:spPr bwMode="auto">
          <a:xfrm flipH="1">
            <a:off x="3886200" y="35052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58" name="Star: 7 Points 57">
            <a:extLst>
              <a:ext uri="{FF2B5EF4-FFF2-40B4-BE49-F238E27FC236}">
                <a16:creationId xmlns:a16="http://schemas.microsoft.com/office/drawing/2014/main" xmlns="" id="{7D93BDC9-D4CE-4FF5-9CA3-72BF3AB83893}"/>
              </a:ext>
            </a:extLst>
          </p:cNvPr>
          <p:cNvSpPr/>
          <p:nvPr/>
        </p:nvSpPr>
        <p:spPr bwMode="auto">
          <a:xfrm>
            <a:off x="6489700" y="5867400"/>
            <a:ext cx="2273300" cy="854075"/>
          </a:xfrm>
          <a:prstGeom prst="star7">
            <a:avLst/>
          </a:prstGeom>
          <a:solidFill>
            <a:schemeClr val="accent1"/>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p:spPr>
        <p:txBody>
          <a:bodyPr wrap="none" anchor="ctr"/>
          <a:lstStyle/>
          <a:p>
            <a:pPr algn="ctr">
              <a:defRPr/>
            </a:pPr>
            <a:r>
              <a:rPr lang="en-US" sz="1000" dirty="0"/>
              <a:t>FTTH topology is </a:t>
            </a:r>
          </a:p>
          <a:p>
            <a:pPr algn="ctr">
              <a:defRPr/>
            </a:pPr>
            <a:r>
              <a:rPr lang="en-US" sz="1000" dirty="0"/>
              <a:t>generally the same</a:t>
            </a:r>
          </a:p>
        </p:txBody>
      </p:sp>
    </p:spTree>
  </p:cSld>
  <p:clrMapOvr>
    <a:masterClrMapping/>
  </p:clrMapOvr>
</p:sld>
</file>

<file path=ppt/theme/theme1.xml><?xml version="1.0" encoding="utf-8"?>
<a:theme xmlns:a="http://schemas.openxmlformats.org/drawingml/2006/main" name="alcatel_template_bw">
  <a:themeElements>
    <a:clrScheme name="">
      <a:dk1>
        <a:srgbClr val="000000"/>
      </a:dk1>
      <a:lt1>
        <a:srgbClr val="FFFFFF"/>
      </a:lt1>
      <a:dk2>
        <a:srgbClr val="C0C0C0"/>
      </a:dk2>
      <a:lt2>
        <a:srgbClr val="990000"/>
      </a:lt2>
      <a:accent1>
        <a:srgbClr val="9999CC"/>
      </a:accent1>
      <a:accent2>
        <a:srgbClr val="FF6600"/>
      </a:accent2>
      <a:accent3>
        <a:srgbClr val="FFFFFF"/>
      </a:accent3>
      <a:accent4>
        <a:srgbClr val="000000"/>
      </a:accent4>
      <a:accent5>
        <a:srgbClr val="CACAE2"/>
      </a:accent5>
      <a:accent6>
        <a:srgbClr val="E75C00"/>
      </a:accent6>
      <a:hlink>
        <a:srgbClr val="6699CC"/>
      </a:hlink>
      <a:folHlink>
        <a:srgbClr val="FFCC00"/>
      </a:folHlink>
    </a:clrScheme>
    <a:fontScheme name="alcatel_template_bw">
      <a:majorFont>
        <a:latin typeface="FuturaA Bk BT"/>
        <a:ea typeface=""/>
        <a:cs typeface=""/>
      </a:majorFont>
      <a:minorFont>
        <a:latin typeface="FuturaA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FuturaA Bk B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outerShdw dist="17961"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FuturaA Bk BT" pitchFamily="34" charset="0"/>
          </a:defRPr>
        </a:defPPr>
      </a:lstStyle>
    </a:lnDef>
  </a:objectDefaults>
  <a:extraClrSchemeLst>
    <a:extraClrScheme>
      <a:clrScheme name="alcatel_template_b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catel_template_b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catel_template_b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catel_template_b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catel_template_b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catel_template_b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catel_template_b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okia_Pure_PPT_CORP_V2">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72000" tIns="72000" rIns="72000" bIns="72000" rtlCol="0">
        <a:spAutoFit/>
      </a:bodyPr>
      <a:lstStyle>
        <a:defPPr marR="0" algn="l" defTabSz="457200" rtl="0" eaLnBrk="1" fontAlgn="base" latinLnBrk="0" hangingPunct="1">
          <a:lnSpc>
            <a:spcPct val="100000"/>
          </a:lnSpc>
          <a:spcBef>
            <a:spcPts val="0"/>
          </a:spcBef>
          <a:spcAft>
            <a:spcPct val="0"/>
          </a:spcAft>
          <a:buClr>
            <a:srgbClr val="001135"/>
          </a:buClr>
          <a:buSzTx/>
          <a:tabLst/>
          <a:defRPr sz="1400" dirty="0" smtClean="0">
            <a:solidFill>
              <a:schemeClr val="tx2"/>
            </a:solidFill>
            <a:latin typeface="+mn-lt"/>
            <a:ea typeface="Nokia Pure Text" panose="020B0503020202020204" pitchFamily="34" charset="0"/>
            <a:cs typeface="Nokia Pure Headline Light"/>
          </a:defRPr>
        </a:defPPr>
      </a:lstStyle>
    </a:txDef>
  </a:objectDefaults>
  <a:extraClrSchemeLst/>
  <a:extLst>
    <a:ext uri="{05A4C25C-085E-4340-85A3-A5531E510DB2}">
      <thm15:themeFamily xmlns:thm15="http://schemas.microsoft.com/office/thememl/2012/main" xmlns="" name="Nokia_Pure_PPT_CORP_V3.1" id="{655C0B4C-DD58-4366-A06D-BF0A1B81A469}" vid="{6AA74208-B53C-4696-ADC1-7541119D5A9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8723</TotalTime>
  <Words>5288</Words>
  <Application>Microsoft Office PowerPoint</Application>
  <PresentationFormat>On-screen Show (4:3)</PresentationFormat>
  <Paragraphs>863</Paragraphs>
  <Slides>40</Slides>
  <Notes>35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40</vt:i4>
      </vt:variant>
    </vt:vector>
  </HeadingPairs>
  <TitlesOfParts>
    <vt:vector size="44" baseType="lpstr">
      <vt:lpstr>alcatel_template_bw</vt:lpstr>
      <vt:lpstr>1_Nokia_Pure_PPT_CORP_V2</vt:lpstr>
      <vt:lpstr>Microsoft ClipArt Gallery</vt:lpstr>
      <vt:lpstr>Document</vt:lpstr>
      <vt:lpstr>Broadband Access Technologies xDSL and FTTx</vt:lpstr>
      <vt:lpstr>Chuck Storry</vt:lpstr>
      <vt:lpstr>Objectives</vt:lpstr>
      <vt:lpstr>Access Terminology</vt:lpstr>
      <vt:lpstr>Broadband = High Speed Internet and more cablecos – TV + internet &amp; voice telcos – phone + internet &amp; TV</vt:lpstr>
      <vt:lpstr>Long Term Bandwidth Trends</vt:lpstr>
      <vt:lpstr>Long Term Demand Forecast</vt:lpstr>
      <vt:lpstr>Copper Access Network - Telephone Wire</vt:lpstr>
      <vt:lpstr>PowerPoint Presentation</vt:lpstr>
      <vt:lpstr>ADSL - Three Information Channels    *</vt:lpstr>
      <vt:lpstr>DSL Spectrum</vt:lpstr>
      <vt:lpstr>Delivering more with copper</vt:lpstr>
      <vt:lpstr>Noise Reduction Opportunity Crosstalk reduction - far-end receiver view</vt:lpstr>
      <vt:lpstr>DSL Performance vs Loop topology   *</vt:lpstr>
      <vt:lpstr>Loop Length distribution in some countries  *</vt:lpstr>
      <vt:lpstr>Evolution from copper to fiber    *</vt:lpstr>
      <vt:lpstr>FTTU – PON Deployment Model   *</vt:lpstr>
      <vt:lpstr>GPON an example</vt:lpstr>
      <vt:lpstr>PON Data Transport     *</vt:lpstr>
      <vt:lpstr>xPON comparison      *</vt:lpstr>
      <vt:lpstr>NG PON Evolution</vt:lpstr>
      <vt:lpstr>XGS-PON and Co Existence</vt:lpstr>
      <vt:lpstr>NG PON and Co Existence</vt:lpstr>
      <vt:lpstr>Summary - Access Technologies</vt:lpstr>
      <vt:lpstr>PowerPoint Presentation</vt:lpstr>
      <vt:lpstr>References</vt:lpstr>
      <vt:lpstr>Backup !</vt:lpstr>
      <vt:lpstr>A Taxonomy of DSLs     *</vt:lpstr>
      <vt:lpstr>DSLs and their characteristics    *</vt:lpstr>
      <vt:lpstr>DSLs deJour      *</vt:lpstr>
      <vt:lpstr>ADSL - an example     *</vt:lpstr>
      <vt:lpstr>Conceptual ADSL Modem    *</vt:lpstr>
      <vt:lpstr>Short loop performance limited by crosstalk noise</vt:lpstr>
      <vt:lpstr>Fiber Access Network</vt:lpstr>
      <vt:lpstr>FTTx Topology/Technology Options</vt:lpstr>
      <vt:lpstr>Why PON</vt:lpstr>
      <vt:lpstr>Transport (con’t) </vt:lpstr>
      <vt:lpstr>GPON Frame Format     *</vt:lpstr>
      <vt:lpstr>DBA</vt:lpstr>
      <vt:lpstr>ODN Reference Architecture for NGPON2 (G.989.2)</vt:lpstr>
    </vt:vector>
  </TitlesOfParts>
  <Company>Alcatel-Lucent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Carleton Lecture</dc:title>
  <dc:subject>xDSL and FTTx</dc:subject>
  <dc:creator>Chuck Storry</dc:creator>
  <cp:lastModifiedBy>Halim Yanikomeroglu</cp:lastModifiedBy>
  <cp:revision>272</cp:revision>
  <cp:lastPrinted>2002-05-14T21:14:12Z</cp:lastPrinted>
  <dcterms:created xsi:type="dcterms:W3CDTF">2002-11-21T20:35:37Z</dcterms:created>
  <dcterms:modified xsi:type="dcterms:W3CDTF">2018-02-01T14:33:49Z</dcterms:modified>
</cp:coreProperties>
</file>