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8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82" r:id="rId15"/>
    <p:sldId id="269" r:id="rId16"/>
    <p:sldId id="270" r:id="rId17"/>
    <p:sldId id="271" r:id="rId18"/>
    <p:sldId id="272" r:id="rId19"/>
    <p:sldId id="274" r:id="rId20"/>
    <p:sldId id="273" r:id="rId21"/>
    <p:sldId id="275" r:id="rId22"/>
    <p:sldId id="281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4" d="100"/>
          <a:sy n="114" d="100"/>
        </p:scale>
        <p:origin x="-1470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E9ECE-0A08-8E49-A50E-E9C8538BF0F2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B5122-648E-0D42-9901-0175C57E2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41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B5122-648E-0D42-9901-0175C57E20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B5122-648E-0D42-9901-0175C57E20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45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B5122-648E-0D42-9901-0175C57E20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58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B5122-648E-0D42-9901-0175C57E20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5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350F-5C75-164D-A7CF-836A8308626C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98255-7F76-994D-9EB7-12D3280ED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5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350F-5C75-164D-A7CF-836A8308626C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98255-7F76-994D-9EB7-12D3280ED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7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350F-5C75-164D-A7CF-836A8308626C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98255-7F76-994D-9EB7-12D3280ED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2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350F-5C75-164D-A7CF-836A8308626C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98255-7F76-994D-9EB7-12D3280ED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6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350F-5C75-164D-A7CF-836A8308626C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98255-7F76-994D-9EB7-12D3280ED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8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350F-5C75-164D-A7CF-836A8308626C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98255-7F76-994D-9EB7-12D3280ED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98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350F-5C75-164D-A7CF-836A8308626C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98255-7F76-994D-9EB7-12D3280ED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2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350F-5C75-164D-A7CF-836A8308626C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98255-7F76-994D-9EB7-12D3280ED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23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350F-5C75-164D-A7CF-836A8308626C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98255-7F76-994D-9EB7-12D3280ED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350F-5C75-164D-A7CF-836A8308626C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98255-7F76-994D-9EB7-12D3280ED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0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350F-5C75-164D-A7CF-836A8308626C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98255-7F76-994D-9EB7-12D3280ED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0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4350F-5C75-164D-A7CF-836A8308626C}" type="datetimeFigureOut">
              <a:rPr lang="en-US" smtClean="0"/>
              <a:t>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98255-7F76-994D-9EB7-12D3280ED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2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276" y="967208"/>
            <a:ext cx="8013073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latin typeface="Avenir Next"/>
              </a:rPr>
              <a:t>A  brief  History of Telecommunications</a:t>
            </a:r>
          </a:p>
          <a:p>
            <a:endParaRPr lang="en-US" sz="3200" b="1" i="1" dirty="0">
              <a:latin typeface="Avenir Next"/>
            </a:endParaRPr>
          </a:p>
          <a:p>
            <a:r>
              <a:rPr lang="en-US" sz="3200" b="1" i="1" dirty="0" smtClean="0">
                <a:latin typeface="Avenir Next"/>
              </a:rPr>
              <a:t> </a:t>
            </a:r>
            <a:r>
              <a:rPr lang="en-US" sz="1600" b="1" i="1" dirty="0" smtClean="0">
                <a:latin typeface="Avenir Next"/>
              </a:rPr>
              <a:t> </a:t>
            </a:r>
            <a:r>
              <a:rPr lang="en-US" sz="1600" i="1" dirty="0" smtClean="0">
                <a:latin typeface="Avenir Next"/>
              </a:rPr>
              <a:t>(very brief </a:t>
            </a:r>
            <a:r>
              <a:rPr lang="mr-IN" sz="1600" i="1" dirty="0" smtClean="0">
                <a:latin typeface="Avenir Next"/>
              </a:rPr>
              <a:t>…</a:t>
            </a:r>
            <a:r>
              <a:rPr lang="en-CA" sz="1600" i="1" dirty="0" smtClean="0">
                <a:latin typeface="Avenir Next"/>
              </a:rPr>
              <a:t> and incomplete!</a:t>
            </a:r>
            <a:r>
              <a:rPr lang="en-US" sz="1600" i="1" dirty="0" smtClean="0">
                <a:latin typeface="Avenir Next"/>
              </a:rPr>
              <a:t>)</a:t>
            </a:r>
            <a:endParaRPr lang="en-US" sz="1600" b="1" i="1" dirty="0" smtClean="0">
              <a:latin typeface="Avenir Next"/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Henry Starzynski</a:t>
            </a:r>
          </a:p>
          <a:p>
            <a:r>
              <a:rPr lang="en-US" b="1" dirty="0" err="1" smtClean="0"/>
              <a:t>Henry.starzynski@sympatico.ca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022" y="4629665"/>
            <a:ext cx="2425327" cy="18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276" y="533183"/>
            <a:ext cx="7217841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                                          Telephony</a:t>
            </a:r>
          </a:p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 all know </a:t>
            </a:r>
            <a:r>
              <a:rPr lang="mr-IN" dirty="0" smtClean="0"/>
              <a:t>–</a:t>
            </a:r>
            <a:r>
              <a:rPr lang="en-US" dirty="0" smtClean="0"/>
              <a:t> the inventor of the telephone is Alexander Graham Bell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Patent was granted April 6, 1875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But </a:t>
            </a:r>
            <a:r>
              <a:rPr lang="mr-IN" dirty="0" smtClean="0"/>
              <a:t>…</a:t>
            </a:r>
            <a:r>
              <a:rPr lang="en-CA" dirty="0" smtClean="0"/>
              <a:t> the public and investors were </a:t>
            </a:r>
            <a:r>
              <a:rPr lang="en-CA" dirty="0" err="1" smtClean="0"/>
              <a:t>skeptical</a:t>
            </a:r>
            <a:r>
              <a:rPr lang="en-CA" dirty="0" smtClean="0"/>
              <a:t>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First demonstrated May 1876 at MIT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At Philadelphia Centennial Exhibition, Bell was given a small table </a:t>
            </a:r>
          </a:p>
          <a:p>
            <a:r>
              <a:rPr lang="en-CA" dirty="0"/>
              <a:t> </a:t>
            </a:r>
            <a:r>
              <a:rPr lang="en-CA" dirty="0" smtClean="0"/>
              <a:t>     near a stairwell.  Judges virtually ignored Bell, and made jokes about his</a:t>
            </a:r>
          </a:p>
          <a:p>
            <a:r>
              <a:rPr lang="en-CA" dirty="0"/>
              <a:t> </a:t>
            </a:r>
            <a:r>
              <a:rPr lang="en-CA" dirty="0" smtClean="0"/>
              <a:t>     invention. But when the Emperor of Brazil, Dom Pedro II, arrived and</a:t>
            </a:r>
          </a:p>
          <a:p>
            <a:r>
              <a:rPr lang="en-CA" dirty="0"/>
              <a:t> </a:t>
            </a:r>
            <a:r>
              <a:rPr lang="en-CA" dirty="0" smtClean="0"/>
              <a:t>     recognized Bell (after having visited his school for deaf-mutes), judges</a:t>
            </a:r>
          </a:p>
          <a:p>
            <a:r>
              <a:rPr lang="en-CA" dirty="0"/>
              <a:t> </a:t>
            </a:r>
            <a:r>
              <a:rPr lang="en-CA" dirty="0" smtClean="0"/>
              <a:t>     took notice.  Bell demonstrated his invention to Dom Pedro, talking to</a:t>
            </a:r>
          </a:p>
          <a:p>
            <a:r>
              <a:rPr lang="en-CA" dirty="0"/>
              <a:t> </a:t>
            </a:r>
            <a:r>
              <a:rPr lang="en-CA" dirty="0" smtClean="0"/>
              <a:t>     the emperor across the room. The emperor’s reply?</a:t>
            </a:r>
          </a:p>
          <a:p>
            <a:r>
              <a:rPr lang="en-CA" dirty="0"/>
              <a:t> </a:t>
            </a:r>
            <a:r>
              <a:rPr lang="en-CA" dirty="0" smtClean="0"/>
              <a:t>                  </a:t>
            </a:r>
            <a:r>
              <a:rPr lang="en-CA" dirty="0" smtClean="0">
                <a:solidFill>
                  <a:srgbClr val="FF0000"/>
                </a:solidFill>
              </a:rPr>
              <a:t>  “</a:t>
            </a:r>
            <a:r>
              <a:rPr lang="en-CA" b="1" i="1" dirty="0" smtClean="0">
                <a:solidFill>
                  <a:srgbClr val="FF0000"/>
                </a:solidFill>
              </a:rPr>
              <a:t>My God!   It talks!</a:t>
            </a:r>
            <a:r>
              <a:rPr lang="en-CA" dirty="0" smtClean="0">
                <a:solidFill>
                  <a:srgbClr val="FF0000"/>
                </a:solidFill>
              </a:rPr>
              <a:t>”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As a result, the judges took notice and Bell became</a:t>
            </a:r>
          </a:p>
          <a:p>
            <a:r>
              <a:rPr lang="en-CA" dirty="0"/>
              <a:t> </a:t>
            </a:r>
            <a:r>
              <a:rPr lang="en-CA" dirty="0" smtClean="0"/>
              <a:t>     the instant star </a:t>
            </a:r>
            <a:r>
              <a:rPr lang="en-CA" dirty="0"/>
              <a:t>of the exhibition!</a:t>
            </a:r>
            <a:endParaRPr lang="en-US" dirty="0"/>
          </a:p>
          <a:p>
            <a:endParaRPr lang="en-CA" dirty="0" smtClean="0"/>
          </a:p>
          <a:p>
            <a:r>
              <a:rPr lang="en-CA" dirty="0"/>
              <a:t> </a:t>
            </a:r>
            <a:r>
              <a:rPr lang="en-CA" dirty="0" smtClean="0"/>
              <a:t>    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716" y="3649025"/>
            <a:ext cx="2362621" cy="28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4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78" y="557720"/>
            <a:ext cx="4050770" cy="2330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047" y="557720"/>
            <a:ext cx="4422140" cy="24080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277" y="2965816"/>
            <a:ext cx="8279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Italian inventor Antonio </a:t>
            </a:r>
            <a:r>
              <a:rPr lang="en-CA" dirty="0" err="1"/>
              <a:t>Meucci</a:t>
            </a:r>
            <a:r>
              <a:rPr lang="en-CA" dirty="0"/>
              <a:t> had filed his own patent caveat for a telephone device... in December of 1871. But, Antonio </a:t>
            </a:r>
            <a:r>
              <a:rPr lang="en-CA" dirty="0" err="1"/>
              <a:t>Meucci</a:t>
            </a:r>
            <a:r>
              <a:rPr lang="en-CA" dirty="0"/>
              <a:t> did not renew his caveat after 1874 and Alexander Graham Bell was granted the patent for in March of 1876.  Still, some scholars consider </a:t>
            </a:r>
            <a:r>
              <a:rPr lang="en-CA" dirty="0" err="1"/>
              <a:t>Meucci</a:t>
            </a:r>
            <a:r>
              <a:rPr lang="en-CA" dirty="0"/>
              <a:t> the real inventor of the telephone.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277" y="4425245"/>
            <a:ext cx="7625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In 1876, a cash-strapped Alexander Graham Bell, inventor of the first </a:t>
            </a:r>
            <a:r>
              <a:rPr lang="en-CA" dirty="0" smtClean="0"/>
              <a:t>successful</a:t>
            </a:r>
          </a:p>
          <a:p>
            <a:r>
              <a:rPr lang="en-CA" dirty="0" smtClean="0"/>
              <a:t> </a:t>
            </a:r>
            <a:r>
              <a:rPr lang="en-CA" dirty="0"/>
              <a:t>telephone offered to sell his telephone patent to Western Union for $100,000</a:t>
            </a:r>
            <a:r>
              <a:rPr lang="en-CA" dirty="0" smtClean="0"/>
              <a:t>.</a:t>
            </a:r>
          </a:p>
          <a:p>
            <a:r>
              <a:rPr lang="en-CA" dirty="0" smtClean="0"/>
              <a:t> </a:t>
            </a:r>
            <a:r>
              <a:rPr lang="en-CA" dirty="0"/>
              <a:t>They declined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276" y="9672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62406" y="273275"/>
            <a:ext cx="8071440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</a:t>
            </a:r>
            <a:r>
              <a:rPr lang="en-US" b="1" dirty="0" smtClean="0"/>
              <a:t>Switching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Initially ‘switching’ of calls was done manually.  The first telephone exchange</a:t>
            </a:r>
          </a:p>
          <a:p>
            <a:r>
              <a:rPr lang="en-US" dirty="0"/>
              <a:t> </a:t>
            </a:r>
            <a:r>
              <a:rPr lang="en-US" dirty="0" smtClean="0"/>
              <a:t>     was in New Haven in 1878 serving 21 subscribers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Operators were called ‘hello’ girls who would patch calls through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System worked, but not very </a:t>
            </a:r>
            <a:r>
              <a:rPr lang="en-US" dirty="0" err="1" smtClean="0"/>
              <a:t>scaleable</a:t>
            </a:r>
            <a:r>
              <a:rPr lang="en-US" dirty="0" smtClean="0"/>
              <a:t>!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Almon</a:t>
            </a:r>
            <a:r>
              <a:rPr lang="en-US" dirty="0" smtClean="0"/>
              <a:t> Brown </a:t>
            </a:r>
            <a:r>
              <a:rPr lang="en-US" dirty="0" err="1" smtClean="0"/>
              <a:t>Strowger</a:t>
            </a:r>
            <a:r>
              <a:rPr lang="en-US" dirty="0" smtClean="0"/>
              <a:t>, and undertaker, invented a switching exchange to </a:t>
            </a:r>
          </a:p>
          <a:p>
            <a:r>
              <a:rPr lang="en-US" dirty="0"/>
              <a:t> </a:t>
            </a:r>
            <a:r>
              <a:rPr lang="en-US" dirty="0" smtClean="0"/>
              <a:t>    circumvent ‘hello’ girls. He was losing business because a rival undertaker had his</a:t>
            </a:r>
          </a:p>
          <a:p>
            <a:r>
              <a:rPr lang="en-US" dirty="0"/>
              <a:t> </a:t>
            </a:r>
            <a:r>
              <a:rPr lang="en-US" dirty="0" smtClean="0"/>
              <a:t>    girlfriend as the local ‘hello’ girl and the rival was thus getting all the business!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Strowger</a:t>
            </a:r>
            <a:r>
              <a:rPr lang="en-US" dirty="0" smtClean="0"/>
              <a:t> decided to get out of the funeral business, and build a switch!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Strowger’s</a:t>
            </a:r>
            <a:r>
              <a:rPr lang="en-US" dirty="0" smtClean="0"/>
              <a:t> switch was commonly referred to as the ‘step by step’ switch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35" y="3308698"/>
            <a:ext cx="2244713" cy="3229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126" y="3585698"/>
            <a:ext cx="4110418" cy="2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7404" y="450100"/>
            <a:ext cx="7893207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Further enhancement to the electro-mechanical switches continued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AT&amp;T  developed the crossbar switch in the early 1900s and various</a:t>
            </a:r>
          </a:p>
          <a:p>
            <a:r>
              <a:rPr lang="en-US" dirty="0"/>
              <a:t> </a:t>
            </a:r>
            <a:r>
              <a:rPr lang="en-US" dirty="0" smtClean="0"/>
              <a:t>    versions of this existed until the early 1970s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It was not until 1951 though, when subscribers could direct dial long distance!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the 1960s LD was very expensive, and phone ‘phreaks’ found they could</a:t>
            </a:r>
          </a:p>
          <a:p>
            <a:r>
              <a:rPr lang="en-US" dirty="0"/>
              <a:t> </a:t>
            </a:r>
            <a:r>
              <a:rPr lang="en-US" dirty="0" smtClean="0"/>
              <a:t>     fool the switching system sending a 26 Hz tone </a:t>
            </a:r>
            <a:r>
              <a:rPr lang="mr-IN" dirty="0" smtClean="0"/>
              <a:t>–</a:t>
            </a:r>
            <a:r>
              <a:rPr lang="en-US" dirty="0" smtClean="0"/>
              <a:t> thus began a cottage industry</a:t>
            </a:r>
          </a:p>
          <a:p>
            <a:r>
              <a:rPr lang="en-US" dirty="0"/>
              <a:t> </a:t>
            </a:r>
            <a:r>
              <a:rPr lang="en-US" dirty="0" smtClean="0"/>
              <a:t>     of making ‘blue boxes’ to get LD free.  2 of the most famous phone ‘phreaks’</a:t>
            </a:r>
          </a:p>
          <a:p>
            <a:r>
              <a:rPr lang="en-US" dirty="0"/>
              <a:t> </a:t>
            </a:r>
            <a:r>
              <a:rPr lang="en-US" dirty="0" smtClean="0"/>
              <a:t>    are well known to us today </a:t>
            </a:r>
            <a:r>
              <a:rPr lang="mr-IN" dirty="0" smtClean="0"/>
              <a:t>…</a:t>
            </a:r>
            <a:r>
              <a:rPr lang="en-CA" dirty="0" smtClean="0"/>
              <a:t> Steve Jobs and Steve Wozniak!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In the 1960s, Digital switching development began</a:t>
            </a:r>
          </a:p>
          <a:p>
            <a:pPr marL="742950" lvl="1" indent="-285750">
              <a:buFont typeface="Arial"/>
              <a:buChar char="•"/>
            </a:pPr>
            <a:r>
              <a:rPr lang="en-CA" dirty="0" smtClean="0"/>
              <a:t>Alcatel developed a switch in France </a:t>
            </a:r>
          </a:p>
          <a:p>
            <a:pPr marL="742950" lvl="1" indent="-285750">
              <a:buFont typeface="Arial"/>
              <a:buChar char="•"/>
            </a:pPr>
            <a:r>
              <a:rPr lang="en-CA" dirty="0" smtClean="0"/>
              <a:t>In Canada Bell Northern Research, the development arm of Bell Canada</a:t>
            </a:r>
          </a:p>
          <a:p>
            <a:r>
              <a:rPr lang="en-CA" dirty="0"/>
              <a:t> </a:t>
            </a:r>
            <a:r>
              <a:rPr lang="en-CA" dirty="0" smtClean="0"/>
              <a:t>     developed the SP1 switch, then the DMS phone</a:t>
            </a:r>
          </a:p>
          <a:p>
            <a:r>
              <a:rPr lang="en-CA" dirty="0"/>
              <a:t> </a:t>
            </a:r>
            <a:r>
              <a:rPr lang="en-CA" dirty="0" smtClean="0"/>
              <a:t>      switch.  (Bell Canada still has</a:t>
            </a:r>
          </a:p>
          <a:p>
            <a:r>
              <a:rPr lang="en-CA" dirty="0"/>
              <a:t> </a:t>
            </a:r>
            <a:r>
              <a:rPr lang="en-CA" dirty="0" smtClean="0"/>
              <a:t>     LOTS of DMS but they will be replaced!</a:t>
            </a:r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335" y="3805349"/>
            <a:ext cx="3531665" cy="285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1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7404" y="450100"/>
            <a:ext cx="7271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45" y="450100"/>
            <a:ext cx="3359309" cy="5427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561" y="737474"/>
            <a:ext cx="3657600" cy="297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928" y="3993480"/>
            <a:ext cx="3409768" cy="25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1714" y="546550"/>
            <a:ext cx="7545655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           </a:t>
            </a:r>
            <a:r>
              <a:rPr lang="en-CA" b="1" dirty="0" smtClean="0"/>
              <a:t>  Some more interesting facts!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A number of well known people used to work for Bell Northern Research</a:t>
            </a:r>
          </a:p>
          <a:p>
            <a:pPr marL="742950" lvl="1" indent="-285750">
              <a:buFont typeface="Arial"/>
              <a:buChar char="•"/>
            </a:pPr>
            <a:r>
              <a:rPr lang="en-CA" dirty="0" smtClean="0"/>
              <a:t>Whitfield </a:t>
            </a:r>
            <a:r>
              <a:rPr lang="en-CA" dirty="0" err="1" smtClean="0"/>
              <a:t>Diffie</a:t>
            </a:r>
            <a:r>
              <a:rPr lang="en-CA" dirty="0" smtClean="0"/>
              <a:t> (think </a:t>
            </a:r>
            <a:r>
              <a:rPr lang="en-CA" dirty="0" err="1" smtClean="0"/>
              <a:t>Cryptogrpahy</a:t>
            </a:r>
            <a:r>
              <a:rPr lang="en-CA" dirty="0" smtClean="0"/>
              <a:t>!)</a:t>
            </a:r>
          </a:p>
          <a:p>
            <a:pPr marL="742950" lvl="1" indent="-285750">
              <a:buFont typeface="Arial"/>
              <a:buChar char="•"/>
            </a:pPr>
            <a:r>
              <a:rPr lang="en-CA" dirty="0" smtClean="0"/>
              <a:t>Robert Gaskins </a:t>
            </a:r>
            <a:r>
              <a:rPr lang="mr-IN" dirty="0" smtClean="0"/>
              <a:t>–</a:t>
            </a:r>
            <a:r>
              <a:rPr lang="en-CA" dirty="0" smtClean="0"/>
              <a:t> the person who invented .. POWERPPOINT!</a:t>
            </a:r>
          </a:p>
          <a:p>
            <a:pPr marL="742950" lvl="1" indent="-285750">
              <a:buFont typeface="Arial"/>
              <a:buChar char="•"/>
            </a:pPr>
            <a:r>
              <a:rPr lang="en-CA" dirty="0" smtClean="0"/>
              <a:t>J.W.J. Williams </a:t>
            </a:r>
            <a:r>
              <a:rPr lang="mr-IN" dirty="0" smtClean="0"/>
              <a:t>–</a:t>
            </a:r>
            <a:r>
              <a:rPr lang="en-CA" dirty="0" smtClean="0"/>
              <a:t> inventor of </a:t>
            </a:r>
            <a:r>
              <a:rPr lang="en-CA" dirty="0" err="1" smtClean="0"/>
              <a:t>Heapsort</a:t>
            </a:r>
            <a:r>
              <a:rPr lang="en-CA" dirty="0" smtClean="0"/>
              <a:t>!</a:t>
            </a:r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1951 </a:t>
            </a:r>
            <a:r>
              <a:rPr lang="mr-IN" dirty="0" smtClean="0"/>
              <a:t>–</a:t>
            </a:r>
            <a:r>
              <a:rPr lang="en-CA" dirty="0" smtClean="0"/>
              <a:t> Ralph Baer suggests adding an interactive game to TV. His </a:t>
            </a:r>
          </a:p>
          <a:p>
            <a:r>
              <a:rPr lang="en-CA" dirty="0"/>
              <a:t> </a:t>
            </a:r>
            <a:r>
              <a:rPr lang="en-CA" dirty="0" smtClean="0"/>
              <a:t>         management was not impressed and rejected the idea!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1954 </a:t>
            </a:r>
            <a:r>
              <a:rPr lang="mr-IN" dirty="0" smtClean="0"/>
              <a:t>–</a:t>
            </a:r>
            <a:r>
              <a:rPr lang="en-CA" dirty="0" smtClean="0"/>
              <a:t> a company called Service Games starts making coin operated games</a:t>
            </a:r>
          </a:p>
          <a:p>
            <a:r>
              <a:rPr lang="en-CA" dirty="0"/>
              <a:t> </a:t>
            </a:r>
            <a:r>
              <a:rPr lang="en-CA" dirty="0" smtClean="0"/>
              <a:t>         Service Games later becomes </a:t>
            </a:r>
            <a:r>
              <a:rPr lang="mr-IN" dirty="0" smtClean="0"/>
              <a:t>…</a:t>
            </a:r>
            <a:r>
              <a:rPr lang="en-CA" dirty="0" smtClean="0"/>
              <a:t> SEGA</a:t>
            </a:r>
          </a:p>
          <a:p>
            <a:pPr marL="285750" indent="-285750">
              <a:buFont typeface="Arial"/>
              <a:buChar char="•"/>
            </a:pPr>
            <a:r>
              <a:rPr lang="en-CA" dirty="0"/>
              <a:t>W</a:t>
            </a:r>
            <a:r>
              <a:rPr lang="en-CA" dirty="0" smtClean="0"/>
              <a:t>here </a:t>
            </a:r>
            <a:r>
              <a:rPr lang="en-CA" dirty="0"/>
              <a:t>does the word spam come from? One urban legend traces it back </a:t>
            </a:r>
            <a:r>
              <a:rPr lang="en-CA" dirty="0" smtClean="0"/>
              <a:t>to</a:t>
            </a:r>
          </a:p>
          <a:p>
            <a:r>
              <a:rPr lang="en-CA" dirty="0"/>
              <a:t> </a:t>
            </a:r>
            <a:r>
              <a:rPr lang="en-CA" dirty="0" smtClean="0"/>
              <a:t>    the </a:t>
            </a:r>
            <a:r>
              <a:rPr lang="en-CA" dirty="0"/>
              <a:t>Multi User Dungeons of the 1980’s – primitive multiplayer </a:t>
            </a:r>
            <a:r>
              <a:rPr lang="en-CA" dirty="0" smtClean="0"/>
              <a:t>adventure</a:t>
            </a:r>
          </a:p>
          <a:p>
            <a:r>
              <a:rPr lang="en-CA" dirty="0"/>
              <a:t> </a:t>
            </a:r>
            <a:r>
              <a:rPr lang="en-CA" dirty="0" smtClean="0"/>
              <a:t>    </a:t>
            </a:r>
            <a:r>
              <a:rPr lang="en-CA" dirty="0"/>
              <a:t>games where players explored and performed actions using text only. </a:t>
            </a:r>
            <a:endParaRPr lang="en-CA" dirty="0" smtClean="0"/>
          </a:p>
          <a:p>
            <a:r>
              <a:rPr lang="en-CA" dirty="0"/>
              <a:t> </a:t>
            </a:r>
            <a:r>
              <a:rPr lang="en-CA" dirty="0" smtClean="0"/>
              <a:t>   One </a:t>
            </a:r>
            <a:r>
              <a:rPr lang="en-CA" dirty="0"/>
              <a:t>new user felt the MUD community and experience was </a:t>
            </a:r>
            <a:r>
              <a:rPr lang="en-CA" dirty="0" smtClean="0"/>
              <a:t>particularly</a:t>
            </a:r>
          </a:p>
          <a:p>
            <a:r>
              <a:rPr lang="en-CA" dirty="0"/>
              <a:t> </a:t>
            </a:r>
            <a:r>
              <a:rPr lang="en-CA" dirty="0" smtClean="0"/>
              <a:t>   </a:t>
            </a:r>
            <a:r>
              <a:rPr lang="en-CA" dirty="0"/>
              <a:t>boring, and programmed a keyboard macro to type the words </a:t>
            </a:r>
            <a:endParaRPr lang="en-CA" dirty="0" smtClean="0"/>
          </a:p>
          <a:p>
            <a:r>
              <a:rPr lang="en-CA" dirty="0"/>
              <a:t> </a:t>
            </a:r>
            <a:r>
              <a:rPr lang="en-CA" dirty="0" smtClean="0"/>
              <a:t>        SPAM </a:t>
            </a:r>
            <a:r>
              <a:rPr lang="en-CA" dirty="0"/>
              <a:t>SPAM SPAM SPAM SPAM </a:t>
            </a:r>
            <a:endParaRPr lang="en-CA" dirty="0" smtClean="0"/>
          </a:p>
          <a:p>
            <a:r>
              <a:rPr lang="en-CA" dirty="0"/>
              <a:t> </a:t>
            </a:r>
            <a:r>
              <a:rPr lang="en-CA" dirty="0" smtClean="0"/>
              <a:t>   repeatedly </a:t>
            </a:r>
            <a:r>
              <a:rPr lang="en-CA" dirty="0"/>
              <a:t>every few seconds, presumably imitating the famous Monty </a:t>
            </a:r>
            <a:endParaRPr lang="en-CA" dirty="0" smtClean="0"/>
          </a:p>
          <a:p>
            <a:r>
              <a:rPr lang="en-CA" dirty="0"/>
              <a:t> </a:t>
            </a:r>
            <a:r>
              <a:rPr lang="en-CA" dirty="0" smtClean="0"/>
              <a:t>   Python </a:t>
            </a:r>
            <a:r>
              <a:rPr lang="en-CA" dirty="0"/>
              <a:t>sketch about spam-loving Vikings.</a:t>
            </a:r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337" y="5322609"/>
            <a:ext cx="1597031" cy="153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2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315" y="257200"/>
            <a:ext cx="8635697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                                 </a:t>
            </a:r>
            <a:r>
              <a:rPr lang="en-CA" b="1" dirty="0" smtClean="0"/>
              <a:t>Canadian Telecommunication Highlights</a:t>
            </a:r>
          </a:p>
          <a:p>
            <a:r>
              <a:rPr lang="en-CA" dirty="0"/>
              <a:t> </a:t>
            </a:r>
            <a:r>
              <a:rPr lang="en-CA" dirty="0" smtClean="0"/>
              <a:t>These are a number of significant highlights in Canada telecommunications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1880 </a:t>
            </a:r>
            <a:r>
              <a:rPr lang="mr-IN" dirty="0" smtClean="0"/>
              <a:t>–</a:t>
            </a:r>
            <a:r>
              <a:rPr lang="en-CA" dirty="0" smtClean="0"/>
              <a:t> Canada’s first female operator is hired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1892 </a:t>
            </a:r>
            <a:r>
              <a:rPr lang="mr-IN" dirty="0" smtClean="0"/>
              <a:t>–</a:t>
            </a:r>
            <a:r>
              <a:rPr lang="en-CA" dirty="0" smtClean="0"/>
              <a:t> Gov’t of Canada passes legislation banning rate increases without gov’t approval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1948 - First commercial microwave link in the world established between</a:t>
            </a:r>
          </a:p>
          <a:p>
            <a:r>
              <a:rPr lang="en-CA" dirty="0"/>
              <a:t> </a:t>
            </a:r>
            <a:r>
              <a:rPr lang="en-CA" dirty="0" smtClean="0"/>
              <a:t>      Prince Edward Island and Nova Scotia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1956 </a:t>
            </a:r>
            <a:r>
              <a:rPr lang="mr-IN" dirty="0" smtClean="0"/>
              <a:t>–</a:t>
            </a:r>
            <a:r>
              <a:rPr lang="en-CA" dirty="0" smtClean="0"/>
              <a:t> the first tropospheric scatter transmission system in the world,</a:t>
            </a:r>
          </a:p>
          <a:p>
            <a:r>
              <a:rPr lang="en-CA" dirty="0"/>
              <a:t> </a:t>
            </a:r>
            <a:r>
              <a:rPr lang="en-CA" dirty="0" smtClean="0"/>
              <a:t>      linking eastern Arctic with lower Canada, is completed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1958 </a:t>
            </a:r>
            <a:r>
              <a:rPr lang="mr-IN" dirty="0" smtClean="0"/>
              <a:t>–</a:t>
            </a:r>
            <a:r>
              <a:rPr lang="en-CA" dirty="0" smtClean="0"/>
              <a:t> Trans-Canada microwave is launched, making coast-coast TV possible!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1962 </a:t>
            </a:r>
            <a:r>
              <a:rPr lang="mr-IN" dirty="0" smtClean="0"/>
              <a:t>–</a:t>
            </a:r>
            <a:r>
              <a:rPr lang="en-CA" dirty="0" smtClean="0"/>
              <a:t> PHONE-FAX is introduced. </a:t>
            </a:r>
            <a:r>
              <a:rPr lang="en-CA" dirty="0" err="1" smtClean="0"/>
              <a:t>Allouette</a:t>
            </a:r>
            <a:r>
              <a:rPr lang="en-CA" dirty="0" smtClean="0"/>
              <a:t> 1 experimental satellite is launched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1969 </a:t>
            </a:r>
            <a:r>
              <a:rPr lang="mr-IN" dirty="0" smtClean="0"/>
              <a:t>–</a:t>
            </a:r>
            <a:r>
              <a:rPr lang="en-CA" dirty="0" smtClean="0"/>
              <a:t> </a:t>
            </a:r>
            <a:r>
              <a:rPr lang="en-CA" dirty="0" err="1" smtClean="0"/>
              <a:t>Telesat</a:t>
            </a:r>
            <a:r>
              <a:rPr lang="en-CA" dirty="0" smtClean="0"/>
              <a:t> Canada is incorporated, develops the worlds first</a:t>
            </a:r>
          </a:p>
          <a:p>
            <a:r>
              <a:rPr lang="en-CA" dirty="0"/>
              <a:t> </a:t>
            </a:r>
            <a:r>
              <a:rPr lang="en-CA" dirty="0" smtClean="0"/>
              <a:t>       geostationary satellite system, </a:t>
            </a:r>
            <a:r>
              <a:rPr lang="en-CA" dirty="0" err="1" smtClean="0"/>
              <a:t>Anik</a:t>
            </a:r>
            <a:r>
              <a:rPr lang="en-CA" dirty="0" smtClean="0"/>
              <a:t> A1 (launched 1972)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1973 </a:t>
            </a:r>
            <a:r>
              <a:rPr lang="mr-IN" dirty="0" smtClean="0"/>
              <a:t>–</a:t>
            </a:r>
            <a:r>
              <a:rPr lang="en-CA" dirty="0" smtClean="0"/>
              <a:t> </a:t>
            </a:r>
            <a:r>
              <a:rPr lang="en-CA" dirty="0" err="1" smtClean="0"/>
              <a:t>Dataroute</a:t>
            </a:r>
            <a:r>
              <a:rPr lang="en-CA" dirty="0" smtClean="0"/>
              <a:t>, the world’s first public nationwide digital transmission network</a:t>
            </a:r>
          </a:p>
          <a:p>
            <a:r>
              <a:rPr lang="en-CA" dirty="0"/>
              <a:t> </a:t>
            </a:r>
            <a:r>
              <a:rPr lang="en-CA" dirty="0" smtClean="0"/>
              <a:t>       is introduced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1976 </a:t>
            </a:r>
            <a:r>
              <a:rPr lang="mr-IN" dirty="0" smtClean="0"/>
              <a:t>–</a:t>
            </a:r>
            <a:r>
              <a:rPr lang="en-CA" dirty="0" smtClean="0"/>
              <a:t> </a:t>
            </a:r>
            <a:r>
              <a:rPr lang="en-CA" dirty="0" err="1" smtClean="0"/>
              <a:t>Datapac</a:t>
            </a:r>
            <a:r>
              <a:rPr lang="en-CA" dirty="0" smtClean="0"/>
              <a:t>, the worlds first commercial packet-switched digital network</a:t>
            </a:r>
          </a:p>
          <a:p>
            <a:r>
              <a:rPr lang="en-CA" dirty="0"/>
              <a:t> </a:t>
            </a:r>
            <a:r>
              <a:rPr lang="en-CA" dirty="0" smtClean="0"/>
              <a:t>      is introduced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1978 </a:t>
            </a:r>
            <a:r>
              <a:rPr lang="mr-IN" dirty="0" smtClean="0"/>
              <a:t>–</a:t>
            </a:r>
            <a:r>
              <a:rPr lang="en-CA" dirty="0" smtClean="0"/>
              <a:t> </a:t>
            </a:r>
            <a:r>
              <a:rPr lang="en-CA" dirty="0" err="1" smtClean="0"/>
              <a:t>Anik</a:t>
            </a:r>
            <a:r>
              <a:rPr lang="en-CA" dirty="0" smtClean="0"/>
              <a:t>-B is launched, carries world’s first commercial TV service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1978 </a:t>
            </a:r>
            <a:r>
              <a:rPr lang="mr-IN" dirty="0" smtClean="0"/>
              <a:t>–</a:t>
            </a:r>
            <a:r>
              <a:rPr lang="en-CA" dirty="0" smtClean="0"/>
              <a:t> World’s first fibre optic trial begins in Toronto</a:t>
            </a:r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lvl="1"/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5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863" y="498325"/>
            <a:ext cx="8174033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                                             </a:t>
            </a:r>
            <a:r>
              <a:rPr lang="en-CA" b="1" dirty="0" smtClean="0"/>
              <a:t>Canadian Perspective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1977	- Nortel (Bell Northern Research) release DMS 100 digital phone switch 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1981 </a:t>
            </a:r>
            <a:r>
              <a:rPr lang="mr-IN" dirty="0" smtClean="0"/>
              <a:t>–</a:t>
            </a:r>
            <a:r>
              <a:rPr lang="en-CA" dirty="0" smtClean="0"/>
              <a:t> Before the internet, Envoy 100 email service was launched in Canada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1986 </a:t>
            </a:r>
            <a:r>
              <a:rPr lang="mr-IN" dirty="0" smtClean="0"/>
              <a:t>–</a:t>
            </a:r>
            <a:r>
              <a:rPr lang="en-CA" dirty="0" smtClean="0"/>
              <a:t> Canada and US become first two countries to offer international</a:t>
            </a:r>
          </a:p>
          <a:p>
            <a:r>
              <a:rPr lang="en-CA" dirty="0"/>
              <a:t> </a:t>
            </a:r>
            <a:r>
              <a:rPr lang="en-CA" dirty="0" smtClean="0"/>
              <a:t>electronic messaging services!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1989 </a:t>
            </a:r>
            <a:r>
              <a:rPr lang="mr-IN" dirty="0" smtClean="0"/>
              <a:t>–</a:t>
            </a:r>
            <a:r>
              <a:rPr lang="en-CA" dirty="0" smtClean="0"/>
              <a:t> </a:t>
            </a:r>
            <a:r>
              <a:rPr lang="en-CA" dirty="0"/>
              <a:t>F</a:t>
            </a:r>
            <a:r>
              <a:rPr lang="en-CA" dirty="0" smtClean="0"/>
              <a:t>irst coast-coast CELLULAR telephone call made in Canada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1990 </a:t>
            </a:r>
            <a:r>
              <a:rPr lang="mr-IN" dirty="0" smtClean="0"/>
              <a:t>–</a:t>
            </a:r>
            <a:r>
              <a:rPr lang="en-CA" dirty="0" smtClean="0"/>
              <a:t> Coast-Coast fibre optic network is completed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1991 </a:t>
            </a:r>
            <a:r>
              <a:rPr lang="mr-IN" dirty="0" smtClean="0"/>
              <a:t>–</a:t>
            </a:r>
            <a:r>
              <a:rPr lang="en-CA" dirty="0" smtClean="0"/>
              <a:t> High Performance routing and CCS7 are deployed in the switching network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1992 </a:t>
            </a:r>
            <a:r>
              <a:rPr lang="mr-IN" dirty="0" smtClean="0"/>
              <a:t>–</a:t>
            </a:r>
            <a:r>
              <a:rPr lang="en-CA" dirty="0" smtClean="0"/>
              <a:t> CRTC allows LD competition in Canada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1992 </a:t>
            </a:r>
            <a:r>
              <a:rPr lang="mr-IN" dirty="0" smtClean="0"/>
              <a:t>–</a:t>
            </a:r>
            <a:r>
              <a:rPr lang="en-CA" dirty="0" smtClean="0"/>
              <a:t> World’s first digital cellular network launched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1995 </a:t>
            </a:r>
            <a:r>
              <a:rPr lang="mr-IN" dirty="0" smtClean="0"/>
              <a:t>–</a:t>
            </a:r>
            <a:r>
              <a:rPr lang="en-CA" dirty="0" smtClean="0"/>
              <a:t> Consumer Internet is made available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1996 </a:t>
            </a:r>
            <a:r>
              <a:rPr lang="mr-IN" dirty="0" smtClean="0"/>
              <a:t>–</a:t>
            </a:r>
            <a:r>
              <a:rPr lang="en-CA" dirty="0" smtClean="0"/>
              <a:t> RIM (aka Blackberry) releases its first model!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1996 </a:t>
            </a:r>
            <a:r>
              <a:rPr lang="mr-IN" dirty="0" smtClean="0"/>
              <a:t>–</a:t>
            </a:r>
            <a:r>
              <a:rPr lang="en-CA" dirty="0" smtClean="0"/>
              <a:t> 56K modem invented!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2010 </a:t>
            </a:r>
            <a:r>
              <a:rPr lang="mr-IN" dirty="0" smtClean="0"/>
              <a:t>–</a:t>
            </a:r>
            <a:r>
              <a:rPr lang="en-CA" dirty="0" smtClean="0"/>
              <a:t> Death of Nortel</a:t>
            </a:r>
          </a:p>
          <a:p>
            <a:pPr marL="285750" indent="-285750">
              <a:buFont typeface="Arial"/>
              <a:buChar char="•"/>
            </a:pPr>
            <a:endParaRPr lang="en-CA" dirty="0"/>
          </a:p>
          <a:p>
            <a:r>
              <a:rPr lang="en-CA" dirty="0" smtClean="0"/>
              <a:t>These are only a few of the </a:t>
            </a:r>
            <a:r>
              <a:rPr lang="en-CA" i="1" dirty="0" smtClean="0">
                <a:solidFill>
                  <a:srgbClr val="FF0000"/>
                </a:solidFill>
              </a:rPr>
              <a:t>Canadian  </a:t>
            </a:r>
            <a:r>
              <a:rPr lang="en-CA" dirty="0" smtClean="0"/>
              <a:t>telecommunication innovations!</a:t>
            </a:r>
          </a:p>
          <a:p>
            <a:r>
              <a:rPr lang="en-CA" dirty="0" smtClean="0"/>
              <a:t>Major  Canadian companies such as </a:t>
            </a:r>
            <a:r>
              <a:rPr lang="en-CA" dirty="0" err="1" smtClean="0"/>
              <a:t>Mitel</a:t>
            </a:r>
            <a:r>
              <a:rPr lang="en-CA" dirty="0" smtClean="0"/>
              <a:t>, Nortel (BNR), Blackberry (RIM)</a:t>
            </a:r>
            <a:r>
              <a:rPr lang="en-CA" smtClean="0"/>
              <a:t>, Gandalf,</a:t>
            </a:r>
            <a:endParaRPr lang="en-CA" dirty="0" smtClean="0"/>
          </a:p>
          <a:p>
            <a:r>
              <a:rPr lang="en-CA" dirty="0" err="1" smtClean="0"/>
              <a:t>Newbridge</a:t>
            </a:r>
            <a:r>
              <a:rPr lang="en-CA" dirty="0" smtClean="0"/>
              <a:t>, JDI Uniphase, have changed the</a:t>
            </a:r>
            <a:r>
              <a:rPr lang="en-CA" dirty="0"/>
              <a:t> </a:t>
            </a:r>
            <a:r>
              <a:rPr lang="en-CA" dirty="0" smtClean="0"/>
              <a:t>communications world!</a:t>
            </a:r>
          </a:p>
          <a:p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991" y="2861351"/>
            <a:ext cx="1040764" cy="180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9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863" y="369725"/>
            <a:ext cx="8058616" cy="7017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                                             </a:t>
            </a:r>
            <a:r>
              <a:rPr lang="en-CA" b="1" dirty="0" smtClean="0"/>
              <a:t>Internet Timeline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1840s </a:t>
            </a:r>
            <a:r>
              <a:rPr lang="mr-IN" dirty="0" smtClean="0"/>
              <a:t>–</a:t>
            </a:r>
            <a:r>
              <a:rPr lang="en-CA" dirty="0" smtClean="0"/>
              <a:t> The ‘Victorian’ Internet, aka the Telegraph, was introduced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1964 </a:t>
            </a:r>
            <a:r>
              <a:rPr lang="mr-IN" dirty="0" smtClean="0"/>
              <a:t>–</a:t>
            </a:r>
            <a:r>
              <a:rPr lang="en-CA" dirty="0" smtClean="0"/>
              <a:t> Packet switched invented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1965 </a:t>
            </a:r>
            <a:r>
              <a:rPr lang="mr-IN" dirty="0" smtClean="0"/>
              <a:t>–</a:t>
            </a:r>
            <a:r>
              <a:rPr lang="en-CA" dirty="0" smtClean="0"/>
              <a:t> Hypertext invented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1968 </a:t>
            </a:r>
            <a:r>
              <a:rPr lang="mr-IN" dirty="0" smtClean="0"/>
              <a:t>–</a:t>
            </a:r>
            <a:r>
              <a:rPr lang="en-CA" dirty="0" smtClean="0"/>
              <a:t> Defence Advanced Research Projects Agency creates </a:t>
            </a:r>
            <a:r>
              <a:rPr lang="en-CA" dirty="0" err="1" smtClean="0"/>
              <a:t>ARPAnet</a:t>
            </a:r>
            <a:r>
              <a:rPr lang="en-CA" dirty="0" smtClean="0"/>
              <a:t> (to provide</a:t>
            </a:r>
          </a:p>
          <a:p>
            <a:r>
              <a:rPr lang="en-CA" dirty="0"/>
              <a:t> </a:t>
            </a:r>
            <a:r>
              <a:rPr lang="en-CA" dirty="0" smtClean="0"/>
              <a:t>       redundant communications in the event of a nuclear hit)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1970 </a:t>
            </a:r>
            <a:r>
              <a:rPr lang="mr-IN" dirty="0" smtClean="0"/>
              <a:t>–</a:t>
            </a:r>
            <a:r>
              <a:rPr lang="en-CA" dirty="0" smtClean="0"/>
              <a:t> First 5 network nodes are established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1972 </a:t>
            </a:r>
            <a:r>
              <a:rPr lang="mr-IN" dirty="0" smtClean="0"/>
              <a:t>–</a:t>
            </a:r>
            <a:r>
              <a:rPr lang="en-CA" dirty="0" smtClean="0"/>
              <a:t> Email introduced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1973 </a:t>
            </a:r>
            <a:r>
              <a:rPr lang="mr-IN" dirty="0" smtClean="0"/>
              <a:t>–</a:t>
            </a:r>
            <a:r>
              <a:rPr lang="en-CA" dirty="0" smtClean="0"/>
              <a:t> FTP introduced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1974 </a:t>
            </a:r>
            <a:r>
              <a:rPr lang="mr-IN" dirty="0" smtClean="0"/>
              <a:t>–</a:t>
            </a:r>
            <a:r>
              <a:rPr lang="en-CA" dirty="0" smtClean="0"/>
              <a:t> TCP specification is released (and is still in use today!)</a:t>
            </a:r>
          </a:p>
          <a:p>
            <a:r>
              <a:rPr lang="en-CA" dirty="0"/>
              <a:t> </a:t>
            </a:r>
            <a:r>
              <a:rPr lang="en-CA" dirty="0" smtClean="0"/>
              <a:t>                  First ISP (</a:t>
            </a:r>
            <a:r>
              <a:rPr lang="en-CA" dirty="0" err="1" smtClean="0"/>
              <a:t>Telenet</a:t>
            </a:r>
            <a:r>
              <a:rPr lang="en-CA" dirty="0" smtClean="0"/>
              <a:t>) is established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1983 </a:t>
            </a:r>
            <a:r>
              <a:rPr lang="mr-IN" dirty="0" smtClean="0"/>
              <a:t>–</a:t>
            </a:r>
            <a:r>
              <a:rPr lang="en-CA" dirty="0" smtClean="0"/>
              <a:t> DNS established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1984 </a:t>
            </a:r>
            <a:r>
              <a:rPr lang="mr-IN" dirty="0" smtClean="0"/>
              <a:t>–</a:t>
            </a:r>
            <a:r>
              <a:rPr lang="en-CA" dirty="0" smtClean="0"/>
              <a:t> Internet with 1000 hosts used TCP/IP for messaging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1989 </a:t>
            </a:r>
            <a:r>
              <a:rPr lang="mr-IN" dirty="0" smtClean="0"/>
              <a:t>–</a:t>
            </a:r>
            <a:r>
              <a:rPr lang="en-CA" dirty="0" smtClean="0"/>
              <a:t> WWW created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1990 </a:t>
            </a:r>
            <a:r>
              <a:rPr lang="mr-IN" dirty="0" smtClean="0"/>
              <a:t>–</a:t>
            </a:r>
            <a:r>
              <a:rPr lang="en-CA" dirty="0" smtClean="0"/>
              <a:t> First browser invented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1991 </a:t>
            </a:r>
            <a:r>
              <a:rPr lang="mr-IN" dirty="0" smtClean="0"/>
              <a:t>–</a:t>
            </a:r>
            <a:r>
              <a:rPr lang="en-CA" dirty="0" smtClean="0"/>
              <a:t> WWW introduced to the public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1995 </a:t>
            </a:r>
            <a:r>
              <a:rPr lang="mr-IN" dirty="0" smtClean="0"/>
              <a:t>–</a:t>
            </a:r>
            <a:r>
              <a:rPr lang="en-CA" dirty="0" smtClean="0"/>
              <a:t> The ‘Age of Communications’ begins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1997 </a:t>
            </a:r>
            <a:r>
              <a:rPr lang="mr-IN" dirty="0" smtClean="0"/>
              <a:t>–</a:t>
            </a:r>
            <a:r>
              <a:rPr lang="en-CA" dirty="0" smtClean="0"/>
              <a:t> Netflix is founded (they send CDs and DVDs by .. Snail-mail!)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1998 </a:t>
            </a:r>
            <a:r>
              <a:rPr lang="mr-IN" dirty="0" smtClean="0"/>
              <a:t>–</a:t>
            </a:r>
            <a:r>
              <a:rPr lang="en-CA" dirty="0" smtClean="0"/>
              <a:t> Google search engine is born</a:t>
            </a:r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556" y="5089437"/>
            <a:ext cx="1566488" cy="153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006" y="562625"/>
            <a:ext cx="8789586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                                             </a:t>
            </a:r>
            <a:r>
              <a:rPr lang="en-CA" b="1" dirty="0" smtClean="0"/>
              <a:t>Internet Timeline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1974 </a:t>
            </a:r>
            <a:r>
              <a:rPr lang="mr-IN" dirty="0" smtClean="0"/>
              <a:t>–</a:t>
            </a:r>
            <a:r>
              <a:rPr lang="en-CA" dirty="0" smtClean="0"/>
              <a:t> Network voice Protocol tested over ARPANET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1991 </a:t>
            </a:r>
            <a:r>
              <a:rPr lang="mr-IN" dirty="0" smtClean="0"/>
              <a:t>–</a:t>
            </a:r>
            <a:r>
              <a:rPr lang="en-CA" dirty="0" smtClean="0"/>
              <a:t> First VOIP application released to the public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1996 </a:t>
            </a:r>
            <a:r>
              <a:rPr lang="mr-IN" dirty="0" smtClean="0"/>
              <a:t>–</a:t>
            </a:r>
            <a:r>
              <a:rPr lang="en-CA" dirty="0" smtClean="0"/>
              <a:t> Internet phones catch the attention of the US gov’t .. They want to ban the them!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2000 </a:t>
            </a:r>
            <a:r>
              <a:rPr lang="mr-IN" dirty="0" smtClean="0"/>
              <a:t>–</a:t>
            </a:r>
            <a:r>
              <a:rPr lang="en-CA" dirty="0" smtClean="0"/>
              <a:t> Internet bubble bursts </a:t>
            </a:r>
            <a:r>
              <a:rPr lang="mr-IN" dirty="0" smtClean="0"/>
              <a:t>–</a:t>
            </a:r>
            <a:r>
              <a:rPr lang="en-CA" dirty="0" smtClean="0"/>
              <a:t> first </a:t>
            </a:r>
            <a:r>
              <a:rPr lang="en-CA" dirty="0" err="1" smtClean="0"/>
              <a:t>DoS</a:t>
            </a:r>
            <a:r>
              <a:rPr lang="en-CA" dirty="0" smtClean="0"/>
              <a:t> attack!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2004 </a:t>
            </a:r>
            <a:r>
              <a:rPr lang="mr-IN" dirty="0" smtClean="0"/>
              <a:t>–</a:t>
            </a:r>
            <a:r>
              <a:rPr lang="en-CA" dirty="0" smtClean="0"/>
              <a:t> Facebook goes online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2005 </a:t>
            </a:r>
            <a:r>
              <a:rPr lang="mr-IN" dirty="0" smtClean="0"/>
              <a:t>–</a:t>
            </a:r>
            <a:r>
              <a:rPr lang="en-CA" dirty="0" smtClean="0"/>
              <a:t> YouTube launches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2006 </a:t>
            </a:r>
            <a:r>
              <a:rPr lang="mr-IN" dirty="0" smtClean="0"/>
              <a:t>–</a:t>
            </a:r>
            <a:r>
              <a:rPr lang="en-CA" dirty="0" smtClean="0"/>
              <a:t> Twitter launches </a:t>
            </a:r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3140090"/>
            <a:ext cx="4701763" cy="289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0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276" y="967208"/>
            <a:ext cx="7002554" cy="661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 bit about me </a:t>
            </a:r>
            <a:r>
              <a:rPr lang="mr-IN" sz="2800" b="1" dirty="0" smtClean="0"/>
              <a:t>…</a:t>
            </a:r>
            <a:endParaRPr lang="en-CA" sz="2800" b="1" dirty="0" smtClean="0"/>
          </a:p>
          <a:p>
            <a:endParaRPr lang="en-CA" dirty="0"/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Graduated University of Waterloo </a:t>
            </a:r>
            <a:r>
              <a:rPr lang="en-CA" dirty="0" err="1" smtClean="0"/>
              <a:t>BMath</a:t>
            </a:r>
            <a:r>
              <a:rPr lang="en-CA" dirty="0" smtClean="0"/>
              <a:t>/Computer Science </a:t>
            </a:r>
            <a:r>
              <a:rPr lang="mr-IN" dirty="0" smtClean="0"/>
              <a:t>–</a:t>
            </a:r>
            <a:r>
              <a:rPr lang="en-CA" dirty="0" smtClean="0"/>
              <a:t> 1982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In my 4</a:t>
            </a:r>
            <a:r>
              <a:rPr lang="en-CA" baseline="30000" dirty="0" smtClean="0"/>
              <a:t>th</a:t>
            </a:r>
            <a:r>
              <a:rPr lang="en-CA" dirty="0" smtClean="0"/>
              <a:t> year there was ONE class on data communications!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Worked at Bell Canada for 33+ years </a:t>
            </a:r>
          </a:p>
          <a:p>
            <a:pPr marL="742950" lvl="1" indent="-285750">
              <a:buFont typeface="Arial"/>
              <a:buChar char="•"/>
            </a:pPr>
            <a:r>
              <a:rPr lang="en-CA" dirty="0" smtClean="0"/>
              <a:t>Developed design tools</a:t>
            </a:r>
          </a:p>
          <a:p>
            <a:pPr marL="742950" lvl="1" indent="-285750">
              <a:buFont typeface="Arial"/>
              <a:buChar char="•"/>
            </a:pPr>
            <a:r>
              <a:rPr lang="en-CA" dirty="0" smtClean="0"/>
              <a:t>Managed major Canadian frame relay network</a:t>
            </a:r>
          </a:p>
          <a:p>
            <a:pPr marL="742950" lvl="1" indent="-285750">
              <a:buFont typeface="Arial"/>
              <a:buChar char="•"/>
            </a:pPr>
            <a:r>
              <a:rPr lang="en-CA" dirty="0" smtClean="0"/>
              <a:t>Interface with major US and world carriers for out-of-Canada data circuits</a:t>
            </a:r>
            <a:endParaRPr lang="en-CA" dirty="0"/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Formerly did course lecture on Network Management</a:t>
            </a:r>
          </a:p>
          <a:p>
            <a:pPr marL="285750" indent="-285750">
              <a:buFont typeface="Arial"/>
              <a:buChar char="•"/>
            </a:pPr>
            <a:r>
              <a:rPr lang="en-CA" i="1" dirty="0" smtClean="0"/>
              <a:t>“I’ve been very fortunate in my career. I’ve rode a wave a change in communications: Packet switching, ATM, Frame Relay, Internet, introduction of PCs into the workplace, laptops, cell phones, Blackberry and smartphones, globalization, fibre optics, an explosion in connectivity </a:t>
            </a:r>
            <a:r>
              <a:rPr lang="mr-IN" i="1" dirty="0" smtClean="0"/>
              <a:t>…</a:t>
            </a:r>
            <a:r>
              <a:rPr lang="en-CA" i="1" dirty="0" smtClean="0"/>
              <a:t>” </a:t>
            </a:r>
          </a:p>
          <a:p>
            <a:pPr marL="285750" indent="-285750">
              <a:buFont typeface="Arial"/>
              <a:buChar char="•"/>
            </a:pPr>
            <a:r>
              <a:rPr lang="en-CA" dirty="0"/>
              <a:t> </a:t>
            </a:r>
            <a:r>
              <a:rPr lang="en-CA" dirty="0" smtClean="0"/>
              <a:t>                                 </a:t>
            </a:r>
            <a:r>
              <a:rPr lang="en-CA" b="1" i="1" dirty="0" smtClean="0"/>
              <a:t> What does the future hold??</a:t>
            </a:r>
          </a:p>
          <a:p>
            <a:endParaRPr lang="en-CA" dirty="0"/>
          </a:p>
          <a:p>
            <a:endParaRPr lang="en-CA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31" y="5316168"/>
            <a:ext cx="1680947" cy="12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3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863" y="562625"/>
            <a:ext cx="7353295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                                             </a:t>
            </a:r>
            <a:r>
              <a:rPr lang="en-CA" b="1" dirty="0" smtClean="0"/>
              <a:t>Amazing Internet &amp; Telecom Facts!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1976	- Queen Elizabeth II sends her first email!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1985 </a:t>
            </a:r>
            <a:r>
              <a:rPr lang="mr-IN" dirty="0" smtClean="0"/>
              <a:t>–</a:t>
            </a:r>
            <a:r>
              <a:rPr lang="en-CA" dirty="0" smtClean="0"/>
              <a:t> First registered domain established for </a:t>
            </a:r>
            <a:r>
              <a:rPr lang="en-CA" dirty="0" err="1" smtClean="0"/>
              <a:t>Symbolics</a:t>
            </a:r>
            <a:r>
              <a:rPr lang="en-CA" dirty="0" smtClean="0"/>
              <a:t> Computer Corp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1988 </a:t>
            </a:r>
            <a:r>
              <a:rPr lang="mr-IN" dirty="0" smtClean="0"/>
              <a:t>–</a:t>
            </a:r>
            <a:r>
              <a:rPr lang="en-CA" dirty="0" smtClean="0"/>
              <a:t> the first ‘worm’ is sent through the internet (by the son of a major </a:t>
            </a:r>
          </a:p>
          <a:p>
            <a:r>
              <a:rPr lang="en-CA" dirty="0"/>
              <a:t> </a:t>
            </a:r>
            <a:r>
              <a:rPr lang="en-CA" dirty="0" smtClean="0"/>
              <a:t>      internet developer!)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The first webcam was developed to monitor .. A coffee pot!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The first banner ad appeared in 1994 (by AT&amp;T!)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The first spam email was sent in 1978 in error </a:t>
            </a:r>
            <a:r>
              <a:rPr lang="mr-IN" dirty="0" smtClean="0"/>
              <a:t>–</a:t>
            </a:r>
            <a:r>
              <a:rPr lang="en-CA" dirty="0" smtClean="0"/>
              <a:t> and the reaction from </a:t>
            </a:r>
          </a:p>
          <a:p>
            <a:r>
              <a:rPr lang="en-CA" dirty="0"/>
              <a:t> </a:t>
            </a:r>
            <a:r>
              <a:rPr lang="en-CA" dirty="0" smtClean="0"/>
              <a:t> recipients is similar as it is today .. GRRRR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Guesses on the busiest day EVER for Long Distance phone calls??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What is the most common ‘application’ on a mobile phone?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The world’s first cell phone was released by IBM .. Called Simon .. In 1993</a:t>
            </a:r>
          </a:p>
          <a:p>
            <a:r>
              <a:rPr lang="en-CA" dirty="0"/>
              <a:t> </a:t>
            </a:r>
            <a:r>
              <a:rPr lang="en-CA" dirty="0" smtClean="0"/>
              <a:t>    and had a calendar, fax and touch screen!</a:t>
            </a:r>
          </a:p>
          <a:p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25" y="4307096"/>
            <a:ext cx="5211080" cy="2471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867" y="4505030"/>
            <a:ext cx="22225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006" y="562625"/>
            <a:ext cx="8533105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                                             </a:t>
            </a:r>
            <a:r>
              <a:rPr lang="en-CA" b="1" dirty="0" smtClean="0"/>
              <a:t>The Future in Telecommunications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Integration of content and service providers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The ‘internet of things’ </a:t>
            </a:r>
            <a:r>
              <a:rPr lang="mr-IN" dirty="0" smtClean="0"/>
              <a:t>–</a:t>
            </a:r>
            <a:r>
              <a:rPr lang="en-CA" dirty="0" smtClean="0"/>
              <a:t> explosion in number of devices will see exponential growth in </a:t>
            </a:r>
          </a:p>
          <a:p>
            <a:r>
              <a:rPr lang="en-CA" dirty="0"/>
              <a:t> </a:t>
            </a:r>
            <a:r>
              <a:rPr lang="en-CA" dirty="0" smtClean="0"/>
              <a:t>     data volumes </a:t>
            </a:r>
            <a:r>
              <a:rPr lang="mr-IN" dirty="0" smtClean="0"/>
              <a:t>…</a:t>
            </a:r>
            <a:r>
              <a:rPr lang="en-CA" dirty="0" smtClean="0"/>
              <a:t>   </a:t>
            </a:r>
            <a:r>
              <a:rPr lang="en-CA" dirty="0" err="1" smtClean="0"/>
              <a:t>zettabytes</a:t>
            </a:r>
            <a:r>
              <a:rPr lang="en-CA" dirty="0" smtClean="0"/>
              <a:t> per year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Mobility and the death of land lines &amp; copper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Cyber-wars?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Big-Brother society?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Apps .. Apps .. And more Apps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???</a:t>
            </a:r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030" y="1798272"/>
            <a:ext cx="3544081" cy="2144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06" y="3943200"/>
            <a:ext cx="5372191" cy="235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1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006" y="562625"/>
            <a:ext cx="60067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                                             </a:t>
            </a:r>
            <a:r>
              <a:rPr lang="en-CA" b="1" dirty="0" smtClean="0"/>
              <a:t>The Future in Telecommunications</a:t>
            </a:r>
          </a:p>
          <a:p>
            <a:pPr marL="285750" indent="-285750">
              <a:buFont typeface="Arial"/>
              <a:buChar char="•"/>
            </a:pPr>
            <a:r>
              <a:rPr lang="en-CA" dirty="0" smtClean="0"/>
              <a:t>What else will the future bring?? Teleportation??</a:t>
            </a:r>
          </a:p>
          <a:p>
            <a:pPr marL="285750" indent="-285750">
              <a:buFont typeface="Arial"/>
              <a:buChar char="•"/>
            </a:pPr>
            <a:endParaRPr lang="en-CA" dirty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502" y="1320175"/>
            <a:ext cx="5664200" cy="360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023" y="5481577"/>
            <a:ext cx="4922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who will be leading the future developments?   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b="1" dirty="0" smtClean="0">
                <a:solidFill>
                  <a:srgbClr val="FF0000"/>
                </a:solidFill>
              </a:rPr>
              <a:t>Take a look in the mirror!!!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2214" y="6317478"/>
            <a:ext cx="211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That you be </a:t>
            </a:r>
            <a:r>
              <a:rPr lang="mr-IN" b="1" dirty="0" smtClean="0">
                <a:solidFill>
                  <a:srgbClr val="0000FF"/>
                </a:solidFill>
              </a:rPr>
              <a:t>…</a:t>
            </a:r>
            <a:r>
              <a:rPr lang="en-CA" b="1" dirty="0" smtClean="0">
                <a:solidFill>
                  <a:srgbClr val="0000FF"/>
                </a:solidFill>
              </a:rPr>
              <a:t> YOU!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3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006" y="562625"/>
            <a:ext cx="7271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                                  </a:t>
            </a:r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5779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7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006" y="562625"/>
            <a:ext cx="7271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                                  </a:t>
            </a:r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569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1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006" y="562625"/>
            <a:ext cx="7271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                                  </a:t>
            </a:r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498600"/>
            <a:ext cx="60325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006" y="562625"/>
            <a:ext cx="7271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                                  </a:t>
            </a:r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0"/>
            <a:ext cx="535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9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006" y="562625"/>
            <a:ext cx="7271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                                    </a:t>
            </a:r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CA" dirty="0" smtClean="0"/>
          </a:p>
          <a:p>
            <a:pPr marL="742950" lvl="1" indent="-285750">
              <a:buFont typeface="Arial"/>
              <a:buChar char="•"/>
            </a:pPr>
            <a:endParaRPr lang="en-CA" dirty="0"/>
          </a:p>
          <a:p>
            <a:pPr marL="742950" lvl="1" indent="-285750">
              <a:buFont typeface="Arial"/>
              <a:buChar char="•"/>
            </a:pPr>
            <a:endParaRPr lang="en-CA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51" y="188877"/>
            <a:ext cx="7134685" cy="659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9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276" y="967208"/>
            <a:ext cx="6740308" cy="510909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800" b="1" dirty="0" smtClean="0"/>
              <a:t>Why the History of Telecommunications?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</a:t>
            </a:r>
            <a:r>
              <a:rPr lang="en-US" sz="1600" b="1" dirty="0" smtClean="0"/>
              <a:t>Who said the following???</a:t>
            </a:r>
            <a:endParaRPr lang="en-US" sz="2800" b="1" dirty="0"/>
          </a:p>
          <a:p>
            <a:r>
              <a:rPr lang="en-CA" dirty="0" smtClean="0">
                <a:solidFill>
                  <a:srgbClr val="FF0000"/>
                </a:solidFill>
              </a:rPr>
              <a:t>“You </a:t>
            </a:r>
            <a:r>
              <a:rPr lang="en-CA" dirty="0">
                <a:solidFill>
                  <a:srgbClr val="FF0000"/>
                </a:solidFill>
              </a:rPr>
              <a:t>can't connect the dots looking forward; you can only connect them looking backwards. So you have to trust that the dots will somehow connect in your future. You have to trust in something - your gut, destiny, life, karma, whatever. </a:t>
            </a:r>
            <a:r>
              <a:rPr lang="en-CA" dirty="0" smtClean="0">
                <a:solidFill>
                  <a:srgbClr val="FF0000"/>
                </a:solidFill>
              </a:rPr>
              <a:t>“</a:t>
            </a:r>
          </a:p>
          <a:p>
            <a:endParaRPr lang="en-CA" dirty="0" smtClean="0"/>
          </a:p>
          <a:p>
            <a:r>
              <a:rPr lang="en-CA" dirty="0" smtClean="0"/>
              <a:t>	</a:t>
            </a:r>
            <a:r>
              <a:rPr lang="en-CA" dirty="0" smtClean="0">
                <a:solidFill>
                  <a:srgbClr val="008000"/>
                </a:solidFill>
              </a:rPr>
              <a:t>“Study </a:t>
            </a:r>
            <a:r>
              <a:rPr lang="en-CA" dirty="0">
                <a:solidFill>
                  <a:srgbClr val="008000"/>
                </a:solidFill>
              </a:rPr>
              <a:t>the past, if you would divine the future </a:t>
            </a:r>
            <a:r>
              <a:rPr lang="en-CA" dirty="0" smtClean="0">
                <a:solidFill>
                  <a:srgbClr val="008000"/>
                </a:solidFill>
              </a:rPr>
              <a:t>“</a:t>
            </a:r>
          </a:p>
          <a:p>
            <a:endParaRPr lang="en-CA" dirty="0"/>
          </a:p>
          <a:p>
            <a:r>
              <a:rPr lang="en-CA" b="1" dirty="0" smtClean="0"/>
              <a:t>		“In </a:t>
            </a:r>
            <a:r>
              <a:rPr lang="en-CA" b="1" dirty="0"/>
              <a:t>this bright future you can't forget your past</a:t>
            </a:r>
            <a:r>
              <a:rPr lang="en-CA" b="1" dirty="0" smtClean="0"/>
              <a:t>.”</a:t>
            </a:r>
            <a:r>
              <a:rPr lang="en-CA" b="1" dirty="0"/>
              <a:t>    </a:t>
            </a:r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1511271" y="4565302"/>
            <a:ext cx="3930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Steve Jobs   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Confucius    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b="1" dirty="0"/>
              <a:t>Bob Marley</a:t>
            </a:r>
          </a:p>
        </p:txBody>
      </p:sp>
    </p:spTree>
    <p:extLst>
      <p:ext uri="{BB962C8B-B14F-4D97-AF65-F5344CB8AC3E}">
        <p14:creationId xmlns:p14="http://schemas.microsoft.com/office/powerpoint/2010/main" val="409775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50" y="707300"/>
            <a:ext cx="814838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 We could do a complete course on telecommunications history!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Emphasis will be on major developments in telecommunications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 	PLUS </a:t>
            </a:r>
            <a:r>
              <a:rPr lang="en-US" sz="2000" dirty="0"/>
              <a:t> </a:t>
            </a:r>
            <a:r>
              <a:rPr lang="en-US" sz="2000" dirty="0" smtClean="0"/>
              <a:t>a </a:t>
            </a:r>
            <a:r>
              <a:rPr lang="en-US" sz="2000" i="1" dirty="0" smtClean="0"/>
              <a:t>Canadian </a:t>
            </a:r>
            <a:r>
              <a:rPr lang="en-US" sz="2000" dirty="0" smtClean="0"/>
              <a:t>focus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Lots of great websites for more information </a:t>
            </a:r>
            <a:r>
              <a:rPr lang="mr-IN" sz="2000" dirty="0" smtClean="0"/>
              <a:t>–</a:t>
            </a:r>
            <a:r>
              <a:rPr lang="en-US" sz="2000" dirty="0" smtClean="0"/>
              <a:t> just do a search!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Along the way .. Will add some interesting stories and facts to amaze you!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721" y="3411583"/>
            <a:ext cx="5350621" cy="292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276" y="967208"/>
            <a:ext cx="790472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                               Early Communications Systems</a:t>
            </a:r>
          </a:p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Greeks, Persians and Romans used smoke and fire signals for sending messages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Not very secure! (no encryption!)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Signals could easily be misinterpreted.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Distance and weather would be factors as well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Beacon systems were another method of transmitting information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Some traditions never die  </a:t>
            </a:r>
            <a:r>
              <a:rPr lang="mr-IN" dirty="0" smtClean="0"/>
              <a:t>…</a:t>
            </a:r>
            <a:r>
              <a:rPr lang="en-CA" dirty="0" smtClean="0"/>
              <a:t> the signalling that a new Pope has been </a:t>
            </a:r>
          </a:p>
          <a:p>
            <a:r>
              <a:rPr lang="en-CA" dirty="0"/>
              <a:t> </a:t>
            </a:r>
            <a:r>
              <a:rPr lang="en-CA" dirty="0" smtClean="0"/>
              <a:t>     elected is indicated by the colour of smoke from the Vatican (although this</a:t>
            </a:r>
          </a:p>
          <a:p>
            <a:r>
              <a:rPr lang="en-CA" dirty="0"/>
              <a:t> </a:t>
            </a:r>
            <a:r>
              <a:rPr lang="en-CA" dirty="0" smtClean="0"/>
              <a:t>      ‘tradition’ is only about 150 years old!)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76" y="4034827"/>
            <a:ext cx="2072322" cy="2185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573" y="4452775"/>
            <a:ext cx="3114271" cy="20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276" y="533183"/>
            <a:ext cx="798167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                                          Optical Telegraphy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Optical telegraph was first functional telecommunications device to be used</a:t>
            </a:r>
          </a:p>
          <a:p>
            <a:r>
              <a:rPr lang="en-US" dirty="0"/>
              <a:t> </a:t>
            </a:r>
            <a:r>
              <a:rPr lang="en-US" dirty="0" smtClean="0"/>
              <a:t>    successfully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Tachygraphe</a:t>
            </a:r>
            <a:r>
              <a:rPr lang="en-US" dirty="0" smtClean="0"/>
              <a:t> of </a:t>
            </a:r>
            <a:r>
              <a:rPr lang="en-US" i="1" dirty="0" smtClean="0"/>
              <a:t>Claude </a:t>
            </a:r>
            <a:r>
              <a:rPr lang="en-US" i="1" dirty="0" err="1" smtClean="0"/>
              <a:t>Chappe</a:t>
            </a:r>
            <a:r>
              <a:rPr lang="en-US" i="1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who is sometimes referred to as</a:t>
            </a:r>
          </a:p>
          <a:p>
            <a:r>
              <a:rPr lang="en-US" dirty="0"/>
              <a:t> </a:t>
            </a:r>
            <a:r>
              <a:rPr lang="en-US" dirty="0" smtClean="0"/>
              <a:t>       ‘</a:t>
            </a:r>
            <a:r>
              <a:rPr lang="en-US" i="1" dirty="0" smtClean="0">
                <a:solidFill>
                  <a:srgbClr val="FF0000"/>
                </a:solidFill>
              </a:rPr>
              <a:t>the father of telecommunications</a:t>
            </a:r>
            <a:r>
              <a:rPr lang="en-US" dirty="0" smtClean="0"/>
              <a:t>’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official message was passed over a line Paris-Lille, August 15, 1794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It took one hour to transmit a message that French troops had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 recaptured a town in a battle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Chappe</a:t>
            </a:r>
            <a:r>
              <a:rPr lang="en-US" dirty="0" smtClean="0"/>
              <a:t> was convinced the relay exchange could be used to send news </a:t>
            </a:r>
          </a:p>
          <a:p>
            <a:r>
              <a:rPr lang="en-US" dirty="0"/>
              <a:t> </a:t>
            </a:r>
            <a:r>
              <a:rPr lang="en-US" dirty="0" smtClean="0"/>
              <a:t>     and even stock exchange information. The leader of France, Napoleon</a:t>
            </a:r>
          </a:p>
          <a:p>
            <a:r>
              <a:rPr lang="en-US" dirty="0"/>
              <a:t> </a:t>
            </a:r>
            <a:r>
              <a:rPr lang="en-US" dirty="0" smtClean="0"/>
              <a:t>     thought it was impractical </a:t>
            </a:r>
            <a:r>
              <a:rPr lang="mr-IN" dirty="0" smtClean="0"/>
              <a:t>–</a:t>
            </a:r>
            <a:r>
              <a:rPr lang="en-US" dirty="0" smtClean="0"/>
              <a:t> all he would consent to was a weekly</a:t>
            </a:r>
          </a:p>
          <a:p>
            <a:r>
              <a:rPr lang="en-US" dirty="0"/>
              <a:t> </a:t>
            </a:r>
            <a:r>
              <a:rPr lang="en-US" dirty="0" smtClean="0"/>
              <a:t>     transmission of the numbers of the winners in the national lottery! Times</a:t>
            </a:r>
          </a:p>
          <a:p>
            <a:r>
              <a:rPr lang="en-US" dirty="0"/>
              <a:t> </a:t>
            </a:r>
            <a:r>
              <a:rPr lang="en-US" dirty="0" smtClean="0"/>
              <a:t>     never seem to change!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76" y="4501002"/>
            <a:ext cx="2097318" cy="1720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089" y="4501002"/>
            <a:ext cx="2841673" cy="183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2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387" y="332170"/>
            <a:ext cx="816120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                             Electrical Telegraphy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February 17, 1753 </a:t>
            </a:r>
            <a:r>
              <a:rPr lang="mr-IN" dirty="0" smtClean="0"/>
              <a:t>–</a:t>
            </a:r>
            <a:r>
              <a:rPr lang="en-US" dirty="0" smtClean="0"/>
              <a:t> start of the history of electrical telegraphy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Letter published in Scots’ Magazine proposed the idea of electrical telegraphy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1833 </a:t>
            </a:r>
            <a:r>
              <a:rPr lang="mr-IN" dirty="0" smtClean="0"/>
              <a:t>–</a:t>
            </a:r>
            <a:r>
              <a:rPr lang="en-US" dirty="0" smtClean="0"/>
              <a:t> Gauss and Wilhelm Weber constructed a mirror-galvanometer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September 4 1837 </a:t>
            </a:r>
            <a:r>
              <a:rPr lang="mr-IN" dirty="0" smtClean="0"/>
              <a:t>–</a:t>
            </a:r>
            <a:r>
              <a:rPr lang="en-US" dirty="0" smtClean="0"/>
              <a:t> Samuel Morse demonstrates the sending of messages</a:t>
            </a:r>
          </a:p>
          <a:p>
            <a:r>
              <a:rPr lang="en-US" dirty="0"/>
              <a:t> </a:t>
            </a:r>
            <a:r>
              <a:rPr lang="en-US" dirty="0" smtClean="0"/>
              <a:t>     via a wire 550 m long “Successful experiment with telegraph September 4 1837”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Work on telegraph was occurring in the US, and in Europe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Telegraph service started in Canada in 1844 in the Toronto-Hamilton-Niagara area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Many competing companies sprang up in the 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Morse’s system was the simplest and became the standard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July 27 1866 </a:t>
            </a:r>
            <a:r>
              <a:rPr lang="mr-IN" dirty="0" smtClean="0"/>
              <a:t>–</a:t>
            </a:r>
            <a:r>
              <a:rPr lang="en-US" dirty="0" smtClean="0"/>
              <a:t> first transatlantic cable was completed!</a:t>
            </a:r>
          </a:p>
          <a:p>
            <a:pPr marL="285750" indent="-285750">
              <a:buFont typeface="Arial"/>
              <a:buChar char="•"/>
            </a:pPr>
            <a:r>
              <a:rPr lang="en-CA" dirty="0"/>
              <a:t>Morse code is also called </a:t>
            </a:r>
            <a:r>
              <a:rPr lang="en-CA" dirty="0" smtClean="0"/>
              <a:t>the </a:t>
            </a:r>
            <a:r>
              <a:rPr lang="en-CA" dirty="0">
                <a:solidFill>
                  <a:srgbClr val="FF0000"/>
                </a:solidFill>
              </a:rPr>
              <a:t>Victorian Internet</a:t>
            </a:r>
            <a:r>
              <a:rPr lang="en-CA" dirty="0"/>
              <a:t>. It is due to the fact that the code </a:t>
            </a:r>
            <a:endParaRPr lang="en-CA" dirty="0" smtClean="0"/>
          </a:p>
          <a:p>
            <a:r>
              <a:rPr lang="en-CA" dirty="0"/>
              <a:t> </a:t>
            </a:r>
            <a:r>
              <a:rPr lang="en-CA" dirty="0" smtClean="0"/>
              <a:t>    can </a:t>
            </a:r>
            <a:r>
              <a:rPr lang="en-CA" dirty="0"/>
              <a:t>be applied in most areas in the world </a:t>
            </a:r>
            <a:endParaRPr lang="en-CA" dirty="0" smtClean="0"/>
          </a:p>
          <a:p>
            <a:pPr marL="285750" indent="-285750">
              <a:buFont typeface="Arial"/>
              <a:buChar char="•"/>
            </a:pPr>
            <a:r>
              <a:rPr lang="en-CA" dirty="0"/>
              <a:t>Andrei </a:t>
            </a:r>
            <a:r>
              <a:rPr lang="en-CA" dirty="0" err="1"/>
              <a:t>Bindasov</a:t>
            </a:r>
            <a:r>
              <a:rPr lang="en-CA" dirty="0"/>
              <a:t> from Belarus </a:t>
            </a:r>
            <a:r>
              <a:rPr lang="en-CA" dirty="0" smtClean="0"/>
              <a:t>has </a:t>
            </a:r>
            <a:r>
              <a:rPr lang="en-CA" dirty="0"/>
              <a:t>the record of the fastest Morse code speed. </a:t>
            </a:r>
            <a:endParaRPr lang="en-CA" dirty="0" smtClean="0"/>
          </a:p>
          <a:p>
            <a:r>
              <a:rPr lang="en-CA" dirty="0" smtClean="0"/>
              <a:t>      He </a:t>
            </a:r>
            <a:r>
              <a:rPr lang="en-CA" dirty="0"/>
              <a:t>transmitted </a:t>
            </a:r>
            <a:r>
              <a:rPr lang="en-CA" b="1" i="1" dirty="0">
                <a:solidFill>
                  <a:srgbClr val="FF0000"/>
                </a:solidFill>
              </a:rPr>
              <a:t>216 </a:t>
            </a:r>
            <a:r>
              <a:rPr lang="en-CA" dirty="0"/>
              <a:t>Morse </a:t>
            </a:r>
            <a:r>
              <a:rPr lang="en-CA" dirty="0" smtClean="0"/>
              <a:t>codes </a:t>
            </a:r>
            <a:r>
              <a:rPr lang="en-CA" dirty="0"/>
              <a:t>for </a:t>
            </a:r>
            <a:r>
              <a:rPr lang="en-CA" dirty="0" smtClean="0"/>
              <a:t>in </a:t>
            </a:r>
            <a:r>
              <a:rPr lang="en-CA" dirty="0"/>
              <a:t>minute on 6 May 2003. 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02" y="4579487"/>
            <a:ext cx="2750551" cy="2144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737" y="4579487"/>
            <a:ext cx="2460266" cy="17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741" y="2481270"/>
            <a:ext cx="5896373" cy="3333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338" y="996650"/>
            <a:ext cx="6345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C.S. Faraday </a:t>
            </a:r>
            <a:r>
              <a:rPr lang="mr-IN" dirty="0" smtClean="0"/>
              <a:t>–</a:t>
            </a:r>
            <a:r>
              <a:rPr lang="en-US" dirty="0" smtClean="0"/>
              <a:t> 1874 </a:t>
            </a:r>
            <a:r>
              <a:rPr lang="mr-IN" dirty="0" smtClean="0"/>
              <a:t>–</a:t>
            </a:r>
            <a:r>
              <a:rPr lang="en-US" dirty="0" smtClean="0"/>
              <a:t> was the first ship build specifically for laying</a:t>
            </a:r>
          </a:p>
          <a:p>
            <a:r>
              <a:rPr lang="en-US" dirty="0" smtClean="0"/>
              <a:t>Undersea cable!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276" y="967208"/>
            <a:ext cx="77251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                               </a:t>
            </a:r>
            <a:r>
              <a:rPr lang="en-US" b="1" dirty="0"/>
              <a:t> </a:t>
            </a:r>
            <a:r>
              <a:rPr lang="en-US" b="1" dirty="0" smtClean="0"/>
              <a:t>   Image Telegraphy</a:t>
            </a:r>
          </a:p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Telefax (facsimile) is as old as the telegraph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Alexander Bain developed a chemical telegraph in 1843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successful telefax transmission was made in Great Britain in 1847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first photograph to be sent via fax was in 1904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These were the beginnings of ‘fax’ service which was very popular in the later </a:t>
            </a:r>
          </a:p>
          <a:p>
            <a:r>
              <a:rPr lang="en-US" dirty="0"/>
              <a:t> </a:t>
            </a:r>
            <a:r>
              <a:rPr lang="en-US" dirty="0" smtClean="0"/>
              <a:t>     half of the last century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86" y="3552530"/>
            <a:ext cx="2671628" cy="28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1775</Words>
  <Application>Microsoft Office PowerPoint</Application>
  <PresentationFormat>On-screen Show (4:3)</PresentationFormat>
  <Paragraphs>323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Henry Starzynski</dc:creator>
  <cp:lastModifiedBy>Halim Yanikomeroglu</cp:lastModifiedBy>
  <cp:revision>65</cp:revision>
  <dcterms:created xsi:type="dcterms:W3CDTF">2017-10-07T20:59:17Z</dcterms:created>
  <dcterms:modified xsi:type="dcterms:W3CDTF">2018-01-11T14:03:58Z</dcterms:modified>
</cp:coreProperties>
</file>