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86"/>
  </p:notesMasterIdLst>
  <p:handoutMasterIdLst>
    <p:handoutMasterId r:id="rId87"/>
  </p:handoutMasterIdLst>
  <p:sldIdLst>
    <p:sldId id="3737" r:id="rId2"/>
    <p:sldId id="3937" r:id="rId3"/>
    <p:sldId id="3938" r:id="rId4"/>
    <p:sldId id="3939" r:id="rId5"/>
    <p:sldId id="3940" r:id="rId6"/>
    <p:sldId id="3941" r:id="rId7"/>
    <p:sldId id="3942" r:id="rId8"/>
    <p:sldId id="3943" r:id="rId9"/>
    <p:sldId id="3944" r:id="rId10"/>
    <p:sldId id="3945" r:id="rId11"/>
    <p:sldId id="3946" r:id="rId12"/>
    <p:sldId id="3947" r:id="rId13"/>
    <p:sldId id="3948" r:id="rId14"/>
    <p:sldId id="3949" r:id="rId15"/>
    <p:sldId id="4017" r:id="rId16"/>
    <p:sldId id="3950" r:id="rId17"/>
    <p:sldId id="3951" r:id="rId18"/>
    <p:sldId id="3952" r:id="rId19"/>
    <p:sldId id="3953" r:id="rId20"/>
    <p:sldId id="3954" r:id="rId21"/>
    <p:sldId id="3955" r:id="rId22"/>
    <p:sldId id="3956" r:id="rId23"/>
    <p:sldId id="3957" r:id="rId24"/>
    <p:sldId id="3958" r:id="rId25"/>
    <p:sldId id="3959" r:id="rId26"/>
    <p:sldId id="3960" r:id="rId27"/>
    <p:sldId id="3961" r:id="rId28"/>
    <p:sldId id="3962" r:id="rId29"/>
    <p:sldId id="3963" r:id="rId30"/>
    <p:sldId id="3964" r:id="rId31"/>
    <p:sldId id="3965" r:id="rId32"/>
    <p:sldId id="3966" r:id="rId33"/>
    <p:sldId id="3967" r:id="rId34"/>
    <p:sldId id="3968" r:id="rId35"/>
    <p:sldId id="3969" r:id="rId36"/>
    <p:sldId id="3970" r:id="rId37"/>
    <p:sldId id="3971" r:id="rId38"/>
    <p:sldId id="3972" r:id="rId39"/>
    <p:sldId id="3973" r:id="rId40"/>
    <p:sldId id="3974" r:id="rId41"/>
    <p:sldId id="3975" r:id="rId42"/>
    <p:sldId id="3976" r:id="rId43"/>
    <p:sldId id="3977" r:id="rId44"/>
    <p:sldId id="3978" r:id="rId45"/>
    <p:sldId id="3979" r:id="rId46"/>
    <p:sldId id="3980" r:id="rId47"/>
    <p:sldId id="3981" r:id="rId48"/>
    <p:sldId id="3982" r:id="rId49"/>
    <p:sldId id="3983" r:id="rId50"/>
    <p:sldId id="3984" r:id="rId51"/>
    <p:sldId id="3985" r:id="rId52"/>
    <p:sldId id="3986" r:id="rId53"/>
    <p:sldId id="3987" r:id="rId54"/>
    <p:sldId id="3988" r:id="rId55"/>
    <p:sldId id="3989" r:id="rId56"/>
    <p:sldId id="3990" r:id="rId57"/>
    <p:sldId id="3991" r:id="rId58"/>
    <p:sldId id="3992" r:id="rId59"/>
    <p:sldId id="3993" r:id="rId60"/>
    <p:sldId id="3994" r:id="rId61"/>
    <p:sldId id="3995" r:id="rId62"/>
    <p:sldId id="3996" r:id="rId63"/>
    <p:sldId id="3997" r:id="rId64"/>
    <p:sldId id="3998" r:id="rId65"/>
    <p:sldId id="3999" r:id="rId66"/>
    <p:sldId id="4000" r:id="rId67"/>
    <p:sldId id="4001" r:id="rId68"/>
    <p:sldId id="4002" r:id="rId69"/>
    <p:sldId id="4003" r:id="rId70"/>
    <p:sldId id="4004" r:id="rId71"/>
    <p:sldId id="4005" r:id="rId72"/>
    <p:sldId id="4006" r:id="rId73"/>
    <p:sldId id="4007" r:id="rId74"/>
    <p:sldId id="4008" r:id="rId75"/>
    <p:sldId id="4009" r:id="rId76"/>
    <p:sldId id="4010" r:id="rId77"/>
    <p:sldId id="4011" r:id="rId78"/>
    <p:sldId id="4012" r:id="rId79"/>
    <p:sldId id="4013" r:id="rId80"/>
    <p:sldId id="4014" r:id="rId81"/>
    <p:sldId id="4015" r:id="rId82"/>
    <p:sldId id="4016" r:id="rId83"/>
    <p:sldId id="3936" r:id="rId84"/>
    <p:sldId id="3565" r:id="rId8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000099"/>
    <a:srgbClr val="CCCC00"/>
    <a:srgbClr val="FF3300"/>
    <a:srgbClr val="3399FF"/>
    <a:srgbClr val="33CC33"/>
    <a:srgbClr val="FF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9259" autoAdjust="0"/>
  </p:normalViewPr>
  <p:slideViewPr>
    <p:cSldViewPr>
      <p:cViewPr>
        <p:scale>
          <a:sx n="100" d="100"/>
          <a:sy n="100" d="100"/>
        </p:scale>
        <p:origin x="-65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3622"/>
    </p:cViewPr>
  </p:sorterViewPr>
  <p:notesViewPr>
    <p:cSldViewPr>
      <p:cViewPr varScale="1">
        <p:scale>
          <a:sx n="53" d="100"/>
          <a:sy n="53" d="100"/>
        </p:scale>
        <p:origin x="-1974" y="-84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241"/>
            <a:ext cx="3037840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55241"/>
            <a:ext cx="3037840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93F106D6-13E0-4C7E-ACDE-7227095F1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1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177" rIns="93945" bIns="46177" numCol="1" anchor="t" anchorCtr="0" compatLnSpc="1">
            <a:prstTxWarp prst="textNoShape">
              <a:avLst/>
            </a:prstTxWarp>
          </a:bodyPr>
          <a:lstStyle>
            <a:lvl1pPr algn="l" defTabSz="931797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1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177" rIns="93945" bIns="46177" numCol="1" anchor="t" anchorCtr="0" compatLnSpc="1">
            <a:prstTxWarp prst="textNoShape">
              <a:avLst/>
            </a:prstTxWarp>
          </a:bodyPr>
          <a:lstStyle>
            <a:lvl1pPr algn="r" defTabSz="931797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1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43438" cy="348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392"/>
            <a:ext cx="5140960" cy="418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177" rIns="93945" bIns="461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177" rIns="93945" bIns="46177" numCol="1" anchor="b" anchorCtr="0" compatLnSpc="1">
            <a:prstTxWarp prst="textNoShape">
              <a:avLst/>
            </a:prstTxWarp>
          </a:bodyPr>
          <a:lstStyle>
            <a:lvl1pPr algn="l" defTabSz="931797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177" rIns="93945" bIns="46177" numCol="1" anchor="b" anchorCtr="0" compatLnSpc="1">
            <a:prstTxWarp prst="textNoShape">
              <a:avLst/>
            </a:prstTxWarp>
          </a:bodyPr>
          <a:lstStyle>
            <a:lvl1pPr algn="r" defTabSz="931797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52B4CFE-3082-4237-9F0A-21CB5EE41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3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3A0FB7-4515-437D-9CBE-0CC533313969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 cap="flat"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B30F375A-4CE6-462E-B2FE-318A8898CB02}" type="slidenum">
              <a:rPr lang="en-US" sz="1200">
                <a:latin typeface="Times New Roman" pitchFamily="18" charset="0"/>
              </a:rPr>
              <a:pPr algn="r" defTabSz="931797" eaLnBrk="0" hangingPunct="0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B30F375A-4CE6-462E-B2FE-318A8898CB02}" type="slidenum">
              <a:rPr lang="en-US" sz="1200">
                <a:latin typeface="Times New Roman" pitchFamily="18" charset="0"/>
              </a:rPr>
              <a:pPr algn="r" defTabSz="931797" eaLnBrk="0" hangingPunct="0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B30F375A-4CE6-462E-B2FE-318A8898CB02}" type="slidenum">
              <a:rPr lang="en-US" sz="1200">
                <a:latin typeface="Times New Roman" pitchFamily="18" charset="0"/>
              </a:rPr>
              <a:pPr algn="r" defTabSz="931797" eaLnBrk="0" hangingPunct="0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矩形 7"/>
          <p:cNvSpPr txBox="1">
            <a:spLocks noGrp="1" noChangeArrowheads="1"/>
          </p:cNvSpPr>
          <p:nvPr/>
        </p:nvSpPr>
        <p:spPr bwMode="auto">
          <a:xfrm>
            <a:off x="3972560" y="8829575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38" tIns="48419" rIns="96838" bIns="48419" anchor="b"/>
          <a:lstStyle/>
          <a:p>
            <a:pPr algn="r" defTabSz="968876"/>
            <a:fld id="{AC9B114E-CCB0-4E01-8C87-7FD9B406625A}" type="slidenum">
              <a:rPr lang="en-US" altLang="zh-CN" sz="1300">
                <a:latin typeface="Arial" pitchFamily="34" charset="0"/>
              </a:rPr>
              <a:pPr algn="r" defTabSz="968876"/>
              <a:t>32</a:t>
            </a:fld>
            <a:endParaRPr lang="en-US" altLang="zh-CN" sz="1300">
              <a:latin typeface="Arial" pitchFamily="34" charset="0"/>
            </a:endParaRPr>
          </a:p>
        </p:txBody>
      </p:sp>
      <p:sp>
        <p:nvSpPr>
          <p:cNvPr id="134147" name="矩形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134148" name="矩形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392"/>
            <a:ext cx="5608320" cy="4183781"/>
          </a:xfrm>
          <a:noFill/>
          <a:ln/>
        </p:spPr>
        <p:txBody>
          <a:bodyPr lIns="96838" tIns="48419" rIns="96838" bIns="48419"/>
          <a:lstStyle/>
          <a:p>
            <a:r>
              <a:rPr lang="en-GB" altLang="zh-CN" sz="1400"/>
              <a:t>2010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20  - will be the decade of LTE</a:t>
            </a:r>
          </a:p>
          <a:p>
            <a:r>
              <a:rPr lang="en-GB" altLang="zh-CN" sz="1400"/>
              <a:t>2020 -&gt;	 - will be 5th  G what will it hold?</a:t>
            </a:r>
          </a:p>
          <a:p>
            <a:r>
              <a:rPr lang="en-GB" altLang="zh-CN" sz="1400"/>
              <a:t>Not entirely sure but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what is sure is that Between Now and then-</a:t>
            </a:r>
          </a:p>
          <a:p>
            <a:r>
              <a:rPr lang="en-GB" altLang="zh-CN" sz="1400"/>
              <a:t> </a:t>
            </a:r>
          </a:p>
          <a:p>
            <a:r>
              <a:rPr lang="en-GB" altLang="zh-CN" sz="1400"/>
              <a:t>Cell size will definitely shrink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and consequently </a:t>
            </a:r>
          </a:p>
          <a:p>
            <a:r>
              <a:rPr lang="en-GB" altLang="zh-CN" sz="1400"/>
              <a:t>Cell count will increase</a:t>
            </a:r>
          </a:p>
          <a:p>
            <a:r>
              <a:rPr lang="en-GB" altLang="zh-CN" sz="1400"/>
              <a:t>All in an order of magnitude</a:t>
            </a:r>
          </a:p>
          <a:p>
            <a:r>
              <a:rPr lang="en-GB" altLang="zh-CN" sz="1400"/>
              <a:t>Devices will undoubtedly expand exponentially</a:t>
            </a:r>
          </a:p>
          <a:p>
            <a:r>
              <a:rPr lang="en-GB" altLang="zh-CN" sz="1400"/>
              <a:t>Data M2M will explode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And this will inevitably lead to a concatenation of growth trends</a:t>
            </a:r>
          </a:p>
          <a:p>
            <a:endParaRPr lang="en-GB" altLang="zh-CN" sz="1400"/>
          </a:p>
          <a:p>
            <a:r>
              <a:rPr lang="en-GB" altLang="zh-CN" sz="1400"/>
              <a:t>The growing need for information and interaction will spur a number of Mega-trends     </a:t>
            </a:r>
            <a:r>
              <a:rPr lang="en-GB" altLang="zh-CN" sz="1400">
                <a:latin typeface="Arial" pitchFamily="34" charset="0"/>
              </a:rPr>
              <a:t>……</a:t>
            </a:r>
            <a:endParaRPr lang="en-GB" altLang="zh-CN" sz="1400"/>
          </a:p>
          <a:p>
            <a:endParaRPr lang="en-GB" altLang="zh-CN"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矩形 7"/>
          <p:cNvSpPr txBox="1">
            <a:spLocks noGrp="1" noChangeArrowheads="1"/>
          </p:cNvSpPr>
          <p:nvPr/>
        </p:nvSpPr>
        <p:spPr bwMode="auto">
          <a:xfrm>
            <a:off x="3972560" y="8829575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38" tIns="48419" rIns="96838" bIns="48419" anchor="b"/>
          <a:lstStyle/>
          <a:p>
            <a:pPr algn="r" defTabSz="968876"/>
            <a:fld id="{AC9B114E-CCB0-4E01-8C87-7FD9B406625A}" type="slidenum">
              <a:rPr lang="en-US" altLang="zh-CN" sz="1300">
                <a:latin typeface="Arial" pitchFamily="34" charset="0"/>
              </a:rPr>
              <a:pPr algn="r" defTabSz="968876"/>
              <a:t>33</a:t>
            </a:fld>
            <a:endParaRPr lang="en-US" altLang="zh-CN" sz="1300">
              <a:latin typeface="Arial" pitchFamily="34" charset="0"/>
            </a:endParaRPr>
          </a:p>
        </p:txBody>
      </p:sp>
      <p:sp>
        <p:nvSpPr>
          <p:cNvPr id="134147" name="矩形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134148" name="矩形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392"/>
            <a:ext cx="5608320" cy="4183781"/>
          </a:xfrm>
          <a:noFill/>
          <a:ln/>
        </p:spPr>
        <p:txBody>
          <a:bodyPr lIns="96838" tIns="48419" rIns="96838" bIns="48419"/>
          <a:lstStyle/>
          <a:p>
            <a:r>
              <a:rPr lang="en-GB" altLang="zh-CN" sz="1400"/>
              <a:t>2010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20  - will be the decade of LTE</a:t>
            </a:r>
          </a:p>
          <a:p>
            <a:r>
              <a:rPr lang="en-GB" altLang="zh-CN" sz="1400"/>
              <a:t>2020 -&gt;	 - will be 5th  G what will it hold?</a:t>
            </a:r>
          </a:p>
          <a:p>
            <a:r>
              <a:rPr lang="en-GB" altLang="zh-CN" sz="1400"/>
              <a:t>Not entirely sure but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what is sure is that Between Now and then-</a:t>
            </a:r>
          </a:p>
          <a:p>
            <a:r>
              <a:rPr lang="en-GB" altLang="zh-CN" sz="1400"/>
              <a:t> </a:t>
            </a:r>
          </a:p>
          <a:p>
            <a:r>
              <a:rPr lang="en-GB" altLang="zh-CN" sz="1400"/>
              <a:t>Cell size will definitely shrink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and consequently </a:t>
            </a:r>
          </a:p>
          <a:p>
            <a:r>
              <a:rPr lang="en-GB" altLang="zh-CN" sz="1400"/>
              <a:t>Cell count will increase</a:t>
            </a:r>
          </a:p>
          <a:p>
            <a:r>
              <a:rPr lang="en-GB" altLang="zh-CN" sz="1400"/>
              <a:t>All in an order of magnitude</a:t>
            </a:r>
          </a:p>
          <a:p>
            <a:r>
              <a:rPr lang="en-GB" altLang="zh-CN" sz="1400"/>
              <a:t>Devices will undoubtedly expand exponentially</a:t>
            </a:r>
          </a:p>
          <a:p>
            <a:r>
              <a:rPr lang="en-GB" altLang="zh-CN" sz="1400"/>
              <a:t>Data M2M will explode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And this will inevitably lead to a concatenation of growth trends</a:t>
            </a:r>
          </a:p>
          <a:p>
            <a:endParaRPr lang="en-GB" altLang="zh-CN" sz="1400"/>
          </a:p>
          <a:p>
            <a:r>
              <a:rPr lang="en-GB" altLang="zh-CN" sz="1400"/>
              <a:t>The growing need for information and interaction will spur a number of Mega-trends     </a:t>
            </a:r>
            <a:r>
              <a:rPr lang="en-GB" altLang="zh-CN" sz="1400">
                <a:latin typeface="Arial" pitchFamily="34" charset="0"/>
              </a:rPr>
              <a:t>……</a:t>
            </a:r>
            <a:endParaRPr lang="en-GB" altLang="zh-CN" sz="1400"/>
          </a:p>
          <a:p>
            <a:endParaRPr lang="en-GB" altLang="zh-CN"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矩形 7"/>
          <p:cNvSpPr txBox="1">
            <a:spLocks noGrp="1" noChangeArrowheads="1"/>
          </p:cNvSpPr>
          <p:nvPr/>
        </p:nvSpPr>
        <p:spPr bwMode="auto">
          <a:xfrm>
            <a:off x="3972560" y="8829575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38" tIns="48419" rIns="96838" bIns="48419" anchor="b"/>
          <a:lstStyle/>
          <a:p>
            <a:pPr algn="r" defTabSz="968876"/>
            <a:fld id="{AC9B114E-CCB0-4E01-8C87-7FD9B406625A}" type="slidenum">
              <a:rPr lang="en-US" altLang="zh-CN" sz="1300">
                <a:latin typeface="Arial" pitchFamily="34" charset="0"/>
              </a:rPr>
              <a:pPr algn="r" defTabSz="968876"/>
              <a:t>34</a:t>
            </a:fld>
            <a:endParaRPr lang="en-US" altLang="zh-CN" sz="1300">
              <a:latin typeface="Arial" pitchFamily="34" charset="0"/>
            </a:endParaRPr>
          </a:p>
        </p:txBody>
      </p:sp>
      <p:sp>
        <p:nvSpPr>
          <p:cNvPr id="134147" name="矩形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134148" name="矩形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392"/>
            <a:ext cx="5608320" cy="4183781"/>
          </a:xfrm>
          <a:noFill/>
          <a:ln/>
        </p:spPr>
        <p:txBody>
          <a:bodyPr lIns="96838" tIns="48419" rIns="96838" bIns="48419"/>
          <a:lstStyle/>
          <a:p>
            <a:r>
              <a:rPr lang="en-GB" altLang="zh-CN" sz="1400"/>
              <a:t>2010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20  - will be the decade of LTE</a:t>
            </a:r>
          </a:p>
          <a:p>
            <a:r>
              <a:rPr lang="en-GB" altLang="zh-CN" sz="1400"/>
              <a:t>2020 -&gt;	 - will be 5th  G what will it hold?</a:t>
            </a:r>
          </a:p>
          <a:p>
            <a:r>
              <a:rPr lang="en-GB" altLang="zh-CN" sz="1400"/>
              <a:t>Not entirely sure but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what is sure is that Between Now and then-</a:t>
            </a:r>
          </a:p>
          <a:p>
            <a:r>
              <a:rPr lang="en-GB" altLang="zh-CN" sz="1400"/>
              <a:t> </a:t>
            </a:r>
          </a:p>
          <a:p>
            <a:r>
              <a:rPr lang="en-GB" altLang="zh-CN" sz="1400"/>
              <a:t>Cell size will definitely shrink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and consequently </a:t>
            </a:r>
          </a:p>
          <a:p>
            <a:r>
              <a:rPr lang="en-GB" altLang="zh-CN" sz="1400"/>
              <a:t>Cell count will increase</a:t>
            </a:r>
          </a:p>
          <a:p>
            <a:r>
              <a:rPr lang="en-GB" altLang="zh-CN" sz="1400"/>
              <a:t>All in an order of magnitude</a:t>
            </a:r>
          </a:p>
          <a:p>
            <a:r>
              <a:rPr lang="en-GB" altLang="zh-CN" sz="1400"/>
              <a:t>Devices will undoubtedly expand exponentially</a:t>
            </a:r>
          </a:p>
          <a:p>
            <a:r>
              <a:rPr lang="en-GB" altLang="zh-CN" sz="1400"/>
              <a:t>Data M2M will explode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And this will inevitably lead to a concatenation of growth trends</a:t>
            </a:r>
          </a:p>
          <a:p>
            <a:endParaRPr lang="en-GB" altLang="zh-CN" sz="1400"/>
          </a:p>
          <a:p>
            <a:r>
              <a:rPr lang="en-GB" altLang="zh-CN" sz="1400"/>
              <a:t>The growing need for information and interaction will spur a number of Mega-trends     </a:t>
            </a:r>
            <a:r>
              <a:rPr lang="en-GB" altLang="zh-CN" sz="1400">
                <a:latin typeface="Arial" pitchFamily="34" charset="0"/>
              </a:rPr>
              <a:t>……</a:t>
            </a:r>
            <a:endParaRPr lang="en-GB" altLang="zh-CN" sz="1400"/>
          </a:p>
          <a:p>
            <a:endParaRPr lang="en-GB" altLang="zh-CN"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smtClean="0">
                <a:latin typeface="Arial" pitchFamily="34" charset="0"/>
              </a:rPr>
              <a:t>ITU-T Rec. Y.2221 (www.itu.int/rec/T-REC-Y.2221-201001-I): Requirements for support of Ubiquitous Sensor Network* applications and services.</a:t>
            </a:r>
          </a:p>
          <a:p>
            <a:endParaRPr lang="en-CA" smtClean="0">
              <a:latin typeface="Arial" pitchFamily="34" charset="0"/>
            </a:endParaRPr>
          </a:p>
          <a:p>
            <a:r>
              <a:rPr lang="en-CA" smtClean="0">
                <a:latin typeface="Arial" pitchFamily="34" charset="0"/>
              </a:rPr>
              <a:t>* This is the ITU-T term for MTC systems and applications involving possible large numbers of sensors potentially spread over a large area</a:t>
            </a:r>
          </a:p>
          <a:p>
            <a:pPr>
              <a:buFontTx/>
              <a:buChar char="•"/>
            </a:pPr>
            <a:r>
              <a:rPr lang="en-CA" smtClean="0">
                <a:latin typeface="Arial" pitchFamily="34" charset="0"/>
              </a:rPr>
              <a:t> Sensor Networks monitor physical or environmental conditions, (e.g., temperature, sound, vibration, pressure, motion or pollutants) at various locations. These sensors need to communicate with a server.</a:t>
            </a:r>
          </a:p>
          <a:p>
            <a:pPr>
              <a:buFontTx/>
              <a:buChar char="•"/>
            </a:pPr>
            <a:r>
              <a:rPr lang="en-CA" smtClean="0">
                <a:latin typeface="Arial" pitchFamily="34" charset="0"/>
              </a:rPr>
              <a:t> Early sensor networks operate in isolation. Networked sensor applications enable new possibilities for consumers, public organizations, enterprises, government, etc.</a:t>
            </a:r>
          </a:p>
          <a:p>
            <a:pPr>
              <a:buFontTx/>
              <a:buChar char="•"/>
            </a:pPr>
            <a:r>
              <a:rPr lang="en-CA" smtClean="0">
                <a:latin typeface="Arial" pitchFamily="34" charset="0"/>
              </a:rPr>
              <a:t> Applications integrate data from sensor networks to achieve industrial or home automation control, agricultural monitoring, healthcare, environment and pollution monitoring, and disaster surveillance, security, etc.</a:t>
            </a:r>
          </a:p>
          <a:p>
            <a:endParaRPr lang="en-CA" smtClean="0">
              <a:latin typeface="Arial" pitchFamily="34" charset="0"/>
            </a:endParaRPr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96CE43-4E60-4B0D-88F1-27F294791FFB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B30F375A-4CE6-462E-B2FE-318A8898CB02}" type="slidenum">
              <a:rPr lang="en-US" sz="1200">
                <a:latin typeface="Times New Roman" pitchFamily="18" charset="0"/>
              </a:rPr>
              <a:pPr algn="r" defTabSz="931797" eaLnBrk="0" hangingPunct="0"/>
              <a:t>44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D79E9-F5B5-4678-97B2-57F5262195A5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D79E9-F5B5-4678-97B2-57F5262195A5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D79E9-F5B5-4678-97B2-57F5262195A5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D79E9-F5B5-4678-97B2-57F5262195A5}" type="slidenum">
              <a:rPr lang="en-US" smtClean="0"/>
              <a:pPr>
                <a:defRPr/>
              </a:pPr>
              <a:t>49</a:t>
            </a:fld>
            <a:endParaRPr lang="en-US" smtClean="0"/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D79E9-F5B5-4678-97B2-57F5262195A5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B30F375A-4CE6-462E-B2FE-318A8898CB02}" type="slidenum">
              <a:rPr lang="en-US" sz="1200">
                <a:latin typeface="Times New Roman" pitchFamily="18" charset="0"/>
              </a:rPr>
              <a:pPr algn="r" defTabSz="931797" eaLnBrk="0" hangingPunct="0"/>
              <a:t>51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FB1DFAAF-5386-4FE1-98EA-28250C3D7CFD}" type="slidenum">
              <a:rPr lang="en-US" sz="1200">
                <a:latin typeface="Times New Roman" pitchFamily="18" charset="0"/>
              </a:rPr>
              <a:pPr algn="r" defTabSz="931797" eaLnBrk="0" hangingPunct="0"/>
              <a:t>58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FB1DFAAF-5386-4FE1-98EA-28250C3D7CFD}" type="slidenum">
              <a:rPr lang="en-US" sz="1200">
                <a:latin typeface="Times New Roman" pitchFamily="18" charset="0"/>
              </a:rPr>
              <a:pPr algn="r" defTabSz="931797" eaLnBrk="0" hangingPunct="0"/>
              <a:t>59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FB1DFAAF-5386-4FE1-98EA-28250C3D7CFD}" type="slidenum">
              <a:rPr lang="en-US" sz="1200">
                <a:latin typeface="Times New Roman" pitchFamily="18" charset="0"/>
              </a:rPr>
              <a:pPr algn="r" defTabSz="931797" eaLnBrk="0" hangingPunct="0"/>
              <a:t>60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FB1DFAAF-5386-4FE1-98EA-28250C3D7CFD}" type="slidenum">
              <a:rPr lang="en-US" sz="1200">
                <a:latin typeface="Times New Roman" pitchFamily="18" charset="0"/>
              </a:rPr>
              <a:pPr algn="r" defTabSz="931797" eaLnBrk="0" hangingPunct="0"/>
              <a:t>61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FB1DFAAF-5386-4FE1-98EA-28250C3D7CFD}" type="slidenum">
              <a:rPr lang="en-US" sz="1200">
                <a:latin typeface="Times New Roman" pitchFamily="18" charset="0"/>
              </a:rPr>
              <a:pPr algn="r" defTabSz="931797" eaLnBrk="0" hangingPunct="0"/>
              <a:t>62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C2BAF2-22FD-4228-ABA2-39EB0976A81A}" type="slidenum">
              <a:rPr lang="en-US" smtClean="0"/>
              <a:pPr>
                <a:defRPr/>
              </a:pPr>
              <a:t>66</a:t>
            </a:fld>
            <a:endParaRPr lang="en-US" smtClean="0"/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Nortel Corporate Presentation</a:t>
            </a:r>
          </a:p>
        </p:txBody>
      </p:sp>
      <p:sp>
        <p:nvSpPr>
          <p:cNvPr id="1290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2004 Nortel </a:t>
            </a:r>
          </a:p>
        </p:txBody>
      </p:sp>
      <p:sp>
        <p:nvSpPr>
          <p:cNvPr id="1290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8669C7-9B6A-4872-989D-895027FEC0D1}" type="slidenum">
              <a:rPr lang="en-US" smtClean="0"/>
              <a:pPr>
                <a:defRPr/>
              </a:pPr>
              <a:t>67</a:t>
            </a:fld>
            <a:endParaRPr lang="en-US" smtClean="0"/>
          </a:p>
        </p:txBody>
      </p:sp>
      <p:sp>
        <p:nvSpPr>
          <p:cNvPr id="296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5025" cy="3484562"/>
          </a:xfrm>
          <a:ln/>
        </p:spPr>
      </p:sp>
      <p:sp>
        <p:nvSpPr>
          <p:cNvPr id="296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392"/>
            <a:ext cx="5608320" cy="4183781"/>
          </a:xfrm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Nortel Corporate Presentation</a:t>
            </a:r>
          </a:p>
        </p:txBody>
      </p:sp>
      <p:sp>
        <p:nvSpPr>
          <p:cNvPr id="1290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2004 Nortel </a:t>
            </a:r>
          </a:p>
        </p:txBody>
      </p:sp>
      <p:sp>
        <p:nvSpPr>
          <p:cNvPr id="1290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8669C7-9B6A-4872-989D-895027FEC0D1}" type="slidenum">
              <a:rPr lang="en-US" smtClean="0"/>
              <a:pPr>
                <a:defRPr/>
              </a:pPr>
              <a:t>68</a:t>
            </a:fld>
            <a:endParaRPr lang="en-US" smtClean="0"/>
          </a:p>
        </p:txBody>
      </p:sp>
      <p:sp>
        <p:nvSpPr>
          <p:cNvPr id="296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5025" cy="3484562"/>
          </a:xfrm>
          <a:ln/>
        </p:spPr>
      </p:sp>
      <p:sp>
        <p:nvSpPr>
          <p:cNvPr id="296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392"/>
            <a:ext cx="5608320" cy="4183781"/>
          </a:xfrm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Nortel Corporate Presentation</a:t>
            </a:r>
          </a:p>
        </p:txBody>
      </p:sp>
      <p:sp>
        <p:nvSpPr>
          <p:cNvPr id="1290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2004 Nortel </a:t>
            </a:r>
          </a:p>
        </p:txBody>
      </p:sp>
      <p:sp>
        <p:nvSpPr>
          <p:cNvPr id="1290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8669C7-9B6A-4872-989D-895027FEC0D1}" type="slidenum">
              <a:rPr lang="en-US" smtClean="0"/>
              <a:pPr>
                <a:defRPr/>
              </a:pPr>
              <a:t>69</a:t>
            </a:fld>
            <a:endParaRPr lang="en-US" smtClean="0"/>
          </a:p>
        </p:txBody>
      </p:sp>
      <p:sp>
        <p:nvSpPr>
          <p:cNvPr id="296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5025" cy="3484562"/>
          </a:xfrm>
          <a:ln/>
        </p:spPr>
      </p:sp>
      <p:sp>
        <p:nvSpPr>
          <p:cNvPr id="296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392"/>
            <a:ext cx="5608320" cy="4183781"/>
          </a:xfrm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Nortel Corporate Presentation</a:t>
            </a:r>
          </a:p>
        </p:txBody>
      </p:sp>
      <p:sp>
        <p:nvSpPr>
          <p:cNvPr id="1290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2004 Nortel </a:t>
            </a:r>
          </a:p>
        </p:txBody>
      </p:sp>
      <p:sp>
        <p:nvSpPr>
          <p:cNvPr id="1290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8669C7-9B6A-4872-989D-895027FEC0D1}" type="slidenum">
              <a:rPr lang="en-US" smtClean="0"/>
              <a:pPr>
                <a:defRPr/>
              </a:pPr>
              <a:t>70</a:t>
            </a:fld>
            <a:endParaRPr lang="en-US" smtClean="0"/>
          </a:p>
        </p:txBody>
      </p:sp>
      <p:sp>
        <p:nvSpPr>
          <p:cNvPr id="296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5025" cy="3484562"/>
          </a:xfrm>
          <a:ln/>
        </p:spPr>
      </p:sp>
      <p:sp>
        <p:nvSpPr>
          <p:cNvPr id="296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392"/>
            <a:ext cx="5608320" cy="4183781"/>
          </a:xfrm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C2BAF2-22FD-4228-ABA2-39EB0976A81A}" type="slidenum">
              <a:rPr lang="en-US" smtClean="0"/>
              <a:pPr>
                <a:defRPr/>
              </a:pPr>
              <a:t>71</a:t>
            </a:fld>
            <a:endParaRPr lang="en-US" smtClean="0"/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B30F375A-4CE6-462E-B2FE-318A8898CB02}" type="slidenum">
              <a:rPr lang="en-US" sz="1200">
                <a:latin typeface="Times New Roman" pitchFamily="18" charset="0"/>
              </a:rPr>
              <a:pPr algn="r" defTabSz="931797" eaLnBrk="0" hangingPunct="0"/>
              <a:t>76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45" tIns="46177" rIns="93945" bIns="46177" anchor="b"/>
          <a:lstStyle/>
          <a:p>
            <a:pPr algn="r" defTabSz="931797" eaLnBrk="0" hangingPunct="0"/>
            <a:fld id="{B30F375A-4CE6-462E-B2FE-318A8898CB02}" type="slidenum">
              <a:rPr lang="en-US" sz="1200">
                <a:latin typeface="Times New Roman" pitchFamily="18" charset="0"/>
              </a:rPr>
              <a:pPr algn="r" defTabSz="931797" eaLnBrk="0" hangingPunct="0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19149"/>
            <a:ext cx="2057400" cy="5276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19149"/>
            <a:ext cx="6019800" cy="5276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81125"/>
            <a:ext cx="4038600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1125"/>
            <a:ext cx="4038600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1125"/>
            <a:ext cx="4038600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81126"/>
            <a:ext cx="4038600" cy="22812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4764"/>
            <a:ext cx="4038600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81125"/>
            <a:ext cx="4038600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381125"/>
            <a:ext cx="4038600" cy="4714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81126"/>
            <a:ext cx="4038600" cy="22812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81126"/>
            <a:ext cx="4038600" cy="22812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814764"/>
            <a:ext cx="4038600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14764"/>
            <a:ext cx="4038600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81125"/>
            <a:ext cx="8229600" cy="4714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81125"/>
            <a:ext cx="4038600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81125"/>
            <a:ext cx="4038600" cy="4714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1126"/>
            <a:ext cx="8229600" cy="22812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14764"/>
            <a:ext cx="8229600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81126"/>
            <a:ext cx="8229600" cy="22812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14764"/>
            <a:ext cx="8229600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81125"/>
            <a:ext cx="8229600" cy="4714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1125"/>
            <a:ext cx="40386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1125"/>
            <a:ext cx="40386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762000"/>
            <a:chOff x="0" y="0"/>
            <a:chExt cx="5760" cy="480"/>
          </a:xfrm>
        </p:grpSpPr>
        <p:pic>
          <p:nvPicPr>
            <p:cNvPr id="2062" name="Picture 3" descr="top_l"/>
            <p:cNvPicPr>
              <a:picLocks noChangeAspect="1" noChangeArrowheads="1"/>
            </p:cNvPicPr>
            <p:nvPr userDrawn="1"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0" y="0"/>
              <a:ext cx="2105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3" name="Picture 4" descr="top_r"/>
            <p:cNvPicPr>
              <a:picLocks noChangeAspect="1" noChangeArrowheads="1"/>
            </p:cNvPicPr>
            <p:nvPr userDrawn="1"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752" y="0"/>
              <a:ext cx="100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0" y="790575"/>
            <a:ext cx="9144000" cy="6076951"/>
          </a:xfrm>
          <a:prstGeom prst="rect">
            <a:avLst/>
          </a:prstGeom>
          <a:gradFill rotWithShape="0">
            <a:gsLst>
              <a:gs pos="0">
                <a:srgbClr val="DFFDFD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  <a:defRPr/>
            </a:pPr>
            <a:endParaRPr lang="en-CA" b="1" dirty="0"/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19151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81125"/>
            <a:ext cx="82296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381000" y="65532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200" baseline="0" dirty="0" smtClean="0">
                <a:solidFill>
                  <a:srgbClr val="000099"/>
                </a:solidFill>
                <a:latin typeface="Arial Narrow" pitchFamily="34" charset="0"/>
              </a:rPr>
              <a:t>09 Jan </a:t>
            </a:r>
            <a:r>
              <a:rPr lang="en-US" sz="1200" dirty="0" smtClean="0">
                <a:solidFill>
                  <a:srgbClr val="000099"/>
                </a:solidFill>
                <a:latin typeface="Arial Narrow" pitchFamily="34" charset="0"/>
              </a:rPr>
              <a:t>2018  </a:t>
            </a: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--  H. </a:t>
            </a:r>
            <a:r>
              <a:rPr lang="en-US" sz="1200" u="none" dirty="0" err="1" smtClean="0">
                <a:solidFill>
                  <a:srgbClr val="000099"/>
                </a:solidFill>
                <a:latin typeface="+mj-lt"/>
              </a:rPr>
              <a:t>Yanıkömeroğlu</a:t>
            </a:r>
            <a:r>
              <a:rPr lang="en-US" sz="1200" u="none" dirty="0" smtClean="0">
                <a:solidFill>
                  <a:srgbClr val="000099"/>
                </a:solidFill>
                <a:latin typeface="+mj-lt"/>
              </a:rPr>
              <a:t>                                            SYSC</a:t>
            </a:r>
            <a:r>
              <a:rPr lang="en-US" sz="1200" u="none" baseline="0" dirty="0" smtClean="0">
                <a:solidFill>
                  <a:srgbClr val="000099"/>
                </a:solidFill>
                <a:latin typeface="+mj-lt"/>
              </a:rPr>
              <a:t> 4700</a:t>
            </a:r>
            <a:r>
              <a:rPr lang="en-US" sz="1200" u="none" dirty="0" smtClean="0">
                <a:solidFill>
                  <a:srgbClr val="000099"/>
                </a:solidFill>
                <a:latin typeface="+mj-lt"/>
              </a:rPr>
              <a:t>                                                                       </a:t>
            </a:r>
            <a:r>
              <a:rPr lang="en-US" sz="1200" dirty="0" smtClean="0">
                <a:solidFill>
                  <a:srgbClr val="000099"/>
                </a:solidFill>
                <a:latin typeface="Arial Narrow" pitchFamily="34" charset="0"/>
              </a:rPr>
              <a:t>                                                                                                                                                         </a:t>
            </a:r>
            <a:endParaRPr lang="en-US" sz="12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1033" name="Rectangle 12"/>
          <p:cNvSpPr>
            <a:spLocks noChangeArrowheads="1"/>
          </p:cNvSpPr>
          <p:nvPr/>
        </p:nvSpPr>
        <p:spPr bwMode="auto">
          <a:xfrm>
            <a:off x="6858000" y="65532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Page </a:t>
            </a:r>
            <a:fld id="{E40204DD-8B50-4B21-9D9A-96B45338AE66}" type="slidenum">
              <a:rPr lang="en-US" sz="1200">
                <a:solidFill>
                  <a:srgbClr val="000099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 of </a:t>
            </a:r>
            <a:r>
              <a:rPr lang="en-US" sz="1200" dirty="0" smtClean="0">
                <a:solidFill>
                  <a:srgbClr val="000099"/>
                </a:solidFill>
                <a:latin typeface="Arial Narrow" pitchFamily="34" charset="0"/>
              </a:rPr>
              <a:t>84</a:t>
            </a:r>
            <a:endParaRPr lang="en-US" sz="12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0" y="762001"/>
            <a:ext cx="9144000" cy="66675"/>
          </a:xfrm>
          <a:prstGeom prst="rect">
            <a:avLst/>
          </a:prstGeom>
          <a:gradFill rotWithShape="0">
            <a:gsLst>
              <a:gs pos="0">
                <a:srgbClr val="475577"/>
              </a:gs>
              <a:gs pos="100000">
                <a:srgbClr val="DFFDF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  <a:defRPr/>
            </a:pPr>
            <a:endParaRPr lang="en-US"/>
          </a:p>
        </p:txBody>
      </p:sp>
      <p:sp>
        <p:nvSpPr>
          <p:cNvPr id="3" name="AutoShape 2" descr="Image result for ieee vts"/>
          <p:cNvSpPr>
            <a:spLocks noChangeAspect="1" noChangeArrowheads="1"/>
          </p:cNvSpPr>
          <p:nvPr userDrawn="1"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4" descr="Image result for ieee vts"/>
          <p:cNvSpPr>
            <a:spLocks noChangeAspect="1" noChangeArrowheads="1"/>
          </p:cNvSpPr>
          <p:nvPr userDrawn="1"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6" descr="Image result for ieee vts"/>
          <p:cNvSpPr>
            <a:spLocks noChangeAspect="1" noChangeArrowheads="1"/>
          </p:cNvSpPr>
          <p:nvPr userDrawn="1"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8" descr="Image result for ieee vts"/>
          <p:cNvSpPr>
            <a:spLocks noChangeAspect="1" noChangeArrowheads="1"/>
          </p:cNvSpPr>
          <p:nvPr userDrawn="1"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10" descr="Image result for ieee vts"/>
          <p:cNvSpPr>
            <a:spLocks noChangeAspect="1" noChangeArrowheads="1"/>
          </p:cNvSpPr>
          <p:nvPr userDrawn="1"/>
        </p:nvSpPr>
        <p:spPr bwMode="auto">
          <a:xfrm>
            <a:off x="765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14" descr="Image result for ieee comsoc"/>
          <p:cNvSpPr>
            <a:spLocks noChangeAspect="1" noChangeArrowheads="1"/>
          </p:cNvSpPr>
          <p:nvPr userDrawn="1"/>
        </p:nvSpPr>
        <p:spPr bwMode="auto">
          <a:xfrm>
            <a:off x="917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AutoShape 16" descr="Image result for ieee comsoc"/>
          <p:cNvSpPr>
            <a:spLocks noChangeAspect="1" noChangeArrowheads="1"/>
          </p:cNvSpPr>
          <p:nvPr userDrawn="1"/>
        </p:nvSpPr>
        <p:spPr bwMode="auto">
          <a:xfrm>
            <a:off x="106997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AutoShape 19" descr="Image result for ieee comsoc"/>
          <p:cNvSpPr>
            <a:spLocks noChangeAspect="1" noChangeArrowheads="1"/>
          </p:cNvSpPr>
          <p:nvPr userDrawn="1"/>
        </p:nvSpPr>
        <p:spPr bwMode="auto">
          <a:xfrm>
            <a:off x="1222375" y="922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" name="AutoShape 21" descr="Image result for ieee comsoc"/>
          <p:cNvSpPr>
            <a:spLocks noChangeAspect="1" noChangeArrowheads="1"/>
          </p:cNvSpPr>
          <p:nvPr userDrawn="1"/>
        </p:nvSpPr>
        <p:spPr bwMode="auto">
          <a:xfrm>
            <a:off x="1374775" y="1074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" name="AutoShape 25" descr="Image result for ieee montreal"/>
          <p:cNvSpPr>
            <a:spLocks noChangeAspect="1" noChangeArrowheads="1"/>
          </p:cNvSpPr>
          <p:nvPr userDrawn="1"/>
        </p:nvSpPr>
        <p:spPr bwMode="auto">
          <a:xfrm>
            <a:off x="1527175" y="1227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" name="AutoShape 27" descr="Image result for ieee montreal"/>
          <p:cNvSpPr>
            <a:spLocks noChangeAspect="1" noChangeArrowheads="1"/>
          </p:cNvSpPr>
          <p:nvPr userDrawn="1"/>
        </p:nvSpPr>
        <p:spPr bwMode="auto">
          <a:xfrm>
            <a:off x="1679575" y="1379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" name="Rectangle 5"/>
          <p:cNvSpPr>
            <a:spLocks noChangeArrowheads="1"/>
          </p:cNvSpPr>
          <p:nvPr userDrawn="1"/>
        </p:nvSpPr>
        <p:spPr bwMode="auto">
          <a:xfrm>
            <a:off x="1981200" y="0"/>
            <a:ext cx="5715000" cy="762000"/>
          </a:xfrm>
          <a:prstGeom prst="rect">
            <a:avLst/>
          </a:prstGeom>
          <a:solidFill>
            <a:srgbClr val="2473D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  <a:defRPr/>
            </a:pPr>
            <a:r>
              <a:rPr lang="en-US" sz="2000" b="1" baseline="0" dirty="0" smtClean="0">
                <a:solidFill>
                  <a:schemeClr val="bg1"/>
                </a:solidFill>
                <a:latin typeface="Arial" pitchFamily="34" charset="0"/>
              </a:rPr>
              <a:t>  ICT and 5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</a:rPr>
              <a:t>G+ Wireless Networks</a:t>
            </a:r>
            <a:endParaRPr lang="en-US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49890" name="AutoShape 2" descr="Image result for carleton university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49892" name="AutoShape 4" descr="Image result for carleton university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49894" name="Picture 6" descr="http://www.doe.carleton.ca/courses/4th_year_projects/carleton-university-logo.png"/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321425" y="98195"/>
            <a:ext cx="1527175" cy="587605"/>
          </a:xfrm>
          <a:prstGeom prst="rect">
            <a:avLst/>
          </a:prstGeom>
          <a:noFill/>
        </p:spPr>
      </p:pic>
      <p:sp>
        <p:nvSpPr>
          <p:cNvPr id="559106" name="AutoShape 2" descr="Image result for comsoc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59108" name="AutoShape 4" descr="Image result for comsoc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59114" name="AutoShape 10" descr="Image result for comsoc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59116" name="AutoShape 12" descr="Image result for comsoc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1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2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FF"/>
        </a:buClr>
        <a:buSzPct val="12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FF"/>
        </a:buClr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FF"/>
        </a:buClr>
        <a:buSzPct val="12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FF"/>
        </a:buClr>
        <a:buSzPct val="12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FF"/>
        </a:buClr>
        <a:buSzPct val="12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FF"/>
        </a:buClr>
        <a:buSzPct val="12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FF"/>
        </a:buClr>
        <a:buSzPct val="12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FF"/>
        </a:buClr>
        <a:buSzPct val="12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en.wikipedia.org/wiki/File:Alan_Turing_photo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hyperlink" Target="http://upload.wikimedia.org/wikipedia/en/2/2f/Claude_Elwood_Shannon_(1916-2001).jpg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en.wikipedia.org/wiki/File:Alan_Turing_photo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hyperlink" Target="http://upload.wikimedia.org/wikipedia/en/2/2f/Claude_Elwood_Shannon_(1916-2001).jpg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en.wikipedia.org/wiki/File:Alan_Turing_photo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hyperlink" Target="http://upload.wikimedia.org/wikipedia/en/2/2f/Claude_Elwood_Shannon_(1916-2001).jpg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ChangeArrowheads="1"/>
          </p:cNvSpPr>
          <p:nvPr/>
        </p:nvSpPr>
        <p:spPr bwMode="auto">
          <a:xfrm>
            <a:off x="228600" y="20574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ICT and 5G+ Wireless Networks</a:t>
            </a:r>
            <a:endParaRPr lang="en-CA" sz="4000" b="1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endParaRPr lang="en-US" sz="34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3400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70798" y="5961065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 b="1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295400" y="4038600"/>
            <a:ext cx="640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400" kern="0" dirty="0" err="1">
                <a:solidFill>
                  <a:schemeClr val="accent2"/>
                </a:solidFill>
                <a:latin typeface="+mn-lt"/>
                <a:cs typeface="+mn-cs"/>
              </a:rPr>
              <a:t>Halim</a:t>
            </a:r>
            <a:r>
              <a:rPr lang="en-US" sz="2400" kern="0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CA" sz="2400" dirty="0" err="1">
                <a:solidFill>
                  <a:schemeClr val="accent2"/>
                </a:solidFill>
                <a:latin typeface="+mn-lt"/>
              </a:rPr>
              <a:t>Yanıkömeroğlu</a:t>
            </a:r>
            <a:r>
              <a:rPr lang="en-CA" sz="2400" dirty="0">
                <a:solidFill>
                  <a:schemeClr val="accent2"/>
                </a:solidFill>
                <a:latin typeface="+mn-lt"/>
              </a:rPr>
              <a:t> </a:t>
            </a:r>
            <a:endParaRPr lang="en-US" sz="2400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en-US" sz="1000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2400" kern="0" dirty="0">
                <a:solidFill>
                  <a:schemeClr val="accent2"/>
                </a:solidFill>
                <a:latin typeface="+mn-lt"/>
                <a:cs typeface="+mn-cs"/>
              </a:rPr>
              <a:t>Carleton </a:t>
            </a:r>
            <a:r>
              <a:rPr lang="en-US" sz="2400" kern="0" dirty="0" smtClean="0">
                <a:solidFill>
                  <a:schemeClr val="accent2"/>
                </a:solidFill>
                <a:latin typeface="+mn-lt"/>
                <a:cs typeface="+mn-cs"/>
              </a:rPr>
              <a:t>University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2400" kern="0" dirty="0" smtClean="0">
                <a:solidFill>
                  <a:schemeClr val="accent2"/>
                </a:solidFill>
                <a:latin typeface="+mn-lt"/>
                <a:cs typeface="+mn-cs"/>
              </a:rPr>
              <a:t>Ottawa, Canada</a:t>
            </a:r>
            <a:endParaRPr lang="en-US" sz="2400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412373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838200"/>
            <a:ext cx="868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Cisco Visual Networking Index: Global Mobile Data Traffic Forecast  </a:t>
            </a:r>
          </a:p>
        </p:txBody>
      </p:sp>
    </p:spTree>
    <p:extLst>
      <p:ext uri="{BB962C8B-B14F-4D97-AF65-F5344CB8AC3E}">
        <p14:creationId xmlns:p14="http://schemas.microsoft.com/office/powerpoint/2010/main" val="420011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300657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838200"/>
            <a:ext cx="868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Cisco Visual Networking Index: Global Mobile Data Traffic Forecast  </a:t>
            </a:r>
          </a:p>
        </p:txBody>
      </p:sp>
    </p:spTree>
    <p:extLst>
      <p:ext uri="{BB962C8B-B14F-4D97-AF65-F5344CB8AC3E}">
        <p14:creationId xmlns:p14="http://schemas.microsoft.com/office/powerpoint/2010/main" val="40424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817288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838200"/>
            <a:ext cx="868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Cisco Visual Networking Index: Global Mobile Data Traffic Forecast  </a:t>
            </a:r>
          </a:p>
        </p:txBody>
      </p:sp>
    </p:spTree>
    <p:extLst>
      <p:ext uri="{BB962C8B-B14F-4D97-AF65-F5344CB8AC3E}">
        <p14:creationId xmlns:p14="http://schemas.microsoft.com/office/powerpoint/2010/main" val="21937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>
          <a:xfrm>
            <a:off x="457200" y="990600"/>
            <a:ext cx="8458200" cy="381000"/>
          </a:xfrm>
        </p:spPr>
        <p:txBody>
          <a:bodyPr/>
          <a:lstStyle/>
          <a:p>
            <a:r>
              <a:rPr lang="en-US" dirty="0" smtClean="0">
                <a:sym typeface="Wingdings" pitchFamily="2" charset="2"/>
              </a:rPr>
              <a:t>Near Future: More Video</a:t>
            </a:r>
            <a:endParaRPr lang="en-US" dirty="0" smtClean="0"/>
          </a:p>
        </p:txBody>
      </p:sp>
      <p:pic>
        <p:nvPicPr>
          <p:cNvPr id="604162" name="Picture 2" descr="https://encrypted-tbn1.gstatic.com/images?q=tbn:ANd9GcT7JTR1t4zVILZ-3cd_1yv3v3lU6HMoiytdoejm5GJyMvD4EHx4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2" y="990601"/>
            <a:ext cx="3286125" cy="1390651"/>
          </a:xfrm>
          <a:prstGeom prst="rect">
            <a:avLst/>
          </a:prstGeom>
          <a:noFill/>
        </p:spPr>
      </p:pic>
      <p:pic>
        <p:nvPicPr>
          <p:cNvPr id="604164" name="Picture 4" descr="http://bigarise.com/wp-content/uploads/2013/06/streaming-own-video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590800"/>
            <a:ext cx="4876800" cy="3657600"/>
          </a:xfrm>
          <a:prstGeom prst="rect">
            <a:avLst/>
          </a:prstGeom>
          <a:noFill/>
        </p:spPr>
      </p:pic>
      <p:pic>
        <p:nvPicPr>
          <p:cNvPr id="604166" name="Picture 6" descr="https://encrypted-tbn3.gstatic.com/images?q=tbn:ANd9GcRBwePCJYk4ff25BZQZIpyUbt5TAQ7hPX4PpTdmeXeBPcc5UeloB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962401"/>
            <a:ext cx="2743200" cy="2209800"/>
          </a:xfrm>
          <a:prstGeom prst="rect">
            <a:avLst/>
          </a:prstGeom>
          <a:noFill/>
        </p:spPr>
      </p:pic>
      <p:pic>
        <p:nvPicPr>
          <p:cNvPr id="604168" name="Picture 8" descr="https://encrypted-tbn2.gstatic.com/images?q=tbn:ANd9GcRSbclo__xG_sXAmTFS7dcn9JfbiErB_705oP4haB15Ogi5Vp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600200"/>
            <a:ext cx="2746734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02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ym typeface="Wingdings" pitchFamily="2" charset="2"/>
              </a:rPr>
              <a:t>What is 5G?</a:t>
            </a:r>
            <a:endParaRPr 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480609" y="-197225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4480609" y="3003175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3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ym typeface="Wingdings" pitchFamily="2" charset="2"/>
              </a:rPr>
              <a:t>What is 5G?</a:t>
            </a:r>
            <a:endParaRPr 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480609" y="-197225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4480609" y="3003175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pic>
        <p:nvPicPr>
          <p:cNvPr id="120834" name="Picture 2" descr="https://media.licdn.com/mpr/mpr/p/6/005/068/2b1/3b61a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238" y="1549401"/>
            <a:ext cx="6962775" cy="3754691"/>
          </a:xfrm>
          <a:prstGeom prst="rect">
            <a:avLst/>
          </a:prstGeom>
          <a:noFill/>
        </p:spPr>
      </p:pic>
      <p:cxnSp>
        <p:nvCxnSpPr>
          <p:cNvPr id="7" name="直接箭头连接符 76"/>
          <p:cNvCxnSpPr>
            <a:cxnSpLocks noChangeShapeType="1"/>
          </p:cNvCxnSpPr>
          <p:nvPr/>
        </p:nvCxnSpPr>
        <p:spPr bwMode="auto">
          <a:xfrm flipH="1" flipV="1">
            <a:off x="2191310" y="1130309"/>
            <a:ext cx="4742890" cy="4524217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箭头连接符 76"/>
          <p:cNvCxnSpPr>
            <a:cxnSpLocks noChangeShapeType="1"/>
          </p:cNvCxnSpPr>
          <p:nvPr/>
        </p:nvCxnSpPr>
        <p:spPr bwMode="auto">
          <a:xfrm flipH="1">
            <a:off x="2209800" y="1117609"/>
            <a:ext cx="4495800" cy="4634031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2844800" y="5486400"/>
            <a:ext cx="369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5G is not about only smart phones</a:t>
            </a:r>
            <a:endParaRPr lang="en-CA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78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ym typeface="Wingdings" pitchFamily="2" charset="2"/>
              </a:rPr>
              <a:t>What is 5G?</a:t>
            </a:r>
            <a:endParaRPr 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480609" y="-197225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4480609" y="3003175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pic>
        <p:nvPicPr>
          <p:cNvPr id="120834" name="Picture 2" descr="https://media.licdn.com/mpr/mpr/p/6/005/068/2b1/3b61a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238" y="1549401"/>
            <a:ext cx="6962775" cy="3754691"/>
          </a:xfrm>
          <a:prstGeom prst="rect">
            <a:avLst/>
          </a:prstGeom>
          <a:noFill/>
        </p:spPr>
      </p:pic>
      <p:cxnSp>
        <p:nvCxnSpPr>
          <p:cNvPr id="7" name="直接箭头连接符 76"/>
          <p:cNvCxnSpPr>
            <a:cxnSpLocks noChangeShapeType="1"/>
          </p:cNvCxnSpPr>
          <p:nvPr/>
        </p:nvCxnSpPr>
        <p:spPr bwMode="auto">
          <a:xfrm flipH="1" flipV="1">
            <a:off x="2191310" y="1130309"/>
            <a:ext cx="4742890" cy="4524217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箭头连接符 76"/>
          <p:cNvCxnSpPr>
            <a:cxnSpLocks noChangeShapeType="1"/>
          </p:cNvCxnSpPr>
          <p:nvPr/>
        </p:nvCxnSpPr>
        <p:spPr bwMode="auto">
          <a:xfrm flipH="1">
            <a:off x="2209800" y="1117609"/>
            <a:ext cx="4495800" cy="4634031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3124200" y="5867400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5G is about novel use cases</a:t>
            </a:r>
            <a:endParaRPr lang="en-CA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4800" y="5486400"/>
            <a:ext cx="369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5G is not about only smart phones</a:t>
            </a:r>
            <a:endParaRPr lang="en-CA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5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ym typeface="Wingdings" pitchFamily="2" charset="2"/>
              </a:rPr>
              <a:t>5G Use Cases</a:t>
            </a:r>
            <a:endParaRPr lang="en-US" i="1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480609" y="-197225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4480609" y="3003175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752600"/>
            <a:ext cx="8947012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27907" y="5943600"/>
            <a:ext cx="170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rial"/>
              </a:rPr>
              <a:t>A. </a:t>
            </a:r>
            <a:r>
              <a:rPr lang="en-US" dirty="0" err="1" smtClean="0">
                <a:latin typeface="Arrial"/>
              </a:rPr>
              <a:t>Dutta</a:t>
            </a:r>
            <a:r>
              <a:rPr lang="en-US" dirty="0" smtClean="0">
                <a:latin typeface="Arrial"/>
              </a:rPr>
              <a:t>, AT&amp;T</a:t>
            </a:r>
            <a:endParaRPr lang="en-CA" dirty="0">
              <a:latin typeface="Arrial"/>
            </a:endParaRPr>
          </a:p>
        </p:txBody>
      </p:sp>
    </p:spTree>
    <p:extLst>
      <p:ext uri="{BB962C8B-B14F-4D97-AF65-F5344CB8AC3E}">
        <p14:creationId xmlns:p14="http://schemas.microsoft.com/office/powerpoint/2010/main" val="223065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5G Discussions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1G– 4G discussions: All around phone</a:t>
            </a:r>
          </a:p>
          <a:p>
            <a:endParaRPr lang="en-US" dirty="0" smtClean="0"/>
          </a:p>
          <a:p>
            <a:r>
              <a:rPr lang="en-US" dirty="0" smtClean="0"/>
              <a:t>5G: Too many very different use cases with one discussion</a:t>
            </a:r>
            <a:endParaRPr lang="en-CA" dirty="0" smtClean="0"/>
          </a:p>
          <a:p>
            <a:pPr>
              <a:buNone/>
            </a:pPr>
            <a:endParaRPr lang="en-CA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Challenges</a:t>
            </a:r>
            <a:r>
              <a:rPr lang="en-US" dirty="0" smtClean="0"/>
              <a:t>, required </a:t>
            </a:r>
            <a:r>
              <a:rPr lang="en-US" dirty="0" smtClean="0">
                <a:solidFill>
                  <a:srgbClr val="FF0000"/>
                </a:solidFill>
              </a:rPr>
              <a:t>technologies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market demand </a:t>
            </a:r>
            <a:r>
              <a:rPr lang="en-US" dirty="0" smtClean="0"/>
              <a:t>are very different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33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6324600" cy="381000"/>
          </a:xfrm>
        </p:spPr>
        <p:txBody>
          <a:bodyPr/>
          <a:lstStyle/>
          <a:p>
            <a:r>
              <a:rPr lang="en-US" dirty="0" smtClean="0"/>
              <a:t>Part I: Use Cases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7315200" cy="51720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Generations of cellular technologies (1G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4G)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3GPP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5G: A game changer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ICT</a:t>
            </a:r>
            <a:endParaRPr lang="en-US" dirty="0" smtClean="0"/>
          </a:p>
          <a:p>
            <a:pPr>
              <a:buNone/>
            </a:pPr>
            <a:endParaRPr lang="en-US" sz="1100" dirty="0"/>
          </a:p>
          <a:p>
            <a:r>
              <a:rPr lang="en-US" dirty="0" smtClean="0"/>
              <a:t>Concluding remarks</a:t>
            </a:r>
          </a:p>
          <a:p>
            <a:endParaRPr lang="en-US" sz="8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6324600" cy="381000"/>
          </a:xfrm>
        </p:spPr>
        <p:txBody>
          <a:bodyPr/>
          <a:lstStyle/>
          <a:p>
            <a:r>
              <a:rPr lang="en-US" dirty="0" smtClean="0"/>
              <a:t>Part I: Use Cases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7315200" cy="51720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Generations of cellular technologies (1G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4G)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3GPP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5G: A game changer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ICT</a:t>
            </a:r>
            <a:endParaRPr lang="en-US" dirty="0" smtClean="0"/>
          </a:p>
          <a:p>
            <a:pPr>
              <a:buNone/>
            </a:pPr>
            <a:endParaRPr lang="en-US" sz="1100" dirty="0"/>
          </a:p>
          <a:p>
            <a:r>
              <a:rPr lang="en-US" dirty="0" smtClean="0"/>
              <a:t>Concluding remarks</a:t>
            </a:r>
          </a:p>
          <a:p>
            <a:endParaRPr lang="en-US" sz="8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Patents are Important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Qualcomm royalty fee: $16.25 per 5G smart phone</a:t>
            </a:r>
          </a:p>
          <a:p>
            <a:pPr>
              <a:buNone/>
            </a:pPr>
            <a:r>
              <a:rPr lang="en-US" dirty="0" smtClean="0"/>
              <a:t>	2.275% </a:t>
            </a:r>
            <a:r>
              <a:rPr lang="en-US" dirty="0" smtClean="0">
                <a:sym typeface="Wingdings" pitchFamily="2" charset="2"/>
              </a:rPr>
              <a:t> 5% of the selling price (up to $500)</a:t>
            </a:r>
            <a:endParaRPr lang="en-CA" dirty="0" smtClean="0"/>
          </a:p>
          <a:p>
            <a:pPr>
              <a:buNone/>
            </a:pPr>
            <a:endParaRPr lang="en-CA" dirty="0" smtClean="0"/>
          </a:p>
          <a:p>
            <a:r>
              <a:rPr lang="en-US" dirty="0" smtClean="0"/>
              <a:t>Ericsson royalty fee: $5 per 5G smart phone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18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Patents are Important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Nortel’s patents were sold in June 2011 to a consortium consisting of Apple, Ericsson, Microsoft, Blackberry and Sony.</a:t>
            </a:r>
          </a:p>
          <a:p>
            <a:pPr>
              <a:buNone/>
            </a:pPr>
            <a:endParaRPr lang="en-CA" dirty="0" smtClean="0"/>
          </a:p>
          <a:p>
            <a:r>
              <a:rPr lang="en-US" dirty="0" smtClean="0"/>
              <a:t>6,000 patents for $4.5 B  </a:t>
            </a:r>
            <a:r>
              <a:rPr lang="en-US" dirty="0" smtClean="0">
                <a:sym typeface="Wingdings" pitchFamily="2" charset="2"/>
              </a:rPr>
              <a:t>  $750,000 per patent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73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8153400" cy="381000"/>
          </a:xfrm>
        </p:spPr>
        <p:txBody>
          <a:bodyPr/>
          <a:lstStyle/>
          <a:p>
            <a:r>
              <a:rPr lang="en-US" dirty="0" smtClean="0"/>
              <a:t>Companies with the Highest Number of  Issued US Patents in 2014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 smtClean="0"/>
              <a:t>IBM			USA		7,534</a:t>
            </a:r>
          </a:p>
          <a:p>
            <a:pPr marL="457200" indent="-457200">
              <a:buAutoNum type="arabicParenR"/>
            </a:pPr>
            <a:endParaRPr lang="en-US" sz="1600" dirty="0" smtClean="0"/>
          </a:p>
          <a:p>
            <a:pPr marL="457200" indent="-457200">
              <a:buAutoNum type="arabicParenR"/>
            </a:pPr>
            <a:r>
              <a:rPr lang="en-US" dirty="0" smtClean="0"/>
              <a:t>Samsung		S. Korea	4,952</a:t>
            </a:r>
          </a:p>
          <a:p>
            <a:pPr marL="457200" indent="-457200">
              <a:buAutoNum type="arabicParenR"/>
            </a:pPr>
            <a:endParaRPr lang="en-US" sz="1600" dirty="0" smtClean="0"/>
          </a:p>
          <a:p>
            <a:pPr marL="457200" indent="-457200">
              <a:buAutoNum type="arabicParenR"/>
            </a:pPr>
            <a:r>
              <a:rPr lang="en-US" dirty="0" smtClean="0"/>
              <a:t>Canon		Japan		4,055</a:t>
            </a:r>
          </a:p>
          <a:p>
            <a:pPr marL="457200" indent="-457200">
              <a:buAutoNum type="arabicParenR"/>
            </a:pPr>
            <a:endParaRPr lang="en-US" sz="1600" dirty="0" smtClean="0"/>
          </a:p>
          <a:p>
            <a:pPr marL="457200" indent="-457200">
              <a:buAutoNum type="arabicParenR"/>
            </a:pPr>
            <a:r>
              <a:rPr lang="en-US" dirty="0" smtClean="0"/>
              <a:t>Sony		Japan		3,224</a:t>
            </a:r>
          </a:p>
          <a:p>
            <a:pPr marL="457200" indent="-457200">
              <a:buAutoNum type="arabicParenR"/>
            </a:pPr>
            <a:endParaRPr lang="en-US" sz="1600" dirty="0" smtClean="0"/>
          </a:p>
          <a:p>
            <a:pPr marL="457200" indent="-457200">
              <a:buAutoNum type="arabicParenR"/>
            </a:pPr>
            <a:r>
              <a:rPr lang="en-US" dirty="0" smtClean="0"/>
              <a:t>Microsoft		USA		2,829</a:t>
            </a:r>
          </a:p>
          <a:p>
            <a:pPr marL="457200" indent="-457200">
              <a:buAutoNum type="arabicParenR"/>
            </a:pPr>
            <a:endParaRPr lang="en-US" sz="1600" dirty="0" smtClean="0"/>
          </a:p>
          <a:p>
            <a:pPr marL="457200" indent="-457200">
              <a:buAutoNum type="arabicParenR"/>
            </a:pPr>
            <a:r>
              <a:rPr lang="en-US" dirty="0" smtClean="0"/>
              <a:t>Toshiba		Japan		2,608</a:t>
            </a:r>
          </a:p>
          <a:p>
            <a:pPr marL="457200" indent="-457200">
              <a:buAutoNum type="arabicParenR"/>
            </a:pPr>
            <a:endParaRPr lang="en-US" sz="1600" dirty="0" smtClean="0"/>
          </a:p>
          <a:p>
            <a:pPr marL="457200" indent="-457200">
              <a:buAutoNum type="arabicParenR"/>
            </a:pPr>
            <a:r>
              <a:rPr lang="en-US" dirty="0" smtClean="0"/>
              <a:t>Qualcomm		USA		2,590</a:t>
            </a:r>
          </a:p>
          <a:p>
            <a:pPr marL="457200" indent="-457200">
              <a:buAutoNum type="arabicParenR"/>
            </a:pPr>
            <a:endParaRPr lang="en-US" sz="1600" dirty="0" smtClean="0"/>
          </a:p>
          <a:p>
            <a:pPr marL="457200" indent="-457200">
              <a:buAutoNum type="arabicParenR"/>
            </a:pPr>
            <a:r>
              <a:rPr lang="en-US" dirty="0" smtClean="0"/>
              <a:t>Google		USA		2,566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11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 txBox="1">
            <a:spLocks noGrp="1"/>
          </p:cNvSpPr>
          <p:nvPr/>
        </p:nvSpPr>
        <p:spPr bwMode="auto">
          <a:xfrm>
            <a:off x="390525" y="6523037"/>
            <a:ext cx="213360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800">
              <a:solidFill>
                <a:srgbClr val="7A7A8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2520" name="Title 1"/>
          <p:cNvSpPr>
            <a:spLocks/>
          </p:cNvSpPr>
          <p:nvPr/>
        </p:nvSpPr>
        <p:spPr bwMode="auto">
          <a:xfrm>
            <a:off x="457200" y="819151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400" b="1" dirty="0" smtClean="0">
                <a:solidFill>
                  <a:srgbClr val="000066"/>
                </a:solidFill>
                <a:latin typeface="Arial Narrow" pitchFamily="34" charset="0"/>
              </a:rPr>
              <a:t>Generations of Cellular Networks</a:t>
            </a:r>
            <a:endParaRPr lang="en-US" sz="24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62521" name="TextBox 5"/>
          <p:cNvSpPr txBox="1">
            <a:spLocks noChangeArrowheads="1"/>
          </p:cNvSpPr>
          <p:nvPr/>
        </p:nvSpPr>
        <p:spPr bwMode="auto">
          <a:xfrm>
            <a:off x="914400" y="1435100"/>
            <a:ext cx="76200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0G</a:t>
            </a:r>
            <a:r>
              <a:rPr lang="en-US" dirty="0" smtClean="0">
                <a:latin typeface="Arial" pitchFamily="34" charset="0"/>
              </a:rPr>
              <a:t>: Non-cellular mobile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     1G</a:t>
            </a:r>
            <a:r>
              <a:rPr lang="en-US" dirty="0">
                <a:latin typeface="Arial" pitchFamily="34" charset="0"/>
              </a:rPr>
              <a:t>: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  </a:t>
            </a:r>
            <a:r>
              <a:rPr lang="en-US" dirty="0">
                <a:latin typeface="Arial" pitchFamily="34" charset="0"/>
              </a:rPr>
              <a:t>AMPS, 1983               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2G</a:t>
            </a:r>
            <a:r>
              <a:rPr lang="en-US" dirty="0">
                <a:latin typeface="Arial" pitchFamily="34" charset="0"/>
              </a:rPr>
              <a:t>:  GSM, 1991</a:t>
            </a:r>
          </a:p>
        </p:txBody>
      </p:sp>
      <p:sp>
        <p:nvSpPr>
          <p:cNvPr id="62523" name="Rectangle 60"/>
          <p:cNvSpPr>
            <a:spLocks noChangeArrowheads="1"/>
          </p:cNvSpPr>
          <p:nvPr/>
        </p:nvSpPr>
        <p:spPr bwMode="auto">
          <a:xfrm>
            <a:off x="6760523" y="2438400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7961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 txBox="1">
            <a:spLocks noGrp="1"/>
          </p:cNvSpPr>
          <p:nvPr/>
        </p:nvSpPr>
        <p:spPr bwMode="auto">
          <a:xfrm>
            <a:off x="390525" y="6523037"/>
            <a:ext cx="213360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800">
              <a:solidFill>
                <a:srgbClr val="7A7A8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2520" name="Title 1"/>
          <p:cNvSpPr>
            <a:spLocks/>
          </p:cNvSpPr>
          <p:nvPr/>
        </p:nvSpPr>
        <p:spPr bwMode="auto">
          <a:xfrm>
            <a:off x="457200" y="819151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400" b="1" dirty="0" smtClean="0">
                <a:solidFill>
                  <a:srgbClr val="000066"/>
                </a:solidFill>
                <a:latin typeface="Arial Narrow" pitchFamily="34" charset="0"/>
              </a:rPr>
              <a:t>Generations of Cellular Networks</a:t>
            </a:r>
            <a:endParaRPr lang="en-US" sz="24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62521" name="TextBox 5"/>
          <p:cNvSpPr txBox="1">
            <a:spLocks noChangeArrowheads="1"/>
          </p:cNvSpPr>
          <p:nvPr/>
        </p:nvSpPr>
        <p:spPr bwMode="auto">
          <a:xfrm>
            <a:off x="914400" y="1435100"/>
            <a:ext cx="76200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0G</a:t>
            </a:r>
            <a:r>
              <a:rPr lang="en-US" dirty="0" smtClean="0">
                <a:latin typeface="Arial" pitchFamily="34" charset="0"/>
              </a:rPr>
              <a:t>: Non-cellular mobile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     1G</a:t>
            </a:r>
            <a:r>
              <a:rPr lang="en-US" dirty="0">
                <a:latin typeface="Arial" pitchFamily="34" charset="0"/>
              </a:rPr>
              <a:t>: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  </a:t>
            </a:r>
            <a:r>
              <a:rPr lang="en-US" dirty="0">
                <a:latin typeface="Arial" pitchFamily="34" charset="0"/>
              </a:rPr>
              <a:t>AMPS, 1983               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2G</a:t>
            </a:r>
            <a:r>
              <a:rPr lang="en-US" dirty="0">
                <a:latin typeface="Arial" pitchFamily="34" charset="0"/>
              </a:rPr>
              <a:t>:  GSM, 1991</a:t>
            </a:r>
          </a:p>
        </p:txBody>
      </p:sp>
      <p:sp>
        <p:nvSpPr>
          <p:cNvPr id="62523" name="Rectangle 60"/>
          <p:cNvSpPr>
            <a:spLocks noChangeArrowheads="1"/>
          </p:cNvSpPr>
          <p:nvPr/>
        </p:nvSpPr>
        <p:spPr bwMode="auto">
          <a:xfrm>
            <a:off x="6760523" y="2438400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77" name="TextBox 5"/>
          <p:cNvSpPr txBox="1">
            <a:spLocks noChangeArrowheads="1"/>
          </p:cNvSpPr>
          <p:nvPr/>
        </p:nvSpPr>
        <p:spPr bwMode="auto">
          <a:xfrm>
            <a:off x="228600" y="5257801"/>
            <a:ext cx="861060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3GPP Platform: </a:t>
            </a:r>
            <a:r>
              <a:rPr lang="en-US" dirty="0" smtClean="0">
                <a:latin typeface="Arial" pitchFamily="34" charset="0"/>
              </a:rPr>
              <a:t>[Est. 1998] “</a:t>
            </a:r>
            <a:r>
              <a:rPr lang="en-CA" dirty="0">
                <a:latin typeface="Arial" pitchFamily="34" charset="0"/>
              </a:rPr>
              <a:t>unites 6 telecom standard development organizations (ARIB, ATIS, CCSA, ETSI, TTA, TTC), and provides their members with a stable environment to produce the highly successful Reports and Specifications that define 3GPP technologies”.</a:t>
            </a:r>
            <a:r>
              <a:rPr lang="en-US" dirty="0">
                <a:latin typeface="Arial" pitchFamily="34" charset="0"/>
              </a:rPr>
              <a:t> (Other platforms and organizations: </a:t>
            </a:r>
            <a:r>
              <a:rPr lang="en-US" dirty="0">
                <a:solidFill>
                  <a:srgbClr val="FF3300"/>
                </a:solidFill>
                <a:latin typeface="Arial" pitchFamily="34" charset="0"/>
              </a:rPr>
              <a:t>3GPP2</a:t>
            </a:r>
            <a:r>
              <a:rPr lang="en-US" dirty="0">
                <a:latin typeface="Arial" pitchFamily="34" charset="0"/>
              </a:rPr>
              <a:t>, </a:t>
            </a:r>
            <a:r>
              <a:rPr lang="en-US" dirty="0">
                <a:solidFill>
                  <a:srgbClr val="FF3300"/>
                </a:solidFill>
                <a:latin typeface="Arial" pitchFamily="34" charset="0"/>
              </a:rPr>
              <a:t>IEEE</a:t>
            </a:r>
            <a:r>
              <a:rPr lang="en-US" dirty="0">
                <a:latin typeface="Arial" pitchFamily="34" charset="0"/>
              </a:rPr>
              <a:t>, …)</a:t>
            </a:r>
          </a:p>
        </p:txBody>
      </p:sp>
    </p:spTree>
    <p:extLst>
      <p:ext uri="{BB962C8B-B14F-4D97-AF65-F5344CB8AC3E}">
        <p14:creationId xmlns:p14="http://schemas.microsoft.com/office/powerpoint/2010/main" val="1483084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 txBox="1">
            <a:spLocks noGrp="1"/>
          </p:cNvSpPr>
          <p:nvPr/>
        </p:nvSpPr>
        <p:spPr bwMode="auto">
          <a:xfrm>
            <a:off x="390525" y="6523037"/>
            <a:ext cx="213360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800">
              <a:solidFill>
                <a:srgbClr val="7A7A8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2467" name="Line 4"/>
          <p:cNvSpPr>
            <a:spLocks noChangeShapeType="1"/>
          </p:cNvSpPr>
          <p:nvPr/>
        </p:nvSpPr>
        <p:spPr bwMode="auto">
          <a:xfrm flipV="1">
            <a:off x="7298" y="4365626"/>
            <a:ext cx="9180000" cy="6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68" name="Line 5"/>
          <p:cNvSpPr>
            <a:spLocks noChangeShapeType="1"/>
          </p:cNvSpPr>
          <p:nvPr/>
        </p:nvSpPr>
        <p:spPr bwMode="auto">
          <a:xfrm>
            <a:off x="19998" y="42481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69" name="Line 6"/>
          <p:cNvSpPr>
            <a:spLocks noChangeShapeType="1"/>
          </p:cNvSpPr>
          <p:nvPr/>
        </p:nvSpPr>
        <p:spPr bwMode="auto">
          <a:xfrm>
            <a:off x="588323" y="42418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0" name="Line 7"/>
          <p:cNvSpPr>
            <a:spLocks noChangeShapeType="1"/>
          </p:cNvSpPr>
          <p:nvPr/>
        </p:nvSpPr>
        <p:spPr bwMode="auto">
          <a:xfrm>
            <a:off x="1121723" y="42418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1" name="Line 8"/>
          <p:cNvSpPr>
            <a:spLocks noChangeShapeType="1"/>
          </p:cNvSpPr>
          <p:nvPr/>
        </p:nvSpPr>
        <p:spPr bwMode="auto">
          <a:xfrm>
            <a:off x="1731323" y="42418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2" name="Line 9"/>
          <p:cNvSpPr>
            <a:spLocks noChangeShapeType="1"/>
          </p:cNvSpPr>
          <p:nvPr/>
        </p:nvSpPr>
        <p:spPr bwMode="auto">
          <a:xfrm>
            <a:off x="2264723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3" name="Line 10"/>
          <p:cNvSpPr>
            <a:spLocks noChangeShapeType="1"/>
          </p:cNvSpPr>
          <p:nvPr/>
        </p:nvSpPr>
        <p:spPr bwMode="auto">
          <a:xfrm>
            <a:off x="2833379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4" name="Line 14"/>
          <p:cNvSpPr>
            <a:spLocks noChangeShapeType="1"/>
          </p:cNvSpPr>
          <p:nvPr/>
        </p:nvSpPr>
        <p:spPr bwMode="auto">
          <a:xfrm>
            <a:off x="3407723" y="42418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5" name="Line 15"/>
          <p:cNvSpPr>
            <a:spLocks noChangeShapeType="1"/>
          </p:cNvSpPr>
          <p:nvPr/>
        </p:nvSpPr>
        <p:spPr bwMode="auto">
          <a:xfrm>
            <a:off x="4003675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6" name="Line 16"/>
          <p:cNvSpPr>
            <a:spLocks noChangeShapeType="1"/>
          </p:cNvSpPr>
          <p:nvPr/>
        </p:nvSpPr>
        <p:spPr bwMode="auto">
          <a:xfrm>
            <a:off x="4550723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7" name="Line 17"/>
          <p:cNvSpPr>
            <a:spLocks noChangeShapeType="1"/>
          </p:cNvSpPr>
          <p:nvPr/>
        </p:nvSpPr>
        <p:spPr bwMode="auto">
          <a:xfrm>
            <a:off x="5160323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8" name="Line 18"/>
          <p:cNvSpPr>
            <a:spLocks noChangeShapeType="1"/>
          </p:cNvSpPr>
          <p:nvPr/>
        </p:nvSpPr>
        <p:spPr bwMode="auto">
          <a:xfrm>
            <a:off x="5715331" y="42291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9" name="Line 19"/>
          <p:cNvSpPr>
            <a:spLocks noChangeShapeType="1"/>
          </p:cNvSpPr>
          <p:nvPr/>
        </p:nvSpPr>
        <p:spPr bwMode="auto">
          <a:xfrm>
            <a:off x="6303323" y="42291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80" name="Line 20"/>
          <p:cNvSpPr>
            <a:spLocks noChangeShapeType="1"/>
          </p:cNvSpPr>
          <p:nvPr/>
        </p:nvSpPr>
        <p:spPr bwMode="auto">
          <a:xfrm>
            <a:off x="6871979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81" name="Text Box 22"/>
          <p:cNvSpPr txBox="1">
            <a:spLocks noChangeArrowheads="1"/>
          </p:cNvSpPr>
          <p:nvPr/>
        </p:nvSpPr>
        <p:spPr bwMode="auto">
          <a:xfrm>
            <a:off x="6307129" y="4356101"/>
            <a:ext cx="5130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2011</a:t>
            </a:r>
          </a:p>
        </p:txBody>
      </p:sp>
      <p:sp>
        <p:nvSpPr>
          <p:cNvPr id="62482" name="Text Box 23"/>
          <p:cNvSpPr txBox="1">
            <a:spLocks noChangeArrowheads="1"/>
          </p:cNvSpPr>
          <p:nvPr/>
        </p:nvSpPr>
        <p:spPr bwMode="auto">
          <a:xfrm>
            <a:off x="5780722" y="43561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2010</a:t>
            </a:r>
          </a:p>
        </p:txBody>
      </p:sp>
      <p:sp>
        <p:nvSpPr>
          <p:cNvPr id="62483" name="Text Box 24"/>
          <p:cNvSpPr txBox="1">
            <a:spLocks noChangeArrowheads="1"/>
          </p:cNvSpPr>
          <p:nvPr/>
        </p:nvSpPr>
        <p:spPr bwMode="auto">
          <a:xfrm>
            <a:off x="5158423" y="4360865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2009</a:t>
            </a:r>
          </a:p>
        </p:txBody>
      </p:sp>
      <p:sp>
        <p:nvSpPr>
          <p:cNvPr id="62484" name="Text Box 25"/>
          <p:cNvSpPr txBox="1">
            <a:spLocks noChangeArrowheads="1"/>
          </p:cNvSpPr>
          <p:nvPr/>
        </p:nvSpPr>
        <p:spPr bwMode="auto">
          <a:xfrm>
            <a:off x="4548823" y="43688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2008</a:t>
            </a:r>
          </a:p>
        </p:txBody>
      </p:sp>
      <p:sp>
        <p:nvSpPr>
          <p:cNvPr id="62485" name="Text Box 26"/>
          <p:cNvSpPr txBox="1">
            <a:spLocks noChangeArrowheads="1"/>
          </p:cNvSpPr>
          <p:nvPr/>
        </p:nvSpPr>
        <p:spPr bwMode="auto">
          <a:xfrm>
            <a:off x="4028123" y="43688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2007</a:t>
            </a:r>
          </a:p>
        </p:txBody>
      </p:sp>
      <p:sp>
        <p:nvSpPr>
          <p:cNvPr id="62486" name="Text Box 27"/>
          <p:cNvSpPr txBox="1">
            <a:spLocks noChangeArrowheads="1"/>
          </p:cNvSpPr>
          <p:nvPr/>
        </p:nvSpPr>
        <p:spPr bwMode="auto">
          <a:xfrm>
            <a:off x="3405823" y="4360865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2006</a:t>
            </a:r>
          </a:p>
        </p:txBody>
      </p:sp>
      <p:sp>
        <p:nvSpPr>
          <p:cNvPr id="62487" name="Text Box 28"/>
          <p:cNvSpPr txBox="1">
            <a:spLocks noChangeArrowheads="1"/>
          </p:cNvSpPr>
          <p:nvPr/>
        </p:nvSpPr>
        <p:spPr bwMode="auto">
          <a:xfrm>
            <a:off x="2872423" y="43688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2005</a:t>
            </a:r>
          </a:p>
        </p:txBody>
      </p:sp>
      <p:sp>
        <p:nvSpPr>
          <p:cNvPr id="62488" name="Text Box 29"/>
          <p:cNvSpPr txBox="1">
            <a:spLocks noChangeArrowheads="1"/>
          </p:cNvSpPr>
          <p:nvPr/>
        </p:nvSpPr>
        <p:spPr bwMode="auto">
          <a:xfrm>
            <a:off x="2262823" y="43688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2004</a:t>
            </a:r>
          </a:p>
        </p:txBody>
      </p:sp>
      <p:sp>
        <p:nvSpPr>
          <p:cNvPr id="62489" name="Text Box 30"/>
          <p:cNvSpPr txBox="1">
            <a:spLocks noChangeArrowheads="1"/>
          </p:cNvSpPr>
          <p:nvPr/>
        </p:nvSpPr>
        <p:spPr bwMode="auto">
          <a:xfrm>
            <a:off x="1729423" y="4373565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2003</a:t>
            </a:r>
          </a:p>
        </p:txBody>
      </p:sp>
      <p:sp>
        <p:nvSpPr>
          <p:cNvPr id="62490" name="Text Box 31"/>
          <p:cNvSpPr txBox="1">
            <a:spLocks noChangeArrowheads="1"/>
          </p:cNvSpPr>
          <p:nvPr/>
        </p:nvSpPr>
        <p:spPr bwMode="auto">
          <a:xfrm>
            <a:off x="1196023" y="43815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2002</a:t>
            </a:r>
          </a:p>
        </p:txBody>
      </p:sp>
      <p:sp>
        <p:nvSpPr>
          <p:cNvPr id="62491" name="Text Box 32"/>
          <p:cNvSpPr txBox="1">
            <a:spLocks noChangeArrowheads="1"/>
          </p:cNvSpPr>
          <p:nvPr/>
        </p:nvSpPr>
        <p:spPr bwMode="auto">
          <a:xfrm>
            <a:off x="586423" y="43815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2001</a:t>
            </a:r>
          </a:p>
        </p:txBody>
      </p:sp>
      <p:sp>
        <p:nvSpPr>
          <p:cNvPr id="62492" name="Text Box 33"/>
          <p:cNvSpPr txBox="1">
            <a:spLocks noChangeArrowheads="1"/>
          </p:cNvSpPr>
          <p:nvPr/>
        </p:nvSpPr>
        <p:spPr bwMode="auto">
          <a:xfrm>
            <a:off x="73352" y="43815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2000</a:t>
            </a:r>
          </a:p>
        </p:txBody>
      </p:sp>
      <p:sp>
        <p:nvSpPr>
          <p:cNvPr id="62493" name="Line 34"/>
          <p:cNvSpPr>
            <a:spLocks noChangeShapeType="1"/>
          </p:cNvSpPr>
          <p:nvPr/>
        </p:nvSpPr>
        <p:spPr bwMode="auto">
          <a:xfrm>
            <a:off x="6608123" y="3937001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4" name="Line 35"/>
          <p:cNvSpPr>
            <a:spLocks noChangeShapeType="1"/>
          </p:cNvSpPr>
          <p:nvPr/>
        </p:nvSpPr>
        <p:spPr bwMode="auto">
          <a:xfrm>
            <a:off x="5867400" y="3941764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5" name="Line 36"/>
          <p:cNvSpPr>
            <a:spLocks noChangeShapeType="1"/>
          </p:cNvSpPr>
          <p:nvPr/>
        </p:nvSpPr>
        <p:spPr bwMode="auto">
          <a:xfrm>
            <a:off x="5334000" y="39338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6" name="Line 37"/>
          <p:cNvSpPr>
            <a:spLocks noChangeShapeType="1"/>
          </p:cNvSpPr>
          <p:nvPr/>
        </p:nvSpPr>
        <p:spPr bwMode="auto">
          <a:xfrm>
            <a:off x="4648200" y="39465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7" name="Line 38"/>
          <p:cNvSpPr>
            <a:spLocks noChangeShapeType="1"/>
          </p:cNvSpPr>
          <p:nvPr/>
        </p:nvSpPr>
        <p:spPr bwMode="auto">
          <a:xfrm>
            <a:off x="3200400" y="39592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8" name="Line 39"/>
          <p:cNvSpPr>
            <a:spLocks noChangeShapeType="1"/>
          </p:cNvSpPr>
          <p:nvPr/>
        </p:nvSpPr>
        <p:spPr bwMode="auto">
          <a:xfrm>
            <a:off x="1524000" y="39719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9" name="Line 40"/>
          <p:cNvSpPr>
            <a:spLocks noChangeShapeType="1"/>
          </p:cNvSpPr>
          <p:nvPr/>
        </p:nvSpPr>
        <p:spPr bwMode="auto">
          <a:xfrm>
            <a:off x="838200" y="39592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500" name="Line 41"/>
          <p:cNvSpPr>
            <a:spLocks noChangeShapeType="1"/>
          </p:cNvSpPr>
          <p:nvPr/>
        </p:nvSpPr>
        <p:spPr bwMode="auto">
          <a:xfrm>
            <a:off x="152400" y="39719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501" name="Text Box 42"/>
          <p:cNvSpPr txBox="1">
            <a:spLocks noChangeArrowheads="1"/>
          </p:cNvSpPr>
          <p:nvPr/>
        </p:nvSpPr>
        <p:spPr bwMode="auto">
          <a:xfrm>
            <a:off x="-64624" y="3670300"/>
            <a:ext cx="559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Arial" pitchFamily="34" charset="0"/>
                <a:ea typeface="MS PGothic" pitchFamily="34" charset="-128"/>
              </a:rPr>
              <a:t>R99</a:t>
            </a:r>
          </a:p>
        </p:txBody>
      </p:sp>
      <p:sp>
        <p:nvSpPr>
          <p:cNvPr id="62502" name="Text Box 43"/>
          <p:cNvSpPr txBox="1">
            <a:spLocks noChangeArrowheads="1"/>
          </p:cNvSpPr>
          <p:nvPr/>
        </p:nvSpPr>
        <p:spPr bwMode="auto">
          <a:xfrm>
            <a:off x="622366" y="3676650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R4</a:t>
            </a:r>
          </a:p>
        </p:txBody>
      </p:sp>
      <p:sp>
        <p:nvSpPr>
          <p:cNvPr id="62503" name="Text Box 44"/>
          <p:cNvSpPr txBox="1">
            <a:spLocks noChangeArrowheads="1"/>
          </p:cNvSpPr>
          <p:nvPr/>
        </p:nvSpPr>
        <p:spPr bwMode="auto">
          <a:xfrm>
            <a:off x="1308167" y="3668714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R5</a:t>
            </a:r>
          </a:p>
        </p:txBody>
      </p:sp>
      <p:sp>
        <p:nvSpPr>
          <p:cNvPr id="62504" name="Text Box 45"/>
          <p:cNvSpPr txBox="1">
            <a:spLocks noChangeArrowheads="1"/>
          </p:cNvSpPr>
          <p:nvPr/>
        </p:nvSpPr>
        <p:spPr bwMode="auto">
          <a:xfrm>
            <a:off x="2984566" y="3657600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R6</a:t>
            </a:r>
          </a:p>
        </p:txBody>
      </p:sp>
      <p:sp>
        <p:nvSpPr>
          <p:cNvPr id="62505" name="Text Box 46"/>
          <p:cNvSpPr txBox="1">
            <a:spLocks noChangeArrowheads="1"/>
          </p:cNvSpPr>
          <p:nvPr/>
        </p:nvSpPr>
        <p:spPr bwMode="auto">
          <a:xfrm>
            <a:off x="4341878" y="3660775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R7</a:t>
            </a:r>
          </a:p>
        </p:txBody>
      </p:sp>
      <p:sp>
        <p:nvSpPr>
          <p:cNvPr id="62506" name="Text Box 47"/>
          <p:cNvSpPr txBox="1">
            <a:spLocks noChangeArrowheads="1"/>
          </p:cNvSpPr>
          <p:nvPr/>
        </p:nvSpPr>
        <p:spPr bwMode="auto">
          <a:xfrm>
            <a:off x="5118167" y="3629026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R8</a:t>
            </a:r>
          </a:p>
        </p:txBody>
      </p:sp>
      <p:sp>
        <p:nvSpPr>
          <p:cNvPr id="62507" name="Text Box 48"/>
          <p:cNvSpPr txBox="1">
            <a:spLocks noChangeArrowheads="1"/>
          </p:cNvSpPr>
          <p:nvPr/>
        </p:nvSpPr>
        <p:spPr bwMode="auto">
          <a:xfrm>
            <a:off x="5651566" y="3622675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R9</a:t>
            </a:r>
          </a:p>
        </p:txBody>
      </p:sp>
      <p:sp>
        <p:nvSpPr>
          <p:cNvPr id="62508" name="Text Box 49"/>
          <p:cNvSpPr txBox="1">
            <a:spLocks noChangeArrowheads="1"/>
          </p:cNvSpPr>
          <p:nvPr/>
        </p:nvSpPr>
        <p:spPr bwMode="auto">
          <a:xfrm>
            <a:off x="6301253" y="3640138"/>
            <a:ext cx="559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R10</a:t>
            </a:r>
          </a:p>
        </p:txBody>
      </p:sp>
      <p:sp>
        <p:nvSpPr>
          <p:cNvPr id="62515" name="Line 20"/>
          <p:cNvSpPr>
            <a:spLocks noChangeShapeType="1"/>
          </p:cNvSpPr>
          <p:nvPr/>
        </p:nvSpPr>
        <p:spPr bwMode="auto">
          <a:xfrm>
            <a:off x="7446323" y="4245617"/>
            <a:ext cx="0" cy="16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516" name="Text Box 22"/>
          <p:cNvSpPr txBox="1">
            <a:spLocks noChangeArrowheads="1"/>
          </p:cNvSpPr>
          <p:nvPr/>
        </p:nvSpPr>
        <p:spPr bwMode="auto">
          <a:xfrm>
            <a:off x="6914197" y="4365626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2012</a:t>
            </a:r>
          </a:p>
        </p:txBody>
      </p:sp>
      <p:sp>
        <p:nvSpPr>
          <p:cNvPr id="62517" name="Text Box 49"/>
          <p:cNvSpPr txBox="1">
            <a:spLocks noChangeArrowheads="1"/>
          </p:cNvSpPr>
          <p:nvPr/>
        </p:nvSpPr>
        <p:spPr bwMode="auto">
          <a:xfrm>
            <a:off x="7295147" y="3644900"/>
            <a:ext cx="5484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R11</a:t>
            </a:r>
          </a:p>
        </p:txBody>
      </p:sp>
      <p:sp>
        <p:nvSpPr>
          <p:cNvPr id="62518" name="Line 34"/>
          <p:cNvSpPr>
            <a:spLocks noChangeShapeType="1"/>
          </p:cNvSpPr>
          <p:nvPr/>
        </p:nvSpPr>
        <p:spPr bwMode="auto">
          <a:xfrm>
            <a:off x="7598723" y="39338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6019800" y="5334002"/>
            <a:ext cx="2362200" cy="58477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8575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i="1" dirty="0">
                <a:latin typeface="Arial" pitchFamily="34" charset="0"/>
                <a:ea typeface="MS PGothic" pitchFamily="34" charset="-128"/>
                <a:cs typeface="+mn-cs"/>
              </a:rPr>
              <a:t>Release </a:t>
            </a:r>
            <a:r>
              <a:rPr lang="en-GB" sz="1600" b="1" i="1" dirty="0" smtClean="0">
                <a:latin typeface="Arial" pitchFamily="34" charset="0"/>
                <a:ea typeface="MS PGothic" pitchFamily="34" charset="-128"/>
                <a:cs typeface="+mn-cs"/>
              </a:rPr>
              <a:t>13: Mar 2016</a:t>
            </a:r>
          </a:p>
          <a:p>
            <a:pPr>
              <a:defRPr/>
            </a:pPr>
            <a:r>
              <a:rPr lang="en-GB" sz="1600" b="1" i="1" dirty="0" smtClean="0">
                <a:latin typeface="Arial" pitchFamily="34" charset="0"/>
                <a:ea typeface="MS PGothic" pitchFamily="34" charset="-128"/>
                <a:cs typeface="+mn-cs"/>
              </a:rPr>
              <a:t>Release 14: Jun 2017</a:t>
            </a:r>
            <a:endParaRPr lang="en-US" sz="1600" b="1" i="1" dirty="0"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2523" name="Rectangle 60"/>
          <p:cNvSpPr>
            <a:spLocks noChangeArrowheads="1"/>
          </p:cNvSpPr>
          <p:nvPr/>
        </p:nvSpPr>
        <p:spPr bwMode="auto">
          <a:xfrm>
            <a:off x="6760523" y="2438400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62525" name="Text Box 22"/>
          <p:cNvSpPr txBox="1">
            <a:spLocks noChangeArrowheads="1"/>
          </p:cNvSpPr>
          <p:nvPr/>
        </p:nvSpPr>
        <p:spPr bwMode="auto">
          <a:xfrm>
            <a:off x="7446011" y="4371977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2013</a:t>
            </a: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>
            <a:off x="8014979" y="4259265"/>
            <a:ext cx="0" cy="16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0" name="Text Box 22"/>
          <p:cNvSpPr txBox="1">
            <a:spLocks noChangeArrowheads="1"/>
          </p:cNvSpPr>
          <p:nvPr/>
        </p:nvSpPr>
        <p:spPr bwMode="auto">
          <a:xfrm>
            <a:off x="7988934" y="4371977"/>
            <a:ext cx="524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ea typeface="MS PGothic" pitchFamily="34" charset="-128"/>
              </a:rPr>
              <a:t>2014</a:t>
            </a:r>
            <a:endParaRPr lang="en-US" sz="12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1" name="Line 20"/>
          <p:cNvSpPr>
            <a:spLocks noChangeShapeType="1"/>
          </p:cNvSpPr>
          <p:nvPr/>
        </p:nvSpPr>
        <p:spPr bwMode="auto">
          <a:xfrm>
            <a:off x="8589323" y="4267201"/>
            <a:ext cx="0" cy="16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2" name="Line 20"/>
          <p:cNvSpPr>
            <a:spLocks noChangeShapeType="1"/>
          </p:cNvSpPr>
          <p:nvPr/>
        </p:nvSpPr>
        <p:spPr bwMode="auto">
          <a:xfrm>
            <a:off x="9122723" y="4267201"/>
            <a:ext cx="0" cy="16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3" name="Text Box 22"/>
          <p:cNvSpPr txBox="1">
            <a:spLocks noChangeArrowheads="1"/>
          </p:cNvSpPr>
          <p:nvPr/>
        </p:nvSpPr>
        <p:spPr bwMode="auto">
          <a:xfrm>
            <a:off x="8598219" y="4371977"/>
            <a:ext cx="524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ea typeface="MS PGothic" pitchFamily="34" charset="-128"/>
              </a:rPr>
              <a:t>2015</a:t>
            </a:r>
            <a:endParaRPr lang="en-US" sz="12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4" name="Line 34"/>
          <p:cNvSpPr>
            <a:spLocks noChangeShapeType="1"/>
          </p:cNvSpPr>
          <p:nvPr/>
        </p:nvSpPr>
        <p:spPr bwMode="auto">
          <a:xfrm>
            <a:off x="8763000" y="3934773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75" name="Text Box 49"/>
          <p:cNvSpPr txBox="1">
            <a:spLocks noChangeArrowheads="1"/>
          </p:cNvSpPr>
          <p:nvPr/>
        </p:nvSpPr>
        <p:spPr bwMode="auto">
          <a:xfrm>
            <a:off x="8534402" y="3624261"/>
            <a:ext cx="559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ea typeface="MS PGothic" pitchFamily="34" charset="-128"/>
              </a:rPr>
              <a:t>R12</a:t>
            </a:r>
            <a:endParaRPr lang="en-US" sz="1600" b="1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7" name="Title 1"/>
          <p:cNvSpPr>
            <a:spLocks/>
          </p:cNvSpPr>
          <p:nvPr/>
        </p:nvSpPr>
        <p:spPr bwMode="auto">
          <a:xfrm>
            <a:off x="457200" y="819151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400" b="1" dirty="0" smtClean="0">
                <a:solidFill>
                  <a:srgbClr val="000066"/>
                </a:solidFill>
                <a:latin typeface="Arial Narrow" pitchFamily="34" charset="0"/>
              </a:rPr>
              <a:t>Generations of Cellular Networks</a:t>
            </a:r>
            <a:endParaRPr lang="en-US" sz="24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62" name="TextBox 5"/>
          <p:cNvSpPr txBox="1">
            <a:spLocks noChangeArrowheads="1"/>
          </p:cNvSpPr>
          <p:nvPr/>
        </p:nvSpPr>
        <p:spPr bwMode="auto">
          <a:xfrm>
            <a:off x="914400" y="1435100"/>
            <a:ext cx="76200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0G</a:t>
            </a:r>
            <a:r>
              <a:rPr lang="en-US" dirty="0" smtClean="0">
                <a:latin typeface="Arial" pitchFamily="34" charset="0"/>
              </a:rPr>
              <a:t>: Non-cellular mobile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     1G</a:t>
            </a:r>
            <a:r>
              <a:rPr lang="en-US" dirty="0">
                <a:latin typeface="Arial" pitchFamily="34" charset="0"/>
              </a:rPr>
              <a:t>: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  </a:t>
            </a:r>
            <a:r>
              <a:rPr lang="en-US" dirty="0">
                <a:latin typeface="Arial" pitchFamily="34" charset="0"/>
              </a:rPr>
              <a:t>AMPS, 1983               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2G</a:t>
            </a:r>
            <a:r>
              <a:rPr lang="en-US" dirty="0">
                <a:latin typeface="Arial" pitchFamily="34" charset="0"/>
              </a:rPr>
              <a:t>:  GSM, 1991</a:t>
            </a:r>
          </a:p>
        </p:txBody>
      </p:sp>
      <p:sp>
        <p:nvSpPr>
          <p:cNvPr id="63" name="TextBox 5"/>
          <p:cNvSpPr txBox="1">
            <a:spLocks noChangeArrowheads="1"/>
          </p:cNvSpPr>
          <p:nvPr/>
        </p:nvSpPr>
        <p:spPr bwMode="auto">
          <a:xfrm>
            <a:off x="228600" y="5546568"/>
            <a:ext cx="23622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3GPP Platform</a:t>
            </a:r>
          </a:p>
        </p:txBody>
      </p:sp>
    </p:spTree>
    <p:extLst>
      <p:ext uri="{BB962C8B-B14F-4D97-AF65-F5344CB8AC3E}">
        <p14:creationId xmlns:p14="http://schemas.microsoft.com/office/powerpoint/2010/main" val="1834976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 txBox="1">
            <a:spLocks noGrp="1"/>
          </p:cNvSpPr>
          <p:nvPr/>
        </p:nvSpPr>
        <p:spPr bwMode="auto">
          <a:xfrm>
            <a:off x="390525" y="6523037"/>
            <a:ext cx="213360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800">
              <a:solidFill>
                <a:srgbClr val="7A7A8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2467" name="Line 4"/>
          <p:cNvSpPr>
            <a:spLocks noChangeShapeType="1"/>
          </p:cNvSpPr>
          <p:nvPr/>
        </p:nvSpPr>
        <p:spPr bwMode="auto">
          <a:xfrm flipV="1">
            <a:off x="7298" y="4365626"/>
            <a:ext cx="9180000" cy="6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68" name="Line 5"/>
          <p:cNvSpPr>
            <a:spLocks noChangeShapeType="1"/>
          </p:cNvSpPr>
          <p:nvPr/>
        </p:nvSpPr>
        <p:spPr bwMode="auto">
          <a:xfrm>
            <a:off x="19998" y="42481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69" name="Line 6"/>
          <p:cNvSpPr>
            <a:spLocks noChangeShapeType="1"/>
          </p:cNvSpPr>
          <p:nvPr/>
        </p:nvSpPr>
        <p:spPr bwMode="auto">
          <a:xfrm>
            <a:off x="588323" y="42418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0" name="Line 7"/>
          <p:cNvSpPr>
            <a:spLocks noChangeShapeType="1"/>
          </p:cNvSpPr>
          <p:nvPr/>
        </p:nvSpPr>
        <p:spPr bwMode="auto">
          <a:xfrm>
            <a:off x="1121723" y="42418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1" name="Line 8"/>
          <p:cNvSpPr>
            <a:spLocks noChangeShapeType="1"/>
          </p:cNvSpPr>
          <p:nvPr/>
        </p:nvSpPr>
        <p:spPr bwMode="auto">
          <a:xfrm>
            <a:off x="1731323" y="42418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2" name="Line 9"/>
          <p:cNvSpPr>
            <a:spLocks noChangeShapeType="1"/>
          </p:cNvSpPr>
          <p:nvPr/>
        </p:nvSpPr>
        <p:spPr bwMode="auto">
          <a:xfrm>
            <a:off x="2264723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3" name="Line 10"/>
          <p:cNvSpPr>
            <a:spLocks noChangeShapeType="1"/>
          </p:cNvSpPr>
          <p:nvPr/>
        </p:nvSpPr>
        <p:spPr bwMode="auto">
          <a:xfrm>
            <a:off x="2833379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4" name="Line 14"/>
          <p:cNvSpPr>
            <a:spLocks noChangeShapeType="1"/>
          </p:cNvSpPr>
          <p:nvPr/>
        </p:nvSpPr>
        <p:spPr bwMode="auto">
          <a:xfrm>
            <a:off x="3407723" y="42418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5" name="Line 15"/>
          <p:cNvSpPr>
            <a:spLocks noChangeShapeType="1"/>
          </p:cNvSpPr>
          <p:nvPr/>
        </p:nvSpPr>
        <p:spPr bwMode="auto">
          <a:xfrm>
            <a:off x="4003675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6" name="Line 16"/>
          <p:cNvSpPr>
            <a:spLocks noChangeShapeType="1"/>
          </p:cNvSpPr>
          <p:nvPr/>
        </p:nvSpPr>
        <p:spPr bwMode="auto">
          <a:xfrm>
            <a:off x="4550723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7" name="Line 17"/>
          <p:cNvSpPr>
            <a:spLocks noChangeShapeType="1"/>
          </p:cNvSpPr>
          <p:nvPr/>
        </p:nvSpPr>
        <p:spPr bwMode="auto">
          <a:xfrm>
            <a:off x="5160323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8" name="Line 18"/>
          <p:cNvSpPr>
            <a:spLocks noChangeShapeType="1"/>
          </p:cNvSpPr>
          <p:nvPr/>
        </p:nvSpPr>
        <p:spPr bwMode="auto">
          <a:xfrm>
            <a:off x="5715331" y="42291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9" name="Line 19"/>
          <p:cNvSpPr>
            <a:spLocks noChangeShapeType="1"/>
          </p:cNvSpPr>
          <p:nvPr/>
        </p:nvSpPr>
        <p:spPr bwMode="auto">
          <a:xfrm>
            <a:off x="6303323" y="42291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80" name="Line 20"/>
          <p:cNvSpPr>
            <a:spLocks noChangeShapeType="1"/>
          </p:cNvSpPr>
          <p:nvPr/>
        </p:nvSpPr>
        <p:spPr bwMode="auto">
          <a:xfrm>
            <a:off x="6871979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81" name="Text Box 22"/>
          <p:cNvSpPr txBox="1">
            <a:spLocks noChangeArrowheads="1"/>
          </p:cNvSpPr>
          <p:nvPr/>
        </p:nvSpPr>
        <p:spPr bwMode="auto">
          <a:xfrm>
            <a:off x="6307129" y="4356101"/>
            <a:ext cx="5130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2011</a:t>
            </a:r>
          </a:p>
        </p:txBody>
      </p:sp>
      <p:sp>
        <p:nvSpPr>
          <p:cNvPr id="62482" name="Text Box 23"/>
          <p:cNvSpPr txBox="1">
            <a:spLocks noChangeArrowheads="1"/>
          </p:cNvSpPr>
          <p:nvPr/>
        </p:nvSpPr>
        <p:spPr bwMode="auto">
          <a:xfrm>
            <a:off x="5780722" y="43561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2010</a:t>
            </a:r>
          </a:p>
        </p:txBody>
      </p:sp>
      <p:sp>
        <p:nvSpPr>
          <p:cNvPr id="62483" name="Text Box 24"/>
          <p:cNvSpPr txBox="1">
            <a:spLocks noChangeArrowheads="1"/>
          </p:cNvSpPr>
          <p:nvPr/>
        </p:nvSpPr>
        <p:spPr bwMode="auto">
          <a:xfrm>
            <a:off x="5158423" y="4360865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2009</a:t>
            </a:r>
          </a:p>
        </p:txBody>
      </p:sp>
      <p:sp>
        <p:nvSpPr>
          <p:cNvPr id="62484" name="Text Box 25"/>
          <p:cNvSpPr txBox="1">
            <a:spLocks noChangeArrowheads="1"/>
          </p:cNvSpPr>
          <p:nvPr/>
        </p:nvSpPr>
        <p:spPr bwMode="auto">
          <a:xfrm>
            <a:off x="4548823" y="43688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2008</a:t>
            </a:r>
          </a:p>
        </p:txBody>
      </p:sp>
      <p:sp>
        <p:nvSpPr>
          <p:cNvPr id="62485" name="Text Box 26"/>
          <p:cNvSpPr txBox="1">
            <a:spLocks noChangeArrowheads="1"/>
          </p:cNvSpPr>
          <p:nvPr/>
        </p:nvSpPr>
        <p:spPr bwMode="auto">
          <a:xfrm>
            <a:off x="4028123" y="43688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2007</a:t>
            </a:r>
          </a:p>
        </p:txBody>
      </p:sp>
      <p:sp>
        <p:nvSpPr>
          <p:cNvPr id="62486" name="Text Box 27"/>
          <p:cNvSpPr txBox="1">
            <a:spLocks noChangeArrowheads="1"/>
          </p:cNvSpPr>
          <p:nvPr/>
        </p:nvSpPr>
        <p:spPr bwMode="auto">
          <a:xfrm>
            <a:off x="3405823" y="4360865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2006</a:t>
            </a:r>
          </a:p>
        </p:txBody>
      </p:sp>
      <p:sp>
        <p:nvSpPr>
          <p:cNvPr id="62487" name="Text Box 28"/>
          <p:cNvSpPr txBox="1">
            <a:spLocks noChangeArrowheads="1"/>
          </p:cNvSpPr>
          <p:nvPr/>
        </p:nvSpPr>
        <p:spPr bwMode="auto">
          <a:xfrm>
            <a:off x="2872423" y="43688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2005</a:t>
            </a:r>
          </a:p>
        </p:txBody>
      </p:sp>
      <p:sp>
        <p:nvSpPr>
          <p:cNvPr id="62488" name="Text Box 29"/>
          <p:cNvSpPr txBox="1">
            <a:spLocks noChangeArrowheads="1"/>
          </p:cNvSpPr>
          <p:nvPr/>
        </p:nvSpPr>
        <p:spPr bwMode="auto">
          <a:xfrm>
            <a:off x="2262823" y="43688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2004</a:t>
            </a:r>
          </a:p>
        </p:txBody>
      </p:sp>
      <p:sp>
        <p:nvSpPr>
          <p:cNvPr id="62489" name="Text Box 30"/>
          <p:cNvSpPr txBox="1">
            <a:spLocks noChangeArrowheads="1"/>
          </p:cNvSpPr>
          <p:nvPr/>
        </p:nvSpPr>
        <p:spPr bwMode="auto">
          <a:xfrm>
            <a:off x="1729423" y="4373565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2003</a:t>
            </a:r>
          </a:p>
        </p:txBody>
      </p:sp>
      <p:sp>
        <p:nvSpPr>
          <p:cNvPr id="62490" name="Text Box 31"/>
          <p:cNvSpPr txBox="1">
            <a:spLocks noChangeArrowheads="1"/>
          </p:cNvSpPr>
          <p:nvPr/>
        </p:nvSpPr>
        <p:spPr bwMode="auto">
          <a:xfrm>
            <a:off x="1196023" y="43815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2002</a:t>
            </a:r>
          </a:p>
        </p:txBody>
      </p:sp>
      <p:sp>
        <p:nvSpPr>
          <p:cNvPr id="62491" name="Text Box 32"/>
          <p:cNvSpPr txBox="1">
            <a:spLocks noChangeArrowheads="1"/>
          </p:cNvSpPr>
          <p:nvPr/>
        </p:nvSpPr>
        <p:spPr bwMode="auto">
          <a:xfrm>
            <a:off x="586423" y="43815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Arial" pitchFamily="34" charset="0"/>
                <a:ea typeface="MS PGothic" pitchFamily="34" charset="-128"/>
              </a:rPr>
              <a:t>2001</a:t>
            </a:r>
          </a:p>
        </p:txBody>
      </p:sp>
      <p:sp>
        <p:nvSpPr>
          <p:cNvPr id="62492" name="Text Box 33"/>
          <p:cNvSpPr txBox="1">
            <a:spLocks noChangeArrowheads="1"/>
          </p:cNvSpPr>
          <p:nvPr/>
        </p:nvSpPr>
        <p:spPr bwMode="auto">
          <a:xfrm>
            <a:off x="74300" y="43815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2000</a:t>
            </a:r>
          </a:p>
        </p:txBody>
      </p:sp>
      <p:sp>
        <p:nvSpPr>
          <p:cNvPr id="62493" name="Line 34"/>
          <p:cNvSpPr>
            <a:spLocks noChangeShapeType="1"/>
          </p:cNvSpPr>
          <p:nvPr/>
        </p:nvSpPr>
        <p:spPr bwMode="auto">
          <a:xfrm>
            <a:off x="6608123" y="3937001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4" name="Line 35"/>
          <p:cNvSpPr>
            <a:spLocks noChangeShapeType="1"/>
          </p:cNvSpPr>
          <p:nvPr/>
        </p:nvSpPr>
        <p:spPr bwMode="auto">
          <a:xfrm>
            <a:off x="5867400" y="3941764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5" name="Line 36"/>
          <p:cNvSpPr>
            <a:spLocks noChangeShapeType="1"/>
          </p:cNvSpPr>
          <p:nvPr/>
        </p:nvSpPr>
        <p:spPr bwMode="auto">
          <a:xfrm>
            <a:off x="5334000" y="39338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6" name="Line 37"/>
          <p:cNvSpPr>
            <a:spLocks noChangeShapeType="1"/>
          </p:cNvSpPr>
          <p:nvPr/>
        </p:nvSpPr>
        <p:spPr bwMode="auto">
          <a:xfrm>
            <a:off x="4648200" y="39465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7" name="Line 38"/>
          <p:cNvSpPr>
            <a:spLocks noChangeShapeType="1"/>
          </p:cNvSpPr>
          <p:nvPr/>
        </p:nvSpPr>
        <p:spPr bwMode="auto">
          <a:xfrm>
            <a:off x="3200400" y="39592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8" name="Line 39"/>
          <p:cNvSpPr>
            <a:spLocks noChangeShapeType="1"/>
          </p:cNvSpPr>
          <p:nvPr/>
        </p:nvSpPr>
        <p:spPr bwMode="auto">
          <a:xfrm>
            <a:off x="1524000" y="39719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9" name="Line 40"/>
          <p:cNvSpPr>
            <a:spLocks noChangeShapeType="1"/>
          </p:cNvSpPr>
          <p:nvPr/>
        </p:nvSpPr>
        <p:spPr bwMode="auto">
          <a:xfrm>
            <a:off x="838200" y="39592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500" name="Line 41"/>
          <p:cNvSpPr>
            <a:spLocks noChangeShapeType="1"/>
          </p:cNvSpPr>
          <p:nvPr/>
        </p:nvSpPr>
        <p:spPr bwMode="auto">
          <a:xfrm>
            <a:off x="152400" y="39719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501" name="Text Box 42"/>
          <p:cNvSpPr txBox="1">
            <a:spLocks noChangeArrowheads="1"/>
          </p:cNvSpPr>
          <p:nvPr/>
        </p:nvSpPr>
        <p:spPr bwMode="auto">
          <a:xfrm>
            <a:off x="-64624" y="3670300"/>
            <a:ext cx="559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Arial" pitchFamily="34" charset="0"/>
                <a:ea typeface="MS PGothic" pitchFamily="34" charset="-128"/>
              </a:rPr>
              <a:t>R99</a:t>
            </a:r>
          </a:p>
        </p:txBody>
      </p:sp>
      <p:sp>
        <p:nvSpPr>
          <p:cNvPr id="62502" name="Text Box 43"/>
          <p:cNvSpPr txBox="1">
            <a:spLocks noChangeArrowheads="1"/>
          </p:cNvSpPr>
          <p:nvPr/>
        </p:nvSpPr>
        <p:spPr bwMode="auto">
          <a:xfrm>
            <a:off x="622366" y="3676650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R4</a:t>
            </a:r>
          </a:p>
        </p:txBody>
      </p:sp>
      <p:sp>
        <p:nvSpPr>
          <p:cNvPr id="62503" name="Text Box 44"/>
          <p:cNvSpPr txBox="1">
            <a:spLocks noChangeArrowheads="1"/>
          </p:cNvSpPr>
          <p:nvPr/>
        </p:nvSpPr>
        <p:spPr bwMode="auto">
          <a:xfrm>
            <a:off x="1308167" y="3668714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R5</a:t>
            </a:r>
          </a:p>
        </p:txBody>
      </p:sp>
      <p:sp>
        <p:nvSpPr>
          <p:cNvPr id="62504" name="Text Box 45"/>
          <p:cNvSpPr txBox="1">
            <a:spLocks noChangeArrowheads="1"/>
          </p:cNvSpPr>
          <p:nvPr/>
        </p:nvSpPr>
        <p:spPr bwMode="auto">
          <a:xfrm>
            <a:off x="2984566" y="3657600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R6</a:t>
            </a:r>
          </a:p>
        </p:txBody>
      </p:sp>
      <p:sp>
        <p:nvSpPr>
          <p:cNvPr id="62505" name="Text Box 46"/>
          <p:cNvSpPr txBox="1">
            <a:spLocks noChangeArrowheads="1"/>
          </p:cNvSpPr>
          <p:nvPr/>
        </p:nvSpPr>
        <p:spPr bwMode="auto">
          <a:xfrm>
            <a:off x="4341878" y="3660775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R7</a:t>
            </a:r>
          </a:p>
        </p:txBody>
      </p:sp>
      <p:sp>
        <p:nvSpPr>
          <p:cNvPr id="62506" name="Text Box 47"/>
          <p:cNvSpPr txBox="1">
            <a:spLocks noChangeArrowheads="1"/>
          </p:cNvSpPr>
          <p:nvPr/>
        </p:nvSpPr>
        <p:spPr bwMode="auto">
          <a:xfrm>
            <a:off x="5118167" y="3629026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R8</a:t>
            </a:r>
          </a:p>
        </p:txBody>
      </p:sp>
      <p:sp>
        <p:nvSpPr>
          <p:cNvPr id="62507" name="Text Box 48"/>
          <p:cNvSpPr txBox="1">
            <a:spLocks noChangeArrowheads="1"/>
          </p:cNvSpPr>
          <p:nvPr/>
        </p:nvSpPr>
        <p:spPr bwMode="auto">
          <a:xfrm>
            <a:off x="5651566" y="3622675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R9</a:t>
            </a:r>
          </a:p>
        </p:txBody>
      </p:sp>
      <p:sp>
        <p:nvSpPr>
          <p:cNvPr id="62508" name="Text Box 49"/>
          <p:cNvSpPr txBox="1">
            <a:spLocks noChangeArrowheads="1"/>
          </p:cNvSpPr>
          <p:nvPr/>
        </p:nvSpPr>
        <p:spPr bwMode="auto">
          <a:xfrm>
            <a:off x="6301253" y="3640138"/>
            <a:ext cx="559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R10</a:t>
            </a:r>
          </a:p>
        </p:txBody>
      </p:sp>
      <p:sp>
        <p:nvSpPr>
          <p:cNvPr id="62515" name="Line 20"/>
          <p:cNvSpPr>
            <a:spLocks noChangeShapeType="1"/>
          </p:cNvSpPr>
          <p:nvPr/>
        </p:nvSpPr>
        <p:spPr bwMode="auto">
          <a:xfrm>
            <a:off x="7446323" y="4245617"/>
            <a:ext cx="0" cy="16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516" name="Text Box 22"/>
          <p:cNvSpPr txBox="1">
            <a:spLocks noChangeArrowheads="1"/>
          </p:cNvSpPr>
          <p:nvPr/>
        </p:nvSpPr>
        <p:spPr bwMode="auto">
          <a:xfrm>
            <a:off x="6914197" y="4365626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2012</a:t>
            </a:r>
          </a:p>
        </p:txBody>
      </p:sp>
      <p:sp>
        <p:nvSpPr>
          <p:cNvPr id="62517" name="Text Box 49"/>
          <p:cNvSpPr txBox="1">
            <a:spLocks noChangeArrowheads="1"/>
          </p:cNvSpPr>
          <p:nvPr/>
        </p:nvSpPr>
        <p:spPr bwMode="auto">
          <a:xfrm>
            <a:off x="7295147" y="3644900"/>
            <a:ext cx="5484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R11</a:t>
            </a:r>
          </a:p>
        </p:txBody>
      </p:sp>
      <p:sp>
        <p:nvSpPr>
          <p:cNvPr id="62518" name="Line 34"/>
          <p:cNvSpPr>
            <a:spLocks noChangeShapeType="1"/>
          </p:cNvSpPr>
          <p:nvPr/>
        </p:nvSpPr>
        <p:spPr bwMode="auto">
          <a:xfrm>
            <a:off x="7598723" y="39338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6019800" y="5334002"/>
            <a:ext cx="2362200" cy="58477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8575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i="1" dirty="0">
                <a:latin typeface="Arial" pitchFamily="34" charset="0"/>
                <a:ea typeface="MS PGothic" pitchFamily="34" charset="-128"/>
                <a:cs typeface="+mn-cs"/>
              </a:rPr>
              <a:t>Release </a:t>
            </a:r>
            <a:r>
              <a:rPr lang="en-GB" sz="1600" b="1" i="1" dirty="0" smtClean="0">
                <a:latin typeface="Arial" pitchFamily="34" charset="0"/>
                <a:ea typeface="MS PGothic" pitchFamily="34" charset="-128"/>
                <a:cs typeface="+mn-cs"/>
              </a:rPr>
              <a:t>13: Mar 2016</a:t>
            </a:r>
          </a:p>
          <a:p>
            <a:pPr>
              <a:defRPr/>
            </a:pPr>
            <a:r>
              <a:rPr lang="en-GB" sz="1600" b="1" i="1" dirty="0" smtClean="0">
                <a:latin typeface="Arial" pitchFamily="34" charset="0"/>
                <a:ea typeface="MS PGothic" pitchFamily="34" charset="-128"/>
                <a:cs typeface="+mn-cs"/>
              </a:rPr>
              <a:t>Release 14: Jun 2017</a:t>
            </a:r>
            <a:endParaRPr lang="en-US" sz="1600" b="1" i="1" dirty="0"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2523" name="Rectangle 60"/>
          <p:cNvSpPr>
            <a:spLocks noChangeArrowheads="1"/>
          </p:cNvSpPr>
          <p:nvPr/>
        </p:nvSpPr>
        <p:spPr bwMode="auto">
          <a:xfrm>
            <a:off x="6760523" y="2438400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61" name="Line 39"/>
          <p:cNvSpPr>
            <a:spLocks noChangeShapeType="1"/>
          </p:cNvSpPr>
          <p:nvPr/>
        </p:nvSpPr>
        <p:spPr bwMode="auto">
          <a:xfrm>
            <a:off x="54923" y="2971801"/>
            <a:ext cx="0" cy="1412875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2525" name="Text Box 22"/>
          <p:cNvSpPr txBox="1">
            <a:spLocks noChangeArrowheads="1"/>
          </p:cNvSpPr>
          <p:nvPr/>
        </p:nvSpPr>
        <p:spPr bwMode="auto">
          <a:xfrm>
            <a:off x="7446011" y="4371977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2013</a:t>
            </a:r>
          </a:p>
        </p:txBody>
      </p:sp>
      <p:sp>
        <p:nvSpPr>
          <p:cNvPr id="62526" name="TextBox 5"/>
          <p:cNvSpPr txBox="1">
            <a:spLocks noChangeArrowheads="1"/>
          </p:cNvSpPr>
          <p:nvPr/>
        </p:nvSpPr>
        <p:spPr bwMode="auto">
          <a:xfrm>
            <a:off x="-59377" y="2590800"/>
            <a:ext cx="91059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dirty="0">
                <a:latin typeface="Arial" pitchFamily="34" charset="0"/>
              </a:rPr>
              <a:t>ITU-R IMT-2000 circular letter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                         </a:t>
            </a:r>
            <a:r>
              <a:rPr lang="en-US" dirty="0" smtClean="0">
                <a:latin typeface="Arial" pitchFamily="34" charset="0"/>
              </a:rPr>
              <a:t>ITU-R </a:t>
            </a:r>
            <a:r>
              <a:rPr lang="en-US" dirty="0">
                <a:latin typeface="Arial" pitchFamily="34" charset="0"/>
              </a:rPr>
              <a:t>IMT-Advanced circular letter</a:t>
            </a:r>
          </a:p>
        </p:txBody>
      </p:sp>
      <p:sp>
        <p:nvSpPr>
          <p:cNvPr id="64" name="Line 39"/>
          <p:cNvSpPr>
            <a:spLocks noChangeShapeType="1"/>
          </p:cNvSpPr>
          <p:nvPr/>
        </p:nvSpPr>
        <p:spPr bwMode="auto">
          <a:xfrm>
            <a:off x="4751696" y="2971801"/>
            <a:ext cx="0" cy="1412875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2528" name="TextBox 5"/>
          <p:cNvSpPr txBox="1">
            <a:spLocks noChangeArrowheads="1"/>
          </p:cNvSpPr>
          <p:nvPr/>
        </p:nvSpPr>
        <p:spPr bwMode="auto">
          <a:xfrm>
            <a:off x="228600" y="5546568"/>
            <a:ext cx="23622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3GPP Platform</a:t>
            </a: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>
            <a:off x="8014979" y="4259265"/>
            <a:ext cx="0" cy="16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0" name="Text Box 22"/>
          <p:cNvSpPr txBox="1">
            <a:spLocks noChangeArrowheads="1"/>
          </p:cNvSpPr>
          <p:nvPr/>
        </p:nvSpPr>
        <p:spPr bwMode="auto">
          <a:xfrm>
            <a:off x="7988934" y="4371977"/>
            <a:ext cx="524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ea typeface="MS PGothic" pitchFamily="34" charset="-128"/>
              </a:rPr>
              <a:t>2014</a:t>
            </a:r>
            <a:endParaRPr lang="en-US" sz="12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1" name="Line 20"/>
          <p:cNvSpPr>
            <a:spLocks noChangeShapeType="1"/>
          </p:cNvSpPr>
          <p:nvPr/>
        </p:nvSpPr>
        <p:spPr bwMode="auto">
          <a:xfrm>
            <a:off x="8589323" y="4267201"/>
            <a:ext cx="0" cy="16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2" name="Line 20"/>
          <p:cNvSpPr>
            <a:spLocks noChangeShapeType="1"/>
          </p:cNvSpPr>
          <p:nvPr/>
        </p:nvSpPr>
        <p:spPr bwMode="auto">
          <a:xfrm>
            <a:off x="9122723" y="4267201"/>
            <a:ext cx="0" cy="16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3" name="Text Box 22"/>
          <p:cNvSpPr txBox="1">
            <a:spLocks noChangeArrowheads="1"/>
          </p:cNvSpPr>
          <p:nvPr/>
        </p:nvSpPr>
        <p:spPr bwMode="auto">
          <a:xfrm>
            <a:off x="8598219" y="4371977"/>
            <a:ext cx="524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ea typeface="MS PGothic" pitchFamily="34" charset="-128"/>
              </a:rPr>
              <a:t>2015</a:t>
            </a:r>
            <a:endParaRPr lang="en-US" sz="12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4" name="Line 34"/>
          <p:cNvSpPr>
            <a:spLocks noChangeShapeType="1"/>
          </p:cNvSpPr>
          <p:nvPr/>
        </p:nvSpPr>
        <p:spPr bwMode="auto">
          <a:xfrm>
            <a:off x="8763000" y="3934773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75" name="Text Box 49"/>
          <p:cNvSpPr txBox="1">
            <a:spLocks noChangeArrowheads="1"/>
          </p:cNvSpPr>
          <p:nvPr/>
        </p:nvSpPr>
        <p:spPr bwMode="auto">
          <a:xfrm>
            <a:off x="8534402" y="3624261"/>
            <a:ext cx="559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ea typeface="MS PGothic" pitchFamily="34" charset="-128"/>
              </a:rPr>
              <a:t>R12</a:t>
            </a:r>
            <a:endParaRPr lang="en-US" sz="1600" b="1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6" name="Title 1"/>
          <p:cNvSpPr>
            <a:spLocks/>
          </p:cNvSpPr>
          <p:nvPr/>
        </p:nvSpPr>
        <p:spPr bwMode="auto">
          <a:xfrm>
            <a:off x="457200" y="819151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400" b="1" dirty="0" smtClean="0">
                <a:solidFill>
                  <a:srgbClr val="000066"/>
                </a:solidFill>
                <a:latin typeface="Arial Narrow" pitchFamily="34" charset="0"/>
              </a:rPr>
              <a:t>Generations of Cellular Networks</a:t>
            </a:r>
            <a:endParaRPr lang="en-US" sz="24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77" name="TextBox 5"/>
          <p:cNvSpPr txBox="1">
            <a:spLocks noChangeArrowheads="1"/>
          </p:cNvSpPr>
          <p:nvPr/>
        </p:nvSpPr>
        <p:spPr bwMode="auto">
          <a:xfrm>
            <a:off x="914400" y="1435100"/>
            <a:ext cx="76200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0G</a:t>
            </a:r>
            <a:r>
              <a:rPr lang="en-US" dirty="0" smtClean="0">
                <a:latin typeface="Arial" pitchFamily="34" charset="0"/>
              </a:rPr>
              <a:t>: Non-cellular mobile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     1G</a:t>
            </a:r>
            <a:r>
              <a:rPr lang="en-US" dirty="0">
                <a:latin typeface="Arial" pitchFamily="34" charset="0"/>
              </a:rPr>
              <a:t>: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  </a:t>
            </a:r>
            <a:r>
              <a:rPr lang="en-US" dirty="0">
                <a:latin typeface="Arial" pitchFamily="34" charset="0"/>
              </a:rPr>
              <a:t>AMPS, 1983               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2G</a:t>
            </a:r>
            <a:r>
              <a:rPr lang="en-US" dirty="0">
                <a:latin typeface="Arial" pitchFamily="34" charset="0"/>
              </a:rPr>
              <a:t>:  GSM, 1991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607352" y="2237096"/>
            <a:ext cx="369844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1 </a:t>
            </a:r>
            <a:r>
              <a:rPr lang="en-US" dirty="0" err="1" smtClean="0">
                <a:latin typeface="Arial" pitchFamily="34" charset="0"/>
              </a:rPr>
              <a:t>Gbps</a:t>
            </a:r>
            <a:r>
              <a:rPr lang="en-US" dirty="0" smtClean="0">
                <a:latin typeface="Arial" pitchFamily="34" charset="0"/>
              </a:rPr>
              <a:t> hotspot / 100 Mbps mobile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2400" y="2243076"/>
            <a:ext cx="16764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2 Mbps mobile</a:t>
            </a:r>
            <a:endParaRPr lang="en-CA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314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 txBox="1">
            <a:spLocks noGrp="1"/>
          </p:cNvSpPr>
          <p:nvPr/>
        </p:nvSpPr>
        <p:spPr bwMode="auto">
          <a:xfrm>
            <a:off x="390525" y="6523037"/>
            <a:ext cx="213360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800">
              <a:solidFill>
                <a:srgbClr val="7A7A8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2467" name="Line 4"/>
          <p:cNvSpPr>
            <a:spLocks noChangeShapeType="1"/>
          </p:cNvSpPr>
          <p:nvPr/>
        </p:nvSpPr>
        <p:spPr bwMode="auto">
          <a:xfrm flipV="1">
            <a:off x="7298" y="4365626"/>
            <a:ext cx="9180000" cy="6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68" name="Line 5"/>
          <p:cNvSpPr>
            <a:spLocks noChangeShapeType="1"/>
          </p:cNvSpPr>
          <p:nvPr/>
        </p:nvSpPr>
        <p:spPr bwMode="auto">
          <a:xfrm>
            <a:off x="19998" y="42481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69" name="Line 6"/>
          <p:cNvSpPr>
            <a:spLocks noChangeShapeType="1"/>
          </p:cNvSpPr>
          <p:nvPr/>
        </p:nvSpPr>
        <p:spPr bwMode="auto">
          <a:xfrm>
            <a:off x="588323" y="42418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0" name="Line 7"/>
          <p:cNvSpPr>
            <a:spLocks noChangeShapeType="1"/>
          </p:cNvSpPr>
          <p:nvPr/>
        </p:nvSpPr>
        <p:spPr bwMode="auto">
          <a:xfrm>
            <a:off x="1121723" y="42418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1" name="Line 8"/>
          <p:cNvSpPr>
            <a:spLocks noChangeShapeType="1"/>
          </p:cNvSpPr>
          <p:nvPr/>
        </p:nvSpPr>
        <p:spPr bwMode="auto">
          <a:xfrm>
            <a:off x="1731323" y="42418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2" name="Line 9"/>
          <p:cNvSpPr>
            <a:spLocks noChangeShapeType="1"/>
          </p:cNvSpPr>
          <p:nvPr/>
        </p:nvSpPr>
        <p:spPr bwMode="auto">
          <a:xfrm>
            <a:off x="2264723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3" name="Line 10"/>
          <p:cNvSpPr>
            <a:spLocks noChangeShapeType="1"/>
          </p:cNvSpPr>
          <p:nvPr/>
        </p:nvSpPr>
        <p:spPr bwMode="auto">
          <a:xfrm>
            <a:off x="2833379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4" name="Line 14"/>
          <p:cNvSpPr>
            <a:spLocks noChangeShapeType="1"/>
          </p:cNvSpPr>
          <p:nvPr/>
        </p:nvSpPr>
        <p:spPr bwMode="auto">
          <a:xfrm>
            <a:off x="3407723" y="42418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5" name="Line 15"/>
          <p:cNvSpPr>
            <a:spLocks noChangeShapeType="1"/>
          </p:cNvSpPr>
          <p:nvPr/>
        </p:nvSpPr>
        <p:spPr bwMode="auto">
          <a:xfrm>
            <a:off x="4003675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6" name="Line 16"/>
          <p:cNvSpPr>
            <a:spLocks noChangeShapeType="1"/>
          </p:cNvSpPr>
          <p:nvPr/>
        </p:nvSpPr>
        <p:spPr bwMode="auto">
          <a:xfrm>
            <a:off x="4550723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7" name="Line 17"/>
          <p:cNvSpPr>
            <a:spLocks noChangeShapeType="1"/>
          </p:cNvSpPr>
          <p:nvPr/>
        </p:nvSpPr>
        <p:spPr bwMode="auto">
          <a:xfrm>
            <a:off x="5160323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8" name="Line 18"/>
          <p:cNvSpPr>
            <a:spLocks noChangeShapeType="1"/>
          </p:cNvSpPr>
          <p:nvPr/>
        </p:nvSpPr>
        <p:spPr bwMode="auto">
          <a:xfrm>
            <a:off x="5715331" y="42291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9" name="Line 19"/>
          <p:cNvSpPr>
            <a:spLocks noChangeShapeType="1"/>
          </p:cNvSpPr>
          <p:nvPr/>
        </p:nvSpPr>
        <p:spPr bwMode="auto">
          <a:xfrm>
            <a:off x="6303323" y="42291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80" name="Line 20"/>
          <p:cNvSpPr>
            <a:spLocks noChangeShapeType="1"/>
          </p:cNvSpPr>
          <p:nvPr/>
        </p:nvSpPr>
        <p:spPr bwMode="auto">
          <a:xfrm>
            <a:off x="6871979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81" name="Text Box 22"/>
          <p:cNvSpPr txBox="1">
            <a:spLocks noChangeArrowheads="1"/>
          </p:cNvSpPr>
          <p:nvPr/>
        </p:nvSpPr>
        <p:spPr bwMode="auto">
          <a:xfrm>
            <a:off x="6307129" y="4356101"/>
            <a:ext cx="5130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2011</a:t>
            </a:r>
          </a:p>
        </p:txBody>
      </p:sp>
      <p:sp>
        <p:nvSpPr>
          <p:cNvPr id="62482" name="Text Box 23"/>
          <p:cNvSpPr txBox="1">
            <a:spLocks noChangeArrowheads="1"/>
          </p:cNvSpPr>
          <p:nvPr/>
        </p:nvSpPr>
        <p:spPr bwMode="auto">
          <a:xfrm>
            <a:off x="5780722" y="43561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2010</a:t>
            </a:r>
          </a:p>
        </p:txBody>
      </p:sp>
      <p:sp>
        <p:nvSpPr>
          <p:cNvPr id="62483" name="Text Box 24"/>
          <p:cNvSpPr txBox="1">
            <a:spLocks noChangeArrowheads="1"/>
          </p:cNvSpPr>
          <p:nvPr/>
        </p:nvSpPr>
        <p:spPr bwMode="auto">
          <a:xfrm>
            <a:off x="5158423" y="4360865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2009</a:t>
            </a:r>
          </a:p>
        </p:txBody>
      </p:sp>
      <p:sp>
        <p:nvSpPr>
          <p:cNvPr id="62484" name="Text Box 25"/>
          <p:cNvSpPr txBox="1">
            <a:spLocks noChangeArrowheads="1"/>
          </p:cNvSpPr>
          <p:nvPr/>
        </p:nvSpPr>
        <p:spPr bwMode="auto">
          <a:xfrm>
            <a:off x="4548823" y="43688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2008</a:t>
            </a:r>
          </a:p>
        </p:txBody>
      </p:sp>
      <p:sp>
        <p:nvSpPr>
          <p:cNvPr id="62485" name="Text Box 26"/>
          <p:cNvSpPr txBox="1">
            <a:spLocks noChangeArrowheads="1"/>
          </p:cNvSpPr>
          <p:nvPr/>
        </p:nvSpPr>
        <p:spPr bwMode="auto">
          <a:xfrm>
            <a:off x="4028123" y="43688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2007</a:t>
            </a:r>
          </a:p>
        </p:txBody>
      </p:sp>
      <p:sp>
        <p:nvSpPr>
          <p:cNvPr id="62486" name="Text Box 27"/>
          <p:cNvSpPr txBox="1">
            <a:spLocks noChangeArrowheads="1"/>
          </p:cNvSpPr>
          <p:nvPr/>
        </p:nvSpPr>
        <p:spPr bwMode="auto">
          <a:xfrm>
            <a:off x="3405823" y="4360865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2006</a:t>
            </a:r>
          </a:p>
        </p:txBody>
      </p:sp>
      <p:sp>
        <p:nvSpPr>
          <p:cNvPr id="62487" name="Text Box 28"/>
          <p:cNvSpPr txBox="1">
            <a:spLocks noChangeArrowheads="1"/>
          </p:cNvSpPr>
          <p:nvPr/>
        </p:nvSpPr>
        <p:spPr bwMode="auto">
          <a:xfrm>
            <a:off x="2872423" y="43688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2005</a:t>
            </a:r>
          </a:p>
        </p:txBody>
      </p:sp>
      <p:sp>
        <p:nvSpPr>
          <p:cNvPr id="62488" name="Text Box 29"/>
          <p:cNvSpPr txBox="1">
            <a:spLocks noChangeArrowheads="1"/>
          </p:cNvSpPr>
          <p:nvPr/>
        </p:nvSpPr>
        <p:spPr bwMode="auto">
          <a:xfrm>
            <a:off x="2262823" y="43688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2004</a:t>
            </a:r>
          </a:p>
        </p:txBody>
      </p:sp>
      <p:sp>
        <p:nvSpPr>
          <p:cNvPr id="62489" name="Text Box 30"/>
          <p:cNvSpPr txBox="1">
            <a:spLocks noChangeArrowheads="1"/>
          </p:cNvSpPr>
          <p:nvPr/>
        </p:nvSpPr>
        <p:spPr bwMode="auto">
          <a:xfrm>
            <a:off x="1729423" y="4373565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2003</a:t>
            </a:r>
          </a:p>
        </p:txBody>
      </p:sp>
      <p:sp>
        <p:nvSpPr>
          <p:cNvPr id="62490" name="Text Box 31"/>
          <p:cNvSpPr txBox="1">
            <a:spLocks noChangeArrowheads="1"/>
          </p:cNvSpPr>
          <p:nvPr/>
        </p:nvSpPr>
        <p:spPr bwMode="auto">
          <a:xfrm>
            <a:off x="1196023" y="43815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2002</a:t>
            </a:r>
          </a:p>
        </p:txBody>
      </p:sp>
      <p:sp>
        <p:nvSpPr>
          <p:cNvPr id="62491" name="Text Box 32"/>
          <p:cNvSpPr txBox="1">
            <a:spLocks noChangeArrowheads="1"/>
          </p:cNvSpPr>
          <p:nvPr/>
        </p:nvSpPr>
        <p:spPr bwMode="auto">
          <a:xfrm>
            <a:off x="586423" y="43815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Arial" pitchFamily="34" charset="0"/>
                <a:ea typeface="MS PGothic" pitchFamily="34" charset="-128"/>
              </a:rPr>
              <a:t>2001</a:t>
            </a:r>
          </a:p>
        </p:txBody>
      </p:sp>
      <p:sp>
        <p:nvSpPr>
          <p:cNvPr id="62492" name="Text Box 33"/>
          <p:cNvSpPr txBox="1">
            <a:spLocks noChangeArrowheads="1"/>
          </p:cNvSpPr>
          <p:nvPr/>
        </p:nvSpPr>
        <p:spPr bwMode="auto">
          <a:xfrm>
            <a:off x="74300" y="43815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2000</a:t>
            </a:r>
          </a:p>
        </p:txBody>
      </p:sp>
      <p:sp>
        <p:nvSpPr>
          <p:cNvPr id="62493" name="Line 34"/>
          <p:cNvSpPr>
            <a:spLocks noChangeShapeType="1"/>
          </p:cNvSpPr>
          <p:nvPr/>
        </p:nvSpPr>
        <p:spPr bwMode="auto">
          <a:xfrm>
            <a:off x="6608123" y="3937001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4" name="Line 35"/>
          <p:cNvSpPr>
            <a:spLocks noChangeShapeType="1"/>
          </p:cNvSpPr>
          <p:nvPr/>
        </p:nvSpPr>
        <p:spPr bwMode="auto">
          <a:xfrm>
            <a:off x="5867400" y="3941764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5" name="Line 36"/>
          <p:cNvSpPr>
            <a:spLocks noChangeShapeType="1"/>
          </p:cNvSpPr>
          <p:nvPr/>
        </p:nvSpPr>
        <p:spPr bwMode="auto">
          <a:xfrm>
            <a:off x="5334000" y="39338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6" name="Line 37"/>
          <p:cNvSpPr>
            <a:spLocks noChangeShapeType="1"/>
          </p:cNvSpPr>
          <p:nvPr/>
        </p:nvSpPr>
        <p:spPr bwMode="auto">
          <a:xfrm>
            <a:off x="4648200" y="39465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7" name="Line 38"/>
          <p:cNvSpPr>
            <a:spLocks noChangeShapeType="1"/>
          </p:cNvSpPr>
          <p:nvPr/>
        </p:nvSpPr>
        <p:spPr bwMode="auto">
          <a:xfrm>
            <a:off x="3200400" y="39592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8" name="Line 39"/>
          <p:cNvSpPr>
            <a:spLocks noChangeShapeType="1"/>
          </p:cNvSpPr>
          <p:nvPr/>
        </p:nvSpPr>
        <p:spPr bwMode="auto">
          <a:xfrm>
            <a:off x="1524000" y="39719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9" name="Line 40"/>
          <p:cNvSpPr>
            <a:spLocks noChangeShapeType="1"/>
          </p:cNvSpPr>
          <p:nvPr/>
        </p:nvSpPr>
        <p:spPr bwMode="auto">
          <a:xfrm>
            <a:off x="838200" y="39592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500" name="Line 41"/>
          <p:cNvSpPr>
            <a:spLocks noChangeShapeType="1"/>
          </p:cNvSpPr>
          <p:nvPr/>
        </p:nvSpPr>
        <p:spPr bwMode="auto">
          <a:xfrm>
            <a:off x="152400" y="39719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501" name="Text Box 42"/>
          <p:cNvSpPr txBox="1">
            <a:spLocks noChangeArrowheads="1"/>
          </p:cNvSpPr>
          <p:nvPr/>
        </p:nvSpPr>
        <p:spPr bwMode="auto">
          <a:xfrm>
            <a:off x="-64624" y="3670300"/>
            <a:ext cx="559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Arial" pitchFamily="34" charset="0"/>
                <a:ea typeface="MS PGothic" pitchFamily="34" charset="-128"/>
              </a:rPr>
              <a:t>R99</a:t>
            </a:r>
          </a:p>
        </p:txBody>
      </p:sp>
      <p:sp>
        <p:nvSpPr>
          <p:cNvPr id="62502" name="Text Box 43"/>
          <p:cNvSpPr txBox="1">
            <a:spLocks noChangeArrowheads="1"/>
          </p:cNvSpPr>
          <p:nvPr/>
        </p:nvSpPr>
        <p:spPr bwMode="auto">
          <a:xfrm>
            <a:off x="622366" y="3676650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R4</a:t>
            </a:r>
          </a:p>
        </p:txBody>
      </p:sp>
      <p:sp>
        <p:nvSpPr>
          <p:cNvPr id="62503" name="Text Box 44"/>
          <p:cNvSpPr txBox="1">
            <a:spLocks noChangeArrowheads="1"/>
          </p:cNvSpPr>
          <p:nvPr/>
        </p:nvSpPr>
        <p:spPr bwMode="auto">
          <a:xfrm>
            <a:off x="1308167" y="3668714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R5</a:t>
            </a:r>
          </a:p>
        </p:txBody>
      </p:sp>
      <p:sp>
        <p:nvSpPr>
          <p:cNvPr id="62504" name="Text Box 45"/>
          <p:cNvSpPr txBox="1">
            <a:spLocks noChangeArrowheads="1"/>
          </p:cNvSpPr>
          <p:nvPr/>
        </p:nvSpPr>
        <p:spPr bwMode="auto">
          <a:xfrm>
            <a:off x="2984566" y="3657600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R6</a:t>
            </a:r>
          </a:p>
        </p:txBody>
      </p:sp>
      <p:sp>
        <p:nvSpPr>
          <p:cNvPr id="62505" name="Text Box 46"/>
          <p:cNvSpPr txBox="1">
            <a:spLocks noChangeArrowheads="1"/>
          </p:cNvSpPr>
          <p:nvPr/>
        </p:nvSpPr>
        <p:spPr bwMode="auto">
          <a:xfrm>
            <a:off x="4341878" y="3660775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R7</a:t>
            </a:r>
          </a:p>
        </p:txBody>
      </p:sp>
      <p:sp>
        <p:nvSpPr>
          <p:cNvPr id="62506" name="Text Box 47"/>
          <p:cNvSpPr txBox="1">
            <a:spLocks noChangeArrowheads="1"/>
          </p:cNvSpPr>
          <p:nvPr/>
        </p:nvSpPr>
        <p:spPr bwMode="auto">
          <a:xfrm>
            <a:off x="5118167" y="3629026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R8</a:t>
            </a:r>
          </a:p>
        </p:txBody>
      </p:sp>
      <p:sp>
        <p:nvSpPr>
          <p:cNvPr id="62507" name="Text Box 48"/>
          <p:cNvSpPr txBox="1">
            <a:spLocks noChangeArrowheads="1"/>
          </p:cNvSpPr>
          <p:nvPr/>
        </p:nvSpPr>
        <p:spPr bwMode="auto">
          <a:xfrm>
            <a:off x="5651566" y="3622675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R9</a:t>
            </a:r>
          </a:p>
        </p:txBody>
      </p:sp>
      <p:sp>
        <p:nvSpPr>
          <p:cNvPr id="62508" name="Text Box 49"/>
          <p:cNvSpPr txBox="1">
            <a:spLocks noChangeArrowheads="1"/>
          </p:cNvSpPr>
          <p:nvPr/>
        </p:nvSpPr>
        <p:spPr bwMode="auto">
          <a:xfrm>
            <a:off x="6301253" y="3640138"/>
            <a:ext cx="559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R10</a:t>
            </a:r>
          </a:p>
        </p:txBody>
      </p:sp>
      <p:sp>
        <p:nvSpPr>
          <p:cNvPr id="62509" name="AutoShape 56"/>
          <p:cNvSpPr>
            <a:spLocks noChangeArrowheads="1"/>
          </p:cNvSpPr>
          <p:nvPr/>
        </p:nvSpPr>
        <p:spPr bwMode="auto">
          <a:xfrm rot="-5400000">
            <a:off x="-154627" y="4745039"/>
            <a:ext cx="720725" cy="457200"/>
          </a:xfrm>
          <a:prstGeom prst="homePlate">
            <a:avLst>
              <a:gd name="adj" fmla="val 2500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rial" pitchFamily="34" charset="0"/>
                <a:ea typeface="MS PGothic" pitchFamily="34" charset="-128"/>
              </a:rPr>
              <a:t>UMTS</a:t>
            </a:r>
          </a:p>
        </p:txBody>
      </p:sp>
      <p:sp>
        <p:nvSpPr>
          <p:cNvPr id="62510" name="AutoShape 64"/>
          <p:cNvSpPr>
            <a:spLocks noChangeArrowheads="1"/>
          </p:cNvSpPr>
          <p:nvPr/>
        </p:nvSpPr>
        <p:spPr bwMode="auto">
          <a:xfrm rot="-5400000">
            <a:off x="1193008" y="4698207"/>
            <a:ext cx="661987" cy="457200"/>
          </a:xfrm>
          <a:prstGeom prst="homePlate">
            <a:avLst>
              <a:gd name="adj" fmla="val 2639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latin typeface="Arial" pitchFamily="34" charset="0"/>
                <a:ea typeface="MS PGothic" pitchFamily="34" charset="-128"/>
              </a:rPr>
              <a:t>HSPA</a:t>
            </a:r>
          </a:p>
          <a:p>
            <a:pPr algn="ctr"/>
            <a:r>
              <a:rPr lang="en-US" sz="1400" dirty="0">
                <a:latin typeface="Arial" pitchFamily="34" charset="0"/>
                <a:ea typeface="MS PGothic" pitchFamily="34" charset="-128"/>
              </a:rPr>
              <a:t>DL</a:t>
            </a:r>
          </a:p>
        </p:txBody>
      </p:sp>
      <p:sp>
        <p:nvSpPr>
          <p:cNvPr id="62511" name="AutoShape 65"/>
          <p:cNvSpPr>
            <a:spLocks noChangeArrowheads="1"/>
          </p:cNvSpPr>
          <p:nvPr/>
        </p:nvSpPr>
        <p:spPr bwMode="auto">
          <a:xfrm rot="-5400000">
            <a:off x="2868615" y="4697413"/>
            <a:ext cx="663575" cy="457200"/>
          </a:xfrm>
          <a:prstGeom prst="homePlate">
            <a:avLst>
              <a:gd name="adj" fmla="val 263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latin typeface="Arial" pitchFamily="34" charset="0"/>
                <a:ea typeface="MS PGothic" pitchFamily="34" charset="-128"/>
              </a:rPr>
              <a:t>HSPA</a:t>
            </a:r>
          </a:p>
          <a:p>
            <a:pPr algn="ctr"/>
            <a:r>
              <a:rPr lang="en-US" sz="1400" dirty="0">
                <a:latin typeface="Arial" pitchFamily="34" charset="0"/>
                <a:ea typeface="MS PGothic" pitchFamily="34" charset="-128"/>
              </a:rPr>
              <a:t>UL</a:t>
            </a:r>
          </a:p>
        </p:txBody>
      </p:sp>
      <p:sp>
        <p:nvSpPr>
          <p:cNvPr id="62512" name="AutoShape 66"/>
          <p:cNvSpPr>
            <a:spLocks noChangeArrowheads="1"/>
          </p:cNvSpPr>
          <p:nvPr/>
        </p:nvSpPr>
        <p:spPr bwMode="auto">
          <a:xfrm rot="-5400000">
            <a:off x="5099051" y="4581525"/>
            <a:ext cx="469900" cy="457200"/>
          </a:xfrm>
          <a:prstGeom prst="homePlate">
            <a:avLst>
              <a:gd name="adj" fmla="val 2569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rial" pitchFamily="34" charset="0"/>
                <a:ea typeface="MS PGothic" pitchFamily="34" charset="-128"/>
              </a:rPr>
              <a:t>LTE</a:t>
            </a:r>
          </a:p>
        </p:txBody>
      </p:sp>
      <p:sp>
        <p:nvSpPr>
          <p:cNvPr id="62513" name="AutoShape 67"/>
          <p:cNvSpPr>
            <a:spLocks noChangeArrowheads="1"/>
          </p:cNvSpPr>
          <p:nvPr/>
        </p:nvSpPr>
        <p:spPr bwMode="auto">
          <a:xfrm rot="-5400000">
            <a:off x="6388100" y="4581525"/>
            <a:ext cx="482600" cy="457200"/>
          </a:xfrm>
          <a:prstGeom prst="homePlate">
            <a:avLst>
              <a:gd name="adj" fmla="val 263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latin typeface="Arial" pitchFamily="34" charset="0"/>
                <a:ea typeface="MS PGothic" pitchFamily="34" charset="-128"/>
              </a:rPr>
              <a:t>LTE</a:t>
            </a:r>
          </a:p>
          <a:p>
            <a:pPr algn="ctr"/>
            <a:r>
              <a:rPr lang="en-US" sz="1400" dirty="0">
                <a:latin typeface="Arial" pitchFamily="34" charset="0"/>
                <a:ea typeface="MS PGothic" pitchFamily="34" charset="-128"/>
              </a:rPr>
              <a:t>Adv</a:t>
            </a:r>
          </a:p>
        </p:txBody>
      </p:sp>
      <p:sp>
        <p:nvSpPr>
          <p:cNvPr id="62514" name="AutoShape 68"/>
          <p:cNvSpPr>
            <a:spLocks noChangeArrowheads="1"/>
          </p:cNvSpPr>
          <p:nvPr/>
        </p:nvSpPr>
        <p:spPr bwMode="auto">
          <a:xfrm rot="-5400000">
            <a:off x="4299900" y="4675188"/>
            <a:ext cx="708025" cy="457200"/>
          </a:xfrm>
          <a:prstGeom prst="homePlate">
            <a:avLst>
              <a:gd name="adj" fmla="val 2639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rial" pitchFamily="34" charset="0"/>
                <a:ea typeface="MS PGothic" pitchFamily="34" charset="-128"/>
              </a:rPr>
              <a:t>HSPA+</a:t>
            </a:r>
          </a:p>
        </p:txBody>
      </p:sp>
      <p:sp>
        <p:nvSpPr>
          <p:cNvPr id="62515" name="Line 20"/>
          <p:cNvSpPr>
            <a:spLocks noChangeShapeType="1"/>
          </p:cNvSpPr>
          <p:nvPr/>
        </p:nvSpPr>
        <p:spPr bwMode="auto">
          <a:xfrm>
            <a:off x="7446323" y="4245617"/>
            <a:ext cx="0" cy="16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516" name="Text Box 22"/>
          <p:cNvSpPr txBox="1">
            <a:spLocks noChangeArrowheads="1"/>
          </p:cNvSpPr>
          <p:nvPr/>
        </p:nvSpPr>
        <p:spPr bwMode="auto">
          <a:xfrm>
            <a:off x="6914197" y="4365626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2012</a:t>
            </a:r>
          </a:p>
        </p:txBody>
      </p:sp>
      <p:sp>
        <p:nvSpPr>
          <p:cNvPr id="62517" name="Text Box 49"/>
          <p:cNvSpPr txBox="1">
            <a:spLocks noChangeArrowheads="1"/>
          </p:cNvSpPr>
          <p:nvPr/>
        </p:nvSpPr>
        <p:spPr bwMode="auto">
          <a:xfrm>
            <a:off x="7295147" y="3644900"/>
            <a:ext cx="5484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R11</a:t>
            </a:r>
          </a:p>
        </p:txBody>
      </p:sp>
      <p:sp>
        <p:nvSpPr>
          <p:cNvPr id="62518" name="Line 34"/>
          <p:cNvSpPr>
            <a:spLocks noChangeShapeType="1"/>
          </p:cNvSpPr>
          <p:nvPr/>
        </p:nvSpPr>
        <p:spPr bwMode="auto">
          <a:xfrm>
            <a:off x="7598723" y="39338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6019800" y="5334002"/>
            <a:ext cx="2362200" cy="58477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8575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i="1" dirty="0">
                <a:latin typeface="Arial" pitchFamily="34" charset="0"/>
                <a:ea typeface="MS PGothic" pitchFamily="34" charset="-128"/>
                <a:cs typeface="+mn-cs"/>
              </a:rPr>
              <a:t>Release </a:t>
            </a:r>
            <a:r>
              <a:rPr lang="en-GB" sz="1600" b="1" i="1" dirty="0" smtClean="0">
                <a:latin typeface="Arial" pitchFamily="34" charset="0"/>
                <a:ea typeface="MS PGothic" pitchFamily="34" charset="-128"/>
                <a:cs typeface="+mn-cs"/>
              </a:rPr>
              <a:t>13: Mar 2016</a:t>
            </a:r>
          </a:p>
          <a:p>
            <a:pPr>
              <a:defRPr/>
            </a:pPr>
            <a:r>
              <a:rPr lang="en-GB" sz="1600" b="1" i="1" dirty="0" smtClean="0">
                <a:latin typeface="Arial" pitchFamily="34" charset="0"/>
                <a:ea typeface="MS PGothic" pitchFamily="34" charset="-128"/>
                <a:cs typeface="+mn-cs"/>
              </a:rPr>
              <a:t>Release 14: Jun 2017</a:t>
            </a:r>
            <a:endParaRPr lang="en-US" sz="1600" b="1" i="1" dirty="0"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2523" name="Rectangle 60"/>
          <p:cNvSpPr>
            <a:spLocks noChangeArrowheads="1"/>
          </p:cNvSpPr>
          <p:nvPr/>
        </p:nvSpPr>
        <p:spPr bwMode="auto">
          <a:xfrm>
            <a:off x="6760523" y="2438400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61" name="Line 39"/>
          <p:cNvSpPr>
            <a:spLocks noChangeShapeType="1"/>
          </p:cNvSpPr>
          <p:nvPr/>
        </p:nvSpPr>
        <p:spPr bwMode="auto">
          <a:xfrm>
            <a:off x="54923" y="2971801"/>
            <a:ext cx="0" cy="1412875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2525" name="Text Box 22"/>
          <p:cNvSpPr txBox="1">
            <a:spLocks noChangeArrowheads="1"/>
          </p:cNvSpPr>
          <p:nvPr/>
        </p:nvSpPr>
        <p:spPr bwMode="auto">
          <a:xfrm>
            <a:off x="7446011" y="4371977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2013</a:t>
            </a:r>
          </a:p>
        </p:txBody>
      </p:sp>
      <p:sp>
        <p:nvSpPr>
          <p:cNvPr id="62526" name="TextBox 5"/>
          <p:cNvSpPr txBox="1">
            <a:spLocks noChangeArrowheads="1"/>
          </p:cNvSpPr>
          <p:nvPr/>
        </p:nvSpPr>
        <p:spPr bwMode="auto">
          <a:xfrm>
            <a:off x="-59377" y="2590800"/>
            <a:ext cx="91059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dirty="0">
                <a:latin typeface="Arial" pitchFamily="34" charset="0"/>
              </a:rPr>
              <a:t>ITU-R IMT-2000 circular letter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                         </a:t>
            </a:r>
            <a:r>
              <a:rPr lang="en-US" dirty="0" smtClean="0">
                <a:latin typeface="Arial" pitchFamily="34" charset="0"/>
              </a:rPr>
              <a:t>ITU-R </a:t>
            </a:r>
            <a:r>
              <a:rPr lang="en-US" dirty="0">
                <a:latin typeface="Arial" pitchFamily="34" charset="0"/>
              </a:rPr>
              <a:t>IMT-Advanced circular letter</a:t>
            </a:r>
          </a:p>
        </p:txBody>
      </p:sp>
      <p:sp>
        <p:nvSpPr>
          <p:cNvPr id="64" name="Line 39"/>
          <p:cNvSpPr>
            <a:spLocks noChangeShapeType="1"/>
          </p:cNvSpPr>
          <p:nvPr/>
        </p:nvSpPr>
        <p:spPr bwMode="auto">
          <a:xfrm>
            <a:off x="4751696" y="2971801"/>
            <a:ext cx="0" cy="1412875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2528" name="TextBox 5"/>
          <p:cNvSpPr txBox="1">
            <a:spLocks noChangeArrowheads="1"/>
          </p:cNvSpPr>
          <p:nvPr/>
        </p:nvSpPr>
        <p:spPr bwMode="auto">
          <a:xfrm>
            <a:off x="228600" y="5546568"/>
            <a:ext cx="23622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3GPP Platform</a:t>
            </a:r>
          </a:p>
        </p:txBody>
      </p:sp>
      <p:sp>
        <p:nvSpPr>
          <p:cNvPr id="68" name="Line 39"/>
          <p:cNvSpPr>
            <a:spLocks noChangeShapeType="1"/>
          </p:cNvSpPr>
          <p:nvPr/>
        </p:nvSpPr>
        <p:spPr bwMode="auto">
          <a:xfrm>
            <a:off x="6870324" y="4876800"/>
            <a:ext cx="2273677" cy="0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>
            <a:off x="8014979" y="4259265"/>
            <a:ext cx="0" cy="16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0" name="Text Box 22"/>
          <p:cNvSpPr txBox="1">
            <a:spLocks noChangeArrowheads="1"/>
          </p:cNvSpPr>
          <p:nvPr/>
        </p:nvSpPr>
        <p:spPr bwMode="auto">
          <a:xfrm>
            <a:off x="7988934" y="4371977"/>
            <a:ext cx="524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ea typeface="MS PGothic" pitchFamily="34" charset="-128"/>
              </a:rPr>
              <a:t>2014</a:t>
            </a:r>
            <a:endParaRPr lang="en-US" sz="12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1" name="Line 20"/>
          <p:cNvSpPr>
            <a:spLocks noChangeShapeType="1"/>
          </p:cNvSpPr>
          <p:nvPr/>
        </p:nvSpPr>
        <p:spPr bwMode="auto">
          <a:xfrm>
            <a:off x="8589323" y="4267201"/>
            <a:ext cx="0" cy="16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2" name="Line 20"/>
          <p:cNvSpPr>
            <a:spLocks noChangeShapeType="1"/>
          </p:cNvSpPr>
          <p:nvPr/>
        </p:nvSpPr>
        <p:spPr bwMode="auto">
          <a:xfrm>
            <a:off x="9122723" y="4267201"/>
            <a:ext cx="0" cy="16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3" name="Text Box 22"/>
          <p:cNvSpPr txBox="1">
            <a:spLocks noChangeArrowheads="1"/>
          </p:cNvSpPr>
          <p:nvPr/>
        </p:nvSpPr>
        <p:spPr bwMode="auto">
          <a:xfrm>
            <a:off x="8598219" y="4371977"/>
            <a:ext cx="524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ea typeface="MS PGothic" pitchFamily="34" charset="-128"/>
              </a:rPr>
              <a:t>2015</a:t>
            </a:r>
            <a:endParaRPr lang="en-US" sz="12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4" name="Line 34"/>
          <p:cNvSpPr>
            <a:spLocks noChangeShapeType="1"/>
          </p:cNvSpPr>
          <p:nvPr/>
        </p:nvSpPr>
        <p:spPr bwMode="auto">
          <a:xfrm>
            <a:off x="8763000" y="3934773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75" name="Text Box 49"/>
          <p:cNvSpPr txBox="1">
            <a:spLocks noChangeArrowheads="1"/>
          </p:cNvSpPr>
          <p:nvPr/>
        </p:nvSpPr>
        <p:spPr bwMode="auto">
          <a:xfrm>
            <a:off x="8534402" y="3624261"/>
            <a:ext cx="559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ea typeface="MS PGothic" pitchFamily="34" charset="-128"/>
              </a:rPr>
              <a:t>R12</a:t>
            </a:r>
            <a:endParaRPr lang="en-US" sz="1600" b="1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6" name="Title 1"/>
          <p:cNvSpPr>
            <a:spLocks/>
          </p:cNvSpPr>
          <p:nvPr/>
        </p:nvSpPr>
        <p:spPr bwMode="auto">
          <a:xfrm>
            <a:off x="457200" y="819151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400" b="1" dirty="0" smtClean="0">
                <a:solidFill>
                  <a:srgbClr val="000066"/>
                </a:solidFill>
                <a:latin typeface="Arial Narrow" pitchFamily="34" charset="0"/>
              </a:rPr>
              <a:t>Generations of Cellular Networks</a:t>
            </a:r>
            <a:endParaRPr lang="en-US" sz="24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77" name="TextBox 5"/>
          <p:cNvSpPr txBox="1">
            <a:spLocks noChangeArrowheads="1"/>
          </p:cNvSpPr>
          <p:nvPr/>
        </p:nvSpPr>
        <p:spPr bwMode="auto">
          <a:xfrm>
            <a:off x="914400" y="1435100"/>
            <a:ext cx="76200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0G</a:t>
            </a:r>
            <a:r>
              <a:rPr lang="en-US" dirty="0" smtClean="0">
                <a:latin typeface="Arial" pitchFamily="34" charset="0"/>
              </a:rPr>
              <a:t>: Non-cellular mobile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     1G</a:t>
            </a:r>
            <a:r>
              <a:rPr lang="en-US" dirty="0">
                <a:latin typeface="Arial" pitchFamily="34" charset="0"/>
              </a:rPr>
              <a:t>: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  </a:t>
            </a:r>
            <a:r>
              <a:rPr lang="en-US" dirty="0">
                <a:latin typeface="Arial" pitchFamily="34" charset="0"/>
              </a:rPr>
              <a:t>AMPS, 1983               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2G</a:t>
            </a:r>
            <a:r>
              <a:rPr lang="en-US" dirty="0">
                <a:latin typeface="Arial" pitchFamily="34" charset="0"/>
              </a:rPr>
              <a:t>:  GSM, 1991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607352" y="2237096"/>
            <a:ext cx="369844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1 </a:t>
            </a:r>
            <a:r>
              <a:rPr lang="en-US" dirty="0" err="1" smtClean="0">
                <a:latin typeface="Arial" pitchFamily="34" charset="0"/>
              </a:rPr>
              <a:t>Gbps</a:t>
            </a:r>
            <a:r>
              <a:rPr lang="en-US" dirty="0" smtClean="0">
                <a:latin typeface="Arial" pitchFamily="34" charset="0"/>
              </a:rPr>
              <a:t> hotspot / 100 Mbps mobile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2400" y="2243076"/>
            <a:ext cx="16764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2 Mbps mobile</a:t>
            </a:r>
            <a:endParaRPr lang="en-CA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962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 txBox="1">
            <a:spLocks noGrp="1"/>
          </p:cNvSpPr>
          <p:nvPr/>
        </p:nvSpPr>
        <p:spPr bwMode="auto">
          <a:xfrm>
            <a:off x="390525" y="6523037"/>
            <a:ext cx="213360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800">
              <a:solidFill>
                <a:srgbClr val="7A7A8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2467" name="Line 4"/>
          <p:cNvSpPr>
            <a:spLocks noChangeShapeType="1"/>
          </p:cNvSpPr>
          <p:nvPr/>
        </p:nvSpPr>
        <p:spPr bwMode="auto">
          <a:xfrm flipV="1">
            <a:off x="7298" y="4365626"/>
            <a:ext cx="9180000" cy="6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68" name="Line 5"/>
          <p:cNvSpPr>
            <a:spLocks noChangeShapeType="1"/>
          </p:cNvSpPr>
          <p:nvPr/>
        </p:nvSpPr>
        <p:spPr bwMode="auto">
          <a:xfrm>
            <a:off x="19998" y="42481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69" name="Line 6"/>
          <p:cNvSpPr>
            <a:spLocks noChangeShapeType="1"/>
          </p:cNvSpPr>
          <p:nvPr/>
        </p:nvSpPr>
        <p:spPr bwMode="auto">
          <a:xfrm>
            <a:off x="588323" y="42418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0" name="Line 7"/>
          <p:cNvSpPr>
            <a:spLocks noChangeShapeType="1"/>
          </p:cNvSpPr>
          <p:nvPr/>
        </p:nvSpPr>
        <p:spPr bwMode="auto">
          <a:xfrm>
            <a:off x="1121723" y="42418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1" name="Line 8"/>
          <p:cNvSpPr>
            <a:spLocks noChangeShapeType="1"/>
          </p:cNvSpPr>
          <p:nvPr/>
        </p:nvSpPr>
        <p:spPr bwMode="auto">
          <a:xfrm>
            <a:off x="1731323" y="42418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2" name="Line 9"/>
          <p:cNvSpPr>
            <a:spLocks noChangeShapeType="1"/>
          </p:cNvSpPr>
          <p:nvPr/>
        </p:nvSpPr>
        <p:spPr bwMode="auto">
          <a:xfrm>
            <a:off x="2264723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3" name="Line 10"/>
          <p:cNvSpPr>
            <a:spLocks noChangeShapeType="1"/>
          </p:cNvSpPr>
          <p:nvPr/>
        </p:nvSpPr>
        <p:spPr bwMode="auto">
          <a:xfrm>
            <a:off x="2833379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4" name="Line 14"/>
          <p:cNvSpPr>
            <a:spLocks noChangeShapeType="1"/>
          </p:cNvSpPr>
          <p:nvPr/>
        </p:nvSpPr>
        <p:spPr bwMode="auto">
          <a:xfrm>
            <a:off x="3407723" y="42418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5" name="Line 15"/>
          <p:cNvSpPr>
            <a:spLocks noChangeShapeType="1"/>
          </p:cNvSpPr>
          <p:nvPr/>
        </p:nvSpPr>
        <p:spPr bwMode="auto">
          <a:xfrm>
            <a:off x="4003675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6" name="Line 16"/>
          <p:cNvSpPr>
            <a:spLocks noChangeShapeType="1"/>
          </p:cNvSpPr>
          <p:nvPr/>
        </p:nvSpPr>
        <p:spPr bwMode="auto">
          <a:xfrm>
            <a:off x="4550723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7" name="Line 17"/>
          <p:cNvSpPr>
            <a:spLocks noChangeShapeType="1"/>
          </p:cNvSpPr>
          <p:nvPr/>
        </p:nvSpPr>
        <p:spPr bwMode="auto">
          <a:xfrm>
            <a:off x="5160323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8" name="Line 18"/>
          <p:cNvSpPr>
            <a:spLocks noChangeShapeType="1"/>
          </p:cNvSpPr>
          <p:nvPr/>
        </p:nvSpPr>
        <p:spPr bwMode="auto">
          <a:xfrm>
            <a:off x="5715331" y="42291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79" name="Line 19"/>
          <p:cNvSpPr>
            <a:spLocks noChangeShapeType="1"/>
          </p:cNvSpPr>
          <p:nvPr/>
        </p:nvSpPr>
        <p:spPr bwMode="auto">
          <a:xfrm>
            <a:off x="6303323" y="4229100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80" name="Line 20"/>
          <p:cNvSpPr>
            <a:spLocks noChangeShapeType="1"/>
          </p:cNvSpPr>
          <p:nvPr/>
        </p:nvSpPr>
        <p:spPr bwMode="auto">
          <a:xfrm>
            <a:off x="6871979" y="4235449"/>
            <a:ext cx="0" cy="160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481" name="Text Box 22"/>
          <p:cNvSpPr txBox="1">
            <a:spLocks noChangeArrowheads="1"/>
          </p:cNvSpPr>
          <p:nvPr/>
        </p:nvSpPr>
        <p:spPr bwMode="auto">
          <a:xfrm>
            <a:off x="6307129" y="4356101"/>
            <a:ext cx="5130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2011</a:t>
            </a:r>
          </a:p>
        </p:txBody>
      </p:sp>
      <p:sp>
        <p:nvSpPr>
          <p:cNvPr id="62482" name="Text Box 23"/>
          <p:cNvSpPr txBox="1">
            <a:spLocks noChangeArrowheads="1"/>
          </p:cNvSpPr>
          <p:nvPr/>
        </p:nvSpPr>
        <p:spPr bwMode="auto">
          <a:xfrm>
            <a:off x="5780722" y="43561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2010</a:t>
            </a:r>
          </a:p>
        </p:txBody>
      </p:sp>
      <p:sp>
        <p:nvSpPr>
          <p:cNvPr id="62483" name="Text Box 24"/>
          <p:cNvSpPr txBox="1">
            <a:spLocks noChangeArrowheads="1"/>
          </p:cNvSpPr>
          <p:nvPr/>
        </p:nvSpPr>
        <p:spPr bwMode="auto">
          <a:xfrm>
            <a:off x="5158423" y="4360865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2009</a:t>
            </a:r>
          </a:p>
        </p:txBody>
      </p:sp>
      <p:sp>
        <p:nvSpPr>
          <p:cNvPr id="62484" name="Text Box 25"/>
          <p:cNvSpPr txBox="1">
            <a:spLocks noChangeArrowheads="1"/>
          </p:cNvSpPr>
          <p:nvPr/>
        </p:nvSpPr>
        <p:spPr bwMode="auto">
          <a:xfrm>
            <a:off x="4548823" y="43688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2008</a:t>
            </a:r>
          </a:p>
        </p:txBody>
      </p:sp>
      <p:sp>
        <p:nvSpPr>
          <p:cNvPr id="62485" name="Text Box 26"/>
          <p:cNvSpPr txBox="1">
            <a:spLocks noChangeArrowheads="1"/>
          </p:cNvSpPr>
          <p:nvPr/>
        </p:nvSpPr>
        <p:spPr bwMode="auto">
          <a:xfrm>
            <a:off x="4028123" y="43688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2007</a:t>
            </a:r>
          </a:p>
        </p:txBody>
      </p:sp>
      <p:sp>
        <p:nvSpPr>
          <p:cNvPr id="62486" name="Text Box 27"/>
          <p:cNvSpPr txBox="1">
            <a:spLocks noChangeArrowheads="1"/>
          </p:cNvSpPr>
          <p:nvPr/>
        </p:nvSpPr>
        <p:spPr bwMode="auto">
          <a:xfrm>
            <a:off x="3405823" y="4360865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2006</a:t>
            </a:r>
          </a:p>
        </p:txBody>
      </p:sp>
      <p:sp>
        <p:nvSpPr>
          <p:cNvPr id="62487" name="Text Box 28"/>
          <p:cNvSpPr txBox="1">
            <a:spLocks noChangeArrowheads="1"/>
          </p:cNvSpPr>
          <p:nvPr/>
        </p:nvSpPr>
        <p:spPr bwMode="auto">
          <a:xfrm>
            <a:off x="2872423" y="43688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2005</a:t>
            </a:r>
          </a:p>
        </p:txBody>
      </p:sp>
      <p:sp>
        <p:nvSpPr>
          <p:cNvPr id="62488" name="Text Box 29"/>
          <p:cNvSpPr txBox="1">
            <a:spLocks noChangeArrowheads="1"/>
          </p:cNvSpPr>
          <p:nvPr/>
        </p:nvSpPr>
        <p:spPr bwMode="auto">
          <a:xfrm>
            <a:off x="2262823" y="43688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2004</a:t>
            </a:r>
          </a:p>
        </p:txBody>
      </p:sp>
      <p:sp>
        <p:nvSpPr>
          <p:cNvPr id="62489" name="Text Box 30"/>
          <p:cNvSpPr txBox="1">
            <a:spLocks noChangeArrowheads="1"/>
          </p:cNvSpPr>
          <p:nvPr/>
        </p:nvSpPr>
        <p:spPr bwMode="auto">
          <a:xfrm>
            <a:off x="1729423" y="4373565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2003</a:t>
            </a:r>
          </a:p>
        </p:txBody>
      </p:sp>
      <p:sp>
        <p:nvSpPr>
          <p:cNvPr id="62490" name="Text Box 31"/>
          <p:cNvSpPr txBox="1">
            <a:spLocks noChangeArrowheads="1"/>
          </p:cNvSpPr>
          <p:nvPr/>
        </p:nvSpPr>
        <p:spPr bwMode="auto">
          <a:xfrm>
            <a:off x="1196023" y="43815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2002</a:t>
            </a:r>
          </a:p>
        </p:txBody>
      </p:sp>
      <p:sp>
        <p:nvSpPr>
          <p:cNvPr id="62491" name="Text Box 32"/>
          <p:cNvSpPr txBox="1">
            <a:spLocks noChangeArrowheads="1"/>
          </p:cNvSpPr>
          <p:nvPr/>
        </p:nvSpPr>
        <p:spPr bwMode="auto">
          <a:xfrm>
            <a:off x="586423" y="43815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Arial" pitchFamily="34" charset="0"/>
                <a:ea typeface="MS PGothic" pitchFamily="34" charset="-128"/>
              </a:rPr>
              <a:t>2001</a:t>
            </a:r>
          </a:p>
        </p:txBody>
      </p:sp>
      <p:sp>
        <p:nvSpPr>
          <p:cNvPr id="62492" name="Text Box 33"/>
          <p:cNvSpPr txBox="1">
            <a:spLocks noChangeArrowheads="1"/>
          </p:cNvSpPr>
          <p:nvPr/>
        </p:nvSpPr>
        <p:spPr bwMode="auto">
          <a:xfrm>
            <a:off x="74300" y="43815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2000</a:t>
            </a:r>
          </a:p>
        </p:txBody>
      </p:sp>
      <p:sp>
        <p:nvSpPr>
          <p:cNvPr id="62493" name="Line 34"/>
          <p:cNvSpPr>
            <a:spLocks noChangeShapeType="1"/>
          </p:cNvSpPr>
          <p:nvPr/>
        </p:nvSpPr>
        <p:spPr bwMode="auto">
          <a:xfrm>
            <a:off x="6608123" y="3937001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4" name="Line 35"/>
          <p:cNvSpPr>
            <a:spLocks noChangeShapeType="1"/>
          </p:cNvSpPr>
          <p:nvPr/>
        </p:nvSpPr>
        <p:spPr bwMode="auto">
          <a:xfrm>
            <a:off x="5867400" y="3941764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5" name="Line 36"/>
          <p:cNvSpPr>
            <a:spLocks noChangeShapeType="1"/>
          </p:cNvSpPr>
          <p:nvPr/>
        </p:nvSpPr>
        <p:spPr bwMode="auto">
          <a:xfrm>
            <a:off x="5334000" y="39338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6" name="Line 37"/>
          <p:cNvSpPr>
            <a:spLocks noChangeShapeType="1"/>
          </p:cNvSpPr>
          <p:nvPr/>
        </p:nvSpPr>
        <p:spPr bwMode="auto">
          <a:xfrm>
            <a:off x="4648200" y="39465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7" name="Line 38"/>
          <p:cNvSpPr>
            <a:spLocks noChangeShapeType="1"/>
          </p:cNvSpPr>
          <p:nvPr/>
        </p:nvSpPr>
        <p:spPr bwMode="auto">
          <a:xfrm>
            <a:off x="3200400" y="39592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8" name="Line 39"/>
          <p:cNvSpPr>
            <a:spLocks noChangeShapeType="1"/>
          </p:cNvSpPr>
          <p:nvPr/>
        </p:nvSpPr>
        <p:spPr bwMode="auto">
          <a:xfrm>
            <a:off x="1524000" y="39719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499" name="Line 40"/>
          <p:cNvSpPr>
            <a:spLocks noChangeShapeType="1"/>
          </p:cNvSpPr>
          <p:nvPr/>
        </p:nvSpPr>
        <p:spPr bwMode="auto">
          <a:xfrm>
            <a:off x="838200" y="39592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500" name="Line 41"/>
          <p:cNvSpPr>
            <a:spLocks noChangeShapeType="1"/>
          </p:cNvSpPr>
          <p:nvPr/>
        </p:nvSpPr>
        <p:spPr bwMode="auto">
          <a:xfrm>
            <a:off x="152400" y="39719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2501" name="Text Box 42"/>
          <p:cNvSpPr txBox="1">
            <a:spLocks noChangeArrowheads="1"/>
          </p:cNvSpPr>
          <p:nvPr/>
        </p:nvSpPr>
        <p:spPr bwMode="auto">
          <a:xfrm>
            <a:off x="-64624" y="3670300"/>
            <a:ext cx="559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Arial" pitchFamily="34" charset="0"/>
                <a:ea typeface="MS PGothic" pitchFamily="34" charset="-128"/>
              </a:rPr>
              <a:t>R99</a:t>
            </a:r>
          </a:p>
        </p:txBody>
      </p:sp>
      <p:sp>
        <p:nvSpPr>
          <p:cNvPr id="62502" name="Text Box 43"/>
          <p:cNvSpPr txBox="1">
            <a:spLocks noChangeArrowheads="1"/>
          </p:cNvSpPr>
          <p:nvPr/>
        </p:nvSpPr>
        <p:spPr bwMode="auto">
          <a:xfrm>
            <a:off x="622366" y="3676650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R4</a:t>
            </a:r>
          </a:p>
        </p:txBody>
      </p:sp>
      <p:sp>
        <p:nvSpPr>
          <p:cNvPr id="62503" name="Text Box 44"/>
          <p:cNvSpPr txBox="1">
            <a:spLocks noChangeArrowheads="1"/>
          </p:cNvSpPr>
          <p:nvPr/>
        </p:nvSpPr>
        <p:spPr bwMode="auto">
          <a:xfrm>
            <a:off x="1308167" y="3668714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R5</a:t>
            </a:r>
          </a:p>
        </p:txBody>
      </p:sp>
      <p:sp>
        <p:nvSpPr>
          <p:cNvPr id="62504" name="Text Box 45"/>
          <p:cNvSpPr txBox="1">
            <a:spLocks noChangeArrowheads="1"/>
          </p:cNvSpPr>
          <p:nvPr/>
        </p:nvSpPr>
        <p:spPr bwMode="auto">
          <a:xfrm>
            <a:off x="2984566" y="3657600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R6</a:t>
            </a:r>
          </a:p>
        </p:txBody>
      </p:sp>
      <p:sp>
        <p:nvSpPr>
          <p:cNvPr id="62505" name="Text Box 46"/>
          <p:cNvSpPr txBox="1">
            <a:spLocks noChangeArrowheads="1"/>
          </p:cNvSpPr>
          <p:nvPr/>
        </p:nvSpPr>
        <p:spPr bwMode="auto">
          <a:xfrm>
            <a:off x="4341878" y="3660775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R7</a:t>
            </a:r>
          </a:p>
        </p:txBody>
      </p:sp>
      <p:sp>
        <p:nvSpPr>
          <p:cNvPr id="62506" name="Text Box 47"/>
          <p:cNvSpPr txBox="1">
            <a:spLocks noChangeArrowheads="1"/>
          </p:cNvSpPr>
          <p:nvPr/>
        </p:nvSpPr>
        <p:spPr bwMode="auto">
          <a:xfrm>
            <a:off x="5118167" y="3629026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R8</a:t>
            </a:r>
          </a:p>
        </p:txBody>
      </p:sp>
      <p:sp>
        <p:nvSpPr>
          <p:cNvPr id="62507" name="Text Box 48"/>
          <p:cNvSpPr txBox="1">
            <a:spLocks noChangeArrowheads="1"/>
          </p:cNvSpPr>
          <p:nvPr/>
        </p:nvSpPr>
        <p:spPr bwMode="auto">
          <a:xfrm>
            <a:off x="5651566" y="3622675"/>
            <a:ext cx="44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R9</a:t>
            </a:r>
          </a:p>
        </p:txBody>
      </p:sp>
      <p:sp>
        <p:nvSpPr>
          <p:cNvPr id="62508" name="Text Box 49"/>
          <p:cNvSpPr txBox="1">
            <a:spLocks noChangeArrowheads="1"/>
          </p:cNvSpPr>
          <p:nvPr/>
        </p:nvSpPr>
        <p:spPr bwMode="auto">
          <a:xfrm>
            <a:off x="6301253" y="3640138"/>
            <a:ext cx="559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R10</a:t>
            </a:r>
          </a:p>
        </p:txBody>
      </p:sp>
      <p:sp>
        <p:nvSpPr>
          <p:cNvPr id="62509" name="AutoShape 56"/>
          <p:cNvSpPr>
            <a:spLocks noChangeArrowheads="1"/>
          </p:cNvSpPr>
          <p:nvPr/>
        </p:nvSpPr>
        <p:spPr bwMode="auto">
          <a:xfrm rot="-5400000">
            <a:off x="-154627" y="4745039"/>
            <a:ext cx="720725" cy="457200"/>
          </a:xfrm>
          <a:prstGeom prst="homePlate">
            <a:avLst>
              <a:gd name="adj" fmla="val 2500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rial" pitchFamily="34" charset="0"/>
                <a:ea typeface="MS PGothic" pitchFamily="34" charset="-128"/>
              </a:rPr>
              <a:t>UMTS</a:t>
            </a:r>
          </a:p>
        </p:txBody>
      </p:sp>
      <p:sp>
        <p:nvSpPr>
          <p:cNvPr id="62510" name="AutoShape 64"/>
          <p:cNvSpPr>
            <a:spLocks noChangeArrowheads="1"/>
          </p:cNvSpPr>
          <p:nvPr/>
        </p:nvSpPr>
        <p:spPr bwMode="auto">
          <a:xfrm rot="-5400000">
            <a:off x="1193008" y="4698207"/>
            <a:ext cx="661987" cy="457200"/>
          </a:xfrm>
          <a:prstGeom prst="homePlate">
            <a:avLst>
              <a:gd name="adj" fmla="val 2639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latin typeface="Arial" pitchFamily="34" charset="0"/>
                <a:ea typeface="MS PGothic" pitchFamily="34" charset="-128"/>
              </a:rPr>
              <a:t>HSPA</a:t>
            </a:r>
          </a:p>
          <a:p>
            <a:pPr algn="ctr"/>
            <a:r>
              <a:rPr lang="en-US" sz="1400" dirty="0">
                <a:latin typeface="Arial" pitchFamily="34" charset="0"/>
                <a:ea typeface="MS PGothic" pitchFamily="34" charset="-128"/>
              </a:rPr>
              <a:t>DL</a:t>
            </a:r>
          </a:p>
        </p:txBody>
      </p:sp>
      <p:sp>
        <p:nvSpPr>
          <p:cNvPr id="62511" name="AutoShape 65"/>
          <p:cNvSpPr>
            <a:spLocks noChangeArrowheads="1"/>
          </p:cNvSpPr>
          <p:nvPr/>
        </p:nvSpPr>
        <p:spPr bwMode="auto">
          <a:xfrm rot="-5400000">
            <a:off x="2868615" y="4697413"/>
            <a:ext cx="663575" cy="457200"/>
          </a:xfrm>
          <a:prstGeom prst="homePlate">
            <a:avLst>
              <a:gd name="adj" fmla="val 263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latin typeface="Arial" pitchFamily="34" charset="0"/>
                <a:ea typeface="MS PGothic" pitchFamily="34" charset="-128"/>
              </a:rPr>
              <a:t>HSPA</a:t>
            </a:r>
          </a:p>
          <a:p>
            <a:pPr algn="ctr"/>
            <a:r>
              <a:rPr lang="en-US" sz="1400" dirty="0">
                <a:latin typeface="Arial" pitchFamily="34" charset="0"/>
                <a:ea typeface="MS PGothic" pitchFamily="34" charset="-128"/>
              </a:rPr>
              <a:t>UL</a:t>
            </a:r>
          </a:p>
        </p:txBody>
      </p:sp>
      <p:sp>
        <p:nvSpPr>
          <p:cNvPr id="62512" name="AutoShape 66"/>
          <p:cNvSpPr>
            <a:spLocks noChangeArrowheads="1"/>
          </p:cNvSpPr>
          <p:nvPr/>
        </p:nvSpPr>
        <p:spPr bwMode="auto">
          <a:xfrm rot="-5400000">
            <a:off x="5099051" y="4581525"/>
            <a:ext cx="469900" cy="457200"/>
          </a:xfrm>
          <a:prstGeom prst="homePlate">
            <a:avLst>
              <a:gd name="adj" fmla="val 2569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rial" pitchFamily="34" charset="0"/>
                <a:ea typeface="MS PGothic" pitchFamily="34" charset="-128"/>
              </a:rPr>
              <a:t>LTE</a:t>
            </a:r>
          </a:p>
        </p:txBody>
      </p:sp>
      <p:sp>
        <p:nvSpPr>
          <p:cNvPr id="62513" name="AutoShape 67"/>
          <p:cNvSpPr>
            <a:spLocks noChangeArrowheads="1"/>
          </p:cNvSpPr>
          <p:nvPr/>
        </p:nvSpPr>
        <p:spPr bwMode="auto">
          <a:xfrm rot="-5400000">
            <a:off x="6388100" y="4581525"/>
            <a:ext cx="482600" cy="457200"/>
          </a:xfrm>
          <a:prstGeom prst="homePlate">
            <a:avLst>
              <a:gd name="adj" fmla="val 263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latin typeface="Arial" pitchFamily="34" charset="0"/>
                <a:ea typeface="MS PGothic" pitchFamily="34" charset="-128"/>
              </a:rPr>
              <a:t>LTE</a:t>
            </a:r>
          </a:p>
          <a:p>
            <a:pPr algn="ctr"/>
            <a:r>
              <a:rPr lang="en-US" sz="1400" dirty="0">
                <a:latin typeface="Arial" pitchFamily="34" charset="0"/>
                <a:ea typeface="MS PGothic" pitchFamily="34" charset="-128"/>
              </a:rPr>
              <a:t>Adv</a:t>
            </a:r>
          </a:p>
        </p:txBody>
      </p:sp>
      <p:sp>
        <p:nvSpPr>
          <p:cNvPr id="62514" name="AutoShape 68"/>
          <p:cNvSpPr>
            <a:spLocks noChangeArrowheads="1"/>
          </p:cNvSpPr>
          <p:nvPr/>
        </p:nvSpPr>
        <p:spPr bwMode="auto">
          <a:xfrm rot="-5400000">
            <a:off x="4299900" y="4675188"/>
            <a:ext cx="708025" cy="457200"/>
          </a:xfrm>
          <a:prstGeom prst="homePlate">
            <a:avLst>
              <a:gd name="adj" fmla="val 2639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rial" pitchFamily="34" charset="0"/>
                <a:ea typeface="MS PGothic" pitchFamily="34" charset="-128"/>
              </a:rPr>
              <a:t>HSPA+</a:t>
            </a:r>
          </a:p>
        </p:txBody>
      </p:sp>
      <p:sp>
        <p:nvSpPr>
          <p:cNvPr id="62515" name="Line 20"/>
          <p:cNvSpPr>
            <a:spLocks noChangeShapeType="1"/>
          </p:cNvSpPr>
          <p:nvPr/>
        </p:nvSpPr>
        <p:spPr bwMode="auto">
          <a:xfrm>
            <a:off x="7446323" y="4245617"/>
            <a:ext cx="0" cy="16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2516" name="Text Box 22"/>
          <p:cNvSpPr txBox="1">
            <a:spLocks noChangeArrowheads="1"/>
          </p:cNvSpPr>
          <p:nvPr/>
        </p:nvSpPr>
        <p:spPr bwMode="auto">
          <a:xfrm>
            <a:off x="6914197" y="4365626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2012</a:t>
            </a:r>
          </a:p>
        </p:txBody>
      </p:sp>
      <p:sp>
        <p:nvSpPr>
          <p:cNvPr id="62517" name="Text Box 49"/>
          <p:cNvSpPr txBox="1">
            <a:spLocks noChangeArrowheads="1"/>
          </p:cNvSpPr>
          <p:nvPr/>
        </p:nvSpPr>
        <p:spPr bwMode="auto">
          <a:xfrm>
            <a:off x="7295147" y="3644900"/>
            <a:ext cx="5484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ea typeface="MS PGothic" pitchFamily="34" charset="-128"/>
              </a:rPr>
              <a:t>R11</a:t>
            </a:r>
          </a:p>
        </p:txBody>
      </p:sp>
      <p:sp>
        <p:nvSpPr>
          <p:cNvPr id="62518" name="Line 34"/>
          <p:cNvSpPr>
            <a:spLocks noChangeShapeType="1"/>
          </p:cNvSpPr>
          <p:nvPr/>
        </p:nvSpPr>
        <p:spPr bwMode="auto">
          <a:xfrm>
            <a:off x="7598723" y="3933825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6019800" y="5334002"/>
            <a:ext cx="2362200" cy="58477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8575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i="1" dirty="0">
                <a:latin typeface="Arial" pitchFamily="34" charset="0"/>
                <a:ea typeface="MS PGothic" pitchFamily="34" charset="-128"/>
                <a:cs typeface="+mn-cs"/>
              </a:rPr>
              <a:t>Release </a:t>
            </a:r>
            <a:r>
              <a:rPr lang="en-GB" sz="1600" b="1" i="1" dirty="0" smtClean="0">
                <a:latin typeface="Arial" pitchFamily="34" charset="0"/>
                <a:ea typeface="MS PGothic" pitchFamily="34" charset="-128"/>
                <a:cs typeface="+mn-cs"/>
              </a:rPr>
              <a:t>13: Mar 2016</a:t>
            </a:r>
          </a:p>
          <a:p>
            <a:pPr>
              <a:defRPr/>
            </a:pPr>
            <a:r>
              <a:rPr lang="en-GB" sz="1600" b="1" i="1" dirty="0" smtClean="0">
                <a:latin typeface="Arial" pitchFamily="34" charset="0"/>
                <a:ea typeface="MS PGothic" pitchFamily="34" charset="-128"/>
                <a:cs typeface="+mn-cs"/>
              </a:rPr>
              <a:t>Release 14: Jun 2017</a:t>
            </a:r>
            <a:endParaRPr lang="en-US" sz="1600" b="1" i="1" dirty="0"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2522" name="TextBox 5"/>
          <p:cNvSpPr txBox="1">
            <a:spLocks noChangeArrowheads="1"/>
          </p:cNvSpPr>
          <p:nvPr/>
        </p:nvSpPr>
        <p:spPr bwMode="auto">
          <a:xfrm>
            <a:off x="169223" y="3132139"/>
            <a:ext cx="88773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3G</a:t>
            </a:r>
            <a:r>
              <a:rPr lang="en-US" dirty="0">
                <a:latin typeface="Arial" pitchFamily="34" charset="0"/>
              </a:rPr>
              <a:t>:</a:t>
            </a:r>
            <a:r>
              <a:rPr lang="en-US" b="1" dirty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IMT-2000 compliant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                                       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4G</a:t>
            </a:r>
            <a:r>
              <a:rPr lang="en-US" dirty="0">
                <a:latin typeface="Arial" pitchFamily="34" charset="0"/>
              </a:rPr>
              <a:t>: IMT-Advanced compliant </a:t>
            </a:r>
          </a:p>
        </p:txBody>
      </p:sp>
      <p:sp>
        <p:nvSpPr>
          <p:cNvPr id="62523" name="Rectangle 60"/>
          <p:cNvSpPr>
            <a:spLocks noChangeArrowheads="1"/>
          </p:cNvSpPr>
          <p:nvPr/>
        </p:nvSpPr>
        <p:spPr bwMode="auto">
          <a:xfrm>
            <a:off x="6760523" y="2438400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61" name="Line 39"/>
          <p:cNvSpPr>
            <a:spLocks noChangeShapeType="1"/>
          </p:cNvSpPr>
          <p:nvPr/>
        </p:nvSpPr>
        <p:spPr bwMode="auto">
          <a:xfrm>
            <a:off x="54923" y="2971801"/>
            <a:ext cx="0" cy="1412875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2525" name="Text Box 22"/>
          <p:cNvSpPr txBox="1">
            <a:spLocks noChangeArrowheads="1"/>
          </p:cNvSpPr>
          <p:nvPr/>
        </p:nvSpPr>
        <p:spPr bwMode="auto">
          <a:xfrm>
            <a:off x="7446011" y="4371977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ea typeface="MS PGothic" pitchFamily="34" charset="-128"/>
              </a:rPr>
              <a:t>2013</a:t>
            </a:r>
          </a:p>
        </p:txBody>
      </p:sp>
      <p:sp>
        <p:nvSpPr>
          <p:cNvPr id="62526" name="TextBox 5"/>
          <p:cNvSpPr txBox="1">
            <a:spLocks noChangeArrowheads="1"/>
          </p:cNvSpPr>
          <p:nvPr/>
        </p:nvSpPr>
        <p:spPr bwMode="auto">
          <a:xfrm>
            <a:off x="-59377" y="2590800"/>
            <a:ext cx="91059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dirty="0">
                <a:latin typeface="Arial" pitchFamily="34" charset="0"/>
              </a:rPr>
              <a:t>ITU-R IMT-2000 circular letter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                         </a:t>
            </a:r>
            <a:r>
              <a:rPr lang="en-US" dirty="0" smtClean="0">
                <a:latin typeface="Arial" pitchFamily="34" charset="0"/>
              </a:rPr>
              <a:t>ITU-R </a:t>
            </a:r>
            <a:r>
              <a:rPr lang="en-US" dirty="0">
                <a:latin typeface="Arial" pitchFamily="34" charset="0"/>
              </a:rPr>
              <a:t>IMT-Advanced circular letter</a:t>
            </a:r>
          </a:p>
        </p:txBody>
      </p:sp>
      <p:sp>
        <p:nvSpPr>
          <p:cNvPr id="64" name="Line 39"/>
          <p:cNvSpPr>
            <a:spLocks noChangeShapeType="1"/>
          </p:cNvSpPr>
          <p:nvPr/>
        </p:nvSpPr>
        <p:spPr bwMode="auto">
          <a:xfrm>
            <a:off x="4751696" y="2971801"/>
            <a:ext cx="0" cy="1412875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8" name="Line 39"/>
          <p:cNvSpPr>
            <a:spLocks noChangeShapeType="1"/>
          </p:cNvSpPr>
          <p:nvPr/>
        </p:nvSpPr>
        <p:spPr bwMode="auto">
          <a:xfrm>
            <a:off x="6870324" y="4876800"/>
            <a:ext cx="2273677" cy="0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>
            <a:off x="8014979" y="4259265"/>
            <a:ext cx="0" cy="16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0" name="Text Box 22"/>
          <p:cNvSpPr txBox="1">
            <a:spLocks noChangeArrowheads="1"/>
          </p:cNvSpPr>
          <p:nvPr/>
        </p:nvSpPr>
        <p:spPr bwMode="auto">
          <a:xfrm>
            <a:off x="7988934" y="4371977"/>
            <a:ext cx="524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ea typeface="MS PGothic" pitchFamily="34" charset="-128"/>
              </a:rPr>
              <a:t>2014</a:t>
            </a:r>
            <a:endParaRPr lang="en-US" sz="12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1" name="Line 20"/>
          <p:cNvSpPr>
            <a:spLocks noChangeShapeType="1"/>
          </p:cNvSpPr>
          <p:nvPr/>
        </p:nvSpPr>
        <p:spPr bwMode="auto">
          <a:xfrm>
            <a:off x="8589323" y="4267201"/>
            <a:ext cx="0" cy="16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2" name="Line 20"/>
          <p:cNvSpPr>
            <a:spLocks noChangeShapeType="1"/>
          </p:cNvSpPr>
          <p:nvPr/>
        </p:nvSpPr>
        <p:spPr bwMode="auto">
          <a:xfrm>
            <a:off x="9122723" y="4267201"/>
            <a:ext cx="0" cy="16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3" name="Text Box 22"/>
          <p:cNvSpPr txBox="1">
            <a:spLocks noChangeArrowheads="1"/>
          </p:cNvSpPr>
          <p:nvPr/>
        </p:nvSpPr>
        <p:spPr bwMode="auto">
          <a:xfrm>
            <a:off x="8598219" y="4371977"/>
            <a:ext cx="524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ea typeface="MS PGothic" pitchFamily="34" charset="-128"/>
              </a:rPr>
              <a:t>2015</a:t>
            </a:r>
            <a:endParaRPr lang="en-US" sz="12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4" name="Line 34"/>
          <p:cNvSpPr>
            <a:spLocks noChangeShapeType="1"/>
          </p:cNvSpPr>
          <p:nvPr/>
        </p:nvSpPr>
        <p:spPr bwMode="auto">
          <a:xfrm>
            <a:off x="8763000" y="3934773"/>
            <a:ext cx="0" cy="422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75" name="Text Box 49"/>
          <p:cNvSpPr txBox="1">
            <a:spLocks noChangeArrowheads="1"/>
          </p:cNvSpPr>
          <p:nvPr/>
        </p:nvSpPr>
        <p:spPr bwMode="auto">
          <a:xfrm>
            <a:off x="8534402" y="3624261"/>
            <a:ext cx="559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ea typeface="MS PGothic" pitchFamily="34" charset="-128"/>
              </a:rPr>
              <a:t>R12</a:t>
            </a:r>
            <a:endParaRPr lang="en-US" sz="1600" b="1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6" name="Title 1"/>
          <p:cNvSpPr>
            <a:spLocks/>
          </p:cNvSpPr>
          <p:nvPr/>
        </p:nvSpPr>
        <p:spPr bwMode="auto">
          <a:xfrm>
            <a:off x="457200" y="819151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400" b="1" dirty="0" smtClean="0">
                <a:solidFill>
                  <a:srgbClr val="000066"/>
                </a:solidFill>
                <a:latin typeface="Arial Narrow" pitchFamily="34" charset="0"/>
              </a:rPr>
              <a:t>Generations of Cellular Networks</a:t>
            </a:r>
            <a:endParaRPr lang="en-US" sz="24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77" name="TextBox 5"/>
          <p:cNvSpPr txBox="1">
            <a:spLocks noChangeArrowheads="1"/>
          </p:cNvSpPr>
          <p:nvPr/>
        </p:nvSpPr>
        <p:spPr bwMode="auto">
          <a:xfrm>
            <a:off x="914400" y="1435100"/>
            <a:ext cx="76200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0G</a:t>
            </a:r>
            <a:r>
              <a:rPr lang="en-US" dirty="0" smtClean="0">
                <a:latin typeface="Arial" pitchFamily="34" charset="0"/>
              </a:rPr>
              <a:t>: Non-cellular mobile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     1G</a:t>
            </a:r>
            <a:r>
              <a:rPr lang="en-US" dirty="0">
                <a:latin typeface="Arial" pitchFamily="34" charset="0"/>
              </a:rPr>
              <a:t>: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  </a:t>
            </a:r>
            <a:r>
              <a:rPr lang="en-US" dirty="0">
                <a:latin typeface="Arial" pitchFamily="34" charset="0"/>
              </a:rPr>
              <a:t>AMPS, 1983               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2G</a:t>
            </a:r>
            <a:r>
              <a:rPr lang="en-US" dirty="0">
                <a:latin typeface="Arial" pitchFamily="34" charset="0"/>
              </a:rPr>
              <a:t>:  GSM, 1991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607352" y="2237096"/>
            <a:ext cx="369844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1 </a:t>
            </a:r>
            <a:r>
              <a:rPr lang="en-US" dirty="0" err="1" smtClean="0">
                <a:latin typeface="Arial" pitchFamily="34" charset="0"/>
              </a:rPr>
              <a:t>Gbps</a:t>
            </a:r>
            <a:r>
              <a:rPr lang="en-US" dirty="0" smtClean="0">
                <a:latin typeface="Arial" pitchFamily="34" charset="0"/>
              </a:rPr>
              <a:t> hotspot / 100 Mbps mobile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2400" y="2243076"/>
            <a:ext cx="16764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2 Mbps mobile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83" name="TextBox 5"/>
          <p:cNvSpPr txBox="1">
            <a:spLocks noChangeArrowheads="1"/>
          </p:cNvSpPr>
          <p:nvPr/>
        </p:nvSpPr>
        <p:spPr bwMode="auto">
          <a:xfrm>
            <a:off x="228600" y="5546568"/>
            <a:ext cx="23622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3GPP Platform</a:t>
            </a:r>
          </a:p>
        </p:txBody>
      </p:sp>
    </p:spTree>
    <p:extLst>
      <p:ext uri="{BB962C8B-B14F-4D97-AF65-F5344CB8AC3E}">
        <p14:creationId xmlns:p14="http://schemas.microsoft.com/office/powerpoint/2010/main" val="1701091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479287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5906869"/>
            <a:ext cx="6494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rial"/>
              </a:rPr>
              <a:t>LPWA (Low-Power Wide-Area): </a:t>
            </a:r>
          </a:p>
          <a:p>
            <a:r>
              <a:rPr lang="en-US" dirty="0" smtClean="0">
                <a:latin typeface="Arrial"/>
              </a:rPr>
              <a:t>Utility meters, street lights, pet or personal asset trackers, etc.</a:t>
            </a:r>
            <a:endParaRPr lang="en-CA" dirty="0">
              <a:latin typeface="Ar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838200"/>
            <a:ext cx="868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Cisco Visual Networking Index: Global Mobile Data Traffic Forecast  </a:t>
            </a:r>
          </a:p>
        </p:txBody>
      </p:sp>
    </p:spTree>
    <p:extLst>
      <p:ext uri="{BB962C8B-B14F-4D97-AF65-F5344CB8AC3E}">
        <p14:creationId xmlns:p14="http://schemas.microsoft.com/office/powerpoint/2010/main" val="33348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AutoShape 2" descr="Image result for cell phone ev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106680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Wireless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Cellular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</a:t>
            </a:r>
            <a:r>
              <a:rPr lang="en-US" sz="2400" b="1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Networks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9394" name="Picture 2" descr="lte 5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8007668" cy="2827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482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8090252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838200"/>
            <a:ext cx="868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Cisco Visual Networking Index: Global Mobile Data Traffic Forecast  </a:t>
            </a:r>
          </a:p>
        </p:txBody>
      </p:sp>
    </p:spTree>
    <p:extLst>
      <p:ext uri="{BB962C8B-B14F-4D97-AF65-F5344CB8AC3E}">
        <p14:creationId xmlns:p14="http://schemas.microsoft.com/office/powerpoint/2010/main" val="30364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6324600" cy="381000"/>
          </a:xfrm>
        </p:spPr>
        <p:txBody>
          <a:bodyPr/>
          <a:lstStyle/>
          <a:p>
            <a:r>
              <a:rPr lang="en-US" dirty="0" smtClean="0"/>
              <a:t>Part I: Use Cases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7315200" cy="51720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Generations of cellular technologies (1G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4G)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3GPP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5G: A game changer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ICT</a:t>
            </a:r>
            <a:endParaRPr lang="en-US" dirty="0" smtClean="0"/>
          </a:p>
          <a:p>
            <a:pPr>
              <a:buNone/>
            </a:pPr>
            <a:endParaRPr lang="en-US" sz="1100" dirty="0"/>
          </a:p>
          <a:p>
            <a:r>
              <a:rPr lang="en-US" dirty="0" smtClean="0"/>
              <a:t>Concluding remarks</a:t>
            </a:r>
          </a:p>
          <a:p>
            <a:endParaRPr lang="en-US" sz="8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9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2"/>
          <p:cNvSpPr>
            <a:spLocks noChangeArrowheads="1"/>
          </p:cNvSpPr>
          <p:nvPr/>
        </p:nvSpPr>
        <p:spPr bwMode="auto">
          <a:xfrm>
            <a:off x="0" y="838200"/>
            <a:ext cx="9144000" cy="5715000"/>
          </a:xfrm>
          <a:prstGeom prst="rect">
            <a:avLst/>
          </a:prstGeom>
          <a:gradFill rotWithShape="1">
            <a:gsLst>
              <a:gs pos="0">
                <a:srgbClr val="576869"/>
              </a:gs>
              <a:gs pos="50000">
                <a:srgbClr val="C9E7E9"/>
              </a:gs>
              <a:gs pos="100000">
                <a:srgbClr val="57686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i-FI" altLang="zh-CN" dirty="0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31" name="AutoShape 4"/>
          <p:cNvSpPr>
            <a:spLocks noChangeArrowheads="1"/>
          </p:cNvSpPr>
          <p:nvPr/>
        </p:nvSpPr>
        <p:spPr bwMode="auto">
          <a:xfrm>
            <a:off x="1057275" y="4551365"/>
            <a:ext cx="1657350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48132" name="AutoShape 5"/>
          <p:cNvSpPr>
            <a:spLocks noChangeArrowheads="1"/>
          </p:cNvSpPr>
          <p:nvPr/>
        </p:nvSpPr>
        <p:spPr bwMode="auto">
          <a:xfrm>
            <a:off x="1778000" y="3975101"/>
            <a:ext cx="2433638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48133" name="AutoShape 6"/>
          <p:cNvSpPr>
            <a:spLocks noChangeArrowheads="1"/>
          </p:cNvSpPr>
          <p:nvPr/>
        </p:nvSpPr>
        <p:spPr bwMode="auto">
          <a:xfrm>
            <a:off x="2498725" y="3398840"/>
            <a:ext cx="1943100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48134" name="AutoShape 7"/>
          <p:cNvSpPr>
            <a:spLocks noChangeArrowheads="1"/>
          </p:cNvSpPr>
          <p:nvPr/>
        </p:nvSpPr>
        <p:spPr bwMode="auto">
          <a:xfrm>
            <a:off x="3217863" y="2784477"/>
            <a:ext cx="1714500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130302" y="4149725"/>
            <a:ext cx="576263" cy="690563"/>
            <a:chOff x="1075" y="2162"/>
            <a:chExt cx="698" cy="820"/>
          </a:xfrm>
        </p:grpSpPr>
        <p:pic>
          <p:nvPicPr>
            <p:cNvPr id="48232" name="Picture 10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233" name="Oval 11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234" name="Picture 12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3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4" name="Group 14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243" name="AutoShape 15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4" name="AutoShape 16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5" name="AutoShape 17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6" name="AutoShape 18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5" name="Group 19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239" name="AutoShape 20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0" name="AutoShape 21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1" name="AutoShape 22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2" name="AutoShape 23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44" name="Text Box 24"/>
            <p:cNvSpPr txBox="1">
              <a:spLocks noChangeAspect="1" noChangeArrowheads="1"/>
            </p:cNvSpPr>
            <p:nvPr/>
          </p:nvSpPr>
          <p:spPr bwMode="gray">
            <a:xfrm>
              <a:off x="1083" y="2349"/>
              <a:ext cx="67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1G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849438" y="3573463"/>
            <a:ext cx="576262" cy="690563"/>
            <a:chOff x="1075" y="2162"/>
            <a:chExt cx="698" cy="820"/>
          </a:xfrm>
        </p:grpSpPr>
        <p:pic>
          <p:nvPicPr>
            <p:cNvPr id="48217" name="Picture 26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218" name="Oval 27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219" name="Picture 28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29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8" name="Group 30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228" name="AutoShape 31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9" name="AutoShape 32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30" name="AutoShape 33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31" name="AutoShape 34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9" name="Group 35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224" name="AutoShape 36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5" name="AutoShape 37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6" name="AutoShape 38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7" name="AutoShape 39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60" name="Text Box 40"/>
            <p:cNvSpPr txBox="1">
              <a:spLocks noChangeAspect="1" noChangeArrowheads="1"/>
            </p:cNvSpPr>
            <p:nvPr/>
          </p:nvSpPr>
          <p:spPr bwMode="gray">
            <a:xfrm>
              <a:off x="1083" y="2347"/>
              <a:ext cx="67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2G</a:t>
              </a:r>
            </a:p>
          </p:txBody>
        </p:sp>
      </p:grp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2570163" y="2924176"/>
            <a:ext cx="576262" cy="715963"/>
            <a:chOff x="1075" y="2162"/>
            <a:chExt cx="698" cy="820"/>
          </a:xfrm>
        </p:grpSpPr>
        <p:pic>
          <p:nvPicPr>
            <p:cNvPr id="48202" name="Picture 42" descr="light_shadow"/>
            <p:cNvPicPr>
              <a:picLocks noChangeAspect="1" noChangeArrowheads="1"/>
            </p:cNvPicPr>
            <p:nvPr/>
          </p:nvPicPr>
          <p:blipFill>
            <a:blip r:embed="rId5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203" name="Oval 43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204" name="Picture 44" descr="light_shadow1"/>
            <p:cNvPicPr>
              <a:picLocks noChangeAspect="1" noChangeArrowheads="1"/>
            </p:cNvPicPr>
            <p:nvPr/>
          </p:nvPicPr>
          <p:blipFill>
            <a:blip r:embed="rId6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45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12" name="Group 46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213" name="AutoShape 47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4" name="AutoShape 48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5" name="AutoShape 49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6" name="AutoShape 50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13" name="Group 51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209" name="AutoShape 52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0" name="AutoShape 53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1" name="AutoShape 54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2" name="AutoShape 55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76" name="Text Box 56"/>
            <p:cNvSpPr txBox="1">
              <a:spLocks noChangeAspect="1" noChangeArrowheads="1"/>
            </p:cNvSpPr>
            <p:nvPr/>
          </p:nvSpPr>
          <p:spPr bwMode="gray">
            <a:xfrm>
              <a:off x="1083" y="2347"/>
              <a:ext cx="679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3G</a:t>
              </a:r>
            </a:p>
          </p:txBody>
        </p:sp>
      </p:grp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3362327" y="2349501"/>
            <a:ext cx="576263" cy="690563"/>
            <a:chOff x="1075" y="2162"/>
            <a:chExt cx="698" cy="820"/>
          </a:xfrm>
        </p:grpSpPr>
        <p:pic>
          <p:nvPicPr>
            <p:cNvPr id="48187" name="Picture 58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88" name="Oval 59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189" name="Picture 60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61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16" name="Group 62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198" name="AutoShape 63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9" name="AutoShape 64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00" name="AutoShape 65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01" name="AutoShape 66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17" name="Group 67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194" name="AutoShape 68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5" name="AutoShape 69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6" name="AutoShape 70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7" name="AutoShape 71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92" name="Text Box 72"/>
            <p:cNvSpPr txBox="1">
              <a:spLocks noChangeAspect="1" noChangeArrowheads="1"/>
            </p:cNvSpPr>
            <p:nvPr/>
          </p:nvSpPr>
          <p:spPr bwMode="gray">
            <a:xfrm>
              <a:off x="1083" y="2347"/>
              <a:ext cx="67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4G</a:t>
              </a:r>
            </a:p>
          </p:txBody>
        </p:sp>
      </p:grpSp>
      <p:sp>
        <p:nvSpPr>
          <p:cNvPr id="48141" name="Rectangle 89"/>
          <p:cNvSpPr>
            <a:spLocks noChangeArrowheads="1"/>
          </p:cNvSpPr>
          <p:nvPr/>
        </p:nvSpPr>
        <p:spPr bwMode="auto">
          <a:xfrm>
            <a:off x="546100" y="3730626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2" name="Rectangle 90"/>
          <p:cNvSpPr>
            <a:spLocks noChangeArrowheads="1"/>
          </p:cNvSpPr>
          <p:nvPr/>
        </p:nvSpPr>
        <p:spPr bwMode="auto">
          <a:xfrm>
            <a:off x="546101" y="4378326"/>
            <a:ext cx="432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kbps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3" name="Rectangle 91"/>
          <p:cNvSpPr>
            <a:spLocks noChangeArrowheads="1"/>
          </p:cNvSpPr>
          <p:nvPr/>
        </p:nvSpPr>
        <p:spPr bwMode="auto">
          <a:xfrm>
            <a:off x="546102" y="5027614"/>
            <a:ext cx="3302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4" name="Rectangle 92"/>
          <p:cNvSpPr>
            <a:spLocks noChangeArrowheads="1"/>
          </p:cNvSpPr>
          <p:nvPr/>
        </p:nvSpPr>
        <p:spPr bwMode="auto">
          <a:xfrm>
            <a:off x="546100" y="3730626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5" name="Rectangle 93"/>
          <p:cNvSpPr>
            <a:spLocks noChangeArrowheads="1"/>
          </p:cNvSpPr>
          <p:nvPr/>
        </p:nvSpPr>
        <p:spPr bwMode="auto">
          <a:xfrm>
            <a:off x="546101" y="4378326"/>
            <a:ext cx="432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kbps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6" name="Rectangle 94"/>
          <p:cNvSpPr>
            <a:spLocks noChangeArrowheads="1"/>
          </p:cNvSpPr>
          <p:nvPr/>
        </p:nvSpPr>
        <p:spPr bwMode="auto">
          <a:xfrm>
            <a:off x="546102" y="5027614"/>
            <a:ext cx="3302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7" name="Rectangle 95"/>
          <p:cNvSpPr>
            <a:spLocks noChangeArrowheads="1"/>
          </p:cNvSpPr>
          <p:nvPr/>
        </p:nvSpPr>
        <p:spPr bwMode="auto">
          <a:xfrm>
            <a:off x="546102" y="3113090"/>
            <a:ext cx="4905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Gbps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8" name="Rectangle 96"/>
          <p:cNvSpPr>
            <a:spLocks noChangeArrowheads="1"/>
          </p:cNvSpPr>
          <p:nvPr/>
        </p:nvSpPr>
        <p:spPr bwMode="auto">
          <a:xfrm>
            <a:off x="3810001" y="5841275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2020</a:t>
            </a:r>
            <a:endParaRPr lang="fi-FI" sz="1600" dirty="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9" name="Rectangle 97"/>
          <p:cNvSpPr>
            <a:spLocks noChangeArrowheads="1"/>
          </p:cNvSpPr>
          <p:nvPr/>
        </p:nvSpPr>
        <p:spPr bwMode="auto">
          <a:xfrm>
            <a:off x="3073401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2010</a:t>
            </a:r>
            <a:endParaRPr lang="fi-FI" sz="1600" dirty="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0" name="Rectangle 98"/>
          <p:cNvSpPr>
            <a:spLocks noChangeArrowheads="1"/>
          </p:cNvSpPr>
          <p:nvPr/>
        </p:nvSpPr>
        <p:spPr bwMode="auto">
          <a:xfrm>
            <a:off x="2354264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2000</a:t>
            </a:r>
            <a:endParaRPr lang="fi-FI" sz="16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1" name="Rectangle 99"/>
          <p:cNvSpPr>
            <a:spLocks noChangeArrowheads="1"/>
          </p:cNvSpPr>
          <p:nvPr/>
        </p:nvSpPr>
        <p:spPr bwMode="auto">
          <a:xfrm>
            <a:off x="1633539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1990</a:t>
            </a:r>
            <a:endParaRPr lang="fi-FI" sz="16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2" name="Rectangle 100"/>
          <p:cNvSpPr>
            <a:spLocks noChangeArrowheads="1"/>
          </p:cNvSpPr>
          <p:nvPr/>
        </p:nvSpPr>
        <p:spPr bwMode="auto">
          <a:xfrm>
            <a:off x="914401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1980</a:t>
            </a:r>
            <a:endParaRPr lang="fi-FI" sz="16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3" name="Text Box 101"/>
          <p:cNvSpPr txBox="1">
            <a:spLocks noChangeArrowheads="1"/>
          </p:cNvSpPr>
          <p:nvPr/>
        </p:nvSpPr>
        <p:spPr bwMode="auto">
          <a:xfrm>
            <a:off x="1057277" y="4983163"/>
            <a:ext cx="1008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800080"/>
                </a:solidFill>
                <a:latin typeface="Arial" pitchFamily="34" charset="0"/>
                <a:ea typeface="SimSun" pitchFamily="2" charset="-122"/>
              </a:rPr>
              <a:t>AMPS</a:t>
            </a:r>
            <a:endParaRPr lang="fi-FI" b="1">
              <a:solidFill>
                <a:srgbClr val="80008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5" name="Text Box 103"/>
          <p:cNvSpPr txBox="1">
            <a:spLocks noChangeArrowheads="1"/>
          </p:cNvSpPr>
          <p:nvPr/>
        </p:nvSpPr>
        <p:spPr bwMode="auto">
          <a:xfrm>
            <a:off x="1038227" y="4967288"/>
            <a:ext cx="1008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AMPS</a:t>
            </a:r>
            <a:endParaRPr lang="fi-FI" b="1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7" name="文本框 33"/>
          <p:cNvSpPr txBox="1">
            <a:spLocks noChangeArrowheads="1"/>
          </p:cNvSpPr>
          <p:nvPr/>
        </p:nvSpPr>
        <p:spPr bwMode="auto">
          <a:xfrm>
            <a:off x="6096000" y="2492376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b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Mobile device </a:t>
            </a:r>
            <a:r>
              <a:rPr lang="en-US" altLang="zh-CN" sz="1200" b="1" dirty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for </a:t>
            </a:r>
            <a:r>
              <a:rPr lang="en-US" altLang="zh-CN" sz="1200" b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everyone</a:t>
            </a:r>
            <a:endParaRPr lang="fi-FI" altLang="zh-CN" sz="1200" b="1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8" name="文本框 23"/>
          <p:cNvSpPr txBox="1">
            <a:spLocks noChangeArrowheads="1"/>
          </p:cNvSpPr>
          <p:nvPr/>
        </p:nvSpPr>
        <p:spPr bwMode="auto">
          <a:xfrm>
            <a:off x="7092950" y="5805488"/>
            <a:ext cx="73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Arial" pitchFamily="34" charset="0"/>
                <a:ea typeface="SimSun" pitchFamily="2" charset="-122"/>
              </a:rPr>
              <a:t>Time</a:t>
            </a:r>
            <a:endParaRPr lang="fi-FI" altLang="zh-CN" b="1">
              <a:latin typeface="Arial" pitchFamily="34" charset="0"/>
              <a:ea typeface="SimSun" pitchFamily="2" charset="-122"/>
            </a:endParaRPr>
          </a:p>
        </p:txBody>
      </p:sp>
      <p:pic>
        <p:nvPicPr>
          <p:cNvPr id="48159" name="Picture 1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98650" y="4414839"/>
            <a:ext cx="863600" cy="3794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48160" name="Picture 1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0015" y="3844925"/>
            <a:ext cx="846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1" name="Picture 10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6450" y="3227388"/>
            <a:ext cx="80803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2" name="自选图形 81"/>
          <p:cNvSpPr>
            <a:spLocks noChangeArrowheads="1"/>
          </p:cNvSpPr>
          <p:nvPr/>
        </p:nvSpPr>
        <p:spPr bwMode="auto">
          <a:xfrm>
            <a:off x="404815" y="5695949"/>
            <a:ext cx="7767637" cy="211139"/>
          </a:xfrm>
          <a:prstGeom prst="rightArrow">
            <a:avLst>
              <a:gd name="adj1" fmla="val 23074"/>
              <a:gd name="adj2" fmla="val 131999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63" name="自选图形 82"/>
          <p:cNvSpPr>
            <a:spLocks noChangeArrowheads="1"/>
          </p:cNvSpPr>
          <p:nvPr/>
        </p:nvSpPr>
        <p:spPr bwMode="auto">
          <a:xfrm rot="-5400000">
            <a:off x="-1517651" y="3748088"/>
            <a:ext cx="3894139" cy="220662"/>
          </a:xfrm>
          <a:prstGeom prst="rightArrow">
            <a:avLst>
              <a:gd name="adj1" fmla="val 21981"/>
              <a:gd name="adj2" fmla="val 79414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64" name="Freeform 112"/>
          <p:cNvSpPr>
            <a:spLocks/>
          </p:cNvSpPr>
          <p:nvPr/>
        </p:nvSpPr>
        <p:spPr bwMode="auto">
          <a:xfrm>
            <a:off x="5243515" y="3181351"/>
            <a:ext cx="1385887" cy="1831975"/>
          </a:xfrm>
          <a:custGeom>
            <a:avLst/>
            <a:gdLst>
              <a:gd name="T0" fmla="*/ 0 w 873"/>
              <a:gd name="T1" fmla="*/ 2147483647 h 1154"/>
              <a:gd name="T2" fmla="*/ 2147483647 w 873"/>
              <a:gd name="T3" fmla="*/ 0 h 1154"/>
              <a:gd name="T4" fmla="*/ 2147483647 w 873"/>
              <a:gd name="T5" fmla="*/ 2147483647 h 1154"/>
              <a:gd name="T6" fmla="*/ 2147483647 w 873"/>
              <a:gd name="T7" fmla="*/ 2147483647 h 1154"/>
              <a:gd name="T8" fmla="*/ 0 w 873"/>
              <a:gd name="T9" fmla="*/ 2147483647 h 1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3"/>
              <a:gd name="T16" fmla="*/ 0 h 1154"/>
              <a:gd name="T17" fmla="*/ 873 w 873"/>
              <a:gd name="T18" fmla="*/ 1154 h 1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3" h="1154">
                <a:moveTo>
                  <a:pt x="0" y="836"/>
                </a:moveTo>
                <a:lnTo>
                  <a:pt x="723" y="0"/>
                </a:lnTo>
                <a:lnTo>
                  <a:pt x="873" y="504"/>
                </a:lnTo>
                <a:lnTo>
                  <a:pt x="317" y="1154"/>
                </a:lnTo>
                <a:lnTo>
                  <a:pt x="0" y="836"/>
                </a:lnTo>
                <a:close/>
              </a:path>
            </a:pathLst>
          </a:custGeom>
          <a:solidFill>
            <a:srgbClr val="CDEDE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8165" name="Picture 1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67377" y="4005263"/>
            <a:ext cx="428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6" name="Picture 1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43515" y="4508501"/>
            <a:ext cx="4714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7" name="Picture 1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91265" y="2997202"/>
            <a:ext cx="7953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8" name="图片 30" descr="iphon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80127" y="3352800"/>
            <a:ext cx="3968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" name="TextBox 117"/>
          <p:cNvSpPr txBox="1"/>
          <p:nvPr/>
        </p:nvSpPr>
        <p:spPr>
          <a:xfrm>
            <a:off x="4626013" y="3124201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Arial" panose="020B0604020202020204" pitchFamily="34" charset="0"/>
              </a:rPr>
              <a:t>data</a:t>
            </a:r>
            <a:endParaRPr lang="en-CA" sz="2400" dirty="0">
              <a:latin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114802" y="38216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 panose="020B0604020202020204" pitchFamily="34" charset="0"/>
              </a:rPr>
              <a:t>data</a:t>
            </a:r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887082" y="4477436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latin typeface="Arial" panose="020B0604020202020204" pitchFamily="34" charset="0"/>
              </a:rPr>
              <a:t>data</a:t>
            </a:r>
            <a:endParaRPr lang="en-CA" sz="1400" dirty="0">
              <a:latin typeface="Arial" panose="020B0604020202020204" pitchFamily="34" charset="0"/>
            </a:endParaRPr>
          </a:p>
        </p:txBody>
      </p:sp>
      <p:sp>
        <p:nvSpPr>
          <p:cNvPr id="102" name="Rectangle 2"/>
          <p:cNvSpPr>
            <a:spLocks noChangeArrowheads="1"/>
          </p:cNvSpPr>
          <p:nvPr/>
        </p:nvSpPr>
        <p:spPr bwMode="auto">
          <a:xfrm>
            <a:off x="457200" y="990600"/>
            <a:ext cx="800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>
                <a:solidFill>
                  <a:srgbClr val="000066"/>
                </a:solidFill>
                <a:latin typeface="Arial Narrow" pitchFamily="34" charset="0"/>
                <a:sym typeface="Wingdings" pitchFamily="2" charset="2"/>
              </a:rPr>
              <a:t>Cellular </a:t>
            </a:r>
            <a:r>
              <a:rPr lang="en-US" sz="2400" b="1" dirty="0" smtClean="0">
                <a:solidFill>
                  <a:srgbClr val="000066"/>
                </a:solidFill>
                <a:latin typeface="Arial Narrow" pitchFamily="34" charset="0"/>
                <a:sym typeface="Wingdings" pitchFamily="2" charset="2"/>
              </a:rPr>
              <a:t>Generations –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1G, 2G, 3G, 4G  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210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2"/>
          <p:cNvSpPr>
            <a:spLocks noChangeArrowheads="1"/>
          </p:cNvSpPr>
          <p:nvPr/>
        </p:nvSpPr>
        <p:spPr bwMode="auto">
          <a:xfrm>
            <a:off x="0" y="838200"/>
            <a:ext cx="9144000" cy="5715000"/>
          </a:xfrm>
          <a:prstGeom prst="rect">
            <a:avLst/>
          </a:prstGeom>
          <a:gradFill rotWithShape="1">
            <a:gsLst>
              <a:gs pos="0">
                <a:srgbClr val="576869"/>
              </a:gs>
              <a:gs pos="50000">
                <a:srgbClr val="C9E7E9"/>
              </a:gs>
              <a:gs pos="100000">
                <a:srgbClr val="57686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i-FI" altLang="zh-CN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31" name="AutoShape 4"/>
          <p:cNvSpPr>
            <a:spLocks noChangeArrowheads="1"/>
          </p:cNvSpPr>
          <p:nvPr/>
        </p:nvSpPr>
        <p:spPr bwMode="auto">
          <a:xfrm>
            <a:off x="1057275" y="4551365"/>
            <a:ext cx="1657350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48132" name="AutoShape 5"/>
          <p:cNvSpPr>
            <a:spLocks noChangeArrowheads="1"/>
          </p:cNvSpPr>
          <p:nvPr/>
        </p:nvSpPr>
        <p:spPr bwMode="auto">
          <a:xfrm>
            <a:off x="1778000" y="3975101"/>
            <a:ext cx="2433638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48133" name="AutoShape 6"/>
          <p:cNvSpPr>
            <a:spLocks noChangeArrowheads="1"/>
          </p:cNvSpPr>
          <p:nvPr/>
        </p:nvSpPr>
        <p:spPr bwMode="auto">
          <a:xfrm>
            <a:off x="2498725" y="3398840"/>
            <a:ext cx="1943100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48134" name="AutoShape 7"/>
          <p:cNvSpPr>
            <a:spLocks noChangeArrowheads="1"/>
          </p:cNvSpPr>
          <p:nvPr/>
        </p:nvSpPr>
        <p:spPr bwMode="auto">
          <a:xfrm>
            <a:off x="3217863" y="2784477"/>
            <a:ext cx="1714500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48135" name="AutoShape 8"/>
          <p:cNvSpPr>
            <a:spLocks noChangeArrowheads="1"/>
          </p:cNvSpPr>
          <p:nvPr/>
        </p:nvSpPr>
        <p:spPr bwMode="auto">
          <a:xfrm>
            <a:off x="4010025" y="2174877"/>
            <a:ext cx="1570038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130302" y="4149725"/>
            <a:ext cx="576263" cy="690563"/>
            <a:chOff x="1075" y="2162"/>
            <a:chExt cx="698" cy="820"/>
          </a:xfrm>
        </p:grpSpPr>
        <p:pic>
          <p:nvPicPr>
            <p:cNvPr id="48232" name="Picture 10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233" name="Oval 11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234" name="Picture 12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3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4" name="Group 14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243" name="AutoShape 15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4" name="AutoShape 16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5" name="AutoShape 17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6" name="AutoShape 18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5" name="Group 19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239" name="AutoShape 20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0" name="AutoShape 21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1" name="AutoShape 22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2" name="AutoShape 23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44" name="Text Box 24"/>
            <p:cNvSpPr txBox="1">
              <a:spLocks noChangeAspect="1" noChangeArrowheads="1"/>
            </p:cNvSpPr>
            <p:nvPr/>
          </p:nvSpPr>
          <p:spPr bwMode="gray">
            <a:xfrm>
              <a:off x="1083" y="2349"/>
              <a:ext cx="67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1G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849438" y="3573463"/>
            <a:ext cx="576262" cy="690563"/>
            <a:chOff x="1075" y="2162"/>
            <a:chExt cx="698" cy="820"/>
          </a:xfrm>
        </p:grpSpPr>
        <p:pic>
          <p:nvPicPr>
            <p:cNvPr id="48217" name="Picture 26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218" name="Oval 27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219" name="Picture 28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29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8" name="Group 30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228" name="AutoShape 31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9" name="AutoShape 32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30" name="AutoShape 33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31" name="AutoShape 34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9" name="Group 35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224" name="AutoShape 36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5" name="AutoShape 37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6" name="AutoShape 38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7" name="AutoShape 39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60" name="Text Box 40"/>
            <p:cNvSpPr txBox="1">
              <a:spLocks noChangeAspect="1" noChangeArrowheads="1"/>
            </p:cNvSpPr>
            <p:nvPr/>
          </p:nvSpPr>
          <p:spPr bwMode="gray">
            <a:xfrm>
              <a:off x="1083" y="2347"/>
              <a:ext cx="67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2G</a:t>
              </a:r>
            </a:p>
          </p:txBody>
        </p:sp>
      </p:grp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2570163" y="2924176"/>
            <a:ext cx="576262" cy="715963"/>
            <a:chOff x="1075" y="2162"/>
            <a:chExt cx="698" cy="820"/>
          </a:xfrm>
        </p:grpSpPr>
        <p:pic>
          <p:nvPicPr>
            <p:cNvPr id="48202" name="Picture 42" descr="light_shadow"/>
            <p:cNvPicPr>
              <a:picLocks noChangeAspect="1" noChangeArrowheads="1"/>
            </p:cNvPicPr>
            <p:nvPr/>
          </p:nvPicPr>
          <p:blipFill>
            <a:blip r:embed="rId5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203" name="Oval 43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204" name="Picture 44" descr="light_shadow1"/>
            <p:cNvPicPr>
              <a:picLocks noChangeAspect="1" noChangeArrowheads="1"/>
            </p:cNvPicPr>
            <p:nvPr/>
          </p:nvPicPr>
          <p:blipFill>
            <a:blip r:embed="rId6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45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12" name="Group 46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213" name="AutoShape 47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4" name="AutoShape 48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5" name="AutoShape 49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6" name="AutoShape 50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13" name="Group 51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209" name="AutoShape 52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0" name="AutoShape 53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1" name="AutoShape 54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2" name="AutoShape 55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76" name="Text Box 56"/>
            <p:cNvSpPr txBox="1">
              <a:spLocks noChangeAspect="1" noChangeArrowheads="1"/>
            </p:cNvSpPr>
            <p:nvPr/>
          </p:nvSpPr>
          <p:spPr bwMode="gray">
            <a:xfrm>
              <a:off x="1083" y="2347"/>
              <a:ext cx="679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3G</a:t>
              </a:r>
            </a:p>
          </p:txBody>
        </p:sp>
      </p:grp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3362327" y="2349501"/>
            <a:ext cx="576263" cy="690563"/>
            <a:chOff x="1075" y="2162"/>
            <a:chExt cx="698" cy="820"/>
          </a:xfrm>
        </p:grpSpPr>
        <p:pic>
          <p:nvPicPr>
            <p:cNvPr id="48187" name="Picture 58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88" name="Oval 59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189" name="Picture 60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61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16" name="Group 62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198" name="AutoShape 63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9" name="AutoShape 64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00" name="AutoShape 65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01" name="AutoShape 66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17" name="Group 67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194" name="AutoShape 68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5" name="AutoShape 69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6" name="AutoShape 70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7" name="AutoShape 71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92" name="Text Box 72"/>
            <p:cNvSpPr txBox="1">
              <a:spLocks noChangeAspect="1" noChangeArrowheads="1"/>
            </p:cNvSpPr>
            <p:nvPr/>
          </p:nvSpPr>
          <p:spPr bwMode="gray">
            <a:xfrm>
              <a:off x="1083" y="2347"/>
              <a:ext cx="67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4G</a:t>
              </a:r>
            </a:p>
          </p:txBody>
        </p:sp>
      </p:grpSp>
      <p:grpSp>
        <p:nvGrpSpPr>
          <p:cNvPr id="18" name="Group 73"/>
          <p:cNvGrpSpPr>
            <a:grpSpLocks/>
          </p:cNvGrpSpPr>
          <p:nvPr/>
        </p:nvGrpSpPr>
        <p:grpSpPr bwMode="auto">
          <a:xfrm>
            <a:off x="4154488" y="1773237"/>
            <a:ext cx="576262" cy="690563"/>
            <a:chOff x="1075" y="2162"/>
            <a:chExt cx="698" cy="820"/>
          </a:xfrm>
        </p:grpSpPr>
        <p:pic>
          <p:nvPicPr>
            <p:cNvPr id="48172" name="Picture 74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73" name="Oval 75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174" name="Picture 76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77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20" name="Group 78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183" name="AutoShape 79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4" name="AutoShape 80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5" name="AutoShape 81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6" name="AutoShape 82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21" name="Group 83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179" name="AutoShape 84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0" name="AutoShape 85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1" name="AutoShape 86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2" name="AutoShape 87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608" name="Text Box 88"/>
            <p:cNvSpPr txBox="1">
              <a:spLocks noChangeAspect="1" noChangeArrowheads="1"/>
            </p:cNvSpPr>
            <p:nvPr/>
          </p:nvSpPr>
          <p:spPr bwMode="gray">
            <a:xfrm>
              <a:off x="1083" y="2347"/>
              <a:ext cx="67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5G</a:t>
              </a:r>
            </a:p>
          </p:txBody>
        </p:sp>
      </p:grpSp>
      <p:sp>
        <p:nvSpPr>
          <p:cNvPr id="48141" name="Rectangle 89"/>
          <p:cNvSpPr>
            <a:spLocks noChangeArrowheads="1"/>
          </p:cNvSpPr>
          <p:nvPr/>
        </p:nvSpPr>
        <p:spPr bwMode="auto">
          <a:xfrm>
            <a:off x="546100" y="3730626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2" name="Rectangle 90"/>
          <p:cNvSpPr>
            <a:spLocks noChangeArrowheads="1"/>
          </p:cNvSpPr>
          <p:nvPr/>
        </p:nvSpPr>
        <p:spPr bwMode="auto">
          <a:xfrm>
            <a:off x="546101" y="4378326"/>
            <a:ext cx="432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kbps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3" name="Rectangle 91"/>
          <p:cNvSpPr>
            <a:spLocks noChangeArrowheads="1"/>
          </p:cNvSpPr>
          <p:nvPr/>
        </p:nvSpPr>
        <p:spPr bwMode="auto">
          <a:xfrm>
            <a:off x="546102" y="5027614"/>
            <a:ext cx="3302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4" name="Rectangle 92"/>
          <p:cNvSpPr>
            <a:spLocks noChangeArrowheads="1"/>
          </p:cNvSpPr>
          <p:nvPr/>
        </p:nvSpPr>
        <p:spPr bwMode="auto">
          <a:xfrm>
            <a:off x="546100" y="3730626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5" name="Rectangle 93"/>
          <p:cNvSpPr>
            <a:spLocks noChangeArrowheads="1"/>
          </p:cNvSpPr>
          <p:nvPr/>
        </p:nvSpPr>
        <p:spPr bwMode="auto">
          <a:xfrm>
            <a:off x="546101" y="4378326"/>
            <a:ext cx="432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kbps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6" name="Rectangle 94"/>
          <p:cNvSpPr>
            <a:spLocks noChangeArrowheads="1"/>
          </p:cNvSpPr>
          <p:nvPr/>
        </p:nvSpPr>
        <p:spPr bwMode="auto">
          <a:xfrm>
            <a:off x="546102" y="5027614"/>
            <a:ext cx="3302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7" name="Rectangle 95"/>
          <p:cNvSpPr>
            <a:spLocks noChangeArrowheads="1"/>
          </p:cNvSpPr>
          <p:nvPr/>
        </p:nvSpPr>
        <p:spPr bwMode="auto">
          <a:xfrm>
            <a:off x="546102" y="3113090"/>
            <a:ext cx="4905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Gbps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8" name="Rectangle 96"/>
          <p:cNvSpPr>
            <a:spLocks noChangeArrowheads="1"/>
          </p:cNvSpPr>
          <p:nvPr/>
        </p:nvSpPr>
        <p:spPr bwMode="auto">
          <a:xfrm>
            <a:off x="3810001" y="5841275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2020</a:t>
            </a:r>
            <a:endParaRPr lang="fi-FI" sz="1600" dirty="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9" name="Rectangle 97"/>
          <p:cNvSpPr>
            <a:spLocks noChangeArrowheads="1"/>
          </p:cNvSpPr>
          <p:nvPr/>
        </p:nvSpPr>
        <p:spPr bwMode="auto">
          <a:xfrm>
            <a:off x="3073401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2010</a:t>
            </a:r>
            <a:endParaRPr lang="fi-FI" sz="16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0" name="Rectangle 98"/>
          <p:cNvSpPr>
            <a:spLocks noChangeArrowheads="1"/>
          </p:cNvSpPr>
          <p:nvPr/>
        </p:nvSpPr>
        <p:spPr bwMode="auto">
          <a:xfrm>
            <a:off x="2354264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2000</a:t>
            </a:r>
            <a:endParaRPr lang="fi-FI" sz="16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1" name="Rectangle 99"/>
          <p:cNvSpPr>
            <a:spLocks noChangeArrowheads="1"/>
          </p:cNvSpPr>
          <p:nvPr/>
        </p:nvSpPr>
        <p:spPr bwMode="auto">
          <a:xfrm>
            <a:off x="1633539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1990</a:t>
            </a:r>
            <a:endParaRPr lang="fi-FI" sz="16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2" name="Rectangle 100"/>
          <p:cNvSpPr>
            <a:spLocks noChangeArrowheads="1"/>
          </p:cNvSpPr>
          <p:nvPr/>
        </p:nvSpPr>
        <p:spPr bwMode="auto">
          <a:xfrm>
            <a:off x="914401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1980</a:t>
            </a:r>
            <a:endParaRPr lang="fi-FI" sz="16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3" name="Text Box 101"/>
          <p:cNvSpPr txBox="1">
            <a:spLocks noChangeArrowheads="1"/>
          </p:cNvSpPr>
          <p:nvPr/>
        </p:nvSpPr>
        <p:spPr bwMode="auto">
          <a:xfrm>
            <a:off x="1057277" y="4983163"/>
            <a:ext cx="1008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800080"/>
                </a:solidFill>
                <a:latin typeface="Arial" pitchFamily="34" charset="0"/>
                <a:ea typeface="SimSun" pitchFamily="2" charset="-122"/>
              </a:rPr>
              <a:t>AMPS</a:t>
            </a:r>
            <a:endParaRPr lang="fi-FI" b="1">
              <a:solidFill>
                <a:srgbClr val="80008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4" name="Text Box 102"/>
          <p:cNvSpPr txBox="1">
            <a:spLocks noChangeArrowheads="1"/>
          </p:cNvSpPr>
          <p:nvPr/>
        </p:nvSpPr>
        <p:spPr bwMode="auto">
          <a:xfrm>
            <a:off x="4081465" y="2463801"/>
            <a:ext cx="504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Arial" pitchFamily="34" charset="0"/>
                <a:ea typeface="SimSun" pitchFamily="2" charset="-122"/>
              </a:rPr>
              <a:t>?</a:t>
            </a:r>
            <a:endParaRPr lang="fi-FI" sz="3200" b="1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5" name="Text Box 103"/>
          <p:cNvSpPr txBox="1">
            <a:spLocks noChangeArrowheads="1"/>
          </p:cNvSpPr>
          <p:nvPr/>
        </p:nvSpPr>
        <p:spPr bwMode="auto">
          <a:xfrm>
            <a:off x="1038227" y="4967288"/>
            <a:ext cx="1008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AMPS</a:t>
            </a:r>
            <a:endParaRPr lang="fi-FI" b="1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6" name="Text Box 104"/>
          <p:cNvSpPr txBox="1">
            <a:spLocks noChangeArrowheads="1"/>
          </p:cNvSpPr>
          <p:nvPr/>
        </p:nvSpPr>
        <p:spPr bwMode="auto">
          <a:xfrm>
            <a:off x="4052890" y="2449514"/>
            <a:ext cx="504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?</a:t>
            </a:r>
            <a:endParaRPr lang="fi-FI" sz="3200" b="1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7" name="文本框 33"/>
          <p:cNvSpPr txBox="1">
            <a:spLocks noChangeArrowheads="1"/>
          </p:cNvSpPr>
          <p:nvPr/>
        </p:nvSpPr>
        <p:spPr bwMode="auto">
          <a:xfrm>
            <a:off x="6096000" y="2492376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b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Mobile device </a:t>
            </a:r>
            <a:r>
              <a:rPr lang="en-US" altLang="zh-CN" sz="1200" b="1" dirty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for </a:t>
            </a:r>
            <a:r>
              <a:rPr lang="en-US" altLang="zh-CN" sz="1200" b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everyone</a:t>
            </a:r>
            <a:endParaRPr lang="fi-FI" altLang="zh-CN" sz="1200" b="1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8" name="文本框 23"/>
          <p:cNvSpPr txBox="1">
            <a:spLocks noChangeArrowheads="1"/>
          </p:cNvSpPr>
          <p:nvPr/>
        </p:nvSpPr>
        <p:spPr bwMode="auto">
          <a:xfrm>
            <a:off x="7092950" y="5805488"/>
            <a:ext cx="73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Arial" pitchFamily="34" charset="0"/>
                <a:ea typeface="SimSun" pitchFamily="2" charset="-122"/>
              </a:rPr>
              <a:t>Time</a:t>
            </a:r>
            <a:endParaRPr lang="fi-FI" altLang="zh-CN" b="1">
              <a:latin typeface="Arial" pitchFamily="34" charset="0"/>
              <a:ea typeface="SimSun" pitchFamily="2" charset="-122"/>
            </a:endParaRPr>
          </a:p>
        </p:txBody>
      </p:sp>
      <p:pic>
        <p:nvPicPr>
          <p:cNvPr id="48159" name="Picture 1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98650" y="4414839"/>
            <a:ext cx="863600" cy="3794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48160" name="Picture 1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0015" y="3844925"/>
            <a:ext cx="846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1" name="Picture 10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6450" y="3227388"/>
            <a:ext cx="80803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2" name="自选图形 81"/>
          <p:cNvSpPr>
            <a:spLocks noChangeArrowheads="1"/>
          </p:cNvSpPr>
          <p:nvPr/>
        </p:nvSpPr>
        <p:spPr bwMode="auto">
          <a:xfrm>
            <a:off x="404815" y="5695949"/>
            <a:ext cx="7767637" cy="211139"/>
          </a:xfrm>
          <a:prstGeom prst="rightArrow">
            <a:avLst>
              <a:gd name="adj1" fmla="val 23074"/>
              <a:gd name="adj2" fmla="val 131999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63" name="自选图形 82"/>
          <p:cNvSpPr>
            <a:spLocks noChangeArrowheads="1"/>
          </p:cNvSpPr>
          <p:nvPr/>
        </p:nvSpPr>
        <p:spPr bwMode="auto">
          <a:xfrm rot="-5400000">
            <a:off x="-1517651" y="3748088"/>
            <a:ext cx="3894139" cy="220662"/>
          </a:xfrm>
          <a:prstGeom prst="rightArrow">
            <a:avLst>
              <a:gd name="adj1" fmla="val 21981"/>
              <a:gd name="adj2" fmla="val 79414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64" name="Freeform 112"/>
          <p:cNvSpPr>
            <a:spLocks/>
          </p:cNvSpPr>
          <p:nvPr/>
        </p:nvSpPr>
        <p:spPr bwMode="auto">
          <a:xfrm>
            <a:off x="5243515" y="3181351"/>
            <a:ext cx="1385887" cy="1831975"/>
          </a:xfrm>
          <a:custGeom>
            <a:avLst/>
            <a:gdLst>
              <a:gd name="T0" fmla="*/ 0 w 873"/>
              <a:gd name="T1" fmla="*/ 2147483647 h 1154"/>
              <a:gd name="T2" fmla="*/ 2147483647 w 873"/>
              <a:gd name="T3" fmla="*/ 0 h 1154"/>
              <a:gd name="T4" fmla="*/ 2147483647 w 873"/>
              <a:gd name="T5" fmla="*/ 2147483647 h 1154"/>
              <a:gd name="T6" fmla="*/ 2147483647 w 873"/>
              <a:gd name="T7" fmla="*/ 2147483647 h 1154"/>
              <a:gd name="T8" fmla="*/ 0 w 873"/>
              <a:gd name="T9" fmla="*/ 2147483647 h 1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3"/>
              <a:gd name="T16" fmla="*/ 0 h 1154"/>
              <a:gd name="T17" fmla="*/ 873 w 873"/>
              <a:gd name="T18" fmla="*/ 1154 h 1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3" h="1154">
                <a:moveTo>
                  <a:pt x="0" y="836"/>
                </a:moveTo>
                <a:lnTo>
                  <a:pt x="723" y="0"/>
                </a:lnTo>
                <a:lnTo>
                  <a:pt x="873" y="504"/>
                </a:lnTo>
                <a:lnTo>
                  <a:pt x="317" y="1154"/>
                </a:lnTo>
                <a:lnTo>
                  <a:pt x="0" y="836"/>
                </a:lnTo>
                <a:close/>
              </a:path>
            </a:pathLst>
          </a:custGeom>
          <a:solidFill>
            <a:srgbClr val="CDEDE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8165" name="Picture 1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67377" y="4005263"/>
            <a:ext cx="428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6" name="Picture 1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43515" y="4508501"/>
            <a:ext cx="4714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7" name="Picture 1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91265" y="2997202"/>
            <a:ext cx="7953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8" name="图片 30" descr="iphon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80127" y="3352800"/>
            <a:ext cx="3968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9" name="Rectangle 2"/>
          <p:cNvSpPr>
            <a:spLocks noChangeArrowheads="1"/>
          </p:cNvSpPr>
          <p:nvPr/>
        </p:nvSpPr>
        <p:spPr bwMode="auto">
          <a:xfrm>
            <a:off x="457200" y="990600"/>
            <a:ext cx="800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>
                <a:solidFill>
                  <a:srgbClr val="000066"/>
                </a:solidFill>
                <a:latin typeface="Arial Narrow" pitchFamily="34" charset="0"/>
                <a:sym typeface="Wingdings" pitchFamily="2" charset="2"/>
              </a:rPr>
              <a:t>Cellular </a:t>
            </a:r>
            <a:r>
              <a:rPr lang="en-US" sz="2400" b="1" dirty="0" smtClean="0">
                <a:solidFill>
                  <a:srgbClr val="000066"/>
                </a:solidFill>
                <a:latin typeface="Arial Narrow" pitchFamily="34" charset="0"/>
                <a:sym typeface="Wingdings" pitchFamily="2" charset="2"/>
              </a:rPr>
              <a:t>Generations –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2010 View 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87082" y="4477436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latin typeface="Arial" panose="020B0604020202020204" pitchFamily="34" charset="0"/>
              </a:rPr>
              <a:t>data</a:t>
            </a:r>
            <a:endParaRPr lang="en-CA" sz="1400" dirty="0">
              <a:latin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114802" y="38216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 panose="020B0604020202020204" pitchFamily="34" charset="0"/>
              </a:rPr>
              <a:t>data</a:t>
            </a:r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626013" y="3124201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Arial" panose="020B0604020202020204" pitchFamily="34" charset="0"/>
              </a:rPr>
              <a:t>data</a:t>
            </a:r>
            <a:endParaRPr lang="en-CA" sz="2400" dirty="0">
              <a:latin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257802" y="2438402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latin typeface="Arial" panose="020B0604020202020204" pitchFamily="34" charset="0"/>
              </a:rPr>
              <a:t>data</a:t>
            </a:r>
            <a:endParaRPr lang="en-CA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2"/>
          <p:cNvSpPr>
            <a:spLocks noChangeArrowheads="1"/>
          </p:cNvSpPr>
          <p:nvPr/>
        </p:nvSpPr>
        <p:spPr bwMode="auto">
          <a:xfrm>
            <a:off x="0" y="838200"/>
            <a:ext cx="9144000" cy="5715000"/>
          </a:xfrm>
          <a:prstGeom prst="rect">
            <a:avLst/>
          </a:prstGeom>
          <a:gradFill rotWithShape="1">
            <a:gsLst>
              <a:gs pos="0">
                <a:srgbClr val="576869"/>
              </a:gs>
              <a:gs pos="50000">
                <a:srgbClr val="C9E7E9"/>
              </a:gs>
              <a:gs pos="100000">
                <a:srgbClr val="57686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i-FI" altLang="zh-CN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31" name="AutoShape 4"/>
          <p:cNvSpPr>
            <a:spLocks noChangeArrowheads="1"/>
          </p:cNvSpPr>
          <p:nvPr/>
        </p:nvSpPr>
        <p:spPr bwMode="auto">
          <a:xfrm>
            <a:off x="1057275" y="4551365"/>
            <a:ext cx="1657350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48132" name="AutoShape 5"/>
          <p:cNvSpPr>
            <a:spLocks noChangeArrowheads="1"/>
          </p:cNvSpPr>
          <p:nvPr/>
        </p:nvSpPr>
        <p:spPr bwMode="auto">
          <a:xfrm>
            <a:off x="1778000" y="3975101"/>
            <a:ext cx="2433638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48133" name="AutoShape 6"/>
          <p:cNvSpPr>
            <a:spLocks noChangeArrowheads="1"/>
          </p:cNvSpPr>
          <p:nvPr/>
        </p:nvSpPr>
        <p:spPr bwMode="auto">
          <a:xfrm>
            <a:off x="2498725" y="3398840"/>
            <a:ext cx="1943100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48134" name="AutoShape 7"/>
          <p:cNvSpPr>
            <a:spLocks noChangeArrowheads="1"/>
          </p:cNvSpPr>
          <p:nvPr/>
        </p:nvSpPr>
        <p:spPr bwMode="auto">
          <a:xfrm>
            <a:off x="3217863" y="2784477"/>
            <a:ext cx="1714500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48135" name="AutoShape 8"/>
          <p:cNvSpPr>
            <a:spLocks noChangeArrowheads="1"/>
          </p:cNvSpPr>
          <p:nvPr/>
        </p:nvSpPr>
        <p:spPr bwMode="auto">
          <a:xfrm>
            <a:off x="4010025" y="2174877"/>
            <a:ext cx="1570038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130302" y="4149725"/>
            <a:ext cx="576263" cy="690563"/>
            <a:chOff x="1075" y="2162"/>
            <a:chExt cx="698" cy="820"/>
          </a:xfrm>
        </p:grpSpPr>
        <p:pic>
          <p:nvPicPr>
            <p:cNvPr id="48232" name="Picture 10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233" name="Oval 11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234" name="Picture 12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3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4" name="Group 14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243" name="AutoShape 15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4" name="AutoShape 16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5" name="AutoShape 17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6" name="AutoShape 18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5" name="Group 19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239" name="AutoShape 20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0" name="AutoShape 21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1" name="AutoShape 22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2" name="AutoShape 23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44" name="Text Box 24"/>
            <p:cNvSpPr txBox="1">
              <a:spLocks noChangeAspect="1" noChangeArrowheads="1"/>
            </p:cNvSpPr>
            <p:nvPr/>
          </p:nvSpPr>
          <p:spPr bwMode="gray">
            <a:xfrm>
              <a:off x="1083" y="2349"/>
              <a:ext cx="67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1G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849438" y="3573463"/>
            <a:ext cx="576262" cy="690563"/>
            <a:chOff x="1075" y="2162"/>
            <a:chExt cx="698" cy="820"/>
          </a:xfrm>
        </p:grpSpPr>
        <p:pic>
          <p:nvPicPr>
            <p:cNvPr id="48217" name="Picture 26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218" name="Oval 27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219" name="Picture 28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29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8" name="Group 30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228" name="AutoShape 31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9" name="AutoShape 32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30" name="AutoShape 33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31" name="AutoShape 34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9" name="Group 35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224" name="AutoShape 36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5" name="AutoShape 37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6" name="AutoShape 38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7" name="AutoShape 39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60" name="Text Box 40"/>
            <p:cNvSpPr txBox="1">
              <a:spLocks noChangeAspect="1" noChangeArrowheads="1"/>
            </p:cNvSpPr>
            <p:nvPr/>
          </p:nvSpPr>
          <p:spPr bwMode="gray">
            <a:xfrm>
              <a:off x="1083" y="2347"/>
              <a:ext cx="67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2G</a:t>
              </a:r>
            </a:p>
          </p:txBody>
        </p:sp>
      </p:grp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2570163" y="2924176"/>
            <a:ext cx="576262" cy="715963"/>
            <a:chOff x="1075" y="2162"/>
            <a:chExt cx="698" cy="820"/>
          </a:xfrm>
        </p:grpSpPr>
        <p:pic>
          <p:nvPicPr>
            <p:cNvPr id="48202" name="Picture 42" descr="light_shadow"/>
            <p:cNvPicPr>
              <a:picLocks noChangeAspect="1" noChangeArrowheads="1"/>
            </p:cNvPicPr>
            <p:nvPr/>
          </p:nvPicPr>
          <p:blipFill>
            <a:blip r:embed="rId5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203" name="Oval 43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204" name="Picture 44" descr="light_shadow1"/>
            <p:cNvPicPr>
              <a:picLocks noChangeAspect="1" noChangeArrowheads="1"/>
            </p:cNvPicPr>
            <p:nvPr/>
          </p:nvPicPr>
          <p:blipFill>
            <a:blip r:embed="rId6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45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12" name="Group 46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213" name="AutoShape 47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4" name="AutoShape 48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5" name="AutoShape 49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6" name="AutoShape 50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13" name="Group 51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209" name="AutoShape 52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0" name="AutoShape 53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1" name="AutoShape 54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2" name="AutoShape 55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76" name="Text Box 56"/>
            <p:cNvSpPr txBox="1">
              <a:spLocks noChangeAspect="1" noChangeArrowheads="1"/>
            </p:cNvSpPr>
            <p:nvPr/>
          </p:nvSpPr>
          <p:spPr bwMode="gray">
            <a:xfrm>
              <a:off x="1083" y="2347"/>
              <a:ext cx="679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3G</a:t>
              </a:r>
            </a:p>
          </p:txBody>
        </p:sp>
      </p:grp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3362327" y="2349501"/>
            <a:ext cx="576263" cy="690563"/>
            <a:chOff x="1075" y="2162"/>
            <a:chExt cx="698" cy="820"/>
          </a:xfrm>
        </p:grpSpPr>
        <p:pic>
          <p:nvPicPr>
            <p:cNvPr id="48187" name="Picture 58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88" name="Oval 59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189" name="Picture 60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61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16" name="Group 62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198" name="AutoShape 63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9" name="AutoShape 64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00" name="AutoShape 65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01" name="AutoShape 66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17" name="Group 67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194" name="AutoShape 68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5" name="AutoShape 69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6" name="AutoShape 70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7" name="AutoShape 71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92" name="Text Box 72"/>
            <p:cNvSpPr txBox="1">
              <a:spLocks noChangeAspect="1" noChangeArrowheads="1"/>
            </p:cNvSpPr>
            <p:nvPr/>
          </p:nvSpPr>
          <p:spPr bwMode="gray">
            <a:xfrm>
              <a:off x="1083" y="2347"/>
              <a:ext cx="67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4G</a:t>
              </a:r>
            </a:p>
          </p:txBody>
        </p:sp>
      </p:grpSp>
      <p:grpSp>
        <p:nvGrpSpPr>
          <p:cNvPr id="18" name="Group 73"/>
          <p:cNvGrpSpPr>
            <a:grpSpLocks/>
          </p:cNvGrpSpPr>
          <p:nvPr/>
        </p:nvGrpSpPr>
        <p:grpSpPr bwMode="auto">
          <a:xfrm>
            <a:off x="4154488" y="1773237"/>
            <a:ext cx="576262" cy="690563"/>
            <a:chOff x="1075" y="2162"/>
            <a:chExt cx="698" cy="820"/>
          </a:xfrm>
        </p:grpSpPr>
        <p:pic>
          <p:nvPicPr>
            <p:cNvPr id="48172" name="Picture 74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73" name="Oval 75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174" name="Picture 76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77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20" name="Group 78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183" name="AutoShape 79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4" name="AutoShape 80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5" name="AutoShape 81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6" name="AutoShape 82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21" name="Group 83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179" name="AutoShape 84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0" name="AutoShape 85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1" name="AutoShape 86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2" name="AutoShape 87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608" name="Text Box 88"/>
            <p:cNvSpPr txBox="1">
              <a:spLocks noChangeAspect="1" noChangeArrowheads="1"/>
            </p:cNvSpPr>
            <p:nvPr/>
          </p:nvSpPr>
          <p:spPr bwMode="gray">
            <a:xfrm>
              <a:off x="1083" y="2347"/>
              <a:ext cx="67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5G</a:t>
              </a:r>
            </a:p>
          </p:txBody>
        </p:sp>
      </p:grpSp>
      <p:sp>
        <p:nvSpPr>
          <p:cNvPr id="48141" name="Rectangle 89"/>
          <p:cNvSpPr>
            <a:spLocks noChangeArrowheads="1"/>
          </p:cNvSpPr>
          <p:nvPr/>
        </p:nvSpPr>
        <p:spPr bwMode="auto">
          <a:xfrm>
            <a:off x="546100" y="3730626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2" name="Rectangle 90"/>
          <p:cNvSpPr>
            <a:spLocks noChangeArrowheads="1"/>
          </p:cNvSpPr>
          <p:nvPr/>
        </p:nvSpPr>
        <p:spPr bwMode="auto">
          <a:xfrm>
            <a:off x="546101" y="4378326"/>
            <a:ext cx="432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kbps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3" name="Rectangle 91"/>
          <p:cNvSpPr>
            <a:spLocks noChangeArrowheads="1"/>
          </p:cNvSpPr>
          <p:nvPr/>
        </p:nvSpPr>
        <p:spPr bwMode="auto">
          <a:xfrm>
            <a:off x="546102" y="5027614"/>
            <a:ext cx="3302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4" name="Rectangle 92"/>
          <p:cNvSpPr>
            <a:spLocks noChangeArrowheads="1"/>
          </p:cNvSpPr>
          <p:nvPr/>
        </p:nvSpPr>
        <p:spPr bwMode="auto">
          <a:xfrm>
            <a:off x="546100" y="3730626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5" name="Rectangle 93"/>
          <p:cNvSpPr>
            <a:spLocks noChangeArrowheads="1"/>
          </p:cNvSpPr>
          <p:nvPr/>
        </p:nvSpPr>
        <p:spPr bwMode="auto">
          <a:xfrm>
            <a:off x="546101" y="4378326"/>
            <a:ext cx="432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kbps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6" name="Rectangle 94"/>
          <p:cNvSpPr>
            <a:spLocks noChangeArrowheads="1"/>
          </p:cNvSpPr>
          <p:nvPr/>
        </p:nvSpPr>
        <p:spPr bwMode="auto">
          <a:xfrm>
            <a:off x="546102" y="5027614"/>
            <a:ext cx="3302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7" name="Rectangle 95"/>
          <p:cNvSpPr>
            <a:spLocks noChangeArrowheads="1"/>
          </p:cNvSpPr>
          <p:nvPr/>
        </p:nvSpPr>
        <p:spPr bwMode="auto">
          <a:xfrm>
            <a:off x="546102" y="3113090"/>
            <a:ext cx="4905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Gbps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8" name="Rectangle 96"/>
          <p:cNvSpPr>
            <a:spLocks noChangeArrowheads="1"/>
          </p:cNvSpPr>
          <p:nvPr/>
        </p:nvSpPr>
        <p:spPr bwMode="auto">
          <a:xfrm>
            <a:off x="3810001" y="5841275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2020</a:t>
            </a:r>
            <a:endParaRPr lang="fi-FI" sz="1600" dirty="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9" name="Rectangle 97"/>
          <p:cNvSpPr>
            <a:spLocks noChangeArrowheads="1"/>
          </p:cNvSpPr>
          <p:nvPr/>
        </p:nvSpPr>
        <p:spPr bwMode="auto">
          <a:xfrm>
            <a:off x="3073401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2010</a:t>
            </a:r>
            <a:endParaRPr lang="fi-FI" sz="16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0" name="Rectangle 98"/>
          <p:cNvSpPr>
            <a:spLocks noChangeArrowheads="1"/>
          </p:cNvSpPr>
          <p:nvPr/>
        </p:nvSpPr>
        <p:spPr bwMode="auto">
          <a:xfrm>
            <a:off x="2354264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2000</a:t>
            </a:r>
            <a:endParaRPr lang="fi-FI" sz="16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1" name="Rectangle 99"/>
          <p:cNvSpPr>
            <a:spLocks noChangeArrowheads="1"/>
          </p:cNvSpPr>
          <p:nvPr/>
        </p:nvSpPr>
        <p:spPr bwMode="auto">
          <a:xfrm>
            <a:off x="1633539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1990</a:t>
            </a:r>
            <a:endParaRPr lang="fi-FI" sz="16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2" name="Rectangle 100"/>
          <p:cNvSpPr>
            <a:spLocks noChangeArrowheads="1"/>
          </p:cNvSpPr>
          <p:nvPr/>
        </p:nvSpPr>
        <p:spPr bwMode="auto">
          <a:xfrm>
            <a:off x="914401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1980</a:t>
            </a:r>
            <a:endParaRPr lang="fi-FI" sz="16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3" name="Text Box 101"/>
          <p:cNvSpPr txBox="1">
            <a:spLocks noChangeArrowheads="1"/>
          </p:cNvSpPr>
          <p:nvPr/>
        </p:nvSpPr>
        <p:spPr bwMode="auto">
          <a:xfrm>
            <a:off x="1057277" y="4983163"/>
            <a:ext cx="1008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800080"/>
                </a:solidFill>
                <a:latin typeface="Arial" pitchFamily="34" charset="0"/>
                <a:ea typeface="SimSun" pitchFamily="2" charset="-122"/>
              </a:rPr>
              <a:t>AMPS</a:t>
            </a:r>
            <a:endParaRPr lang="fi-FI" b="1">
              <a:solidFill>
                <a:srgbClr val="80008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4" name="Text Box 102"/>
          <p:cNvSpPr txBox="1">
            <a:spLocks noChangeArrowheads="1"/>
          </p:cNvSpPr>
          <p:nvPr/>
        </p:nvSpPr>
        <p:spPr bwMode="auto">
          <a:xfrm>
            <a:off x="4081465" y="2463801"/>
            <a:ext cx="504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Arial" pitchFamily="34" charset="0"/>
                <a:ea typeface="SimSun" pitchFamily="2" charset="-122"/>
              </a:rPr>
              <a:t>?</a:t>
            </a:r>
            <a:endParaRPr lang="fi-FI" sz="3200" b="1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5" name="Text Box 103"/>
          <p:cNvSpPr txBox="1">
            <a:spLocks noChangeArrowheads="1"/>
          </p:cNvSpPr>
          <p:nvPr/>
        </p:nvSpPr>
        <p:spPr bwMode="auto">
          <a:xfrm>
            <a:off x="1038227" y="4967288"/>
            <a:ext cx="1008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AMPS</a:t>
            </a:r>
            <a:endParaRPr lang="fi-FI" b="1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6" name="Text Box 104"/>
          <p:cNvSpPr txBox="1">
            <a:spLocks noChangeArrowheads="1"/>
          </p:cNvSpPr>
          <p:nvPr/>
        </p:nvSpPr>
        <p:spPr bwMode="auto">
          <a:xfrm>
            <a:off x="4052890" y="2449514"/>
            <a:ext cx="504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?</a:t>
            </a:r>
            <a:endParaRPr lang="fi-FI" sz="3200" b="1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7" name="文本框 33"/>
          <p:cNvSpPr txBox="1">
            <a:spLocks noChangeArrowheads="1"/>
          </p:cNvSpPr>
          <p:nvPr/>
        </p:nvSpPr>
        <p:spPr bwMode="auto">
          <a:xfrm>
            <a:off x="6096000" y="2492376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b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Mobile device </a:t>
            </a:r>
            <a:r>
              <a:rPr lang="en-US" altLang="zh-CN" sz="1200" b="1" dirty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for </a:t>
            </a:r>
            <a:r>
              <a:rPr lang="en-US" altLang="zh-CN" sz="1200" b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everyone</a:t>
            </a:r>
            <a:endParaRPr lang="fi-FI" altLang="zh-CN" sz="1200" b="1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8" name="文本框 23"/>
          <p:cNvSpPr txBox="1">
            <a:spLocks noChangeArrowheads="1"/>
          </p:cNvSpPr>
          <p:nvPr/>
        </p:nvSpPr>
        <p:spPr bwMode="auto">
          <a:xfrm>
            <a:off x="7092950" y="5805488"/>
            <a:ext cx="73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Arial" pitchFamily="34" charset="0"/>
                <a:ea typeface="SimSun" pitchFamily="2" charset="-122"/>
              </a:rPr>
              <a:t>Time</a:t>
            </a:r>
            <a:endParaRPr lang="fi-FI" altLang="zh-CN" b="1">
              <a:latin typeface="Arial" pitchFamily="34" charset="0"/>
              <a:ea typeface="SimSun" pitchFamily="2" charset="-122"/>
            </a:endParaRPr>
          </a:p>
        </p:txBody>
      </p:sp>
      <p:pic>
        <p:nvPicPr>
          <p:cNvPr id="48159" name="Picture 1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98650" y="4414839"/>
            <a:ext cx="863600" cy="3794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48160" name="Picture 1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0015" y="3844925"/>
            <a:ext cx="846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1" name="Picture 10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6450" y="3227388"/>
            <a:ext cx="80803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2" name="自选图形 81"/>
          <p:cNvSpPr>
            <a:spLocks noChangeArrowheads="1"/>
          </p:cNvSpPr>
          <p:nvPr/>
        </p:nvSpPr>
        <p:spPr bwMode="auto">
          <a:xfrm>
            <a:off x="404815" y="5695949"/>
            <a:ext cx="7767637" cy="211139"/>
          </a:xfrm>
          <a:prstGeom prst="rightArrow">
            <a:avLst>
              <a:gd name="adj1" fmla="val 23074"/>
              <a:gd name="adj2" fmla="val 131999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63" name="自选图形 82"/>
          <p:cNvSpPr>
            <a:spLocks noChangeArrowheads="1"/>
          </p:cNvSpPr>
          <p:nvPr/>
        </p:nvSpPr>
        <p:spPr bwMode="auto">
          <a:xfrm rot="-5400000">
            <a:off x="-1517651" y="3748088"/>
            <a:ext cx="3894139" cy="220662"/>
          </a:xfrm>
          <a:prstGeom prst="rightArrow">
            <a:avLst>
              <a:gd name="adj1" fmla="val 21981"/>
              <a:gd name="adj2" fmla="val 79414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64" name="Freeform 112"/>
          <p:cNvSpPr>
            <a:spLocks/>
          </p:cNvSpPr>
          <p:nvPr/>
        </p:nvSpPr>
        <p:spPr bwMode="auto">
          <a:xfrm>
            <a:off x="5243515" y="3181351"/>
            <a:ext cx="1385887" cy="1831975"/>
          </a:xfrm>
          <a:custGeom>
            <a:avLst/>
            <a:gdLst>
              <a:gd name="T0" fmla="*/ 0 w 873"/>
              <a:gd name="T1" fmla="*/ 2147483647 h 1154"/>
              <a:gd name="T2" fmla="*/ 2147483647 w 873"/>
              <a:gd name="T3" fmla="*/ 0 h 1154"/>
              <a:gd name="T4" fmla="*/ 2147483647 w 873"/>
              <a:gd name="T5" fmla="*/ 2147483647 h 1154"/>
              <a:gd name="T6" fmla="*/ 2147483647 w 873"/>
              <a:gd name="T7" fmla="*/ 2147483647 h 1154"/>
              <a:gd name="T8" fmla="*/ 0 w 873"/>
              <a:gd name="T9" fmla="*/ 2147483647 h 1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3"/>
              <a:gd name="T16" fmla="*/ 0 h 1154"/>
              <a:gd name="T17" fmla="*/ 873 w 873"/>
              <a:gd name="T18" fmla="*/ 1154 h 1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3" h="1154">
                <a:moveTo>
                  <a:pt x="0" y="836"/>
                </a:moveTo>
                <a:lnTo>
                  <a:pt x="723" y="0"/>
                </a:lnTo>
                <a:lnTo>
                  <a:pt x="873" y="504"/>
                </a:lnTo>
                <a:lnTo>
                  <a:pt x="317" y="1154"/>
                </a:lnTo>
                <a:lnTo>
                  <a:pt x="0" y="836"/>
                </a:lnTo>
                <a:close/>
              </a:path>
            </a:pathLst>
          </a:custGeom>
          <a:solidFill>
            <a:srgbClr val="CDEDE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8165" name="Picture 1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67377" y="4005263"/>
            <a:ext cx="428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6" name="Picture 1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43515" y="4508501"/>
            <a:ext cx="4714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7" name="Picture 1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91265" y="2997202"/>
            <a:ext cx="7953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8" name="图片 30" descr="iphon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80127" y="3352800"/>
            <a:ext cx="3968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9" name="Rectangle 2"/>
          <p:cNvSpPr>
            <a:spLocks noChangeArrowheads="1"/>
          </p:cNvSpPr>
          <p:nvPr/>
        </p:nvSpPr>
        <p:spPr bwMode="auto">
          <a:xfrm>
            <a:off x="457200" y="990600"/>
            <a:ext cx="800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>
                <a:solidFill>
                  <a:srgbClr val="000066"/>
                </a:solidFill>
                <a:latin typeface="Arial Narrow" pitchFamily="34" charset="0"/>
                <a:sym typeface="Wingdings" pitchFamily="2" charset="2"/>
              </a:rPr>
              <a:t>Cellular </a:t>
            </a:r>
            <a:r>
              <a:rPr lang="en-US" sz="2400" b="1" dirty="0" smtClean="0">
                <a:solidFill>
                  <a:srgbClr val="000066"/>
                </a:solidFill>
                <a:latin typeface="Arial Narrow" pitchFamily="34" charset="0"/>
                <a:sym typeface="Wingdings" pitchFamily="2" charset="2"/>
              </a:rPr>
              <a:t>Generations –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Current View 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87082" y="4477436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latin typeface="Arial" panose="020B0604020202020204" pitchFamily="34" charset="0"/>
              </a:rPr>
              <a:t>data</a:t>
            </a:r>
            <a:endParaRPr lang="en-CA" sz="1400" dirty="0">
              <a:latin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114802" y="38216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 panose="020B0604020202020204" pitchFamily="34" charset="0"/>
              </a:rPr>
              <a:t>data</a:t>
            </a:r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626013" y="3124201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Arial" panose="020B0604020202020204" pitchFamily="34" charset="0"/>
              </a:rPr>
              <a:t>data</a:t>
            </a:r>
            <a:endParaRPr lang="en-CA" sz="2400" dirty="0">
              <a:latin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257802" y="2438402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latin typeface="Arial" panose="020B0604020202020204" pitchFamily="34" charset="0"/>
              </a:rPr>
              <a:t>data</a:t>
            </a:r>
            <a:endParaRPr lang="en-CA" sz="3200" dirty="0">
              <a:latin typeface="Arial" panose="020B0604020202020204" pitchFamily="34" charset="0"/>
            </a:endParaRPr>
          </a:p>
        </p:txBody>
      </p:sp>
      <p:cxnSp>
        <p:nvCxnSpPr>
          <p:cNvPr id="122" name="直接箭头连接符 76"/>
          <p:cNvCxnSpPr>
            <a:cxnSpLocks noChangeShapeType="1"/>
          </p:cNvCxnSpPr>
          <p:nvPr/>
        </p:nvCxnSpPr>
        <p:spPr bwMode="auto">
          <a:xfrm flipH="1" flipV="1">
            <a:off x="1048310" y="2076777"/>
            <a:ext cx="4742890" cy="3393163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直接箭头连接符 76"/>
          <p:cNvCxnSpPr>
            <a:cxnSpLocks noChangeShapeType="1"/>
          </p:cNvCxnSpPr>
          <p:nvPr/>
        </p:nvCxnSpPr>
        <p:spPr bwMode="auto">
          <a:xfrm flipH="1">
            <a:off x="1048310" y="1970721"/>
            <a:ext cx="4742890" cy="3627923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558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7" name="AutoShape 36"/>
          <p:cNvCxnSpPr>
            <a:cxnSpLocks noChangeShapeType="1"/>
          </p:cNvCxnSpPr>
          <p:nvPr/>
        </p:nvCxnSpPr>
        <p:spPr bwMode="auto">
          <a:xfrm>
            <a:off x="914400" y="1981200"/>
            <a:ext cx="7391400" cy="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 type="triangle" w="med" len="med"/>
          </a:ln>
        </p:spPr>
      </p:cxnSp>
      <p:cxnSp>
        <p:nvCxnSpPr>
          <p:cNvPr id="6148" name="Straight Arrow Connector 26"/>
          <p:cNvCxnSpPr>
            <a:cxnSpLocks noChangeShapeType="1"/>
          </p:cNvCxnSpPr>
          <p:nvPr/>
        </p:nvCxnSpPr>
        <p:spPr bwMode="auto">
          <a:xfrm>
            <a:off x="12954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49" name="Straight Arrow Connector 26"/>
          <p:cNvCxnSpPr>
            <a:cxnSpLocks noChangeShapeType="1"/>
          </p:cNvCxnSpPr>
          <p:nvPr/>
        </p:nvCxnSpPr>
        <p:spPr bwMode="auto">
          <a:xfrm>
            <a:off x="19050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0" name="Straight Arrow Connector 26"/>
          <p:cNvCxnSpPr>
            <a:cxnSpLocks noChangeShapeType="1"/>
          </p:cNvCxnSpPr>
          <p:nvPr/>
        </p:nvCxnSpPr>
        <p:spPr bwMode="auto">
          <a:xfrm>
            <a:off x="25146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1" name="Straight Arrow Connector 26"/>
          <p:cNvCxnSpPr>
            <a:cxnSpLocks noChangeShapeType="1"/>
          </p:cNvCxnSpPr>
          <p:nvPr/>
        </p:nvCxnSpPr>
        <p:spPr bwMode="auto">
          <a:xfrm>
            <a:off x="31242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2" name="Straight Arrow Connector 26"/>
          <p:cNvCxnSpPr>
            <a:cxnSpLocks noChangeShapeType="1"/>
          </p:cNvCxnSpPr>
          <p:nvPr/>
        </p:nvCxnSpPr>
        <p:spPr bwMode="auto">
          <a:xfrm>
            <a:off x="37338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3" name="Straight Arrow Connector 26"/>
          <p:cNvCxnSpPr>
            <a:cxnSpLocks noChangeShapeType="1"/>
          </p:cNvCxnSpPr>
          <p:nvPr/>
        </p:nvCxnSpPr>
        <p:spPr bwMode="auto">
          <a:xfrm>
            <a:off x="43434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4" name="Straight Arrow Connector 26"/>
          <p:cNvCxnSpPr>
            <a:cxnSpLocks noChangeShapeType="1"/>
          </p:cNvCxnSpPr>
          <p:nvPr/>
        </p:nvCxnSpPr>
        <p:spPr bwMode="auto">
          <a:xfrm>
            <a:off x="55626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5" name="Straight Arrow Connector 26"/>
          <p:cNvCxnSpPr>
            <a:cxnSpLocks noChangeShapeType="1"/>
          </p:cNvCxnSpPr>
          <p:nvPr/>
        </p:nvCxnSpPr>
        <p:spPr bwMode="auto">
          <a:xfrm>
            <a:off x="61722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6" name="Straight Arrow Connector 26"/>
          <p:cNvCxnSpPr>
            <a:cxnSpLocks noChangeShapeType="1"/>
          </p:cNvCxnSpPr>
          <p:nvPr/>
        </p:nvCxnSpPr>
        <p:spPr bwMode="auto">
          <a:xfrm>
            <a:off x="49530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6157" name="TextBox 31"/>
          <p:cNvSpPr txBox="1">
            <a:spLocks noChangeArrowheads="1"/>
          </p:cNvSpPr>
          <p:nvPr/>
        </p:nvSpPr>
        <p:spPr bwMode="auto">
          <a:xfrm>
            <a:off x="10410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1980</a:t>
            </a:r>
          </a:p>
        </p:txBody>
      </p:sp>
      <p:sp>
        <p:nvSpPr>
          <p:cNvPr id="6158" name="TextBox 31"/>
          <p:cNvSpPr txBox="1">
            <a:spLocks noChangeArrowheads="1"/>
          </p:cNvSpPr>
          <p:nvPr/>
        </p:nvSpPr>
        <p:spPr bwMode="auto">
          <a:xfrm>
            <a:off x="1652276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1985</a:t>
            </a:r>
          </a:p>
        </p:txBody>
      </p:sp>
      <p:sp>
        <p:nvSpPr>
          <p:cNvPr id="6159" name="TextBox 31"/>
          <p:cNvSpPr txBox="1">
            <a:spLocks noChangeArrowheads="1"/>
          </p:cNvSpPr>
          <p:nvPr/>
        </p:nvSpPr>
        <p:spPr bwMode="auto">
          <a:xfrm>
            <a:off x="22602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1990</a:t>
            </a:r>
          </a:p>
        </p:txBody>
      </p:sp>
      <p:sp>
        <p:nvSpPr>
          <p:cNvPr id="6160" name="TextBox 31"/>
          <p:cNvSpPr txBox="1">
            <a:spLocks noChangeArrowheads="1"/>
          </p:cNvSpPr>
          <p:nvPr/>
        </p:nvSpPr>
        <p:spPr bwMode="auto">
          <a:xfrm>
            <a:off x="2862743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1995</a:t>
            </a:r>
          </a:p>
        </p:txBody>
      </p:sp>
      <p:sp>
        <p:nvSpPr>
          <p:cNvPr id="6161" name="TextBox 31"/>
          <p:cNvSpPr txBox="1">
            <a:spLocks noChangeArrowheads="1"/>
          </p:cNvSpPr>
          <p:nvPr/>
        </p:nvSpPr>
        <p:spPr bwMode="auto">
          <a:xfrm>
            <a:off x="3481076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2000</a:t>
            </a:r>
          </a:p>
        </p:txBody>
      </p:sp>
      <p:sp>
        <p:nvSpPr>
          <p:cNvPr id="6162" name="TextBox 31"/>
          <p:cNvSpPr txBox="1">
            <a:spLocks noChangeArrowheads="1"/>
          </p:cNvSpPr>
          <p:nvPr/>
        </p:nvSpPr>
        <p:spPr bwMode="auto">
          <a:xfrm>
            <a:off x="40890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2005</a:t>
            </a:r>
          </a:p>
        </p:txBody>
      </p:sp>
      <p:sp>
        <p:nvSpPr>
          <p:cNvPr id="6163" name="TextBox 31"/>
          <p:cNvSpPr txBox="1">
            <a:spLocks noChangeArrowheads="1"/>
          </p:cNvSpPr>
          <p:nvPr/>
        </p:nvSpPr>
        <p:spPr bwMode="auto">
          <a:xfrm>
            <a:off x="53082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2015</a:t>
            </a:r>
          </a:p>
        </p:txBody>
      </p:sp>
      <p:sp>
        <p:nvSpPr>
          <p:cNvPr id="6164" name="TextBox 31"/>
          <p:cNvSpPr txBox="1">
            <a:spLocks noChangeArrowheads="1"/>
          </p:cNvSpPr>
          <p:nvPr/>
        </p:nvSpPr>
        <p:spPr bwMode="auto">
          <a:xfrm>
            <a:off x="592661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2020</a:t>
            </a:r>
          </a:p>
        </p:txBody>
      </p:sp>
      <p:sp>
        <p:nvSpPr>
          <p:cNvPr id="6165" name="TextBox 31"/>
          <p:cNvSpPr txBox="1">
            <a:spLocks noChangeArrowheads="1"/>
          </p:cNvSpPr>
          <p:nvPr/>
        </p:nvSpPr>
        <p:spPr bwMode="auto">
          <a:xfrm>
            <a:off x="46986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2010</a:t>
            </a:r>
          </a:p>
        </p:txBody>
      </p:sp>
      <p:sp>
        <p:nvSpPr>
          <p:cNvPr id="6166" name="TextBox 31"/>
          <p:cNvSpPr txBox="1">
            <a:spLocks noChangeArrowheads="1"/>
          </p:cNvSpPr>
          <p:nvPr/>
        </p:nvSpPr>
        <p:spPr bwMode="auto">
          <a:xfrm>
            <a:off x="109968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1G</a:t>
            </a:r>
          </a:p>
        </p:txBody>
      </p:sp>
      <p:sp>
        <p:nvSpPr>
          <p:cNvPr id="6167" name="TextBox 31"/>
          <p:cNvSpPr txBox="1">
            <a:spLocks noChangeArrowheads="1"/>
          </p:cNvSpPr>
          <p:nvPr/>
        </p:nvSpPr>
        <p:spPr bwMode="auto">
          <a:xfrm>
            <a:off x="2329201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2G</a:t>
            </a:r>
          </a:p>
        </p:txBody>
      </p:sp>
      <p:sp>
        <p:nvSpPr>
          <p:cNvPr id="6168" name="TextBox 31"/>
          <p:cNvSpPr txBox="1">
            <a:spLocks noChangeArrowheads="1"/>
          </p:cNvSpPr>
          <p:nvPr/>
        </p:nvSpPr>
        <p:spPr bwMode="auto">
          <a:xfrm>
            <a:off x="2860394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2.5G</a:t>
            </a:r>
          </a:p>
        </p:txBody>
      </p:sp>
      <p:sp>
        <p:nvSpPr>
          <p:cNvPr id="6169" name="TextBox 31"/>
          <p:cNvSpPr txBox="1">
            <a:spLocks noChangeArrowheads="1"/>
          </p:cNvSpPr>
          <p:nvPr/>
        </p:nvSpPr>
        <p:spPr bwMode="auto">
          <a:xfrm>
            <a:off x="354681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3G</a:t>
            </a:r>
          </a:p>
        </p:txBody>
      </p:sp>
      <p:sp>
        <p:nvSpPr>
          <p:cNvPr id="6170" name="TextBox 31"/>
          <p:cNvSpPr txBox="1">
            <a:spLocks noChangeArrowheads="1"/>
          </p:cNvSpPr>
          <p:nvPr/>
        </p:nvSpPr>
        <p:spPr bwMode="auto">
          <a:xfrm>
            <a:off x="4095469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3.5G</a:t>
            </a:r>
          </a:p>
        </p:txBody>
      </p:sp>
      <p:sp>
        <p:nvSpPr>
          <p:cNvPr id="6171" name="TextBox 31"/>
          <p:cNvSpPr txBox="1">
            <a:spLocks noChangeArrowheads="1"/>
          </p:cNvSpPr>
          <p:nvPr/>
        </p:nvSpPr>
        <p:spPr bwMode="auto">
          <a:xfrm>
            <a:off x="476601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4G</a:t>
            </a:r>
          </a:p>
        </p:txBody>
      </p:sp>
      <p:sp>
        <p:nvSpPr>
          <p:cNvPr id="6172" name="TextBox 31"/>
          <p:cNvSpPr txBox="1">
            <a:spLocks noChangeArrowheads="1"/>
          </p:cNvSpPr>
          <p:nvPr/>
        </p:nvSpPr>
        <p:spPr bwMode="auto">
          <a:xfrm>
            <a:off x="5313082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4.5G</a:t>
            </a:r>
          </a:p>
        </p:txBody>
      </p:sp>
      <p:sp>
        <p:nvSpPr>
          <p:cNvPr id="6173" name="TextBox 31"/>
          <p:cNvSpPr txBox="1">
            <a:spLocks noChangeArrowheads="1"/>
          </p:cNvSpPr>
          <p:nvPr/>
        </p:nvSpPr>
        <p:spPr bwMode="auto">
          <a:xfrm>
            <a:off x="5988388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5G</a:t>
            </a:r>
          </a:p>
        </p:txBody>
      </p:sp>
      <p:cxnSp>
        <p:nvCxnSpPr>
          <p:cNvPr id="6174" name="Straight Arrow Connector 26"/>
          <p:cNvCxnSpPr>
            <a:cxnSpLocks noChangeShapeType="1"/>
          </p:cNvCxnSpPr>
          <p:nvPr/>
        </p:nvCxnSpPr>
        <p:spPr bwMode="auto">
          <a:xfrm flipH="1">
            <a:off x="1295400" y="2667000"/>
            <a:ext cx="280035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6176" name="TextBox 31"/>
          <p:cNvSpPr txBox="1">
            <a:spLocks noChangeArrowheads="1"/>
          </p:cNvSpPr>
          <p:nvPr/>
        </p:nvSpPr>
        <p:spPr bwMode="auto">
          <a:xfrm>
            <a:off x="2353072" y="2379663"/>
            <a:ext cx="5421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rgbClr val="FF0000"/>
                </a:solidFill>
                <a:latin typeface="Arial" pitchFamily="34" charset="0"/>
              </a:rPr>
              <a:t>voice</a:t>
            </a:r>
          </a:p>
        </p:txBody>
      </p:sp>
      <p:sp>
        <p:nvSpPr>
          <p:cNvPr id="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ym typeface="Wingdings" pitchFamily="2" charset="2"/>
              </a:rPr>
              <a:t>Cellular Generations: Use-Cases &amp; Timeline</a:t>
            </a:r>
            <a:endParaRPr lang="en-US" alt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7172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7" name="AutoShape 36"/>
          <p:cNvCxnSpPr>
            <a:cxnSpLocks noChangeShapeType="1"/>
          </p:cNvCxnSpPr>
          <p:nvPr/>
        </p:nvCxnSpPr>
        <p:spPr bwMode="auto">
          <a:xfrm>
            <a:off x="914400" y="1981200"/>
            <a:ext cx="7391400" cy="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 type="triangle" w="med" len="med"/>
          </a:ln>
        </p:spPr>
      </p:cxnSp>
      <p:cxnSp>
        <p:nvCxnSpPr>
          <p:cNvPr id="6148" name="Straight Arrow Connector 26"/>
          <p:cNvCxnSpPr>
            <a:cxnSpLocks noChangeShapeType="1"/>
          </p:cNvCxnSpPr>
          <p:nvPr/>
        </p:nvCxnSpPr>
        <p:spPr bwMode="auto">
          <a:xfrm>
            <a:off x="12954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49" name="Straight Arrow Connector 26"/>
          <p:cNvCxnSpPr>
            <a:cxnSpLocks noChangeShapeType="1"/>
          </p:cNvCxnSpPr>
          <p:nvPr/>
        </p:nvCxnSpPr>
        <p:spPr bwMode="auto">
          <a:xfrm>
            <a:off x="19050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0" name="Straight Arrow Connector 26"/>
          <p:cNvCxnSpPr>
            <a:cxnSpLocks noChangeShapeType="1"/>
          </p:cNvCxnSpPr>
          <p:nvPr/>
        </p:nvCxnSpPr>
        <p:spPr bwMode="auto">
          <a:xfrm>
            <a:off x="25146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1" name="Straight Arrow Connector 26"/>
          <p:cNvCxnSpPr>
            <a:cxnSpLocks noChangeShapeType="1"/>
          </p:cNvCxnSpPr>
          <p:nvPr/>
        </p:nvCxnSpPr>
        <p:spPr bwMode="auto">
          <a:xfrm>
            <a:off x="31242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2" name="Straight Arrow Connector 26"/>
          <p:cNvCxnSpPr>
            <a:cxnSpLocks noChangeShapeType="1"/>
          </p:cNvCxnSpPr>
          <p:nvPr/>
        </p:nvCxnSpPr>
        <p:spPr bwMode="auto">
          <a:xfrm>
            <a:off x="37338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3" name="Straight Arrow Connector 26"/>
          <p:cNvCxnSpPr>
            <a:cxnSpLocks noChangeShapeType="1"/>
          </p:cNvCxnSpPr>
          <p:nvPr/>
        </p:nvCxnSpPr>
        <p:spPr bwMode="auto">
          <a:xfrm>
            <a:off x="43434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4" name="Straight Arrow Connector 26"/>
          <p:cNvCxnSpPr>
            <a:cxnSpLocks noChangeShapeType="1"/>
          </p:cNvCxnSpPr>
          <p:nvPr/>
        </p:nvCxnSpPr>
        <p:spPr bwMode="auto">
          <a:xfrm>
            <a:off x="55626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5" name="Straight Arrow Connector 26"/>
          <p:cNvCxnSpPr>
            <a:cxnSpLocks noChangeShapeType="1"/>
          </p:cNvCxnSpPr>
          <p:nvPr/>
        </p:nvCxnSpPr>
        <p:spPr bwMode="auto">
          <a:xfrm>
            <a:off x="61722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6" name="Straight Arrow Connector 26"/>
          <p:cNvCxnSpPr>
            <a:cxnSpLocks noChangeShapeType="1"/>
          </p:cNvCxnSpPr>
          <p:nvPr/>
        </p:nvCxnSpPr>
        <p:spPr bwMode="auto">
          <a:xfrm>
            <a:off x="49530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6157" name="TextBox 31"/>
          <p:cNvSpPr txBox="1">
            <a:spLocks noChangeArrowheads="1"/>
          </p:cNvSpPr>
          <p:nvPr/>
        </p:nvSpPr>
        <p:spPr bwMode="auto">
          <a:xfrm>
            <a:off x="10410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1980</a:t>
            </a:r>
          </a:p>
        </p:txBody>
      </p:sp>
      <p:sp>
        <p:nvSpPr>
          <p:cNvPr id="6158" name="TextBox 31"/>
          <p:cNvSpPr txBox="1">
            <a:spLocks noChangeArrowheads="1"/>
          </p:cNvSpPr>
          <p:nvPr/>
        </p:nvSpPr>
        <p:spPr bwMode="auto">
          <a:xfrm>
            <a:off x="1652276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1985</a:t>
            </a:r>
          </a:p>
        </p:txBody>
      </p:sp>
      <p:sp>
        <p:nvSpPr>
          <p:cNvPr id="6159" name="TextBox 31"/>
          <p:cNvSpPr txBox="1">
            <a:spLocks noChangeArrowheads="1"/>
          </p:cNvSpPr>
          <p:nvPr/>
        </p:nvSpPr>
        <p:spPr bwMode="auto">
          <a:xfrm>
            <a:off x="22602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1990</a:t>
            </a:r>
          </a:p>
        </p:txBody>
      </p:sp>
      <p:sp>
        <p:nvSpPr>
          <p:cNvPr id="6160" name="TextBox 31"/>
          <p:cNvSpPr txBox="1">
            <a:spLocks noChangeArrowheads="1"/>
          </p:cNvSpPr>
          <p:nvPr/>
        </p:nvSpPr>
        <p:spPr bwMode="auto">
          <a:xfrm>
            <a:off x="2862743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1995</a:t>
            </a:r>
          </a:p>
        </p:txBody>
      </p:sp>
      <p:sp>
        <p:nvSpPr>
          <p:cNvPr id="6161" name="TextBox 31"/>
          <p:cNvSpPr txBox="1">
            <a:spLocks noChangeArrowheads="1"/>
          </p:cNvSpPr>
          <p:nvPr/>
        </p:nvSpPr>
        <p:spPr bwMode="auto">
          <a:xfrm>
            <a:off x="3481076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2000</a:t>
            </a:r>
          </a:p>
        </p:txBody>
      </p:sp>
      <p:sp>
        <p:nvSpPr>
          <p:cNvPr id="6162" name="TextBox 31"/>
          <p:cNvSpPr txBox="1">
            <a:spLocks noChangeArrowheads="1"/>
          </p:cNvSpPr>
          <p:nvPr/>
        </p:nvSpPr>
        <p:spPr bwMode="auto">
          <a:xfrm>
            <a:off x="40890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2005</a:t>
            </a:r>
          </a:p>
        </p:txBody>
      </p:sp>
      <p:sp>
        <p:nvSpPr>
          <p:cNvPr id="6163" name="TextBox 31"/>
          <p:cNvSpPr txBox="1">
            <a:spLocks noChangeArrowheads="1"/>
          </p:cNvSpPr>
          <p:nvPr/>
        </p:nvSpPr>
        <p:spPr bwMode="auto">
          <a:xfrm>
            <a:off x="53082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2015</a:t>
            </a:r>
          </a:p>
        </p:txBody>
      </p:sp>
      <p:sp>
        <p:nvSpPr>
          <p:cNvPr id="6164" name="TextBox 31"/>
          <p:cNvSpPr txBox="1">
            <a:spLocks noChangeArrowheads="1"/>
          </p:cNvSpPr>
          <p:nvPr/>
        </p:nvSpPr>
        <p:spPr bwMode="auto">
          <a:xfrm>
            <a:off x="592661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2020</a:t>
            </a:r>
          </a:p>
        </p:txBody>
      </p:sp>
      <p:sp>
        <p:nvSpPr>
          <p:cNvPr id="6165" name="TextBox 31"/>
          <p:cNvSpPr txBox="1">
            <a:spLocks noChangeArrowheads="1"/>
          </p:cNvSpPr>
          <p:nvPr/>
        </p:nvSpPr>
        <p:spPr bwMode="auto">
          <a:xfrm>
            <a:off x="46986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2010</a:t>
            </a:r>
          </a:p>
        </p:txBody>
      </p:sp>
      <p:sp>
        <p:nvSpPr>
          <p:cNvPr id="6166" name="TextBox 31"/>
          <p:cNvSpPr txBox="1">
            <a:spLocks noChangeArrowheads="1"/>
          </p:cNvSpPr>
          <p:nvPr/>
        </p:nvSpPr>
        <p:spPr bwMode="auto">
          <a:xfrm>
            <a:off x="109968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1G</a:t>
            </a:r>
          </a:p>
        </p:txBody>
      </p:sp>
      <p:sp>
        <p:nvSpPr>
          <p:cNvPr id="6167" name="TextBox 31"/>
          <p:cNvSpPr txBox="1">
            <a:spLocks noChangeArrowheads="1"/>
          </p:cNvSpPr>
          <p:nvPr/>
        </p:nvSpPr>
        <p:spPr bwMode="auto">
          <a:xfrm>
            <a:off x="2329201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2G</a:t>
            </a:r>
          </a:p>
        </p:txBody>
      </p:sp>
      <p:sp>
        <p:nvSpPr>
          <p:cNvPr id="6168" name="TextBox 31"/>
          <p:cNvSpPr txBox="1">
            <a:spLocks noChangeArrowheads="1"/>
          </p:cNvSpPr>
          <p:nvPr/>
        </p:nvSpPr>
        <p:spPr bwMode="auto">
          <a:xfrm>
            <a:off x="2860394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2.5G</a:t>
            </a:r>
          </a:p>
        </p:txBody>
      </p:sp>
      <p:sp>
        <p:nvSpPr>
          <p:cNvPr id="6169" name="TextBox 31"/>
          <p:cNvSpPr txBox="1">
            <a:spLocks noChangeArrowheads="1"/>
          </p:cNvSpPr>
          <p:nvPr/>
        </p:nvSpPr>
        <p:spPr bwMode="auto">
          <a:xfrm>
            <a:off x="354681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3G</a:t>
            </a:r>
          </a:p>
        </p:txBody>
      </p:sp>
      <p:sp>
        <p:nvSpPr>
          <p:cNvPr id="6170" name="TextBox 31"/>
          <p:cNvSpPr txBox="1">
            <a:spLocks noChangeArrowheads="1"/>
          </p:cNvSpPr>
          <p:nvPr/>
        </p:nvSpPr>
        <p:spPr bwMode="auto">
          <a:xfrm>
            <a:off x="4095469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3.5G</a:t>
            </a:r>
          </a:p>
        </p:txBody>
      </p:sp>
      <p:sp>
        <p:nvSpPr>
          <p:cNvPr id="6171" name="TextBox 31"/>
          <p:cNvSpPr txBox="1">
            <a:spLocks noChangeArrowheads="1"/>
          </p:cNvSpPr>
          <p:nvPr/>
        </p:nvSpPr>
        <p:spPr bwMode="auto">
          <a:xfrm>
            <a:off x="476601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4G</a:t>
            </a:r>
          </a:p>
        </p:txBody>
      </p:sp>
      <p:sp>
        <p:nvSpPr>
          <p:cNvPr id="6172" name="TextBox 31"/>
          <p:cNvSpPr txBox="1">
            <a:spLocks noChangeArrowheads="1"/>
          </p:cNvSpPr>
          <p:nvPr/>
        </p:nvSpPr>
        <p:spPr bwMode="auto">
          <a:xfrm>
            <a:off x="5313082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4.5G</a:t>
            </a:r>
          </a:p>
        </p:txBody>
      </p:sp>
      <p:sp>
        <p:nvSpPr>
          <p:cNvPr id="6173" name="TextBox 31"/>
          <p:cNvSpPr txBox="1">
            <a:spLocks noChangeArrowheads="1"/>
          </p:cNvSpPr>
          <p:nvPr/>
        </p:nvSpPr>
        <p:spPr bwMode="auto">
          <a:xfrm>
            <a:off x="5988388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5G</a:t>
            </a:r>
          </a:p>
        </p:txBody>
      </p:sp>
      <p:cxnSp>
        <p:nvCxnSpPr>
          <p:cNvPr id="6174" name="Straight Arrow Connector 26"/>
          <p:cNvCxnSpPr>
            <a:cxnSpLocks noChangeShapeType="1"/>
          </p:cNvCxnSpPr>
          <p:nvPr/>
        </p:nvCxnSpPr>
        <p:spPr bwMode="auto">
          <a:xfrm flipH="1">
            <a:off x="1295400" y="2667000"/>
            <a:ext cx="280035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6175" name="Straight Arrow Connector 26"/>
          <p:cNvCxnSpPr>
            <a:cxnSpLocks noChangeShapeType="1"/>
          </p:cNvCxnSpPr>
          <p:nvPr/>
        </p:nvCxnSpPr>
        <p:spPr bwMode="auto">
          <a:xfrm flipH="1">
            <a:off x="3143250" y="2971800"/>
            <a:ext cx="302895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6176" name="TextBox 31"/>
          <p:cNvSpPr txBox="1">
            <a:spLocks noChangeArrowheads="1"/>
          </p:cNvSpPr>
          <p:nvPr/>
        </p:nvSpPr>
        <p:spPr bwMode="auto">
          <a:xfrm>
            <a:off x="2353072" y="2379663"/>
            <a:ext cx="5421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rgbClr val="FF0000"/>
                </a:solidFill>
                <a:latin typeface="Arial" pitchFamily="34" charset="0"/>
              </a:rPr>
              <a:t>voice</a:t>
            </a:r>
          </a:p>
        </p:txBody>
      </p:sp>
      <p:sp>
        <p:nvSpPr>
          <p:cNvPr id="6177" name="TextBox 31"/>
          <p:cNvSpPr txBox="1">
            <a:spLocks noChangeArrowheads="1"/>
          </p:cNvSpPr>
          <p:nvPr/>
        </p:nvSpPr>
        <p:spPr bwMode="auto">
          <a:xfrm>
            <a:off x="4111423" y="2684463"/>
            <a:ext cx="9941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rgbClr val="FF0000"/>
                </a:solidFill>
                <a:latin typeface="Arial" pitchFamily="34" charset="0"/>
              </a:rPr>
              <a:t>data (video)</a:t>
            </a:r>
          </a:p>
        </p:txBody>
      </p:sp>
      <p:sp>
        <p:nvSpPr>
          <p:cNvPr id="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ym typeface="Wingdings" pitchFamily="2" charset="2"/>
              </a:rPr>
              <a:t>Cellular Generations: Use-Cases &amp; Timeline</a:t>
            </a:r>
            <a:endParaRPr lang="en-US" alt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244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7" name="AutoShape 36"/>
          <p:cNvCxnSpPr>
            <a:cxnSpLocks noChangeShapeType="1"/>
          </p:cNvCxnSpPr>
          <p:nvPr/>
        </p:nvCxnSpPr>
        <p:spPr bwMode="auto">
          <a:xfrm>
            <a:off x="914400" y="1981200"/>
            <a:ext cx="7391400" cy="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 type="triangle" w="med" len="med"/>
          </a:ln>
        </p:spPr>
      </p:cxnSp>
      <p:cxnSp>
        <p:nvCxnSpPr>
          <p:cNvPr id="6148" name="Straight Arrow Connector 26"/>
          <p:cNvCxnSpPr>
            <a:cxnSpLocks noChangeShapeType="1"/>
          </p:cNvCxnSpPr>
          <p:nvPr/>
        </p:nvCxnSpPr>
        <p:spPr bwMode="auto">
          <a:xfrm>
            <a:off x="12954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49" name="Straight Arrow Connector 26"/>
          <p:cNvCxnSpPr>
            <a:cxnSpLocks noChangeShapeType="1"/>
          </p:cNvCxnSpPr>
          <p:nvPr/>
        </p:nvCxnSpPr>
        <p:spPr bwMode="auto">
          <a:xfrm>
            <a:off x="19050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0" name="Straight Arrow Connector 26"/>
          <p:cNvCxnSpPr>
            <a:cxnSpLocks noChangeShapeType="1"/>
          </p:cNvCxnSpPr>
          <p:nvPr/>
        </p:nvCxnSpPr>
        <p:spPr bwMode="auto">
          <a:xfrm>
            <a:off x="25146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1" name="Straight Arrow Connector 26"/>
          <p:cNvCxnSpPr>
            <a:cxnSpLocks noChangeShapeType="1"/>
          </p:cNvCxnSpPr>
          <p:nvPr/>
        </p:nvCxnSpPr>
        <p:spPr bwMode="auto">
          <a:xfrm>
            <a:off x="31242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2" name="Straight Arrow Connector 26"/>
          <p:cNvCxnSpPr>
            <a:cxnSpLocks noChangeShapeType="1"/>
          </p:cNvCxnSpPr>
          <p:nvPr/>
        </p:nvCxnSpPr>
        <p:spPr bwMode="auto">
          <a:xfrm>
            <a:off x="37338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3" name="Straight Arrow Connector 26"/>
          <p:cNvCxnSpPr>
            <a:cxnSpLocks noChangeShapeType="1"/>
          </p:cNvCxnSpPr>
          <p:nvPr/>
        </p:nvCxnSpPr>
        <p:spPr bwMode="auto">
          <a:xfrm>
            <a:off x="43434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4" name="Straight Arrow Connector 26"/>
          <p:cNvCxnSpPr>
            <a:cxnSpLocks noChangeShapeType="1"/>
          </p:cNvCxnSpPr>
          <p:nvPr/>
        </p:nvCxnSpPr>
        <p:spPr bwMode="auto">
          <a:xfrm>
            <a:off x="55626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5" name="Straight Arrow Connector 26"/>
          <p:cNvCxnSpPr>
            <a:cxnSpLocks noChangeShapeType="1"/>
          </p:cNvCxnSpPr>
          <p:nvPr/>
        </p:nvCxnSpPr>
        <p:spPr bwMode="auto">
          <a:xfrm>
            <a:off x="61722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6" name="Straight Arrow Connector 26"/>
          <p:cNvCxnSpPr>
            <a:cxnSpLocks noChangeShapeType="1"/>
          </p:cNvCxnSpPr>
          <p:nvPr/>
        </p:nvCxnSpPr>
        <p:spPr bwMode="auto">
          <a:xfrm>
            <a:off x="49530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6157" name="TextBox 31"/>
          <p:cNvSpPr txBox="1">
            <a:spLocks noChangeArrowheads="1"/>
          </p:cNvSpPr>
          <p:nvPr/>
        </p:nvSpPr>
        <p:spPr bwMode="auto">
          <a:xfrm>
            <a:off x="10410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1980</a:t>
            </a:r>
          </a:p>
        </p:txBody>
      </p:sp>
      <p:sp>
        <p:nvSpPr>
          <p:cNvPr id="6158" name="TextBox 31"/>
          <p:cNvSpPr txBox="1">
            <a:spLocks noChangeArrowheads="1"/>
          </p:cNvSpPr>
          <p:nvPr/>
        </p:nvSpPr>
        <p:spPr bwMode="auto">
          <a:xfrm>
            <a:off x="1652276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1985</a:t>
            </a:r>
          </a:p>
        </p:txBody>
      </p:sp>
      <p:sp>
        <p:nvSpPr>
          <p:cNvPr id="6159" name="TextBox 31"/>
          <p:cNvSpPr txBox="1">
            <a:spLocks noChangeArrowheads="1"/>
          </p:cNvSpPr>
          <p:nvPr/>
        </p:nvSpPr>
        <p:spPr bwMode="auto">
          <a:xfrm>
            <a:off x="22602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1990</a:t>
            </a:r>
          </a:p>
        </p:txBody>
      </p:sp>
      <p:sp>
        <p:nvSpPr>
          <p:cNvPr id="6160" name="TextBox 31"/>
          <p:cNvSpPr txBox="1">
            <a:spLocks noChangeArrowheads="1"/>
          </p:cNvSpPr>
          <p:nvPr/>
        </p:nvSpPr>
        <p:spPr bwMode="auto">
          <a:xfrm>
            <a:off x="2862743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1995</a:t>
            </a:r>
          </a:p>
        </p:txBody>
      </p:sp>
      <p:sp>
        <p:nvSpPr>
          <p:cNvPr id="6161" name="TextBox 31"/>
          <p:cNvSpPr txBox="1">
            <a:spLocks noChangeArrowheads="1"/>
          </p:cNvSpPr>
          <p:nvPr/>
        </p:nvSpPr>
        <p:spPr bwMode="auto">
          <a:xfrm>
            <a:off x="3481076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2000</a:t>
            </a:r>
          </a:p>
        </p:txBody>
      </p:sp>
      <p:sp>
        <p:nvSpPr>
          <p:cNvPr id="6162" name="TextBox 31"/>
          <p:cNvSpPr txBox="1">
            <a:spLocks noChangeArrowheads="1"/>
          </p:cNvSpPr>
          <p:nvPr/>
        </p:nvSpPr>
        <p:spPr bwMode="auto">
          <a:xfrm>
            <a:off x="40890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2005</a:t>
            </a:r>
          </a:p>
        </p:txBody>
      </p:sp>
      <p:sp>
        <p:nvSpPr>
          <p:cNvPr id="6163" name="TextBox 31"/>
          <p:cNvSpPr txBox="1">
            <a:spLocks noChangeArrowheads="1"/>
          </p:cNvSpPr>
          <p:nvPr/>
        </p:nvSpPr>
        <p:spPr bwMode="auto">
          <a:xfrm>
            <a:off x="53082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2015</a:t>
            </a:r>
          </a:p>
        </p:txBody>
      </p:sp>
      <p:sp>
        <p:nvSpPr>
          <p:cNvPr id="6164" name="TextBox 31"/>
          <p:cNvSpPr txBox="1">
            <a:spLocks noChangeArrowheads="1"/>
          </p:cNvSpPr>
          <p:nvPr/>
        </p:nvSpPr>
        <p:spPr bwMode="auto">
          <a:xfrm>
            <a:off x="592661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2020</a:t>
            </a:r>
          </a:p>
        </p:txBody>
      </p:sp>
      <p:sp>
        <p:nvSpPr>
          <p:cNvPr id="6165" name="TextBox 31"/>
          <p:cNvSpPr txBox="1">
            <a:spLocks noChangeArrowheads="1"/>
          </p:cNvSpPr>
          <p:nvPr/>
        </p:nvSpPr>
        <p:spPr bwMode="auto">
          <a:xfrm>
            <a:off x="46986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2010</a:t>
            </a:r>
          </a:p>
        </p:txBody>
      </p:sp>
      <p:sp>
        <p:nvSpPr>
          <p:cNvPr id="6166" name="TextBox 31"/>
          <p:cNvSpPr txBox="1">
            <a:spLocks noChangeArrowheads="1"/>
          </p:cNvSpPr>
          <p:nvPr/>
        </p:nvSpPr>
        <p:spPr bwMode="auto">
          <a:xfrm>
            <a:off x="109968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1G</a:t>
            </a:r>
          </a:p>
        </p:txBody>
      </p:sp>
      <p:sp>
        <p:nvSpPr>
          <p:cNvPr id="6167" name="TextBox 31"/>
          <p:cNvSpPr txBox="1">
            <a:spLocks noChangeArrowheads="1"/>
          </p:cNvSpPr>
          <p:nvPr/>
        </p:nvSpPr>
        <p:spPr bwMode="auto">
          <a:xfrm>
            <a:off x="2329201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2G</a:t>
            </a:r>
          </a:p>
        </p:txBody>
      </p:sp>
      <p:sp>
        <p:nvSpPr>
          <p:cNvPr id="6168" name="TextBox 31"/>
          <p:cNvSpPr txBox="1">
            <a:spLocks noChangeArrowheads="1"/>
          </p:cNvSpPr>
          <p:nvPr/>
        </p:nvSpPr>
        <p:spPr bwMode="auto">
          <a:xfrm>
            <a:off x="2860394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2.5G</a:t>
            </a:r>
          </a:p>
        </p:txBody>
      </p:sp>
      <p:sp>
        <p:nvSpPr>
          <p:cNvPr id="6169" name="TextBox 31"/>
          <p:cNvSpPr txBox="1">
            <a:spLocks noChangeArrowheads="1"/>
          </p:cNvSpPr>
          <p:nvPr/>
        </p:nvSpPr>
        <p:spPr bwMode="auto">
          <a:xfrm>
            <a:off x="354681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3G</a:t>
            </a:r>
          </a:p>
        </p:txBody>
      </p:sp>
      <p:sp>
        <p:nvSpPr>
          <p:cNvPr id="6170" name="TextBox 31"/>
          <p:cNvSpPr txBox="1">
            <a:spLocks noChangeArrowheads="1"/>
          </p:cNvSpPr>
          <p:nvPr/>
        </p:nvSpPr>
        <p:spPr bwMode="auto">
          <a:xfrm>
            <a:off x="4095469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3.5G</a:t>
            </a:r>
          </a:p>
        </p:txBody>
      </p:sp>
      <p:sp>
        <p:nvSpPr>
          <p:cNvPr id="6171" name="TextBox 31"/>
          <p:cNvSpPr txBox="1">
            <a:spLocks noChangeArrowheads="1"/>
          </p:cNvSpPr>
          <p:nvPr/>
        </p:nvSpPr>
        <p:spPr bwMode="auto">
          <a:xfrm>
            <a:off x="476601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4G</a:t>
            </a:r>
          </a:p>
        </p:txBody>
      </p:sp>
      <p:sp>
        <p:nvSpPr>
          <p:cNvPr id="6172" name="TextBox 31"/>
          <p:cNvSpPr txBox="1">
            <a:spLocks noChangeArrowheads="1"/>
          </p:cNvSpPr>
          <p:nvPr/>
        </p:nvSpPr>
        <p:spPr bwMode="auto">
          <a:xfrm>
            <a:off x="5313082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4.5G</a:t>
            </a:r>
          </a:p>
        </p:txBody>
      </p:sp>
      <p:sp>
        <p:nvSpPr>
          <p:cNvPr id="6173" name="TextBox 31"/>
          <p:cNvSpPr txBox="1">
            <a:spLocks noChangeArrowheads="1"/>
          </p:cNvSpPr>
          <p:nvPr/>
        </p:nvSpPr>
        <p:spPr bwMode="auto">
          <a:xfrm>
            <a:off x="5988388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5G</a:t>
            </a:r>
          </a:p>
        </p:txBody>
      </p:sp>
      <p:cxnSp>
        <p:nvCxnSpPr>
          <p:cNvPr id="6174" name="Straight Arrow Connector 26"/>
          <p:cNvCxnSpPr>
            <a:cxnSpLocks noChangeShapeType="1"/>
          </p:cNvCxnSpPr>
          <p:nvPr/>
        </p:nvCxnSpPr>
        <p:spPr bwMode="auto">
          <a:xfrm flipH="1">
            <a:off x="1295400" y="2667000"/>
            <a:ext cx="280035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6175" name="Straight Arrow Connector 26"/>
          <p:cNvCxnSpPr>
            <a:cxnSpLocks noChangeShapeType="1"/>
          </p:cNvCxnSpPr>
          <p:nvPr/>
        </p:nvCxnSpPr>
        <p:spPr bwMode="auto">
          <a:xfrm flipH="1">
            <a:off x="3143250" y="2971800"/>
            <a:ext cx="302895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6176" name="TextBox 31"/>
          <p:cNvSpPr txBox="1">
            <a:spLocks noChangeArrowheads="1"/>
          </p:cNvSpPr>
          <p:nvPr/>
        </p:nvSpPr>
        <p:spPr bwMode="auto">
          <a:xfrm>
            <a:off x="2353072" y="2379663"/>
            <a:ext cx="5421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rgbClr val="FF0000"/>
                </a:solidFill>
                <a:latin typeface="Arial" pitchFamily="34" charset="0"/>
              </a:rPr>
              <a:t>voice</a:t>
            </a:r>
          </a:p>
        </p:txBody>
      </p:sp>
      <p:sp>
        <p:nvSpPr>
          <p:cNvPr id="6177" name="TextBox 31"/>
          <p:cNvSpPr txBox="1">
            <a:spLocks noChangeArrowheads="1"/>
          </p:cNvSpPr>
          <p:nvPr/>
        </p:nvSpPr>
        <p:spPr bwMode="auto">
          <a:xfrm>
            <a:off x="4111423" y="2684463"/>
            <a:ext cx="9941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rgbClr val="FF0000"/>
                </a:solidFill>
                <a:latin typeface="Arial" pitchFamily="34" charset="0"/>
              </a:rPr>
              <a:t>data (video)</a:t>
            </a:r>
          </a:p>
        </p:txBody>
      </p:sp>
      <p:cxnSp>
        <p:nvCxnSpPr>
          <p:cNvPr id="6178" name="Straight Arrow Connector 26"/>
          <p:cNvCxnSpPr>
            <a:cxnSpLocks noChangeShapeType="1"/>
          </p:cNvCxnSpPr>
          <p:nvPr/>
        </p:nvCxnSpPr>
        <p:spPr bwMode="auto">
          <a:xfrm flipH="1">
            <a:off x="4724400" y="3276600"/>
            <a:ext cx="14478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179" name="TextBox 31"/>
          <p:cNvSpPr txBox="1">
            <a:spLocks noChangeArrowheads="1"/>
          </p:cNvSpPr>
          <p:nvPr/>
        </p:nvSpPr>
        <p:spPr bwMode="auto">
          <a:xfrm>
            <a:off x="4874156" y="2989263"/>
            <a:ext cx="13356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FF0000"/>
                </a:solidFill>
                <a:latin typeface="Arial" pitchFamily="34" charset="0"/>
              </a:rPr>
              <a:t>novel use-cases </a:t>
            </a:r>
            <a:endParaRPr lang="en-US" altLang="en-US" sz="12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ym typeface="Wingdings" pitchFamily="2" charset="2"/>
              </a:rPr>
              <a:t>Cellular Generations: Use-Cases &amp; Timeline</a:t>
            </a:r>
            <a:endParaRPr lang="en-US" alt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668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7" name="AutoShape 36"/>
          <p:cNvCxnSpPr>
            <a:cxnSpLocks noChangeShapeType="1"/>
          </p:cNvCxnSpPr>
          <p:nvPr/>
        </p:nvCxnSpPr>
        <p:spPr bwMode="auto">
          <a:xfrm>
            <a:off x="914400" y="1981200"/>
            <a:ext cx="7391400" cy="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 type="triangle" w="med" len="med"/>
          </a:ln>
        </p:spPr>
      </p:cxnSp>
      <p:cxnSp>
        <p:nvCxnSpPr>
          <p:cNvPr id="6148" name="Straight Arrow Connector 26"/>
          <p:cNvCxnSpPr>
            <a:cxnSpLocks noChangeShapeType="1"/>
          </p:cNvCxnSpPr>
          <p:nvPr/>
        </p:nvCxnSpPr>
        <p:spPr bwMode="auto">
          <a:xfrm>
            <a:off x="12954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49" name="Straight Arrow Connector 26"/>
          <p:cNvCxnSpPr>
            <a:cxnSpLocks noChangeShapeType="1"/>
          </p:cNvCxnSpPr>
          <p:nvPr/>
        </p:nvCxnSpPr>
        <p:spPr bwMode="auto">
          <a:xfrm>
            <a:off x="19050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0" name="Straight Arrow Connector 26"/>
          <p:cNvCxnSpPr>
            <a:cxnSpLocks noChangeShapeType="1"/>
          </p:cNvCxnSpPr>
          <p:nvPr/>
        </p:nvCxnSpPr>
        <p:spPr bwMode="auto">
          <a:xfrm>
            <a:off x="25146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1" name="Straight Arrow Connector 26"/>
          <p:cNvCxnSpPr>
            <a:cxnSpLocks noChangeShapeType="1"/>
          </p:cNvCxnSpPr>
          <p:nvPr/>
        </p:nvCxnSpPr>
        <p:spPr bwMode="auto">
          <a:xfrm>
            <a:off x="31242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2" name="Straight Arrow Connector 26"/>
          <p:cNvCxnSpPr>
            <a:cxnSpLocks noChangeShapeType="1"/>
          </p:cNvCxnSpPr>
          <p:nvPr/>
        </p:nvCxnSpPr>
        <p:spPr bwMode="auto">
          <a:xfrm>
            <a:off x="37338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3" name="Straight Arrow Connector 26"/>
          <p:cNvCxnSpPr>
            <a:cxnSpLocks noChangeShapeType="1"/>
          </p:cNvCxnSpPr>
          <p:nvPr/>
        </p:nvCxnSpPr>
        <p:spPr bwMode="auto">
          <a:xfrm>
            <a:off x="43434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4" name="Straight Arrow Connector 26"/>
          <p:cNvCxnSpPr>
            <a:cxnSpLocks noChangeShapeType="1"/>
          </p:cNvCxnSpPr>
          <p:nvPr/>
        </p:nvCxnSpPr>
        <p:spPr bwMode="auto">
          <a:xfrm>
            <a:off x="55626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5" name="Straight Arrow Connector 26"/>
          <p:cNvCxnSpPr>
            <a:cxnSpLocks noChangeShapeType="1"/>
          </p:cNvCxnSpPr>
          <p:nvPr/>
        </p:nvCxnSpPr>
        <p:spPr bwMode="auto">
          <a:xfrm>
            <a:off x="61722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6" name="Straight Arrow Connector 26"/>
          <p:cNvCxnSpPr>
            <a:cxnSpLocks noChangeShapeType="1"/>
          </p:cNvCxnSpPr>
          <p:nvPr/>
        </p:nvCxnSpPr>
        <p:spPr bwMode="auto">
          <a:xfrm>
            <a:off x="49530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6157" name="TextBox 31"/>
          <p:cNvSpPr txBox="1">
            <a:spLocks noChangeArrowheads="1"/>
          </p:cNvSpPr>
          <p:nvPr/>
        </p:nvSpPr>
        <p:spPr bwMode="auto">
          <a:xfrm>
            <a:off x="10410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1980</a:t>
            </a:r>
          </a:p>
        </p:txBody>
      </p:sp>
      <p:sp>
        <p:nvSpPr>
          <p:cNvPr id="6158" name="TextBox 31"/>
          <p:cNvSpPr txBox="1">
            <a:spLocks noChangeArrowheads="1"/>
          </p:cNvSpPr>
          <p:nvPr/>
        </p:nvSpPr>
        <p:spPr bwMode="auto">
          <a:xfrm>
            <a:off x="1652276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1985</a:t>
            </a:r>
          </a:p>
        </p:txBody>
      </p:sp>
      <p:sp>
        <p:nvSpPr>
          <p:cNvPr id="6159" name="TextBox 31"/>
          <p:cNvSpPr txBox="1">
            <a:spLocks noChangeArrowheads="1"/>
          </p:cNvSpPr>
          <p:nvPr/>
        </p:nvSpPr>
        <p:spPr bwMode="auto">
          <a:xfrm>
            <a:off x="22602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1990</a:t>
            </a:r>
          </a:p>
        </p:txBody>
      </p:sp>
      <p:sp>
        <p:nvSpPr>
          <p:cNvPr id="6160" name="TextBox 31"/>
          <p:cNvSpPr txBox="1">
            <a:spLocks noChangeArrowheads="1"/>
          </p:cNvSpPr>
          <p:nvPr/>
        </p:nvSpPr>
        <p:spPr bwMode="auto">
          <a:xfrm>
            <a:off x="2862743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1995</a:t>
            </a:r>
          </a:p>
        </p:txBody>
      </p:sp>
      <p:sp>
        <p:nvSpPr>
          <p:cNvPr id="6161" name="TextBox 31"/>
          <p:cNvSpPr txBox="1">
            <a:spLocks noChangeArrowheads="1"/>
          </p:cNvSpPr>
          <p:nvPr/>
        </p:nvSpPr>
        <p:spPr bwMode="auto">
          <a:xfrm>
            <a:off x="3481076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2000</a:t>
            </a:r>
          </a:p>
        </p:txBody>
      </p:sp>
      <p:sp>
        <p:nvSpPr>
          <p:cNvPr id="6162" name="TextBox 31"/>
          <p:cNvSpPr txBox="1">
            <a:spLocks noChangeArrowheads="1"/>
          </p:cNvSpPr>
          <p:nvPr/>
        </p:nvSpPr>
        <p:spPr bwMode="auto">
          <a:xfrm>
            <a:off x="40890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2005</a:t>
            </a:r>
          </a:p>
        </p:txBody>
      </p:sp>
      <p:sp>
        <p:nvSpPr>
          <p:cNvPr id="6163" name="TextBox 31"/>
          <p:cNvSpPr txBox="1">
            <a:spLocks noChangeArrowheads="1"/>
          </p:cNvSpPr>
          <p:nvPr/>
        </p:nvSpPr>
        <p:spPr bwMode="auto">
          <a:xfrm>
            <a:off x="53082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2015</a:t>
            </a:r>
          </a:p>
        </p:txBody>
      </p:sp>
      <p:sp>
        <p:nvSpPr>
          <p:cNvPr id="6164" name="TextBox 31"/>
          <p:cNvSpPr txBox="1">
            <a:spLocks noChangeArrowheads="1"/>
          </p:cNvSpPr>
          <p:nvPr/>
        </p:nvSpPr>
        <p:spPr bwMode="auto">
          <a:xfrm>
            <a:off x="592661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2020</a:t>
            </a:r>
          </a:p>
        </p:txBody>
      </p:sp>
      <p:sp>
        <p:nvSpPr>
          <p:cNvPr id="6165" name="TextBox 31"/>
          <p:cNvSpPr txBox="1">
            <a:spLocks noChangeArrowheads="1"/>
          </p:cNvSpPr>
          <p:nvPr/>
        </p:nvSpPr>
        <p:spPr bwMode="auto">
          <a:xfrm>
            <a:off x="46986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2010</a:t>
            </a:r>
          </a:p>
        </p:txBody>
      </p:sp>
      <p:sp>
        <p:nvSpPr>
          <p:cNvPr id="6166" name="TextBox 31"/>
          <p:cNvSpPr txBox="1">
            <a:spLocks noChangeArrowheads="1"/>
          </p:cNvSpPr>
          <p:nvPr/>
        </p:nvSpPr>
        <p:spPr bwMode="auto">
          <a:xfrm>
            <a:off x="109968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1G</a:t>
            </a:r>
          </a:p>
        </p:txBody>
      </p:sp>
      <p:sp>
        <p:nvSpPr>
          <p:cNvPr id="6167" name="TextBox 31"/>
          <p:cNvSpPr txBox="1">
            <a:spLocks noChangeArrowheads="1"/>
          </p:cNvSpPr>
          <p:nvPr/>
        </p:nvSpPr>
        <p:spPr bwMode="auto">
          <a:xfrm>
            <a:off x="2329201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2G</a:t>
            </a:r>
          </a:p>
        </p:txBody>
      </p:sp>
      <p:sp>
        <p:nvSpPr>
          <p:cNvPr id="6168" name="TextBox 31"/>
          <p:cNvSpPr txBox="1">
            <a:spLocks noChangeArrowheads="1"/>
          </p:cNvSpPr>
          <p:nvPr/>
        </p:nvSpPr>
        <p:spPr bwMode="auto">
          <a:xfrm>
            <a:off x="2860394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2.5G</a:t>
            </a:r>
          </a:p>
        </p:txBody>
      </p:sp>
      <p:sp>
        <p:nvSpPr>
          <p:cNvPr id="6169" name="TextBox 31"/>
          <p:cNvSpPr txBox="1">
            <a:spLocks noChangeArrowheads="1"/>
          </p:cNvSpPr>
          <p:nvPr/>
        </p:nvSpPr>
        <p:spPr bwMode="auto">
          <a:xfrm>
            <a:off x="354681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3G</a:t>
            </a:r>
          </a:p>
        </p:txBody>
      </p:sp>
      <p:sp>
        <p:nvSpPr>
          <p:cNvPr id="6170" name="TextBox 31"/>
          <p:cNvSpPr txBox="1">
            <a:spLocks noChangeArrowheads="1"/>
          </p:cNvSpPr>
          <p:nvPr/>
        </p:nvSpPr>
        <p:spPr bwMode="auto">
          <a:xfrm>
            <a:off x="4095469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3.5G</a:t>
            </a:r>
          </a:p>
        </p:txBody>
      </p:sp>
      <p:sp>
        <p:nvSpPr>
          <p:cNvPr id="6171" name="TextBox 31"/>
          <p:cNvSpPr txBox="1">
            <a:spLocks noChangeArrowheads="1"/>
          </p:cNvSpPr>
          <p:nvPr/>
        </p:nvSpPr>
        <p:spPr bwMode="auto">
          <a:xfrm>
            <a:off x="476601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4G</a:t>
            </a:r>
          </a:p>
        </p:txBody>
      </p:sp>
      <p:sp>
        <p:nvSpPr>
          <p:cNvPr id="6172" name="TextBox 31"/>
          <p:cNvSpPr txBox="1">
            <a:spLocks noChangeArrowheads="1"/>
          </p:cNvSpPr>
          <p:nvPr/>
        </p:nvSpPr>
        <p:spPr bwMode="auto">
          <a:xfrm>
            <a:off x="5313082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4.5G</a:t>
            </a:r>
          </a:p>
        </p:txBody>
      </p:sp>
      <p:sp>
        <p:nvSpPr>
          <p:cNvPr id="6173" name="TextBox 31"/>
          <p:cNvSpPr txBox="1">
            <a:spLocks noChangeArrowheads="1"/>
          </p:cNvSpPr>
          <p:nvPr/>
        </p:nvSpPr>
        <p:spPr bwMode="auto">
          <a:xfrm>
            <a:off x="5988388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5G</a:t>
            </a:r>
          </a:p>
        </p:txBody>
      </p:sp>
      <p:cxnSp>
        <p:nvCxnSpPr>
          <p:cNvPr id="6174" name="Straight Arrow Connector 26"/>
          <p:cNvCxnSpPr>
            <a:cxnSpLocks noChangeShapeType="1"/>
          </p:cNvCxnSpPr>
          <p:nvPr/>
        </p:nvCxnSpPr>
        <p:spPr bwMode="auto">
          <a:xfrm flipH="1">
            <a:off x="1295400" y="2667000"/>
            <a:ext cx="280035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6175" name="Straight Arrow Connector 26"/>
          <p:cNvCxnSpPr>
            <a:cxnSpLocks noChangeShapeType="1"/>
          </p:cNvCxnSpPr>
          <p:nvPr/>
        </p:nvCxnSpPr>
        <p:spPr bwMode="auto">
          <a:xfrm flipH="1">
            <a:off x="3143250" y="2971800"/>
            <a:ext cx="302895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6176" name="TextBox 31"/>
          <p:cNvSpPr txBox="1">
            <a:spLocks noChangeArrowheads="1"/>
          </p:cNvSpPr>
          <p:nvPr/>
        </p:nvSpPr>
        <p:spPr bwMode="auto">
          <a:xfrm>
            <a:off x="2353072" y="2379663"/>
            <a:ext cx="5421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rgbClr val="FF0000"/>
                </a:solidFill>
                <a:latin typeface="Arial" pitchFamily="34" charset="0"/>
              </a:rPr>
              <a:t>voice</a:t>
            </a:r>
          </a:p>
        </p:txBody>
      </p:sp>
      <p:sp>
        <p:nvSpPr>
          <p:cNvPr id="6177" name="TextBox 31"/>
          <p:cNvSpPr txBox="1">
            <a:spLocks noChangeArrowheads="1"/>
          </p:cNvSpPr>
          <p:nvPr/>
        </p:nvSpPr>
        <p:spPr bwMode="auto">
          <a:xfrm>
            <a:off x="4111423" y="2684463"/>
            <a:ext cx="9941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rgbClr val="FF0000"/>
                </a:solidFill>
                <a:latin typeface="Arial" pitchFamily="34" charset="0"/>
              </a:rPr>
              <a:t>data (video)</a:t>
            </a:r>
          </a:p>
        </p:txBody>
      </p:sp>
      <p:cxnSp>
        <p:nvCxnSpPr>
          <p:cNvPr id="6178" name="Straight Arrow Connector 26"/>
          <p:cNvCxnSpPr>
            <a:cxnSpLocks noChangeShapeType="1"/>
          </p:cNvCxnSpPr>
          <p:nvPr/>
        </p:nvCxnSpPr>
        <p:spPr bwMode="auto">
          <a:xfrm flipH="1">
            <a:off x="4724400" y="3276600"/>
            <a:ext cx="14478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179" name="TextBox 31"/>
          <p:cNvSpPr txBox="1">
            <a:spLocks noChangeArrowheads="1"/>
          </p:cNvSpPr>
          <p:nvPr/>
        </p:nvSpPr>
        <p:spPr bwMode="auto">
          <a:xfrm>
            <a:off x="4874156" y="2989263"/>
            <a:ext cx="13356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FF0000"/>
                </a:solidFill>
                <a:latin typeface="Arial" pitchFamily="34" charset="0"/>
              </a:rPr>
              <a:t>novel use-cases </a:t>
            </a:r>
            <a:endParaRPr lang="en-US" altLang="en-US" sz="12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74176" y="3505200"/>
            <a:ext cx="336502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rial"/>
              </a:rPr>
              <a:t>novel use-cases: </a:t>
            </a:r>
          </a:p>
          <a:p>
            <a:endParaRPr lang="en-US" sz="1600" dirty="0" smtClean="0">
              <a:latin typeface="Arrial"/>
            </a:endParaRPr>
          </a:p>
          <a:p>
            <a:r>
              <a:rPr lang="en-US" sz="1600" dirty="0" smtClean="0">
                <a:latin typeface="Arrial"/>
              </a:rPr>
              <a:t>autonomous &amp; connected vehicles,</a:t>
            </a:r>
          </a:p>
          <a:p>
            <a:r>
              <a:rPr lang="en-US" sz="1600" dirty="0" err="1" smtClean="0">
                <a:latin typeface="Arrial"/>
              </a:rPr>
              <a:t>IoT</a:t>
            </a:r>
            <a:r>
              <a:rPr lang="en-US" sz="1600" dirty="0" smtClean="0">
                <a:latin typeface="Arrial"/>
              </a:rPr>
              <a:t>, smart grid, smart cities, </a:t>
            </a:r>
          </a:p>
          <a:p>
            <a:r>
              <a:rPr lang="en-US" sz="1600" dirty="0" smtClean="0">
                <a:latin typeface="Arrial"/>
              </a:rPr>
              <a:t>smart homes, health care, </a:t>
            </a:r>
          </a:p>
          <a:p>
            <a:r>
              <a:rPr lang="en-US" sz="1600" dirty="0" smtClean="0">
                <a:latin typeface="Arrial"/>
              </a:rPr>
              <a:t>remote robotics, tactile internet, … </a:t>
            </a:r>
          </a:p>
          <a:p>
            <a:endParaRPr lang="en-US" sz="1600" dirty="0" smtClean="0">
              <a:latin typeface="Arrial"/>
            </a:endParaRPr>
          </a:p>
          <a:p>
            <a:r>
              <a:rPr lang="en-US" sz="1600" dirty="0" smtClean="0">
                <a:latin typeface="Arrial"/>
              </a:rPr>
              <a:t>very many, difficult to list </a:t>
            </a:r>
            <a:endParaRPr lang="en-CA" sz="1600" dirty="0">
              <a:solidFill>
                <a:srgbClr val="FF0000"/>
              </a:solidFill>
              <a:latin typeface="Arrial"/>
            </a:endParaRPr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ym typeface="Wingdings" pitchFamily="2" charset="2"/>
              </a:rPr>
              <a:t>Cellular Generations: Use-Cases &amp; Timeline</a:t>
            </a:r>
            <a:endParaRPr lang="en-US" alt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9373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7" name="AutoShape 36"/>
          <p:cNvCxnSpPr>
            <a:cxnSpLocks noChangeShapeType="1"/>
          </p:cNvCxnSpPr>
          <p:nvPr/>
        </p:nvCxnSpPr>
        <p:spPr bwMode="auto">
          <a:xfrm>
            <a:off x="914400" y="1981200"/>
            <a:ext cx="7391400" cy="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 type="triangle" w="med" len="med"/>
          </a:ln>
        </p:spPr>
      </p:cxnSp>
      <p:cxnSp>
        <p:nvCxnSpPr>
          <p:cNvPr id="6148" name="Straight Arrow Connector 26"/>
          <p:cNvCxnSpPr>
            <a:cxnSpLocks noChangeShapeType="1"/>
          </p:cNvCxnSpPr>
          <p:nvPr/>
        </p:nvCxnSpPr>
        <p:spPr bwMode="auto">
          <a:xfrm>
            <a:off x="12954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49" name="Straight Arrow Connector 26"/>
          <p:cNvCxnSpPr>
            <a:cxnSpLocks noChangeShapeType="1"/>
          </p:cNvCxnSpPr>
          <p:nvPr/>
        </p:nvCxnSpPr>
        <p:spPr bwMode="auto">
          <a:xfrm>
            <a:off x="19050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0" name="Straight Arrow Connector 26"/>
          <p:cNvCxnSpPr>
            <a:cxnSpLocks noChangeShapeType="1"/>
          </p:cNvCxnSpPr>
          <p:nvPr/>
        </p:nvCxnSpPr>
        <p:spPr bwMode="auto">
          <a:xfrm>
            <a:off x="25146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1" name="Straight Arrow Connector 26"/>
          <p:cNvCxnSpPr>
            <a:cxnSpLocks noChangeShapeType="1"/>
          </p:cNvCxnSpPr>
          <p:nvPr/>
        </p:nvCxnSpPr>
        <p:spPr bwMode="auto">
          <a:xfrm>
            <a:off x="31242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2" name="Straight Arrow Connector 26"/>
          <p:cNvCxnSpPr>
            <a:cxnSpLocks noChangeShapeType="1"/>
          </p:cNvCxnSpPr>
          <p:nvPr/>
        </p:nvCxnSpPr>
        <p:spPr bwMode="auto">
          <a:xfrm>
            <a:off x="37338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3" name="Straight Arrow Connector 26"/>
          <p:cNvCxnSpPr>
            <a:cxnSpLocks noChangeShapeType="1"/>
          </p:cNvCxnSpPr>
          <p:nvPr/>
        </p:nvCxnSpPr>
        <p:spPr bwMode="auto">
          <a:xfrm>
            <a:off x="43434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4" name="Straight Arrow Connector 26"/>
          <p:cNvCxnSpPr>
            <a:cxnSpLocks noChangeShapeType="1"/>
          </p:cNvCxnSpPr>
          <p:nvPr/>
        </p:nvCxnSpPr>
        <p:spPr bwMode="auto">
          <a:xfrm>
            <a:off x="55626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5" name="Straight Arrow Connector 26"/>
          <p:cNvCxnSpPr>
            <a:cxnSpLocks noChangeShapeType="1"/>
          </p:cNvCxnSpPr>
          <p:nvPr/>
        </p:nvCxnSpPr>
        <p:spPr bwMode="auto">
          <a:xfrm>
            <a:off x="61722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6" name="Straight Arrow Connector 26"/>
          <p:cNvCxnSpPr>
            <a:cxnSpLocks noChangeShapeType="1"/>
          </p:cNvCxnSpPr>
          <p:nvPr/>
        </p:nvCxnSpPr>
        <p:spPr bwMode="auto">
          <a:xfrm>
            <a:off x="49530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6157" name="TextBox 31"/>
          <p:cNvSpPr txBox="1">
            <a:spLocks noChangeArrowheads="1"/>
          </p:cNvSpPr>
          <p:nvPr/>
        </p:nvSpPr>
        <p:spPr bwMode="auto">
          <a:xfrm>
            <a:off x="10410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1980</a:t>
            </a:r>
          </a:p>
        </p:txBody>
      </p:sp>
      <p:sp>
        <p:nvSpPr>
          <p:cNvPr id="6158" name="TextBox 31"/>
          <p:cNvSpPr txBox="1">
            <a:spLocks noChangeArrowheads="1"/>
          </p:cNvSpPr>
          <p:nvPr/>
        </p:nvSpPr>
        <p:spPr bwMode="auto">
          <a:xfrm>
            <a:off x="1652276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1985</a:t>
            </a:r>
          </a:p>
        </p:txBody>
      </p:sp>
      <p:sp>
        <p:nvSpPr>
          <p:cNvPr id="6159" name="TextBox 31"/>
          <p:cNvSpPr txBox="1">
            <a:spLocks noChangeArrowheads="1"/>
          </p:cNvSpPr>
          <p:nvPr/>
        </p:nvSpPr>
        <p:spPr bwMode="auto">
          <a:xfrm>
            <a:off x="22602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1990</a:t>
            </a:r>
          </a:p>
        </p:txBody>
      </p:sp>
      <p:sp>
        <p:nvSpPr>
          <p:cNvPr id="6160" name="TextBox 31"/>
          <p:cNvSpPr txBox="1">
            <a:spLocks noChangeArrowheads="1"/>
          </p:cNvSpPr>
          <p:nvPr/>
        </p:nvSpPr>
        <p:spPr bwMode="auto">
          <a:xfrm>
            <a:off x="2862743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1995</a:t>
            </a:r>
          </a:p>
        </p:txBody>
      </p:sp>
      <p:sp>
        <p:nvSpPr>
          <p:cNvPr id="6161" name="TextBox 31"/>
          <p:cNvSpPr txBox="1">
            <a:spLocks noChangeArrowheads="1"/>
          </p:cNvSpPr>
          <p:nvPr/>
        </p:nvSpPr>
        <p:spPr bwMode="auto">
          <a:xfrm>
            <a:off x="3481076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2000</a:t>
            </a:r>
          </a:p>
        </p:txBody>
      </p:sp>
      <p:sp>
        <p:nvSpPr>
          <p:cNvPr id="6162" name="TextBox 31"/>
          <p:cNvSpPr txBox="1">
            <a:spLocks noChangeArrowheads="1"/>
          </p:cNvSpPr>
          <p:nvPr/>
        </p:nvSpPr>
        <p:spPr bwMode="auto">
          <a:xfrm>
            <a:off x="40890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2005</a:t>
            </a:r>
          </a:p>
        </p:txBody>
      </p:sp>
      <p:sp>
        <p:nvSpPr>
          <p:cNvPr id="6163" name="TextBox 31"/>
          <p:cNvSpPr txBox="1">
            <a:spLocks noChangeArrowheads="1"/>
          </p:cNvSpPr>
          <p:nvPr/>
        </p:nvSpPr>
        <p:spPr bwMode="auto">
          <a:xfrm>
            <a:off x="53082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2015</a:t>
            </a:r>
          </a:p>
        </p:txBody>
      </p:sp>
      <p:sp>
        <p:nvSpPr>
          <p:cNvPr id="6164" name="TextBox 31"/>
          <p:cNvSpPr txBox="1">
            <a:spLocks noChangeArrowheads="1"/>
          </p:cNvSpPr>
          <p:nvPr/>
        </p:nvSpPr>
        <p:spPr bwMode="auto">
          <a:xfrm>
            <a:off x="592661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2020</a:t>
            </a:r>
          </a:p>
        </p:txBody>
      </p:sp>
      <p:sp>
        <p:nvSpPr>
          <p:cNvPr id="6165" name="TextBox 31"/>
          <p:cNvSpPr txBox="1">
            <a:spLocks noChangeArrowheads="1"/>
          </p:cNvSpPr>
          <p:nvPr/>
        </p:nvSpPr>
        <p:spPr bwMode="auto">
          <a:xfrm>
            <a:off x="46986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2010</a:t>
            </a:r>
          </a:p>
        </p:txBody>
      </p:sp>
      <p:sp>
        <p:nvSpPr>
          <p:cNvPr id="6166" name="TextBox 31"/>
          <p:cNvSpPr txBox="1">
            <a:spLocks noChangeArrowheads="1"/>
          </p:cNvSpPr>
          <p:nvPr/>
        </p:nvSpPr>
        <p:spPr bwMode="auto">
          <a:xfrm>
            <a:off x="109968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1G</a:t>
            </a:r>
          </a:p>
        </p:txBody>
      </p:sp>
      <p:sp>
        <p:nvSpPr>
          <p:cNvPr id="6167" name="TextBox 31"/>
          <p:cNvSpPr txBox="1">
            <a:spLocks noChangeArrowheads="1"/>
          </p:cNvSpPr>
          <p:nvPr/>
        </p:nvSpPr>
        <p:spPr bwMode="auto">
          <a:xfrm>
            <a:off x="2329201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2G</a:t>
            </a:r>
          </a:p>
        </p:txBody>
      </p:sp>
      <p:sp>
        <p:nvSpPr>
          <p:cNvPr id="6168" name="TextBox 31"/>
          <p:cNvSpPr txBox="1">
            <a:spLocks noChangeArrowheads="1"/>
          </p:cNvSpPr>
          <p:nvPr/>
        </p:nvSpPr>
        <p:spPr bwMode="auto">
          <a:xfrm>
            <a:off x="2860394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2.5G</a:t>
            </a:r>
          </a:p>
        </p:txBody>
      </p:sp>
      <p:sp>
        <p:nvSpPr>
          <p:cNvPr id="6169" name="TextBox 31"/>
          <p:cNvSpPr txBox="1">
            <a:spLocks noChangeArrowheads="1"/>
          </p:cNvSpPr>
          <p:nvPr/>
        </p:nvSpPr>
        <p:spPr bwMode="auto">
          <a:xfrm>
            <a:off x="354681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3G</a:t>
            </a:r>
          </a:p>
        </p:txBody>
      </p:sp>
      <p:sp>
        <p:nvSpPr>
          <p:cNvPr id="6170" name="TextBox 31"/>
          <p:cNvSpPr txBox="1">
            <a:spLocks noChangeArrowheads="1"/>
          </p:cNvSpPr>
          <p:nvPr/>
        </p:nvSpPr>
        <p:spPr bwMode="auto">
          <a:xfrm>
            <a:off x="4095469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3.5G</a:t>
            </a:r>
          </a:p>
        </p:txBody>
      </p:sp>
      <p:sp>
        <p:nvSpPr>
          <p:cNvPr id="6171" name="TextBox 31"/>
          <p:cNvSpPr txBox="1">
            <a:spLocks noChangeArrowheads="1"/>
          </p:cNvSpPr>
          <p:nvPr/>
        </p:nvSpPr>
        <p:spPr bwMode="auto">
          <a:xfrm>
            <a:off x="476601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4G</a:t>
            </a:r>
          </a:p>
        </p:txBody>
      </p:sp>
      <p:sp>
        <p:nvSpPr>
          <p:cNvPr id="6172" name="TextBox 31"/>
          <p:cNvSpPr txBox="1">
            <a:spLocks noChangeArrowheads="1"/>
          </p:cNvSpPr>
          <p:nvPr/>
        </p:nvSpPr>
        <p:spPr bwMode="auto">
          <a:xfrm>
            <a:off x="5313082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4.5G</a:t>
            </a:r>
          </a:p>
        </p:txBody>
      </p:sp>
      <p:sp>
        <p:nvSpPr>
          <p:cNvPr id="6173" name="TextBox 31"/>
          <p:cNvSpPr txBox="1">
            <a:spLocks noChangeArrowheads="1"/>
          </p:cNvSpPr>
          <p:nvPr/>
        </p:nvSpPr>
        <p:spPr bwMode="auto">
          <a:xfrm>
            <a:off x="5988388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5G</a:t>
            </a:r>
          </a:p>
        </p:txBody>
      </p:sp>
      <p:cxnSp>
        <p:nvCxnSpPr>
          <p:cNvPr id="6174" name="Straight Arrow Connector 26"/>
          <p:cNvCxnSpPr>
            <a:cxnSpLocks noChangeShapeType="1"/>
          </p:cNvCxnSpPr>
          <p:nvPr/>
        </p:nvCxnSpPr>
        <p:spPr bwMode="auto">
          <a:xfrm flipH="1">
            <a:off x="1295400" y="2667000"/>
            <a:ext cx="280035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6175" name="Straight Arrow Connector 26"/>
          <p:cNvCxnSpPr>
            <a:cxnSpLocks noChangeShapeType="1"/>
          </p:cNvCxnSpPr>
          <p:nvPr/>
        </p:nvCxnSpPr>
        <p:spPr bwMode="auto">
          <a:xfrm flipH="1">
            <a:off x="3143250" y="2971800"/>
            <a:ext cx="302895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6176" name="TextBox 31"/>
          <p:cNvSpPr txBox="1">
            <a:spLocks noChangeArrowheads="1"/>
          </p:cNvSpPr>
          <p:nvPr/>
        </p:nvSpPr>
        <p:spPr bwMode="auto">
          <a:xfrm>
            <a:off x="2353072" y="2379663"/>
            <a:ext cx="5421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rgbClr val="FF0000"/>
                </a:solidFill>
                <a:latin typeface="Arial" pitchFamily="34" charset="0"/>
              </a:rPr>
              <a:t>voice</a:t>
            </a:r>
          </a:p>
        </p:txBody>
      </p:sp>
      <p:sp>
        <p:nvSpPr>
          <p:cNvPr id="6177" name="TextBox 31"/>
          <p:cNvSpPr txBox="1">
            <a:spLocks noChangeArrowheads="1"/>
          </p:cNvSpPr>
          <p:nvPr/>
        </p:nvSpPr>
        <p:spPr bwMode="auto">
          <a:xfrm>
            <a:off x="4111423" y="2684463"/>
            <a:ext cx="9941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rgbClr val="FF0000"/>
                </a:solidFill>
                <a:latin typeface="Arial" pitchFamily="34" charset="0"/>
              </a:rPr>
              <a:t>data (video)</a:t>
            </a:r>
          </a:p>
        </p:txBody>
      </p:sp>
      <p:cxnSp>
        <p:nvCxnSpPr>
          <p:cNvPr id="6178" name="Straight Arrow Connector 26"/>
          <p:cNvCxnSpPr>
            <a:cxnSpLocks noChangeShapeType="1"/>
          </p:cNvCxnSpPr>
          <p:nvPr/>
        </p:nvCxnSpPr>
        <p:spPr bwMode="auto">
          <a:xfrm flipH="1">
            <a:off x="4724400" y="3276600"/>
            <a:ext cx="14478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179" name="TextBox 31"/>
          <p:cNvSpPr txBox="1">
            <a:spLocks noChangeArrowheads="1"/>
          </p:cNvSpPr>
          <p:nvPr/>
        </p:nvSpPr>
        <p:spPr bwMode="auto">
          <a:xfrm>
            <a:off x="4874156" y="2989263"/>
            <a:ext cx="13356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FF0000"/>
                </a:solidFill>
                <a:latin typeface="Arial" pitchFamily="34" charset="0"/>
              </a:rPr>
              <a:t>novel use-cases </a:t>
            </a:r>
            <a:endParaRPr lang="en-US" altLang="en-US" sz="12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74176" y="3505200"/>
            <a:ext cx="336502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rial"/>
              </a:rPr>
              <a:t>novel use-cases: </a:t>
            </a:r>
          </a:p>
          <a:p>
            <a:endParaRPr lang="en-US" sz="1600" dirty="0" smtClean="0">
              <a:latin typeface="Arrial"/>
            </a:endParaRPr>
          </a:p>
          <a:p>
            <a:r>
              <a:rPr lang="en-US" sz="1600" dirty="0" smtClean="0">
                <a:latin typeface="Arrial"/>
              </a:rPr>
              <a:t>autonomous &amp; connected vehicles,</a:t>
            </a:r>
          </a:p>
          <a:p>
            <a:r>
              <a:rPr lang="en-US" sz="1600" dirty="0" err="1" smtClean="0">
                <a:latin typeface="Arrial"/>
              </a:rPr>
              <a:t>IoT</a:t>
            </a:r>
            <a:r>
              <a:rPr lang="en-US" sz="1600" dirty="0" smtClean="0">
                <a:latin typeface="Arrial"/>
              </a:rPr>
              <a:t>, smart grid, smart cities, </a:t>
            </a:r>
          </a:p>
          <a:p>
            <a:r>
              <a:rPr lang="en-US" sz="1600" dirty="0" smtClean="0">
                <a:latin typeface="Arrial"/>
              </a:rPr>
              <a:t>smart homes, health care, </a:t>
            </a:r>
          </a:p>
          <a:p>
            <a:r>
              <a:rPr lang="en-US" sz="1600" dirty="0" smtClean="0">
                <a:latin typeface="Arrial"/>
              </a:rPr>
              <a:t>remote robotics, tactile internet, … </a:t>
            </a:r>
          </a:p>
          <a:p>
            <a:endParaRPr lang="en-US" sz="1600" dirty="0" smtClean="0">
              <a:latin typeface="Arrial"/>
            </a:endParaRPr>
          </a:p>
          <a:p>
            <a:r>
              <a:rPr lang="en-US" sz="1600" dirty="0" smtClean="0">
                <a:latin typeface="Arrial"/>
              </a:rPr>
              <a:t>very many, difficult to list </a:t>
            </a:r>
            <a:endParaRPr lang="en-CA" sz="1600" dirty="0">
              <a:solidFill>
                <a:srgbClr val="FF0000"/>
              </a:solidFill>
              <a:latin typeface="Arrial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386138"/>
            <a:ext cx="4953001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ym typeface="Wingdings" pitchFamily="2" charset="2"/>
              </a:rPr>
              <a:t>Cellular Generations: Use-Cases &amp; Timeline</a:t>
            </a:r>
            <a:endParaRPr lang="en-US" alt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52400" y="3352800"/>
            <a:ext cx="4953000" cy="3200400"/>
          </a:xfrm>
          <a:prstGeom prst="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AutoShape 2" descr="Image result for cell phone ev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106680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Wireless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Cellular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</a:t>
            </a:r>
            <a:r>
              <a:rPr lang="en-US" sz="2400" b="1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Networks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9394" name="Picture 2" descr="lte 5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8007668" cy="28273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4800" y="5181600"/>
            <a:ext cx="87751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Arrial"/>
              </a:rPr>
              <a:t> </a:t>
            </a:r>
            <a:r>
              <a:rPr lang="en-US" dirty="0" smtClean="0">
                <a:latin typeface="Arrial"/>
              </a:rPr>
              <a:t>Handoff </a:t>
            </a:r>
            <a:r>
              <a:rPr lang="en-US" dirty="0" smtClean="0">
                <a:solidFill>
                  <a:srgbClr val="FF0000"/>
                </a:solidFill>
                <a:latin typeface="Arrial"/>
                <a:sym typeface="Wingdings" pitchFamily="2" charset="2"/>
              </a:rPr>
              <a:t></a:t>
            </a:r>
            <a:r>
              <a:rPr lang="en-US" dirty="0" smtClean="0">
                <a:latin typeface="Arrial"/>
              </a:rPr>
              <a:t> Seamless roaming</a:t>
            </a:r>
          </a:p>
          <a:p>
            <a:pPr>
              <a:buFont typeface="Wingdings" pitchFamily="2" charset="2"/>
              <a:buChar char="§"/>
            </a:pPr>
            <a:endParaRPr lang="en-US" sz="800" dirty="0" smtClean="0">
              <a:latin typeface="Arrial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Arrial"/>
              </a:rPr>
              <a:t> </a:t>
            </a:r>
            <a:r>
              <a:rPr lang="en-US" dirty="0" smtClean="0">
                <a:latin typeface="Arrial"/>
              </a:rPr>
              <a:t>Network-wide frequency (channel) planning </a:t>
            </a:r>
            <a:r>
              <a:rPr lang="en-US" dirty="0" smtClean="0">
                <a:solidFill>
                  <a:srgbClr val="FF0000"/>
                </a:solidFill>
                <a:latin typeface="Arrial"/>
                <a:sym typeface="Wingdings" pitchFamily="2" charset="2"/>
              </a:rPr>
              <a:t></a:t>
            </a:r>
            <a:r>
              <a:rPr lang="en-US" dirty="0" smtClean="0">
                <a:latin typeface="Arrial"/>
                <a:sym typeface="Wingdings" pitchFamily="2" charset="2"/>
              </a:rPr>
              <a:t> </a:t>
            </a:r>
            <a:r>
              <a:rPr lang="en-US" dirty="0" smtClean="0">
                <a:latin typeface="Arrial"/>
              </a:rPr>
              <a:t>Quality-of-Service (</a:t>
            </a:r>
            <a:r>
              <a:rPr lang="en-US" dirty="0" err="1" smtClean="0">
                <a:latin typeface="Arrial"/>
              </a:rPr>
              <a:t>QoS</a:t>
            </a:r>
            <a:r>
              <a:rPr lang="en-US" dirty="0" smtClean="0">
                <a:latin typeface="Arrial"/>
              </a:rPr>
              <a:t>) guarantee</a:t>
            </a:r>
            <a:endParaRPr lang="en-CA" dirty="0">
              <a:latin typeface="Arrial"/>
            </a:endParaRPr>
          </a:p>
        </p:txBody>
      </p:sp>
    </p:spTree>
    <p:extLst>
      <p:ext uri="{BB962C8B-B14F-4D97-AF65-F5344CB8AC3E}">
        <p14:creationId xmlns:p14="http://schemas.microsoft.com/office/powerpoint/2010/main" val="265505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7" name="AutoShape 36"/>
          <p:cNvCxnSpPr>
            <a:cxnSpLocks noChangeShapeType="1"/>
          </p:cNvCxnSpPr>
          <p:nvPr/>
        </p:nvCxnSpPr>
        <p:spPr bwMode="auto">
          <a:xfrm>
            <a:off x="914400" y="1981200"/>
            <a:ext cx="7391400" cy="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 type="triangle" w="med" len="med"/>
          </a:ln>
        </p:spPr>
      </p:cxnSp>
      <p:cxnSp>
        <p:nvCxnSpPr>
          <p:cNvPr id="6148" name="Straight Arrow Connector 26"/>
          <p:cNvCxnSpPr>
            <a:cxnSpLocks noChangeShapeType="1"/>
          </p:cNvCxnSpPr>
          <p:nvPr/>
        </p:nvCxnSpPr>
        <p:spPr bwMode="auto">
          <a:xfrm>
            <a:off x="12954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49" name="Straight Arrow Connector 26"/>
          <p:cNvCxnSpPr>
            <a:cxnSpLocks noChangeShapeType="1"/>
          </p:cNvCxnSpPr>
          <p:nvPr/>
        </p:nvCxnSpPr>
        <p:spPr bwMode="auto">
          <a:xfrm>
            <a:off x="19050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0" name="Straight Arrow Connector 26"/>
          <p:cNvCxnSpPr>
            <a:cxnSpLocks noChangeShapeType="1"/>
          </p:cNvCxnSpPr>
          <p:nvPr/>
        </p:nvCxnSpPr>
        <p:spPr bwMode="auto">
          <a:xfrm>
            <a:off x="25146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1" name="Straight Arrow Connector 26"/>
          <p:cNvCxnSpPr>
            <a:cxnSpLocks noChangeShapeType="1"/>
          </p:cNvCxnSpPr>
          <p:nvPr/>
        </p:nvCxnSpPr>
        <p:spPr bwMode="auto">
          <a:xfrm>
            <a:off x="31242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2" name="Straight Arrow Connector 26"/>
          <p:cNvCxnSpPr>
            <a:cxnSpLocks noChangeShapeType="1"/>
          </p:cNvCxnSpPr>
          <p:nvPr/>
        </p:nvCxnSpPr>
        <p:spPr bwMode="auto">
          <a:xfrm>
            <a:off x="37338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3" name="Straight Arrow Connector 26"/>
          <p:cNvCxnSpPr>
            <a:cxnSpLocks noChangeShapeType="1"/>
          </p:cNvCxnSpPr>
          <p:nvPr/>
        </p:nvCxnSpPr>
        <p:spPr bwMode="auto">
          <a:xfrm>
            <a:off x="43434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4" name="Straight Arrow Connector 26"/>
          <p:cNvCxnSpPr>
            <a:cxnSpLocks noChangeShapeType="1"/>
          </p:cNvCxnSpPr>
          <p:nvPr/>
        </p:nvCxnSpPr>
        <p:spPr bwMode="auto">
          <a:xfrm>
            <a:off x="55626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5" name="Straight Arrow Connector 26"/>
          <p:cNvCxnSpPr>
            <a:cxnSpLocks noChangeShapeType="1"/>
          </p:cNvCxnSpPr>
          <p:nvPr/>
        </p:nvCxnSpPr>
        <p:spPr bwMode="auto">
          <a:xfrm>
            <a:off x="61722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6" name="Straight Arrow Connector 26"/>
          <p:cNvCxnSpPr>
            <a:cxnSpLocks noChangeShapeType="1"/>
          </p:cNvCxnSpPr>
          <p:nvPr/>
        </p:nvCxnSpPr>
        <p:spPr bwMode="auto">
          <a:xfrm>
            <a:off x="4953000" y="19050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6157" name="TextBox 31"/>
          <p:cNvSpPr txBox="1">
            <a:spLocks noChangeArrowheads="1"/>
          </p:cNvSpPr>
          <p:nvPr/>
        </p:nvSpPr>
        <p:spPr bwMode="auto">
          <a:xfrm>
            <a:off x="10410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1980</a:t>
            </a:r>
          </a:p>
        </p:txBody>
      </p:sp>
      <p:sp>
        <p:nvSpPr>
          <p:cNvPr id="6158" name="TextBox 31"/>
          <p:cNvSpPr txBox="1">
            <a:spLocks noChangeArrowheads="1"/>
          </p:cNvSpPr>
          <p:nvPr/>
        </p:nvSpPr>
        <p:spPr bwMode="auto">
          <a:xfrm>
            <a:off x="1652276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1985</a:t>
            </a:r>
          </a:p>
        </p:txBody>
      </p:sp>
      <p:sp>
        <p:nvSpPr>
          <p:cNvPr id="6159" name="TextBox 31"/>
          <p:cNvSpPr txBox="1">
            <a:spLocks noChangeArrowheads="1"/>
          </p:cNvSpPr>
          <p:nvPr/>
        </p:nvSpPr>
        <p:spPr bwMode="auto">
          <a:xfrm>
            <a:off x="22602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1990</a:t>
            </a:r>
          </a:p>
        </p:txBody>
      </p:sp>
      <p:sp>
        <p:nvSpPr>
          <p:cNvPr id="6160" name="TextBox 31"/>
          <p:cNvSpPr txBox="1">
            <a:spLocks noChangeArrowheads="1"/>
          </p:cNvSpPr>
          <p:nvPr/>
        </p:nvSpPr>
        <p:spPr bwMode="auto">
          <a:xfrm>
            <a:off x="2862743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1995</a:t>
            </a:r>
          </a:p>
        </p:txBody>
      </p:sp>
      <p:sp>
        <p:nvSpPr>
          <p:cNvPr id="6161" name="TextBox 31"/>
          <p:cNvSpPr txBox="1">
            <a:spLocks noChangeArrowheads="1"/>
          </p:cNvSpPr>
          <p:nvPr/>
        </p:nvSpPr>
        <p:spPr bwMode="auto">
          <a:xfrm>
            <a:off x="3481076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2000</a:t>
            </a:r>
          </a:p>
        </p:txBody>
      </p:sp>
      <p:sp>
        <p:nvSpPr>
          <p:cNvPr id="6162" name="TextBox 31"/>
          <p:cNvSpPr txBox="1">
            <a:spLocks noChangeArrowheads="1"/>
          </p:cNvSpPr>
          <p:nvPr/>
        </p:nvSpPr>
        <p:spPr bwMode="auto">
          <a:xfrm>
            <a:off x="40890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2005</a:t>
            </a:r>
          </a:p>
        </p:txBody>
      </p:sp>
      <p:sp>
        <p:nvSpPr>
          <p:cNvPr id="6163" name="TextBox 31"/>
          <p:cNvSpPr txBox="1">
            <a:spLocks noChangeArrowheads="1"/>
          </p:cNvSpPr>
          <p:nvPr/>
        </p:nvSpPr>
        <p:spPr bwMode="auto">
          <a:xfrm>
            <a:off x="53082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2015</a:t>
            </a:r>
          </a:p>
        </p:txBody>
      </p:sp>
      <p:sp>
        <p:nvSpPr>
          <p:cNvPr id="6164" name="TextBox 31"/>
          <p:cNvSpPr txBox="1">
            <a:spLocks noChangeArrowheads="1"/>
          </p:cNvSpPr>
          <p:nvPr/>
        </p:nvSpPr>
        <p:spPr bwMode="auto">
          <a:xfrm>
            <a:off x="592661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2020</a:t>
            </a:r>
          </a:p>
        </p:txBody>
      </p:sp>
      <p:sp>
        <p:nvSpPr>
          <p:cNvPr id="6165" name="TextBox 31"/>
          <p:cNvSpPr txBox="1">
            <a:spLocks noChangeArrowheads="1"/>
          </p:cNvSpPr>
          <p:nvPr/>
        </p:nvSpPr>
        <p:spPr bwMode="auto">
          <a:xfrm>
            <a:off x="4698688" y="1600201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2010</a:t>
            </a:r>
          </a:p>
        </p:txBody>
      </p:sp>
      <p:sp>
        <p:nvSpPr>
          <p:cNvPr id="6166" name="TextBox 31"/>
          <p:cNvSpPr txBox="1">
            <a:spLocks noChangeArrowheads="1"/>
          </p:cNvSpPr>
          <p:nvPr/>
        </p:nvSpPr>
        <p:spPr bwMode="auto">
          <a:xfrm>
            <a:off x="109968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1G</a:t>
            </a:r>
          </a:p>
        </p:txBody>
      </p:sp>
      <p:sp>
        <p:nvSpPr>
          <p:cNvPr id="6167" name="TextBox 31"/>
          <p:cNvSpPr txBox="1">
            <a:spLocks noChangeArrowheads="1"/>
          </p:cNvSpPr>
          <p:nvPr/>
        </p:nvSpPr>
        <p:spPr bwMode="auto">
          <a:xfrm>
            <a:off x="2329201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2G</a:t>
            </a:r>
          </a:p>
        </p:txBody>
      </p:sp>
      <p:sp>
        <p:nvSpPr>
          <p:cNvPr id="6168" name="TextBox 31"/>
          <p:cNvSpPr txBox="1">
            <a:spLocks noChangeArrowheads="1"/>
          </p:cNvSpPr>
          <p:nvPr/>
        </p:nvSpPr>
        <p:spPr bwMode="auto">
          <a:xfrm>
            <a:off x="2860394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2.5G</a:t>
            </a:r>
          </a:p>
        </p:txBody>
      </p:sp>
      <p:sp>
        <p:nvSpPr>
          <p:cNvPr id="6169" name="TextBox 31"/>
          <p:cNvSpPr txBox="1">
            <a:spLocks noChangeArrowheads="1"/>
          </p:cNvSpPr>
          <p:nvPr/>
        </p:nvSpPr>
        <p:spPr bwMode="auto">
          <a:xfrm>
            <a:off x="354681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3G</a:t>
            </a:r>
          </a:p>
        </p:txBody>
      </p:sp>
      <p:sp>
        <p:nvSpPr>
          <p:cNvPr id="6170" name="TextBox 31"/>
          <p:cNvSpPr txBox="1">
            <a:spLocks noChangeArrowheads="1"/>
          </p:cNvSpPr>
          <p:nvPr/>
        </p:nvSpPr>
        <p:spPr bwMode="auto">
          <a:xfrm>
            <a:off x="4095469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3.5G</a:t>
            </a:r>
          </a:p>
        </p:txBody>
      </p:sp>
      <p:sp>
        <p:nvSpPr>
          <p:cNvPr id="6171" name="TextBox 31"/>
          <p:cNvSpPr txBox="1">
            <a:spLocks noChangeArrowheads="1"/>
          </p:cNvSpPr>
          <p:nvPr/>
        </p:nvSpPr>
        <p:spPr bwMode="auto">
          <a:xfrm>
            <a:off x="4766013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4G</a:t>
            </a:r>
          </a:p>
        </p:txBody>
      </p:sp>
      <p:sp>
        <p:nvSpPr>
          <p:cNvPr id="6172" name="TextBox 31"/>
          <p:cNvSpPr txBox="1">
            <a:spLocks noChangeArrowheads="1"/>
          </p:cNvSpPr>
          <p:nvPr/>
        </p:nvSpPr>
        <p:spPr bwMode="auto">
          <a:xfrm>
            <a:off x="5313082" y="2085977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4.5G</a:t>
            </a:r>
          </a:p>
        </p:txBody>
      </p:sp>
      <p:sp>
        <p:nvSpPr>
          <p:cNvPr id="6173" name="TextBox 31"/>
          <p:cNvSpPr txBox="1">
            <a:spLocks noChangeArrowheads="1"/>
          </p:cNvSpPr>
          <p:nvPr/>
        </p:nvSpPr>
        <p:spPr bwMode="auto">
          <a:xfrm>
            <a:off x="5988388" y="208597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5G</a:t>
            </a:r>
          </a:p>
        </p:txBody>
      </p:sp>
      <p:cxnSp>
        <p:nvCxnSpPr>
          <p:cNvPr id="6174" name="Straight Arrow Connector 26"/>
          <p:cNvCxnSpPr>
            <a:cxnSpLocks noChangeShapeType="1"/>
          </p:cNvCxnSpPr>
          <p:nvPr/>
        </p:nvCxnSpPr>
        <p:spPr bwMode="auto">
          <a:xfrm flipH="1">
            <a:off x="1295400" y="2667000"/>
            <a:ext cx="280035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6175" name="Straight Arrow Connector 26"/>
          <p:cNvCxnSpPr>
            <a:cxnSpLocks noChangeShapeType="1"/>
          </p:cNvCxnSpPr>
          <p:nvPr/>
        </p:nvCxnSpPr>
        <p:spPr bwMode="auto">
          <a:xfrm flipH="1">
            <a:off x="3143250" y="2971800"/>
            <a:ext cx="302895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6176" name="TextBox 31"/>
          <p:cNvSpPr txBox="1">
            <a:spLocks noChangeArrowheads="1"/>
          </p:cNvSpPr>
          <p:nvPr/>
        </p:nvSpPr>
        <p:spPr bwMode="auto">
          <a:xfrm>
            <a:off x="2353072" y="2379663"/>
            <a:ext cx="5421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rgbClr val="FF0000"/>
                </a:solidFill>
                <a:latin typeface="Arial" pitchFamily="34" charset="0"/>
              </a:rPr>
              <a:t>voice</a:t>
            </a:r>
          </a:p>
        </p:txBody>
      </p:sp>
      <p:sp>
        <p:nvSpPr>
          <p:cNvPr id="6177" name="TextBox 31"/>
          <p:cNvSpPr txBox="1">
            <a:spLocks noChangeArrowheads="1"/>
          </p:cNvSpPr>
          <p:nvPr/>
        </p:nvSpPr>
        <p:spPr bwMode="auto">
          <a:xfrm>
            <a:off x="4111423" y="2684463"/>
            <a:ext cx="9941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rgbClr val="FF0000"/>
                </a:solidFill>
                <a:latin typeface="Arial" pitchFamily="34" charset="0"/>
              </a:rPr>
              <a:t>data (video)</a:t>
            </a:r>
          </a:p>
        </p:txBody>
      </p:sp>
      <p:cxnSp>
        <p:nvCxnSpPr>
          <p:cNvPr id="6178" name="Straight Arrow Connector 26"/>
          <p:cNvCxnSpPr>
            <a:cxnSpLocks noChangeShapeType="1"/>
          </p:cNvCxnSpPr>
          <p:nvPr/>
        </p:nvCxnSpPr>
        <p:spPr bwMode="auto">
          <a:xfrm flipH="1">
            <a:off x="4724400" y="3276600"/>
            <a:ext cx="14478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179" name="TextBox 31"/>
          <p:cNvSpPr txBox="1">
            <a:spLocks noChangeArrowheads="1"/>
          </p:cNvSpPr>
          <p:nvPr/>
        </p:nvSpPr>
        <p:spPr bwMode="auto">
          <a:xfrm>
            <a:off x="4874156" y="2989263"/>
            <a:ext cx="13356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FF0000"/>
                </a:solidFill>
                <a:latin typeface="Arial" pitchFamily="34" charset="0"/>
              </a:rPr>
              <a:t>novel use-cases </a:t>
            </a:r>
            <a:endParaRPr lang="en-US" altLang="en-US" sz="12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74176" y="3505200"/>
            <a:ext cx="336502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rial"/>
              </a:rPr>
              <a:t>novel use-cases: </a:t>
            </a:r>
          </a:p>
          <a:p>
            <a:endParaRPr lang="en-US" sz="1600" dirty="0" smtClean="0">
              <a:latin typeface="Arrial"/>
            </a:endParaRPr>
          </a:p>
          <a:p>
            <a:r>
              <a:rPr lang="en-US" sz="1600" dirty="0" smtClean="0">
                <a:latin typeface="Arrial"/>
              </a:rPr>
              <a:t>autonomous &amp; connected vehicles,</a:t>
            </a:r>
          </a:p>
          <a:p>
            <a:r>
              <a:rPr lang="en-US" sz="1600" dirty="0" err="1" smtClean="0">
                <a:latin typeface="Arrial"/>
              </a:rPr>
              <a:t>IoT</a:t>
            </a:r>
            <a:r>
              <a:rPr lang="en-US" sz="1600" dirty="0" smtClean="0">
                <a:latin typeface="Arrial"/>
              </a:rPr>
              <a:t>, smart grid, smart cities, </a:t>
            </a:r>
          </a:p>
          <a:p>
            <a:r>
              <a:rPr lang="en-US" sz="1600" dirty="0" smtClean="0">
                <a:latin typeface="Arrial"/>
              </a:rPr>
              <a:t>smart homes, health care, </a:t>
            </a:r>
          </a:p>
          <a:p>
            <a:r>
              <a:rPr lang="en-US" sz="1600" dirty="0" smtClean="0">
                <a:latin typeface="Arrial"/>
              </a:rPr>
              <a:t>remote robotics, tactile internet, … </a:t>
            </a:r>
          </a:p>
          <a:p>
            <a:endParaRPr lang="en-US" sz="1600" dirty="0" smtClean="0">
              <a:latin typeface="Arrial"/>
            </a:endParaRPr>
          </a:p>
          <a:p>
            <a:r>
              <a:rPr lang="en-US" sz="1600" dirty="0" smtClean="0">
                <a:latin typeface="Arrial"/>
              </a:rPr>
              <a:t>very many, difficult to list </a:t>
            </a:r>
            <a:endParaRPr lang="en-CA" sz="1600" dirty="0">
              <a:solidFill>
                <a:srgbClr val="FF0000"/>
              </a:solidFill>
              <a:latin typeface="Arrial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386138"/>
            <a:ext cx="4953001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ym typeface="Wingdings" pitchFamily="2" charset="2"/>
              </a:rPr>
              <a:t>Cellular Generations: Use-Cases &amp; Timeline</a:t>
            </a:r>
            <a:endParaRPr lang="en-US" alt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52400" y="3352800"/>
            <a:ext cx="4953000" cy="3200400"/>
          </a:xfrm>
          <a:prstGeom prst="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029200" y="5712970"/>
            <a:ext cx="41148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defRPr/>
            </a:pPr>
            <a:r>
              <a:rPr lang="en-US" kern="0" dirty="0" smtClean="0">
                <a:solidFill>
                  <a:srgbClr val="FF0000"/>
                </a:solidFill>
                <a:latin typeface="Arial" pitchFamily="34" charset="0"/>
              </a:rPr>
              <a:t>Some of the envisioned use cases will have to wait for the 5G evolution, </a:t>
            </a:r>
          </a:p>
          <a:p>
            <a:pPr marL="342900" indent="-342900" algn="ctr">
              <a:lnSpc>
                <a:spcPct val="90000"/>
              </a:lnSpc>
              <a:defRPr/>
            </a:pPr>
            <a:r>
              <a:rPr lang="en-US" kern="0" dirty="0" smtClean="0">
                <a:solidFill>
                  <a:srgbClr val="FF0000"/>
                </a:solidFill>
                <a:latin typeface="Arial" pitchFamily="34" charset="0"/>
              </a:rPr>
              <a:t>or even 6G, or even beyond! </a:t>
            </a:r>
          </a:p>
        </p:txBody>
      </p:sp>
    </p:spTree>
    <p:extLst>
      <p:ext uri="{BB962C8B-B14F-4D97-AF65-F5344CB8AC3E}">
        <p14:creationId xmlns:p14="http://schemas.microsoft.com/office/powerpoint/2010/main" val="4528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>
          <a:xfrm>
            <a:off x="457200" y="990600"/>
            <a:ext cx="8458200" cy="381000"/>
          </a:xfrm>
        </p:spPr>
        <p:txBody>
          <a:bodyPr/>
          <a:lstStyle/>
          <a:p>
            <a:r>
              <a:rPr lang="en-US" dirty="0" smtClean="0">
                <a:sym typeface="Wingdings" pitchFamily="2" charset="2"/>
              </a:rPr>
              <a:t>Direction 1: Enhanced Mobile Broadband (EMBB)</a:t>
            </a:r>
            <a:endParaRPr lang="en-US" dirty="0" smtClean="0"/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011" y="1524000"/>
            <a:ext cx="3886200" cy="201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cdn.singularityhub.com/wp-content/uploads/2013/05/virtual-real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2737" y="3657600"/>
            <a:ext cx="4174065" cy="2590800"/>
          </a:xfrm>
          <a:prstGeom prst="rect">
            <a:avLst/>
          </a:prstGeom>
          <a:noFill/>
        </p:spPr>
      </p:pic>
      <p:pic>
        <p:nvPicPr>
          <p:cNvPr id="24580" name="Picture 4" descr="http://images.fastcompany.com/upload/new_psp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804" y="3667125"/>
            <a:ext cx="3868396" cy="2581275"/>
          </a:xfrm>
          <a:prstGeom prst="rect">
            <a:avLst/>
          </a:prstGeom>
          <a:noFill/>
        </p:spPr>
      </p:pic>
      <p:sp>
        <p:nvSpPr>
          <p:cNvPr id="604162" name="AutoShape 2" descr="data:image/jpeg;base64,/9j/4AAQSkZJRgABAQAAAQABAAD/2wCEAAkGBxQSEBUUDxIUFRAUFBQPFBQUFBAUFBQPFBQWFxQUFBQYHCggGBolHBQUITEhJSkrLi4uFx8zODMsNygtLisBCgoKDg0OFxAPGi0cHBwsLCwsLCwsLCwsLCwsLCwsLCwsLCwsLCwsLCwsLCwsLCwsLCwsLCwsLCwsLCwsLCwsLP/AABEIALcBEwMBIgACEQEDEQH/xAAbAAABBQEBAAAAAAAAAAAAAAACAAEDBAUGB//EAEMQAAIBAgMDCQUEBwcFAAAAAAABAgMRBBIhBTHwBiJBUWFxgZGxEzJSocEjctHhM0JTYpKT0gcVFoKissIUVGPx8v/EABgBAAMBAQAAAAAAAAAAAAAAAAABAgME/8QAIxEBAQACAQQCAwEBAAAAAAAAAAECETEDEiFRE0EiMmGBFP/aAAwDAQACEQMRAD8A8/b7RJjtghGdSpj3I0x8xptnYO4NxswOYCFJ/UryZNcrzFTxBJA27QpA3EsUZdav8mLKuhtd/wCKAuNcNiRJKHFwUu0VxJkVcFFGTtSP2m/oRoUsVFyyfrfkUdq++u5erCKU1DtGcHxcNMTYzR5WSKm+LjJkt+NB7GkeRiyslT40CvxwhkrPjcNcsSfHCI2+NQAL8XYvP/UJ8bxW44YgYV+NBPjcNfjQQPft+aHg9Vd6XXS9wN+LhQ3/APsA6ejuJEyOG4K5njxEXkpyAb5ve/QabFU3Jdl/MuIqnLCpu/P1/fYi1HcIZ7TuHa/P8RWfX6BSECjIcQ5SKEFhgtDIz48yKZKRzARGA0SDW0EaPIwcrJGwMzCqmziQ6mxkRVxBTwiz57u+umlt1iptX313fU0omdtRc6PcBqaYzY9hmhmSZJfjUiS1JLAYk+NQrgLjcFxxoBGb44YDfGhI+OLAvjeMI+OgXl8gnx7wuOnrAgX40FcLjpG46RA3HSSUFzl3x6/iRHx0lnATtNXV72j06N9PyFeA34PQe40dwzInCLyCbCrvX5eQGZJ3b0WrfYKUrlxNPHcIUdwikaW2uNRWXX8hPuYzfZ6fiJoVh0DccqFTgtDtiuBBAkSXAkwClj6kopZbb9b36B8HOcr54pK2jT3/ADJcXTzRtxYLDq0EupWBV1opRI3EKQOV9T8gsOWHURZQo0pfC/INYefwsXZT7oijEobTjrHuZqxwk/hZU2hsypLLZdf0HOnlfofJjPtkWGsXv7lqdg/9zS6ZRNPgz9JvXw9qMUFx0lz+538UQo7Gk9zv3Jv6B8Gfof8ATh7UEGi7U2O4+82u+NvVE9LYFWSvGFSUXucac2n3NIn4sh8+HtmW44YLjxwzYXJ6t+yrfyan9IX+HK/7Cv8AyKv9IvjyV8uLDceOGDl44ZqYnZU6f6SM4ffg4/7kQPB9voHZT78VBrjhg2NOjsqU3anGc31Qg5O3ckT/AOHK/wCwr/yKn9IdmRd+Pti8bibB/pI9/omab5NV/wBhX/kVP6SfC8ma6al7Gto3vo1FvXcLLp5apfJj7SqQpSLFTBOLtNSi+qUWn5MhqULdJHZU90U62q061fuuSBxhZPwRGPWit2kjuENHcIZLk2CuwWRLcgkGlGyviwSgwkiWMS8ZE2ofZMdUToeT+yKdZSdWdSKTtzFBvdf9Y6zZ/JTASWrxEmt6bhH/AGo2nS8bYXrSXTzT/pwlh0ev4fk5gI7sLm+/UqP5XsamFwWHh+jwlCPb7ODfnYr4/wCF8v8AXieH2c5+5CUn+7Fy9EXv7grRWuGrLvo1V9D3GliZbo2iuqKSM3FYyp7SSzytfcm10dhWOP8AE5Z+Hmez+RderFSUacIvd7Wag/4d68jaw/8AZvVy3nXw6X7spz18Io7XFO8YX6ibDr7J9s0vQq/wpl5cxT/s1hFXnim7K7UKKXzcyfD/ANn+Gb/TV2uq1KPz1OwxPuPuIsJ03a6tWkRu63tfjenK0OSODVVwdOrLLrd1mr7uiMV19ZdXJLA/9rF/eqV5f8zSw9K9epLPTtqv0kHbdvSem4sXT3Si+5p+hV/ifP2zauwMJCHNweGu2lrSjLf965dxeGp01BUqVKF5xjzaVJc19HujyxEZPI1JWktVleqfeNjcTGVSEI35tRNtpLd1ai158i3xdIcW/tYq0bafqw/Ar4bEz9vNKcsqT0zOy1XQWa6+2XHQypg4/bVH3+v5FyTTO27/ANRbSxM3OznJqy0zSt5GFsKcl7LLKSTSdk2v1b9BsbUdnN9UW/KJn7HpWlBdUPSNi5qRjly1K1afxy/il+JUrVZfFLzkWqy3les68Y04ydRQs817uOkd2bvYQVQq4ie7M2nvi23FrqaejPOeV+BpqanSioOTkpRimo3X6y1su5Jbz0OujgOU/vwi9LJvzf5E9XXaroW98Lkfh2lKSbTcoxW/o/8Ao9Io1JW96X8TOP5JYbmQ7W5+tvRHaU4lYeMYnqXedE60vjl/Ex/bySbzy0TfvMp4yjiss3halOMn7qnKFlqtbTi1uOZxe29pUXavOk4vS6p4OcW++MfWxOecxVhhcvs3LHEycIQlJu8nPVt6RVunvONro2doYydZ5qjV0rLLGMVbuWhkYmJydTPuu3Z0se3HSpP3e9tlcmxG5d3qQGNbRLHcMNHcOBrpJAC5JSGdSwpksICiusnpwKlZZOh5LQ+zl976I6vZEfe70c5yZh9nL730R0+yY6S7ztwv4xw5/vWhTRbowb3K5Xpoq41v2is3ey3XDkcN6lQfd3lDHYWMG51K1KCevPko+pznKd4xQh7H2+V3zZM97aWvbU4fEQld+0zZunPmzfPUnitfGUet1pqSg4yUo5VZrc79KZaor7OPbNGbgYWpU11Qgv8ASjVpLmw+/f1HeCx5WcX7j8PUq208S1jPd8V6lboRGPDTLlwOxdcZjJf+Rr/XP8DtNlR0fgcbyaV54iXxVn6yf1O22atPE2z4ZY/siox+1/z/APICir1195v1IKeIeeVoy5kkrpxtqlJdvS/IloVI+0Ulntd/qVHrqrZkTsSLM19t4fQrbPXPqPt+rLanC7eWbfWlNP5lXDStVlFRaWVTeZxcs19NI9GrJ2q4+dszbT5tX7sl8rC2dD7Tui/VC2u1kld+9KMEndO8pbvUn2bTeaTt0L1H3MdeRVn16EWKoyit6s+qSfyLGJo3WvS16kLpWlJ26lfze/xDuHazZuyeaKaatro1fq6+5po4TauypSqycqrm76OUUnboVlou5aHoOLhdPdv6dDlqtJuq01vnb5mPWy3pr0cdVo7A2c4KK05sEvHT8ze9m0r9SuR7Np6N9tvIvpG0yZdrMq4yko8+rkk07KUJvX/Lc5DlBNScIweaMbycoqdruyS1S7T0GeHpy9+jSk1pdwiZW2MHRyycaUYOK0cLx17Vuepn1LlZY0wmMsrzupTsjLxiOxqxM3E0ovfFPwRxuqOPxfvfLy0IDo62Dg3rBenoQy2ZT+Frxl+I9NGLHcObEdlw/e81+A4yU2yWgQsmwwlVoUYlynTIMPEv0YE7ZZN7k9D7N/efojpdlR0feYewY2pv7z9EdDs1c1953dO/jHHl+1XacS1Qk47vREEEHHERUssm0+7QdVPBbRxUrxWm7qOU5ZSboRu78/8A4s6jHYrDxV6s4rTTV5vBI43lHtOnVSjSU8sZZm5WV9OhC7pJpWrbt19KNoxXVFL5Glh6bahbobb1sUcMlOEZJ2vFSs+1XNTDxtFdw8qrCFtCLUU7NrNHd1N2KWKqxhTc5StGMXJ6Pcu65dxHVx6HM8t9oqlh3DT2lVZUrL3brM9/V2Cw9Ky5YPJSPMm/iqN/JHbYFc3z9Dy3Aco5UFZRhKN76pp371+BtUv7RKjSjQwqlLpeaTSfglbxZplwjHGy7dJGcYVKuZpXjCevZdfQr4LabhUeezpSldW961+j8zFp7ZnXqqWOhlvHIvZ2eVN72uy/W2WZSpZ7e2WRRzxlaV20nzJLoenoKQuHS1tr0Ve2bua6e9GVgNoQdWvOrJRVoJLe3bNol07kYmOxkE42mpRnZ6KWZPqafTqU6eKz3klo3pok8vRcnX1D3vlt7Q2l7SaaXMg1KKlrqull7DbdpxTzU5Zn8LTXz3HLykwHNk9mSt4unxHKCm1ZUpdd89mn5FSPKJ65qUZJu61yy/zNLneRz8pMB3DtvseG3V26no6Mbfef4GU6/OzLffN1ldx7QZQfWTl07eac1HQYflHGKSdFN9NptfKxZXKan+xf8f5HIypvrIpZl0hZl7OYYu3hylo9NOfg4v6lLae1KdSLVNTV2m82Xdv0aZyLqSGeIkZZXPhU6Ua1ZJ7jMxSIv+skBUxGZaoy00mKu0DYOwmilGihBxQgJzmYnwb1/ArFnAvUmneG7hYmnQgUMGjXw8TK1jk3tiw+z8Wb2z483xMfY8fs/Fm3gVzfE7enfxjms8rUEVMQue/D0LsCpW99mmxZ4c3yihepH7v1Zk1KWhtbaTlWywTbyrRdXX3EFP2VL9Iva1LaQWsE+34n8u8yvnKtcbqNbkjtGpCkvaRToK9pSla3XGKtzuNTahyrwe5zdN9sXbzjdHD1XWqaJKnDWy3WTd7Rj0bwKeyYL37yfkvJfiazHZy10m0+XdGLy4WEq1TulGK7+l+XicfjaOJxdR1MRKMb6Jb8sehRity72asYqKtFJLqSSAczSY6K1Ro7EpR95Ob/AHt38K087l6MElaKSXUlZLwHjqTRgWXmqeJhu46UNOh9H8iTH82N/D5N/QtVpRb0elpemgtlcWXVo6q/Q7/JhYKg/Zrx9WSY2aUVZ/qvzyyL+HivZR+6vmTaqYqGQd0Cea1CTIuS9RSlQAlSLcyGTJuQVpQBUSSoDAjvXo/sQHhizFj3H3EpTwpXnQNKbKtQzyq8WbUokDgaFUqzRC0FhrEjQNgIkhg0hAHJyfH5FrZ652pUb8PkWdnPnE3gV1OCRs4aJj4OaNehXRz1lY6XZUfs/Fmxg/d8Tm9n1qi3Lm9ui8DZjjlGO5uXy8zs6WXhjcbtqRZFiMRSXvvXqXvfl4mJXx8pdNl1LT5lRzNt+h2+1nHVlOTy3jB20T1dvie9laMEtySBdUjlWLmJ6StgNkSlcnpxNJAjlTI3AvKJHUiNUivBFiJAHGQbOxFiZWcW1dZtV1x1T+TCw1Wl7O1SU89pXeiu7tq/hoBXHsrEbLSjtGUZRSp5lLS7e6yvdJX3NM0qU+ZFdSS8lYp1USwnoZ78nRTYNwJSBzE2mKTIZMeTIpMm0QMwYjSYyZDROmO2RKQnIaDzZBNhykQzZFaYoahXmTzZBIIpG0MwmCwI6EOhAbjmy3g9m1qmsINL4novC+86rC7NpU/dgr/E+c/N7vAvI2nR9sb1fTM2bsqUbe1qX7I/i/wOmwMYR91K/XvfmzPUSSm2i/ix+ozuddDSqA1ahn0MSDVxJMw8jaxOqQyrFV1GxGkx0E3tR0yJBxLipFimy1TKlNliEhjSzcimxs5HOQAMmNmI5MByJtMVSQ2chnIBzItLSSchozIXIZTM9q0mlIHMRuQLkTaehuQEpAuQDYj0dsa4LY1yTSZhZiO4nIYPJkUmO2BJknASZEyRkbBQWCwmCwB0ISEBL6JIkKYcZHZtyLCHIoyCzD2NDuIFMdC2qQaDQCDQKEgkwEx7jVEsZEsZlVSDUg2KtZwJTIc4LmFpClIjcgZSI3Ii0xykRuQzYDZnaehXGuDca5JizDZgbjXEBNgtg3GuIz3FcEQjPcZsa4zYAmwWxNgtiMLBYTAYGFjMdjMCOhCQgCzcNMhuEmdO3PpMmHGRApBpj2ek6YSZCpBphs9JUwkyJSHuGwlzD3IswswbNLcfMQ5hZg2E2YGUyLMM5CtGhOQNxmwbkWmJsZsG4zZOzPcVwbiuIzjNjMZiBxhDCMhriGAFcYQzAGYzExmIzMFjsYAFjMdgsAJCGQgJIEhCN2ehoJCEGzGg0xCDYEOIQEVx7iEBmuK4hCBDCEK0zDCESZhWEIQMIQgBrCsIQgVhmhCAGsNYQgM1hmhCABaGYhCAWhmhhAZmhmhCAEhCEAf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04164" name="AutoShape 4" descr="https://encrypted-tbn0.gstatic.com/images?q=tbn:ANd9GcS0SneU1pThKPO97HyZNqiu7lpGDlaiJ826hmydvCFU8VFj2wiBWA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04166" name="AutoShape 6" descr="https://encrypted-tbn3.gstatic.com/images?q=tbn:ANd9GcRfB6Wc58FPbFx-sxm1KeAZXSjwF6Uh5FmRbuqgVWhbIKI9fWi1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26658" name="Picture 2" descr="http://bestsmartphone2015.net/wp-content/uploads/2014/10/Holographic-phone-n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2" y="1447801"/>
            <a:ext cx="3733799" cy="2100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397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458200" cy="381000"/>
          </a:xfrm>
        </p:spPr>
        <p:txBody>
          <a:bodyPr/>
          <a:lstStyle/>
          <a:p>
            <a:r>
              <a:rPr lang="en-US" dirty="0" smtClean="0"/>
              <a:t>Direction 2: Massive Machine-Type Communications (MMTC)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199"/>
            <a:ext cx="5638800" cy="44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553200" y="2133600"/>
            <a:ext cx="1713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err="1" smtClean="0">
                <a:solidFill>
                  <a:srgbClr val="FF0000"/>
                </a:solidFill>
                <a:latin typeface="+mn-lt"/>
              </a:rPr>
              <a:t>IoT</a:t>
            </a:r>
            <a:endParaRPr lang="en-CA" sz="2800" b="1" dirty="0" smtClean="0">
              <a:solidFill>
                <a:srgbClr val="FF0000"/>
              </a:solidFill>
              <a:latin typeface="+mn-lt"/>
            </a:endParaRPr>
          </a:p>
          <a:p>
            <a:r>
              <a:rPr lang="en-CA" sz="2800" dirty="0" smtClean="0">
                <a:latin typeface="+mn-lt"/>
              </a:rPr>
              <a:t>Internet</a:t>
            </a:r>
          </a:p>
          <a:p>
            <a:r>
              <a:rPr lang="en-CA" sz="2800" dirty="0" smtClean="0">
                <a:latin typeface="+mn-lt"/>
              </a:rPr>
              <a:t>of Things</a:t>
            </a:r>
            <a:endParaRPr lang="en-CA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4114800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err="1" smtClean="0">
                <a:solidFill>
                  <a:srgbClr val="FF0000"/>
                </a:solidFill>
                <a:latin typeface="+mn-lt"/>
              </a:rPr>
              <a:t>IoE</a:t>
            </a:r>
            <a:endParaRPr lang="en-CA" sz="2800" b="1" dirty="0" smtClean="0">
              <a:solidFill>
                <a:srgbClr val="FF0000"/>
              </a:solidFill>
              <a:latin typeface="+mn-lt"/>
            </a:endParaRPr>
          </a:p>
          <a:p>
            <a:r>
              <a:rPr lang="en-CA" sz="2800" dirty="0" smtClean="0">
                <a:latin typeface="+mn-lt"/>
              </a:rPr>
              <a:t>Internet</a:t>
            </a:r>
          </a:p>
          <a:p>
            <a:r>
              <a:rPr lang="en-CA" sz="2800" dirty="0">
                <a:latin typeface="+mn-lt"/>
              </a:rPr>
              <a:t>o</a:t>
            </a:r>
            <a:r>
              <a:rPr lang="en-CA" sz="2800" dirty="0" smtClean="0">
                <a:latin typeface="+mn-lt"/>
              </a:rPr>
              <a:t>f Everything</a:t>
            </a:r>
            <a:endParaRPr lang="en-CA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37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839200" cy="381000"/>
          </a:xfrm>
        </p:spPr>
        <p:txBody>
          <a:bodyPr/>
          <a:lstStyle/>
          <a:p>
            <a:r>
              <a:rPr lang="en-US" dirty="0" smtClean="0"/>
              <a:t>Direction 3: Mission Critical / </a:t>
            </a:r>
            <a:br>
              <a:rPr lang="en-US" dirty="0" smtClean="0"/>
            </a:br>
            <a:r>
              <a:rPr lang="en-US" dirty="0" smtClean="0"/>
              <a:t>Ultra-Reliable Low-Latency Communications (URLLC) </a:t>
            </a:r>
            <a:endParaRPr lang="en-CA" dirty="0"/>
          </a:p>
        </p:txBody>
      </p:sp>
      <p:sp>
        <p:nvSpPr>
          <p:cNvPr id="1026" name="AutoShape 2" descr="Image result for cognitive c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8" name="Picture 4" descr="http://s3.amazonaws.com/carbayblog/wp-content/uploads/2015/09/08035011/Forget-Self-Driving-Cars-See-Why-Cognitive-Cars-Could-be-the-Future-of-the-Auto-Indust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677226" cy="2286000"/>
          </a:xfrm>
          <a:prstGeom prst="rect">
            <a:avLst/>
          </a:prstGeom>
          <a:noFill/>
        </p:spPr>
      </p:pic>
      <p:pic>
        <p:nvPicPr>
          <p:cNvPr id="1030" name="Picture 6" descr="Image result for driverless c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1600200"/>
            <a:ext cx="2933700" cy="1524000"/>
          </a:xfrm>
          <a:prstGeom prst="rect">
            <a:avLst/>
          </a:prstGeom>
          <a:noFill/>
        </p:spPr>
      </p:pic>
      <p:pic>
        <p:nvPicPr>
          <p:cNvPr id="1032" name="Picture 8" descr="Image result for teleroboti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819649"/>
            <a:ext cx="2971800" cy="1657351"/>
          </a:xfrm>
          <a:prstGeom prst="rect">
            <a:avLst/>
          </a:prstGeom>
          <a:noFill/>
        </p:spPr>
      </p:pic>
      <p:pic>
        <p:nvPicPr>
          <p:cNvPr id="1034" name="Picture 10" descr="Image result for virtual real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136570"/>
            <a:ext cx="3276600" cy="2340430"/>
          </a:xfrm>
          <a:prstGeom prst="rect">
            <a:avLst/>
          </a:prstGeom>
          <a:noFill/>
        </p:spPr>
      </p:pic>
      <p:sp>
        <p:nvSpPr>
          <p:cNvPr id="1036" name="AutoShape 12" descr="Image result for tactile inter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8" name="Picture 14" descr="http://www.itu.int/en/ITU-T/techwatch/PublishingImages/tactile-report-310x1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3450" y="3200399"/>
            <a:ext cx="2952750" cy="1524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315200" y="986135"/>
            <a:ext cx="160492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rial"/>
              </a:rPr>
              <a:t>The Ultras</a:t>
            </a:r>
            <a:endParaRPr lang="en-CA" sz="2400" dirty="0">
              <a:solidFill>
                <a:srgbClr val="FF0000"/>
              </a:solidFill>
              <a:latin typeface="Arrial"/>
            </a:endParaRPr>
          </a:p>
        </p:txBody>
      </p:sp>
    </p:spTree>
    <p:extLst>
      <p:ext uri="{BB962C8B-B14F-4D97-AF65-F5344CB8AC3E}">
        <p14:creationId xmlns:p14="http://schemas.microsoft.com/office/powerpoint/2010/main" val="294342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ym typeface="Wingdings" pitchFamily="2" charset="2"/>
              </a:rPr>
              <a:t>5G Requirements</a:t>
            </a:r>
            <a:endParaRPr 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480609" y="-197225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4480609" y="3003175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pic>
        <p:nvPicPr>
          <p:cNvPr id="4098" name="Picture 2" descr="https://pbs.twimg.com/media/BhwEH9PCIAANoD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7" y="1373954"/>
            <a:ext cx="6238875" cy="487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4200" y="57150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5G hypercube</a:t>
            </a:r>
            <a:endParaRPr lang="en-CA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95388"/>
            <a:ext cx="8923607" cy="49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443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dirty="0" smtClean="0"/>
              <a:t>5G Use Cases Taxonomy</a:t>
            </a:r>
            <a:endParaRPr lang="en-CA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088" y="1676400"/>
            <a:ext cx="8662312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05600" y="5943600"/>
            <a:ext cx="170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rial"/>
              </a:rPr>
              <a:t>A. </a:t>
            </a:r>
            <a:r>
              <a:rPr lang="en-US" dirty="0" err="1" smtClean="0">
                <a:latin typeface="Arrial"/>
              </a:rPr>
              <a:t>Dutta</a:t>
            </a:r>
            <a:r>
              <a:rPr lang="en-US" dirty="0" smtClean="0">
                <a:latin typeface="Arrial"/>
              </a:rPr>
              <a:t>, AT&amp;T</a:t>
            </a:r>
            <a:endParaRPr lang="en-CA" dirty="0">
              <a:latin typeface="Arrial"/>
            </a:endParaRPr>
          </a:p>
        </p:txBody>
      </p:sp>
    </p:spTree>
    <p:extLst>
      <p:ext uri="{BB962C8B-B14F-4D97-AF65-F5344CB8AC3E}">
        <p14:creationId xmlns:p14="http://schemas.microsoft.com/office/powerpoint/2010/main" val="359322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tu.int/en/ITU-R/study-groups/rsg5/rwp5d/imt-2020/PublishingImages/IMT-2020-Timepl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8486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dirty="0" smtClean="0"/>
              <a:t>Detailed Timeline &amp; Process for IMT-2020 in ITU-R</a:t>
            </a:r>
            <a:endParaRPr lang="en-CA" dirty="0" smtClean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2400" y="1219200"/>
            <a:ext cx="8763000" cy="6762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CA" sz="1600" dirty="0" smtClean="0"/>
              <a:t>In early </a:t>
            </a:r>
            <a:r>
              <a:rPr lang="en-CA" sz="1600" dirty="0" smtClean="0">
                <a:solidFill>
                  <a:schemeClr val="tx1"/>
                </a:solidFill>
              </a:rPr>
              <a:t>2012, </a:t>
            </a:r>
            <a:r>
              <a:rPr lang="en-CA" sz="1600" dirty="0" smtClean="0"/>
              <a:t>ITU-R embarked on a programme (lead by Working Party 5D) to develop “IMT for 2020 and beyond”, setting the stage for “5G” research activities.</a:t>
            </a:r>
          </a:p>
          <a:p>
            <a:pPr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sz="1600" dirty="0" smtClean="0"/>
          </a:p>
          <a:p>
            <a:pPr>
              <a:buFont typeface="Wingdings" pitchFamily="2" charset="2"/>
              <a:buNone/>
            </a:pPr>
            <a:endParaRPr lang="en-US" sz="160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0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tu.int/en/ITU-R/study-groups/rsg5/rwp5d/imt-2020/PublishingImages/IMT-2020-Timepl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8486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dirty="0" smtClean="0"/>
              <a:t>Detailed Timeline &amp; Process for IMT-2020 in ITU-R</a:t>
            </a:r>
            <a:endParaRPr lang="en-CA" dirty="0" smtClean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2400" y="1219200"/>
            <a:ext cx="8763000" cy="6762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CA" sz="1600" dirty="0" smtClean="0"/>
              <a:t>In early </a:t>
            </a:r>
            <a:r>
              <a:rPr lang="en-CA" sz="1600" b="1" dirty="0" smtClean="0">
                <a:solidFill>
                  <a:srgbClr val="FF0000"/>
                </a:solidFill>
              </a:rPr>
              <a:t>2012</a:t>
            </a:r>
            <a:r>
              <a:rPr lang="en-CA" sz="1600" dirty="0" smtClean="0"/>
              <a:t>, ITU-R embarked on a programme (lead by Working Party 5D) to develop “IMT for 2020 and beyond”, setting the stage for “5G” research activities.</a:t>
            </a:r>
          </a:p>
          <a:p>
            <a:pPr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sz="1600" dirty="0" smtClean="0"/>
          </a:p>
          <a:p>
            <a:pPr>
              <a:buFont typeface="Wingdings" pitchFamily="2" charset="2"/>
              <a:buNone/>
            </a:pPr>
            <a:endParaRPr lang="en-US" sz="1600" dirty="0" smtClean="0">
              <a:solidFill>
                <a:srgbClr val="000099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800600" y="6019801"/>
            <a:ext cx="4038600" cy="380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CA" sz="1600" dirty="0" smtClean="0"/>
              <a:t>Will a similar process start in </a:t>
            </a:r>
            <a:r>
              <a:rPr lang="en-CA" sz="1600" b="1" dirty="0" smtClean="0">
                <a:solidFill>
                  <a:srgbClr val="FF0000"/>
                </a:solidFill>
              </a:rPr>
              <a:t>2021 </a:t>
            </a:r>
            <a:r>
              <a:rPr lang="en-CA" sz="1600" dirty="0" smtClean="0">
                <a:solidFill>
                  <a:schemeClr val="tx1"/>
                </a:solidFill>
              </a:rPr>
              <a:t>for </a:t>
            </a:r>
            <a:r>
              <a:rPr lang="en-CA" sz="1600" b="1" dirty="0" smtClean="0">
                <a:solidFill>
                  <a:srgbClr val="FF0000"/>
                </a:solidFill>
              </a:rPr>
              <a:t>6G</a:t>
            </a:r>
            <a:r>
              <a:rPr lang="en-CA" sz="1600" dirty="0" smtClean="0"/>
              <a:t>?</a:t>
            </a:r>
          </a:p>
          <a:p>
            <a:pPr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sz="1600" dirty="0" smtClean="0"/>
          </a:p>
          <a:p>
            <a:pPr>
              <a:buFont typeface="Wingdings" pitchFamily="2" charset="2"/>
              <a:buNone/>
            </a:pPr>
            <a:endParaRPr lang="en-US" sz="160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dirty="0" smtClean="0"/>
              <a:t>Detailed Timeline &amp; Process for IMT-2020 in ITU-R</a:t>
            </a:r>
            <a:endParaRPr lang="en-CA" dirty="0" smtClean="0"/>
          </a:p>
        </p:txBody>
      </p:sp>
      <p:sp>
        <p:nvSpPr>
          <p:cNvPr id="3177" name="Rectangle 10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pSp>
        <p:nvGrpSpPr>
          <p:cNvPr id="2" name="Canvas 182"/>
          <p:cNvGrpSpPr>
            <a:grpSpLocks/>
          </p:cNvGrpSpPr>
          <p:nvPr/>
        </p:nvGrpSpPr>
        <p:grpSpPr bwMode="auto">
          <a:xfrm>
            <a:off x="457200" y="1524000"/>
            <a:ext cx="8382000" cy="5105400"/>
            <a:chOff x="0" y="0"/>
            <a:chExt cx="67951" cy="42348"/>
          </a:xfrm>
        </p:grpSpPr>
        <p:sp>
          <p:nvSpPr>
            <p:cNvPr id="3176" name="AutoShape 104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67951" cy="4234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75" name="Rectangle 190"/>
            <p:cNvSpPr>
              <a:spLocks noChangeArrowheads="1"/>
            </p:cNvSpPr>
            <p:nvPr/>
          </p:nvSpPr>
          <p:spPr bwMode="auto">
            <a:xfrm>
              <a:off x="2178" y="21577"/>
              <a:ext cx="24289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Steps in radio interface development process: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Line 191"/>
            <p:cNvSpPr>
              <a:spLocks noChangeShapeType="1"/>
            </p:cNvSpPr>
            <p:nvPr/>
          </p:nvSpPr>
          <p:spPr bwMode="auto">
            <a:xfrm>
              <a:off x="5010" y="4197"/>
              <a:ext cx="54667" cy="6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" name="Freeform 192"/>
            <p:cNvSpPr>
              <a:spLocks noEditPoints="1"/>
            </p:cNvSpPr>
            <p:nvPr/>
          </p:nvSpPr>
          <p:spPr bwMode="auto">
            <a:xfrm>
              <a:off x="26187" y="3848"/>
              <a:ext cx="11385" cy="558"/>
            </a:xfrm>
            <a:custGeom>
              <a:avLst/>
              <a:gdLst>
                <a:gd name="T0" fmla="*/ 2147483646 w 13234"/>
                <a:gd name="T1" fmla="*/ 2147483646 h 400"/>
                <a:gd name="T2" fmla="*/ 2147483646 w 13234"/>
                <a:gd name="T3" fmla="*/ 2147483646 h 400"/>
                <a:gd name="T4" fmla="*/ 2147483646 w 13234"/>
                <a:gd name="T5" fmla="*/ 2147483646 h 400"/>
                <a:gd name="T6" fmla="*/ 2147483646 w 13234"/>
                <a:gd name="T7" fmla="*/ 2147483646 h 400"/>
                <a:gd name="T8" fmla="*/ 2147483646 w 13234"/>
                <a:gd name="T9" fmla="*/ 2147483646 h 400"/>
                <a:gd name="T10" fmla="*/ 2147483646 w 13234"/>
                <a:gd name="T11" fmla="*/ 2147483646 h 400"/>
                <a:gd name="T12" fmla="*/ 2147483646 w 13234"/>
                <a:gd name="T13" fmla="*/ 2147483646 h 400"/>
                <a:gd name="T14" fmla="*/ 2147483646 w 13234"/>
                <a:gd name="T15" fmla="*/ 2147483646 h 400"/>
                <a:gd name="T16" fmla="*/ 0 w 13234"/>
                <a:gd name="T17" fmla="*/ 2147483646 h 400"/>
                <a:gd name="T18" fmla="*/ 2147483646 w 13234"/>
                <a:gd name="T19" fmla="*/ 0 h 400"/>
                <a:gd name="T20" fmla="*/ 2147483646 w 13234"/>
                <a:gd name="T21" fmla="*/ 2147483646 h 400"/>
                <a:gd name="T22" fmla="*/ 2147483646 w 13234"/>
                <a:gd name="T23" fmla="*/ 0 h 400"/>
                <a:gd name="T24" fmla="*/ 2147483646 w 13234"/>
                <a:gd name="T25" fmla="*/ 2147483646 h 400"/>
                <a:gd name="T26" fmla="*/ 2147483646 w 13234"/>
                <a:gd name="T27" fmla="*/ 2147483646 h 400"/>
                <a:gd name="T28" fmla="*/ 2147483646 w 13234"/>
                <a:gd name="T29" fmla="*/ 0 h 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234" h="400">
                  <a:moveTo>
                    <a:pt x="334" y="167"/>
                  </a:moveTo>
                  <a:lnTo>
                    <a:pt x="12901" y="167"/>
                  </a:lnTo>
                  <a:cubicBezTo>
                    <a:pt x="12919" y="167"/>
                    <a:pt x="12934" y="182"/>
                    <a:pt x="12934" y="200"/>
                  </a:cubicBezTo>
                  <a:cubicBezTo>
                    <a:pt x="12934" y="219"/>
                    <a:pt x="12919" y="234"/>
                    <a:pt x="12901" y="234"/>
                  </a:cubicBezTo>
                  <a:lnTo>
                    <a:pt x="334" y="234"/>
                  </a:lnTo>
                  <a:cubicBezTo>
                    <a:pt x="315" y="234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  <a:moveTo>
                    <a:pt x="12834" y="0"/>
                  </a:moveTo>
                  <a:lnTo>
                    <a:pt x="13234" y="200"/>
                  </a:lnTo>
                  <a:lnTo>
                    <a:pt x="12834" y="400"/>
                  </a:lnTo>
                  <a:lnTo>
                    <a:pt x="12834" y="0"/>
                  </a:lnTo>
                  <a:close/>
                </a:path>
              </a:pathLst>
            </a:custGeom>
            <a:solidFill>
              <a:srgbClr val="000000"/>
            </a:solidFill>
            <a:ln w="635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" name="Freeform 193"/>
            <p:cNvSpPr>
              <a:spLocks noEditPoints="1"/>
            </p:cNvSpPr>
            <p:nvPr/>
          </p:nvSpPr>
          <p:spPr bwMode="auto">
            <a:xfrm>
              <a:off x="37236" y="3949"/>
              <a:ext cx="10947" cy="457"/>
            </a:xfrm>
            <a:custGeom>
              <a:avLst/>
              <a:gdLst>
                <a:gd name="T0" fmla="*/ 2147483646 w 6617"/>
                <a:gd name="T1" fmla="*/ 2147483646 h 200"/>
                <a:gd name="T2" fmla="*/ 2147483646 w 6617"/>
                <a:gd name="T3" fmla="*/ 2147483646 h 200"/>
                <a:gd name="T4" fmla="*/ 2147483646 w 6617"/>
                <a:gd name="T5" fmla="*/ 2147483646 h 200"/>
                <a:gd name="T6" fmla="*/ 2147483646 w 6617"/>
                <a:gd name="T7" fmla="*/ 2147483646 h 200"/>
                <a:gd name="T8" fmla="*/ 2147483646 w 6617"/>
                <a:gd name="T9" fmla="*/ 2147483646 h 200"/>
                <a:gd name="T10" fmla="*/ 2147483646 w 6617"/>
                <a:gd name="T11" fmla="*/ 2147483646 h 200"/>
                <a:gd name="T12" fmla="*/ 2147483646 w 6617"/>
                <a:gd name="T13" fmla="*/ 2147483646 h 200"/>
                <a:gd name="T14" fmla="*/ 2147483646 w 6617"/>
                <a:gd name="T15" fmla="*/ 2147483646 h 200"/>
                <a:gd name="T16" fmla="*/ 0 w 6617"/>
                <a:gd name="T17" fmla="*/ 2147483646 h 200"/>
                <a:gd name="T18" fmla="*/ 2147483646 w 6617"/>
                <a:gd name="T19" fmla="*/ 0 h 200"/>
                <a:gd name="T20" fmla="*/ 2147483646 w 6617"/>
                <a:gd name="T21" fmla="*/ 2147483646 h 200"/>
                <a:gd name="T22" fmla="*/ 2147483646 w 6617"/>
                <a:gd name="T23" fmla="*/ 0 h 200"/>
                <a:gd name="T24" fmla="*/ 2147483646 w 6617"/>
                <a:gd name="T25" fmla="*/ 2147483646 h 200"/>
                <a:gd name="T26" fmla="*/ 2147483646 w 6617"/>
                <a:gd name="T27" fmla="*/ 2147483646 h 200"/>
                <a:gd name="T28" fmla="*/ 2147483646 w 6617"/>
                <a:gd name="T29" fmla="*/ 0 h 2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617" h="200">
                  <a:moveTo>
                    <a:pt x="167" y="84"/>
                  </a:moveTo>
                  <a:lnTo>
                    <a:pt x="6450" y="84"/>
                  </a:lnTo>
                  <a:cubicBezTo>
                    <a:pt x="6459" y="84"/>
                    <a:pt x="6467" y="91"/>
                    <a:pt x="6467" y="100"/>
                  </a:cubicBezTo>
                  <a:cubicBezTo>
                    <a:pt x="6467" y="110"/>
                    <a:pt x="6459" y="117"/>
                    <a:pt x="6450" y="117"/>
                  </a:cubicBezTo>
                  <a:lnTo>
                    <a:pt x="167" y="117"/>
                  </a:lnTo>
                  <a:cubicBezTo>
                    <a:pt x="158" y="117"/>
                    <a:pt x="150" y="110"/>
                    <a:pt x="150" y="100"/>
                  </a:cubicBezTo>
                  <a:cubicBezTo>
                    <a:pt x="150" y="91"/>
                    <a:pt x="158" y="84"/>
                    <a:pt x="167" y="84"/>
                  </a:cubicBezTo>
                  <a:close/>
                  <a:moveTo>
                    <a:pt x="200" y="200"/>
                  </a:moveTo>
                  <a:lnTo>
                    <a:pt x="0" y="100"/>
                  </a:lnTo>
                  <a:lnTo>
                    <a:pt x="200" y="0"/>
                  </a:lnTo>
                  <a:lnTo>
                    <a:pt x="200" y="200"/>
                  </a:lnTo>
                  <a:close/>
                  <a:moveTo>
                    <a:pt x="6417" y="0"/>
                  </a:moveTo>
                  <a:lnTo>
                    <a:pt x="6617" y="100"/>
                  </a:lnTo>
                  <a:lnTo>
                    <a:pt x="6417" y="200"/>
                  </a:lnTo>
                  <a:lnTo>
                    <a:pt x="6417" y="0"/>
                  </a:lnTo>
                  <a:close/>
                </a:path>
              </a:pathLst>
            </a:custGeom>
            <a:solidFill>
              <a:srgbClr val="000000"/>
            </a:solidFill>
            <a:ln w="635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" name="Freeform 194"/>
            <p:cNvSpPr>
              <a:spLocks noEditPoints="1"/>
            </p:cNvSpPr>
            <p:nvPr/>
          </p:nvSpPr>
          <p:spPr bwMode="auto">
            <a:xfrm>
              <a:off x="48190" y="3949"/>
              <a:ext cx="12173" cy="457"/>
            </a:xfrm>
            <a:custGeom>
              <a:avLst/>
              <a:gdLst>
                <a:gd name="T0" fmla="*/ 2147483646 w 6616"/>
                <a:gd name="T1" fmla="*/ 2147483646 h 200"/>
                <a:gd name="T2" fmla="*/ 2147483646 w 6616"/>
                <a:gd name="T3" fmla="*/ 2147483646 h 200"/>
                <a:gd name="T4" fmla="*/ 2147483646 w 6616"/>
                <a:gd name="T5" fmla="*/ 2147483646 h 200"/>
                <a:gd name="T6" fmla="*/ 2147483646 w 6616"/>
                <a:gd name="T7" fmla="*/ 2147483646 h 200"/>
                <a:gd name="T8" fmla="*/ 2147483646 w 6616"/>
                <a:gd name="T9" fmla="*/ 2147483646 h 200"/>
                <a:gd name="T10" fmla="*/ 2147483646 w 6616"/>
                <a:gd name="T11" fmla="*/ 2147483646 h 200"/>
                <a:gd name="T12" fmla="*/ 2147483646 w 6616"/>
                <a:gd name="T13" fmla="*/ 2147483646 h 200"/>
                <a:gd name="T14" fmla="*/ 2147483646 w 6616"/>
                <a:gd name="T15" fmla="*/ 2147483646 h 200"/>
                <a:gd name="T16" fmla="*/ 0 w 6616"/>
                <a:gd name="T17" fmla="*/ 2147483646 h 200"/>
                <a:gd name="T18" fmla="*/ 2147483646 w 6616"/>
                <a:gd name="T19" fmla="*/ 0 h 200"/>
                <a:gd name="T20" fmla="*/ 2147483646 w 6616"/>
                <a:gd name="T21" fmla="*/ 2147483646 h 200"/>
                <a:gd name="T22" fmla="*/ 2147483646 w 6616"/>
                <a:gd name="T23" fmla="*/ 0 h 200"/>
                <a:gd name="T24" fmla="*/ 2147483646 w 6616"/>
                <a:gd name="T25" fmla="*/ 2147483646 h 200"/>
                <a:gd name="T26" fmla="*/ 2147483646 w 6616"/>
                <a:gd name="T27" fmla="*/ 2147483646 h 200"/>
                <a:gd name="T28" fmla="*/ 2147483646 w 6616"/>
                <a:gd name="T29" fmla="*/ 0 h 2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616" h="200">
                  <a:moveTo>
                    <a:pt x="166" y="84"/>
                  </a:moveTo>
                  <a:lnTo>
                    <a:pt x="6450" y="84"/>
                  </a:lnTo>
                  <a:cubicBezTo>
                    <a:pt x="6459" y="84"/>
                    <a:pt x="6466" y="91"/>
                    <a:pt x="6466" y="100"/>
                  </a:cubicBezTo>
                  <a:cubicBezTo>
                    <a:pt x="6466" y="110"/>
                    <a:pt x="6459" y="117"/>
                    <a:pt x="6450" y="117"/>
                  </a:cubicBezTo>
                  <a:lnTo>
                    <a:pt x="166" y="117"/>
                  </a:lnTo>
                  <a:cubicBezTo>
                    <a:pt x="157" y="117"/>
                    <a:pt x="150" y="110"/>
                    <a:pt x="150" y="100"/>
                  </a:cubicBezTo>
                  <a:cubicBezTo>
                    <a:pt x="150" y="91"/>
                    <a:pt x="157" y="84"/>
                    <a:pt x="166" y="84"/>
                  </a:cubicBezTo>
                  <a:close/>
                  <a:moveTo>
                    <a:pt x="200" y="200"/>
                  </a:moveTo>
                  <a:lnTo>
                    <a:pt x="0" y="100"/>
                  </a:lnTo>
                  <a:lnTo>
                    <a:pt x="200" y="0"/>
                  </a:lnTo>
                  <a:lnTo>
                    <a:pt x="200" y="200"/>
                  </a:lnTo>
                  <a:close/>
                  <a:moveTo>
                    <a:pt x="6416" y="0"/>
                  </a:moveTo>
                  <a:lnTo>
                    <a:pt x="6616" y="100"/>
                  </a:lnTo>
                  <a:lnTo>
                    <a:pt x="6416" y="200"/>
                  </a:lnTo>
                  <a:lnTo>
                    <a:pt x="6416" y="0"/>
                  </a:lnTo>
                  <a:close/>
                </a:path>
              </a:pathLst>
            </a:custGeom>
            <a:solidFill>
              <a:srgbClr val="000000"/>
            </a:solidFill>
            <a:ln w="635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grpSp>
          <p:nvGrpSpPr>
            <p:cNvPr id="4" name="Group 195"/>
            <p:cNvGrpSpPr>
              <a:grpSpLocks/>
            </p:cNvGrpSpPr>
            <p:nvPr/>
          </p:nvGrpSpPr>
          <p:grpSpPr bwMode="auto">
            <a:xfrm>
              <a:off x="7219" y="4629"/>
              <a:ext cx="36462" cy="1752"/>
              <a:chOff x="1201" y="729"/>
              <a:chExt cx="4279" cy="276"/>
            </a:xfrm>
          </p:grpSpPr>
          <p:sp>
            <p:nvSpPr>
              <p:cNvPr id="85" name="Rectangle 196"/>
              <p:cNvSpPr>
                <a:spLocks noChangeArrowheads="1"/>
              </p:cNvSpPr>
              <p:nvPr/>
            </p:nvSpPr>
            <p:spPr bwMode="auto">
              <a:xfrm>
                <a:off x="1201" y="729"/>
                <a:ext cx="4279" cy="276"/>
              </a:xfrm>
              <a:prstGeom prst="rect">
                <a:avLst/>
              </a:prstGeom>
              <a:solidFill>
                <a:srgbClr val="C2D6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6" name="Rectangle 197"/>
              <p:cNvSpPr>
                <a:spLocks noChangeArrowheads="1"/>
              </p:cNvSpPr>
              <p:nvPr/>
            </p:nvSpPr>
            <p:spPr bwMode="auto">
              <a:xfrm>
                <a:off x="1201" y="729"/>
                <a:ext cx="4279" cy="276"/>
              </a:xfrm>
              <a:prstGeom prst="rect">
                <a:avLst/>
              </a:prstGeom>
              <a:solidFill>
                <a:srgbClr val="FABF8F"/>
              </a:solidFill>
              <a:ln w="571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3167" name="Rectangle 198"/>
            <p:cNvSpPr>
              <a:spLocks noChangeArrowheads="1"/>
            </p:cNvSpPr>
            <p:nvPr/>
          </p:nvSpPr>
          <p:spPr bwMode="auto">
            <a:xfrm>
              <a:off x="22593" y="4854"/>
              <a:ext cx="6191" cy="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Step1 and 2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6" name="Rectangle 199"/>
            <p:cNvSpPr>
              <a:spLocks noChangeArrowheads="1"/>
            </p:cNvSpPr>
            <p:nvPr/>
          </p:nvSpPr>
          <p:spPr bwMode="auto">
            <a:xfrm>
              <a:off x="19742" y="2070"/>
              <a:ext cx="2858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No</a:t>
              </a:r>
              <a:r>
                <a:rPr kumimoji="0" lang="en-GB" altLang="ja-JP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.27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5" name="Rectangle 200"/>
            <p:cNvSpPr>
              <a:spLocks noChangeArrowheads="1"/>
            </p:cNvSpPr>
            <p:nvPr/>
          </p:nvSpPr>
          <p:spPr bwMode="auto">
            <a:xfrm>
              <a:off x="22879" y="2076"/>
              <a:ext cx="2857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No.</a:t>
              </a:r>
              <a:r>
                <a:rPr kumimoji="0" lang="en-GB" altLang="ja-JP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28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4" name="Rectangle 201"/>
            <p:cNvSpPr>
              <a:spLocks noChangeArrowheads="1"/>
            </p:cNvSpPr>
            <p:nvPr/>
          </p:nvSpPr>
          <p:spPr bwMode="auto">
            <a:xfrm>
              <a:off x="27279" y="2076"/>
              <a:ext cx="2858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No.</a:t>
              </a:r>
              <a:r>
                <a:rPr kumimoji="0" lang="en-GB" altLang="ja-JP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29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3" name="Rectangle 202"/>
            <p:cNvSpPr>
              <a:spLocks noChangeArrowheads="1"/>
            </p:cNvSpPr>
            <p:nvPr/>
          </p:nvSpPr>
          <p:spPr bwMode="auto">
            <a:xfrm>
              <a:off x="30874" y="2076"/>
              <a:ext cx="2857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No.</a:t>
              </a:r>
              <a:r>
                <a:rPr kumimoji="0" lang="en-GB" altLang="ja-JP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30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2" name="Rectangle 203"/>
            <p:cNvSpPr>
              <a:spLocks noChangeArrowheads="1"/>
            </p:cNvSpPr>
            <p:nvPr/>
          </p:nvSpPr>
          <p:spPr bwMode="auto">
            <a:xfrm>
              <a:off x="34144" y="2076"/>
              <a:ext cx="2857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No.</a:t>
              </a:r>
              <a:r>
                <a:rPr kumimoji="0" lang="en-GB" altLang="ja-JP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31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1" name="Rectangle 204"/>
            <p:cNvSpPr>
              <a:spLocks noChangeArrowheads="1"/>
            </p:cNvSpPr>
            <p:nvPr/>
          </p:nvSpPr>
          <p:spPr bwMode="auto">
            <a:xfrm>
              <a:off x="41446" y="2076"/>
              <a:ext cx="2858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No.</a:t>
              </a:r>
              <a:r>
                <a:rPr kumimoji="0" lang="en-GB" altLang="ja-JP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32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0" name="Rectangle 205"/>
            <p:cNvSpPr>
              <a:spLocks noChangeArrowheads="1"/>
            </p:cNvSpPr>
            <p:nvPr/>
          </p:nvSpPr>
          <p:spPr bwMode="auto">
            <a:xfrm>
              <a:off x="44704" y="2076"/>
              <a:ext cx="2857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No</a:t>
              </a:r>
              <a:r>
                <a:rPr kumimoji="0" lang="en-GB" altLang="ja-JP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.33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9" name="Rectangle 206"/>
            <p:cNvSpPr>
              <a:spLocks noChangeArrowheads="1"/>
            </p:cNvSpPr>
            <p:nvPr/>
          </p:nvSpPr>
          <p:spPr bwMode="auto">
            <a:xfrm>
              <a:off x="49301" y="2076"/>
              <a:ext cx="2858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No.</a:t>
              </a:r>
              <a:r>
                <a:rPr kumimoji="0" lang="en-GB" altLang="ja-JP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34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8" name="Rectangle 207"/>
            <p:cNvSpPr>
              <a:spLocks noChangeArrowheads="1"/>
            </p:cNvSpPr>
            <p:nvPr/>
          </p:nvSpPr>
          <p:spPr bwMode="auto">
            <a:xfrm>
              <a:off x="52927" y="2076"/>
              <a:ext cx="2857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No.</a:t>
              </a:r>
              <a:r>
                <a:rPr kumimoji="0" lang="en-GB" altLang="ja-JP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35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208"/>
            <p:cNvGrpSpPr>
              <a:grpSpLocks/>
            </p:cNvGrpSpPr>
            <p:nvPr/>
          </p:nvGrpSpPr>
          <p:grpSpPr bwMode="auto">
            <a:xfrm>
              <a:off x="23952" y="7689"/>
              <a:ext cx="19729" cy="1734"/>
              <a:chOff x="3625" y="1211"/>
              <a:chExt cx="1855" cy="273"/>
            </a:xfrm>
          </p:grpSpPr>
          <p:sp>
            <p:nvSpPr>
              <p:cNvPr id="98" name="Rectangle 209"/>
              <p:cNvSpPr>
                <a:spLocks noChangeArrowheads="1"/>
              </p:cNvSpPr>
              <p:nvPr/>
            </p:nvSpPr>
            <p:spPr bwMode="auto">
              <a:xfrm>
                <a:off x="3625" y="1211"/>
                <a:ext cx="1855" cy="273"/>
              </a:xfrm>
              <a:prstGeom prst="rect">
                <a:avLst/>
              </a:prstGeom>
              <a:solidFill>
                <a:srgbClr val="FABF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9" name="Rectangle 210"/>
              <p:cNvSpPr>
                <a:spLocks noChangeArrowheads="1"/>
              </p:cNvSpPr>
              <p:nvPr/>
            </p:nvSpPr>
            <p:spPr bwMode="auto">
              <a:xfrm>
                <a:off x="3625" y="1211"/>
                <a:ext cx="1855" cy="273"/>
              </a:xfrm>
              <a:prstGeom prst="rect">
                <a:avLst/>
              </a:prstGeom>
              <a:solidFill>
                <a:srgbClr val="FABF8F"/>
              </a:solidFill>
              <a:ln w="571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3154" name="Rectangle 211"/>
            <p:cNvSpPr>
              <a:spLocks noChangeArrowheads="1"/>
            </p:cNvSpPr>
            <p:nvPr/>
          </p:nvSpPr>
          <p:spPr bwMode="auto">
            <a:xfrm>
              <a:off x="31673" y="8015"/>
              <a:ext cx="3213" cy="2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Step 3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oup 212"/>
            <p:cNvGrpSpPr>
              <a:grpSpLocks/>
            </p:cNvGrpSpPr>
            <p:nvPr/>
          </p:nvGrpSpPr>
          <p:grpSpPr bwMode="auto">
            <a:xfrm>
              <a:off x="6546" y="6369"/>
              <a:ext cx="1315" cy="1314"/>
              <a:chOff x="1103" y="1003"/>
              <a:chExt cx="207" cy="207"/>
            </a:xfrm>
          </p:grpSpPr>
          <p:sp>
            <p:nvSpPr>
              <p:cNvPr id="102" name="Freeform 213"/>
              <p:cNvSpPr>
                <a:spLocks/>
              </p:cNvSpPr>
              <p:nvPr/>
            </p:nvSpPr>
            <p:spPr bwMode="auto">
              <a:xfrm>
                <a:off x="1103" y="1003"/>
                <a:ext cx="207" cy="207"/>
              </a:xfrm>
              <a:custGeom>
                <a:avLst/>
                <a:gdLst>
                  <a:gd name="T0" fmla="*/ 103 w 207"/>
                  <a:gd name="T1" fmla="*/ 0 h 207"/>
                  <a:gd name="T2" fmla="*/ 0 w 207"/>
                  <a:gd name="T3" fmla="*/ 207 h 207"/>
                  <a:gd name="T4" fmla="*/ 207 w 207"/>
                  <a:gd name="T5" fmla="*/ 207 h 207"/>
                  <a:gd name="T6" fmla="*/ 103 w 207"/>
                  <a:gd name="T7" fmla="*/ 0 h 20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7" h="207">
                    <a:moveTo>
                      <a:pt x="103" y="0"/>
                    </a:moveTo>
                    <a:lnTo>
                      <a:pt x="0" y="207"/>
                    </a:lnTo>
                    <a:lnTo>
                      <a:pt x="207" y="207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FABF8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3" name="Freeform 214"/>
              <p:cNvSpPr>
                <a:spLocks/>
              </p:cNvSpPr>
              <p:nvPr/>
            </p:nvSpPr>
            <p:spPr bwMode="auto">
              <a:xfrm>
                <a:off x="1103" y="1003"/>
                <a:ext cx="207" cy="207"/>
              </a:xfrm>
              <a:custGeom>
                <a:avLst/>
                <a:gdLst>
                  <a:gd name="T0" fmla="*/ 103 w 207"/>
                  <a:gd name="T1" fmla="*/ 0 h 207"/>
                  <a:gd name="T2" fmla="*/ 0 w 207"/>
                  <a:gd name="T3" fmla="*/ 207 h 207"/>
                  <a:gd name="T4" fmla="*/ 207 w 207"/>
                  <a:gd name="T5" fmla="*/ 207 h 207"/>
                  <a:gd name="T6" fmla="*/ 103 w 207"/>
                  <a:gd name="T7" fmla="*/ 0 h 20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7" h="207">
                    <a:moveTo>
                      <a:pt x="103" y="0"/>
                    </a:moveTo>
                    <a:lnTo>
                      <a:pt x="0" y="207"/>
                    </a:lnTo>
                    <a:lnTo>
                      <a:pt x="207" y="207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FABF8F"/>
              </a:solidFill>
              <a:ln w="571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3150" name="Rectangle 215"/>
            <p:cNvSpPr>
              <a:spLocks noChangeArrowheads="1"/>
            </p:cNvSpPr>
            <p:nvPr/>
          </p:nvSpPr>
          <p:spPr bwMode="auto">
            <a:xfrm>
              <a:off x="8169" y="6419"/>
              <a:ext cx="1326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(0)</a:t>
              </a:r>
              <a:endPara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216"/>
            <p:cNvGrpSpPr>
              <a:grpSpLocks/>
            </p:cNvGrpSpPr>
            <p:nvPr/>
          </p:nvGrpSpPr>
          <p:grpSpPr bwMode="auto">
            <a:xfrm>
              <a:off x="42957" y="9436"/>
              <a:ext cx="1321" cy="1308"/>
              <a:chOff x="5381" y="1486"/>
              <a:chExt cx="208" cy="206"/>
            </a:xfrm>
          </p:grpSpPr>
          <p:sp>
            <p:nvSpPr>
              <p:cNvPr id="107" name="Freeform 217"/>
              <p:cNvSpPr>
                <a:spLocks/>
              </p:cNvSpPr>
              <p:nvPr/>
            </p:nvSpPr>
            <p:spPr bwMode="auto">
              <a:xfrm>
                <a:off x="5381" y="1486"/>
                <a:ext cx="208" cy="206"/>
              </a:xfrm>
              <a:custGeom>
                <a:avLst/>
                <a:gdLst>
                  <a:gd name="T0" fmla="*/ 104 w 208"/>
                  <a:gd name="T1" fmla="*/ 0 h 206"/>
                  <a:gd name="T2" fmla="*/ 0 w 208"/>
                  <a:gd name="T3" fmla="*/ 206 h 206"/>
                  <a:gd name="T4" fmla="*/ 208 w 208"/>
                  <a:gd name="T5" fmla="*/ 206 h 206"/>
                  <a:gd name="T6" fmla="*/ 104 w 208"/>
                  <a:gd name="T7" fmla="*/ 0 h 20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" h="206">
                    <a:moveTo>
                      <a:pt x="104" y="0"/>
                    </a:moveTo>
                    <a:lnTo>
                      <a:pt x="0" y="206"/>
                    </a:lnTo>
                    <a:lnTo>
                      <a:pt x="208" y="206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ABF8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8" name="Freeform 218"/>
              <p:cNvSpPr>
                <a:spLocks/>
              </p:cNvSpPr>
              <p:nvPr/>
            </p:nvSpPr>
            <p:spPr bwMode="auto">
              <a:xfrm>
                <a:off x="5381" y="1486"/>
                <a:ext cx="208" cy="206"/>
              </a:xfrm>
              <a:custGeom>
                <a:avLst/>
                <a:gdLst>
                  <a:gd name="T0" fmla="*/ 104 w 208"/>
                  <a:gd name="T1" fmla="*/ 0 h 206"/>
                  <a:gd name="T2" fmla="*/ 0 w 208"/>
                  <a:gd name="T3" fmla="*/ 206 h 206"/>
                  <a:gd name="T4" fmla="*/ 208 w 208"/>
                  <a:gd name="T5" fmla="*/ 206 h 206"/>
                  <a:gd name="T6" fmla="*/ 104 w 208"/>
                  <a:gd name="T7" fmla="*/ 0 h 20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" h="206">
                    <a:moveTo>
                      <a:pt x="104" y="0"/>
                    </a:moveTo>
                    <a:lnTo>
                      <a:pt x="0" y="206"/>
                    </a:lnTo>
                    <a:lnTo>
                      <a:pt x="208" y="206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ABF8F"/>
              </a:solidFill>
              <a:ln w="571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3146" name="Rectangle 219"/>
            <p:cNvSpPr>
              <a:spLocks noChangeArrowheads="1"/>
            </p:cNvSpPr>
            <p:nvPr/>
          </p:nvSpPr>
          <p:spPr bwMode="auto">
            <a:xfrm>
              <a:off x="44517" y="9481"/>
              <a:ext cx="1326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(1)</a:t>
              </a:r>
              <a:endPara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5" name="Rectangle 220"/>
            <p:cNvSpPr>
              <a:spLocks noChangeArrowheads="1"/>
            </p:cNvSpPr>
            <p:nvPr/>
          </p:nvSpPr>
          <p:spPr bwMode="auto">
            <a:xfrm>
              <a:off x="12972" y="6456"/>
              <a:ext cx="11906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(</a:t>
              </a:r>
              <a:r>
                <a:rPr kumimoji="0" lang="en-GB" altLang="ja-JP" sz="1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40 months: #23 - #32)</a:t>
              </a:r>
              <a:endParaRPr kumimoji="0" lang="en-GB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221"/>
            <p:cNvGrpSpPr>
              <a:grpSpLocks/>
            </p:cNvGrpSpPr>
            <p:nvPr/>
          </p:nvGrpSpPr>
          <p:grpSpPr bwMode="auto">
            <a:xfrm>
              <a:off x="34347" y="11176"/>
              <a:ext cx="16529" cy="1752"/>
              <a:chOff x="3625" y="1760"/>
              <a:chExt cx="3505" cy="276"/>
            </a:xfrm>
          </p:grpSpPr>
          <p:sp>
            <p:nvSpPr>
              <p:cNvPr id="112" name="Rectangle 222"/>
              <p:cNvSpPr>
                <a:spLocks noChangeArrowheads="1"/>
              </p:cNvSpPr>
              <p:nvPr/>
            </p:nvSpPr>
            <p:spPr bwMode="auto">
              <a:xfrm>
                <a:off x="3625" y="1760"/>
                <a:ext cx="3505" cy="276"/>
              </a:xfrm>
              <a:prstGeom prst="rect">
                <a:avLst/>
              </a:prstGeom>
              <a:solidFill>
                <a:srgbClr val="FABF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3" name="Rectangle 223"/>
              <p:cNvSpPr>
                <a:spLocks noChangeArrowheads="1"/>
              </p:cNvSpPr>
              <p:nvPr/>
            </p:nvSpPr>
            <p:spPr bwMode="auto">
              <a:xfrm>
                <a:off x="3625" y="1760"/>
                <a:ext cx="3505" cy="276"/>
              </a:xfrm>
              <a:prstGeom prst="rect">
                <a:avLst/>
              </a:prstGeom>
              <a:solidFill>
                <a:srgbClr val="FABF8F"/>
              </a:solidFill>
              <a:ln w="571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3141" name="Rectangle 224"/>
            <p:cNvSpPr>
              <a:spLocks noChangeArrowheads="1"/>
            </p:cNvSpPr>
            <p:nvPr/>
          </p:nvSpPr>
          <p:spPr bwMode="auto">
            <a:xfrm>
              <a:off x="39903" y="11377"/>
              <a:ext cx="3213" cy="2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Step 4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0" name="Rectangle 225"/>
            <p:cNvSpPr>
              <a:spLocks noChangeArrowheads="1"/>
            </p:cNvSpPr>
            <p:nvPr/>
          </p:nvSpPr>
          <p:spPr bwMode="auto">
            <a:xfrm>
              <a:off x="24709" y="9481"/>
              <a:ext cx="11906" cy="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altLang="ja-JP" sz="1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(20 months: #28 - #32)</a:t>
              </a:r>
              <a:endParaRPr kumimoji="0" lang="en-GB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9" name="Rectangle 226"/>
            <p:cNvSpPr>
              <a:spLocks noChangeArrowheads="1"/>
            </p:cNvSpPr>
            <p:nvPr/>
          </p:nvSpPr>
          <p:spPr bwMode="auto">
            <a:xfrm>
              <a:off x="31953" y="12979"/>
              <a:ext cx="11906" cy="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(</a:t>
              </a:r>
              <a:r>
                <a:rPr kumimoji="0" lang="en-GB" altLang="ja-JP" sz="1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16 months: #31 - #34)</a:t>
              </a:r>
              <a:endParaRPr kumimoji="0" lang="en-GB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227"/>
            <p:cNvGrpSpPr>
              <a:grpSpLocks/>
            </p:cNvGrpSpPr>
            <p:nvPr/>
          </p:nvGrpSpPr>
          <p:grpSpPr bwMode="auto">
            <a:xfrm>
              <a:off x="50279" y="12915"/>
              <a:ext cx="1321" cy="1315"/>
              <a:chOff x="7030" y="2034"/>
              <a:chExt cx="208" cy="207"/>
            </a:xfrm>
          </p:grpSpPr>
          <p:sp>
            <p:nvSpPr>
              <p:cNvPr id="118" name="Freeform 228"/>
              <p:cNvSpPr>
                <a:spLocks/>
              </p:cNvSpPr>
              <p:nvPr/>
            </p:nvSpPr>
            <p:spPr bwMode="auto">
              <a:xfrm>
                <a:off x="7030" y="2034"/>
                <a:ext cx="208" cy="207"/>
              </a:xfrm>
              <a:custGeom>
                <a:avLst/>
                <a:gdLst>
                  <a:gd name="T0" fmla="*/ 104 w 208"/>
                  <a:gd name="T1" fmla="*/ 0 h 207"/>
                  <a:gd name="T2" fmla="*/ 0 w 208"/>
                  <a:gd name="T3" fmla="*/ 207 h 207"/>
                  <a:gd name="T4" fmla="*/ 208 w 208"/>
                  <a:gd name="T5" fmla="*/ 207 h 207"/>
                  <a:gd name="T6" fmla="*/ 104 w 208"/>
                  <a:gd name="T7" fmla="*/ 0 h 20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" h="207">
                    <a:moveTo>
                      <a:pt x="104" y="0"/>
                    </a:moveTo>
                    <a:lnTo>
                      <a:pt x="0" y="207"/>
                    </a:lnTo>
                    <a:lnTo>
                      <a:pt x="208" y="207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ABF8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9" name="Freeform 229"/>
              <p:cNvSpPr>
                <a:spLocks/>
              </p:cNvSpPr>
              <p:nvPr/>
            </p:nvSpPr>
            <p:spPr bwMode="auto">
              <a:xfrm>
                <a:off x="7030" y="2034"/>
                <a:ext cx="208" cy="207"/>
              </a:xfrm>
              <a:custGeom>
                <a:avLst/>
                <a:gdLst>
                  <a:gd name="T0" fmla="*/ 104 w 208"/>
                  <a:gd name="T1" fmla="*/ 0 h 207"/>
                  <a:gd name="T2" fmla="*/ 0 w 208"/>
                  <a:gd name="T3" fmla="*/ 207 h 207"/>
                  <a:gd name="T4" fmla="*/ 208 w 208"/>
                  <a:gd name="T5" fmla="*/ 207 h 207"/>
                  <a:gd name="T6" fmla="*/ 104 w 208"/>
                  <a:gd name="T7" fmla="*/ 0 h 20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" h="207">
                    <a:moveTo>
                      <a:pt x="104" y="0"/>
                    </a:moveTo>
                    <a:lnTo>
                      <a:pt x="0" y="207"/>
                    </a:lnTo>
                    <a:lnTo>
                      <a:pt x="208" y="207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ABF8F"/>
              </a:solidFill>
              <a:ln w="571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3135" name="Rectangle 230"/>
            <p:cNvSpPr>
              <a:spLocks noChangeArrowheads="1"/>
            </p:cNvSpPr>
            <p:nvPr/>
          </p:nvSpPr>
          <p:spPr bwMode="auto">
            <a:xfrm>
              <a:off x="52029" y="12945"/>
              <a:ext cx="1326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(2)</a:t>
              </a:r>
              <a:endPara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Group 231"/>
            <p:cNvGrpSpPr>
              <a:grpSpLocks/>
            </p:cNvGrpSpPr>
            <p:nvPr/>
          </p:nvGrpSpPr>
          <p:grpSpPr bwMode="auto">
            <a:xfrm>
              <a:off x="28790" y="14668"/>
              <a:ext cx="24969" cy="1753"/>
              <a:chOff x="3625" y="2310"/>
              <a:chExt cx="4329" cy="276"/>
            </a:xfrm>
          </p:grpSpPr>
          <p:sp>
            <p:nvSpPr>
              <p:cNvPr id="122" name="Rectangle 232"/>
              <p:cNvSpPr>
                <a:spLocks noChangeArrowheads="1"/>
              </p:cNvSpPr>
              <p:nvPr/>
            </p:nvSpPr>
            <p:spPr bwMode="auto">
              <a:xfrm>
                <a:off x="3625" y="2310"/>
                <a:ext cx="4329" cy="276"/>
              </a:xfrm>
              <a:prstGeom prst="rect">
                <a:avLst/>
              </a:prstGeom>
              <a:solidFill>
                <a:srgbClr val="FABF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23" name="Rectangle 233"/>
              <p:cNvSpPr>
                <a:spLocks noChangeArrowheads="1"/>
              </p:cNvSpPr>
              <p:nvPr/>
            </p:nvSpPr>
            <p:spPr bwMode="auto">
              <a:xfrm>
                <a:off x="3625" y="2310"/>
                <a:ext cx="4329" cy="276"/>
              </a:xfrm>
              <a:prstGeom prst="rect">
                <a:avLst/>
              </a:prstGeom>
              <a:solidFill>
                <a:srgbClr val="FABF8F"/>
              </a:solidFill>
              <a:ln w="571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3131" name="Rectangle 234"/>
            <p:cNvSpPr>
              <a:spLocks noChangeArrowheads="1"/>
            </p:cNvSpPr>
            <p:nvPr/>
          </p:nvSpPr>
          <p:spPr bwMode="auto">
            <a:xfrm>
              <a:off x="36557" y="14955"/>
              <a:ext cx="6874" cy="1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Steps 5, 6, and 7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235"/>
            <p:cNvGrpSpPr>
              <a:grpSpLocks/>
            </p:cNvGrpSpPr>
            <p:nvPr/>
          </p:nvGrpSpPr>
          <p:grpSpPr bwMode="auto">
            <a:xfrm>
              <a:off x="53136" y="16414"/>
              <a:ext cx="1315" cy="1308"/>
              <a:chOff x="7856" y="2585"/>
              <a:chExt cx="207" cy="206"/>
            </a:xfrm>
          </p:grpSpPr>
          <p:sp>
            <p:nvSpPr>
              <p:cNvPr id="126" name="Freeform 236"/>
              <p:cNvSpPr>
                <a:spLocks/>
              </p:cNvSpPr>
              <p:nvPr/>
            </p:nvSpPr>
            <p:spPr bwMode="auto">
              <a:xfrm>
                <a:off x="7856" y="2585"/>
                <a:ext cx="207" cy="206"/>
              </a:xfrm>
              <a:custGeom>
                <a:avLst/>
                <a:gdLst>
                  <a:gd name="T0" fmla="*/ 104 w 207"/>
                  <a:gd name="T1" fmla="*/ 0 h 206"/>
                  <a:gd name="T2" fmla="*/ 0 w 207"/>
                  <a:gd name="T3" fmla="*/ 206 h 206"/>
                  <a:gd name="T4" fmla="*/ 207 w 207"/>
                  <a:gd name="T5" fmla="*/ 206 h 206"/>
                  <a:gd name="T6" fmla="*/ 104 w 207"/>
                  <a:gd name="T7" fmla="*/ 0 h 20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7" h="206">
                    <a:moveTo>
                      <a:pt x="104" y="0"/>
                    </a:moveTo>
                    <a:lnTo>
                      <a:pt x="0" y="206"/>
                    </a:lnTo>
                    <a:lnTo>
                      <a:pt x="207" y="206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ABF8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27" name="Freeform 237"/>
              <p:cNvSpPr>
                <a:spLocks/>
              </p:cNvSpPr>
              <p:nvPr/>
            </p:nvSpPr>
            <p:spPr bwMode="auto">
              <a:xfrm>
                <a:off x="7856" y="2585"/>
                <a:ext cx="207" cy="206"/>
              </a:xfrm>
              <a:custGeom>
                <a:avLst/>
                <a:gdLst>
                  <a:gd name="T0" fmla="*/ 104 w 207"/>
                  <a:gd name="T1" fmla="*/ 0 h 206"/>
                  <a:gd name="T2" fmla="*/ 0 w 207"/>
                  <a:gd name="T3" fmla="*/ 206 h 206"/>
                  <a:gd name="T4" fmla="*/ 207 w 207"/>
                  <a:gd name="T5" fmla="*/ 206 h 206"/>
                  <a:gd name="T6" fmla="*/ 104 w 207"/>
                  <a:gd name="T7" fmla="*/ 0 h 20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7" h="206">
                    <a:moveTo>
                      <a:pt x="104" y="0"/>
                    </a:moveTo>
                    <a:lnTo>
                      <a:pt x="0" y="206"/>
                    </a:lnTo>
                    <a:lnTo>
                      <a:pt x="207" y="206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ABF8F"/>
              </a:solidFill>
              <a:ln w="571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3127" name="Rectangle 238"/>
            <p:cNvSpPr>
              <a:spLocks noChangeArrowheads="1"/>
            </p:cNvSpPr>
            <p:nvPr/>
          </p:nvSpPr>
          <p:spPr bwMode="auto">
            <a:xfrm>
              <a:off x="54558" y="16479"/>
              <a:ext cx="1326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(3)</a:t>
              </a:r>
              <a:endPara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" name="Group 239"/>
            <p:cNvGrpSpPr>
              <a:grpSpLocks/>
            </p:cNvGrpSpPr>
            <p:nvPr/>
          </p:nvGrpSpPr>
          <p:grpSpPr bwMode="auto">
            <a:xfrm>
              <a:off x="45720" y="18072"/>
              <a:ext cx="13487" cy="1746"/>
              <a:chOff x="6236" y="2862"/>
              <a:chExt cx="2544" cy="275"/>
            </a:xfrm>
          </p:grpSpPr>
          <p:sp>
            <p:nvSpPr>
              <p:cNvPr id="130" name="Rectangle 240"/>
              <p:cNvSpPr>
                <a:spLocks noChangeArrowheads="1"/>
              </p:cNvSpPr>
              <p:nvPr/>
            </p:nvSpPr>
            <p:spPr bwMode="auto">
              <a:xfrm>
                <a:off x="6236" y="2862"/>
                <a:ext cx="2544" cy="275"/>
              </a:xfrm>
              <a:prstGeom prst="rect">
                <a:avLst/>
              </a:prstGeom>
              <a:solidFill>
                <a:srgbClr val="FABF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1" name="Rectangle 241"/>
              <p:cNvSpPr>
                <a:spLocks noChangeArrowheads="1"/>
              </p:cNvSpPr>
              <p:nvPr/>
            </p:nvSpPr>
            <p:spPr bwMode="auto">
              <a:xfrm>
                <a:off x="6236" y="2862"/>
                <a:ext cx="2544" cy="275"/>
              </a:xfrm>
              <a:prstGeom prst="rect">
                <a:avLst/>
              </a:prstGeom>
              <a:solidFill>
                <a:srgbClr val="FABF8F"/>
              </a:solidFill>
              <a:ln w="571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3123" name="Rectangle 242"/>
            <p:cNvSpPr>
              <a:spLocks noChangeArrowheads="1"/>
            </p:cNvSpPr>
            <p:nvPr/>
          </p:nvSpPr>
          <p:spPr bwMode="auto">
            <a:xfrm>
              <a:off x="49174" y="18101"/>
              <a:ext cx="3708" cy="2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Steps 8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 243"/>
            <p:cNvGrpSpPr>
              <a:grpSpLocks/>
            </p:cNvGrpSpPr>
            <p:nvPr/>
          </p:nvGrpSpPr>
          <p:grpSpPr bwMode="auto">
            <a:xfrm>
              <a:off x="58547" y="19907"/>
              <a:ext cx="1320" cy="1314"/>
              <a:chOff x="8680" y="3135"/>
              <a:chExt cx="208" cy="207"/>
            </a:xfrm>
          </p:grpSpPr>
          <p:sp>
            <p:nvSpPr>
              <p:cNvPr id="134" name="Freeform 244"/>
              <p:cNvSpPr>
                <a:spLocks/>
              </p:cNvSpPr>
              <p:nvPr/>
            </p:nvSpPr>
            <p:spPr bwMode="auto">
              <a:xfrm>
                <a:off x="8680" y="3135"/>
                <a:ext cx="208" cy="207"/>
              </a:xfrm>
              <a:custGeom>
                <a:avLst/>
                <a:gdLst>
                  <a:gd name="T0" fmla="*/ 104 w 208"/>
                  <a:gd name="T1" fmla="*/ 0 h 207"/>
                  <a:gd name="T2" fmla="*/ 0 w 208"/>
                  <a:gd name="T3" fmla="*/ 207 h 207"/>
                  <a:gd name="T4" fmla="*/ 208 w 208"/>
                  <a:gd name="T5" fmla="*/ 207 h 207"/>
                  <a:gd name="T6" fmla="*/ 104 w 208"/>
                  <a:gd name="T7" fmla="*/ 0 h 20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" h="207">
                    <a:moveTo>
                      <a:pt x="104" y="0"/>
                    </a:moveTo>
                    <a:lnTo>
                      <a:pt x="0" y="207"/>
                    </a:lnTo>
                    <a:lnTo>
                      <a:pt x="208" y="207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ABF8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5" name="Freeform 245"/>
              <p:cNvSpPr>
                <a:spLocks/>
              </p:cNvSpPr>
              <p:nvPr/>
            </p:nvSpPr>
            <p:spPr bwMode="auto">
              <a:xfrm>
                <a:off x="8680" y="3135"/>
                <a:ext cx="208" cy="207"/>
              </a:xfrm>
              <a:custGeom>
                <a:avLst/>
                <a:gdLst>
                  <a:gd name="T0" fmla="*/ 104 w 208"/>
                  <a:gd name="T1" fmla="*/ 0 h 207"/>
                  <a:gd name="T2" fmla="*/ 0 w 208"/>
                  <a:gd name="T3" fmla="*/ 207 h 207"/>
                  <a:gd name="T4" fmla="*/ 208 w 208"/>
                  <a:gd name="T5" fmla="*/ 207 h 207"/>
                  <a:gd name="T6" fmla="*/ 104 w 208"/>
                  <a:gd name="T7" fmla="*/ 0 h 20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" h="207">
                    <a:moveTo>
                      <a:pt x="104" y="0"/>
                    </a:moveTo>
                    <a:lnTo>
                      <a:pt x="0" y="207"/>
                    </a:lnTo>
                    <a:lnTo>
                      <a:pt x="208" y="207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ABF8F"/>
              </a:solidFill>
              <a:ln w="571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3119" name="Rectangle 246"/>
            <p:cNvSpPr>
              <a:spLocks noChangeArrowheads="1"/>
            </p:cNvSpPr>
            <p:nvPr/>
          </p:nvSpPr>
          <p:spPr bwMode="auto">
            <a:xfrm>
              <a:off x="60060" y="19923"/>
              <a:ext cx="1326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(4)</a:t>
              </a:r>
              <a:endPara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8" name="Rectangle 247"/>
            <p:cNvSpPr>
              <a:spLocks noChangeArrowheads="1"/>
            </p:cNvSpPr>
            <p:nvPr/>
          </p:nvSpPr>
          <p:spPr bwMode="auto">
            <a:xfrm>
              <a:off x="46298" y="19796"/>
              <a:ext cx="11906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(1</a:t>
              </a:r>
              <a:r>
                <a:rPr kumimoji="0" lang="en-GB" altLang="ja-JP" sz="1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2 months: #33 - #36)</a:t>
              </a:r>
              <a:endParaRPr kumimoji="0" lang="en-GB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7" name="Rectangle 248"/>
            <p:cNvSpPr>
              <a:spLocks noChangeArrowheads="1"/>
            </p:cNvSpPr>
            <p:nvPr/>
          </p:nvSpPr>
          <p:spPr bwMode="auto">
            <a:xfrm>
              <a:off x="31505" y="16468"/>
              <a:ext cx="11906" cy="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(</a:t>
              </a:r>
              <a:r>
                <a:rPr kumimoji="0" lang="en-GB" altLang="ja-JP" sz="1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28 months: #29 - #35)</a:t>
              </a:r>
              <a:endParaRPr kumimoji="0" lang="en-GB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6" name="Rectangle 249"/>
            <p:cNvSpPr>
              <a:spLocks noChangeArrowheads="1"/>
            </p:cNvSpPr>
            <p:nvPr/>
          </p:nvSpPr>
          <p:spPr bwMode="auto">
            <a:xfrm>
              <a:off x="349" y="774"/>
              <a:ext cx="5854" cy="4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000" b="0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WP 5D meetings</a:t>
              </a: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000" b="0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 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5" name="Rectangle 250"/>
            <p:cNvSpPr>
              <a:spLocks noChangeArrowheads="1"/>
            </p:cNvSpPr>
            <p:nvPr/>
          </p:nvSpPr>
          <p:spPr bwMode="auto">
            <a:xfrm>
              <a:off x="2299" y="23577"/>
              <a:ext cx="25057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Step 1: Issuance of the</a:t>
              </a:r>
              <a:r>
                <a:rPr kumimoji="0" lang="en-GB" altLang="ja-JP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 circular letter 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4" name="Rectangle 251"/>
            <p:cNvSpPr>
              <a:spLocks noChangeArrowheads="1"/>
            </p:cNvSpPr>
            <p:nvPr/>
          </p:nvSpPr>
          <p:spPr bwMode="auto">
            <a:xfrm>
              <a:off x="2299" y="24867"/>
              <a:ext cx="25057" cy="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Step 2: Development of candidate </a:t>
              </a:r>
              <a:r>
                <a:rPr kumimoji="0" lang="en-GB" altLang="ja-JP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RITs and SRITs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3" name="Rectangle 252"/>
            <p:cNvSpPr>
              <a:spLocks noChangeArrowheads="1"/>
            </p:cNvSpPr>
            <p:nvPr/>
          </p:nvSpPr>
          <p:spPr bwMode="auto">
            <a:xfrm>
              <a:off x="2299" y="26156"/>
              <a:ext cx="3143" cy="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Step 3: 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2" name="Rectangle 253"/>
            <p:cNvSpPr>
              <a:spLocks noChangeArrowheads="1"/>
            </p:cNvSpPr>
            <p:nvPr/>
          </p:nvSpPr>
          <p:spPr bwMode="auto">
            <a:xfrm>
              <a:off x="5594" y="26155"/>
              <a:ext cx="21171" cy="3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Submission/</a:t>
              </a:r>
              <a:r>
                <a:rPr kumimoji="0" lang="en-GB" altLang="ja-JP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Reception of the RIT and SRIT proposals and acknowledgement of receipt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1" name="Rectangle 254"/>
            <p:cNvSpPr>
              <a:spLocks noChangeArrowheads="1"/>
            </p:cNvSpPr>
            <p:nvPr/>
          </p:nvSpPr>
          <p:spPr bwMode="auto">
            <a:xfrm>
              <a:off x="5594" y="28943"/>
              <a:ext cx="20929" cy="3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Evaluation of candidate RITs </a:t>
              </a:r>
              <a:r>
                <a:rPr kumimoji="0" lang="en-GB" altLang="ja-JP" sz="9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and SRITs by Independent Evaluation Groups</a:t>
              </a:r>
              <a:endParaRPr kumimoji="0" lang="en-GB" altLang="ja-JP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0" name="Rectangle 255"/>
            <p:cNvSpPr>
              <a:spLocks noChangeArrowheads="1"/>
            </p:cNvSpPr>
            <p:nvPr/>
          </p:nvSpPr>
          <p:spPr bwMode="auto">
            <a:xfrm>
              <a:off x="29794" y="23323"/>
              <a:ext cx="3143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Step 5: 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9" name="Rectangle 256"/>
            <p:cNvSpPr>
              <a:spLocks noChangeArrowheads="1"/>
            </p:cNvSpPr>
            <p:nvPr/>
          </p:nvSpPr>
          <p:spPr bwMode="auto">
            <a:xfrm>
              <a:off x="33090" y="23323"/>
              <a:ext cx="27139" cy="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Review and coordination of outside evaluation activities</a:t>
              </a: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8" name="Rectangle 257"/>
            <p:cNvSpPr>
              <a:spLocks noChangeArrowheads="1"/>
            </p:cNvSpPr>
            <p:nvPr/>
          </p:nvSpPr>
          <p:spPr bwMode="auto">
            <a:xfrm>
              <a:off x="29794" y="24619"/>
              <a:ext cx="3143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Step 6: 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7" name="Rectangle 258"/>
            <p:cNvSpPr>
              <a:spLocks noChangeArrowheads="1"/>
            </p:cNvSpPr>
            <p:nvPr/>
          </p:nvSpPr>
          <p:spPr bwMode="auto">
            <a:xfrm>
              <a:off x="33090" y="24619"/>
              <a:ext cx="28003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Review to assess compliance with </a:t>
              </a: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minimum</a:t>
              </a:r>
              <a:r>
                <a:rPr kumimoji="0" lang="en-GB" altLang="zh-CN" sz="9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 </a:t>
              </a:r>
              <a:r>
                <a:rPr kumimoji="0" lang="en-GB" altLang="zh-CN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requirements</a:t>
              </a:r>
              <a:endParaRPr kumimoji="0" lang="en-GB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6" name="Rectangle 259"/>
            <p:cNvSpPr>
              <a:spLocks noChangeArrowheads="1"/>
            </p:cNvSpPr>
            <p:nvPr/>
          </p:nvSpPr>
          <p:spPr bwMode="auto">
            <a:xfrm>
              <a:off x="29794" y="25908"/>
              <a:ext cx="3143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Step 7: 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5" name="Rectangle 260"/>
            <p:cNvSpPr>
              <a:spLocks noChangeArrowheads="1"/>
            </p:cNvSpPr>
            <p:nvPr/>
          </p:nvSpPr>
          <p:spPr bwMode="auto">
            <a:xfrm>
              <a:off x="33089" y="25908"/>
              <a:ext cx="27140" cy="4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Consideration of evaluation results, consensus building and decision </a:t>
              </a: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4" name="Rectangle 261"/>
            <p:cNvSpPr>
              <a:spLocks noChangeArrowheads="1"/>
            </p:cNvSpPr>
            <p:nvPr/>
          </p:nvSpPr>
          <p:spPr bwMode="auto">
            <a:xfrm>
              <a:off x="29794" y="28486"/>
              <a:ext cx="3143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Step 8: 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3" name="Rectangle 262"/>
            <p:cNvSpPr>
              <a:spLocks noChangeArrowheads="1"/>
            </p:cNvSpPr>
            <p:nvPr/>
          </p:nvSpPr>
          <p:spPr bwMode="auto">
            <a:xfrm>
              <a:off x="33090" y="28486"/>
              <a:ext cx="28003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Development of </a:t>
              </a:r>
              <a:r>
                <a:rPr kumimoji="0" lang="en-GB" altLang="ja-JP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radio interface Recommendation(s)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2" name="Rectangle 263"/>
            <p:cNvSpPr>
              <a:spLocks noChangeArrowheads="1"/>
            </p:cNvSpPr>
            <p:nvPr/>
          </p:nvSpPr>
          <p:spPr bwMode="auto">
            <a:xfrm>
              <a:off x="2178" y="31629"/>
              <a:ext cx="31623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Critical milestones in radio interface development process: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1" name="Rectangle 264"/>
            <p:cNvSpPr>
              <a:spLocks noChangeArrowheads="1"/>
            </p:cNvSpPr>
            <p:nvPr/>
          </p:nvSpPr>
          <p:spPr bwMode="auto">
            <a:xfrm>
              <a:off x="2299" y="33388"/>
              <a:ext cx="17716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(0): Issue an invitation to propose RITs     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0" name="Rectangle 265"/>
            <p:cNvSpPr>
              <a:spLocks noChangeArrowheads="1"/>
            </p:cNvSpPr>
            <p:nvPr/>
          </p:nvSpPr>
          <p:spPr bwMode="auto">
            <a:xfrm>
              <a:off x="21666" y="33388"/>
              <a:ext cx="6382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altLang="ja-JP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March 2016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9" name="Rectangle 266"/>
            <p:cNvSpPr>
              <a:spLocks noChangeArrowheads="1"/>
            </p:cNvSpPr>
            <p:nvPr/>
          </p:nvSpPr>
          <p:spPr bwMode="auto">
            <a:xfrm>
              <a:off x="2298" y="34677"/>
              <a:ext cx="19368" cy="2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(1): ITU proposed cut off for submission   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8" name="Rectangle 267"/>
            <p:cNvSpPr>
              <a:spLocks noChangeArrowheads="1"/>
            </p:cNvSpPr>
            <p:nvPr/>
          </p:nvSpPr>
          <p:spPr bwMode="auto">
            <a:xfrm>
              <a:off x="21774" y="35255"/>
              <a:ext cx="4477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altLang="ja-JP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July 2019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7" name="Rectangle 268"/>
            <p:cNvSpPr>
              <a:spLocks noChangeArrowheads="1"/>
            </p:cNvSpPr>
            <p:nvPr/>
          </p:nvSpPr>
          <p:spPr bwMode="auto">
            <a:xfrm>
              <a:off x="29794" y="33388"/>
              <a:ext cx="17050" cy="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(2): Cut off for evaluation report to ITU         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6" name="Rectangle 269"/>
            <p:cNvSpPr>
              <a:spLocks noChangeArrowheads="1"/>
            </p:cNvSpPr>
            <p:nvPr/>
          </p:nvSpPr>
          <p:spPr bwMode="auto">
            <a:xfrm>
              <a:off x="53518" y="33388"/>
              <a:ext cx="6667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altLang="ja-JP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February 2020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5" name="Rectangle 270"/>
            <p:cNvSpPr>
              <a:spLocks noChangeArrowheads="1"/>
            </p:cNvSpPr>
            <p:nvPr/>
          </p:nvSpPr>
          <p:spPr bwMode="auto">
            <a:xfrm>
              <a:off x="29794" y="34677"/>
              <a:ext cx="19120" cy="2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(3): WP 5D decides framework and key</a:t>
              </a:r>
              <a:r>
                <a:rPr kumimoji="0" lang="en-GB" altLang="ja-JP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   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4" name="Rectangle 271"/>
            <p:cNvSpPr>
              <a:spLocks noChangeArrowheads="1"/>
            </p:cNvSpPr>
            <p:nvPr/>
          </p:nvSpPr>
          <p:spPr bwMode="auto">
            <a:xfrm>
              <a:off x="53619" y="35173"/>
              <a:ext cx="4667" cy="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altLang="ja-JP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June 2020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3" name="Rectangle 272"/>
            <p:cNvSpPr>
              <a:spLocks noChangeArrowheads="1"/>
            </p:cNvSpPr>
            <p:nvPr/>
          </p:nvSpPr>
          <p:spPr bwMode="auto">
            <a:xfrm>
              <a:off x="31413" y="35966"/>
              <a:ext cx="19787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characteristics of IM</a:t>
              </a:r>
              <a:r>
                <a:rPr kumimoji="0" lang="en-GB" altLang="ja-JP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T-2020 RIT and SRIT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2" name="Rectangle 273"/>
            <p:cNvSpPr>
              <a:spLocks noChangeArrowheads="1"/>
            </p:cNvSpPr>
            <p:nvPr/>
          </p:nvSpPr>
          <p:spPr bwMode="auto">
            <a:xfrm>
              <a:off x="41002" y="35966"/>
              <a:ext cx="381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-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1" name="Rectangle 274"/>
            <p:cNvSpPr>
              <a:spLocks noChangeArrowheads="1"/>
            </p:cNvSpPr>
            <p:nvPr/>
          </p:nvSpPr>
          <p:spPr bwMode="auto">
            <a:xfrm>
              <a:off x="29794" y="37255"/>
              <a:ext cx="19907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(4): WP 5D completes development of radio  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0" name="Rectangle 275"/>
            <p:cNvSpPr>
              <a:spLocks noChangeArrowheads="1"/>
            </p:cNvSpPr>
            <p:nvPr/>
          </p:nvSpPr>
          <p:spPr bwMode="auto">
            <a:xfrm>
              <a:off x="53530" y="37586"/>
              <a:ext cx="6191" cy="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altLang="ja-JP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October 2020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9" name="Rectangle 276"/>
            <p:cNvSpPr>
              <a:spLocks noChangeArrowheads="1"/>
            </p:cNvSpPr>
            <p:nvPr/>
          </p:nvSpPr>
          <p:spPr bwMode="auto">
            <a:xfrm>
              <a:off x="31413" y="38544"/>
              <a:ext cx="18288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interface specification Recommendations 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8" name="Rectangle 277"/>
            <p:cNvSpPr>
              <a:spLocks noChangeArrowheads="1"/>
            </p:cNvSpPr>
            <p:nvPr/>
          </p:nvSpPr>
          <p:spPr bwMode="auto">
            <a:xfrm>
              <a:off x="8947" y="248"/>
              <a:ext cx="3048" cy="2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20</a:t>
              </a:r>
              <a:r>
                <a:rPr kumimoji="0" lang="en-GB" altLang="ja-JP" sz="1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16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7" name="Rectangle 278"/>
            <p:cNvSpPr>
              <a:spLocks noChangeArrowheads="1"/>
            </p:cNvSpPr>
            <p:nvPr/>
          </p:nvSpPr>
          <p:spPr bwMode="auto">
            <a:xfrm>
              <a:off x="56718" y="2073"/>
              <a:ext cx="2857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No.</a:t>
              </a:r>
              <a:r>
                <a:rPr kumimoji="0" lang="en-GB" altLang="ja-JP" sz="900" b="1" i="0" u="none" strike="noStrike" cap="none" normalizeH="0" baseline="0" dirty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36</a:t>
              </a:r>
              <a:endParaRPr kumimoji="0" lang="en-GB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6" name="Rectangle 279"/>
            <p:cNvSpPr>
              <a:spLocks noChangeArrowheads="1"/>
            </p:cNvSpPr>
            <p:nvPr/>
          </p:nvSpPr>
          <p:spPr bwMode="auto">
            <a:xfrm>
              <a:off x="51759" y="40430"/>
              <a:ext cx="5619" cy="1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IMT</a:t>
              </a:r>
              <a:r>
                <a:rPr kumimoji="0" lang="en-GB" altLang="ja-JP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-2020 2-01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5" name="Rectangle 280"/>
            <p:cNvSpPr>
              <a:spLocks noChangeArrowheads="1"/>
            </p:cNvSpPr>
            <p:nvPr/>
          </p:nvSpPr>
          <p:spPr bwMode="auto">
            <a:xfrm>
              <a:off x="2254" y="28835"/>
              <a:ext cx="2859" cy="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Step </a:t>
              </a:r>
              <a:r>
                <a:rPr kumimoji="0" lang="en-GB" altLang="ja-JP" sz="9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4: </a:t>
              </a:r>
              <a:endParaRPr kumimoji="0" lang="en-GB" altLang="ja-JP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4" name="Rectangle 281"/>
            <p:cNvSpPr>
              <a:spLocks noChangeArrowheads="1"/>
            </p:cNvSpPr>
            <p:nvPr/>
          </p:nvSpPr>
          <p:spPr bwMode="auto">
            <a:xfrm>
              <a:off x="4102" y="35966"/>
              <a:ext cx="19367" cy="2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altLang="ja-JP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of candidate RIT and SRIT proposals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Freeform 282"/>
            <p:cNvSpPr>
              <a:spLocks noEditPoints="1"/>
            </p:cNvSpPr>
            <p:nvPr/>
          </p:nvSpPr>
          <p:spPr bwMode="auto">
            <a:xfrm>
              <a:off x="16078" y="3905"/>
              <a:ext cx="9995" cy="451"/>
            </a:xfrm>
            <a:custGeom>
              <a:avLst/>
              <a:gdLst>
                <a:gd name="T0" fmla="*/ 2147483646 w 13234"/>
                <a:gd name="T1" fmla="*/ 2147483646 h 400"/>
                <a:gd name="T2" fmla="*/ 2147483646 w 13234"/>
                <a:gd name="T3" fmla="*/ 2147483646 h 400"/>
                <a:gd name="T4" fmla="*/ 2147483646 w 13234"/>
                <a:gd name="T5" fmla="*/ 2147483646 h 400"/>
                <a:gd name="T6" fmla="*/ 2147483646 w 13234"/>
                <a:gd name="T7" fmla="*/ 2147483646 h 400"/>
                <a:gd name="T8" fmla="*/ 2147483646 w 13234"/>
                <a:gd name="T9" fmla="*/ 2147483646 h 400"/>
                <a:gd name="T10" fmla="*/ 2147483646 w 13234"/>
                <a:gd name="T11" fmla="*/ 2147483646 h 400"/>
                <a:gd name="T12" fmla="*/ 2147483646 w 13234"/>
                <a:gd name="T13" fmla="*/ 2147483646 h 400"/>
                <a:gd name="T14" fmla="*/ 2147483646 w 13234"/>
                <a:gd name="T15" fmla="*/ 2147483646 h 400"/>
                <a:gd name="T16" fmla="*/ 0 w 13234"/>
                <a:gd name="T17" fmla="*/ 2147483646 h 400"/>
                <a:gd name="T18" fmla="*/ 2147483646 w 13234"/>
                <a:gd name="T19" fmla="*/ 0 h 400"/>
                <a:gd name="T20" fmla="*/ 2147483646 w 13234"/>
                <a:gd name="T21" fmla="*/ 2147483646 h 400"/>
                <a:gd name="T22" fmla="*/ 2147483646 w 13234"/>
                <a:gd name="T23" fmla="*/ 0 h 400"/>
                <a:gd name="T24" fmla="*/ 2147483646 w 13234"/>
                <a:gd name="T25" fmla="*/ 2147483646 h 400"/>
                <a:gd name="T26" fmla="*/ 2147483646 w 13234"/>
                <a:gd name="T27" fmla="*/ 2147483646 h 400"/>
                <a:gd name="T28" fmla="*/ 2147483646 w 13234"/>
                <a:gd name="T29" fmla="*/ 0 h 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234" h="400">
                  <a:moveTo>
                    <a:pt x="334" y="167"/>
                  </a:moveTo>
                  <a:lnTo>
                    <a:pt x="12901" y="167"/>
                  </a:lnTo>
                  <a:cubicBezTo>
                    <a:pt x="12919" y="167"/>
                    <a:pt x="12934" y="182"/>
                    <a:pt x="12934" y="200"/>
                  </a:cubicBezTo>
                  <a:cubicBezTo>
                    <a:pt x="12934" y="219"/>
                    <a:pt x="12919" y="234"/>
                    <a:pt x="12901" y="234"/>
                  </a:cubicBezTo>
                  <a:lnTo>
                    <a:pt x="334" y="234"/>
                  </a:lnTo>
                  <a:cubicBezTo>
                    <a:pt x="315" y="234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  <a:moveTo>
                    <a:pt x="12834" y="0"/>
                  </a:moveTo>
                  <a:lnTo>
                    <a:pt x="13234" y="200"/>
                  </a:lnTo>
                  <a:lnTo>
                    <a:pt x="12834" y="400"/>
                  </a:lnTo>
                  <a:lnTo>
                    <a:pt x="12834" y="0"/>
                  </a:lnTo>
                  <a:close/>
                </a:path>
              </a:pathLst>
            </a:custGeom>
            <a:solidFill>
              <a:srgbClr val="000000"/>
            </a:solidFill>
            <a:ln w="635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3" name="Freeform 283"/>
            <p:cNvSpPr>
              <a:spLocks noEditPoints="1"/>
            </p:cNvSpPr>
            <p:nvPr/>
          </p:nvSpPr>
          <p:spPr bwMode="auto">
            <a:xfrm>
              <a:off x="5924" y="3898"/>
              <a:ext cx="10497" cy="458"/>
            </a:xfrm>
            <a:custGeom>
              <a:avLst/>
              <a:gdLst>
                <a:gd name="T0" fmla="*/ 2147483646 w 13234"/>
                <a:gd name="T1" fmla="*/ 2147483646 h 400"/>
                <a:gd name="T2" fmla="*/ 2147483646 w 13234"/>
                <a:gd name="T3" fmla="*/ 2147483646 h 400"/>
                <a:gd name="T4" fmla="*/ 2147483646 w 13234"/>
                <a:gd name="T5" fmla="*/ 2147483646 h 400"/>
                <a:gd name="T6" fmla="*/ 2147483646 w 13234"/>
                <a:gd name="T7" fmla="*/ 2147483646 h 400"/>
                <a:gd name="T8" fmla="*/ 2147483646 w 13234"/>
                <a:gd name="T9" fmla="*/ 2147483646 h 400"/>
                <a:gd name="T10" fmla="*/ 2147483646 w 13234"/>
                <a:gd name="T11" fmla="*/ 2147483646 h 400"/>
                <a:gd name="T12" fmla="*/ 2147483646 w 13234"/>
                <a:gd name="T13" fmla="*/ 2147483646 h 400"/>
                <a:gd name="T14" fmla="*/ 2147483646 w 13234"/>
                <a:gd name="T15" fmla="*/ 2147483646 h 400"/>
                <a:gd name="T16" fmla="*/ 0 w 13234"/>
                <a:gd name="T17" fmla="*/ 2147483646 h 400"/>
                <a:gd name="T18" fmla="*/ 2147483646 w 13234"/>
                <a:gd name="T19" fmla="*/ 0 h 400"/>
                <a:gd name="T20" fmla="*/ 2147483646 w 13234"/>
                <a:gd name="T21" fmla="*/ 2147483646 h 400"/>
                <a:gd name="T22" fmla="*/ 2147483646 w 13234"/>
                <a:gd name="T23" fmla="*/ 0 h 400"/>
                <a:gd name="T24" fmla="*/ 2147483646 w 13234"/>
                <a:gd name="T25" fmla="*/ 2147483646 h 400"/>
                <a:gd name="T26" fmla="*/ 2147483646 w 13234"/>
                <a:gd name="T27" fmla="*/ 2147483646 h 400"/>
                <a:gd name="T28" fmla="*/ 2147483646 w 13234"/>
                <a:gd name="T29" fmla="*/ 0 h 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234" h="400">
                  <a:moveTo>
                    <a:pt x="334" y="167"/>
                  </a:moveTo>
                  <a:lnTo>
                    <a:pt x="12901" y="167"/>
                  </a:lnTo>
                  <a:cubicBezTo>
                    <a:pt x="12919" y="167"/>
                    <a:pt x="12934" y="182"/>
                    <a:pt x="12934" y="200"/>
                  </a:cubicBezTo>
                  <a:cubicBezTo>
                    <a:pt x="12934" y="219"/>
                    <a:pt x="12919" y="234"/>
                    <a:pt x="12901" y="234"/>
                  </a:cubicBezTo>
                  <a:lnTo>
                    <a:pt x="334" y="234"/>
                  </a:lnTo>
                  <a:cubicBezTo>
                    <a:pt x="315" y="234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  <a:moveTo>
                    <a:pt x="12834" y="0"/>
                  </a:moveTo>
                  <a:lnTo>
                    <a:pt x="13234" y="200"/>
                  </a:lnTo>
                  <a:lnTo>
                    <a:pt x="12834" y="400"/>
                  </a:lnTo>
                  <a:lnTo>
                    <a:pt x="12834" y="0"/>
                  </a:lnTo>
                  <a:close/>
                </a:path>
              </a:pathLst>
            </a:custGeom>
            <a:solidFill>
              <a:srgbClr val="000000"/>
            </a:solidFill>
            <a:ln w="635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81" name="Rectangle 284"/>
            <p:cNvSpPr>
              <a:spLocks noChangeArrowheads="1"/>
            </p:cNvSpPr>
            <p:nvPr/>
          </p:nvSpPr>
          <p:spPr bwMode="auto">
            <a:xfrm>
              <a:off x="16421" y="2026"/>
              <a:ext cx="2858" cy="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No.</a:t>
              </a:r>
              <a:r>
                <a:rPr kumimoji="0" lang="en-GB" altLang="ja-JP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26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0" name="Rectangle 285"/>
            <p:cNvSpPr>
              <a:spLocks noChangeArrowheads="1"/>
            </p:cNvSpPr>
            <p:nvPr/>
          </p:nvSpPr>
          <p:spPr bwMode="auto">
            <a:xfrm>
              <a:off x="9639" y="2070"/>
              <a:ext cx="2858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No</a:t>
              </a:r>
              <a:r>
                <a:rPr kumimoji="0" lang="en-GB" altLang="ja-JP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.24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9" name="Rectangle 286"/>
            <p:cNvSpPr>
              <a:spLocks noChangeArrowheads="1"/>
            </p:cNvSpPr>
            <p:nvPr/>
          </p:nvSpPr>
          <p:spPr bwMode="auto">
            <a:xfrm>
              <a:off x="13005" y="2076"/>
              <a:ext cx="2857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No.</a:t>
              </a:r>
              <a:r>
                <a:rPr kumimoji="0" lang="en-GB" altLang="ja-JP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25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8" name="Rectangle 287"/>
            <p:cNvSpPr>
              <a:spLocks noChangeArrowheads="1"/>
            </p:cNvSpPr>
            <p:nvPr/>
          </p:nvSpPr>
          <p:spPr bwMode="auto">
            <a:xfrm>
              <a:off x="6204" y="2026"/>
              <a:ext cx="2857" cy="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No.</a:t>
              </a:r>
              <a:r>
                <a:rPr kumimoji="0" lang="en-GB" altLang="ja-JP" sz="900" b="1" i="0" u="none" strike="noStrike" cap="none" normalizeH="0" baseline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23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" name="Rectangle 288"/>
            <p:cNvSpPr>
              <a:spLocks noChangeArrowheads="1"/>
            </p:cNvSpPr>
            <p:nvPr/>
          </p:nvSpPr>
          <p:spPr bwMode="auto">
            <a:xfrm>
              <a:off x="19063" y="184"/>
              <a:ext cx="3048" cy="2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20</a:t>
              </a:r>
              <a:r>
                <a:rPr kumimoji="0" lang="en-GB" altLang="ja-JP" sz="1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17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" name="Rectangle 289"/>
            <p:cNvSpPr>
              <a:spLocks noChangeArrowheads="1"/>
            </p:cNvSpPr>
            <p:nvPr/>
          </p:nvSpPr>
          <p:spPr bwMode="auto">
            <a:xfrm>
              <a:off x="30569" y="298"/>
              <a:ext cx="3048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20</a:t>
              </a:r>
              <a:r>
                <a:rPr kumimoji="0" lang="en-GB" altLang="ja-JP" sz="1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18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5" name="Rectangle 290"/>
            <p:cNvSpPr>
              <a:spLocks noChangeArrowheads="1"/>
            </p:cNvSpPr>
            <p:nvPr/>
          </p:nvSpPr>
          <p:spPr bwMode="auto">
            <a:xfrm>
              <a:off x="41218" y="400"/>
              <a:ext cx="3048" cy="2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20</a:t>
              </a:r>
              <a:r>
                <a:rPr kumimoji="0" lang="en-GB" altLang="ja-JP" sz="1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19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4" name="Rectangle 291"/>
            <p:cNvSpPr>
              <a:spLocks noChangeArrowheads="1"/>
            </p:cNvSpPr>
            <p:nvPr/>
          </p:nvSpPr>
          <p:spPr bwMode="auto">
            <a:xfrm>
              <a:off x="51759" y="730"/>
              <a:ext cx="3048" cy="2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87450" algn="l"/>
                </a:tabLst>
              </a:pPr>
              <a:r>
                <a:rPr kumimoji="0" lang="en-GB" sz="1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20</a:t>
              </a:r>
              <a:r>
                <a:rPr kumimoji="0" lang="en-GB" altLang="ja-JP" sz="1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20</a:t>
              </a:r>
              <a:endParaRPr kumimoji="0" lang="en-GB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5" name="TextBox 214"/>
          <p:cNvSpPr txBox="1"/>
          <p:nvPr/>
        </p:nvSpPr>
        <p:spPr>
          <a:xfrm>
            <a:off x="5562600" y="11062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i="1" dirty="0" smtClean="0">
                <a:solidFill>
                  <a:srgbClr val="9900FF"/>
                </a:solidFill>
                <a:latin typeface="Arrial"/>
              </a:rPr>
              <a:t>ITU-R IMT.2020 Contribution 2</a:t>
            </a:r>
          </a:p>
          <a:p>
            <a:pPr algn="r">
              <a:buNone/>
            </a:pPr>
            <a:r>
              <a:rPr lang="en-US" i="1" dirty="0" smtClean="0">
                <a:solidFill>
                  <a:srgbClr val="9900FF"/>
                </a:solidFill>
                <a:latin typeface="Arrial"/>
              </a:rPr>
              <a:t>29 June 2016 </a:t>
            </a:r>
            <a:endParaRPr lang="en-CA" i="1" dirty="0">
              <a:latin typeface="Arrial"/>
            </a:endParaRPr>
          </a:p>
        </p:txBody>
      </p:sp>
    </p:spTree>
    <p:extLst>
      <p:ext uri="{BB962C8B-B14F-4D97-AF65-F5344CB8AC3E}">
        <p14:creationId xmlns:p14="http://schemas.microsoft.com/office/powerpoint/2010/main" val="42089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>
          <a:xfrm>
            <a:off x="457200" y="1066800"/>
            <a:ext cx="8458200" cy="381000"/>
          </a:xfrm>
        </p:spPr>
        <p:txBody>
          <a:bodyPr/>
          <a:lstStyle/>
          <a:p>
            <a:r>
              <a:rPr lang="en-US" dirty="0" smtClean="0"/>
              <a:t>Mobile phone (1946)</a:t>
            </a:r>
            <a:r>
              <a:rPr lang="en-US" dirty="0" smtClean="0">
                <a:sym typeface="Wingdings" pitchFamily="2" charset="2"/>
              </a:rPr>
              <a:t>  </a:t>
            </a:r>
            <a:endParaRPr lang="en-US" dirty="0" smtClean="0"/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46225"/>
            <a:ext cx="22669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574800"/>
            <a:ext cx="24717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9170" name="AutoShape 2" descr="Image result for cell phone ev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77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" y="1600200"/>
            <a:ext cx="88201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dirty="0" smtClean="0"/>
              <a:t>3GPP Timeline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3370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ym typeface="Wingdings" pitchFamily="2" charset="2"/>
              </a:rPr>
              <a:t>5G Eco-system Timeline</a:t>
            </a:r>
            <a:endParaRPr 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pic>
        <p:nvPicPr>
          <p:cNvPr id="1026" name="Picture 2" descr="https://5g-ppp.eu/wp-content/uploads/2017/11/5G-Pan-EU-trials-road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772400" cy="516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87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Situation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MMTC</a:t>
            </a:r>
            <a:r>
              <a:rPr lang="en-US" dirty="0" smtClean="0"/>
              <a:t>: 	Release-13 NB-</a:t>
            </a:r>
            <a:r>
              <a:rPr lang="en-US" dirty="0" err="1" smtClean="0"/>
              <a:t>IoT</a:t>
            </a:r>
            <a:r>
              <a:rPr lang="en-US" dirty="0" smtClean="0"/>
              <a:t> (Narrowband </a:t>
            </a:r>
            <a:r>
              <a:rPr lang="en-US" dirty="0" err="1" smtClean="0"/>
              <a:t>IoT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EMBB</a:t>
            </a:r>
            <a:r>
              <a:rPr lang="en-US" dirty="0" smtClean="0"/>
              <a:t>: 	Release-15 NR (New Radio)</a:t>
            </a:r>
          </a:p>
          <a:p>
            <a:pPr>
              <a:buNone/>
            </a:pPr>
            <a:endParaRPr lang="en-CA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URLLC</a:t>
            </a:r>
            <a:r>
              <a:rPr lang="en-US" dirty="0" smtClean="0"/>
              <a:t>: 	Release-16 and 5G+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738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19" name="AutoShape 36"/>
          <p:cNvCxnSpPr>
            <a:cxnSpLocks noChangeShapeType="1"/>
          </p:cNvCxnSpPr>
          <p:nvPr/>
        </p:nvCxnSpPr>
        <p:spPr bwMode="auto">
          <a:xfrm>
            <a:off x="304800" y="2638423"/>
            <a:ext cx="8712000" cy="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 type="triangle" w="med" len="med"/>
          </a:ln>
        </p:spPr>
      </p:cxnSp>
      <p:cxnSp>
        <p:nvCxnSpPr>
          <p:cNvPr id="9220" name="Straight Arrow Connector 26"/>
          <p:cNvCxnSpPr>
            <a:cxnSpLocks noChangeShapeType="1"/>
          </p:cNvCxnSpPr>
          <p:nvPr/>
        </p:nvCxnSpPr>
        <p:spPr bwMode="auto">
          <a:xfrm>
            <a:off x="6600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1" name="Straight Arrow Connector 26"/>
          <p:cNvCxnSpPr>
            <a:cxnSpLocks noChangeShapeType="1"/>
          </p:cNvCxnSpPr>
          <p:nvPr/>
        </p:nvCxnSpPr>
        <p:spPr bwMode="auto">
          <a:xfrm>
            <a:off x="12696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2" name="Straight Arrow Connector 26"/>
          <p:cNvCxnSpPr>
            <a:cxnSpLocks noChangeShapeType="1"/>
          </p:cNvCxnSpPr>
          <p:nvPr/>
        </p:nvCxnSpPr>
        <p:spPr bwMode="auto">
          <a:xfrm>
            <a:off x="18792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3" name="Straight Arrow Connector 26"/>
          <p:cNvCxnSpPr>
            <a:cxnSpLocks noChangeShapeType="1"/>
          </p:cNvCxnSpPr>
          <p:nvPr/>
        </p:nvCxnSpPr>
        <p:spPr bwMode="auto">
          <a:xfrm>
            <a:off x="24888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4" name="Straight Arrow Connector 26"/>
          <p:cNvCxnSpPr>
            <a:cxnSpLocks noChangeShapeType="1"/>
          </p:cNvCxnSpPr>
          <p:nvPr/>
        </p:nvCxnSpPr>
        <p:spPr bwMode="auto">
          <a:xfrm>
            <a:off x="30984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5" name="Straight Arrow Connector 26"/>
          <p:cNvCxnSpPr>
            <a:cxnSpLocks noChangeShapeType="1"/>
          </p:cNvCxnSpPr>
          <p:nvPr/>
        </p:nvCxnSpPr>
        <p:spPr bwMode="auto">
          <a:xfrm>
            <a:off x="37080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6" name="Straight Arrow Connector 26"/>
          <p:cNvCxnSpPr>
            <a:cxnSpLocks noChangeShapeType="1"/>
          </p:cNvCxnSpPr>
          <p:nvPr/>
        </p:nvCxnSpPr>
        <p:spPr bwMode="auto">
          <a:xfrm>
            <a:off x="49272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7" name="Straight Arrow Connector 26"/>
          <p:cNvCxnSpPr>
            <a:cxnSpLocks noChangeShapeType="1"/>
          </p:cNvCxnSpPr>
          <p:nvPr/>
        </p:nvCxnSpPr>
        <p:spPr bwMode="auto">
          <a:xfrm>
            <a:off x="55368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8" name="Straight Arrow Connector 26"/>
          <p:cNvCxnSpPr>
            <a:cxnSpLocks noChangeShapeType="1"/>
          </p:cNvCxnSpPr>
          <p:nvPr/>
        </p:nvCxnSpPr>
        <p:spPr bwMode="auto">
          <a:xfrm>
            <a:off x="43176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9229" name="TextBox 31"/>
          <p:cNvSpPr txBox="1">
            <a:spLocks noChangeArrowheads="1"/>
          </p:cNvSpPr>
          <p:nvPr/>
        </p:nvSpPr>
        <p:spPr bwMode="auto">
          <a:xfrm>
            <a:off x="4056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1980</a:t>
            </a:r>
          </a:p>
        </p:txBody>
      </p:sp>
      <p:cxnSp>
        <p:nvCxnSpPr>
          <p:cNvPr id="9230" name="Straight Arrow Connector 26"/>
          <p:cNvCxnSpPr>
            <a:cxnSpLocks noChangeShapeType="1"/>
          </p:cNvCxnSpPr>
          <p:nvPr/>
        </p:nvCxnSpPr>
        <p:spPr bwMode="auto">
          <a:xfrm>
            <a:off x="73656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31" name="Straight Arrow Connector 26"/>
          <p:cNvCxnSpPr>
            <a:cxnSpLocks noChangeShapeType="1"/>
          </p:cNvCxnSpPr>
          <p:nvPr/>
        </p:nvCxnSpPr>
        <p:spPr bwMode="auto">
          <a:xfrm>
            <a:off x="61464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32" name="Straight Arrow Connector 26"/>
          <p:cNvCxnSpPr>
            <a:cxnSpLocks noChangeShapeType="1"/>
          </p:cNvCxnSpPr>
          <p:nvPr/>
        </p:nvCxnSpPr>
        <p:spPr bwMode="auto">
          <a:xfrm>
            <a:off x="67560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9233" name="TextBox 31"/>
          <p:cNvSpPr txBox="1">
            <a:spLocks noChangeArrowheads="1"/>
          </p:cNvSpPr>
          <p:nvPr/>
        </p:nvSpPr>
        <p:spPr bwMode="auto">
          <a:xfrm>
            <a:off x="1016876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1985</a:t>
            </a:r>
          </a:p>
        </p:txBody>
      </p:sp>
      <p:sp>
        <p:nvSpPr>
          <p:cNvPr id="9234" name="TextBox 31"/>
          <p:cNvSpPr txBox="1">
            <a:spLocks noChangeArrowheads="1"/>
          </p:cNvSpPr>
          <p:nvPr/>
        </p:nvSpPr>
        <p:spPr bwMode="auto">
          <a:xfrm>
            <a:off x="16248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1990</a:t>
            </a:r>
          </a:p>
        </p:txBody>
      </p:sp>
      <p:sp>
        <p:nvSpPr>
          <p:cNvPr id="9235" name="TextBox 31"/>
          <p:cNvSpPr txBox="1">
            <a:spLocks noChangeArrowheads="1"/>
          </p:cNvSpPr>
          <p:nvPr/>
        </p:nvSpPr>
        <p:spPr bwMode="auto">
          <a:xfrm>
            <a:off x="2227343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1995</a:t>
            </a:r>
          </a:p>
        </p:txBody>
      </p:sp>
      <p:sp>
        <p:nvSpPr>
          <p:cNvPr id="9236" name="TextBox 31"/>
          <p:cNvSpPr txBox="1">
            <a:spLocks noChangeArrowheads="1"/>
          </p:cNvSpPr>
          <p:nvPr/>
        </p:nvSpPr>
        <p:spPr bwMode="auto">
          <a:xfrm>
            <a:off x="2845676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2000</a:t>
            </a:r>
          </a:p>
        </p:txBody>
      </p:sp>
      <p:sp>
        <p:nvSpPr>
          <p:cNvPr id="9237" name="TextBox 31"/>
          <p:cNvSpPr txBox="1">
            <a:spLocks noChangeArrowheads="1"/>
          </p:cNvSpPr>
          <p:nvPr/>
        </p:nvSpPr>
        <p:spPr bwMode="auto">
          <a:xfrm>
            <a:off x="34536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2005</a:t>
            </a:r>
          </a:p>
        </p:txBody>
      </p:sp>
      <p:sp>
        <p:nvSpPr>
          <p:cNvPr id="9238" name="TextBox 31"/>
          <p:cNvSpPr txBox="1">
            <a:spLocks noChangeArrowheads="1"/>
          </p:cNvSpPr>
          <p:nvPr/>
        </p:nvSpPr>
        <p:spPr bwMode="auto">
          <a:xfrm>
            <a:off x="46728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2015</a:t>
            </a:r>
          </a:p>
        </p:txBody>
      </p:sp>
      <p:sp>
        <p:nvSpPr>
          <p:cNvPr id="9239" name="TextBox 31"/>
          <p:cNvSpPr txBox="1">
            <a:spLocks noChangeArrowheads="1"/>
          </p:cNvSpPr>
          <p:nvPr/>
        </p:nvSpPr>
        <p:spPr bwMode="auto">
          <a:xfrm>
            <a:off x="529121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2020</a:t>
            </a:r>
          </a:p>
        </p:txBody>
      </p:sp>
      <p:sp>
        <p:nvSpPr>
          <p:cNvPr id="9240" name="TextBox 31"/>
          <p:cNvSpPr txBox="1">
            <a:spLocks noChangeArrowheads="1"/>
          </p:cNvSpPr>
          <p:nvPr/>
        </p:nvSpPr>
        <p:spPr bwMode="auto">
          <a:xfrm>
            <a:off x="40632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2010</a:t>
            </a:r>
          </a:p>
        </p:txBody>
      </p:sp>
      <p:sp>
        <p:nvSpPr>
          <p:cNvPr id="9241" name="TextBox 31"/>
          <p:cNvSpPr txBox="1">
            <a:spLocks noChangeArrowheads="1"/>
          </p:cNvSpPr>
          <p:nvPr/>
        </p:nvSpPr>
        <p:spPr bwMode="auto">
          <a:xfrm>
            <a:off x="6503276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2030</a:t>
            </a:r>
          </a:p>
        </p:txBody>
      </p:sp>
      <p:sp>
        <p:nvSpPr>
          <p:cNvPr id="9242" name="TextBox 31"/>
          <p:cNvSpPr txBox="1">
            <a:spLocks noChangeArrowheads="1"/>
          </p:cNvSpPr>
          <p:nvPr/>
        </p:nvSpPr>
        <p:spPr bwMode="auto">
          <a:xfrm>
            <a:off x="5884943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2025</a:t>
            </a:r>
          </a:p>
        </p:txBody>
      </p:sp>
      <p:sp>
        <p:nvSpPr>
          <p:cNvPr id="9243" name="TextBox 31"/>
          <p:cNvSpPr txBox="1">
            <a:spLocks noChangeArrowheads="1"/>
          </p:cNvSpPr>
          <p:nvPr/>
        </p:nvSpPr>
        <p:spPr bwMode="auto">
          <a:xfrm>
            <a:off x="7112876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2035</a:t>
            </a:r>
          </a:p>
        </p:txBody>
      </p:sp>
      <p:sp>
        <p:nvSpPr>
          <p:cNvPr id="9249" name="TextBox 31"/>
          <p:cNvSpPr txBox="1">
            <a:spLocks noChangeArrowheads="1"/>
          </p:cNvSpPr>
          <p:nvPr/>
        </p:nvSpPr>
        <p:spPr bwMode="auto">
          <a:xfrm>
            <a:off x="4644080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4G</a:t>
            </a:r>
          </a:p>
        </p:txBody>
      </p:sp>
      <p:cxnSp>
        <p:nvCxnSpPr>
          <p:cNvPr id="58" name="Straight Arrow Connector 26"/>
          <p:cNvCxnSpPr>
            <a:cxnSpLocks noChangeShapeType="1"/>
          </p:cNvCxnSpPr>
          <p:nvPr/>
        </p:nvCxnSpPr>
        <p:spPr bwMode="auto">
          <a:xfrm flipH="1">
            <a:off x="3756000" y="33528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67" name="Straight Arrow Connector 26"/>
          <p:cNvCxnSpPr>
            <a:cxnSpLocks noChangeShapeType="1"/>
          </p:cNvCxnSpPr>
          <p:nvPr/>
        </p:nvCxnSpPr>
        <p:spPr bwMode="auto">
          <a:xfrm flipH="1">
            <a:off x="4322208" y="33528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sp>
        <p:nvSpPr>
          <p:cNvPr id="70" name="TextBox 31"/>
          <p:cNvSpPr txBox="1">
            <a:spLocks noChangeArrowheads="1"/>
          </p:cNvSpPr>
          <p:nvPr/>
        </p:nvSpPr>
        <p:spPr bwMode="auto">
          <a:xfrm>
            <a:off x="7705096" y="2261985"/>
            <a:ext cx="524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Arial" pitchFamily="34" charset="0"/>
              </a:rPr>
              <a:t>2040</a:t>
            </a:r>
            <a:endParaRPr lang="en-US" altLang="en-US" sz="1200" dirty="0">
              <a:latin typeface="Arial" pitchFamily="34" charset="0"/>
            </a:endParaRPr>
          </a:p>
        </p:txBody>
      </p:sp>
      <p:cxnSp>
        <p:nvCxnSpPr>
          <p:cNvPr id="71" name="Straight Arrow Connector 26"/>
          <p:cNvCxnSpPr>
            <a:cxnSpLocks noChangeShapeType="1"/>
          </p:cNvCxnSpPr>
          <p:nvPr/>
        </p:nvCxnSpPr>
        <p:spPr bwMode="auto">
          <a:xfrm>
            <a:off x="7949184" y="2566924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5" name="Straight Arrow Connector 26"/>
          <p:cNvCxnSpPr>
            <a:cxnSpLocks noChangeShapeType="1"/>
          </p:cNvCxnSpPr>
          <p:nvPr/>
        </p:nvCxnSpPr>
        <p:spPr bwMode="auto">
          <a:xfrm>
            <a:off x="8534400" y="25654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76" name="TextBox 31"/>
          <p:cNvSpPr txBox="1">
            <a:spLocks noChangeArrowheads="1"/>
          </p:cNvSpPr>
          <p:nvPr/>
        </p:nvSpPr>
        <p:spPr bwMode="auto">
          <a:xfrm>
            <a:off x="8301996" y="2247900"/>
            <a:ext cx="524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Arial" pitchFamily="34" charset="0"/>
              </a:rPr>
              <a:t>2045</a:t>
            </a:r>
            <a:endParaRPr lang="en-US" altLang="en-US" sz="1200" dirty="0">
              <a:latin typeface="Arial" pitchFamily="34" charset="0"/>
            </a:endParaRPr>
          </a:p>
        </p:txBody>
      </p:sp>
      <p:sp>
        <p:nvSpPr>
          <p:cNvPr id="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9151"/>
            <a:ext cx="7543800" cy="381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ym typeface="Wingdings" pitchFamily="2" charset="2"/>
              </a:rPr>
              <a:t>Cellular/Wireless Generations: Use-Cases &amp; Timeline</a:t>
            </a:r>
            <a:endParaRPr lang="en-US" alt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339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19" name="AutoShape 36"/>
          <p:cNvCxnSpPr>
            <a:cxnSpLocks noChangeShapeType="1"/>
          </p:cNvCxnSpPr>
          <p:nvPr/>
        </p:nvCxnSpPr>
        <p:spPr bwMode="auto">
          <a:xfrm>
            <a:off x="304800" y="2638423"/>
            <a:ext cx="8712000" cy="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 type="triangle" w="med" len="med"/>
          </a:ln>
        </p:spPr>
      </p:cxnSp>
      <p:cxnSp>
        <p:nvCxnSpPr>
          <p:cNvPr id="9220" name="Straight Arrow Connector 26"/>
          <p:cNvCxnSpPr>
            <a:cxnSpLocks noChangeShapeType="1"/>
          </p:cNvCxnSpPr>
          <p:nvPr/>
        </p:nvCxnSpPr>
        <p:spPr bwMode="auto">
          <a:xfrm>
            <a:off x="6600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1" name="Straight Arrow Connector 26"/>
          <p:cNvCxnSpPr>
            <a:cxnSpLocks noChangeShapeType="1"/>
          </p:cNvCxnSpPr>
          <p:nvPr/>
        </p:nvCxnSpPr>
        <p:spPr bwMode="auto">
          <a:xfrm>
            <a:off x="12696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2" name="Straight Arrow Connector 26"/>
          <p:cNvCxnSpPr>
            <a:cxnSpLocks noChangeShapeType="1"/>
          </p:cNvCxnSpPr>
          <p:nvPr/>
        </p:nvCxnSpPr>
        <p:spPr bwMode="auto">
          <a:xfrm>
            <a:off x="18792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3" name="Straight Arrow Connector 26"/>
          <p:cNvCxnSpPr>
            <a:cxnSpLocks noChangeShapeType="1"/>
          </p:cNvCxnSpPr>
          <p:nvPr/>
        </p:nvCxnSpPr>
        <p:spPr bwMode="auto">
          <a:xfrm>
            <a:off x="24888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4" name="Straight Arrow Connector 26"/>
          <p:cNvCxnSpPr>
            <a:cxnSpLocks noChangeShapeType="1"/>
          </p:cNvCxnSpPr>
          <p:nvPr/>
        </p:nvCxnSpPr>
        <p:spPr bwMode="auto">
          <a:xfrm>
            <a:off x="30984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5" name="Straight Arrow Connector 26"/>
          <p:cNvCxnSpPr>
            <a:cxnSpLocks noChangeShapeType="1"/>
          </p:cNvCxnSpPr>
          <p:nvPr/>
        </p:nvCxnSpPr>
        <p:spPr bwMode="auto">
          <a:xfrm>
            <a:off x="37080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6" name="Straight Arrow Connector 26"/>
          <p:cNvCxnSpPr>
            <a:cxnSpLocks noChangeShapeType="1"/>
          </p:cNvCxnSpPr>
          <p:nvPr/>
        </p:nvCxnSpPr>
        <p:spPr bwMode="auto">
          <a:xfrm>
            <a:off x="49272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7" name="Straight Arrow Connector 26"/>
          <p:cNvCxnSpPr>
            <a:cxnSpLocks noChangeShapeType="1"/>
          </p:cNvCxnSpPr>
          <p:nvPr/>
        </p:nvCxnSpPr>
        <p:spPr bwMode="auto">
          <a:xfrm>
            <a:off x="55368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8" name="Straight Arrow Connector 26"/>
          <p:cNvCxnSpPr>
            <a:cxnSpLocks noChangeShapeType="1"/>
          </p:cNvCxnSpPr>
          <p:nvPr/>
        </p:nvCxnSpPr>
        <p:spPr bwMode="auto">
          <a:xfrm>
            <a:off x="43176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9229" name="TextBox 31"/>
          <p:cNvSpPr txBox="1">
            <a:spLocks noChangeArrowheads="1"/>
          </p:cNvSpPr>
          <p:nvPr/>
        </p:nvSpPr>
        <p:spPr bwMode="auto">
          <a:xfrm>
            <a:off x="4056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1980</a:t>
            </a:r>
          </a:p>
        </p:txBody>
      </p:sp>
      <p:cxnSp>
        <p:nvCxnSpPr>
          <p:cNvPr id="9230" name="Straight Arrow Connector 26"/>
          <p:cNvCxnSpPr>
            <a:cxnSpLocks noChangeShapeType="1"/>
          </p:cNvCxnSpPr>
          <p:nvPr/>
        </p:nvCxnSpPr>
        <p:spPr bwMode="auto">
          <a:xfrm>
            <a:off x="73656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31" name="Straight Arrow Connector 26"/>
          <p:cNvCxnSpPr>
            <a:cxnSpLocks noChangeShapeType="1"/>
          </p:cNvCxnSpPr>
          <p:nvPr/>
        </p:nvCxnSpPr>
        <p:spPr bwMode="auto">
          <a:xfrm>
            <a:off x="61464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32" name="Straight Arrow Connector 26"/>
          <p:cNvCxnSpPr>
            <a:cxnSpLocks noChangeShapeType="1"/>
          </p:cNvCxnSpPr>
          <p:nvPr/>
        </p:nvCxnSpPr>
        <p:spPr bwMode="auto">
          <a:xfrm>
            <a:off x="67560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9233" name="TextBox 31"/>
          <p:cNvSpPr txBox="1">
            <a:spLocks noChangeArrowheads="1"/>
          </p:cNvSpPr>
          <p:nvPr/>
        </p:nvSpPr>
        <p:spPr bwMode="auto">
          <a:xfrm>
            <a:off x="1016876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1985</a:t>
            </a:r>
          </a:p>
        </p:txBody>
      </p:sp>
      <p:sp>
        <p:nvSpPr>
          <p:cNvPr id="9234" name="TextBox 31"/>
          <p:cNvSpPr txBox="1">
            <a:spLocks noChangeArrowheads="1"/>
          </p:cNvSpPr>
          <p:nvPr/>
        </p:nvSpPr>
        <p:spPr bwMode="auto">
          <a:xfrm>
            <a:off x="16248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1990</a:t>
            </a:r>
          </a:p>
        </p:txBody>
      </p:sp>
      <p:sp>
        <p:nvSpPr>
          <p:cNvPr id="9235" name="TextBox 31"/>
          <p:cNvSpPr txBox="1">
            <a:spLocks noChangeArrowheads="1"/>
          </p:cNvSpPr>
          <p:nvPr/>
        </p:nvSpPr>
        <p:spPr bwMode="auto">
          <a:xfrm>
            <a:off x="2227343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1995</a:t>
            </a:r>
          </a:p>
        </p:txBody>
      </p:sp>
      <p:sp>
        <p:nvSpPr>
          <p:cNvPr id="9236" name="TextBox 31"/>
          <p:cNvSpPr txBox="1">
            <a:spLocks noChangeArrowheads="1"/>
          </p:cNvSpPr>
          <p:nvPr/>
        </p:nvSpPr>
        <p:spPr bwMode="auto">
          <a:xfrm>
            <a:off x="2845676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2000</a:t>
            </a:r>
          </a:p>
        </p:txBody>
      </p:sp>
      <p:sp>
        <p:nvSpPr>
          <p:cNvPr id="9237" name="TextBox 31"/>
          <p:cNvSpPr txBox="1">
            <a:spLocks noChangeArrowheads="1"/>
          </p:cNvSpPr>
          <p:nvPr/>
        </p:nvSpPr>
        <p:spPr bwMode="auto">
          <a:xfrm>
            <a:off x="34536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2005</a:t>
            </a:r>
          </a:p>
        </p:txBody>
      </p:sp>
      <p:sp>
        <p:nvSpPr>
          <p:cNvPr id="9238" name="TextBox 31"/>
          <p:cNvSpPr txBox="1">
            <a:spLocks noChangeArrowheads="1"/>
          </p:cNvSpPr>
          <p:nvPr/>
        </p:nvSpPr>
        <p:spPr bwMode="auto">
          <a:xfrm>
            <a:off x="46728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2015</a:t>
            </a:r>
          </a:p>
        </p:txBody>
      </p:sp>
      <p:sp>
        <p:nvSpPr>
          <p:cNvPr id="9239" name="TextBox 31"/>
          <p:cNvSpPr txBox="1">
            <a:spLocks noChangeArrowheads="1"/>
          </p:cNvSpPr>
          <p:nvPr/>
        </p:nvSpPr>
        <p:spPr bwMode="auto">
          <a:xfrm>
            <a:off x="529121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2020</a:t>
            </a:r>
          </a:p>
        </p:txBody>
      </p:sp>
      <p:sp>
        <p:nvSpPr>
          <p:cNvPr id="9240" name="TextBox 31"/>
          <p:cNvSpPr txBox="1">
            <a:spLocks noChangeArrowheads="1"/>
          </p:cNvSpPr>
          <p:nvPr/>
        </p:nvSpPr>
        <p:spPr bwMode="auto">
          <a:xfrm>
            <a:off x="40632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2010</a:t>
            </a:r>
          </a:p>
        </p:txBody>
      </p:sp>
      <p:sp>
        <p:nvSpPr>
          <p:cNvPr id="9241" name="TextBox 31"/>
          <p:cNvSpPr txBox="1">
            <a:spLocks noChangeArrowheads="1"/>
          </p:cNvSpPr>
          <p:nvPr/>
        </p:nvSpPr>
        <p:spPr bwMode="auto">
          <a:xfrm>
            <a:off x="6503276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2030</a:t>
            </a:r>
          </a:p>
        </p:txBody>
      </p:sp>
      <p:sp>
        <p:nvSpPr>
          <p:cNvPr id="9242" name="TextBox 31"/>
          <p:cNvSpPr txBox="1">
            <a:spLocks noChangeArrowheads="1"/>
          </p:cNvSpPr>
          <p:nvPr/>
        </p:nvSpPr>
        <p:spPr bwMode="auto">
          <a:xfrm>
            <a:off x="5884943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2025</a:t>
            </a:r>
          </a:p>
        </p:txBody>
      </p:sp>
      <p:sp>
        <p:nvSpPr>
          <p:cNvPr id="9243" name="TextBox 31"/>
          <p:cNvSpPr txBox="1">
            <a:spLocks noChangeArrowheads="1"/>
          </p:cNvSpPr>
          <p:nvPr/>
        </p:nvSpPr>
        <p:spPr bwMode="auto">
          <a:xfrm>
            <a:off x="7112876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2035</a:t>
            </a:r>
          </a:p>
        </p:txBody>
      </p:sp>
      <p:sp>
        <p:nvSpPr>
          <p:cNvPr id="9244" name="TextBox 31"/>
          <p:cNvSpPr txBox="1">
            <a:spLocks noChangeArrowheads="1"/>
          </p:cNvSpPr>
          <p:nvPr/>
        </p:nvSpPr>
        <p:spPr bwMode="auto">
          <a:xfrm>
            <a:off x="989822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1G</a:t>
            </a:r>
          </a:p>
        </p:txBody>
      </p:sp>
      <p:sp>
        <p:nvSpPr>
          <p:cNvPr id="9245" name="TextBox 31"/>
          <p:cNvSpPr txBox="1">
            <a:spLocks noChangeArrowheads="1"/>
          </p:cNvSpPr>
          <p:nvPr/>
        </p:nvSpPr>
        <p:spPr bwMode="auto">
          <a:xfrm>
            <a:off x="2202632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2G</a:t>
            </a:r>
          </a:p>
        </p:txBody>
      </p:sp>
      <p:sp>
        <p:nvSpPr>
          <p:cNvPr id="9247" name="TextBox 31"/>
          <p:cNvSpPr txBox="1">
            <a:spLocks noChangeArrowheads="1"/>
          </p:cNvSpPr>
          <p:nvPr/>
        </p:nvSpPr>
        <p:spPr bwMode="auto">
          <a:xfrm>
            <a:off x="3421832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3G</a:t>
            </a:r>
          </a:p>
        </p:txBody>
      </p:sp>
      <p:sp>
        <p:nvSpPr>
          <p:cNvPr id="9249" name="TextBox 31"/>
          <p:cNvSpPr txBox="1">
            <a:spLocks noChangeArrowheads="1"/>
          </p:cNvSpPr>
          <p:nvPr/>
        </p:nvSpPr>
        <p:spPr bwMode="auto">
          <a:xfrm>
            <a:off x="4644080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4G</a:t>
            </a:r>
          </a:p>
        </p:txBody>
      </p:sp>
      <p:sp>
        <p:nvSpPr>
          <p:cNvPr id="9251" name="TextBox 31"/>
          <p:cNvSpPr txBox="1">
            <a:spLocks noChangeArrowheads="1"/>
          </p:cNvSpPr>
          <p:nvPr/>
        </p:nvSpPr>
        <p:spPr bwMode="auto">
          <a:xfrm>
            <a:off x="5866622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5G</a:t>
            </a:r>
          </a:p>
        </p:txBody>
      </p:sp>
      <p:sp>
        <p:nvSpPr>
          <p:cNvPr id="9253" name="TextBox 31"/>
          <p:cNvSpPr txBox="1">
            <a:spLocks noChangeArrowheads="1"/>
          </p:cNvSpPr>
          <p:nvPr/>
        </p:nvSpPr>
        <p:spPr bwMode="auto">
          <a:xfrm>
            <a:off x="7085822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6G</a:t>
            </a:r>
          </a:p>
        </p:txBody>
      </p:sp>
      <p:cxnSp>
        <p:nvCxnSpPr>
          <p:cNvPr id="58" name="Straight Arrow Connector 26"/>
          <p:cNvCxnSpPr>
            <a:cxnSpLocks noChangeShapeType="1"/>
          </p:cNvCxnSpPr>
          <p:nvPr/>
        </p:nvCxnSpPr>
        <p:spPr bwMode="auto">
          <a:xfrm flipH="1">
            <a:off x="3756000" y="33528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59" name="Straight Arrow Connector 26"/>
          <p:cNvCxnSpPr>
            <a:cxnSpLocks noChangeShapeType="1"/>
          </p:cNvCxnSpPr>
          <p:nvPr/>
        </p:nvCxnSpPr>
        <p:spPr bwMode="auto">
          <a:xfrm flipH="1">
            <a:off x="2514600" y="32004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60" name="Straight Arrow Connector 26"/>
          <p:cNvCxnSpPr>
            <a:cxnSpLocks noChangeShapeType="1"/>
          </p:cNvCxnSpPr>
          <p:nvPr/>
        </p:nvCxnSpPr>
        <p:spPr bwMode="auto">
          <a:xfrm flipH="1">
            <a:off x="1295400" y="30480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61" name="Straight Arrow Connector 26"/>
          <p:cNvCxnSpPr>
            <a:cxnSpLocks noChangeShapeType="1"/>
          </p:cNvCxnSpPr>
          <p:nvPr/>
        </p:nvCxnSpPr>
        <p:spPr bwMode="auto">
          <a:xfrm flipH="1">
            <a:off x="76200" y="28956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62" name="Straight Arrow Connector 26"/>
          <p:cNvCxnSpPr>
            <a:cxnSpLocks noChangeShapeType="1"/>
          </p:cNvCxnSpPr>
          <p:nvPr/>
        </p:nvCxnSpPr>
        <p:spPr bwMode="auto">
          <a:xfrm flipH="1">
            <a:off x="4903200" y="35052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63" name="Straight Arrow Connector 26"/>
          <p:cNvCxnSpPr>
            <a:cxnSpLocks noChangeShapeType="1"/>
          </p:cNvCxnSpPr>
          <p:nvPr/>
        </p:nvCxnSpPr>
        <p:spPr bwMode="auto">
          <a:xfrm flipH="1">
            <a:off x="6122400" y="36576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64" name="Straight Arrow Connector 26"/>
          <p:cNvCxnSpPr>
            <a:cxnSpLocks noChangeShapeType="1"/>
          </p:cNvCxnSpPr>
          <p:nvPr/>
        </p:nvCxnSpPr>
        <p:spPr bwMode="auto">
          <a:xfrm flipH="1">
            <a:off x="660000" y="28956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cxnSp>
        <p:nvCxnSpPr>
          <p:cNvPr id="65" name="Straight Arrow Connector 26"/>
          <p:cNvCxnSpPr>
            <a:cxnSpLocks noChangeShapeType="1"/>
          </p:cNvCxnSpPr>
          <p:nvPr/>
        </p:nvCxnSpPr>
        <p:spPr bwMode="auto">
          <a:xfrm flipH="1">
            <a:off x="1908192" y="30480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cxnSp>
        <p:nvCxnSpPr>
          <p:cNvPr id="66" name="Straight Arrow Connector 26"/>
          <p:cNvCxnSpPr>
            <a:cxnSpLocks noChangeShapeType="1"/>
          </p:cNvCxnSpPr>
          <p:nvPr/>
        </p:nvCxnSpPr>
        <p:spPr bwMode="auto">
          <a:xfrm flipH="1">
            <a:off x="3115200" y="32004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cxnSp>
        <p:nvCxnSpPr>
          <p:cNvPr id="67" name="Straight Arrow Connector 26"/>
          <p:cNvCxnSpPr>
            <a:cxnSpLocks noChangeShapeType="1"/>
          </p:cNvCxnSpPr>
          <p:nvPr/>
        </p:nvCxnSpPr>
        <p:spPr bwMode="auto">
          <a:xfrm flipH="1">
            <a:off x="4322208" y="33528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cxnSp>
        <p:nvCxnSpPr>
          <p:cNvPr id="68" name="Straight Arrow Connector 26"/>
          <p:cNvCxnSpPr>
            <a:cxnSpLocks noChangeShapeType="1"/>
          </p:cNvCxnSpPr>
          <p:nvPr/>
        </p:nvCxnSpPr>
        <p:spPr bwMode="auto">
          <a:xfrm flipH="1">
            <a:off x="5536800" y="35052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cxnSp>
        <p:nvCxnSpPr>
          <p:cNvPr id="69" name="Straight Arrow Connector 26"/>
          <p:cNvCxnSpPr>
            <a:cxnSpLocks noChangeShapeType="1"/>
          </p:cNvCxnSpPr>
          <p:nvPr/>
        </p:nvCxnSpPr>
        <p:spPr bwMode="auto">
          <a:xfrm flipH="1">
            <a:off x="6751200" y="36576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sp>
        <p:nvSpPr>
          <p:cNvPr id="70" name="TextBox 31"/>
          <p:cNvSpPr txBox="1">
            <a:spLocks noChangeArrowheads="1"/>
          </p:cNvSpPr>
          <p:nvPr/>
        </p:nvSpPr>
        <p:spPr bwMode="auto">
          <a:xfrm>
            <a:off x="7705096" y="2261985"/>
            <a:ext cx="524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Arial" pitchFamily="34" charset="0"/>
              </a:rPr>
              <a:t>2040</a:t>
            </a:r>
            <a:endParaRPr lang="en-US" altLang="en-US" sz="1200" dirty="0">
              <a:latin typeface="Arial" pitchFamily="34" charset="0"/>
            </a:endParaRPr>
          </a:p>
        </p:txBody>
      </p:sp>
      <p:cxnSp>
        <p:nvCxnSpPr>
          <p:cNvPr id="71" name="Straight Arrow Connector 26"/>
          <p:cNvCxnSpPr>
            <a:cxnSpLocks noChangeShapeType="1"/>
          </p:cNvCxnSpPr>
          <p:nvPr/>
        </p:nvCxnSpPr>
        <p:spPr bwMode="auto">
          <a:xfrm>
            <a:off x="7949184" y="2566924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5" name="Straight Arrow Connector 26"/>
          <p:cNvCxnSpPr>
            <a:cxnSpLocks noChangeShapeType="1"/>
          </p:cNvCxnSpPr>
          <p:nvPr/>
        </p:nvCxnSpPr>
        <p:spPr bwMode="auto">
          <a:xfrm>
            <a:off x="8534400" y="25654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76" name="TextBox 31"/>
          <p:cNvSpPr txBox="1">
            <a:spLocks noChangeArrowheads="1"/>
          </p:cNvSpPr>
          <p:nvPr/>
        </p:nvSpPr>
        <p:spPr bwMode="auto">
          <a:xfrm>
            <a:off x="8301996" y="2247900"/>
            <a:ext cx="524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Arial" pitchFamily="34" charset="0"/>
              </a:rPr>
              <a:t>2045</a:t>
            </a:r>
            <a:endParaRPr lang="en-US" altLang="en-US" sz="1200" dirty="0">
              <a:latin typeface="Arial" pitchFamily="34" charset="0"/>
            </a:endParaRPr>
          </a:p>
        </p:txBody>
      </p:sp>
      <p:sp>
        <p:nvSpPr>
          <p:cNvPr id="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9151"/>
            <a:ext cx="7772400" cy="381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ym typeface="Wingdings" pitchFamily="2" charset="2"/>
              </a:rPr>
              <a:t>Cellular/Wireless Generations: Use-Cases &amp; Timeline</a:t>
            </a:r>
            <a:endParaRPr lang="en-US" alt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338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19" name="AutoShape 36"/>
          <p:cNvCxnSpPr>
            <a:cxnSpLocks noChangeShapeType="1"/>
          </p:cNvCxnSpPr>
          <p:nvPr/>
        </p:nvCxnSpPr>
        <p:spPr bwMode="auto">
          <a:xfrm>
            <a:off x="304800" y="2638423"/>
            <a:ext cx="8712000" cy="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 type="triangle" w="med" len="med"/>
          </a:ln>
        </p:spPr>
      </p:cxnSp>
      <p:cxnSp>
        <p:nvCxnSpPr>
          <p:cNvPr id="9220" name="Straight Arrow Connector 26"/>
          <p:cNvCxnSpPr>
            <a:cxnSpLocks noChangeShapeType="1"/>
          </p:cNvCxnSpPr>
          <p:nvPr/>
        </p:nvCxnSpPr>
        <p:spPr bwMode="auto">
          <a:xfrm>
            <a:off x="6600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1" name="Straight Arrow Connector 26"/>
          <p:cNvCxnSpPr>
            <a:cxnSpLocks noChangeShapeType="1"/>
          </p:cNvCxnSpPr>
          <p:nvPr/>
        </p:nvCxnSpPr>
        <p:spPr bwMode="auto">
          <a:xfrm>
            <a:off x="12696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2" name="Straight Arrow Connector 26"/>
          <p:cNvCxnSpPr>
            <a:cxnSpLocks noChangeShapeType="1"/>
          </p:cNvCxnSpPr>
          <p:nvPr/>
        </p:nvCxnSpPr>
        <p:spPr bwMode="auto">
          <a:xfrm>
            <a:off x="18792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3" name="Straight Arrow Connector 26"/>
          <p:cNvCxnSpPr>
            <a:cxnSpLocks noChangeShapeType="1"/>
          </p:cNvCxnSpPr>
          <p:nvPr/>
        </p:nvCxnSpPr>
        <p:spPr bwMode="auto">
          <a:xfrm>
            <a:off x="24888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4" name="Straight Arrow Connector 26"/>
          <p:cNvCxnSpPr>
            <a:cxnSpLocks noChangeShapeType="1"/>
          </p:cNvCxnSpPr>
          <p:nvPr/>
        </p:nvCxnSpPr>
        <p:spPr bwMode="auto">
          <a:xfrm>
            <a:off x="30984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5" name="Straight Arrow Connector 26"/>
          <p:cNvCxnSpPr>
            <a:cxnSpLocks noChangeShapeType="1"/>
          </p:cNvCxnSpPr>
          <p:nvPr/>
        </p:nvCxnSpPr>
        <p:spPr bwMode="auto">
          <a:xfrm>
            <a:off x="37080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6" name="Straight Arrow Connector 26"/>
          <p:cNvCxnSpPr>
            <a:cxnSpLocks noChangeShapeType="1"/>
          </p:cNvCxnSpPr>
          <p:nvPr/>
        </p:nvCxnSpPr>
        <p:spPr bwMode="auto">
          <a:xfrm>
            <a:off x="49272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7" name="Straight Arrow Connector 26"/>
          <p:cNvCxnSpPr>
            <a:cxnSpLocks noChangeShapeType="1"/>
          </p:cNvCxnSpPr>
          <p:nvPr/>
        </p:nvCxnSpPr>
        <p:spPr bwMode="auto">
          <a:xfrm>
            <a:off x="55368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8" name="Straight Arrow Connector 26"/>
          <p:cNvCxnSpPr>
            <a:cxnSpLocks noChangeShapeType="1"/>
          </p:cNvCxnSpPr>
          <p:nvPr/>
        </p:nvCxnSpPr>
        <p:spPr bwMode="auto">
          <a:xfrm>
            <a:off x="43176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9229" name="TextBox 31"/>
          <p:cNvSpPr txBox="1">
            <a:spLocks noChangeArrowheads="1"/>
          </p:cNvSpPr>
          <p:nvPr/>
        </p:nvSpPr>
        <p:spPr bwMode="auto">
          <a:xfrm>
            <a:off x="4056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1980</a:t>
            </a:r>
          </a:p>
        </p:txBody>
      </p:sp>
      <p:cxnSp>
        <p:nvCxnSpPr>
          <p:cNvPr id="9230" name="Straight Arrow Connector 26"/>
          <p:cNvCxnSpPr>
            <a:cxnSpLocks noChangeShapeType="1"/>
          </p:cNvCxnSpPr>
          <p:nvPr/>
        </p:nvCxnSpPr>
        <p:spPr bwMode="auto">
          <a:xfrm>
            <a:off x="73656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31" name="Straight Arrow Connector 26"/>
          <p:cNvCxnSpPr>
            <a:cxnSpLocks noChangeShapeType="1"/>
          </p:cNvCxnSpPr>
          <p:nvPr/>
        </p:nvCxnSpPr>
        <p:spPr bwMode="auto">
          <a:xfrm>
            <a:off x="61464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32" name="Straight Arrow Connector 26"/>
          <p:cNvCxnSpPr>
            <a:cxnSpLocks noChangeShapeType="1"/>
          </p:cNvCxnSpPr>
          <p:nvPr/>
        </p:nvCxnSpPr>
        <p:spPr bwMode="auto">
          <a:xfrm>
            <a:off x="67560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9233" name="TextBox 31"/>
          <p:cNvSpPr txBox="1">
            <a:spLocks noChangeArrowheads="1"/>
          </p:cNvSpPr>
          <p:nvPr/>
        </p:nvSpPr>
        <p:spPr bwMode="auto">
          <a:xfrm>
            <a:off x="1016876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1985</a:t>
            </a:r>
          </a:p>
        </p:txBody>
      </p:sp>
      <p:sp>
        <p:nvSpPr>
          <p:cNvPr id="9234" name="TextBox 31"/>
          <p:cNvSpPr txBox="1">
            <a:spLocks noChangeArrowheads="1"/>
          </p:cNvSpPr>
          <p:nvPr/>
        </p:nvSpPr>
        <p:spPr bwMode="auto">
          <a:xfrm>
            <a:off x="16248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1990</a:t>
            </a:r>
          </a:p>
        </p:txBody>
      </p:sp>
      <p:sp>
        <p:nvSpPr>
          <p:cNvPr id="9235" name="TextBox 31"/>
          <p:cNvSpPr txBox="1">
            <a:spLocks noChangeArrowheads="1"/>
          </p:cNvSpPr>
          <p:nvPr/>
        </p:nvSpPr>
        <p:spPr bwMode="auto">
          <a:xfrm>
            <a:off x="2227343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1995</a:t>
            </a:r>
          </a:p>
        </p:txBody>
      </p:sp>
      <p:sp>
        <p:nvSpPr>
          <p:cNvPr id="9236" name="TextBox 31"/>
          <p:cNvSpPr txBox="1">
            <a:spLocks noChangeArrowheads="1"/>
          </p:cNvSpPr>
          <p:nvPr/>
        </p:nvSpPr>
        <p:spPr bwMode="auto">
          <a:xfrm>
            <a:off x="2845676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2000</a:t>
            </a:r>
          </a:p>
        </p:txBody>
      </p:sp>
      <p:sp>
        <p:nvSpPr>
          <p:cNvPr id="9237" name="TextBox 31"/>
          <p:cNvSpPr txBox="1">
            <a:spLocks noChangeArrowheads="1"/>
          </p:cNvSpPr>
          <p:nvPr/>
        </p:nvSpPr>
        <p:spPr bwMode="auto">
          <a:xfrm>
            <a:off x="34536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2005</a:t>
            </a:r>
          </a:p>
        </p:txBody>
      </p:sp>
      <p:sp>
        <p:nvSpPr>
          <p:cNvPr id="9238" name="TextBox 31"/>
          <p:cNvSpPr txBox="1">
            <a:spLocks noChangeArrowheads="1"/>
          </p:cNvSpPr>
          <p:nvPr/>
        </p:nvSpPr>
        <p:spPr bwMode="auto">
          <a:xfrm>
            <a:off x="46728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2015</a:t>
            </a:r>
          </a:p>
        </p:txBody>
      </p:sp>
      <p:sp>
        <p:nvSpPr>
          <p:cNvPr id="9239" name="TextBox 31"/>
          <p:cNvSpPr txBox="1">
            <a:spLocks noChangeArrowheads="1"/>
          </p:cNvSpPr>
          <p:nvPr/>
        </p:nvSpPr>
        <p:spPr bwMode="auto">
          <a:xfrm>
            <a:off x="529121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2020</a:t>
            </a:r>
          </a:p>
        </p:txBody>
      </p:sp>
      <p:sp>
        <p:nvSpPr>
          <p:cNvPr id="9240" name="TextBox 31"/>
          <p:cNvSpPr txBox="1">
            <a:spLocks noChangeArrowheads="1"/>
          </p:cNvSpPr>
          <p:nvPr/>
        </p:nvSpPr>
        <p:spPr bwMode="auto">
          <a:xfrm>
            <a:off x="40632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2010</a:t>
            </a:r>
          </a:p>
        </p:txBody>
      </p:sp>
      <p:sp>
        <p:nvSpPr>
          <p:cNvPr id="9241" name="TextBox 31"/>
          <p:cNvSpPr txBox="1">
            <a:spLocks noChangeArrowheads="1"/>
          </p:cNvSpPr>
          <p:nvPr/>
        </p:nvSpPr>
        <p:spPr bwMode="auto">
          <a:xfrm>
            <a:off x="6503276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2030</a:t>
            </a:r>
          </a:p>
        </p:txBody>
      </p:sp>
      <p:sp>
        <p:nvSpPr>
          <p:cNvPr id="9242" name="TextBox 31"/>
          <p:cNvSpPr txBox="1">
            <a:spLocks noChangeArrowheads="1"/>
          </p:cNvSpPr>
          <p:nvPr/>
        </p:nvSpPr>
        <p:spPr bwMode="auto">
          <a:xfrm>
            <a:off x="5884943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2025</a:t>
            </a:r>
          </a:p>
        </p:txBody>
      </p:sp>
      <p:sp>
        <p:nvSpPr>
          <p:cNvPr id="9243" name="TextBox 31"/>
          <p:cNvSpPr txBox="1">
            <a:spLocks noChangeArrowheads="1"/>
          </p:cNvSpPr>
          <p:nvPr/>
        </p:nvSpPr>
        <p:spPr bwMode="auto">
          <a:xfrm>
            <a:off x="7112876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2035</a:t>
            </a:r>
          </a:p>
        </p:txBody>
      </p:sp>
      <p:sp>
        <p:nvSpPr>
          <p:cNvPr id="9244" name="TextBox 31"/>
          <p:cNvSpPr txBox="1">
            <a:spLocks noChangeArrowheads="1"/>
          </p:cNvSpPr>
          <p:nvPr/>
        </p:nvSpPr>
        <p:spPr bwMode="auto">
          <a:xfrm>
            <a:off x="989822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1G</a:t>
            </a:r>
          </a:p>
        </p:txBody>
      </p:sp>
      <p:sp>
        <p:nvSpPr>
          <p:cNvPr id="9245" name="TextBox 31"/>
          <p:cNvSpPr txBox="1">
            <a:spLocks noChangeArrowheads="1"/>
          </p:cNvSpPr>
          <p:nvPr/>
        </p:nvSpPr>
        <p:spPr bwMode="auto">
          <a:xfrm>
            <a:off x="2202632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2G</a:t>
            </a:r>
          </a:p>
        </p:txBody>
      </p:sp>
      <p:sp>
        <p:nvSpPr>
          <p:cNvPr id="9247" name="TextBox 31"/>
          <p:cNvSpPr txBox="1">
            <a:spLocks noChangeArrowheads="1"/>
          </p:cNvSpPr>
          <p:nvPr/>
        </p:nvSpPr>
        <p:spPr bwMode="auto">
          <a:xfrm>
            <a:off x="3421832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3G</a:t>
            </a:r>
          </a:p>
        </p:txBody>
      </p:sp>
      <p:sp>
        <p:nvSpPr>
          <p:cNvPr id="9249" name="TextBox 31"/>
          <p:cNvSpPr txBox="1">
            <a:spLocks noChangeArrowheads="1"/>
          </p:cNvSpPr>
          <p:nvPr/>
        </p:nvSpPr>
        <p:spPr bwMode="auto">
          <a:xfrm>
            <a:off x="4644080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4G</a:t>
            </a:r>
          </a:p>
        </p:txBody>
      </p:sp>
      <p:sp>
        <p:nvSpPr>
          <p:cNvPr id="9251" name="TextBox 31"/>
          <p:cNvSpPr txBox="1">
            <a:spLocks noChangeArrowheads="1"/>
          </p:cNvSpPr>
          <p:nvPr/>
        </p:nvSpPr>
        <p:spPr bwMode="auto">
          <a:xfrm>
            <a:off x="5866622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5G</a:t>
            </a:r>
          </a:p>
        </p:txBody>
      </p:sp>
      <p:sp>
        <p:nvSpPr>
          <p:cNvPr id="9253" name="TextBox 31"/>
          <p:cNvSpPr txBox="1">
            <a:spLocks noChangeArrowheads="1"/>
          </p:cNvSpPr>
          <p:nvPr/>
        </p:nvSpPr>
        <p:spPr bwMode="auto">
          <a:xfrm>
            <a:off x="7085822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6G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736200" y="1981200"/>
            <a:ext cx="4724400" cy="3048000"/>
          </a:xfrm>
          <a:prstGeom prst="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58" name="Straight Arrow Connector 26"/>
          <p:cNvCxnSpPr>
            <a:cxnSpLocks noChangeShapeType="1"/>
          </p:cNvCxnSpPr>
          <p:nvPr/>
        </p:nvCxnSpPr>
        <p:spPr bwMode="auto">
          <a:xfrm flipH="1">
            <a:off x="3756000" y="33528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59" name="Straight Arrow Connector 26"/>
          <p:cNvCxnSpPr>
            <a:cxnSpLocks noChangeShapeType="1"/>
          </p:cNvCxnSpPr>
          <p:nvPr/>
        </p:nvCxnSpPr>
        <p:spPr bwMode="auto">
          <a:xfrm flipH="1">
            <a:off x="2514600" y="32004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60" name="Straight Arrow Connector 26"/>
          <p:cNvCxnSpPr>
            <a:cxnSpLocks noChangeShapeType="1"/>
          </p:cNvCxnSpPr>
          <p:nvPr/>
        </p:nvCxnSpPr>
        <p:spPr bwMode="auto">
          <a:xfrm flipH="1">
            <a:off x="1295400" y="30480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61" name="Straight Arrow Connector 26"/>
          <p:cNvCxnSpPr>
            <a:cxnSpLocks noChangeShapeType="1"/>
          </p:cNvCxnSpPr>
          <p:nvPr/>
        </p:nvCxnSpPr>
        <p:spPr bwMode="auto">
          <a:xfrm flipH="1">
            <a:off x="76200" y="28956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62" name="Straight Arrow Connector 26"/>
          <p:cNvCxnSpPr>
            <a:cxnSpLocks noChangeShapeType="1"/>
          </p:cNvCxnSpPr>
          <p:nvPr/>
        </p:nvCxnSpPr>
        <p:spPr bwMode="auto">
          <a:xfrm flipH="1">
            <a:off x="4903200" y="35052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63" name="Straight Arrow Connector 26"/>
          <p:cNvCxnSpPr>
            <a:cxnSpLocks noChangeShapeType="1"/>
          </p:cNvCxnSpPr>
          <p:nvPr/>
        </p:nvCxnSpPr>
        <p:spPr bwMode="auto">
          <a:xfrm flipH="1">
            <a:off x="6122400" y="36576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64" name="Straight Arrow Connector 26"/>
          <p:cNvCxnSpPr>
            <a:cxnSpLocks noChangeShapeType="1"/>
          </p:cNvCxnSpPr>
          <p:nvPr/>
        </p:nvCxnSpPr>
        <p:spPr bwMode="auto">
          <a:xfrm flipH="1">
            <a:off x="660000" y="28956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cxnSp>
        <p:nvCxnSpPr>
          <p:cNvPr id="65" name="Straight Arrow Connector 26"/>
          <p:cNvCxnSpPr>
            <a:cxnSpLocks noChangeShapeType="1"/>
          </p:cNvCxnSpPr>
          <p:nvPr/>
        </p:nvCxnSpPr>
        <p:spPr bwMode="auto">
          <a:xfrm flipH="1">
            <a:off x="1908192" y="30480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cxnSp>
        <p:nvCxnSpPr>
          <p:cNvPr id="66" name="Straight Arrow Connector 26"/>
          <p:cNvCxnSpPr>
            <a:cxnSpLocks noChangeShapeType="1"/>
          </p:cNvCxnSpPr>
          <p:nvPr/>
        </p:nvCxnSpPr>
        <p:spPr bwMode="auto">
          <a:xfrm flipH="1">
            <a:off x="3115200" y="32004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cxnSp>
        <p:nvCxnSpPr>
          <p:cNvPr id="67" name="Straight Arrow Connector 26"/>
          <p:cNvCxnSpPr>
            <a:cxnSpLocks noChangeShapeType="1"/>
          </p:cNvCxnSpPr>
          <p:nvPr/>
        </p:nvCxnSpPr>
        <p:spPr bwMode="auto">
          <a:xfrm flipH="1">
            <a:off x="4322208" y="33528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cxnSp>
        <p:nvCxnSpPr>
          <p:cNvPr id="68" name="Straight Arrow Connector 26"/>
          <p:cNvCxnSpPr>
            <a:cxnSpLocks noChangeShapeType="1"/>
          </p:cNvCxnSpPr>
          <p:nvPr/>
        </p:nvCxnSpPr>
        <p:spPr bwMode="auto">
          <a:xfrm flipH="1">
            <a:off x="5536800" y="35052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cxnSp>
        <p:nvCxnSpPr>
          <p:cNvPr id="69" name="Straight Arrow Connector 26"/>
          <p:cNvCxnSpPr>
            <a:cxnSpLocks noChangeShapeType="1"/>
          </p:cNvCxnSpPr>
          <p:nvPr/>
        </p:nvCxnSpPr>
        <p:spPr bwMode="auto">
          <a:xfrm flipH="1">
            <a:off x="6751200" y="36576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sp>
        <p:nvSpPr>
          <p:cNvPr id="70" name="TextBox 31"/>
          <p:cNvSpPr txBox="1">
            <a:spLocks noChangeArrowheads="1"/>
          </p:cNvSpPr>
          <p:nvPr/>
        </p:nvSpPr>
        <p:spPr bwMode="auto">
          <a:xfrm>
            <a:off x="7705096" y="2261985"/>
            <a:ext cx="524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Arial" pitchFamily="34" charset="0"/>
              </a:rPr>
              <a:t>2040</a:t>
            </a:r>
            <a:endParaRPr lang="en-US" altLang="en-US" sz="1200" dirty="0">
              <a:latin typeface="Arial" pitchFamily="34" charset="0"/>
            </a:endParaRPr>
          </a:p>
        </p:txBody>
      </p:sp>
      <p:cxnSp>
        <p:nvCxnSpPr>
          <p:cNvPr id="71" name="Straight Arrow Connector 26"/>
          <p:cNvCxnSpPr>
            <a:cxnSpLocks noChangeShapeType="1"/>
          </p:cNvCxnSpPr>
          <p:nvPr/>
        </p:nvCxnSpPr>
        <p:spPr bwMode="auto">
          <a:xfrm>
            <a:off x="7949184" y="2566924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72" name="Rectangle 71"/>
          <p:cNvSpPr/>
          <p:nvPr/>
        </p:nvSpPr>
        <p:spPr bwMode="auto">
          <a:xfrm>
            <a:off x="5613000" y="1981200"/>
            <a:ext cx="3226200" cy="3048000"/>
          </a:xfrm>
          <a:prstGeom prst="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75" name="Straight Arrow Connector 26"/>
          <p:cNvCxnSpPr>
            <a:cxnSpLocks noChangeShapeType="1"/>
          </p:cNvCxnSpPr>
          <p:nvPr/>
        </p:nvCxnSpPr>
        <p:spPr bwMode="auto">
          <a:xfrm>
            <a:off x="8534400" y="25654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76" name="TextBox 31"/>
          <p:cNvSpPr txBox="1">
            <a:spLocks noChangeArrowheads="1"/>
          </p:cNvSpPr>
          <p:nvPr/>
        </p:nvSpPr>
        <p:spPr bwMode="auto">
          <a:xfrm>
            <a:off x="8301996" y="2247900"/>
            <a:ext cx="524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Arial" pitchFamily="34" charset="0"/>
              </a:rPr>
              <a:t>2045</a:t>
            </a:r>
            <a:endParaRPr lang="en-US" altLang="en-US" sz="1200" dirty="0">
              <a:latin typeface="Arial" pitchFamily="34" charset="0"/>
            </a:endParaRPr>
          </a:p>
        </p:txBody>
      </p:sp>
      <p:sp>
        <p:nvSpPr>
          <p:cNvPr id="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9151"/>
            <a:ext cx="7391400" cy="381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ym typeface="Wingdings" pitchFamily="2" charset="2"/>
              </a:rPr>
              <a:t>Cellular/Wireless Generations: Use-Cases &amp; Timeline</a:t>
            </a:r>
            <a:endParaRPr lang="en-US" alt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53" name="TextBox 31"/>
          <p:cNvSpPr txBox="1">
            <a:spLocks noChangeArrowheads="1"/>
          </p:cNvSpPr>
          <p:nvPr/>
        </p:nvSpPr>
        <p:spPr bwMode="auto">
          <a:xfrm>
            <a:off x="2209800" y="4419600"/>
            <a:ext cx="1725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 smtClean="0">
                <a:solidFill>
                  <a:srgbClr val="FF0000"/>
                </a:solidFill>
                <a:latin typeface="Arial" pitchFamily="34" charset="0"/>
              </a:rPr>
              <a:t>mobile phone</a:t>
            </a:r>
            <a:endParaRPr lang="en-US" altLang="en-US" sz="2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4" name="TextBox 31"/>
          <p:cNvSpPr txBox="1">
            <a:spLocks noChangeArrowheads="1"/>
          </p:cNvSpPr>
          <p:nvPr/>
        </p:nvSpPr>
        <p:spPr bwMode="auto">
          <a:xfrm>
            <a:off x="6197531" y="4419600"/>
            <a:ext cx="21082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 smtClean="0">
                <a:solidFill>
                  <a:srgbClr val="FF0000"/>
                </a:solidFill>
                <a:latin typeface="Arial" pitchFamily="34" charset="0"/>
              </a:rPr>
              <a:t>novel use-cases </a:t>
            </a:r>
            <a:endParaRPr lang="en-US" altLang="en-US" sz="20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19" name="AutoShape 36"/>
          <p:cNvCxnSpPr>
            <a:cxnSpLocks noChangeShapeType="1"/>
          </p:cNvCxnSpPr>
          <p:nvPr/>
        </p:nvCxnSpPr>
        <p:spPr bwMode="auto">
          <a:xfrm>
            <a:off x="304800" y="2638423"/>
            <a:ext cx="8712000" cy="0"/>
          </a:xfrm>
          <a:prstGeom prst="straightConnector1">
            <a:avLst/>
          </a:prstGeom>
          <a:noFill/>
          <a:ln w="25400">
            <a:solidFill>
              <a:srgbClr val="3333CC"/>
            </a:solidFill>
            <a:round/>
            <a:headEnd/>
            <a:tailEnd type="triangle" w="med" len="med"/>
          </a:ln>
        </p:spPr>
      </p:cxnSp>
      <p:cxnSp>
        <p:nvCxnSpPr>
          <p:cNvPr id="9220" name="Straight Arrow Connector 26"/>
          <p:cNvCxnSpPr>
            <a:cxnSpLocks noChangeShapeType="1"/>
          </p:cNvCxnSpPr>
          <p:nvPr/>
        </p:nvCxnSpPr>
        <p:spPr bwMode="auto">
          <a:xfrm>
            <a:off x="6600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1" name="Straight Arrow Connector 26"/>
          <p:cNvCxnSpPr>
            <a:cxnSpLocks noChangeShapeType="1"/>
          </p:cNvCxnSpPr>
          <p:nvPr/>
        </p:nvCxnSpPr>
        <p:spPr bwMode="auto">
          <a:xfrm>
            <a:off x="12696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2" name="Straight Arrow Connector 26"/>
          <p:cNvCxnSpPr>
            <a:cxnSpLocks noChangeShapeType="1"/>
          </p:cNvCxnSpPr>
          <p:nvPr/>
        </p:nvCxnSpPr>
        <p:spPr bwMode="auto">
          <a:xfrm>
            <a:off x="18792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3" name="Straight Arrow Connector 26"/>
          <p:cNvCxnSpPr>
            <a:cxnSpLocks noChangeShapeType="1"/>
          </p:cNvCxnSpPr>
          <p:nvPr/>
        </p:nvCxnSpPr>
        <p:spPr bwMode="auto">
          <a:xfrm>
            <a:off x="24888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4" name="Straight Arrow Connector 26"/>
          <p:cNvCxnSpPr>
            <a:cxnSpLocks noChangeShapeType="1"/>
          </p:cNvCxnSpPr>
          <p:nvPr/>
        </p:nvCxnSpPr>
        <p:spPr bwMode="auto">
          <a:xfrm>
            <a:off x="30984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5" name="Straight Arrow Connector 26"/>
          <p:cNvCxnSpPr>
            <a:cxnSpLocks noChangeShapeType="1"/>
          </p:cNvCxnSpPr>
          <p:nvPr/>
        </p:nvCxnSpPr>
        <p:spPr bwMode="auto">
          <a:xfrm>
            <a:off x="37080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6" name="Straight Arrow Connector 26"/>
          <p:cNvCxnSpPr>
            <a:cxnSpLocks noChangeShapeType="1"/>
          </p:cNvCxnSpPr>
          <p:nvPr/>
        </p:nvCxnSpPr>
        <p:spPr bwMode="auto">
          <a:xfrm>
            <a:off x="49272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7" name="Straight Arrow Connector 26"/>
          <p:cNvCxnSpPr>
            <a:cxnSpLocks noChangeShapeType="1"/>
          </p:cNvCxnSpPr>
          <p:nvPr/>
        </p:nvCxnSpPr>
        <p:spPr bwMode="auto">
          <a:xfrm>
            <a:off x="55368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28" name="Straight Arrow Connector 26"/>
          <p:cNvCxnSpPr>
            <a:cxnSpLocks noChangeShapeType="1"/>
          </p:cNvCxnSpPr>
          <p:nvPr/>
        </p:nvCxnSpPr>
        <p:spPr bwMode="auto">
          <a:xfrm>
            <a:off x="43176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9229" name="TextBox 31"/>
          <p:cNvSpPr txBox="1">
            <a:spLocks noChangeArrowheads="1"/>
          </p:cNvSpPr>
          <p:nvPr/>
        </p:nvSpPr>
        <p:spPr bwMode="auto">
          <a:xfrm>
            <a:off x="4056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1980</a:t>
            </a:r>
          </a:p>
        </p:txBody>
      </p:sp>
      <p:cxnSp>
        <p:nvCxnSpPr>
          <p:cNvPr id="9230" name="Straight Arrow Connector 26"/>
          <p:cNvCxnSpPr>
            <a:cxnSpLocks noChangeShapeType="1"/>
          </p:cNvCxnSpPr>
          <p:nvPr/>
        </p:nvCxnSpPr>
        <p:spPr bwMode="auto">
          <a:xfrm>
            <a:off x="73656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31" name="Straight Arrow Connector 26"/>
          <p:cNvCxnSpPr>
            <a:cxnSpLocks noChangeShapeType="1"/>
          </p:cNvCxnSpPr>
          <p:nvPr/>
        </p:nvCxnSpPr>
        <p:spPr bwMode="auto">
          <a:xfrm>
            <a:off x="61464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32" name="Straight Arrow Connector 26"/>
          <p:cNvCxnSpPr>
            <a:cxnSpLocks noChangeShapeType="1"/>
          </p:cNvCxnSpPr>
          <p:nvPr/>
        </p:nvCxnSpPr>
        <p:spPr bwMode="auto">
          <a:xfrm>
            <a:off x="6756000" y="2562223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9233" name="TextBox 31"/>
          <p:cNvSpPr txBox="1">
            <a:spLocks noChangeArrowheads="1"/>
          </p:cNvSpPr>
          <p:nvPr/>
        </p:nvSpPr>
        <p:spPr bwMode="auto">
          <a:xfrm>
            <a:off x="1016876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1985</a:t>
            </a:r>
          </a:p>
        </p:txBody>
      </p:sp>
      <p:sp>
        <p:nvSpPr>
          <p:cNvPr id="9234" name="TextBox 31"/>
          <p:cNvSpPr txBox="1">
            <a:spLocks noChangeArrowheads="1"/>
          </p:cNvSpPr>
          <p:nvPr/>
        </p:nvSpPr>
        <p:spPr bwMode="auto">
          <a:xfrm>
            <a:off x="16248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1990</a:t>
            </a:r>
          </a:p>
        </p:txBody>
      </p:sp>
      <p:sp>
        <p:nvSpPr>
          <p:cNvPr id="9235" name="TextBox 31"/>
          <p:cNvSpPr txBox="1">
            <a:spLocks noChangeArrowheads="1"/>
          </p:cNvSpPr>
          <p:nvPr/>
        </p:nvSpPr>
        <p:spPr bwMode="auto">
          <a:xfrm>
            <a:off x="2227343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1995</a:t>
            </a:r>
          </a:p>
        </p:txBody>
      </p:sp>
      <p:sp>
        <p:nvSpPr>
          <p:cNvPr id="9236" name="TextBox 31"/>
          <p:cNvSpPr txBox="1">
            <a:spLocks noChangeArrowheads="1"/>
          </p:cNvSpPr>
          <p:nvPr/>
        </p:nvSpPr>
        <p:spPr bwMode="auto">
          <a:xfrm>
            <a:off x="2845676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2000</a:t>
            </a:r>
          </a:p>
        </p:txBody>
      </p:sp>
      <p:sp>
        <p:nvSpPr>
          <p:cNvPr id="9237" name="TextBox 31"/>
          <p:cNvSpPr txBox="1">
            <a:spLocks noChangeArrowheads="1"/>
          </p:cNvSpPr>
          <p:nvPr/>
        </p:nvSpPr>
        <p:spPr bwMode="auto">
          <a:xfrm>
            <a:off x="34536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2005</a:t>
            </a:r>
          </a:p>
        </p:txBody>
      </p:sp>
      <p:sp>
        <p:nvSpPr>
          <p:cNvPr id="9238" name="TextBox 31"/>
          <p:cNvSpPr txBox="1">
            <a:spLocks noChangeArrowheads="1"/>
          </p:cNvSpPr>
          <p:nvPr/>
        </p:nvSpPr>
        <p:spPr bwMode="auto">
          <a:xfrm>
            <a:off x="46728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2015</a:t>
            </a:r>
          </a:p>
        </p:txBody>
      </p:sp>
      <p:sp>
        <p:nvSpPr>
          <p:cNvPr id="9239" name="TextBox 31"/>
          <p:cNvSpPr txBox="1">
            <a:spLocks noChangeArrowheads="1"/>
          </p:cNvSpPr>
          <p:nvPr/>
        </p:nvSpPr>
        <p:spPr bwMode="auto">
          <a:xfrm>
            <a:off x="529121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2020</a:t>
            </a:r>
          </a:p>
        </p:txBody>
      </p:sp>
      <p:sp>
        <p:nvSpPr>
          <p:cNvPr id="9240" name="TextBox 31"/>
          <p:cNvSpPr txBox="1">
            <a:spLocks noChangeArrowheads="1"/>
          </p:cNvSpPr>
          <p:nvPr/>
        </p:nvSpPr>
        <p:spPr bwMode="auto">
          <a:xfrm>
            <a:off x="4063288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2010</a:t>
            </a:r>
          </a:p>
        </p:txBody>
      </p:sp>
      <p:sp>
        <p:nvSpPr>
          <p:cNvPr id="9241" name="TextBox 31"/>
          <p:cNvSpPr txBox="1">
            <a:spLocks noChangeArrowheads="1"/>
          </p:cNvSpPr>
          <p:nvPr/>
        </p:nvSpPr>
        <p:spPr bwMode="auto">
          <a:xfrm>
            <a:off x="6503276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2030</a:t>
            </a:r>
          </a:p>
        </p:txBody>
      </p:sp>
      <p:sp>
        <p:nvSpPr>
          <p:cNvPr id="9242" name="TextBox 31"/>
          <p:cNvSpPr txBox="1">
            <a:spLocks noChangeArrowheads="1"/>
          </p:cNvSpPr>
          <p:nvPr/>
        </p:nvSpPr>
        <p:spPr bwMode="auto">
          <a:xfrm>
            <a:off x="5884943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2025</a:t>
            </a:r>
          </a:p>
        </p:txBody>
      </p:sp>
      <p:sp>
        <p:nvSpPr>
          <p:cNvPr id="9243" name="TextBox 31"/>
          <p:cNvSpPr txBox="1">
            <a:spLocks noChangeArrowheads="1"/>
          </p:cNvSpPr>
          <p:nvPr/>
        </p:nvSpPr>
        <p:spPr bwMode="auto">
          <a:xfrm>
            <a:off x="7112876" y="2257424"/>
            <a:ext cx="524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2035</a:t>
            </a:r>
          </a:p>
        </p:txBody>
      </p:sp>
      <p:sp>
        <p:nvSpPr>
          <p:cNvPr id="9244" name="TextBox 31"/>
          <p:cNvSpPr txBox="1">
            <a:spLocks noChangeArrowheads="1"/>
          </p:cNvSpPr>
          <p:nvPr/>
        </p:nvSpPr>
        <p:spPr bwMode="auto">
          <a:xfrm>
            <a:off x="989822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1G</a:t>
            </a:r>
          </a:p>
        </p:txBody>
      </p:sp>
      <p:sp>
        <p:nvSpPr>
          <p:cNvPr id="9245" name="TextBox 31"/>
          <p:cNvSpPr txBox="1">
            <a:spLocks noChangeArrowheads="1"/>
          </p:cNvSpPr>
          <p:nvPr/>
        </p:nvSpPr>
        <p:spPr bwMode="auto">
          <a:xfrm>
            <a:off x="2202632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2G</a:t>
            </a:r>
          </a:p>
        </p:txBody>
      </p:sp>
      <p:sp>
        <p:nvSpPr>
          <p:cNvPr id="9247" name="TextBox 31"/>
          <p:cNvSpPr txBox="1">
            <a:spLocks noChangeArrowheads="1"/>
          </p:cNvSpPr>
          <p:nvPr/>
        </p:nvSpPr>
        <p:spPr bwMode="auto">
          <a:xfrm>
            <a:off x="3421832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3G</a:t>
            </a:r>
          </a:p>
        </p:txBody>
      </p:sp>
      <p:sp>
        <p:nvSpPr>
          <p:cNvPr id="9249" name="TextBox 31"/>
          <p:cNvSpPr txBox="1">
            <a:spLocks noChangeArrowheads="1"/>
          </p:cNvSpPr>
          <p:nvPr/>
        </p:nvSpPr>
        <p:spPr bwMode="auto">
          <a:xfrm>
            <a:off x="4644080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4G</a:t>
            </a:r>
          </a:p>
        </p:txBody>
      </p:sp>
      <p:sp>
        <p:nvSpPr>
          <p:cNvPr id="9251" name="TextBox 31"/>
          <p:cNvSpPr txBox="1">
            <a:spLocks noChangeArrowheads="1"/>
          </p:cNvSpPr>
          <p:nvPr/>
        </p:nvSpPr>
        <p:spPr bwMode="auto">
          <a:xfrm>
            <a:off x="5866622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5G</a:t>
            </a:r>
          </a:p>
        </p:txBody>
      </p:sp>
      <p:sp>
        <p:nvSpPr>
          <p:cNvPr id="9253" name="TextBox 31"/>
          <p:cNvSpPr txBox="1">
            <a:spLocks noChangeArrowheads="1"/>
          </p:cNvSpPr>
          <p:nvPr/>
        </p:nvSpPr>
        <p:spPr bwMode="auto">
          <a:xfrm>
            <a:off x="7085822" y="3886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Arial" pitchFamily="34" charset="0"/>
              </a:rPr>
              <a:t>6G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736200" y="1981200"/>
            <a:ext cx="4724400" cy="3048000"/>
          </a:xfrm>
          <a:prstGeom prst="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58" name="Straight Arrow Connector 26"/>
          <p:cNvCxnSpPr>
            <a:cxnSpLocks noChangeShapeType="1"/>
          </p:cNvCxnSpPr>
          <p:nvPr/>
        </p:nvCxnSpPr>
        <p:spPr bwMode="auto">
          <a:xfrm flipH="1">
            <a:off x="3756000" y="33528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59" name="Straight Arrow Connector 26"/>
          <p:cNvCxnSpPr>
            <a:cxnSpLocks noChangeShapeType="1"/>
          </p:cNvCxnSpPr>
          <p:nvPr/>
        </p:nvCxnSpPr>
        <p:spPr bwMode="auto">
          <a:xfrm flipH="1">
            <a:off x="2514600" y="32004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60" name="Straight Arrow Connector 26"/>
          <p:cNvCxnSpPr>
            <a:cxnSpLocks noChangeShapeType="1"/>
          </p:cNvCxnSpPr>
          <p:nvPr/>
        </p:nvCxnSpPr>
        <p:spPr bwMode="auto">
          <a:xfrm flipH="1">
            <a:off x="1295400" y="30480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61" name="Straight Arrow Connector 26"/>
          <p:cNvCxnSpPr>
            <a:cxnSpLocks noChangeShapeType="1"/>
          </p:cNvCxnSpPr>
          <p:nvPr/>
        </p:nvCxnSpPr>
        <p:spPr bwMode="auto">
          <a:xfrm flipH="1">
            <a:off x="76200" y="28956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62" name="Straight Arrow Connector 26"/>
          <p:cNvCxnSpPr>
            <a:cxnSpLocks noChangeShapeType="1"/>
          </p:cNvCxnSpPr>
          <p:nvPr/>
        </p:nvCxnSpPr>
        <p:spPr bwMode="auto">
          <a:xfrm flipH="1">
            <a:off x="4903200" y="35052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63" name="Straight Arrow Connector 26"/>
          <p:cNvCxnSpPr>
            <a:cxnSpLocks noChangeShapeType="1"/>
          </p:cNvCxnSpPr>
          <p:nvPr/>
        </p:nvCxnSpPr>
        <p:spPr bwMode="auto">
          <a:xfrm flipH="1">
            <a:off x="6122400" y="3657600"/>
            <a:ext cx="24120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/>
            <a:tailEnd type="triangle"/>
          </a:ln>
        </p:spPr>
      </p:cxnSp>
      <p:cxnSp>
        <p:nvCxnSpPr>
          <p:cNvPr id="64" name="Straight Arrow Connector 26"/>
          <p:cNvCxnSpPr>
            <a:cxnSpLocks noChangeShapeType="1"/>
          </p:cNvCxnSpPr>
          <p:nvPr/>
        </p:nvCxnSpPr>
        <p:spPr bwMode="auto">
          <a:xfrm flipH="1">
            <a:off x="660000" y="28956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cxnSp>
        <p:nvCxnSpPr>
          <p:cNvPr id="65" name="Straight Arrow Connector 26"/>
          <p:cNvCxnSpPr>
            <a:cxnSpLocks noChangeShapeType="1"/>
          </p:cNvCxnSpPr>
          <p:nvPr/>
        </p:nvCxnSpPr>
        <p:spPr bwMode="auto">
          <a:xfrm flipH="1">
            <a:off x="1908192" y="30480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cxnSp>
        <p:nvCxnSpPr>
          <p:cNvPr id="66" name="Straight Arrow Connector 26"/>
          <p:cNvCxnSpPr>
            <a:cxnSpLocks noChangeShapeType="1"/>
          </p:cNvCxnSpPr>
          <p:nvPr/>
        </p:nvCxnSpPr>
        <p:spPr bwMode="auto">
          <a:xfrm flipH="1">
            <a:off x="3115200" y="32004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cxnSp>
        <p:nvCxnSpPr>
          <p:cNvPr id="67" name="Straight Arrow Connector 26"/>
          <p:cNvCxnSpPr>
            <a:cxnSpLocks noChangeShapeType="1"/>
          </p:cNvCxnSpPr>
          <p:nvPr/>
        </p:nvCxnSpPr>
        <p:spPr bwMode="auto">
          <a:xfrm flipH="1">
            <a:off x="4322208" y="33528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cxnSp>
        <p:nvCxnSpPr>
          <p:cNvPr id="68" name="Straight Arrow Connector 26"/>
          <p:cNvCxnSpPr>
            <a:cxnSpLocks noChangeShapeType="1"/>
          </p:cNvCxnSpPr>
          <p:nvPr/>
        </p:nvCxnSpPr>
        <p:spPr bwMode="auto">
          <a:xfrm flipH="1">
            <a:off x="5536800" y="35052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cxnSp>
        <p:nvCxnSpPr>
          <p:cNvPr id="69" name="Straight Arrow Connector 26"/>
          <p:cNvCxnSpPr>
            <a:cxnSpLocks noChangeShapeType="1"/>
          </p:cNvCxnSpPr>
          <p:nvPr/>
        </p:nvCxnSpPr>
        <p:spPr bwMode="auto">
          <a:xfrm flipH="1">
            <a:off x="6751200" y="3657600"/>
            <a:ext cx="1224000" cy="0"/>
          </a:xfrm>
          <a:prstGeom prst="straightConnector1">
            <a:avLst/>
          </a:prstGeom>
          <a:noFill/>
          <a:ln w="50800" algn="ctr">
            <a:solidFill>
              <a:srgbClr val="9900FF"/>
            </a:solidFill>
            <a:round/>
            <a:headEnd type="none"/>
            <a:tailEnd type="none"/>
          </a:ln>
        </p:spPr>
      </p:cxnSp>
      <p:sp>
        <p:nvSpPr>
          <p:cNvPr id="70" name="TextBox 31"/>
          <p:cNvSpPr txBox="1">
            <a:spLocks noChangeArrowheads="1"/>
          </p:cNvSpPr>
          <p:nvPr/>
        </p:nvSpPr>
        <p:spPr bwMode="auto">
          <a:xfrm>
            <a:off x="7705096" y="2261985"/>
            <a:ext cx="524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Arial" pitchFamily="34" charset="0"/>
              </a:rPr>
              <a:t>2040</a:t>
            </a:r>
            <a:endParaRPr lang="en-US" altLang="en-US" sz="1200" dirty="0">
              <a:latin typeface="Arial" pitchFamily="34" charset="0"/>
            </a:endParaRPr>
          </a:p>
        </p:txBody>
      </p:sp>
      <p:cxnSp>
        <p:nvCxnSpPr>
          <p:cNvPr id="71" name="Straight Arrow Connector 26"/>
          <p:cNvCxnSpPr>
            <a:cxnSpLocks noChangeShapeType="1"/>
          </p:cNvCxnSpPr>
          <p:nvPr/>
        </p:nvCxnSpPr>
        <p:spPr bwMode="auto">
          <a:xfrm>
            <a:off x="7949184" y="2566924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72" name="Rectangle 71"/>
          <p:cNvSpPr/>
          <p:nvPr/>
        </p:nvSpPr>
        <p:spPr bwMode="auto">
          <a:xfrm>
            <a:off x="5613000" y="1981200"/>
            <a:ext cx="3226200" cy="3048000"/>
          </a:xfrm>
          <a:prstGeom prst="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75" name="Straight Arrow Connector 26"/>
          <p:cNvCxnSpPr>
            <a:cxnSpLocks noChangeShapeType="1"/>
          </p:cNvCxnSpPr>
          <p:nvPr/>
        </p:nvCxnSpPr>
        <p:spPr bwMode="auto">
          <a:xfrm>
            <a:off x="8534400" y="2565400"/>
            <a:ext cx="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76" name="TextBox 31"/>
          <p:cNvSpPr txBox="1">
            <a:spLocks noChangeArrowheads="1"/>
          </p:cNvSpPr>
          <p:nvPr/>
        </p:nvSpPr>
        <p:spPr bwMode="auto">
          <a:xfrm>
            <a:off x="8301996" y="2247900"/>
            <a:ext cx="524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Arial" pitchFamily="34" charset="0"/>
              </a:rPr>
              <a:t>2045</a:t>
            </a:r>
            <a:endParaRPr lang="en-US" altLang="en-US" sz="1200" dirty="0">
              <a:latin typeface="Arial" pitchFamily="34" charset="0"/>
            </a:endParaRPr>
          </a:p>
        </p:txBody>
      </p:sp>
      <p:sp>
        <p:nvSpPr>
          <p:cNvPr id="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9151"/>
            <a:ext cx="7391400" cy="381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ym typeface="Wingdings" pitchFamily="2" charset="2"/>
              </a:rPr>
              <a:t>Cellular/Wireless Generations: Use-Cases &amp; Timeline</a:t>
            </a:r>
            <a:endParaRPr lang="en-US" alt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53" name="TextBox 31"/>
          <p:cNvSpPr txBox="1">
            <a:spLocks noChangeArrowheads="1"/>
          </p:cNvSpPr>
          <p:nvPr/>
        </p:nvSpPr>
        <p:spPr bwMode="auto">
          <a:xfrm>
            <a:off x="2209800" y="4419600"/>
            <a:ext cx="1725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 smtClean="0">
                <a:latin typeface="Arial" pitchFamily="34" charset="0"/>
              </a:rPr>
              <a:t>mobile phone</a:t>
            </a:r>
            <a:endParaRPr lang="en-US" altLang="en-US" sz="2000" dirty="0">
              <a:latin typeface="Arial" pitchFamily="34" charset="0"/>
            </a:endParaRPr>
          </a:p>
        </p:txBody>
      </p:sp>
      <p:sp>
        <p:nvSpPr>
          <p:cNvPr id="54" name="TextBox 31"/>
          <p:cNvSpPr txBox="1">
            <a:spLocks noChangeArrowheads="1"/>
          </p:cNvSpPr>
          <p:nvPr/>
        </p:nvSpPr>
        <p:spPr bwMode="auto">
          <a:xfrm>
            <a:off x="6197531" y="4419600"/>
            <a:ext cx="21082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 smtClean="0">
                <a:latin typeface="Arial" pitchFamily="34" charset="0"/>
              </a:rPr>
              <a:t>novel use-cases </a:t>
            </a:r>
            <a:endParaRPr lang="en-US" altLang="en-US" sz="2000" dirty="0">
              <a:latin typeface="Arial" pitchFamily="34" charset="0"/>
            </a:endParaRPr>
          </a:p>
        </p:txBody>
      </p:sp>
      <p:sp>
        <p:nvSpPr>
          <p:cNvPr id="55" name="TextBox 31"/>
          <p:cNvSpPr txBox="1">
            <a:spLocks noChangeArrowheads="1"/>
          </p:cNvSpPr>
          <p:nvPr/>
        </p:nvSpPr>
        <p:spPr bwMode="auto">
          <a:xfrm>
            <a:off x="5455633" y="5191780"/>
            <a:ext cx="34413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FF0000"/>
                </a:solidFill>
                <a:latin typeface="Arial" pitchFamily="34" charset="0"/>
              </a:rPr>
              <a:t>Wireless 2.0</a:t>
            </a:r>
          </a:p>
          <a:p>
            <a:pPr algn="ctr"/>
            <a:r>
              <a:rPr lang="en-US" altLang="en-US" sz="2000" b="1" dirty="0" smtClean="0">
                <a:solidFill>
                  <a:srgbClr val="7030A0"/>
                </a:solidFill>
                <a:latin typeface="Arial" pitchFamily="34" charset="0"/>
              </a:rPr>
              <a:t>Wireless ultra-connectivity</a:t>
            </a:r>
          </a:p>
        </p:txBody>
      </p:sp>
    </p:spTree>
    <p:extLst>
      <p:ext uri="{BB962C8B-B14F-4D97-AF65-F5344CB8AC3E}">
        <p14:creationId xmlns:p14="http://schemas.microsoft.com/office/powerpoint/2010/main" val="144705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6324600" cy="381000"/>
          </a:xfrm>
        </p:spPr>
        <p:txBody>
          <a:bodyPr/>
          <a:lstStyle/>
          <a:p>
            <a:r>
              <a:rPr lang="en-US" dirty="0" smtClean="0"/>
              <a:t>Part I: Use Cases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7315200" cy="51720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Generations of cellular technologies (1G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4G)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3GPP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5G: A game changer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ICT</a:t>
            </a:r>
          </a:p>
          <a:p>
            <a:pPr>
              <a:buNone/>
            </a:pPr>
            <a:endParaRPr lang="en-US" sz="1100" dirty="0"/>
          </a:p>
          <a:p>
            <a:r>
              <a:rPr lang="en-US" dirty="0" smtClean="0"/>
              <a:t>Concluding remarks</a:t>
            </a:r>
          </a:p>
          <a:p>
            <a:endParaRPr lang="en-US" sz="8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19151"/>
            <a:ext cx="7086600" cy="381000"/>
          </a:xfrm>
        </p:spPr>
        <p:txBody>
          <a:bodyPr/>
          <a:lstStyle/>
          <a:p>
            <a:pPr eaLnBrk="1" hangingPunct="1"/>
            <a:r>
              <a:rPr lang="en-US" dirty="0" smtClean="0">
                <a:sym typeface="Wingdings" pitchFamily="2" charset="2"/>
              </a:rPr>
              <a:t>Access to Information</a:t>
            </a:r>
            <a:endParaRPr 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14478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2" y="14478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Books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90600" y="22860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228460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Brick library</a:t>
            </a:r>
            <a:endParaRPr lang="en-CA" dirty="0">
              <a:latin typeface="Arial" pitchFamily="34" charset="0"/>
            </a:endParaRPr>
          </a:p>
        </p:txBody>
      </p:sp>
      <p:cxnSp>
        <p:nvCxnSpPr>
          <p:cNvPr id="25" name="Straight Arrow Connector 26"/>
          <p:cNvCxnSpPr>
            <a:cxnSpLocks noChangeShapeType="1"/>
          </p:cNvCxnSpPr>
          <p:nvPr/>
        </p:nvCxnSpPr>
        <p:spPr bwMode="auto">
          <a:xfrm flipV="1">
            <a:off x="2616926" y="18288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sp>
        <p:nvSpPr>
          <p:cNvPr id="598018" name="AutoShape 2" descr="http://oftheangelsdesigns.files.wordpress.com/2012/01/shelves-and-shelves-of-library-books.jpg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98020" name="AutoShape 4" descr="http://oftheangelsdesigns.files.wordpress.com/2012/01/shelves-and-shelves-of-library-books.jpg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55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14478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2" y="14478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Books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90600" y="31242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90600" y="22860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228460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Brick library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2" y="312280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Internet library</a:t>
            </a:r>
            <a:endParaRPr lang="en-CA" dirty="0">
              <a:latin typeface="Arial" pitchFamily="34" charset="0"/>
            </a:endParaRPr>
          </a:p>
        </p:txBody>
      </p:sp>
      <p:cxnSp>
        <p:nvCxnSpPr>
          <p:cNvPr id="25" name="Straight Arrow Connector 26"/>
          <p:cNvCxnSpPr>
            <a:cxnSpLocks noChangeShapeType="1"/>
          </p:cNvCxnSpPr>
          <p:nvPr/>
        </p:nvCxnSpPr>
        <p:spPr bwMode="auto">
          <a:xfrm flipV="1">
            <a:off x="2616926" y="18288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cxnSp>
        <p:nvCxnSpPr>
          <p:cNvPr id="38" name="Straight Arrow Connector 26"/>
          <p:cNvCxnSpPr>
            <a:cxnSpLocks noChangeShapeType="1"/>
          </p:cNvCxnSpPr>
          <p:nvPr/>
        </p:nvCxnSpPr>
        <p:spPr bwMode="auto">
          <a:xfrm flipV="1">
            <a:off x="2614748" y="26670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57200" y="819151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Access to Information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5751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>
          <a:xfrm>
            <a:off x="457200" y="1066800"/>
            <a:ext cx="8458200" cy="381000"/>
          </a:xfrm>
        </p:spPr>
        <p:txBody>
          <a:bodyPr/>
          <a:lstStyle/>
          <a:p>
            <a:r>
              <a:rPr lang="en-US" dirty="0" smtClean="0"/>
              <a:t>Mobile phone </a:t>
            </a:r>
            <a:r>
              <a:rPr lang="en-US" dirty="0" smtClean="0">
                <a:sym typeface="Wingdings" pitchFamily="2" charset="2"/>
              </a:rPr>
              <a:t> Cell phone  </a:t>
            </a:r>
            <a:endParaRPr lang="en-US" dirty="0" smtClean="0"/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46225"/>
            <a:ext cx="22669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574800"/>
            <a:ext cx="24717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9337" y="1600200"/>
            <a:ext cx="25574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9170" name="AutoShape 2" descr="Image result for cell phone ev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97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14478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2" y="14478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Books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90600" y="31242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90600" y="22860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90600" y="39624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228460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Brick library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2" y="312280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Internet library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396100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Data of all sorts</a:t>
            </a:r>
            <a:endParaRPr lang="en-CA" dirty="0">
              <a:latin typeface="Arial" pitchFamily="34" charset="0"/>
            </a:endParaRPr>
          </a:p>
        </p:txBody>
      </p:sp>
      <p:cxnSp>
        <p:nvCxnSpPr>
          <p:cNvPr id="25" name="Straight Arrow Connector 26"/>
          <p:cNvCxnSpPr>
            <a:cxnSpLocks noChangeShapeType="1"/>
          </p:cNvCxnSpPr>
          <p:nvPr/>
        </p:nvCxnSpPr>
        <p:spPr bwMode="auto">
          <a:xfrm flipV="1">
            <a:off x="2616926" y="18288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cxnSp>
        <p:nvCxnSpPr>
          <p:cNvPr id="38" name="Straight Arrow Connector 26"/>
          <p:cNvCxnSpPr>
            <a:cxnSpLocks noChangeShapeType="1"/>
          </p:cNvCxnSpPr>
          <p:nvPr/>
        </p:nvCxnSpPr>
        <p:spPr bwMode="auto">
          <a:xfrm flipV="1">
            <a:off x="2614748" y="26670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cxnSp>
        <p:nvCxnSpPr>
          <p:cNvPr id="39" name="Straight Arrow Connector 26"/>
          <p:cNvCxnSpPr>
            <a:cxnSpLocks noChangeShapeType="1"/>
          </p:cNvCxnSpPr>
          <p:nvPr/>
        </p:nvCxnSpPr>
        <p:spPr bwMode="auto">
          <a:xfrm flipV="1">
            <a:off x="2616926" y="35052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pic>
        <p:nvPicPr>
          <p:cNvPr id="26" name="Picture 12" descr="https://encrypted-tbn2.gstatic.com/images?q=tbn:ANd9GcRuB2pmK25ZkePkWZ4rvXf-uB6o3_qrkn6GtA-ZIqQMsO4zzx4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727" y="2933700"/>
            <a:ext cx="3419475" cy="1333501"/>
          </a:xfrm>
          <a:prstGeom prst="rect">
            <a:avLst/>
          </a:prstGeom>
          <a:noFill/>
        </p:spPr>
      </p:pic>
      <p:pic>
        <p:nvPicPr>
          <p:cNvPr id="27" name="Picture 4" descr="https://encrypted-tbn2.gstatic.com/images?q=tbn:ANd9GcSJhTzTm2SYXjrhlCVfoNR0Zvs8P-cN2_cJE2g_pyuQSHQRq-x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500" y="971549"/>
            <a:ext cx="2476500" cy="1847851"/>
          </a:xfrm>
          <a:prstGeom prst="rect">
            <a:avLst/>
          </a:prstGeom>
          <a:noFill/>
        </p:spPr>
      </p:pic>
      <p:pic>
        <p:nvPicPr>
          <p:cNvPr id="28" name="Picture 8" descr="http://www.viralblog.com/wp-content/uploads/2014/02/630x4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2" y="4393475"/>
            <a:ext cx="2986019" cy="1981200"/>
          </a:xfrm>
          <a:prstGeom prst="rect">
            <a:avLst/>
          </a:prstGeom>
          <a:noFill/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57200" y="819151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Access to Information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232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14478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2" y="14478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Books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90600" y="31242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48006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90600" y="22860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90600" y="39624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2" y="487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990600" y="228460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Brick library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2" y="312280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Internet library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396100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Data of all sorts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0602" y="4812268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Easy access (I/F)</a:t>
            </a:r>
            <a:endParaRPr lang="en-CA" dirty="0">
              <a:latin typeface="Arial" pitchFamily="34" charset="0"/>
            </a:endParaRPr>
          </a:p>
        </p:txBody>
      </p:sp>
      <p:cxnSp>
        <p:nvCxnSpPr>
          <p:cNvPr id="25" name="Straight Arrow Connector 26"/>
          <p:cNvCxnSpPr>
            <a:cxnSpLocks noChangeShapeType="1"/>
          </p:cNvCxnSpPr>
          <p:nvPr/>
        </p:nvCxnSpPr>
        <p:spPr bwMode="auto">
          <a:xfrm flipV="1">
            <a:off x="2616926" y="18288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cxnSp>
        <p:nvCxnSpPr>
          <p:cNvPr id="38" name="Straight Arrow Connector 26"/>
          <p:cNvCxnSpPr>
            <a:cxnSpLocks noChangeShapeType="1"/>
          </p:cNvCxnSpPr>
          <p:nvPr/>
        </p:nvCxnSpPr>
        <p:spPr bwMode="auto">
          <a:xfrm flipV="1">
            <a:off x="2614748" y="26670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cxnSp>
        <p:nvCxnSpPr>
          <p:cNvPr id="39" name="Straight Arrow Connector 26"/>
          <p:cNvCxnSpPr>
            <a:cxnSpLocks noChangeShapeType="1"/>
          </p:cNvCxnSpPr>
          <p:nvPr/>
        </p:nvCxnSpPr>
        <p:spPr bwMode="auto">
          <a:xfrm flipV="1">
            <a:off x="2616926" y="35052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cxnSp>
        <p:nvCxnSpPr>
          <p:cNvPr id="40" name="Straight Arrow Connector 26"/>
          <p:cNvCxnSpPr>
            <a:cxnSpLocks noChangeShapeType="1"/>
          </p:cNvCxnSpPr>
          <p:nvPr/>
        </p:nvCxnSpPr>
        <p:spPr bwMode="auto">
          <a:xfrm flipV="1">
            <a:off x="2616926" y="43434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pic>
        <p:nvPicPr>
          <p:cNvPr id="26" name="Picture 10" descr="https://encrypted-tbn3.gstatic.com/images?q=tbn:ANd9GcRrEGtCw97s3vB2jpU8h73eZuz4HEztFw6u_wFVQgYNHygG58A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2" y="4597036"/>
            <a:ext cx="2447925" cy="1866901"/>
          </a:xfrm>
          <a:prstGeom prst="rect">
            <a:avLst/>
          </a:prstGeom>
          <a:noFill/>
        </p:spPr>
      </p:pic>
      <p:pic>
        <p:nvPicPr>
          <p:cNvPr id="27" name="Picture 2" descr="https://encrypted-tbn3.gstatic.com/images?q=tbn:ANd9GcQpOXlecPnKpDvR4ZPT0RczlzQUFu7Sj4gPpPbgcGkTfdV7zxBxQ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877" y="2518139"/>
            <a:ext cx="2066925" cy="2066925"/>
          </a:xfrm>
          <a:prstGeom prst="rect">
            <a:avLst/>
          </a:prstGeom>
          <a:noFill/>
        </p:spPr>
      </p:pic>
      <p:pic>
        <p:nvPicPr>
          <p:cNvPr id="28" name="Picture 14" descr="https://encrypted-tbn2.gstatic.com/images?q=tbn:ANd9GcREMQiE9kv9fg--cKbF8XVcvXjIHQe09ewTp0yiA-IbTWe9vJk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838201"/>
            <a:ext cx="2705100" cy="1685927"/>
          </a:xfrm>
          <a:prstGeom prst="rect">
            <a:avLst/>
          </a:prstGeom>
          <a:noFill/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457200" y="819151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Access to Information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0743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14478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2" y="14478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Books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90600" y="31242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48006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90600" y="22860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90600" y="39624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90600" y="56388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2" y="487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990600" y="228460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Brick library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2" y="312280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Internet library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396100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Data of all sorts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0602" y="4812268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Easy access (I/F)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0600" y="5650468"/>
            <a:ext cx="324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Available before you ask/think</a:t>
            </a:r>
            <a:endParaRPr lang="en-CA" dirty="0">
              <a:latin typeface="Arial" pitchFamily="34" charset="0"/>
            </a:endParaRPr>
          </a:p>
        </p:txBody>
      </p:sp>
      <p:cxnSp>
        <p:nvCxnSpPr>
          <p:cNvPr id="25" name="Straight Arrow Connector 26"/>
          <p:cNvCxnSpPr>
            <a:cxnSpLocks noChangeShapeType="1"/>
          </p:cNvCxnSpPr>
          <p:nvPr/>
        </p:nvCxnSpPr>
        <p:spPr bwMode="auto">
          <a:xfrm flipV="1">
            <a:off x="2616926" y="18288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cxnSp>
        <p:nvCxnSpPr>
          <p:cNvPr id="38" name="Straight Arrow Connector 26"/>
          <p:cNvCxnSpPr>
            <a:cxnSpLocks noChangeShapeType="1"/>
          </p:cNvCxnSpPr>
          <p:nvPr/>
        </p:nvCxnSpPr>
        <p:spPr bwMode="auto">
          <a:xfrm flipV="1">
            <a:off x="2614748" y="26670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cxnSp>
        <p:nvCxnSpPr>
          <p:cNvPr id="39" name="Straight Arrow Connector 26"/>
          <p:cNvCxnSpPr>
            <a:cxnSpLocks noChangeShapeType="1"/>
          </p:cNvCxnSpPr>
          <p:nvPr/>
        </p:nvCxnSpPr>
        <p:spPr bwMode="auto">
          <a:xfrm flipV="1">
            <a:off x="2616926" y="35052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cxnSp>
        <p:nvCxnSpPr>
          <p:cNvPr id="40" name="Straight Arrow Connector 26"/>
          <p:cNvCxnSpPr>
            <a:cxnSpLocks noChangeShapeType="1"/>
          </p:cNvCxnSpPr>
          <p:nvPr/>
        </p:nvCxnSpPr>
        <p:spPr bwMode="auto">
          <a:xfrm flipV="1">
            <a:off x="2616926" y="43434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cxnSp>
        <p:nvCxnSpPr>
          <p:cNvPr id="41" name="Straight Arrow Connector 26"/>
          <p:cNvCxnSpPr>
            <a:cxnSpLocks noChangeShapeType="1"/>
          </p:cNvCxnSpPr>
          <p:nvPr/>
        </p:nvCxnSpPr>
        <p:spPr bwMode="auto">
          <a:xfrm flipV="1">
            <a:off x="2614748" y="51816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pic>
        <p:nvPicPr>
          <p:cNvPr id="29" name="Picture 6" descr="https://encrypted-tbn0.gstatic.com/images?q=tbn:ANd9GcR8_JTS5gK6MrLPdVTSwRCdgWvsvR4eD3qTynIdnMz4doF06Y4f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2" y="3362325"/>
            <a:ext cx="3294693" cy="2581276"/>
          </a:xfrm>
          <a:prstGeom prst="rect">
            <a:avLst/>
          </a:prstGeom>
          <a:noFill/>
        </p:spPr>
      </p:pic>
      <p:pic>
        <p:nvPicPr>
          <p:cNvPr id="30" name="Picture 2" descr="https://encrypted-tbn2.gstatic.com/images?q=tbn:ANd9GcQU3neE79uZL17y8hd02eb9M4lga7GInRC9pCNfXz_2qObDNCZ7L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344705"/>
            <a:ext cx="4000500" cy="1741395"/>
          </a:xfrm>
          <a:prstGeom prst="rect">
            <a:avLst/>
          </a:prstGeom>
          <a:noFill/>
        </p:spPr>
      </p:pic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457200" y="819151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Access to Information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799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upload.wikimedia.org/wikipedia/en/thumb/c/c8/Alan_Turing_photo.jpg/225px-Alan_Turing_pho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895476"/>
            <a:ext cx="18986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File:Claude Elwood Shannon (1916-2001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900237"/>
            <a:ext cx="16764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914400"/>
            <a:ext cx="731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CA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ICT – </a:t>
            </a: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Information and Communication Technologies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5722" y="4354513"/>
            <a:ext cx="1595309" cy="7571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Alan Turing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 1912 – 1954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9634" y="4354513"/>
            <a:ext cx="1903085" cy="7571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Claude Shannon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1916 – 2001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324" y="1435100"/>
            <a:ext cx="1967205" cy="3734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solidFill>
                  <a:srgbClr val="0070C0"/>
                </a:solidFill>
                <a:latin typeface="+mn-lt"/>
                <a:cs typeface="+mn-cs"/>
              </a:rPr>
              <a:t>Communications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2087" y="1435100"/>
            <a:ext cx="1364476" cy="3734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solidFill>
                  <a:srgbClr val="0070C0"/>
                </a:solidFill>
                <a:latin typeface="+mn-lt"/>
                <a:cs typeface="+mn-cs"/>
              </a:rPr>
              <a:t>Computing </a:t>
            </a:r>
          </a:p>
        </p:txBody>
      </p:sp>
      <p:cxnSp>
        <p:nvCxnSpPr>
          <p:cNvPr id="35849" name="Straight Arrow Connector 26"/>
          <p:cNvCxnSpPr>
            <a:cxnSpLocks noChangeShapeType="1"/>
          </p:cNvCxnSpPr>
          <p:nvPr/>
        </p:nvCxnSpPr>
        <p:spPr bwMode="auto">
          <a:xfrm>
            <a:off x="1752600" y="5256213"/>
            <a:ext cx="838200" cy="53498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5850" name="Straight Arrow Connector 26"/>
          <p:cNvCxnSpPr>
            <a:cxnSpLocks noChangeShapeType="1"/>
          </p:cNvCxnSpPr>
          <p:nvPr/>
        </p:nvCxnSpPr>
        <p:spPr bwMode="auto">
          <a:xfrm flipH="1">
            <a:off x="3200403" y="5257800"/>
            <a:ext cx="761999" cy="533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6" name="TextBox 15"/>
          <p:cNvSpPr txBox="1"/>
          <p:nvPr/>
        </p:nvSpPr>
        <p:spPr>
          <a:xfrm>
            <a:off x="2590519" y="5778500"/>
            <a:ext cx="616514" cy="397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ICT </a:t>
            </a:r>
          </a:p>
        </p:txBody>
      </p:sp>
    </p:spTree>
    <p:extLst>
      <p:ext uri="{BB962C8B-B14F-4D97-AF65-F5344CB8AC3E}">
        <p14:creationId xmlns:p14="http://schemas.microsoft.com/office/powerpoint/2010/main" val="28793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upload.wikimedia.org/wikipedia/en/thumb/c/c8/Alan_Turing_photo.jpg/225px-Alan_Turing_pho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895476"/>
            <a:ext cx="18986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File:Claude Elwood Shannon (1916-2001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900237"/>
            <a:ext cx="16764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914400"/>
            <a:ext cx="731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CA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ICT – </a:t>
            </a: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Information and Communication Technologies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5722" y="4354513"/>
            <a:ext cx="1595309" cy="7571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Alan Turing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 1912 – 1954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9634" y="4354513"/>
            <a:ext cx="1903085" cy="7571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Claude Shannon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1916 – 2001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324" y="1435100"/>
            <a:ext cx="1967205" cy="3734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solidFill>
                  <a:srgbClr val="0070C0"/>
                </a:solidFill>
                <a:latin typeface="+mn-lt"/>
                <a:cs typeface="+mn-cs"/>
              </a:rPr>
              <a:t>Communications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2087" y="1435100"/>
            <a:ext cx="1364476" cy="3734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solidFill>
                  <a:srgbClr val="0070C0"/>
                </a:solidFill>
                <a:latin typeface="+mn-lt"/>
                <a:cs typeface="+mn-cs"/>
              </a:rPr>
              <a:t>Computing </a:t>
            </a:r>
          </a:p>
        </p:txBody>
      </p:sp>
      <p:cxnSp>
        <p:nvCxnSpPr>
          <p:cNvPr id="35849" name="Straight Arrow Connector 26"/>
          <p:cNvCxnSpPr>
            <a:cxnSpLocks noChangeShapeType="1"/>
          </p:cNvCxnSpPr>
          <p:nvPr/>
        </p:nvCxnSpPr>
        <p:spPr bwMode="auto">
          <a:xfrm>
            <a:off x="1752600" y="5256213"/>
            <a:ext cx="838200" cy="53498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5850" name="Straight Arrow Connector 26"/>
          <p:cNvCxnSpPr>
            <a:cxnSpLocks noChangeShapeType="1"/>
          </p:cNvCxnSpPr>
          <p:nvPr/>
        </p:nvCxnSpPr>
        <p:spPr bwMode="auto">
          <a:xfrm flipH="1">
            <a:off x="3200403" y="5257800"/>
            <a:ext cx="761999" cy="533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6" name="TextBox 15"/>
          <p:cNvSpPr txBox="1"/>
          <p:nvPr/>
        </p:nvSpPr>
        <p:spPr>
          <a:xfrm>
            <a:off x="2590519" y="5778500"/>
            <a:ext cx="616514" cy="397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ICT </a:t>
            </a:r>
          </a:p>
        </p:txBody>
      </p:sp>
      <p:pic>
        <p:nvPicPr>
          <p:cNvPr id="123906" name="Picture 2" descr="https://scontent-b-ord.xx.fbcdn.net/hphotos-xfp1/v/t1.0-9/10616450_697151393714954_794533996939551884_n.jpg?oh=9dd27e81c2f2fba78abe42b7c93d52c4&amp;oe=55008D1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1150" y="3795712"/>
            <a:ext cx="3371850" cy="25288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415376" y="3352800"/>
            <a:ext cx="1056700" cy="3734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 smtClean="0">
                <a:solidFill>
                  <a:srgbClr val="0070C0"/>
                </a:solidFill>
                <a:latin typeface="+mn-lt"/>
                <a:cs typeface="+mn-cs"/>
              </a:rPr>
              <a:t>Content </a:t>
            </a:r>
            <a:endParaRPr lang="en-CA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cxnSp>
        <p:nvCxnSpPr>
          <p:cNvPr id="19" name="Straight Arrow Connector 26"/>
          <p:cNvCxnSpPr>
            <a:cxnSpLocks noChangeShapeType="1"/>
          </p:cNvCxnSpPr>
          <p:nvPr/>
        </p:nvCxnSpPr>
        <p:spPr bwMode="auto">
          <a:xfrm flipH="1">
            <a:off x="3200400" y="6019800"/>
            <a:ext cx="1800000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53088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upload.wikimedia.org/wikipedia/en/thumb/c/c8/Alan_Turing_photo.jpg/225px-Alan_Turing_pho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895476"/>
            <a:ext cx="18986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File:Claude Elwood Shannon (1916-2001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900237"/>
            <a:ext cx="16764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914400"/>
            <a:ext cx="731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CA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ICT – </a:t>
            </a: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Information and Communication Technologies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5722" y="4354513"/>
            <a:ext cx="1595309" cy="7571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Alan Turing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 1912 – 1954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9634" y="4354513"/>
            <a:ext cx="1903085" cy="7571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Claude Shannon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1916 – 2001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324" y="1435100"/>
            <a:ext cx="1967205" cy="397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solidFill>
                  <a:srgbClr val="0070C0"/>
                </a:solidFill>
                <a:latin typeface="+mn-lt"/>
                <a:cs typeface="+mn-cs"/>
              </a:rPr>
              <a:t>Communications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2087" y="1435100"/>
            <a:ext cx="1364476" cy="3734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solidFill>
                  <a:srgbClr val="0070C0"/>
                </a:solidFill>
                <a:latin typeface="+mn-lt"/>
                <a:cs typeface="+mn-cs"/>
              </a:rPr>
              <a:t>Computing </a:t>
            </a:r>
          </a:p>
        </p:txBody>
      </p:sp>
      <p:cxnSp>
        <p:nvCxnSpPr>
          <p:cNvPr id="35849" name="Straight Arrow Connector 26"/>
          <p:cNvCxnSpPr>
            <a:cxnSpLocks noChangeShapeType="1"/>
          </p:cNvCxnSpPr>
          <p:nvPr/>
        </p:nvCxnSpPr>
        <p:spPr bwMode="auto">
          <a:xfrm>
            <a:off x="1752600" y="5256213"/>
            <a:ext cx="838200" cy="53498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5850" name="Straight Arrow Connector 26"/>
          <p:cNvCxnSpPr>
            <a:cxnSpLocks noChangeShapeType="1"/>
          </p:cNvCxnSpPr>
          <p:nvPr/>
        </p:nvCxnSpPr>
        <p:spPr bwMode="auto">
          <a:xfrm flipH="1">
            <a:off x="3200403" y="5257800"/>
            <a:ext cx="761999" cy="533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6" name="TextBox 15"/>
          <p:cNvSpPr txBox="1"/>
          <p:nvPr/>
        </p:nvSpPr>
        <p:spPr>
          <a:xfrm>
            <a:off x="2590519" y="5778500"/>
            <a:ext cx="616514" cy="397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ICT </a:t>
            </a:r>
          </a:p>
        </p:txBody>
      </p:sp>
      <p:pic>
        <p:nvPicPr>
          <p:cNvPr id="123906" name="Picture 2" descr="https://scontent-b-ord.xx.fbcdn.net/hphotos-xfp1/v/t1.0-9/10616450_697151393714954_794533996939551884_n.jpg?oh=9dd27e81c2f2fba78abe42b7c93d52c4&amp;oe=55008D1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1150" y="3795712"/>
            <a:ext cx="3371850" cy="25288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415376" y="3352800"/>
            <a:ext cx="1056700" cy="3734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 smtClean="0">
                <a:solidFill>
                  <a:srgbClr val="0070C0"/>
                </a:solidFill>
                <a:latin typeface="+mn-lt"/>
                <a:cs typeface="+mn-cs"/>
              </a:rPr>
              <a:t>Content </a:t>
            </a:r>
            <a:endParaRPr lang="en-CA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cxnSp>
        <p:nvCxnSpPr>
          <p:cNvPr id="19" name="Straight Arrow Connector 26"/>
          <p:cNvCxnSpPr>
            <a:cxnSpLocks noChangeShapeType="1"/>
          </p:cNvCxnSpPr>
          <p:nvPr/>
        </p:nvCxnSpPr>
        <p:spPr bwMode="auto">
          <a:xfrm flipH="1">
            <a:off x="3200400" y="6019800"/>
            <a:ext cx="1800000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7" name="TextBox 16"/>
          <p:cNvSpPr txBox="1"/>
          <p:nvPr/>
        </p:nvSpPr>
        <p:spPr>
          <a:xfrm>
            <a:off x="5257800" y="1524000"/>
            <a:ext cx="3823080" cy="17666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 smtClean="0">
                <a:latin typeface="+mj-lt"/>
              </a:rPr>
              <a:t>S. Andreev, O. </a:t>
            </a:r>
            <a:r>
              <a:rPr lang="en-CA" sz="1600" dirty="0" err="1" smtClean="0">
                <a:latin typeface="+mj-lt"/>
              </a:rPr>
              <a:t>Galinina</a:t>
            </a:r>
            <a:r>
              <a:rPr lang="en-CA" sz="1600" dirty="0" smtClean="0">
                <a:latin typeface="+mj-lt"/>
              </a:rPr>
              <a:t>, A. </a:t>
            </a:r>
            <a:r>
              <a:rPr lang="en-CA" sz="1600" dirty="0" err="1" smtClean="0">
                <a:latin typeface="+mj-lt"/>
              </a:rPr>
              <a:t>Pyattaev</a:t>
            </a:r>
            <a:r>
              <a:rPr lang="en-CA" sz="1600" dirty="0" smtClean="0">
                <a:latin typeface="+mj-lt"/>
              </a:rPr>
              <a:t>, J. </a:t>
            </a:r>
            <a:r>
              <a:rPr lang="en-CA" sz="1600" dirty="0" err="1" smtClean="0">
                <a:latin typeface="+mj-lt"/>
              </a:rPr>
              <a:t>Hosek</a:t>
            </a:r>
            <a:r>
              <a:rPr lang="en-CA" sz="1600" dirty="0" smtClean="0">
                <a:latin typeface="+mj-lt"/>
              </a:rPr>
              <a:t>, </a:t>
            </a:r>
          </a:p>
          <a:p>
            <a:pPr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 smtClean="0">
                <a:latin typeface="+mj-lt"/>
              </a:rPr>
              <a:t>P. </a:t>
            </a:r>
            <a:r>
              <a:rPr lang="en-CA" sz="1600" dirty="0" err="1" smtClean="0">
                <a:latin typeface="+mj-lt"/>
              </a:rPr>
              <a:t>Masek</a:t>
            </a:r>
            <a:r>
              <a:rPr lang="en-CA" sz="1600" dirty="0" smtClean="0">
                <a:latin typeface="+mj-lt"/>
              </a:rPr>
              <a:t>, H. </a:t>
            </a:r>
            <a:r>
              <a:rPr lang="en-CA" sz="1600" dirty="0" err="1" smtClean="0">
                <a:latin typeface="+mj-lt"/>
              </a:rPr>
              <a:t>Yanikomeroglu</a:t>
            </a:r>
            <a:r>
              <a:rPr lang="en-CA" sz="1600" dirty="0" smtClean="0">
                <a:latin typeface="+mj-lt"/>
              </a:rPr>
              <a:t>, Y. </a:t>
            </a:r>
            <a:r>
              <a:rPr lang="en-CA" sz="1600" dirty="0" err="1" smtClean="0">
                <a:latin typeface="+mj-lt"/>
              </a:rPr>
              <a:t>Koucheryavy</a:t>
            </a:r>
            <a:r>
              <a:rPr lang="en-CA" sz="1600" dirty="0" smtClean="0">
                <a:latin typeface="+mj-lt"/>
              </a:rPr>
              <a:t>, </a:t>
            </a:r>
          </a:p>
          <a:p>
            <a:pPr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 smtClean="0">
                <a:latin typeface="+mj-lt"/>
              </a:rPr>
              <a:t>“</a:t>
            </a:r>
            <a:r>
              <a:rPr lang="en-CA" sz="1600" dirty="0" smtClean="0">
                <a:solidFill>
                  <a:srgbClr val="FF0000"/>
                </a:solidFill>
                <a:latin typeface="+mj-lt"/>
              </a:rPr>
              <a:t>Exploring synergy between communications, </a:t>
            </a:r>
          </a:p>
          <a:p>
            <a:pPr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 smtClean="0">
                <a:solidFill>
                  <a:srgbClr val="FF0000"/>
                </a:solidFill>
                <a:latin typeface="+mj-lt"/>
              </a:rPr>
              <a:t>caching, and computing in 5G-grade </a:t>
            </a:r>
          </a:p>
          <a:p>
            <a:pPr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 smtClean="0">
                <a:solidFill>
                  <a:srgbClr val="FF0000"/>
                </a:solidFill>
                <a:latin typeface="+mj-lt"/>
              </a:rPr>
              <a:t>deployments</a:t>
            </a:r>
            <a:r>
              <a:rPr lang="en-CA" sz="1600" dirty="0" smtClean="0">
                <a:latin typeface="+mj-lt"/>
              </a:rPr>
              <a:t>”, </a:t>
            </a:r>
            <a:r>
              <a:rPr lang="en-CA" sz="1600" i="1" dirty="0" smtClean="0">
                <a:latin typeface="+mj-lt"/>
              </a:rPr>
              <a:t>IEEE </a:t>
            </a:r>
            <a:r>
              <a:rPr lang="en-CA" sz="1600" i="1" dirty="0" err="1" smtClean="0">
                <a:latin typeface="+mj-lt"/>
              </a:rPr>
              <a:t>Commun</a:t>
            </a:r>
            <a:r>
              <a:rPr lang="en-CA" sz="1600" i="1" dirty="0" smtClean="0">
                <a:latin typeface="+mj-lt"/>
              </a:rPr>
              <a:t>. Magazine</a:t>
            </a:r>
            <a:r>
              <a:rPr lang="en-CA" sz="1600" dirty="0" smtClean="0">
                <a:latin typeface="+mj-lt"/>
              </a:rPr>
              <a:t>,  August  2016.</a:t>
            </a:r>
            <a:endParaRPr lang="en-CA" sz="1600" dirty="0"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49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267200"/>
            <a:ext cx="8458200" cy="1447800"/>
          </a:xfrm>
        </p:spPr>
        <p:txBody>
          <a:bodyPr/>
          <a:lstStyle/>
          <a:p>
            <a:pPr marL="457200" indent="-457200" eaLnBrk="1" hangingPunct="1">
              <a:buFontTx/>
              <a:buNone/>
              <a:defRPr/>
            </a:pPr>
            <a:endParaRPr lang="en-US" sz="1000" dirty="0" smtClean="0"/>
          </a:p>
          <a:p>
            <a:pPr marL="457200" indent="-457200" eaLnBrk="1" hangingPunct="1">
              <a:buFontTx/>
              <a:buNone/>
              <a:defRPr/>
            </a:pPr>
            <a:endParaRPr lang="en-US" dirty="0" smtClean="0"/>
          </a:p>
          <a:p>
            <a:pPr marL="457200" indent="-457200" eaLnBrk="1" hangingPunct="1">
              <a:buFontTx/>
              <a:buNone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ICT</a:t>
            </a:r>
            <a:r>
              <a:rPr lang="en-US" dirty="0" smtClean="0"/>
              <a:t>:	Already ~5% of the global GDP</a:t>
            </a:r>
          </a:p>
          <a:p>
            <a:pPr marL="457200" indent="-457200" eaLnBrk="1" hangingPunct="1">
              <a:buFontTx/>
              <a:buNone/>
              <a:defRPr/>
            </a:pPr>
            <a:endParaRPr lang="en-US" sz="600" dirty="0" smtClean="0"/>
          </a:p>
          <a:p>
            <a:pPr marL="457200" indent="-457200" eaLnBrk="1" hangingPunct="1">
              <a:buFontTx/>
              <a:buNone/>
              <a:defRPr/>
            </a:pPr>
            <a:r>
              <a:rPr lang="en-US" dirty="0" smtClean="0"/>
              <a:t>		</a:t>
            </a:r>
            <a:endParaRPr lang="en-CA" dirty="0" smtClean="0"/>
          </a:p>
          <a:p>
            <a:pPr marL="457200" indent="-457200" eaLnBrk="1" hangingPunct="1">
              <a:buFontTx/>
              <a:buNone/>
              <a:defRPr/>
            </a:pPr>
            <a:endParaRPr lang="en-US" dirty="0" smtClean="0"/>
          </a:p>
          <a:p>
            <a:pPr marL="457200" indent="-457200" eaLnBrk="1" hangingPunct="1">
              <a:buFontTx/>
              <a:buNone/>
              <a:defRPr/>
            </a:pPr>
            <a:endParaRPr lang="en-CA" dirty="0" smtClean="0"/>
          </a:p>
          <a:p>
            <a:pPr marL="457200" indent="-457200" eaLnBrk="1" hangingPunct="1">
              <a:buFontTx/>
              <a:buNone/>
              <a:defRPr/>
            </a:pPr>
            <a:endParaRPr lang="en-US" dirty="0" smtClean="0"/>
          </a:p>
          <a:p>
            <a:pPr marL="457200" indent="-457200" eaLnBrk="1" hangingPunct="1">
              <a:buFontTx/>
              <a:buNone/>
              <a:defRPr/>
            </a:pPr>
            <a:endParaRPr lang="en-CA" dirty="0" smtClean="0"/>
          </a:p>
          <a:p>
            <a:pPr marL="457200" indent="-457200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297986" name="Picture 2" descr="http://na2.www.gartner.com/imagesrv/research/it-spending-forecast/images/IT_Spend_Forecast_Q12015.png;pv3cd4bf13b4cb315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5105400" cy="381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49000" y="1447800"/>
            <a:ext cx="3204000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ICT: Becoming World’s Biggest Industry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6874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 flipH="1">
            <a:off x="228600" y="838200"/>
            <a:ext cx="8763000" cy="54864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6019800" y="1308101"/>
            <a:ext cx="1052512" cy="901700"/>
          </a:xfrm>
          <a:prstGeom prst="hexagon">
            <a:avLst>
              <a:gd name="adj" fmla="val 29181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7353" y="1488141"/>
            <a:ext cx="3063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7435850" y="1295401"/>
            <a:ext cx="1250950" cy="1125537"/>
          </a:xfrm>
          <a:prstGeom prst="hexagon">
            <a:avLst>
              <a:gd name="adj" fmla="val 27786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1365" y="1474695"/>
            <a:ext cx="5588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7351715" y="3552826"/>
            <a:ext cx="1563687" cy="1323975"/>
          </a:xfrm>
          <a:prstGeom prst="hexagon">
            <a:avLst>
              <a:gd name="adj" fmla="val 29526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2" y="3727450"/>
            <a:ext cx="931863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5372100" y="3092450"/>
            <a:ext cx="2019300" cy="1784351"/>
          </a:xfrm>
          <a:prstGeom prst="hexagon">
            <a:avLst>
              <a:gd name="adj" fmla="val 28292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8922" name="Picture 10" descr="apple_ipho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2777" y="3505201"/>
            <a:ext cx="139382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3158191" y="2819400"/>
            <a:ext cx="2216150" cy="2057400"/>
          </a:xfrm>
          <a:prstGeom prst="hexagon">
            <a:avLst>
              <a:gd name="adj" fmla="val 28561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8925" name="Picture 13" descr="Apple iPa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21741" y="3033620"/>
            <a:ext cx="128824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6172200" y="2209800"/>
            <a:ext cx="755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iPod</a:t>
            </a:r>
            <a:endParaRPr lang="en-CA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7352554" y="2423175"/>
            <a:ext cx="147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Blackberry</a:t>
            </a:r>
            <a:endParaRPr lang="en-CA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7547818" y="4891088"/>
            <a:ext cx="1201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Netbook</a:t>
            </a:r>
            <a:endParaRPr lang="en-CA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5786253" y="4876800"/>
            <a:ext cx="1201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iPhone</a:t>
            </a:r>
            <a:endParaRPr lang="en-CA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3401642" y="4886605"/>
            <a:ext cx="17396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iPad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 (2010)</a:t>
            </a:r>
            <a:endParaRPr lang="en-CA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6211889" y="941294"/>
            <a:ext cx="722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FFFF00"/>
                </a:solidFill>
                <a:latin typeface="Arial" pitchFamily="34" charset="0"/>
                <a:ea typeface="SimSun" pitchFamily="2" charset="-122"/>
              </a:rPr>
              <a:t>360</a:t>
            </a:r>
            <a:endParaRPr lang="en-CA" sz="1600" dirty="0">
              <a:solidFill>
                <a:srgbClr val="FFFF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7812088" y="914400"/>
            <a:ext cx="722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ea typeface="SimSun" pitchFamily="2" charset="-122"/>
              </a:rPr>
              <a:t>300</a:t>
            </a:r>
            <a:endParaRPr lang="en-CA" dirty="0">
              <a:solidFill>
                <a:srgbClr val="FFFF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7771747" y="3121773"/>
            <a:ext cx="722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  <a:latin typeface="Arial" pitchFamily="34" charset="0"/>
                <a:ea typeface="SimSun" pitchFamily="2" charset="-122"/>
              </a:rPr>
              <a:t>180</a:t>
            </a:r>
            <a:endParaRPr lang="en-CA" sz="2000" dirty="0">
              <a:solidFill>
                <a:srgbClr val="FFFF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6019802" y="2639526"/>
            <a:ext cx="7223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FFFF00"/>
                </a:solidFill>
                <a:latin typeface="Arial" pitchFamily="34" charset="0"/>
                <a:ea typeface="SimSun" pitchFamily="2" charset="-122"/>
              </a:rPr>
              <a:t>74</a:t>
            </a:r>
            <a:endParaRPr lang="en-CA" sz="2200" dirty="0">
              <a:solidFill>
                <a:srgbClr val="FFFF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3608294" y="2357736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ea typeface="SimSun" pitchFamily="2" charset="-122"/>
              </a:rPr>
              <a:t>28</a:t>
            </a:r>
            <a:endParaRPr lang="en-CA" sz="2400" dirty="0">
              <a:solidFill>
                <a:srgbClr val="FFFF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6" name="Text Box 27"/>
          <p:cNvSpPr txBox="1">
            <a:spLocks noChangeArrowheads="1"/>
          </p:cNvSpPr>
          <p:nvPr/>
        </p:nvSpPr>
        <p:spPr bwMode="auto">
          <a:xfrm>
            <a:off x="533400" y="990600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  <a:latin typeface="Arial" pitchFamily="34" charset="0"/>
                <a:ea typeface="SimSun" pitchFamily="2" charset="-122"/>
              </a:rPr>
              <a:t>Number of Days to Reach 1  Million Units Sold</a:t>
            </a:r>
            <a:endParaRPr lang="en-CA" dirty="0">
              <a:solidFill>
                <a:srgbClr val="FF33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7" name="Line 28"/>
          <p:cNvSpPr>
            <a:spLocks noChangeShapeType="1"/>
          </p:cNvSpPr>
          <p:nvPr/>
        </p:nvSpPr>
        <p:spPr bwMode="auto">
          <a:xfrm flipH="1">
            <a:off x="609600" y="1358900"/>
            <a:ext cx="54737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304800" y="2438401"/>
            <a:ext cx="2901950" cy="2435225"/>
          </a:xfrm>
          <a:prstGeom prst="hexagon">
            <a:avLst>
              <a:gd name="adj" fmla="val 28561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3010" name="AutoShape 2" descr="data:image/jpeg;base64,/9j/4AAQSkZJRgABAQAAAQABAAD/2wCEAAkGBxQTEhMUExQVFhUXFRUWGBUWFxcVFRcYFxUWFxUaFxkYHCkgGB4lHBUUITEjJSkrLy4uGB8zODMtNygtMSsBCgoKDg0OGxAQGjEkHSQsNSwsLC8sLCwtLCwsLC4sNzcsNy0sLC8sLC0sLCwsLCwsNCw3LCw1LCwsMiwsLCwrLP/AABEIAKgBLAMBIgACEQEDEQH/xAAcAAEAAgMBAQEAAAAAAAAAAAAABAcDBQYCCAH/xABAEAABAwEFBQQIBAUEAgMAAAABAAIDEQQFEiExBkFRYXEHEyKBIzJCUmJykaEUgpKxM1Nj4fAkQ8HRFaJzg5P/xAAZAQEBAAMBAAAAAAAAAAAAAAAAAQIDBAX/xAAkEQEAAgECBgMBAQAAAAAAAAAAARECAyEEEjFBYfATUXEyIv/aAAwDAQACEQMRAD8AvFERAREQEREBERAREQEREBERAREQEREBERAREQEREBERAREQEREBERAREQEREBERAREQEREBERAREQEREBERAREQEREBERAREQEXh8gGpWkvDbCyQmj5QTwZ4z9G1p50Qb5FW96dqQFRZ4CfilNB+hta/qC11g7VJg8d/FG5m/u8THjpicQemXVBbKLX3LfUNqj7yB4eN40c08HNObStggIiICIiAiIgIiICIiAiIgIiICIiAiIgIiICIiAiIgIi8veAKkgDicgg9IuevnbWxWYEyzs6Ag/2Ve3726wtqLNEXn3nZD70/wCVlyT32YfJHbf8XGtdeF+WeAVllY3lWp+gXzRfvaveFoqBJ3bTuZ/lPsuNtdtklNZHuefiJP04K1jHkvOfHvvd9S3j2hRtyijc88XeEfTUrlry22tUlQHCMcGCn31VKXDNbC4MsveyH+Wxrpf/AFANFa+zuyN5SgG1Rw2dvvPk8dKaiNmLPkXNTm+oOS+s2g2m3SOBDpHkE1ILiQTxI0KhEEmgFTuA1+isezbDw4fC507+BrHF9WZg9XFbyxbK4Qf4cYpkI2CoPNwAxealXvMl1tEKrsez8rzV7SxvF1Af06/ZQr2ueSIYvXZvc2uXzDd10Vn226DCfEKgnJ3sny3Hkfuosha0VJAGmZoPpoozVXd16S2eQSQvcx43jeODgcnDkVbWx3aZDaMMVpwwzGgDq0ikPIn1CeB8idFxN8bORTVfZXNDtcGjHfKfZ/bouHtkLmOLHtLXDVpFCoPq5F89bHdplosWGOWs9nGWAn0kY/puOo+F2WlC1Xjs7tDZ7bEJbNIHt0I0ew+69pzaevkg2iIiAiIgIiICIiAiIgIiICIiAiIgIigXnfEMDMcsga3SuorrTLfqrETO0JMxEXKeirK/e2exQ1EVZHctPt/yQq7v3trtctRCBEOO/wC2f3WXJXWWHyX/ADF++X0VarZHGKyPa0fEQFyF+9qFgs1QZcbhub/lfsvmi89o7TOSZZnmu6tB9tfNaoBLxjyVnPWa997Lpv3t2eaizQ0+J3961+gVeX1t9brTXvJ3AcG5fQ6jyKw3FsTbrXQwWaRzTmHkd3HT530afIld7dXYo4DFbLVGz+nCO8ectMb6Naa8nJzz22X48e+/6qSR7nEkkk7yTU+ZK3FwbK2q2fwInPFaFzQXAccVPV130V+3F2bWSHCY7IHkZGS1elPIhrqMHkwrso7lqAJH5Cngbk3Ll6v0aFizUJdvY5OSTaJ44mjc0GaTXeGkMbofbK7u4eyuxR0IgktB1D53eDyjbhYRyJd5qz4LBGz1WCvE5nyropKDTXbdBiYGNMcTBoyJjWADgMIAH0KnR3dGMyMR4vOL7HIeQUtYZ7UxlMbgK6VNK9OPkpYzIogtTnGjI3aHxOGBtd3reL/1X4+yyOpikLRwjAFernVP0ogy2qVgb6QtwnLxEBpruzyK52+dnDQmIYm74zqPkP8Ah4Lo4LGxmYbn7xJc7zc6pOg3rOgqFl1Na4gOlppg9UN4guNHfRL1uqG0NEbxUgeFwJL2/mNfodVYV83JDaSaOwytHrNNeneMrR4y35jcQuKvGzzwOwSMa0V8L9Wu+Wn7Eg8lRU20uzktmq4+OLdI0ZD5x7J+3NaS7L6nskoms8jo5BvboRwcDk4ciCFdpeCKHOooagUK4raDs4dMHSWJhqKkxAHAfkdo08tOig73YDtggteGG14bPaDQB1aQyH4SfUPwuPChJNFaC+JLbC9jyyRpa9vhLXDCRTiF3/Z/2s2mw4Yp62izCgDSfSxj+m46gD2TlkKFqD6cRanZvaOzW6IS2aQPboRo9h917Tm09dd1QtsgIiICIiAiIgIiICIol6W9sET5X6NFabydwHMmgSItJmt37eF4xQtxSvawfEaV6DUrgNqO2OxWUuYxsksoGjW4WgkVGIup+y01uvlzpQ+Whe476HDX1Q3gBkMuq5Daq6IrU8l1IpqDDNngdl6swG6ujxmNDUUpu1NKdOolp0daNW5jpDzffbdbZRSGOKAU9anfPrxGPwj9K4K+NoLVajW0Tyy51o95LR0b6rfIKLeNgkgkMcrCx43HgdCCMnA6gioO5YI5C0gjUEEb9Oq0t72yBxGINJbUCtCRU6CvHktvd2ydql0jLRvLyGAeTvEfILp9m75jtBa3wQy4Q3ecYFfVeTXfXC4nlXNdTHZI2eIuJ3YsVB/w39laGmuPsyicGmWZ8pNPBZ2EAO9ppe8E8qFreOhBVnbObJWaysDxYYYng5SS1lk01GLE5jqbmrl7vvR8D8dn8LuYIa4V0cDm4a6V6jVWNs3tEy0tDQBDNTxM1ByzMZyxDqARvHEJjIHvPixkbzlG2nIVLz9tVsYLKxnqtAPHU/U5rxHIRkMTuZAaPvT9lHtMxBo+UNzyDAC8g1wijg41NDoNxUE+R4Aq4gDicgo/40H1GudzAo39TqA+VVFjgqWubFU645T4hWmgNXA65ZDJSWWR5zfIT8LBgbu35u4+1vQDa8P8TC06gBxcSBrlhBPkF+fiXu9Rh11f4B1ofEelB13rPZrKyMUY0N401PMnUnmV+TWxjTQuGI6N1cejdToUGFtke7OSQ/LGCwD81S48NR0Waz2RjPVaBz1J6k5lRH3mSS1rDUDfmd1PA2rqZ+1hWGSKVwq9+FudczG2nRjsWnF/HJWhsZbWxpoXCu5tauPRozKiPvMk0Y3xVp4q1zrnhaC4ae1h6qM1sTAAAXA8PRxHI9A/p4qLB/5MkBkeVKeGFtcPUubQA56tbpqrypbZCeXDV+BnFzsqD5Q4gebl4dR3vy6H3I9DTPIOB/NuWotYmHjDBlSoxF81N+GpOeWQDwvcDo5GA4nTDQh7jlxBZkKjmK8+LYTW2wAYWEZZYLO3HTkXkYG7taKHbLbX0MrBHG7R0vpsR1pXFRjuFSeW5a6W3dw7BG7vGnLuAS6VlTngIzpyd5HNYbXbXtAYYhFE7LHN6RoroHMafD5kBFSmXHE2rGCQOZhLZXkSB3KhJxUpmCAsM164z3ZdIHsIP+lIc1+tK5HCN+E051CxvupmARulmdUUBqcA6NFRT5q65LE2+O5IhlDWmhwmJuTv/raKtd0BHBBB2r2RZeQBmibC4aS1Bm0yBDfDTkSVR21ux1osD6SNxRk+GVvqO6+6eRV7fiz3jWCMse6pbJai4VzzDG5knP1atKz2m7muFLQ98wOrAMEXm1uZ19px0UHzhcd9z2OUTWaV0cg3t0I4OBycNMiCF9Bdn/bDBa8MNrw2e0GgDq+hkPIn+GeTjTShJNFXO3nZ2yKstkcACf4D3AOqT/tE+t01VayRlpIcCCMiDkR1Cg+4UXzF2f8AazabBhimraLMKANJ9JGP6bjqAPZOWQALV9D7N7R2a3RCWzSB7dCNHsPuvac2n99RUINsiIgIiICIiAq27Qb+Dn92D6OHN3xS6Afl/c8lZKpba3Y09/LSV2Fz3OGtKk1oT9vJdPCxjOf+pcnGTnGnWMfrhr2vipOea2cNp7+Fsm8Va7qNf3B/MFim2QLNykXXYjFiaR4XD7j+1foF28Vpznhf04eE1tPTz5YvdCtTI5WCG0AuYK4Htp3sJOpjJ1bxYcjyOa4q/bikszhWj4nV7uZtcDxvHFrhvacx0IJ7m1xUJCwQ2jCHMc0SRPyfE+uF1NDlm1w3OFCF5L2Vcg0XebL7berFanGmgly4UAkyr+YZ8d5Wmv7ZrA0z2YukgHrA5ywk6CUDVu4PAodDhJAXNoL2kIAGEYgRXI5UyocgSerQvDi8kEOLSDUFpANa5EO9au/Vpy3Krtm9rJbL4cnx7muzLK64DuHLRdXFfxlGLEMJ92rQORA/5qsoi0nZal17WNfSG1SYH6NmDnNaf/maxzSOtacab+obYWNJaGSPJocqRRZ51ODCHDycVQ7Y3OGnh4mgb9TRp8qFdlsnfstmb3MzjJARlGMRkYNQYnGhIFPUII0oRoUxRErNkncMnyNYd0cYxvppvFTmRmGjqscMoY8ta1xOTS5znSONBlkMRA64d5UeyTROZ3jfSNcKDD4WHKmF7ciHDTC4E6b9PBvpooxpANaBkYqc6UGYqK191KLSnxSuFZH4RTPEcLRUAHwtPUirz/14jbE1tAC8UyoAyM78qUDq1J9oqIBLUElkdTkZD3jid1BWlaD2XDooULmsfgtVS4khj3OJieOHXk6v3Cuw2JvgVDGU5MjFfuRllU+rTmsL2Sup6jH0JGN2J5z5VLdRm13DJRbfLHhDZixjmnwd0SJG55FoAxA6ZAEZ8gVis1qtLxQxtND4ZZfR11FTGAXA0PLVL+imeyPY5xbKHGembZD4Xc20GF7ct4JFDzJxW+ZjCHNe2KegBbGC8O+F0bRVw4GgI8lCYBK8Mtbnd4CS2MUZGRxjcPE7KntVHDJftojjY3G0Nsrm1AcC3CRwfoHgncc8goqSbVaC0yNs7Wvw54366ZBgz3DUjTeo9lgilxSOe6R9KPZTuaEV8L2NzrX3ia03gLDZrxllo4QOc8VGPEWQkcQXZkGnukqJ3ZdaP9Q8wv0Z3XhEjcsu9r4j8NAdKa5BMtNoFlGKMtax2ZgeQCTT/aOuL4cxrRJLbIWOMVnleCCSJSGg11Aa4ku6AU4FYpLCwEujDoZGE0lLg/FuOPE44h14jMZgRoL5Mp/hyPew0rA6sDjSlcZcG0zORP1ogzXVY2uZXv3ObizijLomxne3Ml4z3VbqV5eRYw9zA10JJxg4RI3jR5p3g+FxrwJWOe7JpH95jZA+hHgrI53ASE4WkcqHqsN3viY8NnZS0ezJI4ytk4mJ7vV+QAEcEEuW3CdmCOF8rCBm4GOPl45KE9WgkLGy7J+7LX2ktOeHAA4t4AyOo59OPhOWqw35tTZoQe9mAPutNXdCBp50XBXr2ogDDZoqDc55J+3HrVB3EMzYTgc1sEpy7/8AiNly3SyVcDqcDjXgd65DtAtF3TNJkePxIGUkIBrwxnIOHSpC4C9tprTaD6SVxHAGjR0AyHktQSoDhmaZj6Kfcd9z2SUTWaV0cgyq3eODgcnDIZEEZLZXZsXa5QHuY2CM/wC5aHdy010wh3ifWo9VpVgbOdk8ZIMneTnnWCH6D0j+tWKDv+yvtIF5h8Usfd2iNoc7DUxPbUDE2ubTU+qa8QTnSwlp9m7ggskeGGJsddcIAr9Bn1OeQrVbhAREQEREBau8bGHE1FQf8K2i8SsqEHE264dcH6Tm3y4Lm7ddZB0wngdD0O9We+FRLTYGuBBAI4FdGlxOeG3WHNq8Lhqb9JUje0dHEUz/AMp/0tey7pX6NIHE5K537ORA4sArxOZ+6jWi6BuC0TV7OjGJiItWN3XPJE8PDyHDhoQciDX1gRkQcitNtPsUJMUtkbhfq6zjR3Ewc/6f6a5NFo2q7qblrJ7Koqh7NYnvLg0Zt1ByOtN6l3fa5bJIHgCu9rwC1wGoI3HnkVZe0mzTbSe8a7urQBlKKhsnATUzr/UGfvYtW1be1mmilcydpbI3Ih1PIgjJwOoIqCMwgtrZy+IrcB3YpNkHR1o/WgoRQvbU/fMLsLLso+lZXsibXeQTX9q5cl822a0Ojc17HFrmmocDQgq4tj+1XvYxBbGtdLo17jRr93iqD4qGnPzVFg2Cxx2ZzmTA4XnJ+J3dPpoHtrQHX1qjXhUzLdNGGuZP3LY/Ya2odzIFNfl4b6rn7PfAmdgnf3cZoA1gDWGh0e41I3aUHRbV9hgAczuWBmEVfXxVz3nxClBnXf1VH5Zpp3gs7vvWAgskn9GeRc0gudTjQHLmsFoeS/u7Y8hjiMGCjYXEZ0c4+IHkSNPrFjvFxLoaG1R0yc0BxGeTZHGjT81a5fRebLQY6GNojyDmNPezYRvGIYSfqeaCfNZYQ1zTG2JrcxK1wa4HccRzBHMlQrPeUjzgwG0BpBZK0Braj3nOo0EZ5tJqD1Sx2az4GPjb+IAoAZHYyBkDRrvC0gGtKBRbVbPwrgInBzXHOzVq8VOZhAqRrWhy1QZL3bKcP4kBsOpdF6R8ZByLi5uQ+Jrf3Uv/AMfZyB6MSh4zlc8yOpTUOJqN3qqFYba+Zp/DsaxgJaXSuqWkajumkkdCWr1Z7iiaCHue8EkllSyGp4RtNKcjVBiN5ua4wEutLCKeDxTM5SYcj81QVmns00zMD2sijIp6Q99LyNAcLTzxOUqW1xws9iJg6Mb5blyF9dpNmiqGEyu+HJv1Of2QdTHdMQAxl0xFKd84vApwYfD50rzS8r7hgb6SRrABkCc6cmjP6BU1fPaPapahhETfhyd9dfuuStFqe8kvcXE55lSxbV9dqUTKiBhkPvOyb9BqPMLgr721tVpyc/C2tcLQAP779VpLDYpJnhkUb5HnRrGl7vo0VXYXX2bTuP8AqJGQ/wBNvp5/0RmjfzOag4l7yTUkk881srn2etNqr3EL3tGr8mxj5pHUa3zKubZ7s0hZQts4cf5lqpKfKJtIx+bErAseyTfCZnGSmgd6rflYPC3yCgo25ezEOI7+V8h/l2VuL6zyUY3yDlZuzvZ82Khiijs598Dvp/8A9ZQcP5WtVi2awsYKNaApKDRWDZiKM4iMb973eJxPEuOa3UcQboF7RAREQEREBERAREQYnNXktWZwXnCgwOjUeWzqaQvwhBpLTYa7lpbZdnJdi6NR5rNVBXdqsVFo78uSK0x93M00HqSNp3kZ+EnVp3sOR5HNWXa7truWitt2EbkHzxtHs7LY30eMTHVwStrgeOVdHDe05joQTp19CW672uY6ORgfG7JzHaHgcswRucKEKqNrti32YGWHFJBvJzkiroJKChbuDwKHfhJog/NnNrizDHaCXR5APHie0dK+IK6rrs1mkhY9jjaWZYcb8TB+T1RTgQSvmlbnZ7aSayOPdvdgOTmAkV6cCrYvi8JhZvSxObHizdZ3EBjzT/bHsv3ZChoPPLDbJZPFFA5uKhLpj3Ta/KKuceYbnxWt2PvuyWhmOBobLTxhxxTD87vE4c/2Ui99qrPBXvJW1Hsg4ndKDTzoqPTbsZ3hdLMcb8nMhxRMPzYSXE56khbGERwtPdtYwakgAebjv6lVhfHanqLPH+Z//QyH3XD3ttNabQfSSuI4A0A6AZDyUFrbT7UWWJxkjmpaANY/E1492Xc8cxUhcle/ahM8Uha1nxUqfKtaD781X5K29y7L2q1DFDC4s3yuoyIcayPIb5VqliLeF7TTOLpZHOPMkqEBXIKzLk7MmEgzSumP8uyijPOeQU/S09VZWzuxHdU7mKOzfEwY5zxrNJVw/LQKCkbs2CtkoDnsFnjOj7Qe7r8sdDI7yaQu5uDswgFC5ktpdxfWzwfpaTI76t6K4Lu2WijOIjE46uccTj1JzW8is7W6BBxd07GlrMBwxx/yoWiGM/MG5v8AzErpbvuKKIUa0DoFtEQeWsA0XpEQEREBERAREQEREBERAREQF+EL9RB5wr8ovaIMdF+Fqyr8woI7o1EnsYK2JYvwtQcvbrpruXP2u7nNNRz++RBByIIyIORViujBUK0WAO3IPnna/YHFilsjaO1dZhoeJg/fu9fdr6orcimq+sLxuKtaBV5tnsGy0kvr3U380NJbJw75ozJ+NtTxDtQFLQWhzDVri08l4kkLjUknqu3i7MbRio60WUN4h8jzTkxseKvIgLrrh7M7OyhMclpd70pMMPlGwl7vNw6IKju27ZrQ/BBE+V/usaXHqaaDmuxuvs0kJH4mZkX9KIfiJ/MMOBn5n5cFdt3bJuwBjiGR/wAqFohi82spi/NVdHd9wxRABrQOgQVhs72exR0MVmbX+baqTyeUYAib9HHmu6suyYcQ6ZzpCNMZqB8rfVb5BdSyIDQL2gh2a7mMGQClgL9RAREQEREBERAREQEREBERAREQEREBERAREQEREBERAREQflF+Fq9IgxuiUSe7mu1Cnog1TLkjBrRTorK1ugWdEH4Av1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3012" name="AutoShape 4" descr="data:image/jpeg;base64,/9j/4AAQSkZJRgABAQAAAQABAAD/2wCEAAkGBxQTEhMUExQVFhUXFRUWGBUWFxcVFRcYFxUWFxUaFxkYHCkgGB4lHBUUITEjJSkrLy4uGB8zODMtNygtMSsBCgoKDg0OGxAQGjEkHSQsNSwsLC8sLCwtLCwsLC4sNzcsNy0sLC8sLC0sLCwsLCwsNCw3LCw1LCwsMiwsLCwrLP/AABEIAKgBLAMBIgACEQEDEQH/xAAcAAEAAgMBAQEAAAAAAAAAAAAABAcDBQYCCAH/xABAEAABAwEFBQQIBAUEAgMAAAABAAIDEQQFEiExBkFRYXEHEyKBIzJCUmJykaEUgpKxM1Nj4fAkQ8HRFaJzg5P/xAAZAQEBAAMBAAAAAAAAAAAAAAAAAQIDBAX/xAAkEQEAAgECBgMBAQAAAAAAAAAAARECAyEEEjFBYfATUXEyIv/aAAwDAQACEQMRAD8AvFERAREQEREBERAREQEREBERAREQEREBERAREQEREBERAREQEREBERAREQEREBERAREQEREBERAREQEREBERAREQEREBERAREQEXh8gGpWkvDbCyQmj5QTwZ4z9G1p50Qb5FW96dqQFRZ4CfilNB+hta/qC11g7VJg8d/FG5m/u8THjpicQemXVBbKLX3LfUNqj7yB4eN40c08HNObStggIiICIiAiIgIiICIiAiIgIiICIiAiIgIiICIiAiIgIi8veAKkgDicgg9IuevnbWxWYEyzs6Ag/2Ve3726wtqLNEXn3nZD70/wCVlyT32YfJHbf8XGtdeF+WeAVllY3lWp+gXzRfvaveFoqBJ3bTuZ/lPsuNtdtklNZHuefiJP04K1jHkvOfHvvd9S3j2hRtyijc88XeEfTUrlry22tUlQHCMcGCn31VKXDNbC4MsveyH+Wxrpf/AFANFa+zuyN5SgG1Rw2dvvPk8dKaiNmLPkXNTm+oOS+s2g2m3SOBDpHkE1ILiQTxI0KhEEmgFTuA1+isezbDw4fC507+BrHF9WZg9XFbyxbK4Qf4cYpkI2CoPNwAxealXvMl1tEKrsez8rzV7SxvF1Af06/ZQr2ueSIYvXZvc2uXzDd10Vn226DCfEKgnJ3sny3Hkfuosha0VJAGmZoPpoozVXd16S2eQSQvcx43jeODgcnDkVbWx3aZDaMMVpwwzGgDq0ikPIn1CeB8idFxN8bORTVfZXNDtcGjHfKfZ/bouHtkLmOLHtLXDVpFCoPq5F89bHdplosWGOWs9nGWAn0kY/puOo+F2WlC1Xjs7tDZ7bEJbNIHt0I0ew+69pzaevkg2iIiAiIgIiICIiAiIgIiICIiAiIgIigXnfEMDMcsga3SuorrTLfqrETO0JMxEXKeirK/e2exQ1EVZHctPt/yQq7v3trtctRCBEOO/wC2f3WXJXWWHyX/ADF++X0VarZHGKyPa0fEQFyF+9qFgs1QZcbhub/lfsvmi89o7TOSZZnmu6tB9tfNaoBLxjyVnPWa997Lpv3t2eaizQ0+J3961+gVeX1t9brTXvJ3AcG5fQ6jyKw3FsTbrXQwWaRzTmHkd3HT530afIld7dXYo4DFbLVGz+nCO8ectMb6Naa8nJzz22X48e+/6qSR7nEkkk7yTU+ZK3FwbK2q2fwInPFaFzQXAccVPV130V+3F2bWSHCY7IHkZGS1elPIhrqMHkwrso7lqAJH5Cngbk3Ll6v0aFizUJdvY5OSTaJ44mjc0GaTXeGkMbofbK7u4eyuxR0IgktB1D53eDyjbhYRyJd5qz4LBGz1WCvE5nyropKDTXbdBiYGNMcTBoyJjWADgMIAH0KnR3dGMyMR4vOL7HIeQUtYZ7UxlMbgK6VNK9OPkpYzIogtTnGjI3aHxOGBtd3reL/1X4+yyOpikLRwjAFernVP0ogy2qVgb6QtwnLxEBpruzyK52+dnDQmIYm74zqPkP8Ah4Lo4LGxmYbn7xJc7zc6pOg3rOgqFl1Na4gOlppg9UN4guNHfRL1uqG0NEbxUgeFwJL2/mNfodVYV83JDaSaOwytHrNNeneMrR4y35jcQuKvGzzwOwSMa0V8L9Wu+Wn7Eg8lRU20uzktmq4+OLdI0ZD5x7J+3NaS7L6nskoms8jo5BvboRwcDk4ciCFdpeCKHOooagUK4raDs4dMHSWJhqKkxAHAfkdo08tOig73YDtggteGG14bPaDQB1aQyH4SfUPwuPChJNFaC+JLbC9jyyRpa9vhLXDCRTiF3/Z/2s2mw4Yp62izCgDSfSxj+m46gD2TlkKFqD6cRanZvaOzW6IS2aQPboRo9h917Tm09dd1QtsgIiICIiAiIgIiICIol6W9sET5X6NFabydwHMmgSItJmt37eF4xQtxSvawfEaV6DUrgNqO2OxWUuYxsksoGjW4WgkVGIup+y01uvlzpQ+Whe476HDX1Q3gBkMuq5Daq6IrU8l1IpqDDNngdl6swG6ujxmNDUUpu1NKdOolp0daNW5jpDzffbdbZRSGOKAU9anfPrxGPwj9K4K+NoLVajW0Tyy51o95LR0b6rfIKLeNgkgkMcrCx43HgdCCMnA6gioO5YI5C0gjUEEb9Oq0t72yBxGINJbUCtCRU6CvHktvd2ydql0jLRvLyGAeTvEfILp9m75jtBa3wQy4Q3ecYFfVeTXfXC4nlXNdTHZI2eIuJ3YsVB/w39laGmuPsyicGmWZ8pNPBZ2EAO9ppe8E8qFreOhBVnbObJWaysDxYYYng5SS1lk01GLE5jqbmrl7vvR8D8dn8LuYIa4V0cDm4a6V6jVWNs3tEy0tDQBDNTxM1ByzMZyxDqARvHEJjIHvPixkbzlG2nIVLz9tVsYLKxnqtAPHU/U5rxHIRkMTuZAaPvT9lHtMxBo+UNzyDAC8g1wijg41NDoNxUE+R4Aq4gDicgo/40H1GudzAo39TqA+VVFjgqWubFU645T4hWmgNXA65ZDJSWWR5zfIT8LBgbu35u4+1vQDa8P8TC06gBxcSBrlhBPkF+fiXu9Rh11f4B1ofEelB13rPZrKyMUY0N401PMnUnmV+TWxjTQuGI6N1cejdToUGFtke7OSQ/LGCwD81S48NR0Waz2RjPVaBz1J6k5lRH3mSS1rDUDfmd1PA2rqZ+1hWGSKVwq9+FudczG2nRjsWnF/HJWhsZbWxpoXCu5tauPRozKiPvMk0Y3xVp4q1zrnhaC4ae1h6qM1sTAAAXA8PRxHI9A/p4qLB/5MkBkeVKeGFtcPUubQA56tbpqrypbZCeXDV+BnFzsqD5Q4gebl4dR3vy6H3I9DTPIOB/NuWotYmHjDBlSoxF81N+GpOeWQDwvcDo5GA4nTDQh7jlxBZkKjmK8+LYTW2wAYWEZZYLO3HTkXkYG7taKHbLbX0MrBHG7R0vpsR1pXFRjuFSeW5a6W3dw7BG7vGnLuAS6VlTngIzpyd5HNYbXbXtAYYhFE7LHN6RoroHMafD5kBFSmXHE2rGCQOZhLZXkSB3KhJxUpmCAsM164z3ZdIHsIP+lIc1+tK5HCN+E051CxvupmARulmdUUBqcA6NFRT5q65LE2+O5IhlDWmhwmJuTv/raKtd0BHBBB2r2RZeQBmibC4aS1Bm0yBDfDTkSVR21ux1osD6SNxRk+GVvqO6+6eRV7fiz3jWCMse6pbJai4VzzDG5knP1atKz2m7muFLQ98wOrAMEXm1uZ19px0UHzhcd9z2OUTWaV0cg3t0I4OBycNMiCF9Bdn/bDBa8MNrw2e0GgDq+hkPIn+GeTjTShJNFXO3nZ2yKstkcACf4D3AOqT/tE+t01VayRlpIcCCMiDkR1Cg+4UXzF2f8AazabBhimraLMKANJ9JGP6bjqAPZOWQALV9D7N7R2a3RCWzSB7dCNHsPuvac2n99RUINsiIgIiICIiAq27Qb+Dn92D6OHN3xS6Afl/c8lZKpba3Y09/LSV2Fz3OGtKk1oT9vJdPCxjOf+pcnGTnGnWMfrhr2vipOea2cNp7+Fsm8Va7qNf3B/MFim2QLNykXXYjFiaR4XD7j+1foF28Vpznhf04eE1tPTz5YvdCtTI5WCG0AuYK4Htp3sJOpjJ1bxYcjyOa4q/bikszhWj4nV7uZtcDxvHFrhvacx0IJ7m1xUJCwQ2jCHMc0SRPyfE+uF1NDlm1w3OFCF5L2Vcg0XebL7berFanGmgly4UAkyr+YZ8d5Wmv7ZrA0z2YukgHrA5ywk6CUDVu4PAodDhJAXNoL2kIAGEYgRXI5UyocgSerQvDi8kEOLSDUFpANa5EO9au/Vpy3Krtm9rJbL4cnx7muzLK64DuHLRdXFfxlGLEMJ92rQORA/5qsoi0nZal17WNfSG1SYH6NmDnNaf/maxzSOtacab+obYWNJaGSPJocqRRZ51ODCHDycVQ7Y3OGnh4mgb9TRp8qFdlsnfstmb3MzjJARlGMRkYNQYnGhIFPUII0oRoUxRErNkncMnyNYd0cYxvppvFTmRmGjqscMoY8ta1xOTS5znSONBlkMRA64d5UeyTROZ3jfSNcKDD4WHKmF7ciHDTC4E6b9PBvpooxpANaBkYqc6UGYqK191KLSnxSuFZH4RTPEcLRUAHwtPUirz/14jbE1tAC8UyoAyM78qUDq1J9oqIBLUElkdTkZD3jid1BWlaD2XDooULmsfgtVS4khj3OJieOHXk6v3Cuw2JvgVDGU5MjFfuRllU+rTmsL2Sup6jH0JGN2J5z5VLdRm13DJRbfLHhDZixjmnwd0SJG55FoAxA6ZAEZ8gVis1qtLxQxtND4ZZfR11FTGAXA0PLVL+imeyPY5xbKHGembZD4Xc20GF7ct4JFDzJxW+ZjCHNe2KegBbGC8O+F0bRVw4GgI8lCYBK8Mtbnd4CS2MUZGRxjcPE7KntVHDJftojjY3G0Nsrm1AcC3CRwfoHgncc8goqSbVaC0yNs7Wvw54366ZBgz3DUjTeo9lgilxSOe6R9KPZTuaEV8L2NzrX3ia03gLDZrxllo4QOc8VGPEWQkcQXZkGnukqJ3ZdaP9Q8wv0Z3XhEjcsu9r4j8NAdKa5BMtNoFlGKMtax2ZgeQCTT/aOuL4cxrRJLbIWOMVnleCCSJSGg11Aa4ku6AU4FYpLCwEujDoZGE0lLg/FuOPE44h14jMZgRoL5Mp/hyPew0rA6sDjSlcZcG0zORP1ogzXVY2uZXv3ObizijLomxne3Ml4z3VbqV5eRYw9zA10JJxg4RI3jR5p3g+FxrwJWOe7JpH95jZA+hHgrI53ASE4WkcqHqsN3viY8NnZS0ezJI4ytk4mJ7vV+QAEcEEuW3CdmCOF8rCBm4GOPl45KE9WgkLGy7J+7LX2ktOeHAA4t4AyOo59OPhOWqw35tTZoQe9mAPutNXdCBp50XBXr2ogDDZoqDc55J+3HrVB3EMzYTgc1sEpy7/8AiNly3SyVcDqcDjXgd65DtAtF3TNJkePxIGUkIBrwxnIOHSpC4C9tprTaD6SVxHAGjR0AyHktQSoDhmaZj6Kfcd9z2SUTWaV0cgyq3eODgcnDIZEEZLZXZsXa5QHuY2CM/wC5aHdy010wh3ifWo9VpVgbOdk8ZIMneTnnWCH6D0j+tWKDv+yvtIF5h8Usfd2iNoc7DUxPbUDE2ubTU+qa8QTnSwlp9m7ggskeGGJsddcIAr9Bn1OeQrVbhAREQEREBau8bGHE1FQf8K2i8SsqEHE264dcH6Tm3y4Lm7ddZB0wngdD0O9We+FRLTYGuBBAI4FdGlxOeG3WHNq8Lhqb9JUje0dHEUz/AMp/0tey7pX6NIHE5K537ORA4sArxOZ+6jWi6BuC0TV7OjGJiItWN3XPJE8PDyHDhoQciDX1gRkQcitNtPsUJMUtkbhfq6zjR3Ewc/6f6a5NFo2q7qblrJ7Koqh7NYnvLg0Zt1ByOtN6l3fa5bJIHgCu9rwC1wGoI3HnkVZe0mzTbSe8a7urQBlKKhsnATUzr/UGfvYtW1be1mmilcydpbI3Ih1PIgjJwOoIqCMwgtrZy+IrcB3YpNkHR1o/WgoRQvbU/fMLsLLso+lZXsibXeQTX9q5cl822a0Ojc17HFrmmocDQgq4tj+1XvYxBbGtdLo17jRr93iqD4qGnPzVFg2Cxx2ZzmTA4XnJ+J3dPpoHtrQHX1qjXhUzLdNGGuZP3LY/Ya2odzIFNfl4b6rn7PfAmdgnf3cZoA1gDWGh0e41I3aUHRbV9hgAczuWBmEVfXxVz3nxClBnXf1VH5Zpp3gs7vvWAgskn9GeRc0gudTjQHLmsFoeS/u7Y8hjiMGCjYXEZ0c4+IHkSNPrFjvFxLoaG1R0yc0BxGeTZHGjT81a5fRebLQY6GNojyDmNPezYRvGIYSfqeaCfNZYQ1zTG2JrcxK1wa4HccRzBHMlQrPeUjzgwG0BpBZK0Braj3nOo0EZ5tJqD1Sx2az4GPjb+IAoAZHYyBkDRrvC0gGtKBRbVbPwrgInBzXHOzVq8VOZhAqRrWhy1QZL3bKcP4kBsOpdF6R8ZByLi5uQ+Jrf3Uv/AMfZyB6MSh4zlc8yOpTUOJqN3qqFYba+Zp/DsaxgJaXSuqWkajumkkdCWr1Z7iiaCHue8EkllSyGp4RtNKcjVBiN5ua4wEutLCKeDxTM5SYcj81QVmns00zMD2sijIp6Q99LyNAcLTzxOUqW1xws9iJg6Mb5blyF9dpNmiqGEyu+HJv1Of2QdTHdMQAxl0xFKd84vApwYfD50rzS8r7hgb6SRrABkCc6cmjP6BU1fPaPapahhETfhyd9dfuuStFqe8kvcXE55lSxbV9dqUTKiBhkPvOyb9BqPMLgr721tVpyc/C2tcLQAP779VpLDYpJnhkUb5HnRrGl7vo0VXYXX2bTuP8AqJGQ/wBNvp5/0RmjfzOag4l7yTUkk881srn2etNqr3EL3tGr8mxj5pHUa3zKubZ7s0hZQts4cf5lqpKfKJtIx+bErAseyTfCZnGSmgd6rflYPC3yCgo25ezEOI7+V8h/l2VuL6zyUY3yDlZuzvZ82Khiijs598Dvp/8A9ZQcP5WtVi2awsYKNaApKDRWDZiKM4iMb973eJxPEuOa3UcQboF7RAREQEREBERAREQYnNXktWZwXnCgwOjUeWzqaQvwhBpLTYa7lpbZdnJdi6NR5rNVBXdqsVFo78uSK0x93M00HqSNp3kZ+EnVp3sOR5HNWXa7truWitt2EbkHzxtHs7LY30eMTHVwStrgeOVdHDe05joQTp19CW672uY6ORgfG7JzHaHgcswRucKEKqNrti32YGWHFJBvJzkiroJKChbuDwKHfhJog/NnNrizDHaCXR5APHie0dK+IK6rrs1mkhY9jjaWZYcb8TB+T1RTgQSvmlbnZ7aSayOPdvdgOTmAkV6cCrYvi8JhZvSxObHizdZ3EBjzT/bHsv3ZChoPPLDbJZPFFA5uKhLpj3Ta/KKuceYbnxWt2PvuyWhmOBobLTxhxxTD87vE4c/2Ui99qrPBXvJW1Hsg4ndKDTzoqPTbsZ3hdLMcb8nMhxRMPzYSXE56khbGERwtPdtYwakgAebjv6lVhfHanqLPH+Z//QyH3XD3ttNabQfSSuI4A0A6AZDyUFrbT7UWWJxkjmpaANY/E1492Xc8cxUhcle/ahM8Uha1nxUqfKtaD781X5K29y7L2q1DFDC4s3yuoyIcayPIb5VqliLeF7TTOLpZHOPMkqEBXIKzLk7MmEgzSumP8uyijPOeQU/S09VZWzuxHdU7mKOzfEwY5zxrNJVw/LQKCkbs2CtkoDnsFnjOj7Qe7r8sdDI7yaQu5uDswgFC5ktpdxfWzwfpaTI76t6K4Lu2WijOIjE46uccTj1JzW8is7W6BBxd07GlrMBwxx/yoWiGM/MG5v8AzErpbvuKKIUa0DoFtEQeWsA0XpEQEREBERAREQEREBERAREQF+EL9RB5wr8ovaIMdF+Fqyr8woI7o1EnsYK2JYvwtQcvbrpruXP2u7nNNRz++RBByIIyIORViujBUK0WAO3IPnna/YHFilsjaO1dZhoeJg/fu9fdr6orcimq+sLxuKtaBV5tnsGy0kvr3U380NJbJw75ozJ+NtTxDtQFLQWhzDVri08l4kkLjUknqu3i7MbRio60WUN4h8jzTkxseKvIgLrrh7M7OyhMclpd70pMMPlGwl7vNw6IKju27ZrQ/BBE+V/usaXHqaaDmuxuvs0kJH4mZkX9KIfiJ/MMOBn5n5cFdt3bJuwBjiGR/wAqFohi82spi/NVdHd9wxRABrQOgQVhs72exR0MVmbX+baqTyeUYAib9HHmu6suyYcQ6ZzpCNMZqB8rfVb5BdSyIDQL2gh2a7mMGQClgL9RAREQEREBERAREQEREBERAREQEREBERAREQEREBERAREQflF+Fq9IgxuiUSe7mu1Cnog1TLkjBrRTorK1ugWdEH4Av1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37250" name="Picture 2" descr="https://encrypted-tbn3.gstatic.com/images?q=tbn:ANd9GcThlKv3xsxW7ylOrBpHnQwL78zS2T3diBusKghGxWah1oqF3DJJ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3336" y="2743200"/>
            <a:ext cx="1857113" cy="1752600"/>
          </a:xfrm>
          <a:prstGeom prst="rect">
            <a:avLst/>
          </a:prstGeom>
          <a:noFill/>
        </p:spPr>
      </p:pic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838200" y="4885765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iPad2 (2011)</a:t>
            </a:r>
            <a:endParaRPr lang="en-CA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1183343" y="1888287"/>
            <a:ext cx="11295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SimSun" pitchFamily="2" charset="-122"/>
              </a:rPr>
              <a:t>3</a:t>
            </a:r>
            <a:endParaRPr lang="en-CA" sz="2800" dirty="0">
              <a:solidFill>
                <a:srgbClr val="FFFF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245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 flipH="1">
            <a:off x="228600" y="838200"/>
            <a:ext cx="8763000" cy="54864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6019800" y="1308101"/>
            <a:ext cx="1052512" cy="901700"/>
          </a:xfrm>
          <a:prstGeom prst="hexagon">
            <a:avLst>
              <a:gd name="adj" fmla="val 29181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7353" y="1488141"/>
            <a:ext cx="3063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7435850" y="1295401"/>
            <a:ext cx="1250950" cy="1125537"/>
          </a:xfrm>
          <a:prstGeom prst="hexagon">
            <a:avLst>
              <a:gd name="adj" fmla="val 27786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1365" y="1474695"/>
            <a:ext cx="5588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7351715" y="3552826"/>
            <a:ext cx="1563687" cy="1323975"/>
          </a:xfrm>
          <a:prstGeom prst="hexagon">
            <a:avLst>
              <a:gd name="adj" fmla="val 29526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2" y="3727450"/>
            <a:ext cx="931863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5372100" y="3092450"/>
            <a:ext cx="2019300" cy="1784351"/>
          </a:xfrm>
          <a:prstGeom prst="hexagon">
            <a:avLst>
              <a:gd name="adj" fmla="val 28292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8922" name="Picture 10" descr="apple_ipho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2777" y="3505201"/>
            <a:ext cx="139382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3158191" y="2819400"/>
            <a:ext cx="2216150" cy="2057400"/>
          </a:xfrm>
          <a:prstGeom prst="hexagon">
            <a:avLst>
              <a:gd name="adj" fmla="val 28561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8925" name="Picture 13" descr="Apple iPa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21741" y="3033620"/>
            <a:ext cx="128824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6172200" y="2209800"/>
            <a:ext cx="755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iPod</a:t>
            </a:r>
            <a:endParaRPr lang="en-CA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7352554" y="2423175"/>
            <a:ext cx="147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Blackberry</a:t>
            </a:r>
            <a:endParaRPr lang="en-CA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7547818" y="4891088"/>
            <a:ext cx="1201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Netbook</a:t>
            </a:r>
            <a:endParaRPr lang="en-CA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5786253" y="4876800"/>
            <a:ext cx="1201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iPhone</a:t>
            </a:r>
            <a:endParaRPr lang="en-CA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3401642" y="4886605"/>
            <a:ext cx="17396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iPad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 (2010)</a:t>
            </a:r>
            <a:endParaRPr lang="en-CA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6211889" y="941294"/>
            <a:ext cx="722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FFFF00"/>
                </a:solidFill>
                <a:latin typeface="Arial" pitchFamily="34" charset="0"/>
                <a:ea typeface="SimSun" pitchFamily="2" charset="-122"/>
              </a:rPr>
              <a:t>360</a:t>
            </a:r>
            <a:endParaRPr lang="en-CA" sz="1600" dirty="0">
              <a:solidFill>
                <a:srgbClr val="FFFF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7812088" y="914400"/>
            <a:ext cx="722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ea typeface="SimSun" pitchFamily="2" charset="-122"/>
              </a:rPr>
              <a:t>300</a:t>
            </a:r>
            <a:endParaRPr lang="en-CA" dirty="0">
              <a:solidFill>
                <a:srgbClr val="FFFF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7771747" y="3121773"/>
            <a:ext cx="722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  <a:latin typeface="Arial" pitchFamily="34" charset="0"/>
                <a:ea typeface="SimSun" pitchFamily="2" charset="-122"/>
              </a:rPr>
              <a:t>180</a:t>
            </a:r>
            <a:endParaRPr lang="en-CA" sz="2000" dirty="0">
              <a:solidFill>
                <a:srgbClr val="FFFF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6019802" y="2639526"/>
            <a:ext cx="7223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FFFF00"/>
                </a:solidFill>
                <a:latin typeface="Arial" pitchFamily="34" charset="0"/>
                <a:ea typeface="SimSun" pitchFamily="2" charset="-122"/>
              </a:rPr>
              <a:t>74</a:t>
            </a:r>
            <a:endParaRPr lang="en-CA" sz="2200" dirty="0">
              <a:solidFill>
                <a:srgbClr val="FFFF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3608294" y="2357736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ea typeface="SimSun" pitchFamily="2" charset="-122"/>
              </a:rPr>
              <a:t>28</a:t>
            </a:r>
            <a:endParaRPr lang="en-CA" sz="2400" dirty="0">
              <a:solidFill>
                <a:srgbClr val="FFFF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6" name="Text Box 27"/>
          <p:cNvSpPr txBox="1">
            <a:spLocks noChangeArrowheads="1"/>
          </p:cNvSpPr>
          <p:nvPr/>
        </p:nvSpPr>
        <p:spPr bwMode="auto">
          <a:xfrm>
            <a:off x="533400" y="990600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  <a:latin typeface="Arial" pitchFamily="34" charset="0"/>
                <a:ea typeface="SimSun" pitchFamily="2" charset="-122"/>
              </a:rPr>
              <a:t>Number of Days to Reach 1  Million Units Sold</a:t>
            </a:r>
            <a:endParaRPr lang="en-CA" dirty="0">
              <a:solidFill>
                <a:srgbClr val="FF33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7" name="Line 28"/>
          <p:cNvSpPr>
            <a:spLocks noChangeShapeType="1"/>
          </p:cNvSpPr>
          <p:nvPr/>
        </p:nvSpPr>
        <p:spPr bwMode="auto">
          <a:xfrm flipH="1">
            <a:off x="609600" y="1358900"/>
            <a:ext cx="54737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8939" name="TextBox 27"/>
          <p:cNvSpPr txBox="1">
            <a:spLocks noChangeArrowheads="1"/>
          </p:cNvSpPr>
          <p:nvPr/>
        </p:nvSpPr>
        <p:spPr bwMode="auto">
          <a:xfrm>
            <a:off x="609600" y="5634337"/>
            <a:ext cx="66095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</a:rPr>
              <a:t>iPhone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 5: 9 M during launch weekend (20-22 Sept 2013)</a:t>
            </a:r>
            <a:endParaRPr lang="en-CA" sz="2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304800" y="2438401"/>
            <a:ext cx="2901950" cy="2435225"/>
          </a:xfrm>
          <a:prstGeom prst="hexagon">
            <a:avLst>
              <a:gd name="adj" fmla="val 28561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3010" name="AutoShape 2" descr="data:image/jpeg;base64,/9j/4AAQSkZJRgABAQAAAQABAAD/2wCEAAkGBxQTEhMUExQVFhUXFRUWGBUWFxcVFRcYFxUWFxUaFxkYHCkgGB4lHBUUITEjJSkrLy4uGB8zODMtNygtMSsBCgoKDg0OGxAQGjEkHSQsNSwsLC8sLCwtLCwsLC4sNzcsNy0sLC8sLC0sLCwsLCwsNCw3LCw1LCwsMiwsLCwrLP/AABEIAKgBLAMBIgACEQEDEQH/xAAcAAEAAgMBAQEAAAAAAAAAAAAABAcDBQYCCAH/xABAEAABAwEFBQQIBAUEAgMAAAABAAIDEQQFEiExBkFRYXEHEyKBIzJCUmJykaEUgpKxM1Nj4fAkQ8HRFaJzg5P/xAAZAQEBAAMBAAAAAAAAAAAAAAAAAQIDBAX/xAAkEQEAAgECBgMBAQAAAAAAAAAAARECAyEEEjFBYfATUXEyIv/aAAwDAQACEQMRAD8AvFERAREQEREBERAREQEREBERAREQEREBERAREQEREBERAREQEREBERAREQEREBERAREQEREBERAREQEREBERAREQEREBERAREQEXh8gGpWkvDbCyQmj5QTwZ4z9G1p50Qb5FW96dqQFRZ4CfilNB+hta/qC11g7VJg8d/FG5m/u8THjpicQemXVBbKLX3LfUNqj7yB4eN40c08HNObStggIiICIiAiIgIiICIiAiIgIiICIiAiIgIiICIiAiIgIi8veAKkgDicgg9IuevnbWxWYEyzs6Ag/2Ve3726wtqLNEXn3nZD70/wCVlyT32YfJHbf8XGtdeF+WeAVllY3lWp+gXzRfvaveFoqBJ3bTuZ/lPsuNtdtklNZHuefiJP04K1jHkvOfHvvd9S3j2hRtyijc88XeEfTUrlry22tUlQHCMcGCn31VKXDNbC4MsveyH+Wxrpf/AFANFa+zuyN5SgG1Rw2dvvPk8dKaiNmLPkXNTm+oOS+s2g2m3SOBDpHkE1ILiQTxI0KhEEmgFTuA1+isezbDw4fC507+BrHF9WZg9XFbyxbK4Qf4cYpkI2CoPNwAxealXvMl1tEKrsez8rzV7SxvF1Af06/ZQr2ueSIYvXZvc2uXzDd10Vn226DCfEKgnJ3sny3Hkfuosha0VJAGmZoPpoozVXd16S2eQSQvcx43jeODgcnDkVbWx3aZDaMMVpwwzGgDq0ikPIn1CeB8idFxN8bORTVfZXNDtcGjHfKfZ/bouHtkLmOLHtLXDVpFCoPq5F89bHdplosWGOWs9nGWAn0kY/puOo+F2WlC1Xjs7tDZ7bEJbNIHt0I0ew+69pzaevkg2iIiAiIgIiICIiAiIgIiICIiAiIgIigXnfEMDMcsga3SuorrTLfqrETO0JMxEXKeirK/e2exQ1EVZHctPt/yQq7v3trtctRCBEOO/wC2f3WXJXWWHyX/ADF++X0VarZHGKyPa0fEQFyF+9qFgs1QZcbhub/lfsvmi89o7TOSZZnmu6tB9tfNaoBLxjyVnPWa997Lpv3t2eaizQ0+J3961+gVeX1t9brTXvJ3AcG5fQ6jyKw3FsTbrXQwWaRzTmHkd3HT530afIld7dXYo4DFbLVGz+nCO8ectMb6Naa8nJzz22X48e+/6qSR7nEkkk7yTU+ZK3FwbK2q2fwInPFaFzQXAccVPV130V+3F2bWSHCY7IHkZGS1elPIhrqMHkwrso7lqAJH5Cngbk3Ll6v0aFizUJdvY5OSTaJ44mjc0GaTXeGkMbofbK7u4eyuxR0IgktB1D53eDyjbhYRyJd5qz4LBGz1WCvE5nyropKDTXbdBiYGNMcTBoyJjWADgMIAH0KnR3dGMyMR4vOL7HIeQUtYZ7UxlMbgK6VNK9OPkpYzIogtTnGjI3aHxOGBtd3reL/1X4+yyOpikLRwjAFernVP0ogy2qVgb6QtwnLxEBpruzyK52+dnDQmIYm74zqPkP8Ah4Lo4LGxmYbn7xJc7zc6pOg3rOgqFl1Na4gOlppg9UN4guNHfRL1uqG0NEbxUgeFwJL2/mNfodVYV83JDaSaOwytHrNNeneMrR4y35jcQuKvGzzwOwSMa0V8L9Wu+Wn7Eg8lRU20uzktmq4+OLdI0ZD5x7J+3NaS7L6nskoms8jo5BvboRwcDk4ciCFdpeCKHOooagUK4raDs4dMHSWJhqKkxAHAfkdo08tOig73YDtggteGG14bPaDQB1aQyH4SfUPwuPChJNFaC+JLbC9jyyRpa9vhLXDCRTiF3/Z/2s2mw4Yp62izCgDSfSxj+m46gD2TlkKFqD6cRanZvaOzW6IS2aQPboRo9h917Tm09dd1QtsgIiICIiAiIgIiICIol6W9sET5X6NFabydwHMmgSItJmt37eF4xQtxSvawfEaV6DUrgNqO2OxWUuYxsksoGjW4WgkVGIup+y01uvlzpQ+Whe476HDX1Q3gBkMuq5Daq6IrU8l1IpqDDNngdl6swG6ujxmNDUUpu1NKdOolp0daNW5jpDzffbdbZRSGOKAU9anfPrxGPwj9K4K+NoLVajW0Tyy51o95LR0b6rfIKLeNgkgkMcrCx43HgdCCMnA6gioO5YI5C0gjUEEb9Oq0t72yBxGINJbUCtCRU6CvHktvd2ydql0jLRvLyGAeTvEfILp9m75jtBa3wQy4Q3ecYFfVeTXfXC4nlXNdTHZI2eIuJ3YsVB/w39laGmuPsyicGmWZ8pNPBZ2EAO9ppe8E8qFreOhBVnbObJWaysDxYYYng5SS1lk01GLE5jqbmrl7vvR8D8dn8LuYIa4V0cDm4a6V6jVWNs3tEy0tDQBDNTxM1ByzMZyxDqARvHEJjIHvPixkbzlG2nIVLz9tVsYLKxnqtAPHU/U5rxHIRkMTuZAaPvT9lHtMxBo+UNzyDAC8g1wijg41NDoNxUE+R4Aq4gDicgo/40H1GudzAo39TqA+VVFjgqWubFU645T4hWmgNXA65ZDJSWWR5zfIT8LBgbu35u4+1vQDa8P8TC06gBxcSBrlhBPkF+fiXu9Rh11f4B1ofEelB13rPZrKyMUY0N401PMnUnmV+TWxjTQuGI6N1cejdToUGFtke7OSQ/LGCwD81S48NR0Waz2RjPVaBz1J6k5lRH3mSS1rDUDfmd1PA2rqZ+1hWGSKVwq9+FudczG2nRjsWnF/HJWhsZbWxpoXCu5tauPRozKiPvMk0Y3xVp4q1zrnhaC4ae1h6qM1sTAAAXA8PRxHI9A/p4qLB/5MkBkeVKeGFtcPUubQA56tbpqrypbZCeXDV+BnFzsqD5Q4gebl4dR3vy6H3I9DTPIOB/NuWotYmHjDBlSoxF81N+GpOeWQDwvcDo5GA4nTDQh7jlxBZkKjmK8+LYTW2wAYWEZZYLO3HTkXkYG7taKHbLbX0MrBHG7R0vpsR1pXFRjuFSeW5a6W3dw7BG7vGnLuAS6VlTngIzpyd5HNYbXbXtAYYhFE7LHN6RoroHMafD5kBFSmXHE2rGCQOZhLZXkSB3KhJxUpmCAsM164z3ZdIHsIP+lIc1+tK5HCN+E051CxvupmARulmdUUBqcA6NFRT5q65LE2+O5IhlDWmhwmJuTv/raKtd0BHBBB2r2RZeQBmibC4aS1Bm0yBDfDTkSVR21ux1osD6SNxRk+GVvqO6+6eRV7fiz3jWCMse6pbJai4VzzDG5knP1atKz2m7muFLQ98wOrAMEXm1uZ19px0UHzhcd9z2OUTWaV0cg3t0I4OBycNMiCF9Bdn/bDBa8MNrw2e0GgDq+hkPIn+GeTjTShJNFXO3nZ2yKstkcACf4D3AOqT/tE+t01VayRlpIcCCMiDkR1Cg+4UXzF2f8AazabBhimraLMKANJ9JGP6bjqAPZOWQALV9D7N7R2a3RCWzSB7dCNHsPuvac2n99RUINsiIgIiICIiAq27Qb+Dn92D6OHN3xS6Afl/c8lZKpba3Y09/LSV2Fz3OGtKk1oT9vJdPCxjOf+pcnGTnGnWMfrhr2vipOea2cNp7+Fsm8Va7qNf3B/MFim2QLNykXXYjFiaR4XD7j+1foF28Vpznhf04eE1tPTz5YvdCtTI5WCG0AuYK4Htp3sJOpjJ1bxYcjyOa4q/bikszhWj4nV7uZtcDxvHFrhvacx0IJ7m1xUJCwQ2jCHMc0SRPyfE+uF1NDlm1w3OFCF5L2Vcg0XebL7berFanGmgly4UAkyr+YZ8d5Wmv7ZrA0z2YukgHrA5ywk6CUDVu4PAodDhJAXNoL2kIAGEYgRXI5UyocgSerQvDi8kEOLSDUFpANa5EO9au/Vpy3Krtm9rJbL4cnx7muzLK64DuHLRdXFfxlGLEMJ92rQORA/5qsoi0nZal17WNfSG1SYH6NmDnNaf/maxzSOtacab+obYWNJaGSPJocqRRZ51ODCHDycVQ7Y3OGnh4mgb9TRp8qFdlsnfstmb3MzjJARlGMRkYNQYnGhIFPUII0oRoUxRErNkncMnyNYd0cYxvppvFTmRmGjqscMoY8ta1xOTS5znSONBlkMRA64d5UeyTROZ3jfSNcKDD4WHKmF7ciHDTC4E6b9PBvpooxpANaBkYqc6UGYqK191KLSnxSuFZH4RTPEcLRUAHwtPUirz/14jbE1tAC8UyoAyM78qUDq1J9oqIBLUElkdTkZD3jid1BWlaD2XDooULmsfgtVS4khj3OJieOHXk6v3Cuw2JvgVDGU5MjFfuRllU+rTmsL2Sup6jH0JGN2J5z5VLdRm13DJRbfLHhDZixjmnwd0SJG55FoAxA6ZAEZ8gVis1qtLxQxtND4ZZfR11FTGAXA0PLVL+imeyPY5xbKHGembZD4Xc20GF7ct4JFDzJxW+ZjCHNe2KegBbGC8O+F0bRVw4GgI8lCYBK8Mtbnd4CS2MUZGRxjcPE7KntVHDJftojjY3G0Nsrm1AcC3CRwfoHgncc8goqSbVaC0yNs7Wvw54366ZBgz3DUjTeo9lgilxSOe6R9KPZTuaEV8L2NzrX3ia03gLDZrxllo4QOc8VGPEWQkcQXZkGnukqJ3ZdaP9Q8wv0Z3XhEjcsu9r4j8NAdKa5BMtNoFlGKMtax2ZgeQCTT/aOuL4cxrRJLbIWOMVnleCCSJSGg11Aa4ku6AU4FYpLCwEujDoZGE0lLg/FuOPE44h14jMZgRoL5Mp/hyPew0rA6sDjSlcZcG0zORP1ogzXVY2uZXv3ObizijLomxne3Ml4z3VbqV5eRYw9zA10JJxg4RI3jR5p3g+FxrwJWOe7JpH95jZA+hHgrI53ASE4WkcqHqsN3viY8NnZS0ezJI4ytk4mJ7vV+QAEcEEuW3CdmCOF8rCBm4GOPl45KE9WgkLGy7J+7LX2ktOeHAA4t4AyOo59OPhOWqw35tTZoQe9mAPutNXdCBp50XBXr2ogDDZoqDc55J+3HrVB3EMzYTgc1sEpy7/8AiNly3SyVcDqcDjXgd65DtAtF3TNJkePxIGUkIBrwxnIOHSpC4C9tprTaD6SVxHAGjR0AyHktQSoDhmaZj6Kfcd9z2SUTWaV0cgyq3eODgcnDIZEEZLZXZsXa5QHuY2CM/wC5aHdy010wh3ifWo9VpVgbOdk8ZIMneTnnWCH6D0j+tWKDv+yvtIF5h8Usfd2iNoc7DUxPbUDE2ubTU+qa8QTnSwlp9m7ggskeGGJsddcIAr9Bn1OeQrVbhAREQEREBau8bGHE1FQf8K2i8SsqEHE264dcH6Tm3y4Lm7ddZB0wngdD0O9We+FRLTYGuBBAI4FdGlxOeG3WHNq8Lhqb9JUje0dHEUz/AMp/0tey7pX6NIHE5K537ORA4sArxOZ+6jWi6BuC0TV7OjGJiItWN3XPJE8PDyHDhoQciDX1gRkQcitNtPsUJMUtkbhfq6zjR3Ewc/6f6a5NFo2q7qblrJ7Koqh7NYnvLg0Zt1ByOtN6l3fa5bJIHgCu9rwC1wGoI3HnkVZe0mzTbSe8a7urQBlKKhsnATUzr/UGfvYtW1be1mmilcydpbI3Ih1PIgjJwOoIqCMwgtrZy+IrcB3YpNkHR1o/WgoRQvbU/fMLsLLso+lZXsibXeQTX9q5cl822a0Ojc17HFrmmocDQgq4tj+1XvYxBbGtdLo17jRr93iqD4qGnPzVFg2Cxx2ZzmTA4XnJ+J3dPpoHtrQHX1qjXhUzLdNGGuZP3LY/Ya2odzIFNfl4b6rn7PfAmdgnf3cZoA1gDWGh0e41I3aUHRbV9hgAczuWBmEVfXxVz3nxClBnXf1VH5Zpp3gs7vvWAgskn9GeRc0gudTjQHLmsFoeS/u7Y8hjiMGCjYXEZ0c4+IHkSNPrFjvFxLoaG1R0yc0BxGeTZHGjT81a5fRebLQY6GNojyDmNPezYRvGIYSfqeaCfNZYQ1zTG2JrcxK1wa4HccRzBHMlQrPeUjzgwG0BpBZK0Braj3nOo0EZ5tJqD1Sx2az4GPjb+IAoAZHYyBkDRrvC0gGtKBRbVbPwrgInBzXHOzVq8VOZhAqRrWhy1QZL3bKcP4kBsOpdF6R8ZByLi5uQ+Jrf3Uv/AMfZyB6MSh4zlc8yOpTUOJqN3qqFYba+Zp/DsaxgJaXSuqWkajumkkdCWr1Z7iiaCHue8EkllSyGp4RtNKcjVBiN5ua4wEutLCKeDxTM5SYcj81QVmns00zMD2sijIp6Q99LyNAcLTzxOUqW1xws9iJg6Mb5blyF9dpNmiqGEyu+HJv1Of2QdTHdMQAxl0xFKd84vApwYfD50rzS8r7hgb6SRrABkCc6cmjP6BU1fPaPapahhETfhyd9dfuuStFqe8kvcXE55lSxbV9dqUTKiBhkPvOyb9BqPMLgr721tVpyc/C2tcLQAP779VpLDYpJnhkUb5HnRrGl7vo0VXYXX2bTuP8AqJGQ/wBNvp5/0RmjfzOag4l7yTUkk881srn2etNqr3EL3tGr8mxj5pHUa3zKubZ7s0hZQts4cf5lqpKfKJtIx+bErAseyTfCZnGSmgd6rflYPC3yCgo25ezEOI7+V8h/l2VuL6zyUY3yDlZuzvZ82Khiijs598Dvp/8A9ZQcP5WtVi2awsYKNaApKDRWDZiKM4iMb973eJxPEuOa3UcQboF7RAREQEREBERAREQYnNXktWZwXnCgwOjUeWzqaQvwhBpLTYa7lpbZdnJdi6NR5rNVBXdqsVFo78uSK0x93M00HqSNp3kZ+EnVp3sOR5HNWXa7truWitt2EbkHzxtHs7LY30eMTHVwStrgeOVdHDe05joQTp19CW672uY6ORgfG7JzHaHgcswRucKEKqNrti32YGWHFJBvJzkiroJKChbuDwKHfhJog/NnNrizDHaCXR5APHie0dK+IK6rrs1mkhY9jjaWZYcb8TB+T1RTgQSvmlbnZ7aSayOPdvdgOTmAkV6cCrYvi8JhZvSxObHizdZ3EBjzT/bHsv3ZChoPPLDbJZPFFA5uKhLpj3Ta/KKuceYbnxWt2PvuyWhmOBobLTxhxxTD87vE4c/2Ui99qrPBXvJW1Hsg4ndKDTzoqPTbsZ3hdLMcb8nMhxRMPzYSXE56khbGERwtPdtYwakgAebjv6lVhfHanqLPH+Z//QyH3XD3ttNabQfSSuI4A0A6AZDyUFrbT7UWWJxkjmpaANY/E1492Xc8cxUhcle/ahM8Uha1nxUqfKtaD781X5K29y7L2q1DFDC4s3yuoyIcayPIb5VqliLeF7TTOLpZHOPMkqEBXIKzLk7MmEgzSumP8uyijPOeQU/S09VZWzuxHdU7mKOzfEwY5zxrNJVw/LQKCkbs2CtkoDnsFnjOj7Qe7r8sdDI7yaQu5uDswgFC5ktpdxfWzwfpaTI76t6K4Lu2WijOIjE46uccTj1JzW8is7W6BBxd07GlrMBwxx/yoWiGM/MG5v8AzErpbvuKKIUa0DoFtEQeWsA0XpEQEREBERAREQEREBERAREQF+EL9RB5wr8ovaIMdF+Fqyr8woI7o1EnsYK2JYvwtQcvbrpruXP2u7nNNRz++RBByIIyIORViujBUK0WAO3IPnna/YHFilsjaO1dZhoeJg/fu9fdr6orcimq+sLxuKtaBV5tnsGy0kvr3U380NJbJw75ozJ+NtTxDtQFLQWhzDVri08l4kkLjUknqu3i7MbRio60WUN4h8jzTkxseKvIgLrrh7M7OyhMclpd70pMMPlGwl7vNw6IKju27ZrQ/BBE+V/usaXHqaaDmuxuvs0kJH4mZkX9KIfiJ/MMOBn5n5cFdt3bJuwBjiGR/wAqFohi82spi/NVdHd9wxRABrQOgQVhs72exR0MVmbX+baqTyeUYAib9HHmu6suyYcQ6ZzpCNMZqB8rfVb5BdSyIDQL2gh2a7mMGQClgL9RAREQEREBERAREQEREBERAREQEREBERAREQEREBERAREQflF+Fq9IgxuiUSe7mu1Cnog1TLkjBrRTorK1ugWdEH4Av1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3012" name="AutoShape 4" descr="data:image/jpeg;base64,/9j/4AAQSkZJRgABAQAAAQABAAD/2wCEAAkGBxQTEhMUExQVFhUXFRUWGBUWFxcVFRcYFxUWFxUaFxkYHCkgGB4lHBUUITEjJSkrLy4uGB8zODMtNygtMSsBCgoKDg0OGxAQGjEkHSQsNSwsLC8sLCwtLCwsLC4sNzcsNy0sLC8sLC0sLCwsLCwsNCw3LCw1LCwsMiwsLCwrLP/AABEIAKgBLAMBIgACEQEDEQH/xAAcAAEAAgMBAQEAAAAAAAAAAAAABAcDBQYCCAH/xABAEAABAwEFBQQIBAUEAgMAAAABAAIDEQQFEiExBkFRYXEHEyKBIzJCUmJykaEUgpKxM1Nj4fAkQ8HRFaJzg5P/xAAZAQEBAAMBAAAAAAAAAAAAAAAAAQIDBAX/xAAkEQEAAgECBgMBAQAAAAAAAAAAARECAyEEEjFBYfATUXEyIv/aAAwDAQACEQMRAD8AvFERAREQEREBERAREQEREBERAREQEREBERAREQEREBERAREQEREBERAREQEREBERAREQEREBERAREQEREBERAREQEREBERAREQEXh8gGpWkvDbCyQmj5QTwZ4z9G1p50Qb5FW96dqQFRZ4CfilNB+hta/qC11g7VJg8d/FG5m/u8THjpicQemXVBbKLX3LfUNqj7yB4eN40c08HNObStggIiICIiAiIgIiICIiAiIgIiICIiAiIgIiICIiAiIgIi8veAKkgDicgg9IuevnbWxWYEyzs6Ag/2Ve3726wtqLNEXn3nZD70/wCVlyT32YfJHbf8XGtdeF+WeAVllY3lWp+gXzRfvaveFoqBJ3bTuZ/lPsuNtdtklNZHuefiJP04K1jHkvOfHvvd9S3j2hRtyijc88XeEfTUrlry22tUlQHCMcGCn31VKXDNbC4MsveyH+Wxrpf/AFANFa+zuyN5SgG1Rw2dvvPk8dKaiNmLPkXNTm+oOS+s2g2m3SOBDpHkE1ILiQTxI0KhEEmgFTuA1+isezbDw4fC507+BrHF9WZg9XFbyxbK4Qf4cYpkI2CoPNwAxealXvMl1tEKrsez8rzV7SxvF1Af06/ZQr2ueSIYvXZvc2uXzDd10Vn226DCfEKgnJ3sny3Hkfuosha0VJAGmZoPpoozVXd16S2eQSQvcx43jeODgcnDkVbWx3aZDaMMVpwwzGgDq0ikPIn1CeB8idFxN8bORTVfZXNDtcGjHfKfZ/bouHtkLmOLHtLXDVpFCoPq5F89bHdplosWGOWs9nGWAn0kY/puOo+F2WlC1Xjs7tDZ7bEJbNIHt0I0ew+69pzaevkg2iIiAiIgIiICIiAiIgIiICIiAiIgIigXnfEMDMcsga3SuorrTLfqrETO0JMxEXKeirK/e2exQ1EVZHctPt/yQq7v3trtctRCBEOO/wC2f3WXJXWWHyX/ADF++X0VarZHGKyPa0fEQFyF+9qFgs1QZcbhub/lfsvmi89o7TOSZZnmu6tB9tfNaoBLxjyVnPWa997Lpv3t2eaizQ0+J3961+gVeX1t9brTXvJ3AcG5fQ6jyKw3FsTbrXQwWaRzTmHkd3HT530afIld7dXYo4DFbLVGz+nCO8ectMb6Naa8nJzz22X48e+/6qSR7nEkkk7yTU+ZK3FwbK2q2fwInPFaFzQXAccVPV130V+3F2bWSHCY7IHkZGS1elPIhrqMHkwrso7lqAJH5Cngbk3Ll6v0aFizUJdvY5OSTaJ44mjc0GaTXeGkMbofbK7u4eyuxR0IgktB1D53eDyjbhYRyJd5qz4LBGz1WCvE5nyropKDTXbdBiYGNMcTBoyJjWADgMIAH0KnR3dGMyMR4vOL7HIeQUtYZ7UxlMbgK6VNK9OPkpYzIogtTnGjI3aHxOGBtd3reL/1X4+yyOpikLRwjAFernVP0ogy2qVgb6QtwnLxEBpruzyK52+dnDQmIYm74zqPkP8Ah4Lo4LGxmYbn7xJc7zc6pOg3rOgqFl1Na4gOlppg9UN4guNHfRL1uqG0NEbxUgeFwJL2/mNfodVYV83JDaSaOwytHrNNeneMrR4y35jcQuKvGzzwOwSMa0V8L9Wu+Wn7Eg8lRU20uzktmq4+OLdI0ZD5x7J+3NaS7L6nskoms8jo5BvboRwcDk4ciCFdpeCKHOooagUK4raDs4dMHSWJhqKkxAHAfkdo08tOig73YDtggteGG14bPaDQB1aQyH4SfUPwuPChJNFaC+JLbC9jyyRpa9vhLXDCRTiF3/Z/2s2mw4Yp62izCgDSfSxj+m46gD2TlkKFqD6cRanZvaOzW6IS2aQPboRo9h917Tm09dd1QtsgIiICIiAiIgIiICIol6W9sET5X6NFabydwHMmgSItJmt37eF4xQtxSvawfEaV6DUrgNqO2OxWUuYxsksoGjW4WgkVGIup+y01uvlzpQ+Whe476HDX1Q3gBkMuq5Daq6IrU8l1IpqDDNngdl6swG6ujxmNDUUpu1NKdOolp0daNW5jpDzffbdbZRSGOKAU9anfPrxGPwj9K4K+NoLVajW0Tyy51o95LR0b6rfIKLeNgkgkMcrCx43HgdCCMnA6gioO5YI5C0gjUEEb9Oq0t72yBxGINJbUCtCRU6CvHktvd2ydql0jLRvLyGAeTvEfILp9m75jtBa3wQy4Q3ecYFfVeTXfXC4nlXNdTHZI2eIuJ3YsVB/w39laGmuPsyicGmWZ8pNPBZ2EAO9ppe8E8qFreOhBVnbObJWaysDxYYYng5SS1lk01GLE5jqbmrl7vvR8D8dn8LuYIa4V0cDm4a6V6jVWNs3tEy0tDQBDNTxM1ByzMZyxDqARvHEJjIHvPixkbzlG2nIVLz9tVsYLKxnqtAPHU/U5rxHIRkMTuZAaPvT9lHtMxBo+UNzyDAC8g1wijg41NDoNxUE+R4Aq4gDicgo/40H1GudzAo39TqA+VVFjgqWubFU645T4hWmgNXA65ZDJSWWR5zfIT8LBgbu35u4+1vQDa8P8TC06gBxcSBrlhBPkF+fiXu9Rh11f4B1ofEelB13rPZrKyMUY0N401PMnUnmV+TWxjTQuGI6N1cejdToUGFtke7OSQ/LGCwD81S48NR0Waz2RjPVaBz1J6k5lRH3mSS1rDUDfmd1PA2rqZ+1hWGSKVwq9+FudczG2nRjsWnF/HJWhsZbWxpoXCu5tauPRozKiPvMk0Y3xVp4q1zrnhaC4ae1h6qM1sTAAAXA8PRxHI9A/p4qLB/5MkBkeVKeGFtcPUubQA56tbpqrypbZCeXDV+BnFzsqD5Q4gebl4dR3vy6H3I9DTPIOB/NuWotYmHjDBlSoxF81N+GpOeWQDwvcDo5GA4nTDQh7jlxBZkKjmK8+LYTW2wAYWEZZYLO3HTkXkYG7taKHbLbX0MrBHG7R0vpsR1pXFRjuFSeW5a6W3dw7BG7vGnLuAS6VlTngIzpyd5HNYbXbXtAYYhFE7LHN6RoroHMafD5kBFSmXHE2rGCQOZhLZXkSB3KhJxUpmCAsM164z3ZdIHsIP+lIc1+tK5HCN+E051CxvupmARulmdUUBqcA6NFRT5q65LE2+O5IhlDWmhwmJuTv/raKtd0BHBBB2r2RZeQBmibC4aS1Bm0yBDfDTkSVR21ux1osD6SNxRk+GVvqO6+6eRV7fiz3jWCMse6pbJai4VzzDG5knP1atKz2m7muFLQ98wOrAMEXm1uZ19px0UHzhcd9z2OUTWaV0cg3t0I4OBycNMiCF9Bdn/bDBa8MNrw2e0GgDq+hkPIn+GeTjTShJNFXO3nZ2yKstkcACf4D3AOqT/tE+t01VayRlpIcCCMiDkR1Cg+4UXzF2f8AazabBhimraLMKANJ9JGP6bjqAPZOWQALV9D7N7R2a3RCWzSB7dCNHsPuvac2n99RUINsiIgIiICIiAq27Qb+Dn92D6OHN3xS6Afl/c8lZKpba3Y09/LSV2Fz3OGtKk1oT9vJdPCxjOf+pcnGTnGnWMfrhr2vipOea2cNp7+Fsm8Va7qNf3B/MFim2QLNykXXYjFiaR4XD7j+1foF28Vpznhf04eE1tPTz5YvdCtTI5WCG0AuYK4Htp3sJOpjJ1bxYcjyOa4q/bikszhWj4nV7uZtcDxvHFrhvacx0IJ7m1xUJCwQ2jCHMc0SRPyfE+uF1NDlm1w3OFCF5L2Vcg0XebL7berFanGmgly4UAkyr+YZ8d5Wmv7ZrA0z2YukgHrA5ywk6CUDVu4PAodDhJAXNoL2kIAGEYgRXI5UyocgSerQvDi8kEOLSDUFpANa5EO9au/Vpy3Krtm9rJbL4cnx7muzLK64DuHLRdXFfxlGLEMJ92rQORA/5qsoi0nZal17WNfSG1SYH6NmDnNaf/maxzSOtacab+obYWNJaGSPJocqRRZ51ODCHDycVQ7Y3OGnh4mgb9TRp8qFdlsnfstmb3MzjJARlGMRkYNQYnGhIFPUII0oRoUxRErNkncMnyNYd0cYxvppvFTmRmGjqscMoY8ta1xOTS5znSONBlkMRA64d5UeyTROZ3jfSNcKDD4WHKmF7ciHDTC4E6b9PBvpooxpANaBkYqc6UGYqK191KLSnxSuFZH4RTPEcLRUAHwtPUirz/14jbE1tAC8UyoAyM78qUDq1J9oqIBLUElkdTkZD3jid1BWlaD2XDooULmsfgtVS4khj3OJieOHXk6v3Cuw2JvgVDGU5MjFfuRllU+rTmsL2Sup6jH0JGN2J5z5VLdRm13DJRbfLHhDZixjmnwd0SJG55FoAxA6ZAEZ8gVis1qtLxQxtND4ZZfR11FTGAXA0PLVL+imeyPY5xbKHGembZD4Xc20GF7ct4JFDzJxW+ZjCHNe2KegBbGC8O+F0bRVw4GgI8lCYBK8Mtbnd4CS2MUZGRxjcPE7KntVHDJftojjY3G0Nsrm1AcC3CRwfoHgncc8goqSbVaC0yNs7Wvw54366ZBgz3DUjTeo9lgilxSOe6R9KPZTuaEV8L2NzrX3ia03gLDZrxllo4QOc8VGPEWQkcQXZkGnukqJ3ZdaP9Q8wv0Z3XhEjcsu9r4j8NAdKa5BMtNoFlGKMtax2ZgeQCTT/aOuL4cxrRJLbIWOMVnleCCSJSGg11Aa4ku6AU4FYpLCwEujDoZGE0lLg/FuOPE44h14jMZgRoL5Mp/hyPew0rA6sDjSlcZcG0zORP1ogzXVY2uZXv3ObizijLomxne3Ml4z3VbqV5eRYw9zA10JJxg4RI3jR5p3g+FxrwJWOe7JpH95jZA+hHgrI53ASE4WkcqHqsN3viY8NnZS0ezJI4ytk4mJ7vV+QAEcEEuW3CdmCOF8rCBm4GOPl45KE9WgkLGy7J+7LX2ktOeHAA4t4AyOo59OPhOWqw35tTZoQe9mAPutNXdCBp50XBXr2ogDDZoqDc55J+3HrVB3EMzYTgc1sEpy7/8AiNly3SyVcDqcDjXgd65DtAtF3TNJkePxIGUkIBrwxnIOHSpC4C9tprTaD6SVxHAGjR0AyHktQSoDhmaZj6Kfcd9z2SUTWaV0cgyq3eODgcnDIZEEZLZXZsXa5QHuY2CM/wC5aHdy010wh3ifWo9VpVgbOdk8ZIMneTnnWCH6D0j+tWKDv+yvtIF5h8Usfd2iNoc7DUxPbUDE2ubTU+qa8QTnSwlp9m7ggskeGGJsddcIAr9Bn1OeQrVbhAREQEREBau8bGHE1FQf8K2i8SsqEHE264dcH6Tm3y4Lm7ddZB0wngdD0O9We+FRLTYGuBBAI4FdGlxOeG3WHNq8Lhqb9JUje0dHEUz/AMp/0tey7pX6NIHE5K537ORA4sArxOZ+6jWi6BuC0TV7OjGJiItWN3XPJE8PDyHDhoQciDX1gRkQcitNtPsUJMUtkbhfq6zjR3Ewc/6f6a5NFo2q7qblrJ7Koqh7NYnvLg0Zt1ByOtN6l3fa5bJIHgCu9rwC1wGoI3HnkVZe0mzTbSe8a7urQBlKKhsnATUzr/UGfvYtW1be1mmilcydpbI3Ih1PIgjJwOoIqCMwgtrZy+IrcB3YpNkHR1o/WgoRQvbU/fMLsLLso+lZXsibXeQTX9q5cl822a0Ojc17HFrmmocDQgq4tj+1XvYxBbGtdLo17jRr93iqD4qGnPzVFg2Cxx2ZzmTA4XnJ+J3dPpoHtrQHX1qjXhUzLdNGGuZP3LY/Ya2odzIFNfl4b6rn7PfAmdgnf3cZoA1gDWGh0e41I3aUHRbV9hgAczuWBmEVfXxVz3nxClBnXf1VH5Zpp3gs7vvWAgskn9GeRc0gudTjQHLmsFoeS/u7Y8hjiMGCjYXEZ0c4+IHkSNPrFjvFxLoaG1R0yc0BxGeTZHGjT81a5fRebLQY6GNojyDmNPezYRvGIYSfqeaCfNZYQ1zTG2JrcxK1wa4HccRzBHMlQrPeUjzgwG0BpBZK0Braj3nOo0EZ5tJqD1Sx2az4GPjb+IAoAZHYyBkDRrvC0gGtKBRbVbPwrgInBzXHOzVq8VOZhAqRrWhy1QZL3bKcP4kBsOpdF6R8ZByLi5uQ+Jrf3Uv/AMfZyB6MSh4zlc8yOpTUOJqN3qqFYba+Zp/DsaxgJaXSuqWkajumkkdCWr1Z7iiaCHue8EkllSyGp4RtNKcjVBiN5ua4wEutLCKeDxTM5SYcj81QVmns00zMD2sijIp6Q99LyNAcLTzxOUqW1xws9iJg6Mb5blyF9dpNmiqGEyu+HJv1Of2QdTHdMQAxl0xFKd84vApwYfD50rzS8r7hgb6SRrABkCc6cmjP6BU1fPaPapahhETfhyd9dfuuStFqe8kvcXE55lSxbV9dqUTKiBhkPvOyb9BqPMLgr721tVpyc/C2tcLQAP779VpLDYpJnhkUb5HnRrGl7vo0VXYXX2bTuP8AqJGQ/wBNvp5/0RmjfzOag4l7yTUkk881srn2etNqr3EL3tGr8mxj5pHUa3zKubZ7s0hZQts4cf5lqpKfKJtIx+bErAseyTfCZnGSmgd6rflYPC3yCgo25ezEOI7+V8h/l2VuL6zyUY3yDlZuzvZ82Khiijs598Dvp/8A9ZQcP5WtVi2awsYKNaApKDRWDZiKM4iMb973eJxPEuOa3UcQboF7RAREQEREBERAREQYnNXktWZwXnCgwOjUeWzqaQvwhBpLTYa7lpbZdnJdi6NR5rNVBXdqsVFo78uSK0x93M00HqSNp3kZ+EnVp3sOR5HNWXa7truWitt2EbkHzxtHs7LY30eMTHVwStrgeOVdHDe05joQTp19CW672uY6ORgfG7JzHaHgcswRucKEKqNrti32YGWHFJBvJzkiroJKChbuDwKHfhJog/NnNrizDHaCXR5APHie0dK+IK6rrs1mkhY9jjaWZYcb8TB+T1RTgQSvmlbnZ7aSayOPdvdgOTmAkV6cCrYvi8JhZvSxObHizdZ3EBjzT/bHsv3ZChoPPLDbJZPFFA5uKhLpj3Ta/KKuceYbnxWt2PvuyWhmOBobLTxhxxTD87vE4c/2Ui99qrPBXvJW1Hsg4ndKDTzoqPTbsZ3hdLMcb8nMhxRMPzYSXE56khbGERwtPdtYwakgAebjv6lVhfHanqLPH+Z//QyH3XD3ttNabQfSSuI4A0A6AZDyUFrbT7UWWJxkjmpaANY/E1492Xc8cxUhcle/ahM8Uha1nxUqfKtaD781X5K29y7L2q1DFDC4s3yuoyIcayPIb5VqliLeF7TTOLpZHOPMkqEBXIKzLk7MmEgzSumP8uyijPOeQU/S09VZWzuxHdU7mKOzfEwY5zxrNJVw/LQKCkbs2CtkoDnsFnjOj7Qe7r8sdDI7yaQu5uDswgFC5ktpdxfWzwfpaTI76t6K4Lu2WijOIjE46uccTj1JzW8is7W6BBxd07GlrMBwxx/yoWiGM/MG5v8AzErpbvuKKIUa0DoFtEQeWsA0XpEQEREBERAREQEREBERAREQF+EL9RB5wr8ovaIMdF+Fqyr8woI7o1EnsYK2JYvwtQcvbrpruXP2u7nNNRz++RBByIIyIORViujBUK0WAO3IPnna/YHFilsjaO1dZhoeJg/fu9fdr6orcimq+sLxuKtaBV5tnsGy0kvr3U380NJbJw75ozJ+NtTxDtQFLQWhzDVri08l4kkLjUknqu3i7MbRio60WUN4h8jzTkxseKvIgLrrh7M7OyhMclpd70pMMPlGwl7vNw6IKju27ZrQ/BBE+V/usaXHqaaDmuxuvs0kJH4mZkX9KIfiJ/MMOBn5n5cFdt3bJuwBjiGR/wAqFohi82spi/NVdHd9wxRABrQOgQVhs72exR0MVmbX+baqTyeUYAib9HHmu6suyYcQ6ZzpCNMZqB8rfVb5BdSyIDQL2gh2a7mMGQClgL9RAREQEREBERAREQEREBERAREQEREBERAREQEREBERAREQflF+Fq9IgxuiUSe7mu1Cnog1TLkjBrRTorK1ugWdEH4Av1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37250" name="Picture 2" descr="https://encrypted-tbn3.gstatic.com/images?q=tbn:ANd9GcThlKv3xsxW7ylOrBpHnQwL78zS2T3diBusKghGxWah1oqF3DJJ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3336" y="2743200"/>
            <a:ext cx="1857113" cy="1752600"/>
          </a:xfrm>
          <a:prstGeom prst="rect">
            <a:avLst/>
          </a:prstGeom>
          <a:noFill/>
        </p:spPr>
      </p:pic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838200" y="4885765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iPad2 (2011)</a:t>
            </a:r>
            <a:endParaRPr lang="en-CA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1183343" y="1888287"/>
            <a:ext cx="11295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SimSun" pitchFamily="2" charset="-122"/>
              </a:rPr>
              <a:t>3</a:t>
            </a:r>
            <a:endParaRPr lang="en-CA" sz="2800" dirty="0">
              <a:solidFill>
                <a:srgbClr val="FFFF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139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 flipH="1">
            <a:off x="228600" y="838200"/>
            <a:ext cx="8763000" cy="54864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8936" name="Text Box 27"/>
          <p:cNvSpPr txBox="1">
            <a:spLocks noChangeArrowheads="1"/>
          </p:cNvSpPr>
          <p:nvPr/>
        </p:nvSpPr>
        <p:spPr bwMode="auto">
          <a:xfrm>
            <a:off x="533400" y="990600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  <a:latin typeface="Arial" pitchFamily="34" charset="0"/>
                <a:ea typeface="SimSun" pitchFamily="2" charset="-122"/>
              </a:rPr>
              <a:t>Number of Days to Reach 1  Million Units Sold</a:t>
            </a:r>
            <a:endParaRPr lang="en-CA" dirty="0">
              <a:solidFill>
                <a:srgbClr val="FF33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7" name="Line 28"/>
          <p:cNvSpPr>
            <a:spLocks noChangeShapeType="1"/>
          </p:cNvSpPr>
          <p:nvPr/>
        </p:nvSpPr>
        <p:spPr bwMode="auto">
          <a:xfrm flipH="1">
            <a:off x="609600" y="1358900"/>
            <a:ext cx="54737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8939" name="TextBox 27"/>
          <p:cNvSpPr txBox="1">
            <a:spLocks noChangeArrowheads="1"/>
          </p:cNvSpPr>
          <p:nvPr/>
        </p:nvSpPr>
        <p:spPr bwMode="auto">
          <a:xfrm>
            <a:off x="609600" y="5634337"/>
            <a:ext cx="67521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</a:rPr>
              <a:t>iPhone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 6: 10 M during launch weekend (19-21 Sept 2014)</a:t>
            </a:r>
            <a:endParaRPr lang="en-CA" sz="2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3010" name="AutoShape 2" descr="data:image/jpeg;base64,/9j/4AAQSkZJRgABAQAAAQABAAD/2wCEAAkGBxQTEhMUExQVFhUXFRUWGBUWFxcVFRcYFxUWFxUaFxkYHCkgGB4lHBUUITEjJSkrLy4uGB8zODMtNygtMSsBCgoKDg0OGxAQGjEkHSQsNSwsLC8sLCwtLCwsLC4sNzcsNy0sLC8sLC0sLCwsLCwsNCw3LCw1LCwsMiwsLCwrLP/AABEIAKgBLAMBIgACEQEDEQH/xAAcAAEAAgMBAQEAAAAAAAAAAAAABAcDBQYCCAH/xABAEAABAwEFBQQIBAUEAgMAAAABAAIDEQQFEiExBkFRYXEHEyKBIzJCUmJykaEUgpKxM1Nj4fAkQ8HRFaJzg5P/xAAZAQEBAAMBAAAAAAAAAAAAAAAAAQIDBAX/xAAkEQEAAgECBgMBAQAAAAAAAAAAARECAyEEEjFBYfATUXEyIv/aAAwDAQACEQMRAD8AvFERAREQEREBERAREQEREBERAREQEREBERAREQEREBERAREQEREBERAREQEREBERAREQEREBERAREQEREBERAREQEREBERAREQEXh8gGpWkvDbCyQmj5QTwZ4z9G1p50Qb5FW96dqQFRZ4CfilNB+hta/qC11g7VJg8d/FG5m/u8THjpicQemXVBbKLX3LfUNqj7yB4eN40c08HNObStggIiICIiAiIgIiICIiAiIgIiICIiAiIgIiICIiAiIgIi8veAKkgDicgg9IuevnbWxWYEyzs6Ag/2Ve3726wtqLNEXn3nZD70/wCVlyT32YfJHbf8XGtdeF+WeAVllY3lWp+gXzRfvaveFoqBJ3bTuZ/lPsuNtdtklNZHuefiJP04K1jHkvOfHvvd9S3j2hRtyijc88XeEfTUrlry22tUlQHCMcGCn31VKXDNbC4MsveyH+Wxrpf/AFANFa+zuyN5SgG1Rw2dvvPk8dKaiNmLPkXNTm+oOS+s2g2m3SOBDpHkE1ILiQTxI0KhEEmgFTuA1+isezbDw4fC507+BrHF9WZg9XFbyxbK4Qf4cYpkI2CoPNwAxealXvMl1tEKrsez8rzV7SxvF1Af06/ZQr2ueSIYvXZvc2uXzDd10Vn226DCfEKgnJ3sny3Hkfuosha0VJAGmZoPpoozVXd16S2eQSQvcx43jeODgcnDkVbWx3aZDaMMVpwwzGgDq0ikPIn1CeB8idFxN8bORTVfZXNDtcGjHfKfZ/bouHtkLmOLHtLXDVpFCoPq5F89bHdplosWGOWs9nGWAn0kY/puOo+F2WlC1Xjs7tDZ7bEJbNIHt0I0ew+69pzaevkg2iIiAiIgIiICIiAiIgIiICIiAiIgIigXnfEMDMcsga3SuorrTLfqrETO0JMxEXKeirK/e2exQ1EVZHctPt/yQq7v3trtctRCBEOO/wC2f3WXJXWWHyX/ADF++X0VarZHGKyPa0fEQFyF+9qFgs1QZcbhub/lfsvmi89o7TOSZZnmu6tB9tfNaoBLxjyVnPWa997Lpv3t2eaizQ0+J3961+gVeX1t9brTXvJ3AcG5fQ6jyKw3FsTbrXQwWaRzTmHkd3HT530afIld7dXYo4DFbLVGz+nCO8ectMb6Naa8nJzz22X48e+/6qSR7nEkkk7yTU+ZK3FwbK2q2fwInPFaFzQXAccVPV130V+3F2bWSHCY7IHkZGS1elPIhrqMHkwrso7lqAJH5Cngbk3Ll6v0aFizUJdvY5OSTaJ44mjc0GaTXeGkMbofbK7u4eyuxR0IgktB1D53eDyjbhYRyJd5qz4LBGz1WCvE5nyropKDTXbdBiYGNMcTBoyJjWADgMIAH0KnR3dGMyMR4vOL7HIeQUtYZ7UxlMbgK6VNK9OPkpYzIogtTnGjI3aHxOGBtd3reL/1X4+yyOpikLRwjAFernVP0ogy2qVgb6QtwnLxEBpruzyK52+dnDQmIYm74zqPkP8Ah4Lo4LGxmYbn7xJc7zc6pOg3rOgqFl1Na4gOlppg9UN4guNHfRL1uqG0NEbxUgeFwJL2/mNfodVYV83JDaSaOwytHrNNeneMrR4y35jcQuKvGzzwOwSMa0V8L9Wu+Wn7Eg8lRU20uzktmq4+OLdI0ZD5x7J+3NaS7L6nskoms8jo5BvboRwcDk4ciCFdpeCKHOooagUK4raDs4dMHSWJhqKkxAHAfkdo08tOig73YDtggteGG14bPaDQB1aQyH4SfUPwuPChJNFaC+JLbC9jyyRpa9vhLXDCRTiF3/Z/2s2mw4Yp62izCgDSfSxj+m46gD2TlkKFqD6cRanZvaOzW6IS2aQPboRo9h917Tm09dd1QtsgIiICIiAiIgIiICIol6W9sET5X6NFabydwHMmgSItJmt37eF4xQtxSvawfEaV6DUrgNqO2OxWUuYxsksoGjW4WgkVGIup+y01uvlzpQ+Whe476HDX1Q3gBkMuq5Daq6IrU8l1IpqDDNngdl6swG6ujxmNDUUpu1NKdOolp0daNW5jpDzffbdbZRSGOKAU9anfPrxGPwj9K4K+NoLVajW0Tyy51o95LR0b6rfIKLeNgkgkMcrCx43HgdCCMnA6gioO5YI5C0gjUEEb9Oq0t72yBxGINJbUCtCRU6CvHktvd2ydql0jLRvLyGAeTvEfILp9m75jtBa3wQy4Q3ecYFfVeTXfXC4nlXNdTHZI2eIuJ3YsVB/w39laGmuPsyicGmWZ8pNPBZ2EAO9ppe8E8qFreOhBVnbObJWaysDxYYYng5SS1lk01GLE5jqbmrl7vvR8D8dn8LuYIa4V0cDm4a6V6jVWNs3tEy0tDQBDNTxM1ByzMZyxDqARvHEJjIHvPixkbzlG2nIVLz9tVsYLKxnqtAPHU/U5rxHIRkMTuZAaPvT9lHtMxBo+UNzyDAC8g1wijg41NDoNxUE+R4Aq4gDicgo/40H1GudzAo39TqA+VVFjgqWubFU645T4hWmgNXA65ZDJSWWR5zfIT8LBgbu35u4+1vQDa8P8TC06gBxcSBrlhBPkF+fiXu9Rh11f4B1ofEelB13rPZrKyMUY0N401PMnUnmV+TWxjTQuGI6N1cejdToUGFtke7OSQ/LGCwD81S48NR0Waz2RjPVaBz1J6k5lRH3mSS1rDUDfmd1PA2rqZ+1hWGSKVwq9+FudczG2nRjsWnF/HJWhsZbWxpoXCu5tauPRozKiPvMk0Y3xVp4q1zrnhaC4ae1h6qM1sTAAAXA8PRxHI9A/p4qLB/5MkBkeVKeGFtcPUubQA56tbpqrypbZCeXDV+BnFzsqD5Q4gebl4dR3vy6H3I9DTPIOB/NuWotYmHjDBlSoxF81N+GpOeWQDwvcDo5GA4nTDQh7jlxBZkKjmK8+LYTW2wAYWEZZYLO3HTkXkYG7taKHbLbX0MrBHG7R0vpsR1pXFRjuFSeW5a6W3dw7BG7vGnLuAS6VlTngIzpyd5HNYbXbXtAYYhFE7LHN6RoroHMafD5kBFSmXHE2rGCQOZhLZXkSB3KhJxUpmCAsM164z3ZdIHsIP+lIc1+tK5HCN+E051CxvupmARulmdUUBqcA6NFRT5q65LE2+O5IhlDWmhwmJuTv/raKtd0BHBBB2r2RZeQBmibC4aS1Bm0yBDfDTkSVR21ux1osD6SNxRk+GVvqO6+6eRV7fiz3jWCMse6pbJai4VzzDG5knP1atKz2m7muFLQ98wOrAMEXm1uZ19px0UHzhcd9z2OUTWaV0cg3t0I4OBycNMiCF9Bdn/bDBa8MNrw2e0GgDq+hkPIn+GeTjTShJNFXO3nZ2yKstkcACf4D3AOqT/tE+t01VayRlpIcCCMiDkR1Cg+4UXzF2f8AazabBhimraLMKANJ9JGP6bjqAPZOWQALV9D7N7R2a3RCWzSB7dCNHsPuvac2n99RUINsiIgIiICIiAq27Qb+Dn92D6OHN3xS6Afl/c8lZKpba3Y09/LSV2Fz3OGtKk1oT9vJdPCxjOf+pcnGTnGnWMfrhr2vipOea2cNp7+Fsm8Va7qNf3B/MFim2QLNykXXYjFiaR4XD7j+1foF28Vpznhf04eE1tPTz5YvdCtTI5WCG0AuYK4Htp3sJOpjJ1bxYcjyOa4q/bikszhWj4nV7uZtcDxvHFrhvacx0IJ7m1xUJCwQ2jCHMc0SRPyfE+uF1NDlm1w3OFCF5L2Vcg0XebL7berFanGmgly4UAkyr+YZ8d5Wmv7ZrA0z2YukgHrA5ywk6CUDVu4PAodDhJAXNoL2kIAGEYgRXI5UyocgSerQvDi8kEOLSDUFpANa5EO9au/Vpy3Krtm9rJbL4cnx7muzLK64DuHLRdXFfxlGLEMJ92rQORA/5qsoi0nZal17WNfSG1SYH6NmDnNaf/maxzSOtacab+obYWNJaGSPJocqRRZ51ODCHDycVQ7Y3OGnh4mgb9TRp8qFdlsnfstmb3MzjJARlGMRkYNQYnGhIFPUII0oRoUxRErNkncMnyNYd0cYxvppvFTmRmGjqscMoY8ta1xOTS5znSONBlkMRA64d5UeyTROZ3jfSNcKDD4WHKmF7ciHDTC4E6b9PBvpooxpANaBkYqc6UGYqK191KLSnxSuFZH4RTPEcLRUAHwtPUirz/14jbE1tAC8UyoAyM78qUDq1J9oqIBLUElkdTkZD3jid1BWlaD2XDooULmsfgtVS4khj3OJieOHXk6v3Cuw2JvgVDGU5MjFfuRllU+rTmsL2Sup6jH0JGN2J5z5VLdRm13DJRbfLHhDZixjmnwd0SJG55FoAxA6ZAEZ8gVis1qtLxQxtND4ZZfR11FTGAXA0PLVL+imeyPY5xbKHGembZD4Xc20GF7ct4JFDzJxW+ZjCHNe2KegBbGC8O+F0bRVw4GgI8lCYBK8Mtbnd4CS2MUZGRxjcPE7KntVHDJftojjY3G0Nsrm1AcC3CRwfoHgncc8goqSbVaC0yNs7Wvw54366ZBgz3DUjTeo9lgilxSOe6R9KPZTuaEV8L2NzrX3ia03gLDZrxllo4QOc8VGPEWQkcQXZkGnukqJ3ZdaP9Q8wv0Z3XhEjcsu9r4j8NAdKa5BMtNoFlGKMtax2ZgeQCTT/aOuL4cxrRJLbIWOMVnleCCSJSGg11Aa4ku6AU4FYpLCwEujDoZGE0lLg/FuOPE44h14jMZgRoL5Mp/hyPew0rA6sDjSlcZcG0zORP1ogzXVY2uZXv3ObizijLomxne3Ml4z3VbqV5eRYw9zA10JJxg4RI3jR5p3g+FxrwJWOe7JpH95jZA+hHgrI53ASE4WkcqHqsN3viY8NnZS0ezJI4ytk4mJ7vV+QAEcEEuW3CdmCOF8rCBm4GOPl45KE9WgkLGy7J+7LX2ktOeHAA4t4AyOo59OPhOWqw35tTZoQe9mAPutNXdCBp50XBXr2ogDDZoqDc55J+3HrVB3EMzYTgc1sEpy7/8AiNly3SyVcDqcDjXgd65DtAtF3TNJkePxIGUkIBrwxnIOHSpC4C9tprTaD6SVxHAGjR0AyHktQSoDhmaZj6Kfcd9z2SUTWaV0cgyq3eODgcnDIZEEZLZXZsXa5QHuY2CM/wC5aHdy010wh3ifWo9VpVgbOdk8ZIMneTnnWCH6D0j+tWKDv+yvtIF5h8Usfd2iNoc7DUxPbUDE2ubTU+qa8QTnSwlp9m7ggskeGGJsddcIAr9Bn1OeQrVbhAREQEREBau8bGHE1FQf8K2i8SsqEHE264dcH6Tm3y4Lm7ddZB0wngdD0O9We+FRLTYGuBBAI4FdGlxOeG3WHNq8Lhqb9JUje0dHEUz/AMp/0tey7pX6NIHE5K537ORA4sArxOZ+6jWi6BuC0TV7OjGJiItWN3XPJE8PDyHDhoQciDX1gRkQcitNtPsUJMUtkbhfq6zjR3Ewc/6f6a5NFo2q7qblrJ7Koqh7NYnvLg0Zt1ByOtN6l3fa5bJIHgCu9rwC1wGoI3HnkVZe0mzTbSe8a7urQBlKKhsnATUzr/UGfvYtW1be1mmilcydpbI3Ih1PIgjJwOoIqCMwgtrZy+IrcB3YpNkHR1o/WgoRQvbU/fMLsLLso+lZXsibXeQTX9q5cl822a0Ojc17HFrmmocDQgq4tj+1XvYxBbGtdLo17jRr93iqD4qGnPzVFg2Cxx2ZzmTA4XnJ+J3dPpoHtrQHX1qjXhUzLdNGGuZP3LY/Ya2odzIFNfl4b6rn7PfAmdgnf3cZoA1gDWGh0e41I3aUHRbV9hgAczuWBmEVfXxVz3nxClBnXf1VH5Zpp3gs7vvWAgskn9GeRc0gudTjQHLmsFoeS/u7Y8hjiMGCjYXEZ0c4+IHkSNPrFjvFxLoaG1R0yc0BxGeTZHGjT81a5fRebLQY6GNojyDmNPezYRvGIYSfqeaCfNZYQ1zTG2JrcxK1wa4HccRzBHMlQrPeUjzgwG0BpBZK0Braj3nOo0EZ5tJqD1Sx2az4GPjb+IAoAZHYyBkDRrvC0gGtKBRbVbPwrgInBzXHOzVq8VOZhAqRrWhy1QZL3bKcP4kBsOpdF6R8ZByLi5uQ+Jrf3Uv/AMfZyB6MSh4zlc8yOpTUOJqN3qqFYba+Zp/DsaxgJaXSuqWkajumkkdCWr1Z7iiaCHue8EkllSyGp4RtNKcjVBiN5ua4wEutLCKeDxTM5SYcj81QVmns00zMD2sijIp6Q99LyNAcLTzxOUqW1xws9iJg6Mb5blyF9dpNmiqGEyu+HJv1Of2QdTHdMQAxl0xFKd84vApwYfD50rzS8r7hgb6SRrABkCc6cmjP6BU1fPaPapahhETfhyd9dfuuStFqe8kvcXE55lSxbV9dqUTKiBhkPvOyb9BqPMLgr721tVpyc/C2tcLQAP779VpLDYpJnhkUb5HnRrGl7vo0VXYXX2bTuP8AqJGQ/wBNvp5/0RmjfzOag4l7yTUkk881srn2etNqr3EL3tGr8mxj5pHUa3zKubZ7s0hZQts4cf5lqpKfKJtIx+bErAseyTfCZnGSmgd6rflYPC3yCgo25ezEOI7+V8h/l2VuL6zyUY3yDlZuzvZ82Khiijs598Dvp/8A9ZQcP5WtVi2awsYKNaApKDRWDZiKM4iMb973eJxPEuOa3UcQboF7RAREQEREBERAREQYnNXktWZwXnCgwOjUeWzqaQvwhBpLTYa7lpbZdnJdi6NR5rNVBXdqsVFo78uSK0x93M00HqSNp3kZ+EnVp3sOR5HNWXa7truWitt2EbkHzxtHs7LY30eMTHVwStrgeOVdHDe05joQTp19CW672uY6ORgfG7JzHaHgcswRucKEKqNrti32YGWHFJBvJzkiroJKChbuDwKHfhJog/NnNrizDHaCXR5APHie0dK+IK6rrs1mkhY9jjaWZYcb8TB+T1RTgQSvmlbnZ7aSayOPdvdgOTmAkV6cCrYvi8JhZvSxObHizdZ3EBjzT/bHsv3ZChoPPLDbJZPFFA5uKhLpj3Ta/KKuceYbnxWt2PvuyWhmOBobLTxhxxTD87vE4c/2Ui99qrPBXvJW1Hsg4ndKDTzoqPTbsZ3hdLMcb8nMhxRMPzYSXE56khbGERwtPdtYwakgAebjv6lVhfHanqLPH+Z//QyH3XD3ttNabQfSSuI4A0A6AZDyUFrbT7UWWJxkjmpaANY/E1492Xc8cxUhcle/ahM8Uha1nxUqfKtaD781X5K29y7L2q1DFDC4s3yuoyIcayPIb5VqliLeF7TTOLpZHOPMkqEBXIKzLk7MmEgzSumP8uyijPOeQU/S09VZWzuxHdU7mKOzfEwY5zxrNJVw/LQKCkbs2CtkoDnsFnjOj7Qe7r8sdDI7yaQu5uDswgFC5ktpdxfWzwfpaTI76t6K4Lu2WijOIjE46uccTj1JzW8is7W6BBxd07GlrMBwxx/yoWiGM/MG5v8AzErpbvuKKIUa0DoFtEQeWsA0XpEQEREBERAREQEREBERAREQF+EL9RB5wr8ovaIMdF+Fqyr8woI7o1EnsYK2JYvwtQcvbrpruXP2u7nNNRz++RBByIIyIORViujBUK0WAO3IPnna/YHFilsjaO1dZhoeJg/fu9fdr6orcimq+sLxuKtaBV5tnsGy0kvr3U380NJbJw75ozJ+NtTxDtQFLQWhzDVri08l4kkLjUknqu3i7MbRio60WUN4h8jzTkxseKvIgLrrh7M7OyhMclpd70pMMPlGwl7vNw6IKju27ZrQ/BBE+V/usaXHqaaDmuxuvs0kJH4mZkX9KIfiJ/MMOBn5n5cFdt3bJuwBjiGR/wAqFohi82spi/NVdHd9wxRABrQOgQVhs72exR0MVmbX+baqTyeUYAib9HHmu6suyYcQ6ZzpCNMZqB8rfVb5BdSyIDQL2gh2a7mMGQClgL9RAREQEREBERAREQEREBERAREQEREBERAREQEREBERAREQflF+Fq9IgxuiUSe7mu1Cnog1TLkjBrRTorK1ugWdEH4Av1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3012" name="AutoShape 4" descr="data:image/jpeg;base64,/9j/4AAQSkZJRgABAQAAAQABAAD/2wCEAAkGBxQTEhMUExQVFhUXFRUWGBUWFxcVFRcYFxUWFxUaFxkYHCkgGB4lHBUUITEjJSkrLy4uGB8zODMtNygtMSsBCgoKDg0OGxAQGjEkHSQsNSwsLC8sLCwtLCwsLC4sNzcsNy0sLC8sLC0sLCwsLCwsNCw3LCw1LCwsMiwsLCwrLP/AABEIAKgBLAMBIgACEQEDEQH/xAAcAAEAAgMBAQEAAAAAAAAAAAAABAcDBQYCCAH/xABAEAABAwEFBQQIBAUEAgMAAAABAAIDEQQFEiExBkFRYXEHEyKBIzJCUmJykaEUgpKxM1Nj4fAkQ8HRFaJzg5P/xAAZAQEBAAMBAAAAAAAAAAAAAAAAAQIDBAX/xAAkEQEAAgECBgMBAQAAAAAAAAAAARECAyEEEjFBYfATUXEyIv/aAAwDAQACEQMRAD8AvFERAREQEREBERAREQEREBERAREQEREBERAREQEREBERAREQEREBERAREQEREBERAREQEREBERAREQEREBERAREQEREBERAREQEXh8gGpWkvDbCyQmj5QTwZ4z9G1p50Qb5FW96dqQFRZ4CfilNB+hta/qC11g7VJg8d/FG5m/u8THjpicQemXVBbKLX3LfUNqj7yB4eN40c08HNObStggIiICIiAiIgIiICIiAiIgIiICIiAiIgIiICIiAiIgIi8veAKkgDicgg9IuevnbWxWYEyzs6Ag/2Ve3726wtqLNEXn3nZD70/wCVlyT32YfJHbf8XGtdeF+WeAVllY3lWp+gXzRfvaveFoqBJ3bTuZ/lPsuNtdtklNZHuefiJP04K1jHkvOfHvvd9S3j2hRtyijc88XeEfTUrlry22tUlQHCMcGCn31VKXDNbC4MsveyH+Wxrpf/AFANFa+zuyN5SgG1Rw2dvvPk8dKaiNmLPkXNTm+oOS+s2g2m3SOBDpHkE1ILiQTxI0KhEEmgFTuA1+isezbDw4fC507+BrHF9WZg9XFbyxbK4Qf4cYpkI2CoPNwAxealXvMl1tEKrsez8rzV7SxvF1Af06/ZQr2ueSIYvXZvc2uXzDd10Vn226DCfEKgnJ3sny3Hkfuosha0VJAGmZoPpoozVXd16S2eQSQvcx43jeODgcnDkVbWx3aZDaMMVpwwzGgDq0ikPIn1CeB8idFxN8bORTVfZXNDtcGjHfKfZ/bouHtkLmOLHtLXDVpFCoPq5F89bHdplosWGOWs9nGWAn0kY/puOo+F2WlC1Xjs7tDZ7bEJbNIHt0I0ew+69pzaevkg2iIiAiIgIiICIiAiIgIiICIiAiIgIigXnfEMDMcsga3SuorrTLfqrETO0JMxEXKeirK/e2exQ1EVZHctPt/yQq7v3trtctRCBEOO/wC2f3WXJXWWHyX/ADF++X0VarZHGKyPa0fEQFyF+9qFgs1QZcbhub/lfsvmi89o7TOSZZnmu6tB9tfNaoBLxjyVnPWa997Lpv3t2eaizQ0+J3961+gVeX1t9brTXvJ3AcG5fQ6jyKw3FsTbrXQwWaRzTmHkd3HT530afIld7dXYo4DFbLVGz+nCO8ectMb6Naa8nJzz22X48e+/6qSR7nEkkk7yTU+ZK3FwbK2q2fwInPFaFzQXAccVPV130V+3F2bWSHCY7IHkZGS1elPIhrqMHkwrso7lqAJH5Cngbk3Ll6v0aFizUJdvY5OSTaJ44mjc0GaTXeGkMbofbK7u4eyuxR0IgktB1D53eDyjbhYRyJd5qz4LBGz1WCvE5nyropKDTXbdBiYGNMcTBoyJjWADgMIAH0KnR3dGMyMR4vOL7HIeQUtYZ7UxlMbgK6VNK9OPkpYzIogtTnGjI3aHxOGBtd3reL/1X4+yyOpikLRwjAFernVP0ogy2qVgb6QtwnLxEBpruzyK52+dnDQmIYm74zqPkP8Ah4Lo4LGxmYbn7xJc7zc6pOg3rOgqFl1Na4gOlppg9UN4guNHfRL1uqG0NEbxUgeFwJL2/mNfodVYV83JDaSaOwytHrNNeneMrR4y35jcQuKvGzzwOwSMa0V8L9Wu+Wn7Eg8lRU20uzktmq4+OLdI0ZD5x7J+3NaS7L6nskoms8jo5BvboRwcDk4ciCFdpeCKHOooagUK4raDs4dMHSWJhqKkxAHAfkdo08tOig73YDtggteGG14bPaDQB1aQyH4SfUPwuPChJNFaC+JLbC9jyyRpa9vhLXDCRTiF3/Z/2s2mw4Yp62izCgDSfSxj+m46gD2TlkKFqD6cRanZvaOzW6IS2aQPboRo9h917Tm09dd1QtsgIiICIiAiIgIiICIol6W9sET5X6NFabydwHMmgSItJmt37eF4xQtxSvawfEaV6DUrgNqO2OxWUuYxsksoGjW4WgkVGIup+y01uvlzpQ+Whe476HDX1Q3gBkMuq5Daq6IrU8l1IpqDDNngdl6swG6ujxmNDUUpu1NKdOolp0daNW5jpDzffbdbZRSGOKAU9anfPrxGPwj9K4K+NoLVajW0Tyy51o95LR0b6rfIKLeNgkgkMcrCx43HgdCCMnA6gioO5YI5C0gjUEEb9Oq0t72yBxGINJbUCtCRU6CvHktvd2ydql0jLRvLyGAeTvEfILp9m75jtBa3wQy4Q3ecYFfVeTXfXC4nlXNdTHZI2eIuJ3YsVB/w39laGmuPsyicGmWZ8pNPBZ2EAO9ppe8E8qFreOhBVnbObJWaysDxYYYng5SS1lk01GLE5jqbmrl7vvR8D8dn8LuYIa4V0cDm4a6V6jVWNs3tEy0tDQBDNTxM1ByzMZyxDqARvHEJjIHvPixkbzlG2nIVLz9tVsYLKxnqtAPHU/U5rxHIRkMTuZAaPvT9lHtMxBo+UNzyDAC8g1wijg41NDoNxUE+R4Aq4gDicgo/40H1GudzAo39TqA+VVFjgqWubFU645T4hWmgNXA65ZDJSWWR5zfIT8LBgbu35u4+1vQDa8P8TC06gBxcSBrlhBPkF+fiXu9Rh11f4B1ofEelB13rPZrKyMUY0N401PMnUnmV+TWxjTQuGI6N1cejdToUGFtke7OSQ/LGCwD81S48NR0Waz2RjPVaBz1J6k5lRH3mSS1rDUDfmd1PA2rqZ+1hWGSKVwq9+FudczG2nRjsWnF/HJWhsZbWxpoXCu5tauPRozKiPvMk0Y3xVp4q1zrnhaC4ae1h6qM1sTAAAXA8PRxHI9A/p4qLB/5MkBkeVKeGFtcPUubQA56tbpqrypbZCeXDV+BnFzsqD5Q4gebl4dR3vy6H3I9DTPIOB/NuWotYmHjDBlSoxF81N+GpOeWQDwvcDo5GA4nTDQh7jlxBZkKjmK8+LYTW2wAYWEZZYLO3HTkXkYG7taKHbLbX0MrBHG7R0vpsR1pXFRjuFSeW5a6W3dw7BG7vGnLuAS6VlTngIzpyd5HNYbXbXtAYYhFE7LHN6RoroHMafD5kBFSmXHE2rGCQOZhLZXkSB3KhJxUpmCAsM164z3ZdIHsIP+lIc1+tK5HCN+E051CxvupmARulmdUUBqcA6NFRT5q65LE2+O5IhlDWmhwmJuTv/raKtd0BHBBB2r2RZeQBmibC4aS1Bm0yBDfDTkSVR21ux1osD6SNxRk+GVvqO6+6eRV7fiz3jWCMse6pbJai4VzzDG5knP1atKz2m7muFLQ98wOrAMEXm1uZ19px0UHzhcd9z2OUTWaV0cg3t0I4OBycNMiCF9Bdn/bDBa8MNrw2e0GgDq+hkPIn+GeTjTShJNFXO3nZ2yKstkcACf4D3AOqT/tE+t01VayRlpIcCCMiDkR1Cg+4UXzF2f8AazabBhimraLMKANJ9JGP6bjqAPZOWQALV9D7N7R2a3RCWzSB7dCNHsPuvac2n99RUINsiIgIiICIiAq27Qb+Dn92D6OHN3xS6Afl/c8lZKpba3Y09/LSV2Fz3OGtKk1oT9vJdPCxjOf+pcnGTnGnWMfrhr2vipOea2cNp7+Fsm8Va7qNf3B/MFim2QLNykXXYjFiaR4XD7j+1foF28Vpznhf04eE1tPTz5YvdCtTI5WCG0AuYK4Htp3sJOpjJ1bxYcjyOa4q/bikszhWj4nV7uZtcDxvHFrhvacx0IJ7m1xUJCwQ2jCHMc0SRPyfE+uF1NDlm1w3OFCF5L2Vcg0XebL7berFanGmgly4UAkyr+YZ8d5Wmv7ZrA0z2YukgHrA5ywk6CUDVu4PAodDhJAXNoL2kIAGEYgRXI5UyocgSerQvDi8kEOLSDUFpANa5EO9au/Vpy3Krtm9rJbL4cnx7muzLK64DuHLRdXFfxlGLEMJ92rQORA/5qsoi0nZal17WNfSG1SYH6NmDnNaf/maxzSOtacab+obYWNJaGSPJocqRRZ51ODCHDycVQ7Y3OGnh4mgb9TRp8qFdlsnfstmb3MzjJARlGMRkYNQYnGhIFPUII0oRoUxRErNkncMnyNYd0cYxvppvFTmRmGjqscMoY8ta1xOTS5znSONBlkMRA64d5UeyTROZ3jfSNcKDD4WHKmF7ciHDTC4E6b9PBvpooxpANaBkYqc6UGYqK191KLSnxSuFZH4RTPEcLRUAHwtPUirz/14jbE1tAC8UyoAyM78qUDq1J9oqIBLUElkdTkZD3jid1BWlaD2XDooULmsfgtVS4khj3OJieOHXk6v3Cuw2JvgVDGU5MjFfuRllU+rTmsL2Sup6jH0JGN2J5z5VLdRm13DJRbfLHhDZixjmnwd0SJG55FoAxA6ZAEZ8gVis1qtLxQxtND4ZZfR11FTGAXA0PLVL+imeyPY5xbKHGembZD4Xc20GF7ct4JFDzJxW+ZjCHNe2KegBbGC8O+F0bRVw4GgI8lCYBK8Mtbnd4CS2MUZGRxjcPE7KntVHDJftojjY3G0Nsrm1AcC3CRwfoHgncc8goqSbVaC0yNs7Wvw54366ZBgz3DUjTeo9lgilxSOe6R9KPZTuaEV8L2NzrX3ia03gLDZrxllo4QOc8VGPEWQkcQXZkGnukqJ3ZdaP9Q8wv0Z3XhEjcsu9r4j8NAdKa5BMtNoFlGKMtax2ZgeQCTT/aOuL4cxrRJLbIWOMVnleCCSJSGg11Aa4ku6AU4FYpLCwEujDoZGE0lLg/FuOPE44h14jMZgRoL5Mp/hyPew0rA6sDjSlcZcG0zORP1ogzXVY2uZXv3ObizijLomxne3Ml4z3VbqV5eRYw9zA10JJxg4RI3jR5p3g+FxrwJWOe7JpH95jZA+hHgrI53ASE4WkcqHqsN3viY8NnZS0ezJI4ytk4mJ7vV+QAEcEEuW3CdmCOF8rCBm4GOPl45KE9WgkLGy7J+7LX2ktOeHAA4t4AyOo59OPhOWqw35tTZoQe9mAPutNXdCBp50XBXr2ogDDZoqDc55J+3HrVB3EMzYTgc1sEpy7/8AiNly3SyVcDqcDjXgd65DtAtF3TNJkePxIGUkIBrwxnIOHSpC4C9tprTaD6SVxHAGjR0AyHktQSoDhmaZj6Kfcd9z2SUTWaV0cgyq3eODgcnDIZEEZLZXZsXa5QHuY2CM/wC5aHdy010wh3ifWo9VpVgbOdk8ZIMneTnnWCH6D0j+tWKDv+yvtIF5h8Usfd2iNoc7DUxPbUDE2ubTU+qa8QTnSwlp9m7ggskeGGJsddcIAr9Bn1OeQrVbhAREQEREBau8bGHE1FQf8K2i8SsqEHE264dcH6Tm3y4Lm7ddZB0wngdD0O9We+FRLTYGuBBAI4FdGlxOeG3WHNq8Lhqb9JUje0dHEUz/AMp/0tey7pX6NIHE5K537ORA4sArxOZ+6jWi6BuC0TV7OjGJiItWN3XPJE8PDyHDhoQciDX1gRkQcitNtPsUJMUtkbhfq6zjR3Ewc/6f6a5NFo2q7qblrJ7Koqh7NYnvLg0Zt1ByOtN6l3fa5bJIHgCu9rwC1wGoI3HnkVZe0mzTbSe8a7urQBlKKhsnATUzr/UGfvYtW1be1mmilcydpbI3Ih1PIgjJwOoIqCMwgtrZy+IrcB3YpNkHR1o/WgoRQvbU/fMLsLLso+lZXsibXeQTX9q5cl822a0Ojc17HFrmmocDQgq4tj+1XvYxBbGtdLo17jRr93iqD4qGnPzVFg2Cxx2ZzmTA4XnJ+J3dPpoHtrQHX1qjXhUzLdNGGuZP3LY/Ya2odzIFNfl4b6rn7PfAmdgnf3cZoA1gDWGh0e41I3aUHRbV9hgAczuWBmEVfXxVz3nxClBnXf1VH5Zpp3gs7vvWAgskn9GeRc0gudTjQHLmsFoeS/u7Y8hjiMGCjYXEZ0c4+IHkSNPrFjvFxLoaG1R0yc0BxGeTZHGjT81a5fRebLQY6GNojyDmNPezYRvGIYSfqeaCfNZYQ1zTG2JrcxK1wa4HccRzBHMlQrPeUjzgwG0BpBZK0Braj3nOo0EZ5tJqD1Sx2az4GPjb+IAoAZHYyBkDRrvC0gGtKBRbVbPwrgInBzXHOzVq8VOZhAqRrWhy1QZL3bKcP4kBsOpdF6R8ZByLi5uQ+Jrf3Uv/AMfZyB6MSh4zlc8yOpTUOJqN3qqFYba+Zp/DsaxgJaXSuqWkajumkkdCWr1Z7iiaCHue8EkllSyGp4RtNKcjVBiN5ua4wEutLCKeDxTM5SYcj81QVmns00zMD2sijIp6Q99LyNAcLTzxOUqW1xws9iJg6Mb5blyF9dpNmiqGEyu+HJv1Of2QdTHdMQAxl0xFKd84vApwYfD50rzS8r7hgb6SRrABkCc6cmjP6BU1fPaPapahhETfhyd9dfuuStFqe8kvcXE55lSxbV9dqUTKiBhkPvOyb9BqPMLgr721tVpyc/C2tcLQAP779VpLDYpJnhkUb5HnRrGl7vo0VXYXX2bTuP8AqJGQ/wBNvp5/0RmjfzOag4l7yTUkk881srn2etNqr3EL3tGr8mxj5pHUa3zKubZ7s0hZQts4cf5lqpKfKJtIx+bErAseyTfCZnGSmgd6rflYPC3yCgo25ezEOI7+V8h/l2VuL6zyUY3yDlZuzvZ82Khiijs598Dvp/8A9ZQcP5WtVi2awsYKNaApKDRWDZiKM4iMb973eJxPEuOa3UcQboF7RAREQEREBERAREQYnNXktWZwXnCgwOjUeWzqaQvwhBpLTYa7lpbZdnJdi6NR5rNVBXdqsVFo78uSK0x93M00HqSNp3kZ+EnVp3sOR5HNWXa7truWitt2EbkHzxtHs7LY30eMTHVwStrgeOVdHDe05joQTp19CW672uY6ORgfG7JzHaHgcswRucKEKqNrti32YGWHFJBvJzkiroJKChbuDwKHfhJog/NnNrizDHaCXR5APHie0dK+IK6rrs1mkhY9jjaWZYcb8TB+T1RTgQSvmlbnZ7aSayOPdvdgOTmAkV6cCrYvi8JhZvSxObHizdZ3EBjzT/bHsv3ZChoPPLDbJZPFFA5uKhLpj3Ta/KKuceYbnxWt2PvuyWhmOBobLTxhxxTD87vE4c/2Ui99qrPBXvJW1Hsg4ndKDTzoqPTbsZ3hdLMcb8nMhxRMPzYSXE56khbGERwtPdtYwakgAebjv6lVhfHanqLPH+Z//QyH3XD3ttNabQfSSuI4A0A6AZDyUFrbT7UWWJxkjmpaANY/E1492Xc8cxUhcle/ahM8Uha1nxUqfKtaD781X5K29y7L2q1DFDC4s3yuoyIcayPIb5VqliLeF7TTOLpZHOPMkqEBXIKzLk7MmEgzSumP8uyijPOeQU/S09VZWzuxHdU7mKOzfEwY5zxrNJVw/LQKCkbs2CtkoDnsFnjOj7Qe7r8sdDI7yaQu5uDswgFC5ktpdxfWzwfpaTI76t6K4Lu2WijOIjE46uccTj1JzW8is7W6BBxd07GlrMBwxx/yoWiGM/MG5v8AzErpbvuKKIUa0DoFtEQeWsA0XpEQEREBERAREQEREBERAREQF+EL9RB5wr8ovaIMdF+Fqyr8woI7o1EnsYK2JYvwtQcvbrpruXP2u7nNNRz++RBByIIyIORViujBUK0WAO3IPnna/YHFilsjaO1dZhoeJg/fu9fdr6orcimq+sLxuKtaBV5tnsGy0kvr3U380NJbJw75ozJ+NtTxDtQFLQWhzDVri08l4kkLjUknqu3i7MbRio60WUN4h8jzTkxseKvIgLrrh7M7OyhMclpd70pMMPlGwl7vNw6IKju27ZrQ/BBE+V/usaXHqaaDmuxuvs0kJH4mZkX9KIfiJ/MMOBn5n5cFdt3bJuwBjiGR/wAqFohi82spi/NVdHd9wxRABrQOgQVhs72exR0MVmbX+baqTyeUYAib9HHmu6suyYcQ6ZzpCNMZqB8rfVb5BdSyIDQL2gh2a7mMGQClgL9RAREQEREBERAREQEREBERAREQEREBERAREQEREBERAREQflF+Fq9IgxuiUSe7mu1Cnog1TLkjBrRTorK1ugWdEH4Av1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2" y="1905001"/>
            <a:ext cx="5857875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152400" y="5040868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Apple Store, 59</a:t>
            </a:r>
            <a:r>
              <a:rPr lang="en-US" baseline="30000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 Street &amp; 5</a:t>
            </a:r>
            <a:r>
              <a:rPr lang="en-US" baseline="30000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 Avenue, New York, 05 Sept 2014</a:t>
            </a:r>
            <a:endParaRPr lang="en-CA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61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46225"/>
            <a:ext cx="22669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574800"/>
            <a:ext cx="24717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9337" y="1600200"/>
            <a:ext cx="25574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9170" name="AutoShape 2" descr="Image result for cell phone ev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19172" name="Picture 4" descr="http://theveon.com/wp-content/uploads/2015/07/evolution-according-to-mobile-phon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563470"/>
            <a:ext cx="5029200" cy="2958353"/>
          </a:xfrm>
          <a:prstGeom prst="rect">
            <a:avLst/>
          </a:prstGeom>
          <a:noFill/>
        </p:spPr>
      </p:pic>
      <p:pic>
        <p:nvPicPr>
          <p:cNvPr id="519176" name="Picture 8" descr="http://www.jbhifi.co.nz/images/microsoft-surface-2-rt-32gb-tablet-sku-256773-fu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684776"/>
            <a:ext cx="2681288" cy="1716024"/>
          </a:xfrm>
          <a:prstGeom prst="rect">
            <a:avLst/>
          </a:prstGeom>
          <a:noFill/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457200" y="106680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r>
              <a:rPr lang="en-US" kern="0" smtClean="0"/>
              <a:t>Mobile phone </a:t>
            </a:r>
            <a:r>
              <a:rPr lang="en-US" kern="0" smtClean="0">
                <a:sym typeface="Wingdings" pitchFamily="2" charset="2"/>
              </a:rPr>
              <a:t> Cell phone  Smart phone  Tablets 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417292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 flipH="1">
            <a:off x="228600" y="838200"/>
            <a:ext cx="8763000" cy="54864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8936" name="Text Box 27"/>
          <p:cNvSpPr txBox="1">
            <a:spLocks noChangeArrowheads="1"/>
          </p:cNvSpPr>
          <p:nvPr/>
        </p:nvSpPr>
        <p:spPr bwMode="auto">
          <a:xfrm>
            <a:off x="533400" y="990600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  <a:latin typeface="Arial" pitchFamily="34" charset="0"/>
                <a:ea typeface="SimSun" pitchFamily="2" charset="-122"/>
              </a:rPr>
              <a:t>Number of Days to Reach 1  Million Units Sold</a:t>
            </a:r>
            <a:endParaRPr lang="en-CA" dirty="0">
              <a:solidFill>
                <a:srgbClr val="FF33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7" name="Line 28"/>
          <p:cNvSpPr>
            <a:spLocks noChangeShapeType="1"/>
          </p:cNvSpPr>
          <p:nvPr/>
        </p:nvSpPr>
        <p:spPr bwMode="auto">
          <a:xfrm flipH="1">
            <a:off x="609600" y="1358900"/>
            <a:ext cx="54737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8939" name="TextBox 27"/>
          <p:cNvSpPr txBox="1">
            <a:spLocks noChangeArrowheads="1"/>
          </p:cNvSpPr>
          <p:nvPr/>
        </p:nvSpPr>
        <p:spPr bwMode="auto">
          <a:xfrm>
            <a:off x="609600" y="5634337"/>
            <a:ext cx="76081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</a:rPr>
              <a:t>iPhone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 6s &amp; Plus: 13M during launch weekend (25-27 Sept 2015)</a:t>
            </a:r>
            <a:endParaRPr lang="en-CA" sz="2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3010" name="AutoShape 2" descr="data:image/jpeg;base64,/9j/4AAQSkZJRgABAQAAAQABAAD/2wCEAAkGBxQTEhMUExQVFhUXFRUWGBUWFxcVFRcYFxUWFxUaFxkYHCkgGB4lHBUUITEjJSkrLy4uGB8zODMtNygtMSsBCgoKDg0OGxAQGjEkHSQsNSwsLC8sLCwtLCwsLC4sNzcsNy0sLC8sLC0sLCwsLCwsNCw3LCw1LCwsMiwsLCwrLP/AABEIAKgBLAMBIgACEQEDEQH/xAAcAAEAAgMBAQEAAAAAAAAAAAAABAcDBQYCCAH/xABAEAABAwEFBQQIBAUEAgMAAAABAAIDEQQFEiExBkFRYXEHEyKBIzJCUmJykaEUgpKxM1Nj4fAkQ8HRFaJzg5P/xAAZAQEBAAMBAAAAAAAAAAAAAAAAAQIDBAX/xAAkEQEAAgECBgMBAQAAAAAAAAAAARECAyEEEjFBYfATUXEyIv/aAAwDAQACEQMRAD8AvFERAREQEREBERAREQEREBERAREQEREBERAREQEREBERAREQEREBERAREQEREBERAREQEREBERAREQEREBERAREQEREBERAREQEXh8gGpWkvDbCyQmj5QTwZ4z9G1p50Qb5FW96dqQFRZ4CfilNB+hta/qC11g7VJg8d/FG5m/u8THjpicQemXVBbKLX3LfUNqj7yB4eN40c08HNObStggIiICIiAiIgIiICIiAiIgIiICIiAiIgIiICIiAiIgIi8veAKkgDicgg9IuevnbWxWYEyzs6Ag/2Ve3726wtqLNEXn3nZD70/wCVlyT32YfJHbf8XGtdeF+WeAVllY3lWp+gXzRfvaveFoqBJ3bTuZ/lPsuNtdtklNZHuefiJP04K1jHkvOfHvvd9S3j2hRtyijc88XeEfTUrlry22tUlQHCMcGCn31VKXDNbC4MsveyH+Wxrpf/AFANFa+zuyN5SgG1Rw2dvvPk8dKaiNmLPkXNTm+oOS+s2g2m3SOBDpHkE1ILiQTxI0KhEEmgFTuA1+isezbDw4fC507+BrHF9WZg9XFbyxbK4Qf4cYpkI2CoPNwAxealXvMl1tEKrsez8rzV7SxvF1Af06/ZQr2ueSIYvXZvc2uXzDd10Vn226DCfEKgnJ3sny3Hkfuosha0VJAGmZoPpoozVXd16S2eQSQvcx43jeODgcnDkVbWx3aZDaMMVpwwzGgDq0ikPIn1CeB8idFxN8bORTVfZXNDtcGjHfKfZ/bouHtkLmOLHtLXDVpFCoPq5F89bHdplosWGOWs9nGWAn0kY/puOo+F2WlC1Xjs7tDZ7bEJbNIHt0I0ew+69pzaevkg2iIiAiIgIiICIiAiIgIiICIiAiIgIigXnfEMDMcsga3SuorrTLfqrETO0JMxEXKeirK/e2exQ1EVZHctPt/yQq7v3trtctRCBEOO/wC2f3WXJXWWHyX/ADF++X0VarZHGKyPa0fEQFyF+9qFgs1QZcbhub/lfsvmi89o7TOSZZnmu6tB9tfNaoBLxjyVnPWa997Lpv3t2eaizQ0+J3961+gVeX1t9brTXvJ3AcG5fQ6jyKw3FsTbrXQwWaRzTmHkd3HT530afIld7dXYo4DFbLVGz+nCO8ectMb6Naa8nJzz22X48e+/6qSR7nEkkk7yTU+ZK3FwbK2q2fwInPFaFzQXAccVPV130V+3F2bWSHCY7IHkZGS1elPIhrqMHkwrso7lqAJH5Cngbk3Ll6v0aFizUJdvY5OSTaJ44mjc0GaTXeGkMbofbK7u4eyuxR0IgktB1D53eDyjbhYRyJd5qz4LBGz1WCvE5nyropKDTXbdBiYGNMcTBoyJjWADgMIAH0KnR3dGMyMR4vOL7HIeQUtYZ7UxlMbgK6VNK9OPkpYzIogtTnGjI3aHxOGBtd3reL/1X4+yyOpikLRwjAFernVP0ogy2qVgb6QtwnLxEBpruzyK52+dnDQmIYm74zqPkP8Ah4Lo4LGxmYbn7xJc7zc6pOg3rOgqFl1Na4gOlppg9UN4guNHfRL1uqG0NEbxUgeFwJL2/mNfodVYV83JDaSaOwytHrNNeneMrR4y35jcQuKvGzzwOwSMa0V8L9Wu+Wn7Eg8lRU20uzktmq4+OLdI0ZD5x7J+3NaS7L6nskoms8jo5BvboRwcDk4ciCFdpeCKHOooagUK4raDs4dMHSWJhqKkxAHAfkdo08tOig73YDtggteGG14bPaDQB1aQyH4SfUPwuPChJNFaC+JLbC9jyyRpa9vhLXDCRTiF3/Z/2s2mw4Yp62izCgDSfSxj+m46gD2TlkKFqD6cRanZvaOzW6IS2aQPboRo9h917Tm09dd1QtsgIiICIiAiIgIiICIol6W9sET5X6NFabydwHMmgSItJmt37eF4xQtxSvawfEaV6DUrgNqO2OxWUuYxsksoGjW4WgkVGIup+y01uvlzpQ+Whe476HDX1Q3gBkMuq5Daq6IrU8l1IpqDDNngdl6swG6ujxmNDUUpu1NKdOolp0daNW5jpDzffbdbZRSGOKAU9anfPrxGPwj9K4K+NoLVajW0Tyy51o95LR0b6rfIKLeNgkgkMcrCx43HgdCCMnA6gioO5YI5C0gjUEEb9Oq0t72yBxGINJbUCtCRU6CvHktvd2ydql0jLRvLyGAeTvEfILp9m75jtBa3wQy4Q3ecYFfVeTXfXC4nlXNdTHZI2eIuJ3YsVB/w39laGmuPsyicGmWZ8pNPBZ2EAO9ppe8E8qFreOhBVnbObJWaysDxYYYng5SS1lk01GLE5jqbmrl7vvR8D8dn8LuYIa4V0cDm4a6V6jVWNs3tEy0tDQBDNTxM1ByzMZyxDqARvHEJjIHvPixkbzlG2nIVLz9tVsYLKxnqtAPHU/U5rxHIRkMTuZAaPvT9lHtMxBo+UNzyDAC8g1wijg41NDoNxUE+R4Aq4gDicgo/40H1GudzAo39TqA+VVFjgqWubFU645T4hWmgNXA65ZDJSWWR5zfIT8LBgbu35u4+1vQDa8P8TC06gBxcSBrlhBPkF+fiXu9Rh11f4B1ofEelB13rPZrKyMUY0N401PMnUnmV+TWxjTQuGI6N1cejdToUGFtke7OSQ/LGCwD81S48NR0Waz2RjPVaBz1J6k5lRH3mSS1rDUDfmd1PA2rqZ+1hWGSKVwq9+FudczG2nRjsWnF/HJWhsZbWxpoXCu5tauPRozKiPvMk0Y3xVp4q1zrnhaC4ae1h6qM1sTAAAXA8PRxHI9A/p4qLB/5MkBkeVKeGFtcPUubQA56tbpqrypbZCeXDV+BnFzsqD5Q4gebl4dR3vy6H3I9DTPIOB/NuWotYmHjDBlSoxF81N+GpOeWQDwvcDo5GA4nTDQh7jlxBZkKjmK8+LYTW2wAYWEZZYLO3HTkXkYG7taKHbLbX0MrBHG7R0vpsR1pXFRjuFSeW5a6W3dw7BG7vGnLuAS6VlTngIzpyd5HNYbXbXtAYYhFE7LHN6RoroHMafD5kBFSmXHE2rGCQOZhLZXkSB3KhJxUpmCAsM164z3ZdIHsIP+lIc1+tK5HCN+E051CxvupmARulmdUUBqcA6NFRT5q65LE2+O5IhlDWmhwmJuTv/raKtd0BHBBB2r2RZeQBmibC4aS1Bm0yBDfDTkSVR21ux1osD6SNxRk+GVvqO6+6eRV7fiz3jWCMse6pbJai4VzzDG5knP1atKz2m7muFLQ98wOrAMEXm1uZ19px0UHzhcd9z2OUTWaV0cg3t0I4OBycNMiCF9Bdn/bDBa8MNrw2e0GgDq+hkPIn+GeTjTShJNFXO3nZ2yKstkcACf4D3AOqT/tE+t01VayRlpIcCCMiDkR1Cg+4UXzF2f8AazabBhimraLMKANJ9JGP6bjqAPZOWQALV9D7N7R2a3RCWzSB7dCNHsPuvac2n99RUINsiIgIiICIiAq27Qb+Dn92D6OHN3xS6Afl/c8lZKpba3Y09/LSV2Fz3OGtKk1oT9vJdPCxjOf+pcnGTnGnWMfrhr2vipOea2cNp7+Fsm8Va7qNf3B/MFim2QLNykXXYjFiaR4XD7j+1foF28Vpznhf04eE1tPTz5YvdCtTI5WCG0AuYK4Htp3sJOpjJ1bxYcjyOa4q/bikszhWj4nV7uZtcDxvHFrhvacx0IJ7m1xUJCwQ2jCHMc0SRPyfE+uF1NDlm1w3OFCF5L2Vcg0XebL7berFanGmgly4UAkyr+YZ8d5Wmv7ZrA0z2YukgHrA5ywk6CUDVu4PAodDhJAXNoL2kIAGEYgRXI5UyocgSerQvDi8kEOLSDUFpANa5EO9au/Vpy3Krtm9rJbL4cnx7muzLK64DuHLRdXFfxlGLEMJ92rQORA/5qsoi0nZal17WNfSG1SYH6NmDnNaf/maxzSOtacab+obYWNJaGSPJocqRRZ51ODCHDycVQ7Y3OGnh4mgb9TRp8qFdlsnfstmb3MzjJARlGMRkYNQYnGhIFPUII0oRoUxRErNkncMnyNYd0cYxvppvFTmRmGjqscMoY8ta1xOTS5znSONBlkMRA64d5UeyTROZ3jfSNcKDD4WHKmF7ciHDTC4E6b9PBvpooxpANaBkYqc6UGYqK191KLSnxSuFZH4RTPEcLRUAHwtPUirz/14jbE1tAC8UyoAyM78qUDq1J9oqIBLUElkdTkZD3jid1BWlaD2XDooULmsfgtVS4khj3OJieOHXk6v3Cuw2JvgVDGU5MjFfuRllU+rTmsL2Sup6jH0JGN2J5z5VLdRm13DJRbfLHhDZixjmnwd0SJG55FoAxA6ZAEZ8gVis1qtLxQxtND4ZZfR11FTGAXA0PLVL+imeyPY5xbKHGembZD4Xc20GF7ct4JFDzJxW+ZjCHNe2KegBbGC8O+F0bRVw4GgI8lCYBK8Mtbnd4CS2MUZGRxjcPE7KntVHDJftojjY3G0Nsrm1AcC3CRwfoHgncc8goqSbVaC0yNs7Wvw54366ZBgz3DUjTeo9lgilxSOe6R9KPZTuaEV8L2NzrX3ia03gLDZrxllo4QOc8VGPEWQkcQXZkGnukqJ3ZdaP9Q8wv0Z3XhEjcsu9r4j8NAdKa5BMtNoFlGKMtax2ZgeQCTT/aOuL4cxrRJLbIWOMVnleCCSJSGg11Aa4ku6AU4FYpLCwEujDoZGE0lLg/FuOPE44h14jMZgRoL5Mp/hyPew0rA6sDjSlcZcG0zORP1ogzXVY2uZXv3ObizijLomxne3Ml4z3VbqV5eRYw9zA10JJxg4RI3jR5p3g+FxrwJWOe7JpH95jZA+hHgrI53ASE4WkcqHqsN3viY8NnZS0ezJI4ytk4mJ7vV+QAEcEEuW3CdmCOF8rCBm4GOPl45KE9WgkLGy7J+7LX2ktOeHAA4t4AyOo59OPhOWqw35tTZoQe9mAPutNXdCBp50XBXr2ogDDZoqDc55J+3HrVB3EMzYTgc1sEpy7/8AiNly3SyVcDqcDjXgd65DtAtF3TNJkePxIGUkIBrwxnIOHSpC4C9tprTaD6SVxHAGjR0AyHktQSoDhmaZj6Kfcd9z2SUTWaV0cgyq3eODgcnDIZEEZLZXZsXa5QHuY2CM/wC5aHdy010wh3ifWo9VpVgbOdk8ZIMneTnnWCH6D0j+tWKDv+yvtIF5h8Usfd2iNoc7DUxPbUDE2ubTU+qa8QTnSwlp9m7ggskeGGJsddcIAr9Bn1OeQrVbhAREQEREBau8bGHE1FQf8K2i8SsqEHE264dcH6Tm3y4Lm7ddZB0wngdD0O9We+FRLTYGuBBAI4FdGlxOeG3WHNq8Lhqb9JUje0dHEUz/AMp/0tey7pX6NIHE5K537ORA4sArxOZ+6jWi6BuC0TV7OjGJiItWN3XPJE8PDyHDhoQciDX1gRkQcitNtPsUJMUtkbhfq6zjR3Ewc/6f6a5NFo2q7qblrJ7Koqh7NYnvLg0Zt1ByOtN6l3fa5bJIHgCu9rwC1wGoI3HnkVZe0mzTbSe8a7urQBlKKhsnATUzr/UGfvYtW1be1mmilcydpbI3Ih1PIgjJwOoIqCMwgtrZy+IrcB3YpNkHR1o/WgoRQvbU/fMLsLLso+lZXsibXeQTX9q5cl822a0Ojc17HFrmmocDQgq4tj+1XvYxBbGtdLo17jRr93iqD4qGnPzVFg2Cxx2ZzmTA4XnJ+J3dPpoHtrQHX1qjXhUzLdNGGuZP3LY/Ya2odzIFNfl4b6rn7PfAmdgnf3cZoA1gDWGh0e41I3aUHRbV9hgAczuWBmEVfXxVz3nxClBnXf1VH5Zpp3gs7vvWAgskn9GeRc0gudTjQHLmsFoeS/u7Y8hjiMGCjYXEZ0c4+IHkSNPrFjvFxLoaG1R0yc0BxGeTZHGjT81a5fRebLQY6GNojyDmNPezYRvGIYSfqeaCfNZYQ1zTG2JrcxK1wa4HccRzBHMlQrPeUjzgwG0BpBZK0Braj3nOo0EZ5tJqD1Sx2az4GPjb+IAoAZHYyBkDRrvC0gGtKBRbVbPwrgInBzXHOzVq8VOZhAqRrWhy1QZL3bKcP4kBsOpdF6R8ZByLi5uQ+Jrf3Uv/AMfZyB6MSh4zlc8yOpTUOJqN3qqFYba+Zp/DsaxgJaXSuqWkajumkkdCWr1Z7iiaCHue8EkllSyGp4RtNKcjVBiN5ua4wEutLCKeDxTM5SYcj81QVmns00zMD2sijIp6Q99LyNAcLTzxOUqW1xws9iJg6Mb5blyF9dpNmiqGEyu+HJv1Of2QdTHdMQAxl0xFKd84vApwYfD50rzS8r7hgb6SRrABkCc6cmjP6BU1fPaPapahhETfhyd9dfuuStFqe8kvcXE55lSxbV9dqUTKiBhkPvOyb9BqPMLgr721tVpyc/C2tcLQAP779VpLDYpJnhkUb5HnRrGl7vo0VXYXX2bTuP8AqJGQ/wBNvp5/0RmjfzOag4l7yTUkk881srn2etNqr3EL3tGr8mxj5pHUa3zKubZ7s0hZQts4cf5lqpKfKJtIx+bErAseyTfCZnGSmgd6rflYPC3yCgo25ezEOI7+V8h/l2VuL6zyUY3yDlZuzvZ82Khiijs598Dvp/8A9ZQcP5WtVi2awsYKNaApKDRWDZiKM4iMb973eJxPEuOa3UcQboF7RAREQEREBERAREQYnNXktWZwXnCgwOjUeWzqaQvwhBpLTYa7lpbZdnJdi6NR5rNVBXdqsVFo78uSK0x93M00HqSNp3kZ+EnVp3sOR5HNWXa7truWitt2EbkHzxtHs7LY30eMTHVwStrgeOVdHDe05joQTp19CW672uY6ORgfG7JzHaHgcswRucKEKqNrti32YGWHFJBvJzkiroJKChbuDwKHfhJog/NnNrizDHaCXR5APHie0dK+IK6rrs1mkhY9jjaWZYcb8TB+T1RTgQSvmlbnZ7aSayOPdvdgOTmAkV6cCrYvi8JhZvSxObHizdZ3EBjzT/bHsv3ZChoPPLDbJZPFFA5uKhLpj3Ta/KKuceYbnxWt2PvuyWhmOBobLTxhxxTD87vE4c/2Ui99qrPBXvJW1Hsg4ndKDTzoqPTbsZ3hdLMcb8nMhxRMPzYSXE56khbGERwtPdtYwakgAebjv6lVhfHanqLPH+Z//QyH3XD3ttNabQfSSuI4A0A6AZDyUFrbT7UWWJxkjmpaANY/E1492Xc8cxUhcle/ahM8Uha1nxUqfKtaD781X5K29y7L2q1DFDC4s3yuoyIcayPIb5VqliLeF7TTOLpZHOPMkqEBXIKzLk7MmEgzSumP8uyijPOeQU/S09VZWzuxHdU7mKOzfEwY5zxrNJVw/LQKCkbs2CtkoDnsFnjOj7Qe7r8sdDI7yaQu5uDswgFC5ktpdxfWzwfpaTI76t6K4Lu2WijOIjE46uccTj1JzW8is7W6BBxd07GlrMBwxx/yoWiGM/MG5v8AzErpbvuKKIUa0DoFtEQeWsA0XpEQEREBERAREQEREBERAREQF+EL9RB5wr8ovaIMdF+Fqyr8woI7o1EnsYK2JYvwtQcvbrpruXP2u7nNNRz++RBByIIyIORViujBUK0WAO3IPnna/YHFilsjaO1dZhoeJg/fu9fdr6orcimq+sLxuKtaBV5tnsGy0kvr3U380NJbJw75ozJ+NtTxDtQFLQWhzDVri08l4kkLjUknqu3i7MbRio60WUN4h8jzTkxseKvIgLrrh7M7OyhMclpd70pMMPlGwl7vNw6IKju27ZrQ/BBE+V/usaXHqaaDmuxuvs0kJH4mZkX9KIfiJ/MMOBn5n5cFdt3bJuwBjiGR/wAqFohi82spi/NVdHd9wxRABrQOgQVhs72exR0MVmbX+baqTyeUYAib9HHmu6suyYcQ6ZzpCNMZqB8rfVb5BdSyIDQL2gh2a7mMGQClgL9RAREQEREBERAREQEREBERAREQEREBERAREQEREBERAREQflF+Fq9IgxuiUSe7mu1Cnog1TLkjBrRTorK1ugWdEH4Av1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3012" name="AutoShape 4" descr="data:image/jpeg;base64,/9j/4AAQSkZJRgABAQAAAQABAAD/2wCEAAkGBxQTEhMUExQVFhUXFRUWGBUWFxcVFRcYFxUWFxUaFxkYHCkgGB4lHBUUITEjJSkrLy4uGB8zODMtNygtMSsBCgoKDg0OGxAQGjEkHSQsNSwsLC8sLCwtLCwsLC4sNzcsNy0sLC8sLC0sLCwsLCwsNCw3LCw1LCwsMiwsLCwrLP/AABEIAKgBLAMBIgACEQEDEQH/xAAcAAEAAgMBAQEAAAAAAAAAAAAABAcDBQYCCAH/xABAEAABAwEFBQQIBAUEAgMAAAABAAIDEQQFEiExBkFRYXEHEyKBIzJCUmJykaEUgpKxM1Nj4fAkQ8HRFaJzg5P/xAAZAQEBAAMBAAAAAAAAAAAAAAAAAQIDBAX/xAAkEQEAAgECBgMBAQAAAAAAAAAAARECAyEEEjFBYfATUXEyIv/aAAwDAQACEQMRAD8AvFERAREQEREBERAREQEREBERAREQEREBERAREQEREBERAREQEREBERAREQEREBERAREQEREBERAREQEREBERAREQEREBERAREQEXh8gGpWkvDbCyQmj5QTwZ4z9G1p50Qb5FW96dqQFRZ4CfilNB+hta/qC11g7VJg8d/FG5m/u8THjpicQemXVBbKLX3LfUNqj7yB4eN40c08HNObStggIiICIiAiIgIiICIiAiIgIiICIiAiIgIiICIiAiIgIi8veAKkgDicgg9IuevnbWxWYEyzs6Ag/2Ve3726wtqLNEXn3nZD70/wCVlyT32YfJHbf8XGtdeF+WeAVllY3lWp+gXzRfvaveFoqBJ3bTuZ/lPsuNtdtklNZHuefiJP04K1jHkvOfHvvd9S3j2hRtyijc88XeEfTUrlry22tUlQHCMcGCn31VKXDNbC4MsveyH+Wxrpf/AFANFa+zuyN5SgG1Rw2dvvPk8dKaiNmLPkXNTm+oOS+s2g2m3SOBDpHkE1ILiQTxI0KhEEmgFTuA1+isezbDw4fC507+BrHF9WZg9XFbyxbK4Qf4cYpkI2CoPNwAxealXvMl1tEKrsez8rzV7SxvF1Af06/ZQr2ueSIYvXZvc2uXzDd10Vn226DCfEKgnJ3sny3Hkfuosha0VJAGmZoPpoozVXd16S2eQSQvcx43jeODgcnDkVbWx3aZDaMMVpwwzGgDq0ikPIn1CeB8idFxN8bORTVfZXNDtcGjHfKfZ/bouHtkLmOLHtLXDVpFCoPq5F89bHdplosWGOWs9nGWAn0kY/puOo+F2WlC1Xjs7tDZ7bEJbNIHt0I0ew+69pzaevkg2iIiAiIgIiICIiAiIgIiICIiAiIgIigXnfEMDMcsga3SuorrTLfqrETO0JMxEXKeirK/e2exQ1EVZHctPt/yQq7v3trtctRCBEOO/wC2f3WXJXWWHyX/ADF++X0VarZHGKyPa0fEQFyF+9qFgs1QZcbhub/lfsvmi89o7TOSZZnmu6tB9tfNaoBLxjyVnPWa997Lpv3t2eaizQ0+J3961+gVeX1t9brTXvJ3AcG5fQ6jyKw3FsTbrXQwWaRzTmHkd3HT530afIld7dXYo4DFbLVGz+nCO8ectMb6Naa8nJzz22X48e+/6qSR7nEkkk7yTU+ZK3FwbK2q2fwInPFaFzQXAccVPV130V+3F2bWSHCY7IHkZGS1elPIhrqMHkwrso7lqAJH5Cngbk3Ll6v0aFizUJdvY5OSTaJ44mjc0GaTXeGkMbofbK7u4eyuxR0IgktB1D53eDyjbhYRyJd5qz4LBGz1WCvE5nyropKDTXbdBiYGNMcTBoyJjWADgMIAH0KnR3dGMyMR4vOL7HIeQUtYZ7UxlMbgK6VNK9OPkpYzIogtTnGjI3aHxOGBtd3reL/1X4+yyOpikLRwjAFernVP0ogy2qVgb6QtwnLxEBpruzyK52+dnDQmIYm74zqPkP8Ah4Lo4LGxmYbn7xJc7zc6pOg3rOgqFl1Na4gOlppg9UN4guNHfRL1uqG0NEbxUgeFwJL2/mNfodVYV83JDaSaOwytHrNNeneMrR4y35jcQuKvGzzwOwSMa0V8L9Wu+Wn7Eg8lRU20uzktmq4+OLdI0ZD5x7J+3NaS7L6nskoms8jo5BvboRwcDk4ciCFdpeCKHOooagUK4raDs4dMHSWJhqKkxAHAfkdo08tOig73YDtggteGG14bPaDQB1aQyH4SfUPwuPChJNFaC+JLbC9jyyRpa9vhLXDCRTiF3/Z/2s2mw4Yp62izCgDSfSxj+m46gD2TlkKFqD6cRanZvaOzW6IS2aQPboRo9h917Tm09dd1QtsgIiICIiAiIgIiICIol6W9sET5X6NFabydwHMmgSItJmt37eF4xQtxSvawfEaV6DUrgNqO2OxWUuYxsksoGjW4WgkVGIup+y01uvlzpQ+Whe476HDX1Q3gBkMuq5Daq6IrU8l1IpqDDNngdl6swG6ujxmNDUUpu1NKdOolp0daNW5jpDzffbdbZRSGOKAU9anfPrxGPwj9K4K+NoLVajW0Tyy51o95LR0b6rfIKLeNgkgkMcrCx43HgdCCMnA6gioO5YI5C0gjUEEb9Oq0t72yBxGINJbUCtCRU6CvHktvd2ydql0jLRvLyGAeTvEfILp9m75jtBa3wQy4Q3ecYFfVeTXfXC4nlXNdTHZI2eIuJ3YsVB/w39laGmuPsyicGmWZ8pNPBZ2EAO9ppe8E8qFreOhBVnbObJWaysDxYYYng5SS1lk01GLE5jqbmrl7vvR8D8dn8LuYIa4V0cDm4a6V6jVWNs3tEy0tDQBDNTxM1ByzMZyxDqARvHEJjIHvPixkbzlG2nIVLz9tVsYLKxnqtAPHU/U5rxHIRkMTuZAaPvT9lHtMxBo+UNzyDAC8g1wijg41NDoNxUE+R4Aq4gDicgo/40H1GudzAo39TqA+VVFjgqWubFU645T4hWmgNXA65ZDJSWWR5zfIT8LBgbu35u4+1vQDa8P8TC06gBxcSBrlhBPkF+fiXu9Rh11f4B1ofEelB13rPZrKyMUY0N401PMnUnmV+TWxjTQuGI6N1cejdToUGFtke7OSQ/LGCwD81S48NR0Waz2RjPVaBz1J6k5lRH3mSS1rDUDfmd1PA2rqZ+1hWGSKVwq9+FudczG2nRjsWnF/HJWhsZbWxpoXCu5tauPRozKiPvMk0Y3xVp4q1zrnhaC4ae1h6qM1sTAAAXA8PRxHI9A/p4qLB/5MkBkeVKeGFtcPUubQA56tbpqrypbZCeXDV+BnFzsqD5Q4gebl4dR3vy6H3I9DTPIOB/NuWotYmHjDBlSoxF81N+GpOeWQDwvcDo5GA4nTDQh7jlxBZkKjmK8+LYTW2wAYWEZZYLO3HTkXkYG7taKHbLbX0MrBHG7R0vpsR1pXFRjuFSeW5a6W3dw7BG7vGnLuAS6VlTngIzpyd5HNYbXbXtAYYhFE7LHN6RoroHMafD5kBFSmXHE2rGCQOZhLZXkSB3KhJxUpmCAsM164z3ZdIHsIP+lIc1+tK5HCN+E051CxvupmARulmdUUBqcA6NFRT5q65LE2+O5IhlDWmhwmJuTv/raKtd0BHBBB2r2RZeQBmibC4aS1Bm0yBDfDTkSVR21ux1osD6SNxRk+GVvqO6+6eRV7fiz3jWCMse6pbJai4VzzDG5knP1atKz2m7muFLQ98wOrAMEXm1uZ19px0UHzhcd9z2OUTWaV0cg3t0I4OBycNMiCF9Bdn/bDBa8MNrw2e0GgDq+hkPIn+GeTjTShJNFXO3nZ2yKstkcACf4D3AOqT/tE+t01VayRlpIcCCMiDkR1Cg+4UXzF2f8AazabBhimraLMKANJ9JGP6bjqAPZOWQALV9D7N7R2a3RCWzSB7dCNHsPuvac2n99RUINsiIgIiICIiAq27Qb+Dn92D6OHN3xS6Afl/c8lZKpba3Y09/LSV2Fz3OGtKk1oT9vJdPCxjOf+pcnGTnGnWMfrhr2vipOea2cNp7+Fsm8Va7qNf3B/MFim2QLNykXXYjFiaR4XD7j+1foF28Vpznhf04eE1tPTz5YvdCtTI5WCG0AuYK4Htp3sJOpjJ1bxYcjyOa4q/bikszhWj4nV7uZtcDxvHFrhvacx0IJ7m1xUJCwQ2jCHMc0SRPyfE+uF1NDlm1w3OFCF5L2Vcg0XebL7berFanGmgly4UAkyr+YZ8d5Wmv7ZrA0z2YukgHrA5ywk6CUDVu4PAodDhJAXNoL2kIAGEYgRXI5UyocgSerQvDi8kEOLSDUFpANa5EO9au/Vpy3Krtm9rJbL4cnx7muzLK64DuHLRdXFfxlGLEMJ92rQORA/5qsoi0nZal17WNfSG1SYH6NmDnNaf/maxzSOtacab+obYWNJaGSPJocqRRZ51ODCHDycVQ7Y3OGnh4mgb9TRp8qFdlsnfstmb3MzjJARlGMRkYNQYnGhIFPUII0oRoUxRErNkncMnyNYd0cYxvppvFTmRmGjqscMoY8ta1xOTS5znSONBlkMRA64d5UeyTROZ3jfSNcKDD4WHKmF7ciHDTC4E6b9PBvpooxpANaBkYqc6UGYqK191KLSnxSuFZH4RTPEcLRUAHwtPUirz/14jbE1tAC8UyoAyM78qUDq1J9oqIBLUElkdTkZD3jid1BWlaD2XDooULmsfgtVS4khj3OJieOHXk6v3Cuw2JvgVDGU5MjFfuRllU+rTmsL2Sup6jH0JGN2J5z5VLdRm13DJRbfLHhDZixjmnwd0SJG55FoAxA6ZAEZ8gVis1qtLxQxtND4ZZfR11FTGAXA0PLVL+imeyPY5xbKHGembZD4Xc20GF7ct4JFDzJxW+ZjCHNe2KegBbGC8O+F0bRVw4GgI8lCYBK8Mtbnd4CS2MUZGRxjcPE7KntVHDJftojjY3G0Nsrm1AcC3CRwfoHgncc8goqSbVaC0yNs7Wvw54366ZBgz3DUjTeo9lgilxSOe6R9KPZTuaEV8L2NzrX3ia03gLDZrxllo4QOc8VGPEWQkcQXZkGnukqJ3ZdaP9Q8wv0Z3XhEjcsu9r4j8NAdKa5BMtNoFlGKMtax2ZgeQCTT/aOuL4cxrRJLbIWOMVnleCCSJSGg11Aa4ku6AU4FYpLCwEujDoZGE0lLg/FuOPE44h14jMZgRoL5Mp/hyPew0rA6sDjSlcZcG0zORP1ogzXVY2uZXv3ObizijLomxne3Ml4z3VbqV5eRYw9zA10JJxg4RI3jR5p3g+FxrwJWOe7JpH95jZA+hHgrI53ASE4WkcqHqsN3viY8NnZS0ezJI4ytk4mJ7vV+QAEcEEuW3CdmCOF8rCBm4GOPl45KE9WgkLGy7J+7LX2ktOeHAA4t4AyOo59OPhOWqw35tTZoQe9mAPutNXdCBp50XBXr2ogDDZoqDc55J+3HrVB3EMzYTgc1sEpy7/8AiNly3SyVcDqcDjXgd65DtAtF3TNJkePxIGUkIBrwxnIOHSpC4C9tprTaD6SVxHAGjR0AyHktQSoDhmaZj6Kfcd9z2SUTWaV0cgyq3eODgcnDIZEEZLZXZsXa5QHuY2CM/wC5aHdy010wh3ifWo9VpVgbOdk8ZIMneTnnWCH6D0j+tWKDv+yvtIF5h8Usfd2iNoc7DUxPbUDE2ubTU+qa8QTnSwlp9m7ggskeGGJsddcIAr9Bn1OeQrVbhAREQEREBau8bGHE1FQf8K2i8SsqEHE264dcH6Tm3y4Lm7ddZB0wngdD0O9We+FRLTYGuBBAI4FdGlxOeG3WHNq8Lhqb9JUje0dHEUz/AMp/0tey7pX6NIHE5K537ORA4sArxOZ+6jWi6BuC0TV7OjGJiItWN3XPJE8PDyHDhoQciDX1gRkQcitNtPsUJMUtkbhfq6zjR3Ewc/6f6a5NFo2q7qblrJ7Koqh7NYnvLg0Zt1ByOtN6l3fa5bJIHgCu9rwC1wGoI3HnkVZe0mzTbSe8a7urQBlKKhsnATUzr/UGfvYtW1be1mmilcydpbI3Ih1PIgjJwOoIqCMwgtrZy+IrcB3YpNkHR1o/WgoRQvbU/fMLsLLso+lZXsibXeQTX9q5cl822a0Ojc17HFrmmocDQgq4tj+1XvYxBbGtdLo17jRr93iqD4qGnPzVFg2Cxx2ZzmTA4XnJ+J3dPpoHtrQHX1qjXhUzLdNGGuZP3LY/Ya2odzIFNfl4b6rn7PfAmdgnf3cZoA1gDWGh0e41I3aUHRbV9hgAczuWBmEVfXxVz3nxClBnXf1VH5Zpp3gs7vvWAgskn9GeRc0gudTjQHLmsFoeS/u7Y8hjiMGCjYXEZ0c4+IHkSNPrFjvFxLoaG1R0yc0BxGeTZHGjT81a5fRebLQY6GNojyDmNPezYRvGIYSfqeaCfNZYQ1zTG2JrcxK1wa4HccRzBHMlQrPeUjzgwG0BpBZK0Braj3nOo0EZ5tJqD1Sx2az4GPjb+IAoAZHYyBkDRrvC0gGtKBRbVbPwrgInBzXHOzVq8VOZhAqRrWhy1QZL3bKcP4kBsOpdF6R8ZByLi5uQ+Jrf3Uv/AMfZyB6MSh4zlc8yOpTUOJqN3qqFYba+Zp/DsaxgJaXSuqWkajumkkdCWr1Z7iiaCHue8EkllSyGp4RtNKcjVBiN5ua4wEutLCKeDxTM5SYcj81QVmns00zMD2sijIp6Q99LyNAcLTzxOUqW1xws9iJg6Mb5blyF9dpNmiqGEyu+HJv1Of2QdTHdMQAxl0xFKd84vApwYfD50rzS8r7hgb6SRrABkCc6cmjP6BU1fPaPapahhETfhyd9dfuuStFqe8kvcXE55lSxbV9dqUTKiBhkPvOyb9BqPMLgr721tVpyc/C2tcLQAP779VpLDYpJnhkUb5HnRrGl7vo0VXYXX2bTuP8AqJGQ/wBNvp5/0RmjfzOag4l7yTUkk881srn2etNqr3EL3tGr8mxj5pHUa3zKubZ7s0hZQts4cf5lqpKfKJtIx+bErAseyTfCZnGSmgd6rflYPC3yCgo25ezEOI7+V8h/l2VuL6zyUY3yDlZuzvZ82Khiijs598Dvp/8A9ZQcP5WtVi2awsYKNaApKDRWDZiKM4iMb973eJxPEuOa3UcQboF7RAREQEREBERAREQYnNXktWZwXnCgwOjUeWzqaQvwhBpLTYa7lpbZdnJdi6NR5rNVBXdqsVFo78uSK0x93M00HqSNp3kZ+EnVp3sOR5HNWXa7truWitt2EbkHzxtHs7LY30eMTHVwStrgeOVdHDe05joQTp19CW672uY6ORgfG7JzHaHgcswRucKEKqNrti32YGWHFJBvJzkiroJKChbuDwKHfhJog/NnNrizDHaCXR5APHie0dK+IK6rrs1mkhY9jjaWZYcb8TB+T1RTgQSvmlbnZ7aSayOPdvdgOTmAkV6cCrYvi8JhZvSxObHizdZ3EBjzT/bHsv3ZChoPPLDbJZPFFA5uKhLpj3Ta/KKuceYbnxWt2PvuyWhmOBobLTxhxxTD87vE4c/2Ui99qrPBXvJW1Hsg4ndKDTzoqPTbsZ3hdLMcb8nMhxRMPzYSXE56khbGERwtPdtYwakgAebjv6lVhfHanqLPH+Z//QyH3XD3ttNabQfSSuI4A0A6AZDyUFrbT7UWWJxkjmpaANY/E1492Xc8cxUhcle/ahM8Uha1nxUqfKtaD781X5K29y7L2q1DFDC4s3yuoyIcayPIb5VqliLeF7TTOLpZHOPMkqEBXIKzLk7MmEgzSumP8uyijPOeQU/S09VZWzuxHdU7mKOzfEwY5zxrNJVw/LQKCkbs2CtkoDnsFnjOj7Qe7r8sdDI7yaQu5uDswgFC5ktpdxfWzwfpaTI76t6K4Lu2WijOIjE46uccTj1JzW8is7W6BBxd07GlrMBwxx/yoWiGM/MG5v8AzErpbvuKKIUa0DoFtEQeWsA0XpEQEREBERAREQEREBERAREQF+EL9RB5wr8ovaIMdF+Fqyr8woI7o1EnsYK2JYvwtQcvbrpruXP2u7nNNRz++RBByIIyIORViujBUK0WAO3IPnna/YHFilsjaO1dZhoeJg/fu9fdr6orcimq+sLxuKtaBV5tnsGy0kvr3U380NJbJw75ozJ+NtTxDtQFLQWhzDVri08l4kkLjUknqu3i7MbRio60WUN4h8jzTkxseKvIgLrrh7M7OyhMclpd70pMMPlGwl7vNw6IKju27ZrQ/BBE+V/usaXHqaaDmuxuvs0kJH4mZkX9KIfiJ/MMOBn5n5cFdt3bJuwBjiGR/wAqFohi82spi/NVdHd9wxRABrQOgQVhs72exR0MVmbX+baqTyeUYAib9HHmu6suyYcQ6ZzpCNMZqB8rfVb5BdSyIDQL2gh2a7mMGQClgL9RAREQEREBERAREQEREBERAREQEREBERAREQEREBERAREQflF+Fq9IgxuiUSe7mu1Cnog1TLkjBrRTorK1ugWdEH4Av1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2" y="1905001"/>
            <a:ext cx="5857875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152400" y="5040868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Apple Store, 59</a:t>
            </a:r>
            <a:r>
              <a:rPr lang="en-US" baseline="30000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 Street &amp; 5</a:t>
            </a:r>
            <a:r>
              <a:rPr lang="en-US" baseline="30000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 Avenue, New York, 05 Sept 2014</a:t>
            </a:r>
            <a:endParaRPr lang="en-CA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237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267200"/>
            <a:ext cx="8458200" cy="1447800"/>
          </a:xfrm>
        </p:spPr>
        <p:txBody>
          <a:bodyPr/>
          <a:lstStyle/>
          <a:p>
            <a:pPr marL="457200" indent="-457200" eaLnBrk="1" hangingPunct="1">
              <a:buFontTx/>
              <a:buNone/>
              <a:defRPr/>
            </a:pPr>
            <a:endParaRPr lang="en-US" sz="1000" dirty="0" smtClean="0"/>
          </a:p>
          <a:p>
            <a:pPr marL="457200" indent="-457200" eaLnBrk="1" hangingPunct="1">
              <a:buFontTx/>
              <a:buNone/>
              <a:defRPr/>
            </a:pPr>
            <a:endParaRPr lang="en-US" dirty="0" smtClean="0"/>
          </a:p>
          <a:p>
            <a:pPr marL="457200" indent="-457200" eaLnBrk="1" hangingPunct="1">
              <a:buFontTx/>
              <a:buNone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ICT</a:t>
            </a:r>
            <a:r>
              <a:rPr lang="en-US" dirty="0" smtClean="0"/>
              <a:t>:	Already ~5% of the global GDP</a:t>
            </a:r>
          </a:p>
          <a:p>
            <a:pPr marL="457200" indent="-457200" eaLnBrk="1" hangingPunct="1">
              <a:buFontTx/>
              <a:buNone/>
              <a:defRPr/>
            </a:pPr>
            <a:endParaRPr lang="en-US" sz="600" dirty="0" smtClean="0"/>
          </a:p>
          <a:p>
            <a:pPr marL="457200" indent="-457200" eaLnBrk="1" hangingPunct="1">
              <a:buFontTx/>
              <a:buNone/>
              <a:defRPr/>
            </a:pPr>
            <a:r>
              <a:rPr lang="en-US" dirty="0" smtClean="0"/>
              <a:t>		Cisco Consulting Services 2014 white paper:</a:t>
            </a:r>
            <a:endParaRPr lang="en-US" dirty="0"/>
          </a:p>
          <a:p>
            <a:pPr marL="457200" indent="-457200" eaLnBrk="1" hangingPunct="1">
              <a:buFontTx/>
              <a:buNone/>
              <a:defRPr/>
            </a:pPr>
            <a:r>
              <a:rPr lang="en-US" dirty="0" smtClean="0"/>
              <a:t>		</a:t>
            </a:r>
            <a:r>
              <a:rPr lang="en-US" dirty="0" err="1" smtClean="0"/>
              <a:t>IoT</a:t>
            </a:r>
            <a:r>
              <a:rPr lang="en-US" dirty="0" smtClean="0"/>
              <a:t>: $19 trillion opportunity over the next decade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en-US" sz="600" dirty="0" smtClean="0"/>
              <a:t> 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en-US" dirty="0" smtClean="0"/>
              <a:t>		Will soon become </a:t>
            </a:r>
            <a:r>
              <a:rPr lang="en-US" dirty="0" smtClean="0">
                <a:solidFill>
                  <a:srgbClr val="FF0000"/>
                </a:solidFill>
              </a:rPr>
              <a:t>world’s largest industry</a:t>
            </a:r>
            <a:r>
              <a:rPr lang="en-US" dirty="0" smtClean="0"/>
              <a:t> sector – by far! </a:t>
            </a:r>
          </a:p>
          <a:p>
            <a:pPr marL="457200" indent="-457200" eaLnBrk="1" hangingPunct="1">
              <a:buFontTx/>
              <a:buNone/>
              <a:defRPr/>
            </a:pPr>
            <a:endParaRPr lang="en-CA" dirty="0" smtClean="0"/>
          </a:p>
          <a:p>
            <a:pPr marL="457200" indent="-457200" eaLnBrk="1" hangingPunct="1">
              <a:buFontTx/>
              <a:buNone/>
              <a:defRPr/>
            </a:pPr>
            <a:endParaRPr lang="en-US" dirty="0" smtClean="0"/>
          </a:p>
          <a:p>
            <a:pPr marL="457200" indent="-457200" eaLnBrk="1" hangingPunct="1">
              <a:buFontTx/>
              <a:buNone/>
              <a:defRPr/>
            </a:pPr>
            <a:endParaRPr lang="en-CA" dirty="0" smtClean="0"/>
          </a:p>
          <a:p>
            <a:pPr marL="457200" indent="-457200" eaLnBrk="1" hangingPunct="1">
              <a:buFontTx/>
              <a:buNone/>
              <a:defRPr/>
            </a:pPr>
            <a:endParaRPr lang="en-US" dirty="0" smtClean="0"/>
          </a:p>
          <a:p>
            <a:pPr marL="457200" indent="-457200" eaLnBrk="1" hangingPunct="1">
              <a:buFontTx/>
              <a:buNone/>
              <a:defRPr/>
            </a:pPr>
            <a:endParaRPr lang="en-CA" dirty="0" smtClean="0"/>
          </a:p>
          <a:p>
            <a:pPr marL="457200" indent="-457200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297986" name="Picture 2" descr="http://na2.www.gartner.com/imagesrv/research/it-spending-forecast/images/IT_Spend_Forecast_Q12015.png;pv3cd4bf13b4cb315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5105400" cy="381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49000" y="1447800"/>
            <a:ext cx="3204000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ICT: Becoming World’s Biggest Industry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45197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Content Placeholder 4"/>
          <p:cNvSpPr>
            <a:spLocks noGrp="1"/>
          </p:cNvSpPr>
          <p:nvPr>
            <p:ph idx="1"/>
          </p:nvPr>
        </p:nvSpPr>
        <p:spPr>
          <a:xfrm>
            <a:off x="457200" y="1304925"/>
            <a:ext cx="8153400" cy="3800475"/>
          </a:xfrm>
          <a:ln>
            <a:solidFill>
              <a:srgbClr val="92D050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rgbClr val="FF3300"/>
                </a:solidFill>
              </a:rPr>
              <a:t>Market cap	Employees	Value/employee</a:t>
            </a:r>
          </a:p>
          <a:p>
            <a:r>
              <a:rPr lang="en-US" dirty="0" smtClean="0"/>
              <a:t>Apple	$878 B		   116,000	$7.6 M		</a:t>
            </a:r>
            <a:r>
              <a:rPr lang="en-US" dirty="0" smtClean="0">
                <a:solidFill>
                  <a:srgbClr val="FF0000"/>
                </a:solidFill>
              </a:rPr>
              <a:t>1976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Alphabet	$707 B		     79,000	$8.9 M		</a:t>
            </a:r>
            <a:r>
              <a:rPr lang="en-US" dirty="0" smtClean="0">
                <a:solidFill>
                  <a:srgbClr val="FF0000"/>
                </a:solidFill>
              </a:rPr>
              <a:t>1998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Microsoft	$650 B		   124,000	$5.2 M		</a:t>
            </a:r>
            <a:r>
              <a:rPr lang="en-US" dirty="0" smtClean="0">
                <a:solidFill>
                  <a:srgbClr val="FF0000"/>
                </a:solidFill>
              </a:rPr>
              <a:t>1975</a:t>
            </a:r>
          </a:p>
          <a:p>
            <a:endParaRPr lang="en-US" dirty="0" smtClean="0"/>
          </a:p>
          <a:p>
            <a:r>
              <a:rPr lang="en-US" dirty="0" smtClean="0"/>
              <a:t>Amazon	$560 B		   542,000	$1.0 M		</a:t>
            </a:r>
            <a:r>
              <a:rPr lang="en-US" dirty="0" smtClean="0">
                <a:solidFill>
                  <a:srgbClr val="FF3300"/>
                </a:solidFill>
              </a:rPr>
              <a:t>1994</a:t>
            </a:r>
          </a:p>
          <a:p>
            <a:endParaRPr lang="en-US" dirty="0" smtClean="0"/>
          </a:p>
          <a:p>
            <a:r>
              <a:rPr lang="en-US" dirty="0" err="1" smtClean="0"/>
              <a:t>Facebook</a:t>
            </a:r>
            <a:r>
              <a:rPr lang="en-US" dirty="0" smtClean="0"/>
              <a:t>	$509 B		     21,000	$24.2 M	</a:t>
            </a:r>
            <a:r>
              <a:rPr lang="en-US" dirty="0" smtClean="0">
                <a:solidFill>
                  <a:srgbClr val="FF3300"/>
                </a:solidFill>
              </a:rPr>
              <a:t>2004</a:t>
            </a:r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None/>
            </a:pPr>
            <a:endParaRPr lang="en-CA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Sector – Unprecedented Value</a:t>
            </a:r>
          </a:p>
        </p:txBody>
      </p:sp>
    </p:spTree>
    <p:extLst>
      <p:ext uri="{BB962C8B-B14F-4D97-AF65-F5344CB8AC3E}">
        <p14:creationId xmlns:p14="http://schemas.microsoft.com/office/powerpoint/2010/main" val="268863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Content Placeholder 4"/>
          <p:cNvSpPr>
            <a:spLocks noGrp="1"/>
          </p:cNvSpPr>
          <p:nvPr>
            <p:ph idx="1"/>
          </p:nvPr>
        </p:nvSpPr>
        <p:spPr>
          <a:xfrm>
            <a:off x="457200" y="1304925"/>
            <a:ext cx="8153400" cy="4486275"/>
          </a:xfrm>
          <a:ln>
            <a:solidFill>
              <a:srgbClr val="92D050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rgbClr val="FF3300"/>
                </a:solidFill>
              </a:rPr>
              <a:t>Market cap	Employees	Value/employee</a:t>
            </a:r>
          </a:p>
          <a:p>
            <a:r>
              <a:rPr lang="en-US" dirty="0" smtClean="0"/>
              <a:t>Apple	$878 B		   116,000	$7.6 M		</a:t>
            </a:r>
            <a:r>
              <a:rPr lang="en-US" dirty="0" smtClean="0">
                <a:solidFill>
                  <a:srgbClr val="FF0000"/>
                </a:solidFill>
              </a:rPr>
              <a:t>1976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Alphabet	$707 B		     79,000	$8.9 M		</a:t>
            </a:r>
            <a:r>
              <a:rPr lang="en-US" dirty="0" smtClean="0">
                <a:solidFill>
                  <a:srgbClr val="FF0000"/>
                </a:solidFill>
              </a:rPr>
              <a:t>1998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Microsoft	$650 B		   124,000	$5.2 M		</a:t>
            </a:r>
            <a:r>
              <a:rPr lang="en-US" dirty="0" smtClean="0">
                <a:solidFill>
                  <a:srgbClr val="FF0000"/>
                </a:solidFill>
              </a:rPr>
              <a:t>1975</a:t>
            </a:r>
          </a:p>
          <a:p>
            <a:endParaRPr lang="en-US" dirty="0" smtClean="0"/>
          </a:p>
          <a:p>
            <a:r>
              <a:rPr lang="en-US" dirty="0" smtClean="0"/>
              <a:t>Amazon	$560 B		   542,000	$1.0 M		</a:t>
            </a:r>
            <a:r>
              <a:rPr lang="en-US" dirty="0" smtClean="0">
                <a:solidFill>
                  <a:srgbClr val="FF3300"/>
                </a:solidFill>
              </a:rPr>
              <a:t>1994</a:t>
            </a:r>
          </a:p>
          <a:p>
            <a:endParaRPr lang="en-US" dirty="0" smtClean="0"/>
          </a:p>
          <a:p>
            <a:r>
              <a:rPr lang="en-US" dirty="0" err="1" smtClean="0"/>
              <a:t>Facebook</a:t>
            </a:r>
            <a:r>
              <a:rPr lang="en-US" dirty="0" smtClean="0"/>
              <a:t>	$509 B		     21,000	$24.2 M	</a:t>
            </a:r>
            <a:r>
              <a:rPr lang="en-US" dirty="0" smtClean="0">
                <a:solidFill>
                  <a:srgbClr val="FF3300"/>
                </a:solidFill>
              </a:rPr>
              <a:t>2004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WhatsApp</a:t>
            </a:r>
            <a:r>
              <a:rPr lang="en-US" dirty="0" smtClean="0"/>
              <a:t>	  $22 B		           55	$400 M		</a:t>
            </a:r>
            <a:r>
              <a:rPr lang="en-US" dirty="0" smtClean="0">
                <a:solidFill>
                  <a:srgbClr val="FF0000"/>
                </a:solidFill>
              </a:rPr>
              <a:t>2009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None/>
            </a:pPr>
            <a:endParaRPr lang="en-CA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Sector – Unprecedented Value</a:t>
            </a:r>
          </a:p>
        </p:txBody>
      </p:sp>
    </p:spTree>
    <p:extLst>
      <p:ext uri="{BB962C8B-B14F-4D97-AF65-F5344CB8AC3E}">
        <p14:creationId xmlns:p14="http://schemas.microsoft.com/office/powerpoint/2010/main" val="12005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Content Placeholder 4"/>
          <p:cNvSpPr>
            <a:spLocks noGrp="1"/>
          </p:cNvSpPr>
          <p:nvPr>
            <p:ph idx="1"/>
          </p:nvPr>
        </p:nvSpPr>
        <p:spPr>
          <a:xfrm>
            <a:off x="457200" y="1304925"/>
            <a:ext cx="8153400" cy="4486275"/>
          </a:xfrm>
          <a:ln>
            <a:solidFill>
              <a:srgbClr val="92D050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rgbClr val="FF3300"/>
                </a:solidFill>
              </a:rPr>
              <a:t>Market cap	Employees	Value/employee</a:t>
            </a:r>
          </a:p>
          <a:p>
            <a:r>
              <a:rPr lang="en-US" dirty="0" smtClean="0"/>
              <a:t>Apple	$878 B		   116,000	$7.6 M		</a:t>
            </a:r>
            <a:r>
              <a:rPr lang="en-US" dirty="0" smtClean="0">
                <a:solidFill>
                  <a:srgbClr val="FF0000"/>
                </a:solidFill>
              </a:rPr>
              <a:t>1976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Alphabet	$707 B		     79,000	$8.9 M		</a:t>
            </a:r>
            <a:r>
              <a:rPr lang="en-US" dirty="0" smtClean="0">
                <a:solidFill>
                  <a:srgbClr val="FF0000"/>
                </a:solidFill>
              </a:rPr>
              <a:t>1998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Microsoft	$650 B		   124,000	$5.2 M		</a:t>
            </a:r>
            <a:r>
              <a:rPr lang="en-US" dirty="0" smtClean="0">
                <a:solidFill>
                  <a:srgbClr val="FF0000"/>
                </a:solidFill>
              </a:rPr>
              <a:t>1975</a:t>
            </a:r>
          </a:p>
          <a:p>
            <a:endParaRPr lang="en-US" dirty="0" smtClean="0"/>
          </a:p>
          <a:p>
            <a:r>
              <a:rPr lang="en-US" dirty="0" smtClean="0"/>
              <a:t>Amazon	$560 B		   542,000	$1.0 M		</a:t>
            </a:r>
            <a:r>
              <a:rPr lang="en-US" dirty="0" smtClean="0">
                <a:solidFill>
                  <a:srgbClr val="FF3300"/>
                </a:solidFill>
              </a:rPr>
              <a:t>1994</a:t>
            </a:r>
          </a:p>
          <a:p>
            <a:endParaRPr lang="en-US" dirty="0" smtClean="0"/>
          </a:p>
          <a:p>
            <a:r>
              <a:rPr lang="en-US" dirty="0" err="1" smtClean="0"/>
              <a:t>Facebook</a:t>
            </a:r>
            <a:r>
              <a:rPr lang="en-US" dirty="0" smtClean="0"/>
              <a:t>	$509 B		     21,000	$24.2 M	</a:t>
            </a:r>
            <a:r>
              <a:rPr lang="en-US" dirty="0" smtClean="0">
                <a:solidFill>
                  <a:srgbClr val="FF3300"/>
                </a:solidFill>
              </a:rPr>
              <a:t>2004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WhatsApp</a:t>
            </a:r>
            <a:r>
              <a:rPr lang="en-US" dirty="0" smtClean="0"/>
              <a:t>	  $22 B		           55	$400 M		</a:t>
            </a:r>
            <a:r>
              <a:rPr lang="en-US" dirty="0" smtClean="0">
                <a:solidFill>
                  <a:srgbClr val="FF0000"/>
                </a:solidFill>
              </a:rPr>
              <a:t>2009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S. </a:t>
            </a:r>
            <a:r>
              <a:rPr lang="en-US" dirty="0" err="1" smtClean="0"/>
              <a:t>Aramco</a:t>
            </a:r>
            <a:r>
              <a:rPr lang="en-US" dirty="0" smtClean="0"/>
              <a:t>    ~$2 T        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None/>
            </a:pPr>
            <a:endParaRPr lang="en-CA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Sector – Unprecedented Value</a:t>
            </a:r>
          </a:p>
        </p:txBody>
      </p:sp>
    </p:spTree>
    <p:extLst>
      <p:ext uri="{BB962C8B-B14F-4D97-AF65-F5344CB8AC3E}">
        <p14:creationId xmlns:p14="http://schemas.microsoft.com/office/powerpoint/2010/main" val="18265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Content Placeholder 4"/>
          <p:cNvSpPr>
            <a:spLocks noGrp="1"/>
          </p:cNvSpPr>
          <p:nvPr>
            <p:ph idx="1"/>
          </p:nvPr>
        </p:nvSpPr>
        <p:spPr>
          <a:xfrm>
            <a:off x="457200" y="1304925"/>
            <a:ext cx="8153400" cy="4486275"/>
          </a:xfrm>
          <a:ln>
            <a:solidFill>
              <a:srgbClr val="92D050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rgbClr val="FF3300"/>
                </a:solidFill>
              </a:rPr>
              <a:t>Market cap	Employees	Value/employee</a:t>
            </a:r>
          </a:p>
          <a:p>
            <a:r>
              <a:rPr lang="en-US" dirty="0" smtClean="0"/>
              <a:t>Apple	$878 B		   116,000	$7.6 M		</a:t>
            </a:r>
            <a:r>
              <a:rPr lang="en-US" dirty="0" smtClean="0">
                <a:solidFill>
                  <a:srgbClr val="FF0000"/>
                </a:solidFill>
              </a:rPr>
              <a:t>1976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Alphabet	$707 B		     79,000	$8.9 M		</a:t>
            </a:r>
            <a:r>
              <a:rPr lang="en-US" dirty="0" smtClean="0">
                <a:solidFill>
                  <a:srgbClr val="FF0000"/>
                </a:solidFill>
              </a:rPr>
              <a:t>1998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Microsoft	$650 B		   124,000	$5.2 M		</a:t>
            </a:r>
            <a:r>
              <a:rPr lang="en-US" dirty="0" smtClean="0">
                <a:solidFill>
                  <a:srgbClr val="FF0000"/>
                </a:solidFill>
              </a:rPr>
              <a:t>1975</a:t>
            </a:r>
          </a:p>
          <a:p>
            <a:endParaRPr lang="en-US" dirty="0" smtClean="0"/>
          </a:p>
          <a:p>
            <a:r>
              <a:rPr lang="en-US" dirty="0" smtClean="0"/>
              <a:t>Amazon	$560 B		   542,000	$1.0 M		</a:t>
            </a:r>
            <a:r>
              <a:rPr lang="en-US" dirty="0" smtClean="0">
                <a:solidFill>
                  <a:srgbClr val="FF3300"/>
                </a:solidFill>
              </a:rPr>
              <a:t>1994</a:t>
            </a:r>
          </a:p>
          <a:p>
            <a:endParaRPr lang="en-US" dirty="0" smtClean="0"/>
          </a:p>
          <a:p>
            <a:r>
              <a:rPr lang="en-US" dirty="0" err="1" smtClean="0"/>
              <a:t>Facebook</a:t>
            </a:r>
            <a:r>
              <a:rPr lang="en-US" dirty="0" smtClean="0"/>
              <a:t>	$509 B		     21,000	$24.2 M	</a:t>
            </a:r>
            <a:r>
              <a:rPr lang="en-US" dirty="0" smtClean="0">
                <a:solidFill>
                  <a:srgbClr val="FF3300"/>
                </a:solidFill>
              </a:rPr>
              <a:t>2004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WhatsApp</a:t>
            </a:r>
            <a:r>
              <a:rPr lang="en-US" dirty="0" smtClean="0"/>
              <a:t>	  $22 B		           55	$400 M		</a:t>
            </a:r>
            <a:r>
              <a:rPr lang="en-US" dirty="0" smtClean="0">
                <a:solidFill>
                  <a:srgbClr val="FF0000"/>
                </a:solidFill>
              </a:rPr>
              <a:t>2009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S. </a:t>
            </a:r>
            <a:r>
              <a:rPr lang="en-US" dirty="0" err="1" smtClean="0"/>
              <a:t>Aramco</a:t>
            </a:r>
            <a:r>
              <a:rPr lang="en-US" dirty="0" smtClean="0"/>
              <a:t>    ~$2 T        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None/>
            </a:pPr>
            <a:endParaRPr lang="en-CA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Sector – Unprecedented Value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3619" y="5807214"/>
            <a:ext cx="512698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Arrial"/>
              </a:rPr>
              <a:t>Several ICT companies will be more </a:t>
            </a:r>
          </a:p>
          <a:p>
            <a:r>
              <a:rPr lang="en-US" sz="2000" dirty="0" smtClean="0">
                <a:latin typeface="Arrial"/>
              </a:rPr>
              <a:t>valuable than S. </a:t>
            </a:r>
            <a:r>
              <a:rPr lang="en-US" sz="2000" dirty="0" err="1" smtClean="0">
                <a:latin typeface="Arrial"/>
              </a:rPr>
              <a:t>Aramco</a:t>
            </a:r>
            <a:r>
              <a:rPr lang="en-US" sz="2000" dirty="0" smtClean="0">
                <a:latin typeface="Arrial"/>
              </a:rPr>
              <a:t> in the next decade</a:t>
            </a:r>
            <a:endParaRPr lang="en-CA" sz="2000" dirty="0">
              <a:latin typeface="Arrial"/>
            </a:endParaRPr>
          </a:p>
        </p:txBody>
      </p:sp>
    </p:spTree>
    <p:extLst>
      <p:ext uri="{BB962C8B-B14F-4D97-AF65-F5344CB8AC3E}">
        <p14:creationId xmlns:p14="http://schemas.microsoft.com/office/powerpoint/2010/main" val="77494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ym typeface="Wingdings" pitchFamily="2" charset="2"/>
              </a:rPr>
              <a:t>Forbes 2015 Newcomers</a:t>
            </a:r>
            <a:endParaRPr 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480609" y="-197225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4480609" y="3003175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pic>
        <p:nvPicPr>
          <p:cNvPr id="135170" name="Picture 2" descr="1. Travis Kalani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386" y="2057400"/>
            <a:ext cx="1542574" cy="2286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4648202"/>
            <a:ext cx="160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b="1" dirty="0" smtClean="0">
                <a:latin typeface="Arial" pitchFamily="34" charset="0"/>
              </a:rPr>
              <a:t>Travis </a:t>
            </a:r>
            <a:r>
              <a:rPr lang="en-CA" sz="1200" b="1" dirty="0" err="1" smtClean="0">
                <a:latin typeface="Arial" pitchFamily="34" charset="0"/>
              </a:rPr>
              <a:t>Kalanick</a:t>
            </a:r>
            <a:endParaRPr lang="en-CA" sz="1200" b="1" dirty="0" smtClean="0">
              <a:latin typeface="Arial" pitchFamily="34" charset="0"/>
            </a:endParaRPr>
          </a:p>
          <a:p>
            <a:r>
              <a:rPr lang="en-CA" sz="1200" b="1" dirty="0" smtClean="0">
                <a:latin typeface="Arial" pitchFamily="34" charset="0"/>
              </a:rPr>
              <a:t>Net worth:</a:t>
            </a:r>
            <a:r>
              <a:rPr lang="en-CA" sz="1200" dirty="0" smtClean="0">
                <a:latin typeface="Arial" pitchFamily="34" charset="0"/>
              </a:rPr>
              <a:t> $5.3 B </a:t>
            </a:r>
          </a:p>
          <a:p>
            <a:r>
              <a:rPr lang="en-CA" sz="1200" b="1" dirty="0" smtClean="0">
                <a:latin typeface="Arial" pitchFamily="34" charset="0"/>
              </a:rPr>
              <a:t>Source of wealth: </a:t>
            </a:r>
            <a:r>
              <a:rPr lang="en-CA" sz="1200" dirty="0" err="1" smtClean="0">
                <a:latin typeface="Arial" pitchFamily="34" charset="0"/>
              </a:rPr>
              <a:t>Uber</a:t>
            </a:r>
            <a:r>
              <a:rPr lang="en-CA" sz="1200" dirty="0" smtClean="0">
                <a:latin typeface="Arial" pitchFamily="34" charset="0"/>
              </a:rPr>
              <a:t> </a:t>
            </a:r>
          </a:p>
          <a:p>
            <a:r>
              <a:rPr lang="en-CA" sz="1200" dirty="0" smtClean="0">
                <a:latin typeface="Arial" pitchFamily="34" charset="0"/>
              </a:rPr>
              <a:t>(car service)</a:t>
            </a:r>
            <a:endParaRPr lang="en-CA" sz="1200" dirty="0">
              <a:latin typeface="Arial" pitchFamily="34" charset="0"/>
            </a:endParaRPr>
          </a:p>
        </p:txBody>
      </p:sp>
      <p:pic>
        <p:nvPicPr>
          <p:cNvPr id="135172" name="Picture 4" descr="5. Kim Bum-So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8687" y="2032000"/>
            <a:ext cx="1555115" cy="2311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133600" y="4623138"/>
            <a:ext cx="1905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b="1" dirty="0" smtClean="0">
                <a:latin typeface="Arial" pitchFamily="34" charset="0"/>
              </a:rPr>
              <a:t>Kim Bum-</a:t>
            </a:r>
            <a:r>
              <a:rPr lang="en-CA" sz="1200" b="1" dirty="0" err="1" smtClean="0">
                <a:latin typeface="Arial" pitchFamily="34" charset="0"/>
              </a:rPr>
              <a:t>Soo</a:t>
            </a:r>
            <a:endParaRPr lang="en-CA" sz="1200" b="1" dirty="0" smtClean="0">
              <a:latin typeface="Arial" pitchFamily="34" charset="0"/>
            </a:endParaRPr>
          </a:p>
          <a:p>
            <a:r>
              <a:rPr lang="en-CA" sz="1200" b="1" dirty="0" smtClean="0">
                <a:latin typeface="Arial" pitchFamily="34" charset="0"/>
              </a:rPr>
              <a:t>Net worth: </a:t>
            </a:r>
            <a:r>
              <a:rPr lang="en-CA" sz="1200" dirty="0" smtClean="0">
                <a:latin typeface="Arial" pitchFamily="34" charset="0"/>
              </a:rPr>
              <a:t>$2.9 B</a:t>
            </a:r>
          </a:p>
          <a:p>
            <a:r>
              <a:rPr lang="en-CA" sz="1200" b="1" dirty="0" smtClean="0">
                <a:latin typeface="Arial" pitchFamily="34" charset="0"/>
              </a:rPr>
              <a:t>Source of wealth: </a:t>
            </a:r>
            <a:r>
              <a:rPr lang="en-CA" sz="1200" dirty="0" err="1" smtClean="0">
                <a:latin typeface="Arial" pitchFamily="34" charset="0"/>
              </a:rPr>
              <a:t>KakaoTalk</a:t>
            </a:r>
            <a:r>
              <a:rPr lang="en-CA" sz="1200" dirty="0" smtClean="0">
                <a:latin typeface="Arial" pitchFamily="34" charset="0"/>
              </a:rPr>
              <a:t> </a:t>
            </a:r>
          </a:p>
          <a:p>
            <a:r>
              <a:rPr lang="en-CA" sz="1200" dirty="0" smtClean="0">
                <a:latin typeface="Arial" pitchFamily="34" charset="0"/>
              </a:rPr>
              <a:t>(mobile chat service)</a:t>
            </a:r>
            <a:endParaRPr lang="en-CA" sz="1200" dirty="0">
              <a:latin typeface="Arial" pitchFamily="34" charset="0"/>
            </a:endParaRPr>
          </a:p>
        </p:txBody>
      </p:sp>
      <p:pic>
        <p:nvPicPr>
          <p:cNvPr id="135174" name="Picture 6" descr="8. Brian Chesk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800600"/>
            <a:ext cx="2286000" cy="15748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800600" y="5514537"/>
            <a:ext cx="167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b="1" dirty="0" smtClean="0">
                <a:latin typeface="Arial" pitchFamily="34" charset="0"/>
              </a:rPr>
              <a:t>Brian </a:t>
            </a:r>
            <a:r>
              <a:rPr lang="en-CA" sz="1200" b="1" dirty="0" err="1" smtClean="0">
                <a:latin typeface="Arial" pitchFamily="34" charset="0"/>
              </a:rPr>
              <a:t>Chesky</a:t>
            </a:r>
            <a:endParaRPr lang="en-CA" sz="1200" b="1" dirty="0" smtClean="0">
              <a:latin typeface="Arial" pitchFamily="34" charset="0"/>
            </a:endParaRPr>
          </a:p>
          <a:p>
            <a:r>
              <a:rPr lang="en-CA" sz="1200" b="1" dirty="0" smtClean="0">
                <a:latin typeface="Arial" pitchFamily="34" charset="0"/>
              </a:rPr>
              <a:t>Net worth: </a:t>
            </a:r>
            <a:r>
              <a:rPr lang="en-CA" sz="1200" dirty="0" smtClean="0">
                <a:latin typeface="Arial" pitchFamily="34" charset="0"/>
              </a:rPr>
              <a:t>$1.9 B</a:t>
            </a:r>
          </a:p>
          <a:p>
            <a:r>
              <a:rPr lang="en-CA" sz="1200" b="1" dirty="0" smtClean="0">
                <a:latin typeface="Arial" pitchFamily="34" charset="0"/>
              </a:rPr>
              <a:t>Source of wealth: </a:t>
            </a:r>
            <a:r>
              <a:rPr lang="en-CA" sz="1200" dirty="0" err="1" smtClean="0">
                <a:latin typeface="Arial" pitchFamily="34" charset="0"/>
              </a:rPr>
              <a:t>Airbnb</a:t>
            </a:r>
            <a:endParaRPr lang="en-CA" sz="1200" dirty="0">
              <a:latin typeface="Arial" pitchFamily="34" charset="0"/>
            </a:endParaRPr>
          </a:p>
        </p:txBody>
      </p:sp>
      <p:pic>
        <p:nvPicPr>
          <p:cNvPr id="135176" name="Picture 8" descr="10. Evan Spiegel and Bobby Murph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8996" y="1320800"/>
            <a:ext cx="2802604" cy="2032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477000" y="3505201"/>
            <a:ext cx="220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b="1" dirty="0" smtClean="0">
                <a:latin typeface="Arial" pitchFamily="34" charset="0"/>
              </a:rPr>
              <a:t>Evan Spiegel and Bobby Murphy</a:t>
            </a:r>
          </a:p>
          <a:p>
            <a:r>
              <a:rPr lang="en-CA" sz="1200" b="1" dirty="0" smtClean="0">
                <a:latin typeface="Arial" pitchFamily="34" charset="0"/>
              </a:rPr>
              <a:t>Net worth: </a:t>
            </a:r>
            <a:r>
              <a:rPr lang="en-CA" sz="1200" dirty="0" smtClean="0">
                <a:latin typeface="Arial" pitchFamily="34" charset="0"/>
              </a:rPr>
              <a:t>$1.5 B each</a:t>
            </a:r>
          </a:p>
          <a:p>
            <a:r>
              <a:rPr lang="en-CA" sz="1200" b="1" dirty="0" smtClean="0">
                <a:latin typeface="Arial" pitchFamily="34" charset="0"/>
              </a:rPr>
              <a:t>Source of wealth: </a:t>
            </a:r>
            <a:r>
              <a:rPr lang="en-CA" sz="1200" dirty="0" err="1" smtClean="0">
                <a:latin typeface="Arial" pitchFamily="34" charset="0"/>
              </a:rPr>
              <a:t>Snapchat</a:t>
            </a:r>
            <a:endParaRPr lang="en-CA" sz="1200" dirty="0">
              <a:latin typeface="Arial" pitchFamily="34" charset="0"/>
            </a:endParaRPr>
          </a:p>
        </p:txBody>
      </p:sp>
      <p:pic>
        <p:nvPicPr>
          <p:cNvPr id="135178" name="Picture 10" descr="12. Markus &quot;Notch&quot; Perss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1335157"/>
            <a:ext cx="1504950" cy="2398644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191000" y="4038601"/>
            <a:ext cx="190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b="1" dirty="0" smtClean="0">
                <a:latin typeface="Arial" pitchFamily="34" charset="0"/>
              </a:rPr>
              <a:t>Markus "Notch" </a:t>
            </a:r>
            <a:r>
              <a:rPr lang="en-CA" sz="1200" b="1" dirty="0" err="1" smtClean="0">
                <a:latin typeface="Arial" pitchFamily="34" charset="0"/>
              </a:rPr>
              <a:t>Persson</a:t>
            </a:r>
            <a:endParaRPr lang="en-CA" sz="1200" b="1" dirty="0" smtClean="0">
              <a:latin typeface="Arial" pitchFamily="34" charset="0"/>
            </a:endParaRPr>
          </a:p>
          <a:p>
            <a:r>
              <a:rPr lang="en-CA" sz="1200" b="1" dirty="0" smtClean="0">
                <a:latin typeface="Arial" pitchFamily="34" charset="0"/>
              </a:rPr>
              <a:t>Net worth: </a:t>
            </a:r>
            <a:r>
              <a:rPr lang="en-CA" sz="1200" dirty="0" smtClean="0">
                <a:latin typeface="Arial" pitchFamily="34" charset="0"/>
              </a:rPr>
              <a:t>$1.3 B</a:t>
            </a:r>
          </a:p>
          <a:p>
            <a:r>
              <a:rPr lang="en-CA" sz="1200" b="1" dirty="0" smtClean="0">
                <a:latin typeface="Arial" pitchFamily="34" charset="0"/>
              </a:rPr>
              <a:t>Source of wealth: </a:t>
            </a:r>
            <a:r>
              <a:rPr lang="en-CA" sz="1200" dirty="0" err="1" smtClean="0">
                <a:latin typeface="Arial" pitchFamily="34" charset="0"/>
              </a:rPr>
              <a:t>Minecraft</a:t>
            </a:r>
            <a:r>
              <a:rPr lang="en-CA" sz="1200" dirty="0" smtClean="0">
                <a:latin typeface="Arial" pitchFamily="34" charset="0"/>
              </a:rPr>
              <a:t> </a:t>
            </a:r>
          </a:p>
          <a:p>
            <a:r>
              <a:rPr lang="en-CA" sz="1200" dirty="0" smtClean="0">
                <a:latin typeface="Arial" pitchFamily="34" charset="0"/>
              </a:rPr>
              <a:t>(video game)</a:t>
            </a:r>
            <a:endParaRPr lang="en-CA" sz="1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9151"/>
            <a:ext cx="8686800" cy="381000"/>
          </a:xfrm>
        </p:spPr>
        <p:txBody>
          <a:bodyPr/>
          <a:lstStyle/>
          <a:p>
            <a:r>
              <a:rPr lang="en-US" dirty="0" err="1" smtClean="0"/>
              <a:t>iCar</a:t>
            </a:r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  What is Next?</a:t>
            </a:r>
            <a:endParaRPr lang="en-US" dirty="0" smtClean="0"/>
          </a:p>
        </p:txBody>
      </p:sp>
      <p:sp>
        <p:nvSpPr>
          <p:cNvPr id="88066" name="AutoShape 2" descr="Image result for apple icar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8068" name="AutoShape 4" descr="Image result for apple icar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8070" name="AutoShape 6" descr="Image result for apple icar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8072" name="AutoShape 8" descr="Image result for apple icar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8074" name="AutoShape 10" descr="Image result for apple icar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8076" name="AutoShape 12" descr="data:image/jpeg;base64,/9j/4AAQSkZJRgABAQAAAQABAAD/2wCEAAkGBxQQEBUUEBQVFBUQFBAQDxASFBAPEBAQFBQWFhQVFRUYHCggGB8lHBQUITEhJSkrLi4uFx8zODosNygtLiwBCgoKDgwMGgwMDisZFBkrKysrKysrKysrKysrKysrKysrKysrKysrKysrKysrKysrKysrKysrKysrKysrKysrK//AABEIAL0BCwMBIgACEQEDEQH/xAAcAAEAAQUBAQAAAAAAAAAAAAAABQEDBAYHAgj/xABIEAABAwICBgYGBgYJBQEAAAABAAIDBBEFIQYSMUFRYQcTInGRoTJCUnKBsRQjM2LB0QhDgpKy8CREU2Oio8LS4TRklLPxFf/EABQBAQAAAAAAAAAAAAAAAAAAAAD/xAAUEQEAAAAAAAAAAAAAAAAAAAAA/9oADAMBAAIRAxEAPwDuKIiAiIgIiICIiAiIgIiICIiAiIgIiICIiAiIgIiICIiAiIgIiICIiAiIgIiICIiAiIgIiICIiAiIgIiICLGq6+KEXlkYz33Nb81BVmndHHse6Q8I2E+brDzQbMi0GbpKaTaGne87tZ4afBoKx3aaV7/s6aNg4v1yR4uHyQdGRczfpBibvXgZ3M1j53Vh+NYjvq2j3YIj8wg6mi5HJpDiDf63/kwfksd+muIM/Xsd70Mf4WQdkRcbb0n1rPSbA/8AYkYfEP8AwWdS9MYH29KRxdFIHf4XAfNB1ZFpuF9J2HT2BmMLj6s7TGB3vF2+a22mqWStDo3te07HscHtPcRkguoiICIiAiIgIiICIiAioqoCIqEoBK83VCvJaUHvWTWVqxUDpHpbT0OUj9aTdBHZ0nLW3N+KDY7qPxTHael+3la07mZukPcxtz5LlOK6dVdUS2M/R4zlaMnrCOcm392y96P4A+c3DS65u57vRvvu47Sg2XEukfdTQk8HzGw/cbt8QoKTHa+rNg99vZiHVtHeR+JW002icMecvbPs+iwfDaVnENYLNAaBsDQAB8Ag0mDRKR51pn2vtA7bj3nZ81J0+jcEe1uueLzfy2eSm5JFhy1CDwIWtFmgAcAAB5KzIQrU9WAoypxG29BmTSgb1gT1CjqjEuawHVTpDqtuSdgFkGdNVArFbRPmaXjVbG02fPK4RQMPAvdkTyFzyWNHWsD+rgZ9KmALi1pP0aIDMue4Ea9t+YaOJ2LCxqSR1nVEgmc3JguW00I9mNjQPINHeg9VU9Ky+r1lU4bSy9LTD9twL3eDF6w+gqqphfTU9NGxpLQ4tjcSRtAdNrONuIKyMN0IqKqJsz5Y42PGtE0hznFu4hjQA0HvC2PCKaooYhCJoXsaXuAdC7XaXZmztfZfPMINQlwPEM/q2P8Aut+i59wyULhekhpZjZz6d7TZzovq8/vdX2XDvBC6m2eqP2ckLT6rurfdp4jPatMqujOeVxLZYnudnZwfHc7hldB0HRrT6R0YdKWVUY2yxFjJ2+82+o4/ufFb5hOLQ1TNeB4eBk4DJzDwe05tPIr5Gnp30szg1zo5I3FjtUkEEHMXG0ZdxWZh2ldRBMJYpSyVv6xmQePZkZscORy7kH12i0To36RY8Ub1UobFVMF3RA9iZo2viv5t2jmM1vaAipdVugIiIKIiqgIiICKjnWFysOWq525IMwmywsQxeCnYXzSsY1u1znDwHE8gtd0o0tioYteQ3JuI4x6cjuA5cTuXEtINIJa6TrJ3WaCerib6DO4bzzKDedKOkyWpJjobwx5gzHKeQcv7MefctRoabrH2F3vcb2F3uJO0n8yrGA4PLWOswarB6bz6I5fePJdQwXDIqRmrEMz6Tzm9x5n8EGPgWizGWdUdo7RGPRHvHetsFa1gAaAAMgBYADuURJUrCnrbIJqoxNR8+JWUDVYmBvUJW4xzQbPU4yB/9UTVY+3mtQrcZ5qDqsV5oN1qMfYfW+aiqjFwdjgfjdaVPiBO9XcHon1cga02aD237mjlxKDbKXXnNmggDNzjsaP53KYw3ReorQWs1oaVuU89ryTW2taPW7vRG+5V2sqqXCqdrXN13lutFShxD5b/AKyZ21jPM7uKicM6Xq+E2cIJGDZEYuqDG7msLDkBszug3fFn0mH4RUspGhn1bI5Hk3kkdMWta9z9+RPIZ8Fyanq+ue2MSXdI5rGjWv2nGw+amarEpcZjFLSQFkjjCZe0DC2GPXN3Ptl2nN3bslIaNdFFdBVwyy9S6OJ+u7UkJdcA6tgWjfZB0CrqAxoYzJrGtY0cGtAaPIKJJLipWpwiUHtNPfa48lWlw4ncgtUcSlKV+o4O9nMd+5Z1Jgzju8clC9Is/wBBoJnggO6pzWW2h8n1bD4u8kHDK6Q1FTI/aJZJZB7hcS3yssmmwJ0jgA25cQGttdzidgAVzRKmvHrO3dlt+8/8LsPR3o92fpUgzddtODubsc/45gcr8UGDob0fQUbmTTgunaQ9mq4tbC4cCNp57F0YYiOPiPyWDUQrHZESQOJAQbFDNrAEi2ts5/zmri0Gapc7F4pI5DqtvSmLWfqFocRfV1tW9wTfVByGZBsN/IQVREQEREBEVHGwJ4II/FKi1gP5/n8CtT0p0gZRQmWU3J7MUYNnSP4DlxO5bFiszImPllcGsiaXPcdwG3xO7mvnnS3H3Vs7ppLhjezDH7DL5DvO0n8AEGHi2KSVMpmqHaznZNb6rRua0bgFJaL4A6sfrvu2Jps52zW+6z89yjtHMJdWS55MbYyOG4bmt5n/AJXU6ZrYmBjAGtaLNaNgCDNpImRMDIwGtaLBo2BVlqrKOmrLKJrMStvQStViFt6gq7Frb1DV+K81r1biXNBM12L81BVeKX3qJqK0lYMk10GfPXErCknJVm91K02F6pHWi7j6MI2jhr/7fFBbwvDXTm5uGcd7jwats/8A0GYc3Vja109uzGe1HT/ek9p/3N3rcFEyYn1TdWEjX2GUbIh7MfP727dxUWyMn80FamofK9z5HF73kue9xu5zuJKycFwmWsnZBTt1pJDlua1o9J7juaN5/EhKWhfK9scTS98jgyNjRcucdgC+jOj/AEJZhdPnZ1RKAaiXbnujafZHmblBb0U0Wiw2ARxdpxs6aYjtSv4ngBuG4fFTfWkLMkiWO6JBb+klXKeDWu8kMDblz8m2A25/mvMNPrOA4rS+kTFOukFK0kQRmz2sIDqiVpzuSCNRhFthu4O9m6DcxpJSdTJO2qiligt10sT2TdXfZrCO64R0rabsxF4jpyTGHh1/aDRZg+JJdyyWyHC20/1hA1HxvbM7VDHS0ZGrVQzaos/VjvI1xzvG0b7Dm2E4GfpDmSf1dzmSW2GRji2w+IJ+CDdND8HMxggbtkIDiPVba7nfBoJX0BBTtYxrGCzWNDGgbA0CwC0Dorwm3WVDhbIQxeRef4R4roqDDqIViwxWe3vB8M1n1DslhRm7x8R5FBpGj+GP62KeQEOkmZqNO1kQDtUHmblx5m3qhdMUMIQG01t74z/luKmUBERAREQF4l2fEeWf4L2sDHMRbS08k7/RgY+QjjqtJA+JsPig5L0z6S60gooj2Y9WSpI9aQi7GfAEOPMjguSxNdUStjjzLjqtG6+9x/nYF6xvEnyvfJIbyTve955uN3W8Vt/Rto9I6J1UInuBuyNwaS0NHpkHvFvgg2fCaFtNC2Nm7Nzt7nHaSvdRU2V/EIeqDbuBLhctFzqjmdngtdr6pBWuxCy1yvxHmreIVm1a7WVV0F+srrqKmnurckl1aQei5ZGHYfJUSCOFpc4gnKwDWja5xOTQN5OSkMFwEzN66d4p6Zps6oeCS9w9SFm2V/IZDeQsqtxxpYYKKMw04traxDp6gjY+oeNvEMHZF95zQGxxUuUREs2x049Bh3iEH+M58LbThumOdtp9J28jgOXzVm/FZFPT3zOz5oPMEGt3LNDQAq5AcAPABdY6JdAS8srq1tgLPo4HDbwnkB/wj48EE30T6C/RGCqqm2qJW/VsO2niO4/fO/hs4roxavaogsujVp0KyivDyghsbxFtFSzVDyB1TDqk7Nc5N8yFxbRLG48Rq3MAcHgazNexL2NyPx325k8Vtn6QuJdXhsUIOdTOC4cY4ml38RjXE9CKx8OI0zoiGuMzI2ucNZretPVkkbwA8m3JB9DSMbN1kLGgtpA3rpP+4e3WELe5gu732jitSpMDvUOa1oLpH6zgPWlkAc9x+JJ7l1KnwhlLSCKO5s4Oe92b5ZZH/WSPO9zi4k96tYNQRxDrQLyStYS4+qC0ZBBKYZRtp4WRt2MFr8TtJ+JuqzVPBVLha7iAOJNgsDFMap6ZodK4gE6rSGPcCeANkFZZyvNO/tjvCiDpZFJlFFK/mQxg8zdSFCZJMxGGj7z/AMgUHvC45mzOjl7cbHvlppbAasd3NML+bSQWne1w3tJM8AvMQNs7XOZtsuvaAiIgIiIC1DpWgfLhU0cQJe8x2aNrw1we5o4khhy37Ft6jNIqA1FO5jPSFnMztdw3X3b0HyAQJKhrHGwL2Rk+yC4Bx8yvrbDaLqYI44bBkbGsYG21Q0DK1lwPSfEYRM9tXTRyvY9zHTRuNNVskY6x1pGAteQR67XHLarOH6VRxZ089TCSLEODTfvdG4X/AHQg6J0g4m/ruqc4arGhwAsTrHaTw7lzzEapYtRjDXEnrNYnMuOvcnibi6jaioL/AEc0GJXTqHlfdSktBK8+ja/EtCl8L0FfKNaWVrRwYC9xHebAINRiic9wa0FxOwDMqShZDT9qW08gzbC0/UsP968el7reG3ctixDRhzWEQ2ZEMpKiVwih/aefSP3Rc8lDBsEH2X1zx+vkbqxNP93Ecz7z+HohBZrHy1BElS4htgIWABoEe5sUYyY3nYDvKsk7mi3BozP/AD3r2S6RxcSSTmXuuSfzWXBAG/id5QW6em3u27huH5rKc4NFzkBtKrG0uc1jGue95tHGwF8jzwa0bV1rQHovEbm1OJhrnts6GjyfFE7c6U7Hu5bBz3BH9GHR0agsq69loRZ9NTPFjOdrZJRuZvDd+05be33WMZlbdVBBmayoXqPNUvJqEEgXq1I9YfXp1l0HGf0k5fr6JnsxTO+LnMH+gLlGAn+lwW29dDbv12rqf6SbD9LpTuML2j4Pv/qC51oLRmfE6OMC+tUwE+614c7yBQfX1YOyOb4/42n8FpGluljcPgjDAHzSMb1TD6LQABrv5ct63ateG6pOwOLj3NY934LiLqSSunMsg9INa1vsMaLNb4eZKDGGkmIVB7U7m3/swI/AjMeKmcHwCSZwMhc9x9Z5c8+JW0aP6ICwLhYLdaOhZELNHxQQ2DaNtjALvBbBHGGiwXtEBFRVQEREBERAVCVVaNp1p+yiBigtJMRa+1kffxPJBz7pi0HlZUPrqdpfFOGuqQ0XMMoaGlxHsOsDfcSb7QuVhjd7B8C5h8jbyX0H0edIbKhgp614ZMOzFK6zY52+q0nYHjZY7ciM7gSekHRxQ1RLjF1TzmXRWaCebNnhZB83Rxw+t1w918b/ACLR81k0/wBGac31Pwipz59aunYn0LuGdPM08A/WYf8AV81rlX0U4gz0WNf7r4/xIQQrcSo256lZIRuMlNTtPeQyQrOfp29jdWlpoIcrdZJr1ko5jrPqx+4rTujvEgf+lee50Nv4leg6M8RdtgDfflhFvBxQa1iWIzVT9eokfK4ZAvcSGjg0bGjk0BWWQ8c/kuiUHRHVO+2lhj46uvMfCwHmtpwvoqpY7Gd8k53tuIY/Bva/xIOPU8Rc4NY0ucfRYwF7z3NGZW86P9GVXU2dUWpY9+taSocOTAbN73H4LrWGYXBSt1aeGOIb9RoBPe7afis4Pugi9GtFaXDm/wBHZ23C0k7+3PJ3u3DkLDkpkyFVjjurt2N2uaO8gIMctJQU5V44lTt2zRDvkYPxXuPFqY7J4T3SRn8UGP8ARSqGlKkG1UZ2PYe5zSvWuDsI8QgizCQvOxSUiwpgg59+kDgrp6Nk7ASaaz3WBJEROq8/AvYTyBWi9BGGN+nirnBbFETBDKR9WayVtmsLtx1S63MtG0i/0SWhzGEgEDJwOYLXDVcDy2H4K3UYLA+mdTGJjYXtLTExrY2AHO7Q3Yb53G/NB4x/OF4G0xyhvvOHVj/2KOwHAGxgFw7gs7BKGaOER1LxKYzqMlz15YWm8bpBufsBttLb71KoDRbYqoiAiIgoqqiqgIiICIovSCoLYiG7XC1+AQahp5pk5gMNKbHMPlG7k381x+qBJJJuTmScyStzxqmzK1eqhQQ8rFsGB6d11GA2OXrIxkIpx1rAOAN9ZvcDZREkaxnxoOm0XTKLf0ijPfBKDf8AZeBb95TEHSxh7h22VMZ4GNr7fuOK4o5i8FqDuR6UcL/tJ/8Ax5v9q8u6T8L3STHl1Ew+bVw0tVNVB2mbpUw8ei2od+w1t/FwUZUdLsH6ulmPvviYPIuXKC1NRBv9V0szn7OniZwL3vlPkGqFrOkKvk2TCPlExjfNwJ81rYiVxlOUGRWY7VTfaVM7uXWyNb4AgKPkbr+n2ve7XzWeyiJWXDhpO5BDspRuaPALJiogdw8AtgpcFc7cthwzRR7vVQahR4Tc+iPALY8OwVx2XHcSPkt+wnQy1i4LaqLAI49yDRMKwOXKz5R3SygfxLbsPwOQDtSyfF2t/FdbBFA1uwK6gsU1NqC2sT32t8lfREBERAREQEREBERAREQFGYvDrBSatzR6wQczxug25LUK6ituXXcSw6+5atiGD8kHNJqVYclOt7qcH5KMmwk8EGoOgVs062s4QeC9swQ8EGnmlKqKUrdW4DyV6PR/kg0htCSsiPDCdy32n0bJ3KYo9EidyDm0ODk7lJ0uj7juXVKLRJo2hTVNgkbNyDldHom4+qtiw7Qv2gugx0zW7AFdAQQFDoxGzaFMQ0TGbAFkIgoAqoiAiIgIiICIiAiKiCoREQEREBERARUuqoLcsd1Hz0AO5SipZBASYODuWHLgIO5bXZU1UGojR8cFfZgA4LZ9VVsg1+PARwWXDgrBuUsiDFjoWN3LIawDYF6RAREQEREBERAREQEREBERAREQFRVRAREQEREBERB5VQUVEHq6LwqXQXEXgOVboPSLzdVugqioqoCIiAioqEoPSLxrL0EFUREBERAREQEREBERAREQEREBERAREQf/2Q==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8078" name="AutoShape 14" descr="data:image/jpeg;base64,/9j/4AAQSkZJRgABAQAAAQABAAD/2wCEAAkGBxQQEBUUEBQVFBUQFBAQDxASFBAPEBAQFBQWFhQVFRUYHCggGB8lHBQUITEhJSkrLi4uFx8zODosNygtLiwBCgoKDgwMGgwMDisZFBkrKysrKysrKysrKysrKysrKysrKysrKysrKysrKysrKysrKysrKysrKysrKysrKysrK//AABEIAL0BCwMBIgACEQEDEQH/xAAcAAEAAQUBAQAAAAAAAAAAAAAABQEDBAYHAgj/xABIEAABAwICBgYGBgYJBQEAAAABAAIDBBEFIQYSMUFRYQcTInGRoTJCUnKBsRQjM2LB0QhDgpKy8CREU2Oio8LS4TRklLPxFf/EABQBAQAAAAAAAAAAAAAAAAAAAAD/xAAUEQEAAAAAAAAAAAAAAAAAAAAA/9oADAMBAAIRAxEAPwDuKIiAiIgIiICIiAiIgIiICIiAiIgIiICIiAiIgIiICIiAiIgIiICIiAiIgIiICIiAiIgIiICIiAiIgIiICLGq6+KEXlkYz33Nb81BVmndHHse6Q8I2E+brDzQbMi0GbpKaTaGne87tZ4afBoKx3aaV7/s6aNg4v1yR4uHyQdGRczfpBibvXgZ3M1j53Vh+NYjvq2j3YIj8wg6mi5HJpDiDf63/kwfksd+muIM/Xsd70Mf4WQdkRcbb0n1rPSbA/8AYkYfEP8AwWdS9MYH29KRxdFIHf4XAfNB1ZFpuF9J2HT2BmMLj6s7TGB3vF2+a22mqWStDo3te07HscHtPcRkguoiICIiAiIgIiICIiAioqoCIqEoBK83VCvJaUHvWTWVqxUDpHpbT0OUj9aTdBHZ0nLW3N+KDY7qPxTHael+3la07mZukPcxtz5LlOK6dVdUS2M/R4zlaMnrCOcm392y96P4A+c3DS65u57vRvvu47Sg2XEukfdTQk8HzGw/cbt8QoKTHa+rNg99vZiHVtHeR+JW002icMecvbPs+iwfDaVnENYLNAaBsDQAB8Ag0mDRKR51pn2vtA7bj3nZ81J0+jcEe1uueLzfy2eSm5JFhy1CDwIWtFmgAcAAB5KzIQrU9WAoypxG29BmTSgb1gT1CjqjEuawHVTpDqtuSdgFkGdNVArFbRPmaXjVbG02fPK4RQMPAvdkTyFzyWNHWsD+rgZ9KmALi1pP0aIDMue4Ea9t+YaOJ2LCxqSR1nVEgmc3JguW00I9mNjQPINHeg9VU9Ky+r1lU4bSy9LTD9twL3eDF6w+gqqphfTU9NGxpLQ4tjcSRtAdNrONuIKyMN0IqKqJsz5Y42PGtE0hznFu4hjQA0HvC2PCKaooYhCJoXsaXuAdC7XaXZmztfZfPMINQlwPEM/q2P8Aut+i59wyULhekhpZjZz6d7TZzovq8/vdX2XDvBC6m2eqP2ckLT6rurfdp4jPatMqujOeVxLZYnudnZwfHc7hldB0HRrT6R0YdKWVUY2yxFjJ2+82+o4/ufFb5hOLQ1TNeB4eBk4DJzDwe05tPIr5Gnp30szg1zo5I3FjtUkEEHMXG0ZdxWZh2ldRBMJYpSyVv6xmQePZkZscORy7kH12i0To36RY8Ub1UobFVMF3RA9iZo2viv5t2jmM1vaAipdVugIiIKIiqgIiICKjnWFysOWq525IMwmywsQxeCnYXzSsY1u1znDwHE8gtd0o0tioYteQ3JuI4x6cjuA5cTuXEtINIJa6TrJ3WaCerib6DO4bzzKDedKOkyWpJjobwx5gzHKeQcv7MefctRoabrH2F3vcb2F3uJO0n8yrGA4PLWOswarB6bz6I5fePJdQwXDIqRmrEMz6Tzm9x5n8EGPgWizGWdUdo7RGPRHvHetsFa1gAaAAMgBYADuURJUrCnrbIJqoxNR8+JWUDVYmBvUJW4xzQbPU4yB/9UTVY+3mtQrcZ5qDqsV5oN1qMfYfW+aiqjFwdjgfjdaVPiBO9XcHon1cga02aD237mjlxKDbKXXnNmggDNzjsaP53KYw3ReorQWs1oaVuU89ryTW2taPW7vRG+5V2sqqXCqdrXN13lutFShxD5b/AKyZ21jPM7uKicM6Xq+E2cIJGDZEYuqDG7msLDkBszug3fFn0mH4RUspGhn1bI5Hk3kkdMWta9z9+RPIZ8Fyanq+ue2MSXdI5rGjWv2nGw+amarEpcZjFLSQFkjjCZe0DC2GPXN3Ptl2nN3bslIaNdFFdBVwyy9S6OJ+u7UkJdcA6tgWjfZB0CrqAxoYzJrGtY0cGtAaPIKJJLipWpwiUHtNPfa48lWlw4ncgtUcSlKV+o4O9nMd+5Z1Jgzju8clC9Is/wBBoJnggO6pzWW2h8n1bD4u8kHDK6Q1FTI/aJZJZB7hcS3yssmmwJ0jgA25cQGttdzidgAVzRKmvHrO3dlt+8/8LsPR3o92fpUgzddtODubsc/45gcr8UGDob0fQUbmTTgunaQ9mq4tbC4cCNp57F0YYiOPiPyWDUQrHZESQOJAQbFDNrAEi2ts5/zmri0Gapc7F4pI5DqtvSmLWfqFocRfV1tW9wTfVByGZBsN/IQVREQEREBEVHGwJ4II/FKi1gP5/n8CtT0p0gZRQmWU3J7MUYNnSP4DlxO5bFiszImPllcGsiaXPcdwG3xO7mvnnS3H3Vs7ppLhjezDH7DL5DvO0n8AEGHi2KSVMpmqHaznZNb6rRua0bgFJaL4A6sfrvu2Jps52zW+6z89yjtHMJdWS55MbYyOG4bmt5n/AJXU6ZrYmBjAGtaLNaNgCDNpImRMDIwGtaLBo2BVlqrKOmrLKJrMStvQStViFt6gq7Frb1DV+K81r1biXNBM12L81BVeKX3qJqK0lYMk10GfPXErCknJVm91K02F6pHWi7j6MI2jhr/7fFBbwvDXTm5uGcd7jwats/8A0GYc3Vja109uzGe1HT/ek9p/3N3rcFEyYn1TdWEjX2GUbIh7MfP727dxUWyMn80FamofK9z5HF73kue9xu5zuJKycFwmWsnZBTt1pJDlua1o9J7juaN5/EhKWhfK9scTS98jgyNjRcucdgC+jOj/AEJZhdPnZ1RKAaiXbnujafZHmblBb0U0Wiw2ARxdpxs6aYjtSv4ngBuG4fFTfWkLMkiWO6JBb+klXKeDWu8kMDblz8m2A25/mvMNPrOA4rS+kTFOukFK0kQRmz2sIDqiVpzuSCNRhFthu4O9m6DcxpJSdTJO2qiligt10sT2TdXfZrCO64R0rabsxF4jpyTGHh1/aDRZg+JJdyyWyHC20/1hA1HxvbM7VDHS0ZGrVQzaos/VjvI1xzvG0b7Dm2E4GfpDmSf1dzmSW2GRji2w+IJ+CDdND8HMxggbtkIDiPVba7nfBoJX0BBTtYxrGCzWNDGgbA0CwC0Dorwm3WVDhbIQxeRef4R4roqDDqIViwxWe3vB8M1n1DslhRm7x8R5FBpGj+GP62KeQEOkmZqNO1kQDtUHmblx5m3qhdMUMIQG01t74z/luKmUBERAREQF4l2fEeWf4L2sDHMRbS08k7/RgY+QjjqtJA+JsPig5L0z6S60gooj2Y9WSpI9aQi7GfAEOPMjguSxNdUStjjzLjqtG6+9x/nYF6xvEnyvfJIbyTve955uN3W8Vt/Rto9I6J1UInuBuyNwaS0NHpkHvFvgg2fCaFtNC2Nm7Nzt7nHaSvdRU2V/EIeqDbuBLhctFzqjmdngtdr6pBWuxCy1yvxHmreIVm1a7WVV0F+srrqKmnurckl1aQei5ZGHYfJUSCOFpc4gnKwDWja5xOTQN5OSkMFwEzN66d4p6Zps6oeCS9w9SFm2V/IZDeQsqtxxpYYKKMw04traxDp6gjY+oeNvEMHZF95zQGxxUuUREs2x049Bh3iEH+M58LbThumOdtp9J28jgOXzVm/FZFPT3zOz5oPMEGt3LNDQAq5AcAPABdY6JdAS8srq1tgLPo4HDbwnkB/wj48EE30T6C/RGCqqm2qJW/VsO2niO4/fO/hs4roxavaogsujVp0KyivDyghsbxFtFSzVDyB1TDqk7Nc5N8yFxbRLG48Rq3MAcHgazNexL2NyPx325k8Vtn6QuJdXhsUIOdTOC4cY4ml38RjXE9CKx8OI0zoiGuMzI2ucNZretPVkkbwA8m3JB9DSMbN1kLGgtpA3rpP+4e3WELe5gu732jitSpMDvUOa1oLpH6zgPWlkAc9x+JJ7l1KnwhlLSCKO5s4Oe92b5ZZH/WSPO9zi4k96tYNQRxDrQLyStYS4+qC0ZBBKYZRtp4WRt2MFr8TtJ+JuqzVPBVLha7iAOJNgsDFMap6ZodK4gE6rSGPcCeANkFZZyvNO/tjvCiDpZFJlFFK/mQxg8zdSFCZJMxGGj7z/AMgUHvC45mzOjl7cbHvlppbAasd3NML+bSQWne1w3tJM8AvMQNs7XOZtsuvaAiIgIiIC1DpWgfLhU0cQJe8x2aNrw1we5o4khhy37Ft6jNIqA1FO5jPSFnMztdw3X3b0HyAQJKhrHGwL2Rk+yC4Bx8yvrbDaLqYI44bBkbGsYG21Q0DK1lwPSfEYRM9tXTRyvY9zHTRuNNVskY6x1pGAteQR67XHLarOH6VRxZ089TCSLEODTfvdG4X/AHQg6J0g4m/ruqc4arGhwAsTrHaTw7lzzEapYtRjDXEnrNYnMuOvcnibi6jaioL/AEc0GJXTqHlfdSktBK8+ja/EtCl8L0FfKNaWVrRwYC9xHebAINRiic9wa0FxOwDMqShZDT9qW08gzbC0/UsP968el7reG3ctixDRhzWEQ2ZEMpKiVwih/aefSP3Rc8lDBsEH2X1zx+vkbqxNP93Ecz7z+HohBZrHy1BElS4htgIWABoEe5sUYyY3nYDvKsk7mi3BozP/AD3r2S6RxcSSTmXuuSfzWXBAG/id5QW6em3u27huH5rKc4NFzkBtKrG0uc1jGue95tHGwF8jzwa0bV1rQHovEbm1OJhrnts6GjyfFE7c6U7Hu5bBz3BH9GHR0agsq69loRZ9NTPFjOdrZJRuZvDd+05be33WMZlbdVBBmayoXqPNUvJqEEgXq1I9YfXp1l0HGf0k5fr6JnsxTO+LnMH+gLlGAn+lwW29dDbv12rqf6SbD9LpTuML2j4Pv/qC51oLRmfE6OMC+tUwE+614c7yBQfX1YOyOb4/42n8FpGluljcPgjDAHzSMb1TD6LQABrv5ct63ateG6pOwOLj3NY934LiLqSSunMsg9INa1vsMaLNb4eZKDGGkmIVB7U7m3/swI/AjMeKmcHwCSZwMhc9x9Z5c8+JW0aP6ICwLhYLdaOhZELNHxQQ2DaNtjALvBbBHGGiwXtEBFRVQEREBERAVCVVaNp1p+yiBigtJMRa+1kffxPJBz7pi0HlZUPrqdpfFOGuqQ0XMMoaGlxHsOsDfcSb7QuVhjd7B8C5h8jbyX0H0edIbKhgp614ZMOzFK6zY52+q0nYHjZY7ciM7gSekHRxQ1RLjF1TzmXRWaCebNnhZB83Rxw+t1w918b/ACLR81k0/wBGac31Pwipz59aunYn0LuGdPM08A/WYf8AV81rlX0U4gz0WNf7r4/xIQQrcSo256lZIRuMlNTtPeQyQrOfp29jdWlpoIcrdZJr1ko5jrPqx+4rTujvEgf+lee50Nv4leg6M8RdtgDfflhFvBxQa1iWIzVT9eokfK4ZAvcSGjg0bGjk0BWWQ8c/kuiUHRHVO+2lhj46uvMfCwHmtpwvoqpY7Gd8k53tuIY/Bva/xIOPU8Rc4NY0ucfRYwF7z3NGZW86P9GVXU2dUWpY9+taSocOTAbN73H4LrWGYXBSt1aeGOIb9RoBPe7afis4Pugi9GtFaXDm/wBHZ23C0k7+3PJ3u3DkLDkpkyFVjjurt2N2uaO8gIMctJQU5V44lTt2zRDvkYPxXuPFqY7J4T3SRn8UGP8ARSqGlKkG1UZ2PYe5zSvWuDsI8QgizCQvOxSUiwpgg59+kDgrp6Nk7ASaaz3WBJEROq8/AvYTyBWi9BGGN+nirnBbFETBDKR9WayVtmsLtx1S63MtG0i/0SWhzGEgEDJwOYLXDVcDy2H4K3UYLA+mdTGJjYXtLTExrY2AHO7Q3Yb53G/NB4x/OF4G0xyhvvOHVj/2KOwHAGxgFw7gs7BKGaOER1LxKYzqMlz15YWm8bpBufsBttLb71KoDRbYqoiAiIgoqqiqgIiICIovSCoLYiG7XC1+AQahp5pk5gMNKbHMPlG7k381x+qBJJJuTmScyStzxqmzK1eqhQQ8rFsGB6d11GA2OXrIxkIpx1rAOAN9ZvcDZREkaxnxoOm0XTKLf0ijPfBKDf8AZeBb95TEHSxh7h22VMZ4GNr7fuOK4o5i8FqDuR6UcL/tJ/8Ax5v9q8u6T8L3STHl1Ew+bVw0tVNVB2mbpUw8ei2od+w1t/FwUZUdLsH6ulmPvviYPIuXKC1NRBv9V0szn7OniZwL3vlPkGqFrOkKvk2TCPlExjfNwJ81rYiVxlOUGRWY7VTfaVM7uXWyNb4AgKPkbr+n2ve7XzWeyiJWXDhpO5BDspRuaPALJiogdw8AtgpcFc7cthwzRR7vVQahR4Tc+iPALY8OwVx2XHcSPkt+wnQy1i4LaqLAI49yDRMKwOXKz5R3SygfxLbsPwOQDtSyfF2t/FdbBFA1uwK6gsU1NqC2sT32t8lfREBERAREQEREBERAREQFGYvDrBSatzR6wQczxug25LUK6ituXXcSw6+5atiGD8kHNJqVYclOt7qcH5KMmwk8EGoOgVs062s4QeC9swQ8EGnmlKqKUrdW4DyV6PR/kg0htCSsiPDCdy32n0bJ3KYo9EidyDm0ODk7lJ0uj7juXVKLRJo2hTVNgkbNyDldHom4+qtiw7Qv2gugx0zW7AFdAQQFDoxGzaFMQ0TGbAFkIgoAqoiAiIgIiICIiAiKiCoREQEREBERARUuqoLcsd1Hz0AO5SipZBASYODuWHLgIO5bXZU1UGojR8cFfZgA4LZ9VVsg1+PARwWXDgrBuUsiDFjoWN3LIawDYF6RAREQEREBERAREQEREBERAREQFRVRAREQEREBERB5VQUVEHq6LwqXQXEXgOVboPSLzdVugqioqoCIiAioqEoPSLxrL0EFUREBERAREQEREBERAREQEREBERAREQf/2Q==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8084" name="AutoShape 20" descr="Image result for apple icar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5009190" y="5257800"/>
            <a:ext cx="367761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</a:rPr>
              <a:t>Nothing will be the same again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133122" name="AutoShape 2" descr="Image result for apple icar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" name="AutoShape 2" descr="Image result for icar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Image result for icar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6" descr="Image result for icar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8" descr="Image result for icar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657600" cy="2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4308844"/>
            <a:ext cx="4321361" cy="201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http://i.ytimg.com/vi/iJ4Bmp2YJ-c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4602822" cy="258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31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6324600" cy="381000"/>
          </a:xfrm>
        </p:spPr>
        <p:txBody>
          <a:bodyPr/>
          <a:lstStyle/>
          <a:p>
            <a:r>
              <a:rPr lang="en-US" dirty="0" smtClean="0"/>
              <a:t>Part I: Use Cases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4925"/>
            <a:ext cx="7315200" cy="51720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Generations of cellular technologies (1G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4G)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3GPP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5G: A game changer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ICT</a:t>
            </a:r>
            <a:endParaRPr lang="en-US" dirty="0" smtClean="0"/>
          </a:p>
          <a:p>
            <a:pPr>
              <a:buNone/>
            </a:pPr>
            <a:endParaRPr lang="en-US" sz="1100" dirty="0"/>
          </a:p>
          <a:p>
            <a:r>
              <a:rPr lang="en-US" dirty="0" smtClean="0">
                <a:solidFill>
                  <a:srgbClr val="FF0000"/>
                </a:solidFill>
              </a:rPr>
              <a:t>Concluding remarks</a:t>
            </a:r>
          </a:p>
          <a:p>
            <a:endParaRPr lang="en-US" sz="8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2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5G Ecosystem: </a:t>
            </a:r>
            <a:r>
              <a:rPr lang="en-US" dirty="0" smtClean="0">
                <a:solidFill>
                  <a:srgbClr val="FF0000"/>
                </a:solidFill>
              </a:rPr>
              <a:t>Big</a:t>
            </a:r>
            <a:r>
              <a:rPr lang="en-US" dirty="0" smtClean="0"/>
              <a:t>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1125"/>
            <a:ext cx="3048000" cy="4714875"/>
          </a:xfrm>
        </p:spPr>
        <p:txBody>
          <a:bodyPr/>
          <a:lstStyle/>
          <a:p>
            <a:r>
              <a:rPr lang="en-US" dirty="0" smtClean="0"/>
              <a:t>Standards, </a:t>
            </a:r>
            <a:r>
              <a:rPr lang="en-US" dirty="0" err="1" smtClean="0"/>
              <a:t>Fora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Vendors</a:t>
            </a:r>
          </a:p>
          <a:p>
            <a:endParaRPr lang="en-US" dirty="0" smtClean="0"/>
          </a:p>
          <a:p>
            <a:r>
              <a:rPr lang="en-US" dirty="0" smtClean="0"/>
              <a:t>Operators</a:t>
            </a:r>
          </a:p>
          <a:p>
            <a:endParaRPr lang="en-US" dirty="0" smtClean="0"/>
          </a:p>
          <a:p>
            <a:r>
              <a:rPr lang="en-US" dirty="0" smtClean="0"/>
              <a:t>Research	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81400" y="1381125"/>
            <a:ext cx="3048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Vertical Industries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Players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Policy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CA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5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46225"/>
            <a:ext cx="22669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574800"/>
            <a:ext cx="24717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9337" y="1600200"/>
            <a:ext cx="25574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9170" name="AutoShape 2" descr="Image result for cell phone ev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19172" name="Picture 4" descr="http://theveon.com/wp-content/uploads/2015/07/evolution-according-to-mobile-phon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563470"/>
            <a:ext cx="5029200" cy="2958353"/>
          </a:xfrm>
          <a:prstGeom prst="rect">
            <a:avLst/>
          </a:prstGeom>
          <a:noFill/>
        </p:spPr>
      </p:pic>
      <p:pic>
        <p:nvPicPr>
          <p:cNvPr id="519176" name="Picture 8" descr="http://www.jbhifi.co.nz/images/microsoft-surface-2-rt-32gb-tablet-sku-256773-fu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684776"/>
            <a:ext cx="2681288" cy="1716024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106680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Evolution of Use-Cases in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Cellular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from 1G to 4G  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398615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rial"/>
              </a:rPr>
              <a:t>voice</a:t>
            </a:r>
            <a:endParaRPr lang="en-CA" dirty="0">
              <a:latin typeface="Ar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191000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rial"/>
              </a:rPr>
              <a:t>text, email, browsing </a:t>
            </a:r>
            <a:endParaRPr lang="en-CA" dirty="0">
              <a:latin typeface="Ar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0901" y="398594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rial"/>
              </a:rPr>
              <a:t>video</a:t>
            </a:r>
            <a:endParaRPr lang="en-CA" dirty="0">
              <a:latin typeface="Arrial"/>
            </a:endParaRPr>
          </a:p>
        </p:txBody>
      </p:sp>
      <p:cxnSp>
        <p:nvCxnSpPr>
          <p:cNvPr id="14" name="Straight Arrow Connector 26"/>
          <p:cNvCxnSpPr>
            <a:cxnSpLocks noChangeShapeType="1"/>
          </p:cNvCxnSpPr>
          <p:nvPr/>
        </p:nvCxnSpPr>
        <p:spPr bwMode="auto">
          <a:xfrm flipH="1">
            <a:off x="3124200" y="4191000"/>
            <a:ext cx="2520000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/>
            <a:tailEnd type="none" w="med" len="med"/>
          </a:ln>
        </p:spPr>
      </p:cxnSp>
      <p:sp>
        <p:nvSpPr>
          <p:cNvPr id="15" name="Rectangle 14"/>
          <p:cNvSpPr/>
          <p:nvPr/>
        </p:nvSpPr>
        <p:spPr bwMode="auto">
          <a:xfrm>
            <a:off x="2133600" y="3810000"/>
            <a:ext cx="4495800" cy="838200"/>
          </a:xfrm>
          <a:prstGeom prst="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ICT is an Important Sector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581400" y="1600200"/>
            <a:ext cx="990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1400" y="4343400"/>
            <a:ext cx="990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562600" y="16002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62600" y="1752600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Entertainment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48039" y="3135868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Agriculture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54508" y="44958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Hospitality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62600" y="2971802"/>
            <a:ext cx="1400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Transportation</a:t>
            </a:r>
          </a:p>
          <a:p>
            <a:r>
              <a:rPr lang="en-US" dirty="0" smtClean="0">
                <a:latin typeface="Arial Narrow" pitchFamily="34" charset="0"/>
              </a:rPr>
              <a:t>Automotive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13603" y="1752600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Health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76047" y="450746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Municipalities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00209" y="176426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Energy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71602" y="4507468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Education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562600" y="43434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562600" y="29718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219200" y="16002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1219200" y="43434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219200" y="29718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419600" y="54102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438400" y="54102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80284" y="5574268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 Narrow" pitchFamily="34" charset="0"/>
              </a:rPr>
              <a:t>Defence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60759" y="5574268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Public Safety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581400" y="2971800"/>
            <a:ext cx="990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05200" y="3122805"/>
            <a:ext cx="115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ICT (4G,…)</a:t>
            </a:r>
            <a:endParaRPr lang="en-CA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8305800" cy="381000"/>
          </a:xfrm>
        </p:spPr>
        <p:txBody>
          <a:bodyPr/>
          <a:lstStyle/>
          <a:p>
            <a:r>
              <a:rPr lang="en-US" dirty="0" smtClean="0"/>
              <a:t>Tomorrow: ICT is the Most Important Sector in </a:t>
            </a:r>
            <a:r>
              <a:rPr lang="en-US" dirty="0" smtClean="0">
                <a:solidFill>
                  <a:srgbClr val="FF0000"/>
                </a:solidFill>
              </a:rPr>
              <a:t>Digital Economy 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581400" y="1600200"/>
            <a:ext cx="990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81400" y="2971800"/>
            <a:ext cx="990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1400" y="4343400"/>
            <a:ext cx="990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562600" y="16002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cxnSp>
        <p:nvCxnSpPr>
          <p:cNvPr id="17" name="Straight Arrow Connector 26"/>
          <p:cNvCxnSpPr>
            <a:cxnSpLocks noChangeShapeType="1"/>
            <a:stCxn id="8" idx="1"/>
          </p:cNvCxnSpPr>
          <p:nvPr/>
        </p:nvCxnSpPr>
        <p:spPr bwMode="auto">
          <a:xfrm flipH="1">
            <a:off x="2590800" y="3314700"/>
            <a:ext cx="990600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26"/>
          <p:cNvCxnSpPr>
            <a:cxnSpLocks noChangeShapeType="1"/>
            <a:stCxn id="8" idx="3"/>
          </p:cNvCxnSpPr>
          <p:nvPr/>
        </p:nvCxnSpPr>
        <p:spPr bwMode="auto">
          <a:xfrm>
            <a:off x="4572000" y="3314700"/>
            <a:ext cx="990600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9" name="Straight Arrow Connector 26"/>
          <p:cNvCxnSpPr>
            <a:cxnSpLocks noChangeShapeType="1"/>
            <a:stCxn id="8" idx="2"/>
            <a:endCxn id="10" idx="0"/>
          </p:cNvCxnSpPr>
          <p:nvPr/>
        </p:nvCxnSpPr>
        <p:spPr bwMode="auto">
          <a:xfrm>
            <a:off x="4076700" y="3657600"/>
            <a:ext cx="0" cy="685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0" name="Straight Arrow Connector 26"/>
          <p:cNvCxnSpPr>
            <a:cxnSpLocks noChangeShapeType="1"/>
            <a:stCxn id="8" idx="0"/>
            <a:endCxn id="5" idx="2"/>
          </p:cNvCxnSpPr>
          <p:nvPr/>
        </p:nvCxnSpPr>
        <p:spPr bwMode="auto">
          <a:xfrm flipV="1">
            <a:off x="4076700" y="2286000"/>
            <a:ext cx="0" cy="685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26"/>
          <p:cNvCxnSpPr>
            <a:cxnSpLocks noChangeShapeType="1"/>
          </p:cNvCxnSpPr>
          <p:nvPr/>
        </p:nvCxnSpPr>
        <p:spPr bwMode="auto">
          <a:xfrm flipH="1">
            <a:off x="2590800" y="3657600"/>
            <a:ext cx="990600" cy="685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2" name="Straight Arrow Connector 26"/>
          <p:cNvCxnSpPr>
            <a:cxnSpLocks noChangeShapeType="1"/>
          </p:cNvCxnSpPr>
          <p:nvPr/>
        </p:nvCxnSpPr>
        <p:spPr bwMode="auto">
          <a:xfrm>
            <a:off x="4572000" y="3657600"/>
            <a:ext cx="990600" cy="685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3" name="Straight Arrow Connector 26"/>
          <p:cNvCxnSpPr>
            <a:cxnSpLocks noChangeShapeType="1"/>
          </p:cNvCxnSpPr>
          <p:nvPr/>
        </p:nvCxnSpPr>
        <p:spPr bwMode="auto">
          <a:xfrm flipH="1" flipV="1">
            <a:off x="2590802" y="2286000"/>
            <a:ext cx="990601" cy="685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4" name="Straight Arrow Connector 26"/>
          <p:cNvCxnSpPr>
            <a:cxnSpLocks noChangeShapeType="1"/>
          </p:cNvCxnSpPr>
          <p:nvPr/>
        </p:nvCxnSpPr>
        <p:spPr bwMode="auto">
          <a:xfrm flipV="1">
            <a:off x="4572000" y="2286002"/>
            <a:ext cx="990600" cy="685799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0" name="TextBox 39"/>
          <p:cNvSpPr txBox="1"/>
          <p:nvPr/>
        </p:nvSpPr>
        <p:spPr>
          <a:xfrm>
            <a:off x="3505200" y="3115054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ICT (5G,…)</a:t>
            </a:r>
            <a:endParaRPr lang="en-CA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62600" y="1752600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Entertainment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48039" y="3135868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Agriculture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54508" y="44958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Hospitality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62600" y="2971802"/>
            <a:ext cx="1400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Transportation</a:t>
            </a:r>
          </a:p>
          <a:p>
            <a:r>
              <a:rPr lang="en-US" dirty="0" smtClean="0">
                <a:latin typeface="Arial Narrow" pitchFamily="34" charset="0"/>
              </a:rPr>
              <a:t>Automotive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13603" y="1752600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Health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76047" y="450746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Municipalities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00209" y="176426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Energy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71602" y="4507468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Education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562600" y="43434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562600" y="29718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219200" y="16002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1219200" y="43434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219200" y="29718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419600" y="54102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438400" y="54102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80284" y="5574268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 Narrow" pitchFamily="34" charset="0"/>
              </a:rPr>
              <a:t>Defence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60759" y="5574268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Public Safety</a:t>
            </a:r>
            <a:endParaRPr lang="en-CA" dirty="0">
              <a:latin typeface="Arial Narrow" pitchFamily="34" charset="0"/>
            </a:endParaRPr>
          </a:p>
        </p:txBody>
      </p:sp>
      <p:cxnSp>
        <p:nvCxnSpPr>
          <p:cNvPr id="33" name="Straight Arrow Connector 26"/>
          <p:cNvCxnSpPr>
            <a:cxnSpLocks noChangeShapeType="1"/>
            <a:endCxn id="29" idx="0"/>
          </p:cNvCxnSpPr>
          <p:nvPr/>
        </p:nvCxnSpPr>
        <p:spPr bwMode="auto">
          <a:xfrm>
            <a:off x="4419600" y="3657600"/>
            <a:ext cx="685800" cy="17526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5" name="Straight Arrow Connector 26"/>
          <p:cNvCxnSpPr>
            <a:cxnSpLocks noChangeShapeType="1"/>
          </p:cNvCxnSpPr>
          <p:nvPr/>
        </p:nvCxnSpPr>
        <p:spPr bwMode="auto">
          <a:xfrm flipH="1">
            <a:off x="3048000" y="3657600"/>
            <a:ext cx="685800" cy="17526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6" name="TextBox 35"/>
          <p:cNvSpPr txBox="1"/>
          <p:nvPr/>
        </p:nvSpPr>
        <p:spPr>
          <a:xfrm>
            <a:off x="6236397" y="5325070"/>
            <a:ext cx="2679003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FF"/>
                </a:solidFill>
                <a:latin typeface="Arial" pitchFamily="34" charset="0"/>
              </a:rPr>
              <a:t>Telecom </a:t>
            </a:r>
          </a:p>
          <a:p>
            <a:r>
              <a:rPr lang="en-US" dirty="0" smtClean="0">
                <a:solidFill>
                  <a:srgbClr val="9900FF"/>
                </a:solidFill>
                <a:latin typeface="Arial" pitchFamily="34" charset="0"/>
                <a:sym typeface="Wingdings" pitchFamily="2" charset="2"/>
              </a:rPr>
              <a:t>    ICT</a:t>
            </a:r>
          </a:p>
          <a:p>
            <a:r>
              <a:rPr lang="en-US" dirty="0" smtClean="0">
                <a:solidFill>
                  <a:srgbClr val="9900FF"/>
                </a:solidFill>
                <a:latin typeface="Arial" pitchFamily="34" charset="0"/>
                <a:sym typeface="Wingdings" pitchFamily="2" charset="2"/>
              </a:rPr>
              <a:t>       Vertical Industries</a:t>
            </a:r>
            <a:endParaRPr lang="en-CA" dirty="0">
              <a:solidFill>
                <a:srgbClr val="99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6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838200" y="1371600"/>
            <a:ext cx="6553200" cy="495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8305800" cy="381000"/>
          </a:xfrm>
        </p:spPr>
        <p:txBody>
          <a:bodyPr/>
          <a:lstStyle/>
          <a:p>
            <a:r>
              <a:rPr lang="en-US" dirty="0" smtClean="0"/>
              <a:t>Eventually: ICT is the Only Sector in </a:t>
            </a:r>
            <a:r>
              <a:rPr lang="en-US" dirty="0" smtClean="0">
                <a:solidFill>
                  <a:srgbClr val="FF0000"/>
                </a:solidFill>
              </a:rPr>
              <a:t>Digital Economy 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581400" y="1600200"/>
            <a:ext cx="990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562600" y="16002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562600" y="43434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562600" y="29718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1219200" y="43434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419600" y="54102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438400" y="54102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80284" y="5574268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 Narrow" pitchFamily="34" charset="0"/>
              </a:rPr>
              <a:t>Defence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60759" y="5574268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Public Safety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71602" y="4495800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Education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219200" y="29718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48039" y="3124200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Agriculture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219200" y="16002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00209" y="175260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Energy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13603" y="1752600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Health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62600" y="1752600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Entertainment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62600" y="2971800"/>
            <a:ext cx="1400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Transportation</a:t>
            </a:r>
          </a:p>
          <a:p>
            <a:r>
              <a:rPr lang="en-US" dirty="0" smtClean="0">
                <a:latin typeface="Arial Narrow" pitchFamily="34" charset="0"/>
              </a:rPr>
              <a:t>Automotive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76047" y="4495800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Municipalities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00400" y="3115054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ICT (</a:t>
            </a:r>
            <a:r>
              <a:rPr lang="en-US" sz="2400" b="1" dirty="0" smtClean="0">
                <a:solidFill>
                  <a:srgbClr val="FF3300"/>
                </a:solidFill>
                <a:latin typeface="Arial Narrow" pitchFamily="34" charset="0"/>
              </a:rPr>
              <a:t>W2.0</a:t>
            </a: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,…)</a:t>
            </a:r>
            <a:endParaRPr lang="en-CA" sz="24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29400" y="5569803"/>
            <a:ext cx="205739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3300"/>
                </a:solidFill>
                <a:latin typeface="Arial" panose="020B0604020202020204" pitchFamily="34" charset="0"/>
              </a:rPr>
              <a:t>W2.0</a:t>
            </a:r>
            <a:r>
              <a:rPr lang="en-US" sz="1600" dirty="0" smtClean="0">
                <a:latin typeface="Arial" panose="020B0604020202020204" pitchFamily="34" charset="0"/>
              </a:rPr>
              <a:t>: Wireless </a:t>
            </a:r>
          </a:p>
          <a:p>
            <a:r>
              <a:rPr lang="en-US" sz="1600" dirty="0" smtClean="0">
                <a:latin typeface="Arial" panose="020B0604020202020204" pitchFamily="34" charset="0"/>
              </a:rPr>
              <a:t>ultra-connectivity </a:t>
            </a:r>
          </a:p>
          <a:p>
            <a:r>
              <a:rPr lang="en-US" sz="1600" dirty="0" smtClean="0">
                <a:latin typeface="Arial" panose="020B0604020202020204" pitchFamily="34" charset="0"/>
              </a:rPr>
              <a:t>is at the heart of ICT </a:t>
            </a:r>
            <a:endParaRPr 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0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>
          <a:xfrm>
            <a:off x="457200" y="914400"/>
            <a:ext cx="8458200" cy="381000"/>
          </a:xfrm>
        </p:spPr>
        <p:txBody>
          <a:bodyPr/>
          <a:lstStyle/>
          <a:p>
            <a:r>
              <a:rPr lang="en-US" dirty="0" smtClean="0">
                <a:sym typeface="Wingdings" pitchFamily="2" charset="2"/>
              </a:rPr>
              <a:t>CES </a:t>
            </a:r>
            <a:r>
              <a:rPr lang="en-US" dirty="0" smtClean="0">
                <a:sym typeface="Wingdings" pitchFamily="2" charset="2"/>
              </a:rPr>
              <a:t>2018  </a:t>
            </a:r>
            <a:endParaRPr lang="en-US" dirty="0" smtClean="0"/>
          </a:p>
        </p:txBody>
      </p:sp>
      <p:sp>
        <p:nvSpPr>
          <p:cNvPr id="519170" name="AutoShape 2" descr="Image result for cell phone ev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6258" name="Picture 2" descr="https://www.cesweb.org/CES/media/2014/Homepage%20Tiles/unveiledLV_1.jpg?ext=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667124"/>
            <a:ext cx="4343400" cy="2771776"/>
          </a:xfrm>
          <a:prstGeom prst="rect">
            <a:avLst/>
          </a:prstGeom>
          <a:noFill/>
        </p:spPr>
      </p:pic>
      <p:sp>
        <p:nvSpPr>
          <p:cNvPr id="96260" name="AutoShape 4" descr="Image for the news resu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6262" name="AutoShape 6" descr="Image for the news resu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6264" name="AutoShape 8" descr="Image for the news resu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6268" name="AutoShape 12" descr="Image result for ces 2016 fara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6270" name="AutoShape 14" descr="Image result for ces 2016 fara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6274" name="AutoShape 18" descr="Image result for wearable technolo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6278" name="AutoShape 22" descr="Image result for dr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6280" name="AutoShape 24" descr="Image result for dr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6282" name="Picture 26" descr="Image result for dron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4" y="1316831"/>
            <a:ext cx="2293839" cy="2102644"/>
          </a:xfrm>
          <a:prstGeom prst="rect">
            <a:avLst/>
          </a:prstGeom>
          <a:noFill/>
        </p:spPr>
      </p:pic>
      <p:sp>
        <p:nvSpPr>
          <p:cNvPr id="96284" name="AutoShape 28" descr="Image result for smart gr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6286" name="AutoShape 30" descr="Image result for smart gr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6" name="Picture 2" descr="Image result for CES 20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590490"/>
            <a:ext cx="3352801" cy="188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ES 20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862" y="1309687"/>
            <a:ext cx="3125610" cy="21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ES 20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315028"/>
            <a:ext cx="2667001" cy="150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ces 201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Image result for ces 201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" name="Picture 6" descr="Image result for ces 20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38450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838200" y="3733800"/>
            <a:ext cx="73914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A" dirty="0" smtClean="0">
                <a:latin typeface="Arial" pitchFamily="34" charset="0"/>
              </a:rPr>
              <a:t>http://www.sce.carleton.ca/faculty/yanikomeroglu/cv/publications.shtml</a:t>
            </a: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</a:rPr>
              <a:t>http://www.sce.carleton.ca/faculty/yanikomeroglu/cv/patents.shtml</a:t>
            </a: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</a:rPr>
              <a:t>http://www.sce.carleton.ca/faculty/yanikomeroglu/cv/theses.shtml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667000" y="2286000"/>
            <a:ext cx="3276600" cy="666751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THANK YOU</a:t>
            </a:r>
            <a:endParaRPr kumimoji="0" lang="en-CA" sz="4000" b="1" i="0" u="none" strike="noStrike" kern="0" cap="none" spc="0" normalizeH="0" baseline="0" noProof="0" dirty="0" smtClean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	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95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8686800" cy="381000"/>
          </a:xfrm>
        </p:spPr>
        <p:txBody>
          <a:bodyPr/>
          <a:lstStyle/>
          <a:p>
            <a:r>
              <a:rPr lang="en-US" dirty="0" smtClean="0"/>
              <a:t>Cisco Visual Networking Index: Global Mobile Data Traffic Forecast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00" y="1440000"/>
            <a:ext cx="8805032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632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99FF"/>
          </a:buClr>
          <a:buSzTx/>
          <a:buFont typeface="Monotype Sort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99FF"/>
          </a:buClr>
          <a:buSzTx/>
          <a:buFont typeface="Monotype Sort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35156</TotalTime>
  <Words>2508</Words>
  <Application>Microsoft Office PowerPoint</Application>
  <PresentationFormat>On-screen Show (4:3)</PresentationFormat>
  <Paragraphs>1055</Paragraphs>
  <Slides>84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Default Design</vt:lpstr>
      <vt:lpstr>PowerPoint Presentation</vt:lpstr>
      <vt:lpstr>Part I: Use Cases </vt:lpstr>
      <vt:lpstr>PowerPoint Presentation</vt:lpstr>
      <vt:lpstr>PowerPoint Presentation</vt:lpstr>
      <vt:lpstr>Mobile phone (1946)  </vt:lpstr>
      <vt:lpstr>Mobile phone  Cell phone  </vt:lpstr>
      <vt:lpstr>PowerPoint Presentation</vt:lpstr>
      <vt:lpstr>PowerPoint Presentation</vt:lpstr>
      <vt:lpstr>Cisco Visual Networking Index: Global Mobile Data Traffic Forecast  </vt:lpstr>
      <vt:lpstr>PowerPoint Presentation</vt:lpstr>
      <vt:lpstr>PowerPoint Presentation</vt:lpstr>
      <vt:lpstr>PowerPoint Presentation</vt:lpstr>
      <vt:lpstr>Near Future: More Video</vt:lpstr>
      <vt:lpstr>What is 5G?</vt:lpstr>
      <vt:lpstr>What is 5G?</vt:lpstr>
      <vt:lpstr>What is 5G?</vt:lpstr>
      <vt:lpstr>5G Use Cases</vt:lpstr>
      <vt:lpstr>Problem with 5G Discussions</vt:lpstr>
      <vt:lpstr>Part I: Use Cases </vt:lpstr>
      <vt:lpstr>Patents are Important</vt:lpstr>
      <vt:lpstr>Patents are Important</vt:lpstr>
      <vt:lpstr>Companies with the Highest Number of  Issued US Patents in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I: Use Cases</vt:lpstr>
      <vt:lpstr>PowerPoint Presentation</vt:lpstr>
      <vt:lpstr>PowerPoint Presentation</vt:lpstr>
      <vt:lpstr>PowerPoint Presentation</vt:lpstr>
      <vt:lpstr>Cellular Generations: Use-Cases &amp; Timeline</vt:lpstr>
      <vt:lpstr>Cellular Generations: Use-Cases &amp; Timeline</vt:lpstr>
      <vt:lpstr>Cellular Generations: Use-Cases &amp; Timeline</vt:lpstr>
      <vt:lpstr>Cellular Generations: Use-Cases &amp; Timeline</vt:lpstr>
      <vt:lpstr>Cellular Generations: Use-Cases &amp; Timeline</vt:lpstr>
      <vt:lpstr>Cellular Generations: Use-Cases &amp; Timeline</vt:lpstr>
      <vt:lpstr>Direction 1: Enhanced Mobile Broadband (EMBB)</vt:lpstr>
      <vt:lpstr>Direction 2: Massive Machine-Type Communications (MMTC)</vt:lpstr>
      <vt:lpstr>Direction 3: Mission Critical /  Ultra-Reliable Low-Latency Communications (URLLC) </vt:lpstr>
      <vt:lpstr>5G Requirements</vt:lpstr>
      <vt:lpstr>PowerPoint Presentation</vt:lpstr>
      <vt:lpstr>5G Use Cases Taxonomy</vt:lpstr>
      <vt:lpstr>Detailed Timeline &amp; Process for IMT-2020 in ITU-R</vt:lpstr>
      <vt:lpstr>Detailed Timeline &amp; Process for IMT-2020 in ITU-R</vt:lpstr>
      <vt:lpstr>Detailed Timeline &amp; Process for IMT-2020 in ITU-R</vt:lpstr>
      <vt:lpstr>3GPP Timeline</vt:lpstr>
      <vt:lpstr>5G Eco-system Timeline</vt:lpstr>
      <vt:lpstr>Current Situation</vt:lpstr>
      <vt:lpstr>Cellular/Wireless Generations: Use-Cases &amp; Timeline</vt:lpstr>
      <vt:lpstr>Cellular/Wireless Generations: Use-Cases &amp; Timeline</vt:lpstr>
      <vt:lpstr>Cellular/Wireless Generations: Use-Cases &amp; Timeline</vt:lpstr>
      <vt:lpstr>Cellular/Wireless Generations: Use-Cases &amp; Timeline</vt:lpstr>
      <vt:lpstr>Part I: Use Cases</vt:lpstr>
      <vt:lpstr>Access to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ICT: Becoming World’s Biggest Industry</vt:lpstr>
      <vt:lpstr>PowerPoint Presentation</vt:lpstr>
      <vt:lpstr>PowerPoint Presentation</vt:lpstr>
      <vt:lpstr>PowerPoint Presentation</vt:lpstr>
      <vt:lpstr>PowerPoint Presentation</vt:lpstr>
      <vt:lpstr>ICT: Becoming World’s Biggest Industry</vt:lpstr>
      <vt:lpstr>ICT Sector – Unprecedented Value</vt:lpstr>
      <vt:lpstr>ICT Sector – Unprecedented Value</vt:lpstr>
      <vt:lpstr>ICT Sector – Unprecedented Value</vt:lpstr>
      <vt:lpstr>ICT Sector – Unprecedented Value</vt:lpstr>
      <vt:lpstr>Forbes 2015 Newcomers</vt:lpstr>
      <vt:lpstr>iCar    What is Next?</vt:lpstr>
      <vt:lpstr>Part I: Use Cases</vt:lpstr>
      <vt:lpstr>5G Ecosystem: Big!</vt:lpstr>
      <vt:lpstr>Today: ICT is an Important Sector</vt:lpstr>
      <vt:lpstr>Tomorrow: ICT is the Most Important Sector in Digital Economy </vt:lpstr>
      <vt:lpstr>Eventually: ICT is the Only Sector in Digital Economy </vt:lpstr>
      <vt:lpstr>CES 2018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Win98</dc:creator>
  <cp:lastModifiedBy>Halim Yanikomeroglu</cp:lastModifiedBy>
  <cp:revision>3291</cp:revision>
  <cp:lastPrinted>2015-05-27T21:08:38Z</cp:lastPrinted>
  <dcterms:created xsi:type="dcterms:W3CDTF">1999-05-11T23:29:05Z</dcterms:created>
  <dcterms:modified xsi:type="dcterms:W3CDTF">2018-01-08T21:46:16Z</dcterms:modified>
</cp:coreProperties>
</file>