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47"/>
  </p:notesMasterIdLst>
  <p:handoutMasterIdLst>
    <p:handoutMasterId r:id="rId48"/>
  </p:handoutMasterIdLst>
  <p:sldIdLst>
    <p:sldId id="2009" r:id="rId2"/>
    <p:sldId id="1975" r:id="rId3"/>
    <p:sldId id="1863" r:id="rId4"/>
    <p:sldId id="1970" r:id="rId5"/>
    <p:sldId id="1971" r:id="rId6"/>
    <p:sldId id="1972" r:id="rId7"/>
    <p:sldId id="1973" r:id="rId8"/>
    <p:sldId id="2071" r:id="rId9"/>
    <p:sldId id="2072" r:id="rId10"/>
    <p:sldId id="2073" r:id="rId11"/>
    <p:sldId id="2074" r:id="rId12"/>
    <p:sldId id="2099" r:id="rId13"/>
    <p:sldId id="2100" r:id="rId14"/>
    <p:sldId id="2101" r:id="rId15"/>
    <p:sldId id="2104" r:id="rId16"/>
    <p:sldId id="2102" r:id="rId17"/>
    <p:sldId id="2103" r:id="rId18"/>
    <p:sldId id="2076" r:id="rId19"/>
    <p:sldId id="2077" r:id="rId20"/>
    <p:sldId id="2078" r:id="rId21"/>
    <p:sldId id="2079" r:id="rId22"/>
    <p:sldId id="2080" r:id="rId23"/>
    <p:sldId id="2081" r:id="rId24"/>
    <p:sldId id="2082" r:id="rId25"/>
    <p:sldId id="2083" r:id="rId26"/>
    <p:sldId id="2084" r:id="rId27"/>
    <p:sldId id="2085" r:id="rId28"/>
    <p:sldId id="2086" r:id="rId29"/>
    <p:sldId id="2087" r:id="rId30"/>
    <p:sldId id="2088" r:id="rId31"/>
    <p:sldId id="2089" r:id="rId32"/>
    <p:sldId id="2115" r:id="rId33"/>
    <p:sldId id="2114" r:id="rId34"/>
    <p:sldId id="2091" r:id="rId35"/>
    <p:sldId id="2110" r:id="rId36"/>
    <p:sldId id="2111" r:id="rId37"/>
    <p:sldId id="2112" r:id="rId38"/>
    <p:sldId id="2113" r:id="rId39"/>
    <p:sldId id="2096" r:id="rId40"/>
    <p:sldId id="2097" r:id="rId41"/>
    <p:sldId id="2106" r:id="rId42"/>
    <p:sldId id="2107" r:id="rId43"/>
    <p:sldId id="2108" r:id="rId44"/>
    <p:sldId id="2109" r:id="rId45"/>
    <p:sldId id="2105" r:id="rId46"/>
  </p:sldIdLst>
  <p:sldSz cx="9144000" cy="6858000" type="screen4x3"/>
  <p:notesSz cx="6858000" cy="91995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man Old Style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man Old Style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man Old Style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man Old Style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man Old Style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00"/>
    <a:srgbClr val="FF3300"/>
    <a:srgbClr val="CCCC00"/>
    <a:srgbClr val="33CC33"/>
    <a:srgbClr val="66FF66"/>
    <a:srgbClr val="3399FF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8663" autoAdjust="0"/>
    <p:restoredTop sz="94696" autoAdjust="0"/>
  </p:normalViewPr>
  <p:slideViewPr>
    <p:cSldViewPr>
      <p:cViewPr>
        <p:scale>
          <a:sx n="100" d="100"/>
          <a:sy n="100" d="100"/>
        </p:scale>
        <p:origin x="-546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1E8C6CF1-DA2F-4FAA-8521-A9CB368B1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2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1" tIns="45472" rIns="92511" bIns="45472" numCol="1" anchor="t" anchorCtr="0" compatLnSpc="1">
            <a:prstTxWarp prst="textNoShape">
              <a:avLst/>
            </a:prstTxWarp>
          </a:bodyPr>
          <a:lstStyle>
            <a:lvl1pPr algn="l" defTabSz="917575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1" tIns="45472" rIns="92511" bIns="45472" numCol="1" anchor="t" anchorCtr="0" compatLnSpc="1">
            <a:prstTxWarp prst="textNoShape">
              <a:avLst/>
            </a:prstTxWarp>
          </a:bodyPr>
          <a:lstStyle>
            <a:lvl1pPr algn="r" defTabSz="917575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1888" y="692150"/>
            <a:ext cx="4595812" cy="34464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70388"/>
            <a:ext cx="502920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1" tIns="45472" rIns="92511" bIns="454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1" tIns="45472" rIns="92511" bIns="45472" numCol="1" anchor="b" anchorCtr="0" compatLnSpc="1">
            <a:prstTxWarp prst="textNoShape">
              <a:avLst/>
            </a:prstTxWarp>
          </a:bodyPr>
          <a:lstStyle>
            <a:lvl1pPr algn="l" defTabSz="917575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1" tIns="45472" rIns="92511" bIns="45472" numCol="1" anchor="b" anchorCtr="0" compatLnSpc="1">
            <a:prstTxWarp prst="textNoShape">
              <a:avLst/>
            </a:prstTxWarp>
          </a:bodyPr>
          <a:lstStyle>
            <a:lvl1pPr algn="r" defTabSz="917575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6953702-EB54-43BA-86D1-F3B9C9DAD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58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D2BF71-1081-49C9-9C2B-38A089023714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矩形 7"/>
          <p:cNvSpPr txBox="1">
            <a:spLocks noGrp="1" noChangeArrowheads="1"/>
          </p:cNvSpPr>
          <p:nvPr/>
        </p:nvSpPr>
        <p:spPr bwMode="auto">
          <a:xfrm>
            <a:off x="3886200" y="8737601"/>
            <a:ext cx="29702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356" tIns="47678" rIns="95356" bIns="47678" anchor="b"/>
          <a:lstStyle/>
          <a:p>
            <a:pPr algn="r" defTabSz="954052"/>
            <a:fld id="{AC9B114E-CCB0-4E01-8C87-7FD9B406625A}" type="slidenum">
              <a:rPr lang="en-US" altLang="zh-CN" sz="1300">
                <a:latin typeface="Arial" pitchFamily="34" charset="0"/>
              </a:rPr>
              <a:pPr algn="r" defTabSz="954052"/>
              <a:t>14</a:t>
            </a:fld>
            <a:endParaRPr lang="en-US" altLang="zh-CN" sz="1300">
              <a:latin typeface="Arial" pitchFamily="34" charset="0"/>
            </a:endParaRPr>
          </a:p>
        </p:txBody>
      </p:sp>
      <p:sp>
        <p:nvSpPr>
          <p:cNvPr id="134147" name="矩形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88975"/>
            <a:ext cx="4598988" cy="3449638"/>
          </a:xfrm>
          <a:ln/>
        </p:spPr>
      </p:sp>
      <p:sp>
        <p:nvSpPr>
          <p:cNvPr id="134148" name="矩形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9"/>
            <a:ext cx="5486400" cy="4140200"/>
          </a:xfrm>
          <a:noFill/>
          <a:ln/>
        </p:spPr>
        <p:txBody>
          <a:bodyPr lIns="95356" tIns="47678" rIns="95356" bIns="47678"/>
          <a:lstStyle/>
          <a:p>
            <a:r>
              <a:rPr lang="en-GB" altLang="zh-CN" sz="1400"/>
              <a:t>2010 </a:t>
            </a:r>
            <a:r>
              <a:rPr lang="en-GB" altLang="zh-CN" sz="1400">
                <a:latin typeface="Arial" pitchFamily="34" charset="0"/>
              </a:rPr>
              <a:t>–</a:t>
            </a:r>
            <a:r>
              <a:rPr lang="en-GB" altLang="zh-CN" sz="1400"/>
              <a:t> 20  - will be the decade of LTE</a:t>
            </a:r>
          </a:p>
          <a:p>
            <a:r>
              <a:rPr lang="en-GB" altLang="zh-CN" sz="1400"/>
              <a:t>2020 -&gt;	 - will be 5th  G what will it hold?</a:t>
            </a:r>
          </a:p>
          <a:p>
            <a:r>
              <a:rPr lang="en-GB" altLang="zh-CN" sz="1400"/>
              <a:t>Not entirely sure but </a:t>
            </a:r>
            <a:r>
              <a:rPr lang="en-GB" altLang="zh-CN" sz="1400">
                <a:latin typeface="Arial" pitchFamily="34" charset="0"/>
              </a:rPr>
              <a:t>–</a:t>
            </a:r>
            <a:r>
              <a:rPr lang="en-GB" altLang="zh-CN" sz="1400"/>
              <a:t> what is sure is that Between Now and then-</a:t>
            </a:r>
          </a:p>
          <a:p>
            <a:r>
              <a:rPr lang="en-GB" altLang="zh-CN" sz="1400"/>
              <a:t> </a:t>
            </a:r>
          </a:p>
          <a:p>
            <a:r>
              <a:rPr lang="en-GB" altLang="zh-CN" sz="1400"/>
              <a:t>Cell size will definitely shrink </a:t>
            </a:r>
            <a:r>
              <a:rPr lang="en-GB" altLang="zh-CN" sz="1400">
                <a:latin typeface="Arial" pitchFamily="34" charset="0"/>
              </a:rPr>
              <a:t>–</a:t>
            </a:r>
            <a:r>
              <a:rPr lang="en-GB" altLang="zh-CN" sz="1400"/>
              <a:t> and consequently </a:t>
            </a:r>
          </a:p>
          <a:p>
            <a:r>
              <a:rPr lang="en-GB" altLang="zh-CN" sz="1400"/>
              <a:t>Cell count will increase</a:t>
            </a:r>
          </a:p>
          <a:p>
            <a:r>
              <a:rPr lang="en-GB" altLang="zh-CN" sz="1400"/>
              <a:t>All in an order of magnitude</a:t>
            </a:r>
          </a:p>
          <a:p>
            <a:r>
              <a:rPr lang="en-GB" altLang="zh-CN" sz="1400"/>
              <a:t>Devices will undoubtedly expand exponentially</a:t>
            </a:r>
          </a:p>
          <a:p>
            <a:r>
              <a:rPr lang="en-GB" altLang="zh-CN" sz="1400"/>
              <a:t>Data M2M will explode </a:t>
            </a:r>
            <a:r>
              <a:rPr lang="en-GB" altLang="zh-CN" sz="1400">
                <a:latin typeface="Arial" pitchFamily="34" charset="0"/>
              </a:rPr>
              <a:t>–</a:t>
            </a:r>
            <a:r>
              <a:rPr lang="en-GB" altLang="zh-CN" sz="1400"/>
              <a:t> And this will inevitably lead to a concatenation of growth trends</a:t>
            </a:r>
          </a:p>
          <a:p>
            <a:endParaRPr lang="en-GB" altLang="zh-CN" sz="1400"/>
          </a:p>
          <a:p>
            <a:r>
              <a:rPr lang="en-GB" altLang="zh-CN" sz="1400"/>
              <a:t>The growing need for information and interaction will spur a number of Mega-trends     </a:t>
            </a:r>
            <a:r>
              <a:rPr lang="en-GB" altLang="zh-CN" sz="1400">
                <a:latin typeface="Arial" pitchFamily="34" charset="0"/>
              </a:rPr>
              <a:t>……</a:t>
            </a:r>
            <a:endParaRPr lang="en-GB" altLang="zh-CN" sz="1400"/>
          </a:p>
          <a:p>
            <a:endParaRPr lang="en-GB" altLang="zh-CN" sz="1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 txBox="1">
            <a:spLocks noGrp="1" noChangeArrowheads="1"/>
          </p:cNvSpPr>
          <p:nvPr/>
        </p:nvSpPr>
        <p:spPr bwMode="auto">
          <a:xfrm>
            <a:off x="3886200" y="8739189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08" tIns="45470" rIns="92508" bIns="45470" anchor="b"/>
          <a:lstStyle/>
          <a:p>
            <a:pPr algn="r" defTabSz="917541" eaLnBrk="0" hangingPunct="0"/>
            <a:fld id="{B30F375A-4CE6-462E-B2FE-318A8898CB02}" type="slidenum">
              <a:rPr lang="en-US" sz="1200">
                <a:latin typeface="Times New Roman" pitchFamily="18" charset="0"/>
              </a:rPr>
              <a:pPr algn="r" defTabSz="917541" eaLnBrk="0" hangingPunct="0"/>
              <a:t>15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92150"/>
            <a:ext cx="4592638" cy="3446463"/>
          </a:xfrm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 txBox="1">
            <a:spLocks noGrp="1" noChangeArrowheads="1"/>
          </p:cNvSpPr>
          <p:nvPr/>
        </p:nvSpPr>
        <p:spPr bwMode="auto">
          <a:xfrm>
            <a:off x="3886200" y="8739189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08" tIns="45470" rIns="92508" bIns="45470" anchor="b"/>
          <a:lstStyle/>
          <a:p>
            <a:pPr algn="r" defTabSz="917541" eaLnBrk="0" hangingPunct="0"/>
            <a:fld id="{B30F375A-4CE6-462E-B2FE-318A8898CB02}" type="slidenum">
              <a:rPr lang="en-US" sz="1200">
                <a:latin typeface="Times New Roman" pitchFamily="18" charset="0"/>
              </a:rPr>
              <a:pPr algn="r" defTabSz="917541" eaLnBrk="0" hangingPunct="0"/>
              <a:t>16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92150"/>
            <a:ext cx="4592638" cy="3446463"/>
          </a:xfrm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92150"/>
            <a:ext cx="4592638" cy="3446463"/>
          </a:xfrm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92150"/>
            <a:ext cx="4592638" cy="3446463"/>
          </a:xfrm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33475" y="692150"/>
            <a:ext cx="4592638" cy="3446463"/>
          </a:xfrm>
          <a:ln/>
        </p:spPr>
      </p:sp>
      <p:sp>
        <p:nvSpPr>
          <p:cNvPr id="309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 smtClean="0">
              <a:latin typeface="Arial" pitchFamily="34" charset="0"/>
            </a:endParaRPr>
          </a:p>
        </p:txBody>
      </p:sp>
      <p:sp>
        <p:nvSpPr>
          <p:cNvPr id="2232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D8A2B9-A26E-411A-A053-519E9BB4E06E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33475" y="692150"/>
            <a:ext cx="4592638" cy="3446463"/>
          </a:xfrm>
          <a:ln/>
        </p:spPr>
      </p:sp>
      <p:sp>
        <p:nvSpPr>
          <p:cNvPr id="310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CA" smtClean="0">
                <a:latin typeface="Arial" pitchFamily="34" charset="0"/>
              </a:rPr>
              <a:t>ITU-T Rec. Y.2221 (www.itu.int/rec/T-REC-Y.2221-201001-I): Requirements for support of Ubiquitous Sensor Network* applications and services.</a:t>
            </a:r>
          </a:p>
          <a:p>
            <a:endParaRPr lang="en-CA" smtClean="0">
              <a:latin typeface="Arial" pitchFamily="34" charset="0"/>
            </a:endParaRPr>
          </a:p>
          <a:p>
            <a:r>
              <a:rPr lang="en-CA" smtClean="0">
                <a:latin typeface="Arial" pitchFamily="34" charset="0"/>
              </a:rPr>
              <a:t>* This is the ITU-T term for MTC systems and applications involving possible large numbers of sensors potentially spread over a large area</a:t>
            </a:r>
          </a:p>
          <a:p>
            <a:pPr>
              <a:buFontTx/>
              <a:buChar char="•"/>
            </a:pPr>
            <a:r>
              <a:rPr lang="en-CA" smtClean="0">
                <a:latin typeface="Arial" pitchFamily="34" charset="0"/>
              </a:rPr>
              <a:t> Sensor Networks monitor physical or environmental conditions, (e.g., temperature, sound, vibration, pressure, motion or pollutants) at various locations. These sensors need to communicate with a server.</a:t>
            </a:r>
          </a:p>
          <a:p>
            <a:pPr>
              <a:buFontTx/>
              <a:buChar char="•"/>
            </a:pPr>
            <a:r>
              <a:rPr lang="en-CA" smtClean="0">
                <a:latin typeface="Arial" pitchFamily="34" charset="0"/>
              </a:rPr>
              <a:t> Early sensor networks operate in isolation. Networked sensor applications enable new possibilities for consumers, public organizations, enterprises, government, etc.</a:t>
            </a:r>
          </a:p>
          <a:p>
            <a:pPr>
              <a:buFontTx/>
              <a:buChar char="•"/>
            </a:pPr>
            <a:r>
              <a:rPr lang="en-CA" smtClean="0">
                <a:latin typeface="Arial" pitchFamily="34" charset="0"/>
              </a:rPr>
              <a:t> Applications integrate data from sensor networks to achieve industrial or home automation control, agricultural monitoring, healthcare, environment and pollution monitoring, and disaster surveillance, security, etc.</a:t>
            </a:r>
          </a:p>
          <a:p>
            <a:endParaRPr lang="en-CA" smtClean="0">
              <a:latin typeface="Arial" pitchFamily="34" charset="0"/>
            </a:endParaRPr>
          </a:p>
        </p:txBody>
      </p:sp>
      <p:sp>
        <p:nvSpPr>
          <p:cNvPr id="2232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96CE43-4E60-4B0D-88F1-27F294791FFB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7"/>
          <p:cNvSpPr txBox="1">
            <a:spLocks noGrp="1" noChangeArrowheads="1"/>
          </p:cNvSpPr>
          <p:nvPr/>
        </p:nvSpPr>
        <p:spPr bwMode="auto">
          <a:xfrm>
            <a:off x="3886200" y="8739189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08" tIns="45470" rIns="92508" bIns="45470" anchor="b"/>
          <a:lstStyle/>
          <a:p>
            <a:pPr algn="r" defTabSz="917541" eaLnBrk="0" hangingPunct="0"/>
            <a:fld id="{FB1DFAAF-5386-4FE1-98EA-28250C3D7CFD}" type="slidenum">
              <a:rPr lang="en-US" sz="1200">
                <a:latin typeface="Times New Roman" pitchFamily="18" charset="0"/>
              </a:rPr>
              <a:pPr algn="r" defTabSz="917541" eaLnBrk="0" hangingPunct="0"/>
              <a:t>22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86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92150"/>
            <a:ext cx="4592638" cy="3446463"/>
          </a:xfrm>
          <a:ln/>
        </p:spPr>
      </p:sp>
      <p:sp>
        <p:nvSpPr>
          <p:cNvPr id="286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7"/>
          <p:cNvSpPr txBox="1">
            <a:spLocks noGrp="1" noChangeArrowheads="1"/>
          </p:cNvSpPr>
          <p:nvPr/>
        </p:nvSpPr>
        <p:spPr bwMode="auto">
          <a:xfrm>
            <a:off x="3886200" y="8739189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08" tIns="45470" rIns="92508" bIns="45470" anchor="b"/>
          <a:lstStyle/>
          <a:p>
            <a:pPr algn="r" defTabSz="917541" eaLnBrk="0" hangingPunct="0"/>
            <a:fld id="{FB1DFAAF-5386-4FE1-98EA-28250C3D7CFD}" type="slidenum">
              <a:rPr lang="en-US" sz="1200">
                <a:latin typeface="Times New Roman" pitchFamily="18" charset="0"/>
              </a:rPr>
              <a:pPr algn="r" defTabSz="917541" eaLnBrk="0" hangingPunct="0"/>
              <a:t>23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86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92150"/>
            <a:ext cx="4592638" cy="3446463"/>
          </a:xfrm>
          <a:ln/>
        </p:spPr>
      </p:sp>
      <p:sp>
        <p:nvSpPr>
          <p:cNvPr id="286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7"/>
          <p:cNvSpPr txBox="1">
            <a:spLocks noGrp="1" noChangeArrowheads="1"/>
          </p:cNvSpPr>
          <p:nvPr/>
        </p:nvSpPr>
        <p:spPr bwMode="auto">
          <a:xfrm>
            <a:off x="3886200" y="8739189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08" tIns="45470" rIns="92508" bIns="45470" anchor="b"/>
          <a:lstStyle/>
          <a:p>
            <a:pPr algn="r" defTabSz="917541" eaLnBrk="0" hangingPunct="0"/>
            <a:fld id="{FB1DFAAF-5386-4FE1-98EA-28250C3D7CFD}" type="slidenum">
              <a:rPr lang="en-US" sz="1200">
                <a:latin typeface="Times New Roman" pitchFamily="18" charset="0"/>
              </a:rPr>
              <a:pPr algn="r" defTabSz="917541" eaLnBrk="0" hangingPunct="0"/>
              <a:t>24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86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92150"/>
            <a:ext cx="4592638" cy="3446463"/>
          </a:xfrm>
          <a:ln/>
        </p:spPr>
      </p:sp>
      <p:sp>
        <p:nvSpPr>
          <p:cNvPr id="286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3766B2-F067-4C37-9448-86DBF8B9F8F6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7"/>
          <p:cNvSpPr txBox="1">
            <a:spLocks noGrp="1" noChangeArrowheads="1"/>
          </p:cNvSpPr>
          <p:nvPr/>
        </p:nvSpPr>
        <p:spPr bwMode="auto">
          <a:xfrm>
            <a:off x="3886200" y="8739189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08" tIns="45470" rIns="92508" bIns="45470" anchor="b"/>
          <a:lstStyle/>
          <a:p>
            <a:pPr algn="r" defTabSz="917541" eaLnBrk="0" hangingPunct="0"/>
            <a:fld id="{FB1DFAAF-5386-4FE1-98EA-28250C3D7CFD}" type="slidenum">
              <a:rPr lang="en-US" sz="1200">
                <a:latin typeface="Times New Roman" pitchFamily="18" charset="0"/>
              </a:rPr>
              <a:pPr algn="r" defTabSz="917541" eaLnBrk="0" hangingPunct="0"/>
              <a:t>25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86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92150"/>
            <a:ext cx="4592638" cy="3446463"/>
          </a:xfrm>
          <a:ln/>
        </p:spPr>
      </p:sp>
      <p:sp>
        <p:nvSpPr>
          <p:cNvPr id="286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7"/>
          <p:cNvSpPr txBox="1">
            <a:spLocks noGrp="1" noChangeArrowheads="1"/>
          </p:cNvSpPr>
          <p:nvPr/>
        </p:nvSpPr>
        <p:spPr bwMode="auto">
          <a:xfrm>
            <a:off x="3886200" y="8739189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08" tIns="45470" rIns="92508" bIns="45470" anchor="b"/>
          <a:lstStyle/>
          <a:p>
            <a:pPr algn="r" defTabSz="917541" eaLnBrk="0" hangingPunct="0"/>
            <a:fld id="{FB1DFAAF-5386-4FE1-98EA-28250C3D7CFD}" type="slidenum">
              <a:rPr lang="en-US" sz="1200">
                <a:latin typeface="Times New Roman" pitchFamily="18" charset="0"/>
              </a:rPr>
              <a:pPr algn="r" defTabSz="917541" eaLnBrk="0" hangingPunct="0"/>
              <a:t>26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86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92150"/>
            <a:ext cx="4592638" cy="3446463"/>
          </a:xfrm>
          <a:ln/>
        </p:spPr>
      </p:sp>
      <p:sp>
        <p:nvSpPr>
          <p:cNvPr id="286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C2BAF2-22FD-4228-ABA2-39EB0976A81A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  <p:sp>
        <p:nvSpPr>
          <p:cNvPr id="294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92150"/>
            <a:ext cx="4592638" cy="3446463"/>
          </a:xfrm>
          <a:ln/>
        </p:spPr>
      </p:sp>
      <p:sp>
        <p:nvSpPr>
          <p:cNvPr id="294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Nortel Corporate Presentation</a:t>
            </a:r>
          </a:p>
        </p:txBody>
      </p:sp>
      <p:sp>
        <p:nvSpPr>
          <p:cNvPr id="12902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2004 Nortel </a:t>
            </a:r>
          </a:p>
        </p:txBody>
      </p:sp>
      <p:sp>
        <p:nvSpPr>
          <p:cNvPr id="1290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8669C7-9B6A-4872-989D-895027FEC0D1}" type="slidenum">
              <a:rPr lang="en-US" smtClean="0"/>
              <a:pPr>
                <a:defRPr/>
              </a:pPr>
              <a:t>30</a:t>
            </a:fld>
            <a:endParaRPr lang="en-US" smtClean="0"/>
          </a:p>
        </p:txBody>
      </p:sp>
      <p:sp>
        <p:nvSpPr>
          <p:cNvPr id="296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88975"/>
            <a:ext cx="4597400" cy="3449638"/>
          </a:xfrm>
          <a:ln/>
        </p:spPr>
      </p:sp>
      <p:sp>
        <p:nvSpPr>
          <p:cNvPr id="296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9"/>
            <a:ext cx="5486400" cy="4140200"/>
          </a:xfrm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Nortel Corporate Presentation</a:t>
            </a:r>
          </a:p>
        </p:txBody>
      </p:sp>
      <p:sp>
        <p:nvSpPr>
          <p:cNvPr id="12902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2004 Nortel </a:t>
            </a:r>
          </a:p>
        </p:txBody>
      </p:sp>
      <p:sp>
        <p:nvSpPr>
          <p:cNvPr id="1290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8669C7-9B6A-4872-989D-895027FEC0D1}" type="slidenum">
              <a:rPr lang="en-US" smtClean="0"/>
              <a:pPr>
                <a:defRPr/>
              </a:pPr>
              <a:t>31</a:t>
            </a:fld>
            <a:endParaRPr lang="en-US" smtClean="0"/>
          </a:p>
        </p:txBody>
      </p:sp>
      <p:sp>
        <p:nvSpPr>
          <p:cNvPr id="296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88975"/>
            <a:ext cx="4597400" cy="3449638"/>
          </a:xfrm>
          <a:ln/>
        </p:spPr>
      </p:sp>
      <p:sp>
        <p:nvSpPr>
          <p:cNvPr id="296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9"/>
            <a:ext cx="5486400" cy="4140200"/>
          </a:xfrm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Nortel Corporate Presentation</a:t>
            </a:r>
          </a:p>
        </p:txBody>
      </p:sp>
      <p:sp>
        <p:nvSpPr>
          <p:cNvPr id="12902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2004 Nortel </a:t>
            </a:r>
          </a:p>
        </p:txBody>
      </p:sp>
      <p:sp>
        <p:nvSpPr>
          <p:cNvPr id="1290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8669C7-9B6A-4872-989D-895027FEC0D1}" type="slidenum">
              <a:rPr lang="en-US" smtClean="0"/>
              <a:pPr>
                <a:defRPr/>
              </a:pPr>
              <a:t>32</a:t>
            </a:fld>
            <a:endParaRPr lang="en-US" smtClean="0"/>
          </a:p>
        </p:txBody>
      </p:sp>
      <p:sp>
        <p:nvSpPr>
          <p:cNvPr id="296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88975"/>
            <a:ext cx="4597400" cy="3449638"/>
          </a:xfrm>
          <a:ln/>
        </p:spPr>
      </p:sp>
      <p:sp>
        <p:nvSpPr>
          <p:cNvPr id="296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9"/>
            <a:ext cx="5486400" cy="4140200"/>
          </a:xfrm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Nortel Corporate Presentation</a:t>
            </a:r>
          </a:p>
        </p:txBody>
      </p:sp>
      <p:sp>
        <p:nvSpPr>
          <p:cNvPr id="129027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2004 Nortel </a:t>
            </a:r>
          </a:p>
        </p:txBody>
      </p:sp>
      <p:sp>
        <p:nvSpPr>
          <p:cNvPr id="12902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8669C7-9B6A-4872-989D-895027FEC0D1}" type="slidenum">
              <a:rPr lang="en-US" smtClean="0"/>
              <a:pPr>
                <a:defRPr/>
              </a:pPr>
              <a:t>33</a:t>
            </a:fld>
            <a:endParaRPr lang="en-US" smtClean="0"/>
          </a:p>
        </p:txBody>
      </p:sp>
      <p:sp>
        <p:nvSpPr>
          <p:cNvPr id="296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88975"/>
            <a:ext cx="4597400" cy="3449638"/>
          </a:xfrm>
          <a:ln/>
        </p:spPr>
      </p:sp>
      <p:sp>
        <p:nvSpPr>
          <p:cNvPr id="296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9"/>
            <a:ext cx="5486400" cy="4140200"/>
          </a:xfrm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C2BAF2-22FD-4228-ABA2-39EB0976A81A}" type="slidenum">
              <a:rPr lang="en-US" smtClean="0"/>
              <a:pPr>
                <a:defRPr/>
              </a:pPr>
              <a:t>34</a:t>
            </a:fld>
            <a:endParaRPr lang="en-US" smtClean="0"/>
          </a:p>
        </p:txBody>
      </p:sp>
      <p:sp>
        <p:nvSpPr>
          <p:cNvPr id="294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92150"/>
            <a:ext cx="4592638" cy="3446463"/>
          </a:xfrm>
          <a:ln/>
        </p:spPr>
      </p:sp>
      <p:sp>
        <p:nvSpPr>
          <p:cNvPr id="294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 txBox="1">
            <a:spLocks noGrp="1" noChangeArrowheads="1"/>
          </p:cNvSpPr>
          <p:nvPr/>
        </p:nvSpPr>
        <p:spPr bwMode="auto">
          <a:xfrm>
            <a:off x="3886200" y="8739189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08" tIns="45470" rIns="92508" bIns="45470" anchor="b"/>
          <a:lstStyle/>
          <a:p>
            <a:pPr algn="r" defTabSz="917541" eaLnBrk="0" hangingPunct="0"/>
            <a:fld id="{B30F375A-4CE6-462E-B2FE-318A8898CB02}" type="slidenum">
              <a:rPr lang="en-US" sz="1200">
                <a:latin typeface="Times New Roman" pitchFamily="18" charset="0"/>
              </a:rPr>
              <a:pPr algn="r" defTabSz="917541" eaLnBrk="0" hangingPunct="0"/>
              <a:t>39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92150"/>
            <a:ext cx="4592638" cy="3446463"/>
          </a:xfrm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92150"/>
            <a:ext cx="4592638" cy="3446463"/>
          </a:xfrm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92150"/>
            <a:ext cx="4592638" cy="3446463"/>
          </a:xfrm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92150"/>
            <a:ext cx="4592638" cy="3446463"/>
          </a:xfrm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92150"/>
            <a:ext cx="4592638" cy="3446463"/>
          </a:xfrm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矩形 7"/>
          <p:cNvSpPr txBox="1">
            <a:spLocks noGrp="1" noChangeArrowheads="1"/>
          </p:cNvSpPr>
          <p:nvPr/>
        </p:nvSpPr>
        <p:spPr bwMode="auto">
          <a:xfrm>
            <a:off x="3886200" y="8737601"/>
            <a:ext cx="29702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356" tIns="47678" rIns="95356" bIns="47678" anchor="b"/>
          <a:lstStyle/>
          <a:p>
            <a:pPr algn="r" defTabSz="954052"/>
            <a:fld id="{AC9B114E-CCB0-4E01-8C87-7FD9B406625A}" type="slidenum">
              <a:rPr lang="en-US" altLang="zh-CN" sz="1300">
                <a:latin typeface="Arial" pitchFamily="34" charset="0"/>
              </a:rPr>
              <a:pPr algn="r" defTabSz="954052"/>
              <a:t>12</a:t>
            </a:fld>
            <a:endParaRPr lang="en-US" altLang="zh-CN" sz="1300">
              <a:latin typeface="Arial" pitchFamily="34" charset="0"/>
            </a:endParaRPr>
          </a:p>
        </p:txBody>
      </p:sp>
      <p:sp>
        <p:nvSpPr>
          <p:cNvPr id="134147" name="矩形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88975"/>
            <a:ext cx="4598988" cy="3449638"/>
          </a:xfrm>
          <a:ln/>
        </p:spPr>
      </p:sp>
      <p:sp>
        <p:nvSpPr>
          <p:cNvPr id="134148" name="矩形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9"/>
            <a:ext cx="5486400" cy="4140200"/>
          </a:xfrm>
          <a:noFill/>
          <a:ln/>
        </p:spPr>
        <p:txBody>
          <a:bodyPr lIns="95356" tIns="47678" rIns="95356" bIns="47678"/>
          <a:lstStyle/>
          <a:p>
            <a:r>
              <a:rPr lang="en-GB" altLang="zh-CN" sz="1400"/>
              <a:t>2010 </a:t>
            </a:r>
            <a:r>
              <a:rPr lang="en-GB" altLang="zh-CN" sz="1400">
                <a:latin typeface="Arial" pitchFamily="34" charset="0"/>
              </a:rPr>
              <a:t>–</a:t>
            </a:r>
            <a:r>
              <a:rPr lang="en-GB" altLang="zh-CN" sz="1400"/>
              <a:t> 20  - will be the decade of LTE</a:t>
            </a:r>
          </a:p>
          <a:p>
            <a:r>
              <a:rPr lang="en-GB" altLang="zh-CN" sz="1400"/>
              <a:t>2020 -&gt;	 - will be 5th  G what will it hold?</a:t>
            </a:r>
          </a:p>
          <a:p>
            <a:r>
              <a:rPr lang="en-GB" altLang="zh-CN" sz="1400"/>
              <a:t>Not entirely sure but </a:t>
            </a:r>
            <a:r>
              <a:rPr lang="en-GB" altLang="zh-CN" sz="1400">
                <a:latin typeface="Arial" pitchFamily="34" charset="0"/>
              </a:rPr>
              <a:t>–</a:t>
            </a:r>
            <a:r>
              <a:rPr lang="en-GB" altLang="zh-CN" sz="1400"/>
              <a:t> what is sure is that Between Now and then-</a:t>
            </a:r>
          </a:p>
          <a:p>
            <a:r>
              <a:rPr lang="en-GB" altLang="zh-CN" sz="1400"/>
              <a:t> </a:t>
            </a:r>
          </a:p>
          <a:p>
            <a:r>
              <a:rPr lang="en-GB" altLang="zh-CN" sz="1400"/>
              <a:t>Cell size will definitely shrink </a:t>
            </a:r>
            <a:r>
              <a:rPr lang="en-GB" altLang="zh-CN" sz="1400">
                <a:latin typeface="Arial" pitchFamily="34" charset="0"/>
              </a:rPr>
              <a:t>–</a:t>
            </a:r>
            <a:r>
              <a:rPr lang="en-GB" altLang="zh-CN" sz="1400"/>
              <a:t> and consequently </a:t>
            </a:r>
          </a:p>
          <a:p>
            <a:r>
              <a:rPr lang="en-GB" altLang="zh-CN" sz="1400"/>
              <a:t>Cell count will increase</a:t>
            </a:r>
          </a:p>
          <a:p>
            <a:r>
              <a:rPr lang="en-GB" altLang="zh-CN" sz="1400"/>
              <a:t>All in an order of magnitude</a:t>
            </a:r>
          </a:p>
          <a:p>
            <a:r>
              <a:rPr lang="en-GB" altLang="zh-CN" sz="1400"/>
              <a:t>Devices will undoubtedly expand exponentially</a:t>
            </a:r>
          </a:p>
          <a:p>
            <a:r>
              <a:rPr lang="en-GB" altLang="zh-CN" sz="1400"/>
              <a:t>Data M2M will explode </a:t>
            </a:r>
            <a:r>
              <a:rPr lang="en-GB" altLang="zh-CN" sz="1400">
                <a:latin typeface="Arial" pitchFamily="34" charset="0"/>
              </a:rPr>
              <a:t>–</a:t>
            </a:r>
            <a:r>
              <a:rPr lang="en-GB" altLang="zh-CN" sz="1400"/>
              <a:t> And this will inevitably lead to a concatenation of growth trends</a:t>
            </a:r>
          </a:p>
          <a:p>
            <a:endParaRPr lang="en-GB" altLang="zh-CN" sz="1400"/>
          </a:p>
          <a:p>
            <a:r>
              <a:rPr lang="en-GB" altLang="zh-CN" sz="1400"/>
              <a:t>The growing need for information and interaction will spur a number of Mega-trends     </a:t>
            </a:r>
            <a:r>
              <a:rPr lang="en-GB" altLang="zh-CN" sz="1400">
                <a:latin typeface="Arial" pitchFamily="34" charset="0"/>
              </a:rPr>
              <a:t>……</a:t>
            </a:r>
            <a:endParaRPr lang="en-GB" altLang="zh-CN" sz="1400"/>
          </a:p>
          <a:p>
            <a:endParaRPr lang="en-GB" altLang="zh-CN"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矩形 7"/>
          <p:cNvSpPr txBox="1">
            <a:spLocks noGrp="1" noChangeArrowheads="1"/>
          </p:cNvSpPr>
          <p:nvPr/>
        </p:nvSpPr>
        <p:spPr bwMode="auto">
          <a:xfrm>
            <a:off x="3886200" y="8737601"/>
            <a:ext cx="29702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356" tIns="47678" rIns="95356" bIns="47678" anchor="b"/>
          <a:lstStyle/>
          <a:p>
            <a:pPr algn="r" defTabSz="954052"/>
            <a:fld id="{AC9B114E-CCB0-4E01-8C87-7FD9B406625A}" type="slidenum">
              <a:rPr lang="en-US" altLang="zh-CN" sz="1300">
                <a:latin typeface="Arial" pitchFamily="34" charset="0"/>
              </a:rPr>
              <a:pPr algn="r" defTabSz="954052"/>
              <a:t>13</a:t>
            </a:fld>
            <a:endParaRPr lang="en-US" altLang="zh-CN" sz="1300">
              <a:latin typeface="Arial" pitchFamily="34" charset="0"/>
            </a:endParaRPr>
          </a:p>
        </p:txBody>
      </p:sp>
      <p:sp>
        <p:nvSpPr>
          <p:cNvPr id="134147" name="矩形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88975"/>
            <a:ext cx="4598988" cy="3449638"/>
          </a:xfrm>
          <a:ln/>
        </p:spPr>
      </p:sp>
      <p:sp>
        <p:nvSpPr>
          <p:cNvPr id="134148" name="矩形 3"/>
          <p:cNvSpPr>
            <a:spLocks noGrp="1" noChangeArrowheads="1"/>
          </p:cNvSpPr>
          <p:nvPr>
            <p:ph type="body" idx="1"/>
          </p:nvPr>
        </p:nvSpPr>
        <p:spPr>
          <a:xfrm>
            <a:off x="685800" y="4370389"/>
            <a:ext cx="5486400" cy="4140200"/>
          </a:xfrm>
          <a:noFill/>
          <a:ln/>
        </p:spPr>
        <p:txBody>
          <a:bodyPr lIns="95356" tIns="47678" rIns="95356" bIns="47678"/>
          <a:lstStyle/>
          <a:p>
            <a:r>
              <a:rPr lang="en-GB" altLang="zh-CN" sz="1400"/>
              <a:t>2010 </a:t>
            </a:r>
            <a:r>
              <a:rPr lang="en-GB" altLang="zh-CN" sz="1400">
                <a:latin typeface="Arial" pitchFamily="34" charset="0"/>
              </a:rPr>
              <a:t>–</a:t>
            </a:r>
            <a:r>
              <a:rPr lang="en-GB" altLang="zh-CN" sz="1400"/>
              <a:t> 20  - will be the decade of LTE</a:t>
            </a:r>
          </a:p>
          <a:p>
            <a:r>
              <a:rPr lang="en-GB" altLang="zh-CN" sz="1400"/>
              <a:t>2020 -&gt;	 - will be 5th  G what will it hold?</a:t>
            </a:r>
          </a:p>
          <a:p>
            <a:r>
              <a:rPr lang="en-GB" altLang="zh-CN" sz="1400"/>
              <a:t>Not entirely sure but </a:t>
            </a:r>
            <a:r>
              <a:rPr lang="en-GB" altLang="zh-CN" sz="1400">
                <a:latin typeface="Arial" pitchFamily="34" charset="0"/>
              </a:rPr>
              <a:t>–</a:t>
            </a:r>
            <a:r>
              <a:rPr lang="en-GB" altLang="zh-CN" sz="1400"/>
              <a:t> what is sure is that Between Now and then-</a:t>
            </a:r>
          </a:p>
          <a:p>
            <a:r>
              <a:rPr lang="en-GB" altLang="zh-CN" sz="1400"/>
              <a:t> </a:t>
            </a:r>
          </a:p>
          <a:p>
            <a:r>
              <a:rPr lang="en-GB" altLang="zh-CN" sz="1400"/>
              <a:t>Cell size will definitely shrink </a:t>
            </a:r>
            <a:r>
              <a:rPr lang="en-GB" altLang="zh-CN" sz="1400">
                <a:latin typeface="Arial" pitchFamily="34" charset="0"/>
              </a:rPr>
              <a:t>–</a:t>
            </a:r>
            <a:r>
              <a:rPr lang="en-GB" altLang="zh-CN" sz="1400"/>
              <a:t> and consequently </a:t>
            </a:r>
          </a:p>
          <a:p>
            <a:r>
              <a:rPr lang="en-GB" altLang="zh-CN" sz="1400"/>
              <a:t>Cell count will increase</a:t>
            </a:r>
          </a:p>
          <a:p>
            <a:r>
              <a:rPr lang="en-GB" altLang="zh-CN" sz="1400"/>
              <a:t>All in an order of magnitude</a:t>
            </a:r>
          </a:p>
          <a:p>
            <a:r>
              <a:rPr lang="en-GB" altLang="zh-CN" sz="1400"/>
              <a:t>Devices will undoubtedly expand exponentially</a:t>
            </a:r>
          </a:p>
          <a:p>
            <a:r>
              <a:rPr lang="en-GB" altLang="zh-CN" sz="1400"/>
              <a:t>Data M2M will explode </a:t>
            </a:r>
            <a:r>
              <a:rPr lang="en-GB" altLang="zh-CN" sz="1400">
                <a:latin typeface="Arial" pitchFamily="34" charset="0"/>
              </a:rPr>
              <a:t>–</a:t>
            </a:r>
            <a:r>
              <a:rPr lang="en-GB" altLang="zh-CN" sz="1400"/>
              <a:t> And this will inevitably lead to a concatenation of growth trends</a:t>
            </a:r>
          </a:p>
          <a:p>
            <a:endParaRPr lang="en-GB" altLang="zh-CN" sz="1400"/>
          </a:p>
          <a:p>
            <a:r>
              <a:rPr lang="en-GB" altLang="zh-CN" sz="1400"/>
              <a:t>The growing need for information and interaction will spur a number of Mega-trends     </a:t>
            </a:r>
            <a:r>
              <a:rPr lang="en-GB" altLang="zh-CN" sz="1400">
                <a:latin typeface="Arial" pitchFamily="34" charset="0"/>
              </a:rPr>
              <a:t>……</a:t>
            </a:r>
            <a:endParaRPr lang="en-GB" altLang="zh-CN" sz="1400"/>
          </a:p>
          <a:p>
            <a:endParaRPr lang="en-GB" altLang="zh-CN"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19150"/>
            <a:ext cx="2057400" cy="5276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19150"/>
            <a:ext cx="6019800" cy="5276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150"/>
            <a:ext cx="63246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81125"/>
            <a:ext cx="4038600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1125"/>
            <a:ext cx="4038600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150"/>
            <a:ext cx="63246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81125"/>
            <a:ext cx="4038600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81125"/>
            <a:ext cx="4038600" cy="2281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4763"/>
            <a:ext cx="4038600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150"/>
            <a:ext cx="63246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81125"/>
            <a:ext cx="4038600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381125"/>
            <a:ext cx="4038600" cy="47148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819150"/>
            <a:ext cx="63246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81125"/>
            <a:ext cx="4038600" cy="2281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81125"/>
            <a:ext cx="4038600" cy="2281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814763"/>
            <a:ext cx="4038600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14763"/>
            <a:ext cx="4038600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150"/>
            <a:ext cx="63246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81125"/>
            <a:ext cx="8229600" cy="47148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150"/>
            <a:ext cx="63246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81125"/>
            <a:ext cx="4038600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381125"/>
            <a:ext cx="4038600" cy="47148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150"/>
            <a:ext cx="63246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81125"/>
            <a:ext cx="8229600" cy="2281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814763"/>
            <a:ext cx="8229600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150"/>
            <a:ext cx="63246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81125"/>
            <a:ext cx="8229600" cy="2281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814763"/>
            <a:ext cx="8229600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150"/>
            <a:ext cx="63246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381125"/>
            <a:ext cx="8229600" cy="47148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81125"/>
            <a:ext cx="40386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1125"/>
            <a:ext cx="40386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762000"/>
            <a:chOff x="0" y="0"/>
            <a:chExt cx="5760" cy="480"/>
          </a:xfrm>
        </p:grpSpPr>
        <p:pic>
          <p:nvPicPr>
            <p:cNvPr id="2061" name="Picture 3" descr="top_l"/>
            <p:cNvPicPr>
              <a:picLocks noChangeAspect="1" noChangeArrowheads="1"/>
            </p:cNvPicPr>
            <p:nvPr userDrawn="1"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0" y="0"/>
              <a:ext cx="2105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2" name="Picture 4" descr="top_r"/>
            <p:cNvPicPr>
              <a:picLocks noChangeAspect="1" noChangeArrowheads="1"/>
            </p:cNvPicPr>
            <p:nvPr userDrawn="1"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4818" y="0"/>
              <a:ext cx="94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725" name="Rectangle 5"/>
            <p:cNvSpPr>
              <a:spLocks noChangeArrowheads="1"/>
            </p:cNvSpPr>
            <p:nvPr userDrawn="1"/>
          </p:nvSpPr>
          <p:spPr bwMode="auto">
            <a:xfrm>
              <a:off x="1536" y="0"/>
              <a:ext cx="2742" cy="480"/>
            </a:xfrm>
            <a:prstGeom prst="rect">
              <a:avLst/>
            </a:prstGeom>
            <a:solidFill>
              <a:srgbClr val="2473D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10000"/>
                </a:lnSpc>
                <a:spcBef>
                  <a:spcPct val="20000"/>
                </a:spcBef>
                <a:buClr>
                  <a:srgbClr val="3399FF"/>
                </a:buClr>
                <a:buFont typeface="Monotype Sorts" pitchFamily="2" charset="2"/>
                <a:buNone/>
                <a:defRPr/>
              </a:pPr>
              <a:r>
                <a:rPr lang="en-US" dirty="0" smtClean="0">
                  <a:solidFill>
                    <a:schemeClr val="bg1"/>
                  </a:solidFill>
                  <a:latin typeface="Arial" pitchFamily="34" charset="0"/>
                </a:rPr>
                <a:t>SYSC 4600 Digital</a:t>
              </a:r>
              <a:r>
                <a:rPr lang="en-US" baseline="0" dirty="0" smtClean="0">
                  <a:solidFill>
                    <a:schemeClr val="bg1"/>
                  </a:solidFill>
                  <a:latin typeface="Arial" pitchFamily="34" charset="0"/>
                </a:rPr>
                <a:t> Communications</a:t>
              </a:r>
              <a:endParaRPr lang="en-US" dirty="0">
                <a:solidFill>
                  <a:schemeClr val="bg1"/>
                </a:solidFill>
                <a:latin typeface="Arial" pitchFamily="34" charset="0"/>
              </a:endParaRPr>
            </a:p>
            <a:p>
              <a:pPr algn="ctr">
                <a:lnSpc>
                  <a:spcPct val="110000"/>
                </a:lnSpc>
                <a:spcBef>
                  <a:spcPct val="20000"/>
                </a:spcBef>
                <a:buClr>
                  <a:srgbClr val="3399FF"/>
                </a:buClr>
                <a:buFont typeface="Monotype Sorts" pitchFamily="2" charset="2"/>
                <a:buNone/>
                <a:defRPr/>
              </a:pPr>
              <a:r>
                <a:rPr lang="en-US" b="1" dirty="0" smtClean="0">
                  <a:solidFill>
                    <a:schemeClr val="bg1"/>
                  </a:solidFill>
                  <a:latin typeface="Arial" pitchFamily="34" charset="0"/>
                </a:rPr>
                <a:t>Introduction to ICT</a:t>
              </a:r>
              <a:endParaRPr lang="en-US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</p:grpSp>
      <p:sp>
        <p:nvSpPr>
          <p:cNvPr id="286726" name="Rectangle 6"/>
          <p:cNvSpPr>
            <a:spLocks noChangeArrowheads="1"/>
          </p:cNvSpPr>
          <p:nvPr/>
        </p:nvSpPr>
        <p:spPr bwMode="auto">
          <a:xfrm>
            <a:off x="0" y="781050"/>
            <a:ext cx="9144000" cy="6076950"/>
          </a:xfrm>
          <a:prstGeom prst="rect">
            <a:avLst/>
          </a:prstGeom>
          <a:gradFill rotWithShape="0">
            <a:gsLst>
              <a:gs pos="0">
                <a:srgbClr val="DFFDFD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 b="1">
              <a:cs typeface="+mn-cs"/>
            </a:endParaRPr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19150"/>
            <a:ext cx="632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81125"/>
            <a:ext cx="82296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8672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553200"/>
            <a:ext cx="3657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 b="1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86730" name="Line 10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9525">
            <a:solidFill>
              <a:srgbClr val="99CC0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86731" name="Rectangle 11"/>
          <p:cNvSpPr>
            <a:spLocks noChangeArrowheads="1"/>
          </p:cNvSpPr>
          <p:nvPr/>
        </p:nvSpPr>
        <p:spPr bwMode="auto">
          <a:xfrm>
            <a:off x="3810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  <a:cs typeface="+mn-cs"/>
              </a:rPr>
              <a:t>Fall </a:t>
            </a:r>
            <a:r>
              <a:rPr lang="en-US" sz="1200" dirty="0" smtClean="0">
                <a:solidFill>
                  <a:srgbClr val="000099"/>
                </a:solidFill>
                <a:latin typeface="Arial Narrow" pitchFamily="34" charset="0"/>
                <a:cs typeface="+mn-cs"/>
              </a:rPr>
              <a:t>2016 </a:t>
            </a:r>
            <a:r>
              <a:rPr lang="en-US" sz="1200" dirty="0">
                <a:solidFill>
                  <a:srgbClr val="000099"/>
                </a:solidFill>
                <a:latin typeface="Arial Narrow" pitchFamily="34" charset="0"/>
                <a:cs typeface="+mn-cs"/>
              </a:rPr>
              <a:t>– H. </a:t>
            </a:r>
            <a:r>
              <a:rPr lang="en-US" sz="1200" dirty="0" err="1">
                <a:solidFill>
                  <a:srgbClr val="000099"/>
                </a:solidFill>
                <a:latin typeface="Arial Narrow" pitchFamily="34" charset="0"/>
                <a:cs typeface="+mn-cs"/>
              </a:rPr>
              <a:t>Yanıkömeroğlu</a:t>
            </a:r>
            <a:r>
              <a:rPr lang="en-US" sz="1200" dirty="0">
                <a:solidFill>
                  <a:srgbClr val="000099"/>
                </a:solidFill>
                <a:latin typeface="Arial Narrow" pitchFamily="34" charset="0"/>
                <a:cs typeface="+mn-cs"/>
              </a:rPr>
              <a:t> </a:t>
            </a:r>
          </a:p>
        </p:txBody>
      </p:sp>
      <p:sp>
        <p:nvSpPr>
          <p:cNvPr id="286732" name="Rectangle 12"/>
          <p:cNvSpPr>
            <a:spLocks noChangeArrowheads="1"/>
          </p:cNvSpPr>
          <p:nvPr/>
        </p:nvSpPr>
        <p:spPr bwMode="auto">
          <a:xfrm>
            <a:off x="6858000" y="6553200"/>
            <a:ext cx="198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1200" dirty="0">
                <a:solidFill>
                  <a:srgbClr val="000099"/>
                </a:solidFill>
                <a:latin typeface="Arial Narrow" pitchFamily="34" charset="0"/>
                <a:cs typeface="+mn-cs"/>
              </a:rPr>
              <a:t>Page </a:t>
            </a:r>
            <a:fld id="{CFE6E643-8B7E-4367-8AAC-D7DB302C5F36}" type="slidenum">
              <a:rPr lang="en-US" sz="1200">
                <a:solidFill>
                  <a:srgbClr val="000099"/>
                </a:solidFill>
                <a:latin typeface="Arial Narrow" pitchFamily="34" charset="0"/>
                <a:cs typeface="+mn-cs"/>
              </a:rPr>
              <a:pPr algn="r">
                <a:defRPr/>
              </a:pPr>
              <a:t>‹#›</a:t>
            </a:fld>
            <a:r>
              <a:rPr lang="en-US" sz="1200" dirty="0">
                <a:solidFill>
                  <a:srgbClr val="000099"/>
                </a:solidFill>
                <a:latin typeface="Arial Narrow" pitchFamily="34" charset="0"/>
                <a:cs typeface="+mn-cs"/>
              </a:rPr>
              <a:t> </a:t>
            </a:r>
            <a:r>
              <a:rPr lang="en-US" sz="1200">
                <a:solidFill>
                  <a:srgbClr val="000099"/>
                </a:solidFill>
                <a:latin typeface="Arial Narrow" pitchFamily="34" charset="0"/>
                <a:cs typeface="+mn-cs"/>
              </a:rPr>
              <a:t>of </a:t>
            </a:r>
            <a:r>
              <a:rPr lang="en-US" sz="1200" smtClean="0">
                <a:solidFill>
                  <a:srgbClr val="000099"/>
                </a:solidFill>
                <a:latin typeface="Arial Narrow" pitchFamily="34" charset="0"/>
                <a:cs typeface="+mn-cs"/>
              </a:rPr>
              <a:t>45</a:t>
            </a:r>
            <a:endParaRPr lang="en-US" sz="1200" dirty="0">
              <a:solidFill>
                <a:srgbClr val="000099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86734" name="Rectangle 14"/>
          <p:cNvSpPr>
            <a:spLocks noChangeArrowheads="1"/>
          </p:cNvSpPr>
          <p:nvPr/>
        </p:nvSpPr>
        <p:spPr bwMode="auto">
          <a:xfrm>
            <a:off x="0" y="762000"/>
            <a:ext cx="9144000" cy="66675"/>
          </a:xfrm>
          <a:prstGeom prst="rect">
            <a:avLst/>
          </a:prstGeom>
          <a:gradFill rotWithShape="0">
            <a:gsLst>
              <a:gs pos="0">
                <a:srgbClr val="475577"/>
              </a:gs>
              <a:gs pos="100000">
                <a:srgbClr val="DFFDF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286735" name="Text Box 15"/>
          <p:cNvSpPr txBox="1">
            <a:spLocks noChangeArrowheads="1"/>
          </p:cNvSpPr>
          <p:nvPr/>
        </p:nvSpPr>
        <p:spPr bwMode="auto">
          <a:xfrm>
            <a:off x="1066800" y="219075"/>
            <a:ext cx="7315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+mn-cs"/>
              </a:rPr>
              <a:t> </a:t>
            </a:r>
            <a:endParaRPr lang="en-US" u="sng" dirty="0">
              <a:solidFill>
                <a:schemeClr val="bg1"/>
              </a:solidFill>
              <a:latin typeface="Arial" charset="0"/>
              <a:cs typeface="+mn-cs"/>
            </a:endParaRPr>
          </a:p>
          <a:p>
            <a:pPr algn="ctr">
              <a:defRPr/>
            </a:pPr>
            <a:endParaRPr lang="en-US" dirty="0">
              <a:solidFill>
                <a:schemeClr val="bg1"/>
              </a:solidFill>
              <a:latin typeface="Arial" charset="0"/>
              <a:cs typeface="+mn-cs"/>
            </a:endParaRP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+mn-cs"/>
              </a:rPr>
              <a:t> </a:t>
            </a:r>
          </a:p>
        </p:txBody>
      </p:sp>
      <p:pic>
        <p:nvPicPr>
          <p:cNvPr id="2060" name="Picture 17"/>
          <p:cNvPicPr>
            <a:picLocks noChangeAspect="1" noChangeArrowheads="1"/>
          </p:cNvPicPr>
          <p:nvPr userDrawn="1"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781800" y="0"/>
            <a:ext cx="19812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25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FF"/>
        </a:buClr>
        <a:buSzPct val="12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00FF"/>
        </a:buClr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00FF"/>
        </a:buClr>
        <a:buSzPct val="12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00FF"/>
        </a:buClr>
        <a:buSzPct val="12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900FF"/>
        </a:buClr>
        <a:buSzPct val="12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900FF"/>
        </a:buClr>
        <a:buSzPct val="12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900FF"/>
        </a:buClr>
        <a:buSzPct val="12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900FF"/>
        </a:buClr>
        <a:buSzPct val="12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en.wikipedia.org/wiki/File:Alan_Turing_photo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upload.wikimedia.org/wikipedia/en/2/2f/Claude_Elwood_Shannon_(1916-2001).j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en.wikipedia.org/wiki/File:Alan_Turing_photo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5.jpeg"/><Relationship Id="rId4" Type="http://schemas.openxmlformats.org/officeDocument/2006/relationships/hyperlink" Target="http://upload.wikimedia.org/wikipedia/en/2/2f/Claude_Elwood_Shannon_(1916-2001)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en/2/2f/Claude_Elwood_Shannon_(1916-2001).jpg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en/2/2f/Claude_Elwood_Shannon_(1916-2001)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en/2/2f/Claude_Elwood_Shannon_(1916-2001)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en/2/2f/Claude_Elwood_Shannon_(1916-2001)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"/>
          <p:cNvSpPr>
            <a:spLocks noChangeArrowheads="1"/>
          </p:cNvSpPr>
          <p:nvPr/>
        </p:nvSpPr>
        <p:spPr bwMode="auto">
          <a:xfrm>
            <a:off x="152400" y="990600"/>
            <a:ext cx="8839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defRPr/>
            </a:pPr>
            <a:endParaRPr lang="en-US" sz="2400" dirty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ct val="110000"/>
              </a:lnSpc>
              <a:spcBef>
                <a:spcPct val="20000"/>
              </a:spcBef>
              <a:defRPr/>
            </a:pPr>
            <a:endParaRPr lang="en-US" sz="2400" dirty="0" smtClean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A Gentle Introduction to </a:t>
            </a:r>
          </a:p>
          <a:p>
            <a:pPr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Information and </a:t>
            </a:r>
            <a:r>
              <a:rPr lang="en-US" sz="2400" smtClean="0">
                <a:solidFill>
                  <a:srgbClr val="FF0000"/>
                </a:solidFill>
                <a:latin typeface="+mn-lt"/>
              </a:rPr>
              <a:t>Communications Technology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(ICT)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271713" y="5961063"/>
            <a:ext cx="1809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</a:pPr>
            <a:endParaRPr lang="en-CA" b="1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371600" y="3962400"/>
            <a:ext cx="640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kern="0" dirty="0" err="1" smtClean="0">
                <a:solidFill>
                  <a:schemeClr val="accent2"/>
                </a:solidFill>
                <a:latin typeface="+mn-lt"/>
                <a:cs typeface="+mn-cs"/>
              </a:rPr>
              <a:t>Halim</a:t>
            </a:r>
            <a:r>
              <a:rPr lang="en-US" kern="0" dirty="0" smtClean="0">
                <a:solidFill>
                  <a:schemeClr val="accent2"/>
                </a:solidFill>
                <a:latin typeface="+mn-lt"/>
                <a:cs typeface="+mn-cs"/>
              </a:rPr>
              <a:t> </a:t>
            </a:r>
            <a:r>
              <a:rPr lang="en-CA" dirty="0" err="1">
                <a:solidFill>
                  <a:schemeClr val="accent2"/>
                </a:solidFill>
                <a:latin typeface="+mn-lt"/>
              </a:rPr>
              <a:t>Yanikomeroglu</a:t>
            </a:r>
            <a:r>
              <a:rPr lang="en-CA" dirty="0">
                <a:solidFill>
                  <a:schemeClr val="accent2"/>
                </a:solidFill>
                <a:latin typeface="+mn-lt"/>
              </a:rPr>
              <a:t>, PhD, </a:t>
            </a:r>
            <a:r>
              <a:rPr lang="en-CA" dirty="0" err="1">
                <a:solidFill>
                  <a:schemeClr val="accent2"/>
                </a:solidFill>
                <a:latin typeface="+mn-lt"/>
              </a:rPr>
              <a:t>PEng</a:t>
            </a:r>
            <a:endParaRPr lang="en-US" kern="0" dirty="0">
              <a:solidFill>
                <a:schemeClr val="accent2"/>
              </a:solidFill>
              <a:latin typeface="+mn-lt"/>
              <a:cs typeface="+mn-cs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kern="0" dirty="0">
                <a:solidFill>
                  <a:schemeClr val="accent2"/>
                </a:solidFill>
                <a:latin typeface="+mn-lt"/>
                <a:cs typeface="+mn-cs"/>
              </a:rPr>
              <a:t>Professor</a:t>
            </a:r>
          </a:p>
          <a:p>
            <a:pPr algn="ctr" eaLnBrk="0" hangingPunct="0">
              <a:spcBef>
                <a:spcPct val="20000"/>
              </a:spcBef>
              <a:defRPr/>
            </a:pPr>
            <a:endParaRPr lang="en-US" sz="1400" kern="0" dirty="0">
              <a:solidFill>
                <a:schemeClr val="accent2"/>
              </a:solidFill>
              <a:latin typeface="+mn-lt"/>
              <a:cs typeface="+mn-cs"/>
            </a:endParaRP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n-US" sz="1600" kern="0" dirty="0">
                <a:solidFill>
                  <a:schemeClr val="accent2"/>
                </a:solidFill>
                <a:latin typeface="+mn-lt"/>
                <a:cs typeface="+mn-cs"/>
              </a:rPr>
              <a:t>Department of Systems &amp; Computer Engineering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n-US" sz="1600" kern="0" dirty="0">
                <a:solidFill>
                  <a:schemeClr val="accent2"/>
                </a:solidFill>
                <a:latin typeface="+mn-lt"/>
                <a:cs typeface="+mn-cs"/>
              </a:rPr>
              <a:t>Carleton University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n-US" sz="1600" kern="0" dirty="0">
                <a:solidFill>
                  <a:schemeClr val="accent2"/>
                </a:solidFill>
                <a:latin typeface="+mn-lt"/>
                <a:cs typeface="+mn-cs"/>
              </a:rPr>
              <a:t>Ottawa, Canada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 idx="4294967295"/>
          </p:nvPr>
        </p:nvSpPr>
        <p:spPr>
          <a:xfrm>
            <a:off x="457200" y="1066800"/>
            <a:ext cx="8458200" cy="381000"/>
          </a:xfrm>
        </p:spPr>
        <p:txBody>
          <a:bodyPr/>
          <a:lstStyle/>
          <a:p>
            <a:r>
              <a:rPr lang="en-US" smtClean="0"/>
              <a:t>Mobile phone </a:t>
            </a:r>
            <a:r>
              <a:rPr lang="en-US" smtClean="0">
                <a:sym typeface="Wingdings" pitchFamily="2" charset="2"/>
              </a:rPr>
              <a:t> Cell phone  Smart phone  Tablets </a:t>
            </a:r>
            <a:endParaRPr lang="en-US" smtClean="0"/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05002"/>
            <a:ext cx="22669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7715" y="1943101"/>
            <a:ext cx="247173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2" y="1943101"/>
            <a:ext cx="25574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4477" y="4048125"/>
            <a:ext cx="33877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925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 idx="4294967295"/>
          </p:nvPr>
        </p:nvSpPr>
        <p:spPr>
          <a:xfrm>
            <a:off x="457200" y="1066800"/>
            <a:ext cx="8458200" cy="381000"/>
          </a:xfrm>
        </p:spPr>
        <p:txBody>
          <a:bodyPr/>
          <a:lstStyle/>
          <a:p>
            <a:r>
              <a:rPr lang="en-US" dirty="0" smtClean="0"/>
              <a:t>Fast forward… What is 5G?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 smtClean="0"/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2" y="1828800"/>
            <a:ext cx="59404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073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矩形 2"/>
          <p:cNvSpPr>
            <a:spLocks noChangeArrowheads="1"/>
          </p:cNvSpPr>
          <p:nvPr/>
        </p:nvSpPr>
        <p:spPr bwMode="auto">
          <a:xfrm>
            <a:off x="0" y="838200"/>
            <a:ext cx="9144000" cy="5715000"/>
          </a:xfrm>
          <a:prstGeom prst="rect">
            <a:avLst/>
          </a:prstGeom>
          <a:gradFill rotWithShape="1">
            <a:gsLst>
              <a:gs pos="0">
                <a:srgbClr val="576869"/>
              </a:gs>
              <a:gs pos="50000">
                <a:srgbClr val="C9E7E9"/>
              </a:gs>
              <a:gs pos="100000">
                <a:srgbClr val="576869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i-FI" altLang="zh-CN" dirty="0"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31" name="AutoShape 4"/>
          <p:cNvSpPr>
            <a:spLocks noChangeArrowheads="1"/>
          </p:cNvSpPr>
          <p:nvPr/>
        </p:nvSpPr>
        <p:spPr bwMode="auto">
          <a:xfrm>
            <a:off x="1057275" y="4551365"/>
            <a:ext cx="1657350" cy="936625"/>
          </a:xfrm>
          <a:prstGeom prst="cube">
            <a:avLst>
              <a:gd name="adj" fmla="val 34574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48132" name="AutoShape 5"/>
          <p:cNvSpPr>
            <a:spLocks noChangeArrowheads="1"/>
          </p:cNvSpPr>
          <p:nvPr/>
        </p:nvSpPr>
        <p:spPr bwMode="auto">
          <a:xfrm>
            <a:off x="1778000" y="3975101"/>
            <a:ext cx="2433638" cy="936625"/>
          </a:xfrm>
          <a:prstGeom prst="cube">
            <a:avLst>
              <a:gd name="adj" fmla="val 34574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48133" name="AutoShape 6"/>
          <p:cNvSpPr>
            <a:spLocks noChangeArrowheads="1"/>
          </p:cNvSpPr>
          <p:nvPr/>
        </p:nvSpPr>
        <p:spPr bwMode="auto">
          <a:xfrm>
            <a:off x="2498725" y="3398840"/>
            <a:ext cx="1943100" cy="936625"/>
          </a:xfrm>
          <a:prstGeom prst="cube">
            <a:avLst>
              <a:gd name="adj" fmla="val 34574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48134" name="AutoShape 7"/>
          <p:cNvSpPr>
            <a:spLocks noChangeArrowheads="1"/>
          </p:cNvSpPr>
          <p:nvPr/>
        </p:nvSpPr>
        <p:spPr bwMode="auto">
          <a:xfrm>
            <a:off x="3217863" y="2784477"/>
            <a:ext cx="1714500" cy="936625"/>
          </a:xfrm>
          <a:prstGeom prst="cube">
            <a:avLst>
              <a:gd name="adj" fmla="val 34574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130302" y="4149725"/>
            <a:ext cx="576263" cy="690563"/>
            <a:chOff x="1075" y="2162"/>
            <a:chExt cx="698" cy="820"/>
          </a:xfrm>
        </p:grpSpPr>
        <p:pic>
          <p:nvPicPr>
            <p:cNvPr id="48232" name="Picture 10" descr="light_shadow"/>
            <p:cNvPicPr>
              <a:picLocks noChangeAspect="1" noChangeArrowheads="1"/>
            </p:cNvPicPr>
            <p:nvPr/>
          </p:nvPicPr>
          <p:blipFill>
            <a:blip r:embed="rId3" cstate="print">
              <a:lum bright="6000" contrast="-100000"/>
            </a:blip>
            <a:srcRect/>
            <a:stretch>
              <a:fillRect/>
            </a:stretch>
          </p:blipFill>
          <p:spPr bwMode="gray">
            <a:xfrm>
              <a:off x="1185" y="2846"/>
              <a:ext cx="512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233" name="Oval 11"/>
            <p:cNvSpPr>
              <a:spLocks noChangeAspect="1" noChangeArrowheads="1"/>
            </p:cNvSpPr>
            <p:nvPr/>
          </p:nvSpPr>
          <p:spPr bwMode="gray">
            <a:xfrm>
              <a:off x="1086" y="2162"/>
              <a:ext cx="687" cy="680"/>
            </a:xfrm>
            <a:prstGeom prst="ellipse">
              <a:avLst/>
            </a:prstGeom>
            <a:solidFill>
              <a:srgbClr val="990000">
                <a:alpha val="67842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10000"/>
                </a:lnSpc>
                <a:spcBef>
                  <a:spcPct val="20000"/>
                </a:spcBef>
                <a:buClr>
                  <a:srgbClr val="3399FF"/>
                </a:buClr>
                <a:buFont typeface="Monotype Sorts"/>
                <a:buNone/>
              </a:pPr>
              <a:endParaRPr lang="en-CA"/>
            </a:p>
          </p:txBody>
        </p:sp>
        <p:pic>
          <p:nvPicPr>
            <p:cNvPr id="48234" name="Picture 12" descr="light_shadow1"/>
            <p:cNvPicPr>
              <a:picLocks noChangeAspect="1" noChangeArrowheads="1"/>
            </p:cNvPicPr>
            <p:nvPr/>
          </p:nvPicPr>
          <p:blipFill>
            <a:blip r:embed="rId4" cstate="print"/>
            <a:srcRect t="14285"/>
            <a:stretch>
              <a:fillRect/>
            </a:stretch>
          </p:blipFill>
          <p:spPr bwMode="gray">
            <a:xfrm>
              <a:off x="1075" y="2185"/>
              <a:ext cx="498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3"/>
            <p:cNvGrpSpPr>
              <a:grpSpLocks noChangeAspect="1"/>
            </p:cNvGrpSpPr>
            <p:nvPr/>
          </p:nvGrpSpPr>
          <p:grpSpPr bwMode="auto">
            <a:xfrm rot="-3102345" flipH="1" flipV="1">
              <a:off x="1303" y="2654"/>
              <a:ext cx="508" cy="147"/>
              <a:chOff x="2532" y="1051"/>
              <a:chExt cx="893" cy="246"/>
            </a:xfrm>
          </p:grpSpPr>
          <p:grpSp>
            <p:nvGrpSpPr>
              <p:cNvPr id="4" name="Group 14"/>
              <p:cNvGrpSpPr>
                <a:grpSpLocks noChangeAspect="1"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8243" name="AutoShape 15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44" name="AutoShape 16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45" name="AutoShape 17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46" name="AutoShape 18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  <p:grpSp>
            <p:nvGrpSpPr>
              <p:cNvPr id="5" name="Group 19"/>
              <p:cNvGrpSpPr>
                <a:grpSpLocks noChangeAspect="1"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8239" name="AutoShape 20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40" name="AutoShape 21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41" name="AutoShape 22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42" name="AutoShape 23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</p:grpSp>
        <p:sp>
          <p:nvSpPr>
            <p:cNvPr id="235544" name="Text Box 24"/>
            <p:cNvSpPr txBox="1">
              <a:spLocks noChangeAspect="1" noChangeArrowheads="1"/>
            </p:cNvSpPr>
            <p:nvPr/>
          </p:nvSpPr>
          <p:spPr bwMode="gray">
            <a:xfrm>
              <a:off x="1083" y="2349"/>
              <a:ext cx="679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4216" tIns="42108" rIns="84216" bIns="42108">
              <a:spAutoFit/>
            </a:bodyPr>
            <a:lstStyle/>
            <a:p>
              <a:pPr algn="ctr" defTabSz="841375">
                <a:spcBef>
                  <a:spcPct val="50000"/>
                </a:spcBef>
                <a:defRPr/>
              </a:pPr>
              <a:r>
                <a:rPr lang="en-US" altLang="zh-CN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rutigerNext LT Medium" pitchFamily="34" charset="0"/>
                  <a:ea typeface="SimSun" pitchFamily="2" charset="-122"/>
                  <a:cs typeface="+mn-cs"/>
                </a:rPr>
                <a:t>1G</a:t>
              </a: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1849438" y="3573463"/>
            <a:ext cx="576262" cy="690563"/>
            <a:chOff x="1075" y="2162"/>
            <a:chExt cx="698" cy="820"/>
          </a:xfrm>
        </p:grpSpPr>
        <p:pic>
          <p:nvPicPr>
            <p:cNvPr id="48217" name="Picture 26" descr="light_shadow"/>
            <p:cNvPicPr>
              <a:picLocks noChangeAspect="1" noChangeArrowheads="1"/>
            </p:cNvPicPr>
            <p:nvPr/>
          </p:nvPicPr>
          <p:blipFill>
            <a:blip r:embed="rId3" cstate="print">
              <a:lum bright="6000" contrast="-100000"/>
            </a:blip>
            <a:srcRect/>
            <a:stretch>
              <a:fillRect/>
            </a:stretch>
          </p:blipFill>
          <p:spPr bwMode="gray">
            <a:xfrm>
              <a:off x="1185" y="2846"/>
              <a:ext cx="512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218" name="Oval 27"/>
            <p:cNvSpPr>
              <a:spLocks noChangeAspect="1" noChangeArrowheads="1"/>
            </p:cNvSpPr>
            <p:nvPr/>
          </p:nvSpPr>
          <p:spPr bwMode="gray">
            <a:xfrm>
              <a:off x="1086" y="2162"/>
              <a:ext cx="687" cy="680"/>
            </a:xfrm>
            <a:prstGeom prst="ellipse">
              <a:avLst/>
            </a:prstGeom>
            <a:solidFill>
              <a:srgbClr val="990000">
                <a:alpha val="67842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10000"/>
                </a:lnSpc>
                <a:spcBef>
                  <a:spcPct val="20000"/>
                </a:spcBef>
                <a:buClr>
                  <a:srgbClr val="3399FF"/>
                </a:buClr>
                <a:buFont typeface="Monotype Sorts"/>
                <a:buNone/>
              </a:pPr>
              <a:endParaRPr lang="en-CA"/>
            </a:p>
          </p:txBody>
        </p:sp>
        <p:pic>
          <p:nvPicPr>
            <p:cNvPr id="48219" name="Picture 28" descr="light_shadow1"/>
            <p:cNvPicPr>
              <a:picLocks noChangeAspect="1" noChangeArrowheads="1"/>
            </p:cNvPicPr>
            <p:nvPr/>
          </p:nvPicPr>
          <p:blipFill>
            <a:blip r:embed="rId4" cstate="print"/>
            <a:srcRect t="14285"/>
            <a:stretch>
              <a:fillRect/>
            </a:stretch>
          </p:blipFill>
          <p:spPr bwMode="gray">
            <a:xfrm>
              <a:off x="1075" y="2185"/>
              <a:ext cx="498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29"/>
            <p:cNvGrpSpPr>
              <a:grpSpLocks noChangeAspect="1"/>
            </p:cNvGrpSpPr>
            <p:nvPr/>
          </p:nvGrpSpPr>
          <p:grpSpPr bwMode="auto">
            <a:xfrm rot="-3102345" flipH="1" flipV="1">
              <a:off x="1303" y="2654"/>
              <a:ext cx="508" cy="147"/>
              <a:chOff x="2532" y="1051"/>
              <a:chExt cx="893" cy="246"/>
            </a:xfrm>
          </p:grpSpPr>
          <p:grpSp>
            <p:nvGrpSpPr>
              <p:cNvPr id="8" name="Group 30"/>
              <p:cNvGrpSpPr>
                <a:grpSpLocks noChangeAspect="1"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8228" name="AutoShape 31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29" name="AutoShape 32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30" name="AutoShape 33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31" name="AutoShape 34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  <p:grpSp>
            <p:nvGrpSpPr>
              <p:cNvPr id="9" name="Group 35"/>
              <p:cNvGrpSpPr>
                <a:grpSpLocks noChangeAspect="1"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8224" name="AutoShape 36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25" name="AutoShape 37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26" name="AutoShape 38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27" name="AutoShape 39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</p:grpSp>
        <p:sp>
          <p:nvSpPr>
            <p:cNvPr id="235560" name="Text Box 40"/>
            <p:cNvSpPr txBox="1">
              <a:spLocks noChangeAspect="1" noChangeArrowheads="1"/>
            </p:cNvSpPr>
            <p:nvPr/>
          </p:nvSpPr>
          <p:spPr bwMode="gray">
            <a:xfrm>
              <a:off x="1083" y="2347"/>
              <a:ext cx="679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4216" tIns="42108" rIns="84216" bIns="42108">
              <a:spAutoFit/>
            </a:bodyPr>
            <a:lstStyle/>
            <a:p>
              <a:pPr algn="ctr" defTabSz="841375">
                <a:spcBef>
                  <a:spcPct val="50000"/>
                </a:spcBef>
                <a:defRPr/>
              </a:pPr>
              <a:r>
                <a:rPr lang="en-US" altLang="zh-CN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rutigerNext LT Medium" pitchFamily="34" charset="0"/>
                  <a:ea typeface="SimSun" pitchFamily="2" charset="-122"/>
                  <a:cs typeface="+mn-cs"/>
                </a:rPr>
                <a:t>2G</a:t>
              </a:r>
            </a:p>
          </p:txBody>
        </p:sp>
      </p:grpSp>
      <p:grpSp>
        <p:nvGrpSpPr>
          <p:cNvPr id="10" name="Group 41"/>
          <p:cNvGrpSpPr>
            <a:grpSpLocks/>
          </p:cNvGrpSpPr>
          <p:nvPr/>
        </p:nvGrpSpPr>
        <p:grpSpPr bwMode="auto">
          <a:xfrm>
            <a:off x="2570163" y="2924176"/>
            <a:ext cx="576262" cy="715963"/>
            <a:chOff x="1075" y="2162"/>
            <a:chExt cx="698" cy="820"/>
          </a:xfrm>
        </p:grpSpPr>
        <p:pic>
          <p:nvPicPr>
            <p:cNvPr id="48202" name="Picture 42" descr="light_shadow"/>
            <p:cNvPicPr>
              <a:picLocks noChangeAspect="1" noChangeArrowheads="1"/>
            </p:cNvPicPr>
            <p:nvPr/>
          </p:nvPicPr>
          <p:blipFill>
            <a:blip r:embed="rId5" cstate="print">
              <a:lum bright="6000" contrast="-100000"/>
            </a:blip>
            <a:srcRect/>
            <a:stretch>
              <a:fillRect/>
            </a:stretch>
          </p:blipFill>
          <p:spPr bwMode="gray">
            <a:xfrm>
              <a:off x="1185" y="2846"/>
              <a:ext cx="512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203" name="Oval 43"/>
            <p:cNvSpPr>
              <a:spLocks noChangeAspect="1" noChangeArrowheads="1"/>
            </p:cNvSpPr>
            <p:nvPr/>
          </p:nvSpPr>
          <p:spPr bwMode="gray">
            <a:xfrm>
              <a:off x="1086" y="2162"/>
              <a:ext cx="687" cy="680"/>
            </a:xfrm>
            <a:prstGeom prst="ellipse">
              <a:avLst/>
            </a:prstGeom>
            <a:solidFill>
              <a:srgbClr val="990000">
                <a:alpha val="67842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10000"/>
                </a:lnSpc>
                <a:spcBef>
                  <a:spcPct val="20000"/>
                </a:spcBef>
                <a:buClr>
                  <a:srgbClr val="3399FF"/>
                </a:buClr>
                <a:buFont typeface="Monotype Sorts"/>
                <a:buNone/>
              </a:pPr>
              <a:endParaRPr lang="en-CA"/>
            </a:p>
          </p:txBody>
        </p:sp>
        <p:pic>
          <p:nvPicPr>
            <p:cNvPr id="48204" name="Picture 44" descr="light_shadow1"/>
            <p:cNvPicPr>
              <a:picLocks noChangeAspect="1" noChangeArrowheads="1"/>
            </p:cNvPicPr>
            <p:nvPr/>
          </p:nvPicPr>
          <p:blipFill>
            <a:blip r:embed="rId6" cstate="print"/>
            <a:srcRect t="14285"/>
            <a:stretch>
              <a:fillRect/>
            </a:stretch>
          </p:blipFill>
          <p:spPr bwMode="gray">
            <a:xfrm>
              <a:off x="1075" y="2185"/>
              <a:ext cx="498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45"/>
            <p:cNvGrpSpPr>
              <a:grpSpLocks noChangeAspect="1"/>
            </p:cNvGrpSpPr>
            <p:nvPr/>
          </p:nvGrpSpPr>
          <p:grpSpPr bwMode="auto">
            <a:xfrm rot="-3102345" flipH="1" flipV="1">
              <a:off x="1303" y="2654"/>
              <a:ext cx="508" cy="147"/>
              <a:chOff x="2532" y="1051"/>
              <a:chExt cx="893" cy="246"/>
            </a:xfrm>
          </p:grpSpPr>
          <p:grpSp>
            <p:nvGrpSpPr>
              <p:cNvPr id="12" name="Group 46"/>
              <p:cNvGrpSpPr>
                <a:grpSpLocks noChangeAspect="1"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8213" name="AutoShape 47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14" name="AutoShape 48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15" name="AutoShape 49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16" name="AutoShape 50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  <p:grpSp>
            <p:nvGrpSpPr>
              <p:cNvPr id="13" name="Group 51"/>
              <p:cNvGrpSpPr>
                <a:grpSpLocks noChangeAspect="1"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8209" name="AutoShape 52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10" name="AutoShape 53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11" name="AutoShape 54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12" name="AutoShape 55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</p:grpSp>
        <p:sp>
          <p:nvSpPr>
            <p:cNvPr id="235576" name="Text Box 56"/>
            <p:cNvSpPr txBox="1">
              <a:spLocks noChangeAspect="1" noChangeArrowheads="1"/>
            </p:cNvSpPr>
            <p:nvPr/>
          </p:nvSpPr>
          <p:spPr bwMode="gray">
            <a:xfrm>
              <a:off x="1083" y="2347"/>
              <a:ext cx="679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4216" tIns="42108" rIns="84216" bIns="42108">
              <a:spAutoFit/>
            </a:bodyPr>
            <a:lstStyle/>
            <a:p>
              <a:pPr algn="ctr" defTabSz="841375">
                <a:spcBef>
                  <a:spcPct val="50000"/>
                </a:spcBef>
                <a:defRPr/>
              </a:pPr>
              <a:r>
                <a:rPr lang="en-US" altLang="zh-CN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rutigerNext LT Medium" pitchFamily="34" charset="0"/>
                  <a:ea typeface="SimSun" pitchFamily="2" charset="-122"/>
                  <a:cs typeface="+mn-cs"/>
                </a:rPr>
                <a:t>3G</a:t>
              </a:r>
            </a:p>
          </p:txBody>
        </p:sp>
      </p:grp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3362327" y="2349501"/>
            <a:ext cx="576263" cy="690563"/>
            <a:chOff x="1075" y="2162"/>
            <a:chExt cx="698" cy="820"/>
          </a:xfrm>
        </p:grpSpPr>
        <p:pic>
          <p:nvPicPr>
            <p:cNvPr id="48187" name="Picture 58" descr="light_shadow"/>
            <p:cNvPicPr>
              <a:picLocks noChangeAspect="1" noChangeArrowheads="1"/>
            </p:cNvPicPr>
            <p:nvPr/>
          </p:nvPicPr>
          <p:blipFill>
            <a:blip r:embed="rId3" cstate="print">
              <a:lum bright="6000" contrast="-100000"/>
            </a:blip>
            <a:srcRect/>
            <a:stretch>
              <a:fillRect/>
            </a:stretch>
          </p:blipFill>
          <p:spPr bwMode="gray">
            <a:xfrm>
              <a:off x="1185" y="2846"/>
              <a:ext cx="512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88" name="Oval 59"/>
            <p:cNvSpPr>
              <a:spLocks noChangeAspect="1" noChangeArrowheads="1"/>
            </p:cNvSpPr>
            <p:nvPr/>
          </p:nvSpPr>
          <p:spPr bwMode="gray">
            <a:xfrm>
              <a:off x="1086" y="2162"/>
              <a:ext cx="687" cy="680"/>
            </a:xfrm>
            <a:prstGeom prst="ellipse">
              <a:avLst/>
            </a:prstGeom>
            <a:solidFill>
              <a:srgbClr val="990000">
                <a:alpha val="67842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10000"/>
                </a:lnSpc>
                <a:spcBef>
                  <a:spcPct val="20000"/>
                </a:spcBef>
                <a:buClr>
                  <a:srgbClr val="3399FF"/>
                </a:buClr>
                <a:buFont typeface="Monotype Sorts"/>
                <a:buNone/>
              </a:pPr>
              <a:endParaRPr lang="en-CA"/>
            </a:p>
          </p:txBody>
        </p:sp>
        <p:pic>
          <p:nvPicPr>
            <p:cNvPr id="48189" name="Picture 60" descr="light_shadow1"/>
            <p:cNvPicPr>
              <a:picLocks noChangeAspect="1" noChangeArrowheads="1"/>
            </p:cNvPicPr>
            <p:nvPr/>
          </p:nvPicPr>
          <p:blipFill>
            <a:blip r:embed="rId4" cstate="print"/>
            <a:srcRect t="14285"/>
            <a:stretch>
              <a:fillRect/>
            </a:stretch>
          </p:blipFill>
          <p:spPr bwMode="gray">
            <a:xfrm>
              <a:off x="1075" y="2185"/>
              <a:ext cx="498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Group 61"/>
            <p:cNvGrpSpPr>
              <a:grpSpLocks noChangeAspect="1"/>
            </p:cNvGrpSpPr>
            <p:nvPr/>
          </p:nvGrpSpPr>
          <p:grpSpPr bwMode="auto">
            <a:xfrm rot="-3102345" flipH="1" flipV="1">
              <a:off x="1303" y="2654"/>
              <a:ext cx="508" cy="147"/>
              <a:chOff x="2532" y="1051"/>
              <a:chExt cx="893" cy="246"/>
            </a:xfrm>
          </p:grpSpPr>
          <p:grpSp>
            <p:nvGrpSpPr>
              <p:cNvPr id="16" name="Group 62"/>
              <p:cNvGrpSpPr>
                <a:grpSpLocks noChangeAspect="1"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8198" name="AutoShape 63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99" name="AutoShape 64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00" name="AutoShape 65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01" name="AutoShape 66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  <p:grpSp>
            <p:nvGrpSpPr>
              <p:cNvPr id="17" name="Group 67"/>
              <p:cNvGrpSpPr>
                <a:grpSpLocks noChangeAspect="1"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8194" name="AutoShape 68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95" name="AutoShape 69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96" name="AutoShape 70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97" name="AutoShape 71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</p:grpSp>
        <p:sp>
          <p:nvSpPr>
            <p:cNvPr id="235592" name="Text Box 72"/>
            <p:cNvSpPr txBox="1">
              <a:spLocks noChangeAspect="1" noChangeArrowheads="1"/>
            </p:cNvSpPr>
            <p:nvPr/>
          </p:nvSpPr>
          <p:spPr bwMode="gray">
            <a:xfrm>
              <a:off x="1083" y="2347"/>
              <a:ext cx="679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4216" tIns="42108" rIns="84216" bIns="42108">
              <a:spAutoFit/>
            </a:bodyPr>
            <a:lstStyle/>
            <a:p>
              <a:pPr algn="ctr" defTabSz="841375">
                <a:spcBef>
                  <a:spcPct val="50000"/>
                </a:spcBef>
                <a:defRPr/>
              </a:pPr>
              <a:r>
                <a:rPr lang="en-US" altLang="zh-CN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rutigerNext LT Medium" pitchFamily="34" charset="0"/>
                  <a:ea typeface="SimSun" pitchFamily="2" charset="-122"/>
                  <a:cs typeface="+mn-cs"/>
                </a:rPr>
                <a:t>4G</a:t>
              </a:r>
            </a:p>
          </p:txBody>
        </p:sp>
      </p:grpSp>
      <p:sp>
        <p:nvSpPr>
          <p:cNvPr id="48141" name="Rectangle 89"/>
          <p:cNvSpPr>
            <a:spLocks noChangeArrowheads="1"/>
          </p:cNvSpPr>
          <p:nvPr/>
        </p:nvSpPr>
        <p:spPr bwMode="auto">
          <a:xfrm>
            <a:off x="546100" y="3730626"/>
            <a:ext cx="5017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Mbps</a:t>
            </a:r>
            <a:endParaRPr lang="fi-FI" sz="20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2" name="Rectangle 90"/>
          <p:cNvSpPr>
            <a:spLocks noChangeArrowheads="1"/>
          </p:cNvSpPr>
          <p:nvPr/>
        </p:nvSpPr>
        <p:spPr bwMode="auto">
          <a:xfrm>
            <a:off x="546101" y="4378326"/>
            <a:ext cx="4328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kbps</a:t>
            </a:r>
            <a:endParaRPr lang="fi-FI" sz="20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3" name="Rectangle 91"/>
          <p:cNvSpPr>
            <a:spLocks noChangeArrowheads="1"/>
          </p:cNvSpPr>
          <p:nvPr/>
        </p:nvSpPr>
        <p:spPr bwMode="auto">
          <a:xfrm>
            <a:off x="546102" y="5027614"/>
            <a:ext cx="33021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bps</a:t>
            </a:r>
            <a:endParaRPr lang="fi-FI" sz="20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4" name="Rectangle 92"/>
          <p:cNvSpPr>
            <a:spLocks noChangeArrowheads="1"/>
          </p:cNvSpPr>
          <p:nvPr/>
        </p:nvSpPr>
        <p:spPr bwMode="auto">
          <a:xfrm>
            <a:off x="546100" y="3730626"/>
            <a:ext cx="5017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Mbps</a:t>
            </a:r>
            <a:endParaRPr lang="fi-FI" sz="20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5" name="Rectangle 93"/>
          <p:cNvSpPr>
            <a:spLocks noChangeArrowheads="1"/>
          </p:cNvSpPr>
          <p:nvPr/>
        </p:nvSpPr>
        <p:spPr bwMode="auto">
          <a:xfrm>
            <a:off x="546101" y="4378326"/>
            <a:ext cx="4328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kbps</a:t>
            </a:r>
            <a:endParaRPr lang="fi-FI" sz="20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6" name="Rectangle 94"/>
          <p:cNvSpPr>
            <a:spLocks noChangeArrowheads="1"/>
          </p:cNvSpPr>
          <p:nvPr/>
        </p:nvSpPr>
        <p:spPr bwMode="auto">
          <a:xfrm>
            <a:off x="546102" y="5027614"/>
            <a:ext cx="33021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bps</a:t>
            </a:r>
            <a:endParaRPr lang="fi-FI" sz="20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7" name="Rectangle 95"/>
          <p:cNvSpPr>
            <a:spLocks noChangeArrowheads="1"/>
          </p:cNvSpPr>
          <p:nvPr/>
        </p:nvSpPr>
        <p:spPr bwMode="auto">
          <a:xfrm>
            <a:off x="546102" y="3113090"/>
            <a:ext cx="49051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Gbps</a:t>
            </a:r>
            <a:endParaRPr lang="fi-FI" sz="20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8" name="Rectangle 96"/>
          <p:cNvSpPr>
            <a:spLocks noChangeArrowheads="1"/>
          </p:cNvSpPr>
          <p:nvPr/>
        </p:nvSpPr>
        <p:spPr bwMode="auto">
          <a:xfrm>
            <a:off x="3810001" y="5841275"/>
            <a:ext cx="4552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2020</a:t>
            </a:r>
            <a:endParaRPr lang="fi-FI" sz="1600" dirty="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9" name="Rectangle 97"/>
          <p:cNvSpPr>
            <a:spLocks noChangeArrowheads="1"/>
          </p:cNvSpPr>
          <p:nvPr/>
        </p:nvSpPr>
        <p:spPr bwMode="auto">
          <a:xfrm>
            <a:off x="3073401" y="5848351"/>
            <a:ext cx="4552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2010</a:t>
            </a:r>
            <a:endParaRPr lang="fi-FI" sz="1600" dirty="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50" name="Rectangle 98"/>
          <p:cNvSpPr>
            <a:spLocks noChangeArrowheads="1"/>
          </p:cNvSpPr>
          <p:nvPr/>
        </p:nvSpPr>
        <p:spPr bwMode="auto">
          <a:xfrm>
            <a:off x="2354264" y="5848351"/>
            <a:ext cx="4552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2000</a:t>
            </a:r>
            <a:endParaRPr lang="fi-FI" sz="16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51" name="Rectangle 99"/>
          <p:cNvSpPr>
            <a:spLocks noChangeArrowheads="1"/>
          </p:cNvSpPr>
          <p:nvPr/>
        </p:nvSpPr>
        <p:spPr bwMode="auto">
          <a:xfrm>
            <a:off x="1633539" y="5848351"/>
            <a:ext cx="4552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1990</a:t>
            </a:r>
            <a:endParaRPr lang="fi-FI" sz="16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52" name="Rectangle 100"/>
          <p:cNvSpPr>
            <a:spLocks noChangeArrowheads="1"/>
          </p:cNvSpPr>
          <p:nvPr/>
        </p:nvSpPr>
        <p:spPr bwMode="auto">
          <a:xfrm>
            <a:off x="914401" y="5848351"/>
            <a:ext cx="4552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1980</a:t>
            </a:r>
            <a:endParaRPr lang="fi-FI" sz="16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53" name="Text Box 101"/>
          <p:cNvSpPr txBox="1">
            <a:spLocks noChangeArrowheads="1"/>
          </p:cNvSpPr>
          <p:nvPr/>
        </p:nvSpPr>
        <p:spPr bwMode="auto">
          <a:xfrm>
            <a:off x="1057277" y="4983163"/>
            <a:ext cx="1008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800080"/>
                </a:solidFill>
                <a:latin typeface="Arial" pitchFamily="34" charset="0"/>
                <a:ea typeface="SimSun" pitchFamily="2" charset="-122"/>
              </a:rPr>
              <a:t>AMPS</a:t>
            </a:r>
            <a:endParaRPr lang="fi-FI" b="1">
              <a:solidFill>
                <a:srgbClr val="80008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55" name="Text Box 103"/>
          <p:cNvSpPr txBox="1">
            <a:spLocks noChangeArrowheads="1"/>
          </p:cNvSpPr>
          <p:nvPr/>
        </p:nvSpPr>
        <p:spPr bwMode="auto">
          <a:xfrm>
            <a:off x="1038227" y="4967288"/>
            <a:ext cx="1008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AMPS</a:t>
            </a:r>
            <a:endParaRPr lang="fi-FI" b="1">
              <a:solidFill>
                <a:schemeClr val="bg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57" name="文本框 33"/>
          <p:cNvSpPr txBox="1">
            <a:spLocks noChangeArrowheads="1"/>
          </p:cNvSpPr>
          <p:nvPr/>
        </p:nvSpPr>
        <p:spPr bwMode="auto">
          <a:xfrm>
            <a:off x="6096000" y="2492376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200" b="1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Mobile device </a:t>
            </a:r>
            <a:r>
              <a:rPr lang="en-US" altLang="zh-CN" sz="1200" b="1" dirty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for </a:t>
            </a:r>
            <a:r>
              <a:rPr lang="en-US" altLang="zh-CN" sz="1200" b="1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everyone</a:t>
            </a:r>
            <a:endParaRPr lang="fi-FI" altLang="zh-CN" sz="1200" b="1" dirty="0">
              <a:solidFill>
                <a:schemeClr val="bg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58" name="文本框 23"/>
          <p:cNvSpPr txBox="1">
            <a:spLocks noChangeArrowheads="1"/>
          </p:cNvSpPr>
          <p:nvPr/>
        </p:nvSpPr>
        <p:spPr bwMode="auto">
          <a:xfrm>
            <a:off x="7092950" y="5805488"/>
            <a:ext cx="736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latin typeface="Arial" pitchFamily="34" charset="0"/>
                <a:ea typeface="SimSun" pitchFamily="2" charset="-122"/>
              </a:rPr>
              <a:t>Time</a:t>
            </a:r>
            <a:endParaRPr lang="fi-FI" altLang="zh-CN" b="1">
              <a:latin typeface="Arial" pitchFamily="34" charset="0"/>
              <a:ea typeface="SimSun" pitchFamily="2" charset="-122"/>
            </a:endParaRPr>
          </a:p>
        </p:txBody>
      </p:sp>
      <p:pic>
        <p:nvPicPr>
          <p:cNvPr id="48159" name="Picture 10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98650" y="4414839"/>
            <a:ext cx="863600" cy="3794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48160" name="Picture 10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40015" y="3844925"/>
            <a:ext cx="846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1" name="Picture 10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6450" y="3227388"/>
            <a:ext cx="808038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62" name="自选图形 81"/>
          <p:cNvSpPr>
            <a:spLocks noChangeArrowheads="1"/>
          </p:cNvSpPr>
          <p:nvPr/>
        </p:nvSpPr>
        <p:spPr bwMode="auto">
          <a:xfrm>
            <a:off x="404815" y="5695949"/>
            <a:ext cx="7767637" cy="211139"/>
          </a:xfrm>
          <a:prstGeom prst="rightArrow">
            <a:avLst>
              <a:gd name="adj1" fmla="val 23074"/>
              <a:gd name="adj2" fmla="val 131999"/>
            </a:avLst>
          </a:prstGeom>
          <a:gradFill rotWithShape="1">
            <a:gsLst>
              <a:gs pos="0">
                <a:srgbClr val="FFFF66"/>
              </a:gs>
              <a:gs pos="100000">
                <a:srgbClr val="76762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63" name="自选图形 82"/>
          <p:cNvSpPr>
            <a:spLocks noChangeArrowheads="1"/>
          </p:cNvSpPr>
          <p:nvPr/>
        </p:nvSpPr>
        <p:spPr bwMode="auto">
          <a:xfrm rot="-5400000">
            <a:off x="-1517651" y="3748088"/>
            <a:ext cx="3894139" cy="220662"/>
          </a:xfrm>
          <a:prstGeom prst="rightArrow">
            <a:avLst>
              <a:gd name="adj1" fmla="val 21981"/>
              <a:gd name="adj2" fmla="val 79414"/>
            </a:avLst>
          </a:prstGeom>
          <a:gradFill rotWithShape="1">
            <a:gsLst>
              <a:gs pos="0">
                <a:srgbClr val="FFFF66"/>
              </a:gs>
              <a:gs pos="100000">
                <a:srgbClr val="76762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64" name="Freeform 112"/>
          <p:cNvSpPr>
            <a:spLocks/>
          </p:cNvSpPr>
          <p:nvPr/>
        </p:nvSpPr>
        <p:spPr bwMode="auto">
          <a:xfrm>
            <a:off x="5243515" y="3181351"/>
            <a:ext cx="1385887" cy="1831975"/>
          </a:xfrm>
          <a:custGeom>
            <a:avLst/>
            <a:gdLst>
              <a:gd name="T0" fmla="*/ 0 w 873"/>
              <a:gd name="T1" fmla="*/ 2147483647 h 1154"/>
              <a:gd name="T2" fmla="*/ 2147483647 w 873"/>
              <a:gd name="T3" fmla="*/ 0 h 1154"/>
              <a:gd name="T4" fmla="*/ 2147483647 w 873"/>
              <a:gd name="T5" fmla="*/ 2147483647 h 1154"/>
              <a:gd name="T6" fmla="*/ 2147483647 w 873"/>
              <a:gd name="T7" fmla="*/ 2147483647 h 1154"/>
              <a:gd name="T8" fmla="*/ 0 w 873"/>
              <a:gd name="T9" fmla="*/ 2147483647 h 1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3"/>
              <a:gd name="T16" fmla="*/ 0 h 1154"/>
              <a:gd name="T17" fmla="*/ 873 w 873"/>
              <a:gd name="T18" fmla="*/ 1154 h 1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3" h="1154">
                <a:moveTo>
                  <a:pt x="0" y="836"/>
                </a:moveTo>
                <a:lnTo>
                  <a:pt x="723" y="0"/>
                </a:lnTo>
                <a:lnTo>
                  <a:pt x="873" y="504"/>
                </a:lnTo>
                <a:lnTo>
                  <a:pt x="317" y="1154"/>
                </a:lnTo>
                <a:lnTo>
                  <a:pt x="0" y="836"/>
                </a:lnTo>
                <a:close/>
              </a:path>
            </a:pathLst>
          </a:custGeom>
          <a:solidFill>
            <a:srgbClr val="CDEDE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8165" name="Picture 1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67377" y="4005263"/>
            <a:ext cx="428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6" name="Picture 1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43515" y="4508501"/>
            <a:ext cx="4714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7" name="Picture 11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91265" y="2997202"/>
            <a:ext cx="79533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8" name="图片 30" descr="iphon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80127" y="3352800"/>
            <a:ext cx="3968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69" name="Rectangle 2"/>
          <p:cNvSpPr>
            <a:spLocks noChangeArrowheads="1"/>
          </p:cNvSpPr>
          <p:nvPr/>
        </p:nvSpPr>
        <p:spPr bwMode="auto">
          <a:xfrm>
            <a:off x="457200" y="990600"/>
            <a:ext cx="800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dirty="0">
                <a:solidFill>
                  <a:srgbClr val="000066"/>
                </a:solidFill>
                <a:latin typeface="Arial Narrow" pitchFamily="34" charset="0"/>
                <a:sym typeface="Wingdings" pitchFamily="2" charset="2"/>
              </a:rPr>
              <a:t>Cellular </a:t>
            </a:r>
            <a:r>
              <a:rPr lang="en-US" sz="2400" b="1" dirty="0" smtClean="0">
                <a:solidFill>
                  <a:srgbClr val="000066"/>
                </a:solidFill>
                <a:latin typeface="Arial Narrow" pitchFamily="34" charset="0"/>
                <a:sym typeface="Wingdings" pitchFamily="2" charset="2"/>
              </a:rPr>
              <a:t>Generations </a:t>
            </a:r>
            <a:endParaRPr lang="en-US" sz="2400" b="1" dirty="0">
              <a:solidFill>
                <a:srgbClr val="000066"/>
              </a:solidFill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626013" y="3124201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latin typeface="Arial" panose="020B0604020202020204" pitchFamily="34" charset="0"/>
              </a:rPr>
              <a:t>data</a:t>
            </a:r>
            <a:endParaRPr lang="en-CA" sz="2400" dirty="0">
              <a:latin typeface="Arial" panose="020B0604020202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114802" y="382166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Arial" panose="020B0604020202020204" pitchFamily="34" charset="0"/>
              </a:rPr>
              <a:t>data</a:t>
            </a:r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3887082" y="4477436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>
                <a:latin typeface="Arial" panose="020B0604020202020204" pitchFamily="34" charset="0"/>
              </a:rPr>
              <a:t>data</a:t>
            </a:r>
            <a:endParaRPr lang="en-CA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03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矩形 2"/>
          <p:cNvSpPr>
            <a:spLocks noChangeArrowheads="1"/>
          </p:cNvSpPr>
          <p:nvPr/>
        </p:nvSpPr>
        <p:spPr bwMode="auto">
          <a:xfrm>
            <a:off x="0" y="838200"/>
            <a:ext cx="9144000" cy="5715000"/>
          </a:xfrm>
          <a:prstGeom prst="rect">
            <a:avLst/>
          </a:prstGeom>
          <a:gradFill rotWithShape="1">
            <a:gsLst>
              <a:gs pos="0">
                <a:srgbClr val="576869"/>
              </a:gs>
              <a:gs pos="50000">
                <a:srgbClr val="C9E7E9"/>
              </a:gs>
              <a:gs pos="100000">
                <a:srgbClr val="576869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i-FI" altLang="zh-CN"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31" name="AutoShape 4"/>
          <p:cNvSpPr>
            <a:spLocks noChangeArrowheads="1"/>
          </p:cNvSpPr>
          <p:nvPr/>
        </p:nvSpPr>
        <p:spPr bwMode="auto">
          <a:xfrm>
            <a:off x="1057275" y="4551365"/>
            <a:ext cx="1657350" cy="936625"/>
          </a:xfrm>
          <a:prstGeom prst="cube">
            <a:avLst>
              <a:gd name="adj" fmla="val 34574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48132" name="AutoShape 5"/>
          <p:cNvSpPr>
            <a:spLocks noChangeArrowheads="1"/>
          </p:cNvSpPr>
          <p:nvPr/>
        </p:nvSpPr>
        <p:spPr bwMode="auto">
          <a:xfrm>
            <a:off x="1778000" y="3975101"/>
            <a:ext cx="2433638" cy="936625"/>
          </a:xfrm>
          <a:prstGeom prst="cube">
            <a:avLst>
              <a:gd name="adj" fmla="val 34574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48133" name="AutoShape 6"/>
          <p:cNvSpPr>
            <a:spLocks noChangeArrowheads="1"/>
          </p:cNvSpPr>
          <p:nvPr/>
        </p:nvSpPr>
        <p:spPr bwMode="auto">
          <a:xfrm>
            <a:off x="2498725" y="3398840"/>
            <a:ext cx="1943100" cy="936625"/>
          </a:xfrm>
          <a:prstGeom prst="cube">
            <a:avLst>
              <a:gd name="adj" fmla="val 34574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48134" name="AutoShape 7"/>
          <p:cNvSpPr>
            <a:spLocks noChangeArrowheads="1"/>
          </p:cNvSpPr>
          <p:nvPr/>
        </p:nvSpPr>
        <p:spPr bwMode="auto">
          <a:xfrm>
            <a:off x="3217863" y="2784477"/>
            <a:ext cx="1714500" cy="936625"/>
          </a:xfrm>
          <a:prstGeom prst="cube">
            <a:avLst>
              <a:gd name="adj" fmla="val 34574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48135" name="AutoShape 8"/>
          <p:cNvSpPr>
            <a:spLocks noChangeArrowheads="1"/>
          </p:cNvSpPr>
          <p:nvPr/>
        </p:nvSpPr>
        <p:spPr bwMode="auto">
          <a:xfrm>
            <a:off x="4010025" y="2174877"/>
            <a:ext cx="1570038" cy="936625"/>
          </a:xfrm>
          <a:prstGeom prst="cube">
            <a:avLst>
              <a:gd name="adj" fmla="val 34574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130302" y="4149725"/>
            <a:ext cx="576263" cy="690563"/>
            <a:chOff x="1075" y="2162"/>
            <a:chExt cx="698" cy="820"/>
          </a:xfrm>
        </p:grpSpPr>
        <p:pic>
          <p:nvPicPr>
            <p:cNvPr id="48232" name="Picture 10" descr="light_shadow"/>
            <p:cNvPicPr>
              <a:picLocks noChangeAspect="1" noChangeArrowheads="1"/>
            </p:cNvPicPr>
            <p:nvPr/>
          </p:nvPicPr>
          <p:blipFill>
            <a:blip r:embed="rId3" cstate="print">
              <a:lum bright="6000" contrast="-100000"/>
            </a:blip>
            <a:srcRect/>
            <a:stretch>
              <a:fillRect/>
            </a:stretch>
          </p:blipFill>
          <p:spPr bwMode="gray">
            <a:xfrm>
              <a:off x="1185" y="2846"/>
              <a:ext cx="512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233" name="Oval 11"/>
            <p:cNvSpPr>
              <a:spLocks noChangeAspect="1" noChangeArrowheads="1"/>
            </p:cNvSpPr>
            <p:nvPr/>
          </p:nvSpPr>
          <p:spPr bwMode="gray">
            <a:xfrm>
              <a:off x="1086" y="2162"/>
              <a:ext cx="687" cy="680"/>
            </a:xfrm>
            <a:prstGeom prst="ellipse">
              <a:avLst/>
            </a:prstGeom>
            <a:solidFill>
              <a:srgbClr val="990000">
                <a:alpha val="67842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10000"/>
                </a:lnSpc>
                <a:spcBef>
                  <a:spcPct val="20000"/>
                </a:spcBef>
                <a:buClr>
                  <a:srgbClr val="3399FF"/>
                </a:buClr>
                <a:buFont typeface="Monotype Sorts"/>
                <a:buNone/>
              </a:pPr>
              <a:endParaRPr lang="en-CA"/>
            </a:p>
          </p:txBody>
        </p:sp>
        <p:pic>
          <p:nvPicPr>
            <p:cNvPr id="48234" name="Picture 12" descr="light_shadow1"/>
            <p:cNvPicPr>
              <a:picLocks noChangeAspect="1" noChangeArrowheads="1"/>
            </p:cNvPicPr>
            <p:nvPr/>
          </p:nvPicPr>
          <p:blipFill>
            <a:blip r:embed="rId4" cstate="print"/>
            <a:srcRect t="14285"/>
            <a:stretch>
              <a:fillRect/>
            </a:stretch>
          </p:blipFill>
          <p:spPr bwMode="gray">
            <a:xfrm>
              <a:off x="1075" y="2185"/>
              <a:ext cx="498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3"/>
            <p:cNvGrpSpPr>
              <a:grpSpLocks noChangeAspect="1"/>
            </p:cNvGrpSpPr>
            <p:nvPr/>
          </p:nvGrpSpPr>
          <p:grpSpPr bwMode="auto">
            <a:xfrm rot="-3102345" flipH="1" flipV="1">
              <a:off x="1303" y="2654"/>
              <a:ext cx="508" cy="147"/>
              <a:chOff x="2532" y="1051"/>
              <a:chExt cx="893" cy="246"/>
            </a:xfrm>
          </p:grpSpPr>
          <p:grpSp>
            <p:nvGrpSpPr>
              <p:cNvPr id="4" name="Group 14"/>
              <p:cNvGrpSpPr>
                <a:grpSpLocks noChangeAspect="1"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8243" name="AutoShape 15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44" name="AutoShape 16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45" name="AutoShape 17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46" name="AutoShape 18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  <p:grpSp>
            <p:nvGrpSpPr>
              <p:cNvPr id="5" name="Group 19"/>
              <p:cNvGrpSpPr>
                <a:grpSpLocks noChangeAspect="1"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8239" name="AutoShape 20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40" name="AutoShape 21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41" name="AutoShape 22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42" name="AutoShape 23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</p:grpSp>
        <p:sp>
          <p:nvSpPr>
            <p:cNvPr id="235544" name="Text Box 24"/>
            <p:cNvSpPr txBox="1">
              <a:spLocks noChangeAspect="1" noChangeArrowheads="1"/>
            </p:cNvSpPr>
            <p:nvPr/>
          </p:nvSpPr>
          <p:spPr bwMode="gray">
            <a:xfrm>
              <a:off x="1083" y="2349"/>
              <a:ext cx="679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4216" tIns="42108" rIns="84216" bIns="42108">
              <a:spAutoFit/>
            </a:bodyPr>
            <a:lstStyle/>
            <a:p>
              <a:pPr algn="ctr" defTabSz="841375">
                <a:spcBef>
                  <a:spcPct val="50000"/>
                </a:spcBef>
                <a:defRPr/>
              </a:pPr>
              <a:r>
                <a:rPr lang="en-US" altLang="zh-CN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rutigerNext LT Medium" pitchFamily="34" charset="0"/>
                  <a:ea typeface="SimSun" pitchFamily="2" charset="-122"/>
                  <a:cs typeface="+mn-cs"/>
                </a:rPr>
                <a:t>1G</a:t>
              </a: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1849438" y="3573463"/>
            <a:ext cx="576262" cy="690563"/>
            <a:chOff x="1075" y="2162"/>
            <a:chExt cx="698" cy="820"/>
          </a:xfrm>
        </p:grpSpPr>
        <p:pic>
          <p:nvPicPr>
            <p:cNvPr id="48217" name="Picture 26" descr="light_shadow"/>
            <p:cNvPicPr>
              <a:picLocks noChangeAspect="1" noChangeArrowheads="1"/>
            </p:cNvPicPr>
            <p:nvPr/>
          </p:nvPicPr>
          <p:blipFill>
            <a:blip r:embed="rId3" cstate="print">
              <a:lum bright="6000" contrast="-100000"/>
            </a:blip>
            <a:srcRect/>
            <a:stretch>
              <a:fillRect/>
            </a:stretch>
          </p:blipFill>
          <p:spPr bwMode="gray">
            <a:xfrm>
              <a:off x="1185" y="2846"/>
              <a:ext cx="512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218" name="Oval 27"/>
            <p:cNvSpPr>
              <a:spLocks noChangeAspect="1" noChangeArrowheads="1"/>
            </p:cNvSpPr>
            <p:nvPr/>
          </p:nvSpPr>
          <p:spPr bwMode="gray">
            <a:xfrm>
              <a:off x="1086" y="2162"/>
              <a:ext cx="687" cy="680"/>
            </a:xfrm>
            <a:prstGeom prst="ellipse">
              <a:avLst/>
            </a:prstGeom>
            <a:solidFill>
              <a:srgbClr val="990000">
                <a:alpha val="67842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10000"/>
                </a:lnSpc>
                <a:spcBef>
                  <a:spcPct val="20000"/>
                </a:spcBef>
                <a:buClr>
                  <a:srgbClr val="3399FF"/>
                </a:buClr>
                <a:buFont typeface="Monotype Sorts"/>
                <a:buNone/>
              </a:pPr>
              <a:endParaRPr lang="en-CA"/>
            </a:p>
          </p:txBody>
        </p:sp>
        <p:pic>
          <p:nvPicPr>
            <p:cNvPr id="48219" name="Picture 28" descr="light_shadow1"/>
            <p:cNvPicPr>
              <a:picLocks noChangeAspect="1" noChangeArrowheads="1"/>
            </p:cNvPicPr>
            <p:nvPr/>
          </p:nvPicPr>
          <p:blipFill>
            <a:blip r:embed="rId4" cstate="print"/>
            <a:srcRect t="14285"/>
            <a:stretch>
              <a:fillRect/>
            </a:stretch>
          </p:blipFill>
          <p:spPr bwMode="gray">
            <a:xfrm>
              <a:off x="1075" y="2185"/>
              <a:ext cx="498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29"/>
            <p:cNvGrpSpPr>
              <a:grpSpLocks noChangeAspect="1"/>
            </p:cNvGrpSpPr>
            <p:nvPr/>
          </p:nvGrpSpPr>
          <p:grpSpPr bwMode="auto">
            <a:xfrm rot="-3102345" flipH="1" flipV="1">
              <a:off x="1303" y="2654"/>
              <a:ext cx="508" cy="147"/>
              <a:chOff x="2532" y="1051"/>
              <a:chExt cx="893" cy="246"/>
            </a:xfrm>
          </p:grpSpPr>
          <p:grpSp>
            <p:nvGrpSpPr>
              <p:cNvPr id="8" name="Group 30"/>
              <p:cNvGrpSpPr>
                <a:grpSpLocks noChangeAspect="1"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8228" name="AutoShape 31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29" name="AutoShape 32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30" name="AutoShape 33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31" name="AutoShape 34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  <p:grpSp>
            <p:nvGrpSpPr>
              <p:cNvPr id="9" name="Group 35"/>
              <p:cNvGrpSpPr>
                <a:grpSpLocks noChangeAspect="1"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8224" name="AutoShape 36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25" name="AutoShape 37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26" name="AutoShape 38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27" name="AutoShape 39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</p:grpSp>
        <p:sp>
          <p:nvSpPr>
            <p:cNvPr id="235560" name="Text Box 40"/>
            <p:cNvSpPr txBox="1">
              <a:spLocks noChangeAspect="1" noChangeArrowheads="1"/>
            </p:cNvSpPr>
            <p:nvPr/>
          </p:nvSpPr>
          <p:spPr bwMode="gray">
            <a:xfrm>
              <a:off x="1083" y="2347"/>
              <a:ext cx="679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4216" tIns="42108" rIns="84216" bIns="42108">
              <a:spAutoFit/>
            </a:bodyPr>
            <a:lstStyle/>
            <a:p>
              <a:pPr algn="ctr" defTabSz="841375">
                <a:spcBef>
                  <a:spcPct val="50000"/>
                </a:spcBef>
                <a:defRPr/>
              </a:pPr>
              <a:r>
                <a:rPr lang="en-US" altLang="zh-CN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rutigerNext LT Medium" pitchFamily="34" charset="0"/>
                  <a:ea typeface="SimSun" pitchFamily="2" charset="-122"/>
                  <a:cs typeface="+mn-cs"/>
                </a:rPr>
                <a:t>2G</a:t>
              </a:r>
            </a:p>
          </p:txBody>
        </p:sp>
      </p:grpSp>
      <p:grpSp>
        <p:nvGrpSpPr>
          <p:cNvPr id="10" name="Group 41"/>
          <p:cNvGrpSpPr>
            <a:grpSpLocks/>
          </p:cNvGrpSpPr>
          <p:nvPr/>
        </p:nvGrpSpPr>
        <p:grpSpPr bwMode="auto">
          <a:xfrm>
            <a:off x="2570163" y="2924176"/>
            <a:ext cx="576262" cy="715963"/>
            <a:chOff x="1075" y="2162"/>
            <a:chExt cx="698" cy="820"/>
          </a:xfrm>
        </p:grpSpPr>
        <p:pic>
          <p:nvPicPr>
            <p:cNvPr id="48202" name="Picture 42" descr="light_shadow"/>
            <p:cNvPicPr>
              <a:picLocks noChangeAspect="1" noChangeArrowheads="1"/>
            </p:cNvPicPr>
            <p:nvPr/>
          </p:nvPicPr>
          <p:blipFill>
            <a:blip r:embed="rId5" cstate="print">
              <a:lum bright="6000" contrast="-100000"/>
            </a:blip>
            <a:srcRect/>
            <a:stretch>
              <a:fillRect/>
            </a:stretch>
          </p:blipFill>
          <p:spPr bwMode="gray">
            <a:xfrm>
              <a:off x="1185" y="2846"/>
              <a:ext cx="512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203" name="Oval 43"/>
            <p:cNvSpPr>
              <a:spLocks noChangeAspect="1" noChangeArrowheads="1"/>
            </p:cNvSpPr>
            <p:nvPr/>
          </p:nvSpPr>
          <p:spPr bwMode="gray">
            <a:xfrm>
              <a:off x="1086" y="2162"/>
              <a:ext cx="687" cy="680"/>
            </a:xfrm>
            <a:prstGeom prst="ellipse">
              <a:avLst/>
            </a:prstGeom>
            <a:solidFill>
              <a:srgbClr val="990000">
                <a:alpha val="67842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10000"/>
                </a:lnSpc>
                <a:spcBef>
                  <a:spcPct val="20000"/>
                </a:spcBef>
                <a:buClr>
                  <a:srgbClr val="3399FF"/>
                </a:buClr>
                <a:buFont typeface="Monotype Sorts"/>
                <a:buNone/>
              </a:pPr>
              <a:endParaRPr lang="en-CA"/>
            </a:p>
          </p:txBody>
        </p:sp>
        <p:pic>
          <p:nvPicPr>
            <p:cNvPr id="48204" name="Picture 44" descr="light_shadow1"/>
            <p:cNvPicPr>
              <a:picLocks noChangeAspect="1" noChangeArrowheads="1"/>
            </p:cNvPicPr>
            <p:nvPr/>
          </p:nvPicPr>
          <p:blipFill>
            <a:blip r:embed="rId6" cstate="print"/>
            <a:srcRect t="14285"/>
            <a:stretch>
              <a:fillRect/>
            </a:stretch>
          </p:blipFill>
          <p:spPr bwMode="gray">
            <a:xfrm>
              <a:off x="1075" y="2185"/>
              <a:ext cx="498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45"/>
            <p:cNvGrpSpPr>
              <a:grpSpLocks noChangeAspect="1"/>
            </p:cNvGrpSpPr>
            <p:nvPr/>
          </p:nvGrpSpPr>
          <p:grpSpPr bwMode="auto">
            <a:xfrm rot="-3102345" flipH="1" flipV="1">
              <a:off x="1303" y="2654"/>
              <a:ext cx="508" cy="147"/>
              <a:chOff x="2532" y="1051"/>
              <a:chExt cx="893" cy="246"/>
            </a:xfrm>
          </p:grpSpPr>
          <p:grpSp>
            <p:nvGrpSpPr>
              <p:cNvPr id="12" name="Group 46"/>
              <p:cNvGrpSpPr>
                <a:grpSpLocks noChangeAspect="1"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8213" name="AutoShape 47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14" name="AutoShape 48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15" name="AutoShape 49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16" name="AutoShape 50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  <p:grpSp>
            <p:nvGrpSpPr>
              <p:cNvPr id="13" name="Group 51"/>
              <p:cNvGrpSpPr>
                <a:grpSpLocks noChangeAspect="1"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8209" name="AutoShape 52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10" name="AutoShape 53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11" name="AutoShape 54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12" name="AutoShape 55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</p:grpSp>
        <p:sp>
          <p:nvSpPr>
            <p:cNvPr id="235576" name="Text Box 56"/>
            <p:cNvSpPr txBox="1">
              <a:spLocks noChangeAspect="1" noChangeArrowheads="1"/>
            </p:cNvSpPr>
            <p:nvPr/>
          </p:nvSpPr>
          <p:spPr bwMode="gray">
            <a:xfrm>
              <a:off x="1083" y="2347"/>
              <a:ext cx="679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4216" tIns="42108" rIns="84216" bIns="42108">
              <a:spAutoFit/>
            </a:bodyPr>
            <a:lstStyle/>
            <a:p>
              <a:pPr algn="ctr" defTabSz="841375">
                <a:spcBef>
                  <a:spcPct val="50000"/>
                </a:spcBef>
                <a:defRPr/>
              </a:pPr>
              <a:r>
                <a:rPr lang="en-US" altLang="zh-CN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rutigerNext LT Medium" pitchFamily="34" charset="0"/>
                  <a:ea typeface="SimSun" pitchFamily="2" charset="-122"/>
                  <a:cs typeface="+mn-cs"/>
                </a:rPr>
                <a:t>3G</a:t>
              </a:r>
            </a:p>
          </p:txBody>
        </p:sp>
      </p:grp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3362327" y="2349501"/>
            <a:ext cx="576263" cy="690563"/>
            <a:chOff x="1075" y="2162"/>
            <a:chExt cx="698" cy="820"/>
          </a:xfrm>
        </p:grpSpPr>
        <p:pic>
          <p:nvPicPr>
            <p:cNvPr id="48187" name="Picture 58" descr="light_shadow"/>
            <p:cNvPicPr>
              <a:picLocks noChangeAspect="1" noChangeArrowheads="1"/>
            </p:cNvPicPr>
            <p:nvPr/>
          </p:nvPicPr>
          <p:blipFill>
            <a:blip r:embed="rId3" cstate="print">
              <a:lum bright="6000" contrast="-100000"/>
            </a:blip>
            <a:srcRect/>
            <a:stretch>
              <a:fillRect/>
            </a:stretch>
          </p:blipFill>
          <p:spPr bwMode="gray">
            <a:xfrm>
              <a:off x="1185" y="2846"/>
              <a:ext cx="512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88" name="Oval 59"/>
            <p:cNvSpPr>
              <a:spLocks noChangeAspect="1" noChangeArrowheads="1"/>
            </p:cNvSpPr>
            <p:nvPr/>
          </p:nvSpPr>
          <p:spPr bwMode="gray">
            <a:xfrm>
              <a:off x="1086" y="2162"/>
              <a:ext cx="687" cy="680"/>
            </a:xfrm>
            <a:prstGeom prst="ellipse">
              <a:avLst/>
            </a:prstGeom>
            <a:solidFill>
              <a:srgbClr val="990000">
                <a:alpha val="67842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10000"/>
                </a:lnSpc>
                <a:spcBef>
                  <a:spcPct val="20000"/>
                </a:spcBef>
                <a:buClr>
                  <a:srgbClr val="3399FF"/>
                </a:buClr>
                <a:buFont typeface="Monotype Sorts"/>
                <a:buNone/>
              </a:pPr>
              <a:endParaRPr lang="en-CA"/>
            </a:p>
          </p:txBody>
        </p:sp>
        <p:pic>
          <p:nvPicPr>
            <p:cNvPr id="48189" name="Picture 60" descr="light_shadow1"/>
            <p:cNvPicPr>
              <a:picLocks noChangeAspect="1" noChangeArrowheads="1"/>
            </p:cNvPicPr>
            <p:nvPr/>
          </p:nvPicPr>
          <p:blipFill>
            <a:blip r:embed="rId4" cstate="print"/>
            <a:srcRect t="14285"/>
            <a:stretch>
              <a:fillRect/>
            </a:stretch>
          </p:blipFill>
          <p:spPr bwMode="gray">
            <a:xfrm>
              <a:off x="1075" y="2185"/>
              <a:ext cx="498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Group 61"/>
            <p:cNvGrpSpPr>
              <a:grpSpLocks noChangeAspect="1"/>
            </p:cNvGrpSpPr>
            <p:nvPr/>
          </p:nvGrpSpPr>
          <p:grpSpPr bwMode="auto">
            <a:xfrm rot="-3102345" flipH="1" flipV="1">
              <a:off x="1303" y="2654"/>
              <a:ext cx="508" cy="147"/>
              <a:chOff x="2532" y="1051"/>
              <a:chExt cx="893" cy="246"/>
            </a:xfrm>
          </p:grpSpPr>
          <p:grpSp>
            <p:nvGrpSpPr>
              <p:cNvPr id="16" name="Group 62"/>
              <p:cNvGrpSpPr>
                <a:grpSpLocks noChangeAspect="1"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8198" name="AutoShape 63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99" name="AutoShape 64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00" name="AutoShape 65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01" name="AutoShape 66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  <p:grpSp>
            <p:nvGrpSpPr>
              <p:cNvPr id="17" name="Group 67"/>
              <p:cNvGrpSpPr>
                <a:grpSpLocks noChangeAspect="1"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8194" name="AutoShape 68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95" name="AutoShape 69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96" name="AutoShape 70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97" name="AutoShape 71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</p:grpSp>
        <p:sp>
          <p:nvSpPr>
            <p:cNvPr id="235592" name="Text Box 72"/>
            <p:cNvSpPr txBox="1">
              <a:spLocks noChangeAspect="1" noChangeArrowheads="1"/>
            </p:cNvSpPr>
            <p:nvPr/>
          </p:nvSpPr>
          <p:spPr bwMode="gray">
            <a:xfrm>
              <a:off x="1083" y="2347"/>
              <a:ext cx="679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4216" tIns="42108" rIns="84216" bIns="42108">
              <a:spAutoFit/>
            </a:bodyPr>
            <a:lstStyle/>
            <a:p>
              <a:pPr algn="ctr" defTabSz="841375">
                <a:spcBef>
                  <a:spcPct val="50000"/>
                </a:spcBef>
                <a:defRPr/>
              </a:pPr>
              <a:r>
                <a:rPr lang="en-US" altLang="zh-CN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rutigerNext LT Medium" pitchFamily="34" charset="0"/>
                  <a:ea typeface="SimSun" pitchFamily="2" charset="-122"/>
                  <a:cs typeface="+mn-cs"/>
                </a:rPr>
                <a:t>4G</a:t>
              </a:r>
            </a:p>
          </p:txBody>
        </p:sp>
      </p:grpSp>
      <p:grpSp>
        <p:nvGrpSpPr>
          <p:cNvPr id="18" name="Group 73"/>
          <p:cNvGrpSpPr>
            <a:grpSpLocks/>
          </p:cNvGrpSpPr>
          <p:nvPr/>
        </p:nvGrpSpPr>
        <p:grpSpPr bwMode="auto">
          <a:xfrm>
            <a:off x="4154488" y="1773237"/>
            <a:ext cx="576262" cy="690563"/>
            <a:chOff x="1075" y="2162"/>
            <a:chExt cx="698" cy="820"/>
          </a:xfrm>
        </p:grpSpPr>
        <p:pic>
          <p:nvPicPr>
            <p:cNvPr id="48172" name="Picture 74" descr="light_shadow"/>
            <p:cNvPicPr>
              <a:picLocks noChangeAspect="1" noChangeArrowheads="1"/>
            </p:cNvPicPr>
            <p:nvPr/>
          </p:nvPicPr>
          <p:blipFill>
            <a:blip r:embed="rId3" cstate="print">
              <a:lum bright="6000" contrast="-100000"/>
            </a:blip>
            <a:srcRect/>
            <a:stretch>
              <a:fillRect/>
            </a:stretch>
          </p:blipFill>
          <p:spPr bwMode="gray">
            <a:xfrm>
              <a:off x="1185" y="2846"/>
              <a:ext cx="512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73" name="Oval 75"/>
            <p:cNvSpPr>
              <a:spLocks noChangeAspect="1" noChangeArrowheads="1"/>
            </p:cNvSpPr>
            <p:nvPr/>
          </p:nvSpPr>
          <p:spPr bwMode="gray">
            <a:xfrm>
              <a:off x="1086" y="2162"/>
              <a:ext cx="687" cy="680"/>
            </a:xfrm>
            <a:prstGeom prst="ellipse">
              <a:avLst/>
            </a:prstGeom>
            <a:solidFill>
              <a:srgbClr val="990000">
                <a:alpha val="67842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10000"/>
                </a:lnSpc>
                <a:spcBef>
                  <a:spcPct val="20000"/>
                </a:spcBef>
                <a:buClr>
                  <a:srgbClr val="3399FF"/>
                </a:buClr>
                <a:buFont typeface="Monotype Sorts"/>
                <a:buNone/>
              </a:pPr>
              <a:endParaRPr lang="en-CA"/>
            </a:p>
          </p:txBody>
        </p:sp>
        <p:pic>
          <p:nvPicPr>
            <p:cNvPr id="48174" name="Picture 76" descr="light_shadow1"/>
            <p:cNvPicPr>
              <a:picLocks noChangeAspect="1" noChangeArrowheads="1"/>
            </p:cNvPicPr>
            <p:nvPr/>
          </p:nvPicPr>
          <p:blipFill>
            <a:blip r:embed="rId4" cstate="print"/>
            <a:srcRect t="14285"/>
            <a:stretch>
              <a:fillRect/>
            </a:stretch>
          </p:blipFill>
          <p:spPr bwMode="gray">
            <a:xfrm>
              <a:off x="1075" y="2185"/>
              <a:ext cx="498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" name="Group 77"/>
            <p:cNvGrpSpPr>
              <a:grpSpLocks noChangeAspect="1"/>
            </p:cNvGrpSpPr>
            <p:nvPr/>
          </p:nvGrpSpPr>
          <p:grpSpPr bwMode="auto">
            <a:xfrm rot="-3102345" flipH="1" flipV="1">
              <a:off x="1303" y="2654"/>
              <a:ext cx="508" cy="147"/>
              <a:chOff x="2532" y="1051"/>
              <a:chExt cx="893" cy="246"/>
            </a:xfrm>
          </p:grpSpPr>
          <p:grpSp>
            <p:nvGrpSpPr>
              <p:cNvPr id="20" name="Group 78"/>
              <p:cNvGrpSpPr>
                <a:grpSpLocks noChangeAspect="1"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8183" name="AutoShape 79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84" name="AutoShape 80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85" name="AutoShape 81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86" name="AutoShape 82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  <p:grpSp>
            <p:nvGrpSpPr>
              <p:cNvPr id="21" name="Group 83"/>
              <p:cNvGrpSpPr>
                <a:grpSpLocks noChangeAspect="1"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8179" name="AutoShape 84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80" name="AutoShape 85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81" name="AutoShape 86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82" name="AutoShape 87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</p:grpSp>
        <p:sp>
          <p:nvSpPr>
            <p:cNvPr id="235608" name="Text Box 88"/>
            <p:cNvSpPr txBox="1">
              <a:spLocks noChangeAspect="1" noChangeArrowheads="1"/>
            </p:cNvSpPr>
            <p:nvPr/>
          </p:nvSpPr>
          <p:spPr bwMode="gray">
            <a:xfrm>
              <a:off x="1083" y="2347"/>
              <a:ext cx="679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4216" tIns="42108" rIns="84216" bIns="42108">
              <a:spAutoFit/>
            </a:bodyPr>
            <a:lstStyle/>
            <a:p>
              <a:pPr algn="ctr" defTabSz="841375">
                <a:spcBef>
                  <a:spcPct val="50000"/>
                </a:spcBef>
                <a:defRPr/>
              </a:pPr>
              <a:r>
                <a:rPr lang="en-US" altLang="zh-CN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rutigerNext LT Medium" pitchFamily="34" charset="0"/>
                  <a:ea typeface="SimSun" pitchFamily="2" charset="-122"/>
                  <a:cs typeface="+mn-cs"/>
                </a:rPr>
                <a:t>5G</a:t>
              </a:r>
            </a:p>
          </p:txBody>
        </p:sp>
      </p:grpSp>
      <p:sp>
        <p:nvSpPr>
          <p:cNvPr id="48141" name="Rectangle 89"/>
          <p:cNvSpPr>
            <a:spLocks noChangeArrowheads="1"/>
          </p:cNvSpPr>
          <p:nvPr/>
        </p:nvSpPr>
        <p:spPr bwMode="auto">
          <a:xfrm>
            <a:off x="546100" y="3730626"/>
            <a:ext cx="5017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Mbps</a:t>
            </a:r>
            <a:endParaRPr lang="fi-FI" sz="20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2" name="Rectangle 90"/>
          <p:cNvSpPr>
            <a:spLocks noChangeArrowheads="1"/>
          </p:cNvSpPr>
          <p:nvPr/>
        </p:nvSpPr>
        <p:spPr bwMode="auto">
          <a:xfrm>
            <a:off x="546101" y="4378326"/>
            <a:ext cx="4328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kbps</a:t>
            </a:r>
            <a:endParaRPr lang="fi-FI" sz="20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3" name="Rectangle 91"/>
          <p:cNvSpPr>
            <a:spLocks noChangeArrowheads="1"/>
          </p:cNvSpPr>
          <p:nvPr/>
        </p:nvSpPr>
        <p:spPr bwMode="auto">
          <a:xfrm>
            <a:off x="546102" y="5027614"/>
            <a:ext cx="33021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bps</a:t>
            </a:r>
            <a:endParaRPr lang="fi-FI" sz="20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4" name="Rectangle 92"/>
          <p:cNvSpPr>
            <a:spLocks noChangeArrowheads="1"/>
          </p:cNvSpPr>
          <p:nvPr/>
        </p:nvSpPr>
        <p:spPr bwMode="auto">
          <a:xfrm>
            <a:off x="546100" y="3730626"/>
            <a:ext cx="5017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Mbps</a:t>
            </a:r>
            <a:endParaRPr lang="fi-FI" sz="20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5" name="Rectangle 93"/>
          <p:cNvSpPr>
            <a:spLocks noChangeArrowheads="1"/>
          </p:cNvSpPr>
          <p:nvPr/>
        </p:nvSpPr>
        <p:spPr bwMode="auto">
          <a:xfrm>
            <a:off x="546101" y="4378326"/>
            <a:ext cx="4328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kbps</a:t>
            </a:r>
            <a:endParaRPr lang="fi-FI" sz="20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6" name="Rectangle 94"/>
          <p:cNvSpPr>
            <a:spLocks noChangeArrowheads="1"/>
          </p:cNvSpPr>
          <p:nvPr/>
        </p:nvSpPr>
        <p:spPr bwMode="auto">
          <a:xfrm>
            <a:off x="546102" y="5027614"/>
            <a:ext cx="33021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bps</a:t>
            </a:r>
            <a:endParaRPr lang="fi-FI" sz="20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7" name="Rectangle 95"/>
          <p:cNvSpPr>
            <a:spLocks noChangeArrowheads="1"/>
          </p:cNvSpPr>
          <p:nvPr/>
        </p:nvSpPr>
        <p:spPr bwMode="auto">
          <a:xfrm>
            <a:off x="546102" y="3113090"/>
            <a:ext cx="49051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Gbps</a:t>
            </a:r>
            <a:endParaRPr lang="fi-FI" sz="20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8" name="Rectangle 96"/>
          <p:cNvSpPr>
            <a:spLocks noChangeArrowheads="1"/>
          </p:cNvSpPr>
          <p:nvPr/>
        </p:nvSpPr>
        <p:spPr bwMode="auto">
          <a:xfrm>
            <a:off x="3810001" y="5841275"/>
            <a:ext cx="4552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2020</a:t>
            </a:r>
            <a:endParaRPr lang="fi-FI" sz="1600" dirty="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9" name="Rectangle 97"/>
          <p:cNvSpPr>
            <a:spLocks noChangeArrowheads="1"/>
          </p:cNvSpPr>
          <p:nvPr/>
        </p:nvSpPr>
        <p:spPr bwMode="auto">
          <a:xfrm>
            <a:off x="3073401" y="5848351"/>
            <a:ext cx="4552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2010</a:t>
            </a:r>
            <a:endParaRPr lang="fi-FI" sz="16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50" name="Rectangle 98"/>
          <p:cNvSpPr>
            <a:spLocks noChangeArrowheads="1"/>
          </p:cNvSpPr>
          <p:nvPr/>
        </p:nvSpPr>
        <p:spPr bwMode="auto">
          <a:xfrm>
            <a:off x="2354264" y="5848351"/>
            <a:ext cx="4552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2000</a:t>
            </a:r>
            <a:endParaRPr lang="fi-FI" sz="16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51" name="Rectangle 99"/>
          <p:cNvSpPr>
            <a:spLocks noChangeArrowheads="1"/>
          </p:cNvSpPr>
          <p:nvPr/>
        </p:nvSpPr>
        <p:spPr bwMode="auto">
          <a:xfrm>
            <a:off x="1633539" y="5848351"/>
            <a:ext cx="4552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1990</a:t>
            </a:r>
            <a:endParaRPr lang="fi-FI" sz="16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52" name="Rectangle 100"/>
          <p:cNvSpPr>
            <a:spLocks noChangeArrowheads="1"/>
          </p:cNvSpPr>
          <p:nvPr/>
        </p:nvSpPr>
        <p:spPr bwMode="auto">
          <a:xfrm>
            <a:off x="914401" y="5848351"/>
            <a:ext cx="4552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1980</a:t>
            </a:r>
            <a:endParaRPr lang="fi-FI" sz="16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53" name="Text Box 101"/>
          <p:cNvSpPr txBox="1">
            <a:spLocks noChangeArrowheads="1"/>
          </p:cNvSpPr>
          <p:nvPr/>
        </p:nvSpPr>
        <p:spPr bwMode="auto">
          <a:xfrm>
            <a:off x="1057277" y="4983163"/>
            <a:ext cx="1008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800080"/>
                </a:solidFill>
                <a:latin typeface="Arial" pitchFamily="34" charset="0"/>
                <a:ea typeface="SimSun" pitchFamily="2" charset="-122"/>
              </a:rPr>
              <a:t>AMPS</a:t>
            </a:r>
            <a:endParaRPr lang="fi-FI" b="1">
              <a:solidFill>
                <a:srgbClr val="80008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54" name="Text Box 102"/>
          <p:cNvSpPr txBox="1">
            <a:spLocks noChangeArrowheads="1"/>
          </p:cNvSpPr>
          <p:nvPr/>
        </p:nvSpPr>
        <p:spPr bwMode="auto">
          <a:xfrm>
            <a:off x="4081465" y="2463801"/>
            <a:ext cx="5048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Arial" pitchFamily="34" charset="0"/>
                <a:ea typeface="SimSun" pitchFamily="2" charset="-122"/>
              </a:rPr>
              <a:t>?</a:t>
            </a:r>
            <a:endParaRPr lang="fi-FI" sz="3200" b="1"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55" name="Text Box 103"/>
          <p:cNvSpPr txBox="1">
            <a:spLocks noChangeArrowheads="1"/>
          </p:cNvSpPr>
          <p:nvPr/>
        </p:nvSpPr>
        <p:spPr bwMode="auto">
          <a:xfrm>
            <a:off x="1038227" y="4967288"/>
            <a:ext cx="1008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AMPS</a:t>
            </a:r>
            <a:endParaRPr lang="fi-FI" b="1">
              <a:solidFill>
                <a:schemeClr val="bg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56" name="Text Box 104"/>
          <p:cNvSpPr txBox="1">
            <a:spLocks noChangeArrowheads="1"/>
          </p:cNvSpPr>
          <p:nvPr/>
        </p:nvSpPr>
        <p:spPr bwMode="auto">
          <a:xfrm>
            <a:off x="4052890" y="2449514"/>
            <a:ext cx="5048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?</a:t>
            </a:r>
            <a:endParaRPr lang="fi-FI" sz="3200" b="1" dirty="0">
              <a:solidFill>
                <a:schemeClr val="bg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57" name="文本框 33"/>
          <p:cNvSpPr txBox="1">
            <a:spLocks noChangeArrowheads="1"/>
          </p:cNvSpPr>
          <p:nvPr/>
        </p:nvSpPr>
        <p:spPr bwMode="auto">
          <a:xfrm>
            <a:off x="6096000" y="2492376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200" b="1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Mobile device </a:t>
            </a:r>
            <a:r>
              <a:rPr lang="en-US" altLang="zh-CN" sz="1200" b="1" dirty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for </a:t>
            </a:r>
            <a:r>
              <a:rPr lang="en-US" altLang="zh-CN" sz="1200" b="1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everyone</a:t>
            </a:r>
            <a:endParaRPr lang="fi-FI" altLang="zh-CN" sz="1200" b="1" dirty="0">
              <a:solidFill>
                <a:schemeClr val="bg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58" name="文本框 23"/>
          <p:cNvSpPr txBox="1">
            <a:spLocks noChangeArrowheads="1"/>
          </p:cNvSpPr>
          <p:nvPr/>
        </p:nvSpPr>
        <p:spPr bwMode="auto">
          <a:xfrm>
            <a:off x="7092950" y="5805488"/>
            <a:ext cx="736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latin typeface="Arial" pitchFamily="34" charset="0"/>
                <a:ea typeface="SimSun" pitchFamily="2" charset="-122"/>
              </a:rPr>
              <a:t>Time</a:t>
            </a:r>
            <a:endParaRPr lang="fi-FI" altLang="zh-CN" b="1">
              <a:latin typeface="Arial" pitchFamily="34" charset="0"/>
              <a:ea typeface="SimSun" pitchFamily="2" charset="-122"/>
            </a:endParaRPr>
          </a:p>
        </p:txBody>
      </p:sp>
      <p:pic>
        <p:nvPicPr>
          <p:cNvPr id="48159" name="Picture 10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98650" y="4414839"/>
            <a:ext cx="863600" cy="3794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48160" name="Picture 10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40015" y="3844925"/>
            <a:ext cx="846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1" name="Picture 10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6450" y="3227388"/>
            <a:ext cx="808038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62" name="自选图形 81"/>
          <p:cNvSpPr>
            <a:spLocks noChangeArrowheads="1"/>
          </p:cNvSpPr>
          <p:nvPr/>
        </p:nvSpPr>
        <p:spPr bwMode="auto">
          <a:xfrm>
            <a:off x="404815" y="5695949"/>
            <a:ext cx="7767637" cy="211139"/>
          </a:xfrm>
          <a:prstGeom prst="rightArrow">
            <a:avLst>
              <a:gd name="adj1" fmla="val 23074"/>
              <a:gd name="adj2" fmla="val 131999"/>
            </a:avLst>
          </a:prstGeom>
          <a:gradFill rotWithShape="1">
            <a:gsLst>
              <a:gs pos="0">
                <a:srgbClr val="FFFF66"/>
              </a:gs>
              <a:gs pos="100000">
                <a:srgbClr val="76762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63" name="自选图形 82"/>
          <p:cNvSpPr>
            <a:spLocks noChangeArrowheads="1"/>
          </p:cNvSpPr>
          <p:nvPr/>
        </p:nvSpPr>
        <p:spPr bwMode="auto">
          <a:xfrm rot="-5400000">
            <a:off x="-1517651" y="3748088"/>
            <a:ext cx="3894139" cy="220662"/>
          </a:xfrm>
          <a:prstGeom prst="rightArrow">
            <a:avLst>
              <a:gd name="adj1" fmla="val 21981"/>
              <a:gd name="adj2" fmla="val 79414"/>
            </a:avLst>
          </a:prstGeom>
          <a:gradFill rotWithShape="1">
            <a:gsLst>
              <a:gs pos="0">
                <a:srgbClr val="FFFF66"/>
              </a:gs>
              <a:gs pos="100000">
                <a:srgbClr val="76762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64" name="Freeform 112"/>
          <p:cNvSpPr>
            <a:spLocks/>
          </p:cNvSpPr>
          <p:nvPr/>
        </p:nvSpPr>
        <p:spPr bwMode="auto">
          <a:xfrm>
            <a:off x="5243515" y="3181351"/>
            <a:ext cx="1385887" cy="1831975"/>
          </a:xfrm>
          <a:custGeom>
            <a:avLst/>
            <a:gdLst>
              <a:gd name="T0" fmla="*/ 0 w 873"/>
              <a:gd name="T1" fmla="*/ 2147483647 h 1154"/>
              <a:gd name="T2" fmla="*/ 2147483647 w 873"/>
              <a:gd name="T3" fmla="*/ 0 h 1154"/>
              <a:gd name="T4" fmla="*/ 2147483647 w 873"/>
              <a:gd name="T5" fmla="*/ 2147483647 h 1154"/>
              <a:gd name="T6" fmla="*/ 2147483647 w 873"/>
              <a:gd name="T7" fmla="*/ 2147483647 h 1154"/>
              <a:gd name="T8" fmla="*/ 0 w 873"/>
              <a:gd name="T9" fmla="*/ 2147483647 h 1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3"/>
              <a:gd name="T16" fmla="*/ 0 h 1154"/>
              <a:gd name="T17" fmla="*/ 873 w 873"/>
              <a:gd name="T18" fmla="*/ 1154 h 1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3" h="1154">
                <a:moveTo>
                  <a:pt x="0" y="836"/>
                </a:moveTo>
                <a:lnTo>
                  <a:pt x="723" y="0"/>
                </a:lnTo>
                <a:lnTo>
                  <a:pt x="873" y="504"/>
                </a:lnTo>
                <a:lnTo>
                  <a:pt x="317" y="1154"/>
                </a:lnTo>
                <a:lnTo>
                  <a:pt x="0" y="836"/>
                </a:lnTo>
                <a:close/>
              </a:path>
            </a:pathLst>
          </a:custGeom>
          <a:solidFill>
            <a:srgbClr val="CDEDE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8165" name="Picture 1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67377" y="4005263"/>
            <a:ext cx="428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6" name="Picture 1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43515" y="4508501"/>
            <a:ext cx="4714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7" name="Picture 11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91265" y="2997202"/>
            <a:ext cx="79533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8" name="图片 30" descr="iphon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80127" y="3352800"/>
            <a:ext cx="3968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69" name="Rectangle 2"/>
          <p:cNvSpPr>
            <a:spLocks noChangeArrowheads="1"/>
          </p:cNvSpPr>
          <p:nvPr/>
        </p:nvSpPr>
        <p:spPr bwMode="auto">
          <a:xfrm>
            <a:off x="457200" y="990600"/>
            <a:ext cx="800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dirty="0">
                <a:solidFill>
                  <a:srgbClr val="000066"/>
                </a:solidFill>
                <a:latin typeface="Arial Narrow" pitchFamily="34" charset="0"/>
                <a:sym typeface="Wingdings" pitchFamily="2" charset="2"/>
              </a:rPr>
              <a:t>Cellular </a:t>
            </a:r>
            <a:r>
              <a:rPr lang="en-US" sz="2400" b="1" dirty="0" smtClean="0">
                <a:solidFill>
                  <a:srgbClr val="000066"/>
                </a:solidFill>
                <a:latin typeface="Arial Narrow" pitchFamily="34" charset="0"/>
                <a:sym typeface="Wingdings" pitchFamily="2" charset="2"/>
              </a:rPr>
              <a:t>Generations –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2010 View </a:t>
            </a:r>
            <a:endParaRPr lang="en-US" sz="2400" b="1" dirty="0">
              <a:solidFill>
                <a:srgbClr val="FF0000"/>
              </a:solidFill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887082" y="4477436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>
                <a:latin typeface="Arial" panose="020B0604020202020204" pitchFamily="34" charset="0"/>
              </a:rPr>
              <a:t>data</a:t>
            </a:r>
            <a:endParaRPr lang="en-CA" sz="1400" dirty="0">
              <a:latin typeface="Arial" panose="020B0604020202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114802" y="382166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Arial" panose="020B0604020202020204" pitchFamily="34" charset="0"/>
              </a:rPr>
              <a:t>data</a:t>
            </a:r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626013" y="3124201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latin typeface="Arial" panose="020B0604020202020204" pitchFamily="34" charset="0"/>
              </a:rPr>
              <a:t>data</a:t>
            </a:r>
            <a:endParaRPr lang="en-CA" sz="2400" dirty="0">
              <a:latin typeface="Arial" panose="020B060402020202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257802" y="2438402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latin typeface="Arial" panose="020B0604020202020204" pitchFamily="34" charset="0"/>
              </a:rPr>
              <a:t>data</a:t>
            </a:r>
            <a:endParaRPr lang="en-CA" sz="3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30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矩形 2"/>
          <p:cNvSpPr>
            <a:spLocks noChangeArrowheads="1"/>
          </p:cNvSpPr>
          <p:nvPr/>
        </p:nvSpPr>
        <p:spPr bwMode="auto">
          <a:xfrm>
            <a:off x="0" y="838200"/>
            <a:ext cx="9144000" cy="5715000"/>
          </a:xfrm>
          <a:prstGeom prst="rect">
            <a:avLst/>
          </a:prstGeom>
          <a:gradFill rotWithShape="1">
            <a:gsLst>
              <a:gs pos="0">
                <a:srgbClr val="576869"/>
              </a:gs>
              <a:gs pos="50000">
                <a:srgbClr val="C9E7E9"/>
              </a:gs>
              <a:gs pos="100000">
                <a:srgbClr val="576869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i-FI" altLang="zh-CN"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31" name="AutoShape 4"/>
          <p:cNvSpPr>
            <a:spLocks noChangeArrowheads="1"/>
          </p:cNvSpPr>
          <p:nvPr/>
        </p:nvSpPr>
        <p:spPr bwMode="auto">
          <a:xfrm>
            <a:off x="1057275" y="4551365"/>
            <a:ext cx="1657350" cy="936625"/>
          </a:xfrm>
          <a:prstGeom prst="cube">
            <a:avLst>
              <a:gd name="adj" fmla="val 34574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48132" name="AutoShape 5"/>
          <p:cNvSpPr>
            <a:spLocks noChangeArrowheads="1"/>
          </p:cNvSpPr>
          <p:nvPr/>
        </p:nvSpPr>
        <p:spPr bwMode="auto">
          <a:xfrm>
            <a:off x="1778000" y="3975101"/>
            <a:ext cx="2433638" cy="936625"/>
          </a:xfrm>
          <a:prstGeom prst="cube">
            <a:avLst>
              <a:gd name="adj" fmla="val 34574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48133" name="AutoShape 6"/>
          <p:cNvSpPr>
            <a:spLocks noChangeArrowheads="1"/>
          </p:cNvSpPr>
          <p:nvPr/>
        </p:nvSpPr>
        <p:spPr bwMode="auto">
          <a:xfrm>
            <a:off x="2498725" y="3398840"/>
            <a:ext cx="1943100" cy="936625"/>
          </a:xfrm>
          <a:prstGeom prst="cube">
            <a:avLst>
              <a:gd name="adj" fmla="val 34574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48134" name="AutoShape 7"/>
          <p:cNvSpPr>
            <a:spLocks noChangeArrowheads="1"/>
          </p:cNvSpPr>
          <p:nvPr/>
        </p:nvSpPr>
        <p:spPr bwMode="auto">
          <a:xfrm>
            <a:off x="3217863" y="2784477"/>
            <a:ext cx="1714500" cy="936625"/>
          </a:xfrm>
          <a:prstGeom prst="cube">
            <a:avLst>
              <a:gd name="adj" fmla="val 34574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48135" name="AutoShape 8"/>
          <p:cNvSpPr>
            <a:spLocks noChangeArrowheads="1"/>
          </p:cNvSpPr>
          <p:nvPr/>
        </p:nvSpPr>
        <p:spPr bwMode="auto">
          <a:xfrm>
            <a:off x="4010025" y="2174877"/>
            <a:ext cx="1570038" cy="936625"/>
          </a:xfrm>
          <a:prstGeom prst="cube">
            <a:avLst>
              <a:gd name="adj" fmla="val 34574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130302" y="4149725"/>
            <a:ext cx="576263" cy="690563"/>
            <a:chOff x="1075" y="2162"/>
            <a:chExt cx="698" cy="820"/>
          </a:xfrm>
        </p:grpSpPr>
        <p:pic>
          <p:nvPicPr>
            <p:cNvPr id="48232" name="Picture 10" descr="light_shadow"/>
            <p:cNvPicPr>
              <a:picLocks noChangeAspect="1" noChangeArrowheads="1"/>
            </p:cNvPicPr>
            <p:nvPr/>
          </p:nvPicPr>
          <p:blipFill>
            <a:blip r:embed="rId3" cstate="print">
              <a:lum bright="6000" contrast="-100000"/>
            </a:blip>
            <a:srcRect/>
            <a:stretch>
              <a:fillRect/>
            </a:stretch>
          </p:blipFill>
          <p:spPr bwMode="gray">
            <a:xfrm>
              <a:off x="1185" y="2846"/>
              <a:ext cx="512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233" name="Oval 11"/>
            <p:cNvSpPr>
              <a:spLocks noChangeAspect="1" noChangeArrowheads="1"/>
            </p:cNvSpPr>
            <p:nvPr/>
          </p:nvSpPr>
          <p:spPr bwMode="gray">
            <a:xfrm>
              <a:off x="1086" y="2162"/>
              <a:ext cx="687" cy="680"/>
            </a:xfrm>
            <a:prstGeom prst="ellipse">
              <a:avLst/>
            </a:prstGeom>
            <a:solidFill>
              <a:srgbClr val="990000">
                <a:alpha val="67842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10000"/>
                </a:lnSpc>
                <a:spcBef>
                  <a:spcPct val="20000"/>
                </a:spcBef>
                <a:buClr>
                  <a:srgbClr val="3399FF"/>
                </a:buClr>
                <a:buFont typeface="Monotype Sorts"/>
                <a:buNone/>
              </a:pPr>
              <a:endParaRPr lang="en-CA"/>
            </a:p>
          </p:txBody>
        </p:sp>
        <p:pic>
          <p:nvPicPr>
            <p:cNvPr id="48234" name="Picture 12" descr="light_shadow1"/>
            <p:cNvPicPr>
              <a:picLocks noChangeAspect="1" noChangeArrowheads="1"/>
            </p:cNvPicPr>
            <p:nvPr/>
          </p:nvPicPr>
          <p:blipFill>
            <a:blip r:embed="rId4" cstate="print"/>
            <a:srcRect t="14285"/>
            <a:stretch>
              <a:fillRect/>
            </a:stretch>
          </p:blipFill>
          <p:spPr bwMode="gray">
            <a:xfrm>
              <a:off x="1075" y="2185"/>
              <a:ext cx="498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3"/>
            <p:cNvGrpSpPr>
              <a:grpSpLocks noChangeAspect="1"/>
            </p:cNvGrpSpPr>
            <p:nvPr/>
          </p:nvGrpSpPr>
          <p:grpSpPr bwMode="auto">
            <a:xfrm rot="-3102345" flipH="1" flipV="1">
              <a:off x="1303" y="2654"/>
              <a:ext cx="508" cy="147"/>
              <a:chOff x="2532" y="1051"/>
              <a:chExt cx="893" cy="246"/>
            </a:xfrm>
          </p:grpSpPr>
          <p:grpSp>
            <p:nvGrpSpPr>
              <p:cNvPr id="4" name="Group 14"/>
              <p:cNvGrpSpPr>
                <a:grpSpLocks noChangeAspect="1"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8243" name="AutoShape 15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44" name="AutoShape 16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45" name="AutoShape 17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46" name="AutoShape 18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  <p:grpSp>
            <p:nvGrpSpPr>
              <p:cNvPr id="5" name="Group 19"/>
              <p:cNvGrpSpPr>
                <a:grpSpLocks noChangeAspect="1"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8239" name="AutoShape 20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40" name="AutoShape 21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41" name="AutoShape 22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42" name="AutoShape 23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</p:grpSp>
        <p:sp>
          <p:nvSpPr>
            <p:cNvPr id="235544" name="Text Box 24"/>
            <p:cNvSpPr txBox="1">
              <a:spLocks noChangeAspect="1" noChangeArrowheads="1"/>
            </p:cNvSpPr>
            <p:nvPr/>
          </p:nvSpPr>
          <p:spPr bwMode="gray">
            <a:xfrm>
              <a:off x="1083" y="2349"/>
              <a:ext cx="679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4216" tIns="42108" rIns="84216" bIns="42108">
              <a:spAutoFit/>
            </a:bodyPr>
            <a:lstStyle/>
            <a:p>
              <a:pPr algn="ctr" defTabSz="841375">
                <a:spcBef>
                  <a:spcPct val="50000"/>
                </a:spcBef>
                <a:defRPr/>
              </a:pPr>
              <a:r>
                <a:rPr lang="en-US" altLang="zh-CN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rutigerNext LT Medium" pitchFamily="34" charset="0"/>
                  <a:ea typeface="SimSun" pitchFamily="2" charset="-122"/>
                  <a:cs typeface="+mn-cs"/>
                </a:rPr>
                <a:t>1G</a:t>
              </a: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1849438" y="3573463"/>
            <a:ext cx="576262" cy="690563"/>
            <a:chOff x="1075" y="2162"/>
            <a:chExt cx="698" cy="820"/>
          </a:xfrm>
        </p:grpSpPr>
        <p:pic>
          <p:nvPicPr>
            <p:cNvPr id="48217" name="Picture 26" descr="light_shadow"/>
            <p:cNvPicPr>
              <a:picLocks noChangeAspect="1" noChangeArrowheads="1"/>
            </p:cNvPicPr>
            <p:nvPr/>
          </p:nvPicPr>
          <p:blipFill>
            <a:blip r:embed="rId3" cstate="print">
              <a:lum bright="6000" contrast="-100000"/>
            </a:blip>
            <a:srcRect/>
            <a:stretch>
              <a:fillRect/>
            </a:stretch>
          </p:blipFill>
          <p:spPr bwMode="gray">
            <a:xfrm>
              <a:off x="1185" y="2846"/>
              <a:ext cx="512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218" name="Oval 27"/>
            <p:cNvSpPr>
              <a:spLocks noChangeAspect="1" noChangeArrowheads="1"/>
            </p:cNvSpPr>
            <p:nvPr/>
          </p:nvSpPr>
          <p:spPr bwMode="gray">
            <a:xfrm>
              <a:off x="1086" y="2162"/>
              <a:ext cx="687" cy="680"/>
            </a:xfrm>
            <a:prstGeom prst="ellipse">
              <a:avLst/>
            </a:prstGeom>
            <a:solidFill>
              <a:srgbClr val="990000">
                <a:alpha val="67842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10000"/>
                </a:lnSpc>
                <a:spcBef>
                  <a:spcPct val="20000"/>
                </a:spcBef>
                <a:buClr>
                  <a:srgbClr val="3399FF"/>
                </a:buClr>
                <a:buFont typeface="Monotype Sorts"/>
                <a:buNone/>
              </a:pPr>
              <a:endParaRPr lang="en-CA"/>
            </a:p>
          </p:txBody>
        </p:sp>
        <p:pic>
          <p:nvPicPr>
            <p:cNvPr id="48219" name="Picture 28" descr="light_shadow1"/>
            <p:cNvPicPr>
              <a:picLocks noChangeAspect="1" noChangeArrowheads="1"/>
            </p:cNvPicPr>
            <p:nvPr/>
          </p:nvPicPr>
          <p:blipFill>
            <a:blip r:embed="rId4" cstate="print"/>
            <a:srcRect t="14285"/>
            <a:stretch>
              <a:fillRect/>
            </a:stretch>
          </p:blipFill>
          <p:spPr bwMode="gray">
            <a:xfrm>
              <a:off x="1075" y="2185"/>
              <a:ext cx="498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29"/>
            <p:cNvGrpSpPr>
              <a:grpSpLocks noChangeAspect="1"/>
            </p:cNvGrpSpPr>
            <p:nvPr/>
          </p:nvGrpSpPr>
          <p:grpSpPr bwMode="auto">
            <a:xfrm rot="-3102345" flipH="1" flipV="1">
              <a:off x="1303" y="2654"/>
              <a:ext cx="508" cy="147"/>
              <a:chOff x="2532" y="1051"/>
              <a:chExt cx="893" cy="246"/>
            </a:xfrm>
          </p:grpSpPr>
          <p:grpSp>
            <p:nvGrpSpPr>
              <p:cNvPr id="8" name="Group 30"/>
              <p:cNvGrpSpPr>
                <a:grpSpLocks noChangeAspect="1"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8228" name="AutoShape 31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29" name="AutoShape 32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30" name="AutoShape 33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31" name="AutoShape 34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  <p:grpSp>
            <p:nvGrpSpPr>
              <p:cNvPr id="9" name="Group 35"/>
              <p:cNvGrpSpPr>
                <a:grpSpLocks noChangeAspect="1"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8224" name="AutoShape 36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25" name="AutoShape 37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26" name="AutoShape 38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27" name="AutoShape 39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</p:grpSp>
        <p:sp>
          <p:nvSpPr>
            <p:cNvPr id="235560" name="Text Box 40"/>
            <p:cNvSpPr txBox="1">
              <a:spLocks noChangeAspect="1" noChangeArrowheads="1"/>
            </p:cNvSpPr>
            <p:nvPr/>
          </p:nvSpPr>
          <p:spPr bwMode="gray">
            <a:xfrm>
              <a:off x="1083" y="2347"/>
              <a:ext cx="679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4216" tIns="42108" rIns="84216" bIns="42108">
              <a:spAutoFit/>
            </a:bodyPr>
            <a:lstStyle/>
            <a:p>
              <a:pPr algn="ctr" defTabSz="841375">
                <a:spcBef>
                  <a:spcPct val="50000"/>
                </a:spcBef>
                <a:defRPr/>
              </a:pPr>
              <a:r>
                <a:rPr lang="en-US" altLang="zh-CN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rutigerNext LT Medium" pitchFamily="34" charset="0"/>
                  <a:ea typeface="SimSun" pitchFamily="2" charset="-122"/>
                  <a:cs typeface="+mn-cs"/>
                </a:rPr>
                <a:t>2G</a:t>
              </a:r>
            </a:p>
          </p:txBody>
        </p:sp>
      </p:grpSp>
      <p:grpSp>
        <p:nvGrpSpPr>
          <p:cNvPr id="10" name="Group 41"/>
          <p:cNvGrpSpPr>
            <a:grpSpLocks/>
          </p:cNvGrpSpPr>
          <p:nvPr/>
        </p:nvGrpSpPr>
        <p:grpSpPr bwMode="auto">
          <a:xfrm>
            <a:off x="2570163" y="2924176"/>
            <a:ext cx="576262" cy="715963"/>
            <a:chOff x="1075" y="2162"/>
            <a:chExt cx="698" cy="820"/>
          </a:xfrm>
        </p:grpSpPr>
        <p:pic>
          <p:nvPicPr>
            <p:cNvPr id="48202" name="Picture 42" descr="light_shadow"/>
            <p:cNvPicPr>
              <a:picLocks noChangeAspect="1" noChangeArrowheads="1"/>
            </p:cNvPicPr>
            <p:nvPr/>
          </p:nvPicPr>
          <p:blipFill>
            <a:blip r:embed="rId5" cstate="print">
              <a:lum bright="6000" contrast="-100000"/>
            </a:blip>
            <a:srcRect/>
            <a:stretch>
              <a:fillRect/>
            </a:stretch>
          </p:blipFill>
          <p:spPr bwMode="gray">
            <a:xfrm>
              <a:off x="1185" y="2846"/>
              <a:ext cx="512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203" name="Oval 43"/>
            <p:cNvSpPr>
              <a:spLocks noChangeAspect="1" noChangeArrowheads="1"/>
            </p:cNvSpPr>
            <p:nvPr/>
          </p:nvSpPr>
          <p:spPr bwMode="gray">
            <a:xfrm>
              <a:off x="1086" y="2162"/>
              <a:ext cx="687" cy="680"/>
            </a:xfrm>
            <a:prstGeom prst="ellipse">
              <a:avLst/>
            </a:prstGeom>
            <a:solidFill>
              <a:srgbClr val="990000">
                <a:alpha val="67842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10000"/>
                </a:lnSpc>
                <a:spcBef>
                  <a:spcPct val="20000"/>
                </a:spcBef>
                <a:buClr>
                  <a:srgbClr val="3399FF"/>
                </a:buClr>
                <a:buFont typeface="Monotype Sorts"/>
                <a:buNone/>
              </a:pPr>
              <a:endParaRPr lang="en-CA"/>
            </a:p>
          </p:txBody>
        </p:sp>
        <p:pic>
          <p:nvPicPr>
            <p:cNvPr id="48204" name="Picture 44" descr="light_shadow1"/>
            <p:cNvPicPr>
              <a:picLocks noChangeAspect="1" noChangeArrowheads="1"/>
            </p:cNvPicPr>
            <p:nvPr/>
          </p:nvPicPr>
          <p:blipFill>
            <a:blip r:embed="rId6" cstate="print"/>
            <a:srcRect t="14285"/>
            <a:stretch>
              <a:fillRect/>
            </a:stretch>
          </p:blipFill>
          <p:spPr bwMode="gray">
            <a:xfrm>
              <a:off x="1075" y="2185"/>
              <a:ext cx="498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45"/>
            <p:cNvGrpSpPr>
              <a:grpSpLocks noChangeAspect="1"/>
            </p:cNvGrpSpPr>
            <p:nvPr/>
          </p:nvGrpSpPr>
          <p:grpSpPr bwMode="auto">
            <a:xfrm rot="-3102345" flipH="1" flipV="1">
              <a:off x="1303" y="2654"/>
              <a:ext cx="508" cy="147"/>
              <a:chOff x="2532" y="1051"/>
              <a:chExt cx="893" cy="246"/>
            </a:xfrm>
          </p:grpSpPr>
          <p:grpSp>
            <p:nvGrpSpPr>
              <p:cNvPr id="12" name="Group 46"/>
              <p:cNvGrpSpPr>
                <a:grpSpLocks noChangeAspect="1"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8213" name="AutoShape 47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14" name="AutoShape 48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15" name="AutoShape 49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16" name="AutoShape 50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  <p:grpSp>
            <p:nvGrpSpPr>
              <p:cNvPr id="13" name="Group 51"/>
              <p:cNvGrpSpPr>
                <a:grpSpLocks noChangeAspect="1"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8209" name="AutoShape 52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10" name="AutoShape 53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11" name="AutoShape 54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12" name="AutoShape 55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</p:grpSp>
        <p:sp>
          <p:nvSpPr>
            <p:cNvPr id="235576" name="Text Box 56"/>
            <p:cNvSpPr txBox="1">
              <a:spLocks noChangeAspect="1" noChangeArrowheads="1"/>
            </p:cNvSpPr>
            <p:nvPr/>
          </p:nvSpPr>
          <p:spPr bwMode="gray">
            <a:xfrm>
              <a:off x="1083" y="2347"/>
              <a:ext cx="679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4216" tIns="42108" rIns="84216" bIns="42108">
              <a:spAutoFit/>
            </a:bodyPr>
            <a:lstStyle/>
            <a:p>
              <a:pPr algn="ctr" defTabSz="841375">
                <a:spcBef>
                  <a:spcPct val="50000"/>
                </a:spcBef>
                <a:defRPr/>
              </a:pPr>
              <a:r>
                <a:rPr lang="en-US" altLang="zh-CN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rutigerNext LT Medium" pitchFamily="34" charset="0"/>
                  <a:ea typeface="SimSun" pitchFamily="2" charset="-122"/>
                  <a:cs typeface="+mn-cs"/>
                </a:rPr>
                <a:t>3G</a:t>
              </a:r>
            </a:p>
          </p:txBody>
        </p:sp>
      </p:grp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3362327" y="2349501"/>
            <a:ext cx="576263" cy="690563"/>
            <a:chOff x="1075" y="2162"/>
            <a:chExt cx="698" cy="820"/>
          </a:xfrm>
        </p:grpSpPr>
        <p:pic>
          <p:nvPicPr>
            <p:cNvPr id="48187" name="Picture 58" descr="light_shadow"/>
            <p:cNvPicPr>
              <a:picLocks noChangeAspect="1" noChangeArrowheads="1"/>
            </p:cNvPicPr>
            <p:nvPr/>
          </p:nvPicPr>
          <p:blipFill>
            <a:blip r:embed="rId3" cstate="print">
              <a:lum bright="6000" contrast="-100000"/>
            </a:blip>
            <a:srcRect/>
            <a:stretch>
              <a:fillRect/>
            </a:stretch>
          </p:blipFill>
          <p:spPr bwMode="gray">
            <a:xfrm>
              <a:off x="1185" y="2846"/>
              <a:ext cx="512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88" name="Oval 59"/>
            <p:cNvSpPr>
              <a:spLocks noChangeAspect="1" noChangeArrowheads="1"/>
            </p:cNvSpPr>
            <p:nvPr/>
          </p:nvSpPr>
          <p:spPr bwMode="gray">
            <a:xfrm>
              <a:off x="1086" y="2162"/>
              <a:ext cx="687" cy="680"/>
            </a:xfrm>
            <a:prstGeom prst="ellipse">
              <a:avLst/>
            </a:prstGeom>
            <a:solidFill>
              <a:srgbClr val="990000">
                <a:alpha val="67842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10000"/>
                </a:lnSpc>
                <a:spcBef>
                  <a:spcPct val="20000"/>
                </a:spcBef>
                <a:buClr>
                  <a:srgbClr val="3399FF"/>
                </a:buClr>
                <a:buFont typeface="Monotype Sorts"/>
                <a:buNone/>
              </a:pPr>
              <a:endParaRPr lang="en-CA"/>
            </a:p>
          </p:txBody>
        </p:sp>
        <p:pic>
          <p:nvPicPr>
            <p:cNvPr id="48189" name="Picture 60" descr="light_shadow1"/>
            <p:cNvPicPr>
              <a:picLocks noChangeAspect="1" noChangeArrowheads="1"/>
            </p:cNvPicPr>
            <p:nvPr/>
          </p:nvPicPr>
          <p:blipFill>
            <a:blip r:embed="rId4" cstate="print"/>
            <a:srcRect t="14285"/>
            <a:stretch>
              <a:fillRect/>
            </a:stretch>
          </p:blipFill>
          <p:spPr bwMode="gray">
            <a:xfrm>
              <a:off x="1075" y="2185"/>
              <a:ext cx="498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Group 61"/>
            <p:cNvGrpSpPr>
              <a:grpSpLocks noChangeAspect="1"/>
            </p:cNvGrpSpPr>
            <p:nvPr/>
          </p:nvGrpSpPr>
          <p:grpSpPr bwMode="auto">
            <a:xfrm rot="-3102345" flipH="1" flipV="1">
              <a:off x="1303" y="2654"/>
              <a:ext cx="508" cy="147"/>
              <a:chOff x="2532" y="1051"/>
              <a:chExt cx="893" cy="246"/>
            </a:xfrm>
          </p:grpSpPr>
          <p:grpSp>
            <p:nvGrpSpPr>
              <p:cNvPr id="16" name="Group 62"/>
              <p:cNvGrpSpPr>
                <a:grpSpLocks noChangeAspect="1"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8198" name="AutoShape 63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99" name="AutoShape 64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00" name="AutoShape 65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201" name="AutoShape 66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  <p:grpSp>
            <p:nvGrpSpPr>
              <p:cNvPr id="17" name="Group 67"/>
              <p:cNvGrpSpPr>
                <a:grpSpLocks noChangeAspect="1"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8194" name="AutoShape 68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95" name="AutoShape 69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96" name="AutoShape 70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97" name="AutoShape 71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</p:grpSp>
        <p:sp>
          <p:nvSpPr>
            <p:cNvPr id="235592" name="Text Box 72"/>
            <p:cNvSpPr txBox="1">
              <a:spLocks noChangeAspect="1" noChangeArrowheads="1"/>
            </p:cNvSpPr>
            <p:nvPr/>
          </p:nvSpPr>
          <p:spPr bwMode="gray">
            <a:xfrm>
              <a:off x="1083" y="2347"/>
              <a:ext cx="679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4216" tIns="42108" rIns="84216" bIns="42108">
              <a:spAutoFit/>
            </a:bodyPr>
            <a:lstStyle/>
            <a:p>
              <a:pPr algn="ctr" defTabSz="841375">
                <a:spcBef>
                  <a:spcPct val="50000"/>
                </a:spcBef>
                <a:defRPr/>
              </a:pPr>
              <a:r>
                <a:rPr lang="en-US" altLang="zh-CN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rutigerNext LT Medium" pitchFamily="34" charset="0"/>
                  <a:ea typeface="SimSun" pitchFamily="2" charset="-122"/>
                  <a:cs typeface="+mn-cs"/>
                </a:rPr>
                <a:t>4G</a:t>
              </a:r>
            </a:p>
          </p:txBody>
        </p:sp>
      </p:grpSp>
      <p:grpSp>
        <p:nvGrpSpPr>
          <p:cNvPr id="18" name="Group 73"/>
          <p:cNvGrpSpPr>
            <a:grpSpLocks/>
          </p:cNvGrpSpPr>
          <p:nvPr/>
        </p:nvGrpSpPr>
        <p:grpSpPr bwMode="auto">
          <a:xfrm>
            <a:off x="4154488" y="1773237"/>
            <a:ext cx="576262" cy="690563"/>
            <a:chOff x="1075" y="2162"/>
            <a:chExt cx="698" cy="820"/>
          </a:xfrm>
        </p:grpSpPr>
        <p:pic>
          <p:nvPicPr>
            <p:cNvPr id="48172" name="Picture 74" descr="light_shadow"/>
            <p:cNvPicPr>
              <a:picLocks noChangeAspect="1" noChangeArrowheads="1"/>
            </p:cNvPicPr>
            <p:nvPr/>
          </p:nvPicPr>
          <p:blipFill>
            <a:blip r:embed="rId3" cstate="print">
              <a:lum bright="6000" contrast="-100000"/>
            </a:blip>
            <a:srcRect/>
            <a:stretch>
              <a:fillRect/>
            </a:stretch>
          </p:blipFill>
          <p:spPr bwMode="gray">
            <a:xfrm>
              <a:off x="1185" y="2846"/>
              <a:ext cx="512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73" name="Oval 75"/>
            <p:cNvSpPr>
              <a:spLocks noChangeAspect="1" noChangeArrowheads="1"/>
            </p:cNvSpPr>
            <p:nvPr/>
          </p:nvSpPr>
          <p:spPr bwMode="gray">
            <a:xfrm>
              <a:off x="1086" y="2162"/>
              <a:ext cx="687" cy="680"/>
            </a:xfrm>
            <a:prstGeom prst="ellipse">
              <a:avLst/>
            </a:prstGeom>
            <a:solidFill>
              <a:srgbClr val="990000">
                <a:alpha val="67842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10000"/>
                </a:lnSpc>
                <a:spcBef>
                  <a:spcPct val="20000"/>
                </a:spcBef>
                <a:buClr>
                  <a:srgbClr val="3399FF"/>
                </a:buClr>
                <a:buFont typeface="Monotype Sorts"/>
                <a:buNone/>
              </a:pPr>
              <a:endParaRPr lang="en-CA"/>
            </a:p>
          </p:txBody>
        </p:sp>
        <p:pic>
          <p:nvPicPr>
            <p:cNvPr id="48174" name="Picture 76" descr="light_shadow1"/>
            <p:cNvPicPr>
              <a:picLocks noChangeAspect="1" noChangeArrowheads="1"/>
            </p:cNvPicPr>
            <p:nvPr/>
          </p:nvPicPr>
          <p:blipFill>
            <a:blip r:embed="rId4" cstate="print"/>
            <a:srcRect t="14285"/>
            <a:stretch>
              <a:fillRect/>
            </a:stretch>
          </p:blipFill>
          <p:spPr bwMode="gray">
            <a:xfrm>
              <a:off x="1075" y="2185"/>
              <a:ext cx="498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" name="Group 77"/>
            <p:cNvGrpSpPr>
              <a:grpSpLocks noChangeAspect="1"/>
            </p:cNvGrpSpPr>
            <p:nvPr/>
          </p:nvGrpSpPr>
          <p:grpSpPr bwMode="auto">
            <a:xfrm rot="-3102345" flipH="1" flipV="1">
              <a:off x="1303" y="2654"/>
              <a:ext cx="508" cy="147"/>
              <a:chOff x="2532" y="1051"/>
              <a:chExt cx="893" cy="246"/>
            </a:xfrm>
          </p:grpSpPr>
          <p:grpSp>
            <p:nvGrpSpPr>
              <p:cNvPr id="20" name="Group 78"/>
              <p:cNvGrpSpPr>
                <a:grpSpLocks noChangeAspect="1"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8183" name="AutoShape 79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84" name="AutoShape 80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85" name="AutoShape 81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86" name="AutoShape 82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  <p:grpSp>
            <p:nvGrpSpPr>
              <p:cNvPr id="21" name="Group 83"/>
              <p:cNvGrpSpPr>
                <a:grpSpLocks noChangeAspect="1"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8179" name="AutoShape 84"/>
                <p:cNvSpPr>
                  <a:spLocks noChangeAspect="1"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80" name="AutoShape 85"/>
                <p:cNvSpPr>
                  <a:spLocks noChangeAspect="1"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81" name="AutoShape 86"/>
                <p:cNvSpPr>
                  <a:spLocks noChangeAspect="1"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  <p:sp>
              <p:nvSpPr>
                <p:cNvPr id="48182" name="AutoShape 87"/>
                <p:cNvSpPr>
                  <a:spLocks noChangeAspect="1"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176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10000"/>
                    </a:lnSpc>
                    <a:spcBef>
                      <a:spcPct val="20000"/>
                    </a:spcBef>
                    <a:buClr>
                      <a:srgbClr val="3399FF"/>
                    </a:buClr>
                    <a:buFont typeface="Monotype Sorts"/>
                    <a:buNone/>
                  </a:pPr>
                  <a:endParaRPr lang="en-CA"/>
                </a:p>
              </p:txBody>
            </p:sp>
          </p:grpSp>
        </p:grpSp>
        <p:sp>
          <p:nvSpPr>
            <p:cNvPr id="235608" name="Text Box 88"/>
            <p:cNvSpPr txBox="1">
              <a:spLocks noChangeAspect="1" noChangeArrowheads="1"/>
            </p:cNvSpPr>
            <p:nvPr/>
          </p:nvSpPr>
          <p:spPr bwMode="gray">
            <a:xfrm>
              <a:off x="1083" y="2347"/>
              <a:ext cx="679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4216" tIns="42108" rIns="84216" bIns="42108">
              <a:spAutoFit/>
            </a:bodyPr>
            <a:lstStyle/>
            <a:p>
              <a:pPr algn="ctr" defTabSz="841375">
                <a:spcBef>
                  <a:spcPct val="50000"/>
                </a:spcBef>
                <a:defRPr/>
              </a:pPr>
              <a:r>
                <a:rPr lang="en-US" altLang="zh-CN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rutigerNext LT Medium" pitchFamily="34" charset="0"/>
                  <a:ea typeface="SimSun" pitchFamily="2" charset="-122"/>
                  <a:cs typeface="+mn-cs"/>
                </a:rPr>
                <a:t>5G</a:t>
              </a:r>
            </a:p>
          </p:txBody>
        </p:sp>
      </p:grpSp>
      <p:sp>
        <p:nvSpPr>
          <p:cNvPr id="48141" name="Rectangle 89"/>
          <p:cNvSpPr>
            <a:spLocks noChangeArrowheads="1"/>
          </p:cNvSpPr>
          <p:nvPr/>
        </p:nvSpPr>
        <p:spPr bwMode="auto">
          <a:xfrm>
            <a:off x="546100" y="3730626"/>
            <a:ext cx="5017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Mbps</a:t>
            </a:r>
            <a:endParaRPr lang="fi-FI" sz="20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2" name="Rectangle 90"/>
          <p:cNvSpPr>
            <a:spLocks noChangeArrowheads="1"/>
          </p:cNvSpPr>
          <p:nvPr/>
        </p:nvSpPr>
        <p:spPr bwMode="auto">
          <a:xfrm>
            <a:off x="546101" y="4378326"/>
            <a:ext cx="4328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kbps</a:t>
            </a:r>
            <a:endParaRPr lang="fi-FI" sz="20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3" name="Rectangle 91"/>
          <p:cNvSpPr>
            <a:spLocks noChangeArrowheads="1"/>
          </p:cNvSpPr>
          <p:nvPr/>
        </p:nvSpPr>
        <p:spPr bwMode="auto">
          <a:xfrm>
            <a:off x="546102" y="5027614"/>
            <a:ext cx="33021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bps</a:t>
            </a:r>
            <a:endParaRPr lang="fi-FI" sz="20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4" name="Rectangle 92"/>
          <p:cNvSpPr>
            <a:spLocks noChangeArrowheads="1"/>
          </p:cNvSpPr>
          <p:nvPr/>
        </p:nvSpPr>
        <p:spPr bwMode="auto">
          <a:xfrm>
            <a:off x="546100" y="3730626"/>
            <a:ext cx="5017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Mbps</a:t>
            </a:r>
            <a:endParaRPr lang="fi-FI" sz="20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5" name="Rectangle 93"/>
          <p:cNvSpPr>
            <a:spLocks noChangeArrowheads="1"/>
          </p:cNvSpPr>
          <p:nvPr/>
        </p:nvSpPr>
        <p:spPr bwMode="auto">
          <a:xfrm>
            <a:off x="546101" y="4378326"/>
            <a:ext cx="43281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kbps</a:t>
            </a:r>
            <a:endParaRPr lang="fi-FI" sz="20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6" name="Rectangle 94"/>
          <p:cNvSpPr>
            <a:spLocks noChangeArrowheads="1"/>
          </p:cNvSpPr>
          <p:nvPr/>
        </p:nvSpPr>
        <p:spPr bwMode="auto">
          <a:xfrm>
            <a:off x="546102" y="5027614"/>
            <a:ext cx="33021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bps</a:t>
            </a:r>
            <a:endParaRPr lang="fi-FI" sz="20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7" name="Rectangle 95"/>
          <p:cNvSpPr>
            <a:spLocks noChangeArrowheads="1"/>
          </p:cNvSpPr>
          <p:nvPr/>
        </p:nvSpPr>
        <p:spPr bwMode="auto">
          <a:xfrm>
            <a:off x="546102" y="3113090"/>
            <a:ext cx="49051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Gbps</a:t>
            </a:r>
            <a:endParaRPr lang="fi-FI" sz="20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8" name="Rectangle 96"/>
          <p:cNvSpPr>
            <a:spLocks noChangeArrowheads="1"/>
          </p:cNvSpPr>
          <p:nvPr/>
        </p:nvSpPr>
        <p:spPr bwMode="auto">
          <a:xfrm>
            <a:off x="3810001" y="5841275"/>
            <a:ext cx="4552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2020</a:t>
            </a:r>
            <a:endParaRPr lang="fi-FI" sz="1600" dirty="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49" name="Rectangle 97"/>
          <p:cNvSpPr>
            <a:spLocks noChangeArrowheads="1"/>
          </p:cNvSpPr>
          <p:nvPr/>
        </p:nvSpPr>
        <p:spPr bwMode="auto">
          <a:xfrm>
            <a:off x="3073401" y="5848351"/>
            <a:ext cx="4552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2010</a:t>
            </a:r>
            <a:endParaRPr lang="fi-FI" sz="16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50" name="Rectangle 98"/>
          <p:cNvSpPr>
            <a:spLocks noChangeArrowheads="1"/>
          </p:cNvSpPr>
          <p:nvPr/>
        </p:nvSpPr>
        <p:spPr bwMode="auto">
          <a:xfrm>
            <a:off x="2354264" y="5848351"/>
            <a:ext cx="4552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2000</a:t>
            </a:r>
            <a:endParaRPr lang="fi-FI" sz="16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51" name="Rectangle 99"/>
          <p:cNvSpPr>
            <a:spLocks noChangeArrowheads="1"/>
          </p:cNvSpPr>
          <p:nvPr/>
        </p:nvSpPr>
        <p:spPr bwMode="auto">
          <a:xfrm>
            <a:off x="1633539" y="5848351"/>
            <a:ext cx="4552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1990</a:t>
            </a:r>
            <a:endParaRPr lang="fi-FI" sz="16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52" name="Rectangle 100"/>
          <p:cNvSpPr>
            <a:spLocks noChangeArrowheads="1"/>
          </p:cNvSpPr>
          <p:nvPr/>
        </p:nvSpPr>
        <p:spPr bwMode="auto">
          <a:xfrm>
            <a:off x="914401" y="5848351"/>
            <a:ext cx="45525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84225" eaLnBrk="0" hangingPunct="0"/>
            <a:r>
              <a:rPr lang="fi-FI" sz="160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1980</a:t>
            </a:r>
            <a:endParaRPr lang="fi-FI" sz="1600">
              <a:solidFill>
                <a:srgbClr val="990000"/>
              </a:solidFill>
              <a:latin typeface="FrutigerNext LT Ligh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53" name="Text Box 101"/>
          <p:cNvSpPr txBox="1">
            <a:spLocks noChangeArrowheads="1"/>
          </p:cNvSpPr>
          <p:nvPr/>
        </p:nvSpPr>
        <p:spPr bwMode="auto">
          <a:xfrm>
            <a:off x="1057277" y="4983163"/>
            <a:ext cx="1008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800080"/>
                </a:solidFill>
                <a:latin typeface="Arial" pitchFamily="34" charset="0"/>
                <a:ea typeface="SimSun" pitchFamily="2" charset="-122"/>
              </a:rPr>
              <a:t>AMPS</a:t>
            </a:r>
            <a:endParaRPr lang="fi-FI" b="1">
              <a:solidFill>
                <a:srgbClr val="80008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54" name="Text Box 102"/>
          <p:cNvSpPr txBox="1">
            <a:spLocks noChangeArrowheads="1"/>
          </p:cNvSpPr>
          <p:nvPr/>
        </p:nvSpPr>
        <p:spPr bwMode="auto">
          <a:xfrm>
            <a:off x="4081465" y="2463801"/>
            <a:ext cx="5048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Arial" pitchFamily="34" charset="0"/>
                <a:ea typeface="SimSun" pitchFamily="2" charset="-122"/>
              </a:rPr>
              <a:t>?</a:t>
            </a:r>
            <a:endParaRPr lang="fi-FI" sz="3200" b="1"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55" name="Text Box 103"/>
          <p:cNvSpPr txBox="1">
            <a:spLocks noChangeArrowheads="1"/>
          </p:cNvSpPr>
          <p:nvPr/>
        </p:nvSpPr>
        <p:spPr bwMode="auto">
          <a:xfrm>
            <a:off x="1038227" y="4967288"/>
            <a:ext cx="1008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AMPS</a:t>
            </a:r>
            <a:endParaRPr lang="fi-FI" b="1">
              <a:solidFill>
                <a:schemeClr val="bg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56" name="Text Box 104"/>
          <p:cNvSpPr txBox="1">
            <a:spLocks noChangeArrowheads="1"/>
          </p:cNvSpPr>
          <p:nvPr/>
        </p:nvSpPr>
        <p:spPr bwMode="auto">
          <a:xfrm>
            <a:off x="4052890" y="2449514"/>
            <a:ext cx="5048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?</a:t>
            </a:r>
            <a:endParaRPr lang="fi-FI" sz="3200" b="1" dirty="0">
              <a:solidFill>
                <a:schemeClr val="bg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57" name="文本框 33"/>
          <p:cNvSpPr txBox="1">
            <a:spLocks noChangeArrowheads="1"/>
          </p:cNvSpPr>
          <p:nvPr/>
        </p:nvSpPr>
        <p:spPr bwMode="auto">
          <a:xfrm>
            <a:off x="6096000" y="2492376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200" b="1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Mobile device </a:t>
            </a:r>
            <a:r>
              <a:rPr lang="en-US" altLang="zh-CN" sz="1200" b="1" dirty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for </a:t>
            </a:r>
            <a:r>
              <a:rPr lang="en-US" altLang="zh-CN" sz="1200" b="1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everyone</a:t>
            </a:r>
            <a:endParaRPr lang="fi-FI" altLang="zh-CN" sz="1200" b="1" dirty="0">
              <a:solidFill>
                <a:schemeClr val="bg1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58" name="文本框 23"/>
          <p:cNvSpPr txBox="1">
            <a:spLocks noChangeArrowheads="1"/>
          </p:cNvSpPr>
          <p:nvPr/>
        </p:nvSpPr>
        <p:spPr bwMode="auto">
          <a:xfrm>
            <a:off x="7092950" y="5805488"/>
            <a:ext cx="736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latin typeface="Arial" pitchFamily="34" charset="0"/>
                <a:ea typeface="SimSun" pitchFamily="2" charset="-122"/>
              </a:rPr>
              <a:t>Time</a:t>
            </a:r>
            <a:endParaRPr lang="fi-FI" altLang="zh-CN" b="1">
              <a:latin typeface="Arial" pitchFamily="34" charset="0"/>
              <a:ea typeface="SimSun" pitchFamily="2" charset="-122"/>
            </a:endParaRPr>
          </a:p>
        </p:txBody>
      </p:sp>
      <p:pic>
        <p:nvPicPr>
          <p:cNvPr id="48159" name="Picture 10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98650" y="4414839"/>
            <a:ext cx="863600" cy="3794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48160" name="Picture 10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40015" y="3844925"/>
            <a:ext cx="846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1" name="Picture 10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6450" y="3227388"/>
            <a:ext cx="808038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62" name="自选图形 81"/>
          <p:cNvSpPr>
            <a:spLocks noChangeArrowheads="1"/>
          </p:cNvSpPr>
          <p:nvPr/>
        </p:nvSpPr>
        <p:spPr bwMode="auto">
          <a:xfrm>
            <a:off x="404815" y="5695949"/>
            <a:ext cx="7767637" cy="211139"/>
          </a:xfrm>
          <a:prstGeom prst="rightArrow">
            <a:avLst>
              <a:gd name="adj1" fmla="val 23074"/>
              <a:gd name="adj2" fmla="val 131999"/>
            </a:avLst>
          </a:prstGeom>
          <a:gradFill rotWithShape="1">
            <a:gsLst>
              <a:gs pos="0">
                <a:srgbClr val="FFFF66"/>
              </a:gs>
              <a:gs pos="100000">
                <a:srgbClr val="76762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63" name="自选图形 82"/>
          <p:cNvSpPr>
            <a:spLocks noChangeArrowheads="1"/>
          </p:cNvSpPr>
          <p:nvPr/>
        </p:nvSpPr>
        <p:spPr bwMode="auto">
          <a:xfrm rot="-5400000">
            <a:off x="-1517651" y="3748088"/>
            <a:ext cx="3894139" cy="220662"/>
          </a:xfrm>
          <a:prstGeom prst="rightArrow">
            <a:avLst>
              <a:gd name="adj1" fmla="val 21981"/>
              <a:gd name="adj2" fmla="val 79414"/>
            </a:avLst>
          </a:prstGeom>
          <a:gradFill rotWithShape="1">
            <a:gsLst>
              <a:gs pos="0">
                <a:srgbClr val="FFFF66"/>
              </a:gs>
              <a:gs pos="100000">
                <a:srgbClr val="76762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>
              <a:latin typeface="Arial" pitchFamily="34" charset="0"/>
              <a:ea typeface="SimSun" pitchFamily="2" charset="-122"/>
            </a:endParaRPr>
          </a:p>
        </p:txBody>
      </p:sp>
      <p:sp>
        <p:nvSpPr>
          <p:cNvPr id="48164" name="Freeform 112"/>
          <p:cNvSpPr>
            <a:spLocks/>
          </p:cNvSpPr>
          <p:nvPr/>
        </p:nvSpPr>
        <p:spPr bwMode="auto">
          <a:xfrm>
            <a:off x="5243515" y="3181351"/>
            <a:ext cx="1385887" cy="1831975"/>
          </a:xfrm>
          <a:custGeom>
            <a:avLst/>
            <a:gdLst>
              <a:gd name="T0" fmla="*/ 0 w 873"/>
              <a:gd name="T1" fmla="*/ 2147483647 h 1154"/>
              <a:gd name="T2" fmla="*/ 2147483647 w 873"/>
              <a:gd name="T3" fmla="*/ 0 h 1154"/>
              <a:gd name="T4" fmla="*/ 2147483647 w 873"/>
              <a:gd name="T5" fmla="*/ 2147483647 h 1154"/>
              <a:gd name="T6" fmla="*/ 2147483647 w 873"/>
              <a:gd name="T7" fmla="*/ 2147483647 h 1154"/>
              <a:gd name="T8" fmla="*/ 0 w 873"/>
              <a:gd name="T9" fmla="*/ 2147483647 h 11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3"/>
              <a:gd name="T16" fmla="*/ 0 h 1154"/>
              <a:gd name="T17" fmla="*/ 873 w 873"/>
              <a:gd name="T18" fmla="*/ 1154 h 11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3" h="1154">
                <a:moveTo>
                  <a:pt x="0" y="836"/>
                </a:moveTo>
                <a:lnTo>
                  <a:pt x="723" y="0"/>
                </a:lnTo>
                <a:lnTo>
                  <a:pt x="873" y="504"/>
                </a:lnTo>
                <a:lnTo>
                  <a:pt x="317" y="1154"/>
                </a:lnTo>
                <a:lnTo>
                  <a:pt x="0" y="836"/>
                </a:lnTo>
                <a:close/>
              </a:path>
            </a:pathLst>
          </a:custGeom>
          <a:solidFill>
            <a:srgbClr val="CDEDE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8165" name="Picture 1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67377" y="4005263"/>
            <a:ext cx="428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6" name="Picture 1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43515" y="4508501"/>
            <a:ext cx="4714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7" name="Picture 11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91265" y="2997202"/>
            <a:ext cx="79533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8" name="图片 30" descr="iphon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80127" y="3352800"/>
            <a:ext cx="3968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69" name="Rectangle 2"/>
          <p:cNvSpPr>
            <a:spLocks noChangeArrowheads="1"/>
          </p:cNvSpPr>
          <p:nvPr/>
        </p:nvSpPr>
        <p:spPr bwMode="auto">
          <a:xfrm>
            <a:off x="457200" y="990600"/>
            <a:ext cx="800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dirty="0">
                <a:solidFill>
                  <a:srgbClr val="000066"/>
                </a:solidFill>
                <a:latin typeface="Arial Narrow" pitchFamily="34" charset="0"/>
                <a:sym typeface="Wingdings" pitchFamily="2" charset="2"/>
              </a:rPr>
              <a:t>Cellular </a:t>
            </a:r>
            <a:r>
              <a:rPr lang="en-US" sz="2400" b="1" dirty="0" smtClean="0">
                <a:solidFill>
                  <a:srgbClr val="000066"/>
                </a:solidFill>
                <a:latin typeface="Arial Narrow" pitchFamily="34" charset="0"/>
                <a:sym typeface="Wingdings" pitchFamily="2" charset="2"/>
              </a:rPr>
              <a:t>Generations –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2016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View </a:t>
            </a:r>
            <a:endParaRPr lang="en-US" sz="2400" b="1" dirty="0">
              <a:solidFill>
                <a:srgbClr val="FF0000"/>
              </a:solidFill>
              <a:latin typeface="Arial Narrow" pitchFamily="34" charset="0"/>
              <a:sym typeface="Wingdings" pitchFamily="2" charset="2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887082" y="4477436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>
                <a:latin typeface="Arial" panose="020B0604020202020204" pitchFamily="34" charset="0"/>
              </a:rPr>
              <a:t>data</a:t>
            </a:r>
            <a:endParaRPr lang="en-CA" sz="1400" dirty="0">
              <a:latin typeface="Arial" panose="020B0604020202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114802" y="382166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Arial" panose="020B0604020202020204" pitchFamily="34" charset="0"/>
              </a:rPr>
              <a:t>data</a:t>
            </a:r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626013" y="3124201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latin typeface="Arial" panose="020B0604020202020204" pitchFamily="34" charset="0"/>
              </a:rPr>
              <a:t>data</a:t>
            </a:r>
            <a:endParaRPr lang="en-CA" sz="2400" dirty="0">
              <a:latin typeface="Arial" panose="020B060402020202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257802" y="2438402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latin typeface="Arial" panose="020B0604020202020204" pitchFamily="34" charset="0"/>
              </a:rPr>
              <a:t>data</a:t>
            </a:r>
            <a:endParaRPr lang="en-CA" sz="3200" dirty="0">
              <a:latin typeface="Arial" panose="020B0604020202020204" pitchFamily="34" charset="0"/>
            </a:endParaRPr>
          </a:p>
        </p:txBody>
      </p:sp>
      <p:cxnSp>
        <p:nvCxnSpPr>
          <p:cNvPr id="122" name="直接箭头连接符 76"/>
          <p:cNvCxnSpPr>
            <a:cxnSpLocks noChangeShapeType="1"/>
          </p:cNvCxnSpPr>
          <p:nvPr/>
        </p:nvCxnSpPr>
        <p:spPr bwMode="auto">
          <a:xfrm flipH="1" flipV="1">
            <a:off x="1048310" y="2076777"/>
            <a:ext cx="4742890" cy="3393163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4" name="直接箭头连接符 76"/>
          <p:cNvCxnSpPr>
            <a:cxnSpLocks noChangeShapeType="1"/>
          </p:cNvCxnSpPr>
          <p:nvPr/>
        </p:nvCxnSpPr>
        <p:spPr bwMode="auto">
          <a:xfrm flipH="1">
            <a:off x="1048310" y="1970721"/>
            <a:ext cx="4742890" cy="3627923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747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ym typeface="Wingdings" pitchFamily="2" charset="2"/>
              </a:rPr>
              <a:t>What is 5G?</a:t>
            </a:r>
            <a:endParaRPr lang="en-US" dirty="0" smtClean="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4480609" y="-197225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4480609" y="3003175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pic>
        <p:nvPicPr>
          <p:cNvPr id="120834" name="Picture 2" descr="https://media.licdn.com/mpr/mpr/p/6/005/068/2b1/3b61a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238" y="1701801"/>
            <a:ext cx="6962775" cy="3754691"/>
          </a:xfrm>
          <a:prstGeom prst="rect">
            <a:avLst/>
          </a:prstGeom>
          <a:noFill/>
        </p:spPr>
      </p:pic>
      <p:cxnSp>
        <p:nvCxnSpPr>
          <p:cNvPr id="7" name="直接箭头连接符 76"/>
          <p:cNvCxnSpPr>
            <a:cxnSpLocks noChangeShapeType="1"/>
          </p:cNvCxnSpPr>
          <p:nvPr/>
        </p:nvCxnSpPr>
        <p:spPr bwMode="auto">
          <a:xfrm flipH="1" flipV="1">
            <a:off x="2191310" y="1397009"/>
            <a:ext cx="4742890" cy="4524217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直接箭头连接符 76"/>
          <p:cNvCxnSpPr>
            <a:cxnSpLocks noChangeShapeType="1"/>
          </p:cNvCxnSpPr>
          <p:nvPr/>
        </p:nvCxnSpPr>
        <p:spPr bwMode="auto">
          <a:xfrm flipH="1">
            <a:off x="2209800" y="1295409"/>
            <a:ext cx="4495800" cy="4634031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2971804" y="5867400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5G is not about smart phones</a:t>
            </a:r>
            <a:endParaRPr lang="en-CA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02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ym typeface="Wingdings" pitchFamily="2" charset="2"/>
              </a:rPr>
              <a:t>What is 5G?</a:t>
            </a:r>
            <a:endParaRPr lang="en-US" dirty="0" smtClean="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4480609" y="-197225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4480609" y="3003175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pic>
        <p:nvPicPr>
          <p:cNvPr id="4098" name="Picture 2" descr="https://pbs.twimg.com/media/BhwEH9PCIAANoD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7" y="1373954"/>
            <a:ext cx="6238875" cy="487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9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5G Requirements</a:t>
            </a:r>
            <a:endParaRPr lang="en-CA" dirty="0"/>
          </a:p>
        </p:txBody>
      </p:sp>
      <p:pic>
        <p:nvPicPr>
          <p:cNvPr id="434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87450"/>
            <a:ext cx="7467600" cy="528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120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 idx="4294967295"/>
          </p:nvPr>
        </p:nvSpPr>
        <p:spPr>
          <a:xfrm>
            <a:off x="457200" y="990600"/>
            <a:ext cx="8458200" cy="381000"/>
          </a:xfrm>
        </p:spPr>
        <p:txBody>
          <a:bodyPr/>
          <a:lstStyle/>
          <a:p>
            <a:r>
              <a:rPr lang="en-US" dirty="0" smtClean="0">
                <a:sym typeface="Wingdings" pitchFamily="2" charset="2"/>
              </a:rPr>
              <a:t>Near Future: More Video</a:t>
            </a:r>
            <a:endParaRPr lang="en-US" dirty="0" smtClean="0"/>
          </a:p>
        </p:txBody>
      </p:sp>
      <p:pic>
        <p:nvPicPr>
          <p:cNvPr id="604162" name="Picture 2" descr="https://encrypted-tbn1.gstatic.com/images?q=tbn:ANd9GcT7JTR1t4zVILZ-3cd_1yv3v3lU6HMoiytdoejm5GJyMvD4EHx4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2" y="990601"/>
            <a:ext cx="3286125" cy="1390651"/>
          </a:xfrm>
          <a:prstGeom prst="rect">
            <a:avLst/>
          </a:prstGeom>
          <a:noFill/>
        </p:spPr>
      </p:pic>
      <p:pic>
        <p:nvPicPr>
          <p:cNvPr id="604164" name="Picture 4" descr="http://bigarise.com/wp-content/uploads/2013/06/streaming-own-video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590800"/>
            <a:ext cx="4876800" cy="3657600"/>
          </a:xfrm>
          <a:prstGeom prst="rect">
            <a:avLst/>
          </a:prstGeom>
          <a:noFill/>
        </p:spPr>
      </p:pic>
      <p:pic>
        <p:nvPicPr>
          <p:cNvPr id="604166" name="Picture 6" descr="https://encrypted-tbn3.gstatic.com/images?q=tbn:ANd9GcRBwePCJYk4ff25BZQZIpyUbt5TAQ7hPX4PpTdmeXeBPcc5UeloB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962401"/>
            <a:ext cx="2743200" cy="2209800"/>
          </a:xfrm>
          <a:prstGeom prst="rect">
            <a:avLst/>
          </a:prstGeom>
          <a:noFill/>
        </p:spPr>
      </p:pic>
      <p:pic>
        <p:nvPicPr>
          <p:cNvPr id="604168" name="Picture 8" descr="https://encrypted-tbn2.gstatic.com/images?q=tbn:ANd9GcRSbclo__xG_sXAmTFS7dcn9JfbiErB_705oP4haB15Ogi5Vp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1600200"/>
            <a:ext cx="2746734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694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 idx="4294967295"/>
          </p:nvPr>
        </p:nvSpPr>
        <p:spPr>
          <a:xfrm>
            <a:off x="457200" y="990600"/>
            <a:ext cx="8458200" cy="381000"/>
          </a:xfrm>
        </p:spPr>
        <p:txBody>
          <a:bodyPr/>
          <a:lstStyle/>
          <a:p>
            <a:r>
              <a:rPr lang="en-US" smtClean="0">
                <a:sym typeface="Wingdings" pitchFamily="2" charset="2"/>
              </a:rPr>
              <a:t>Direction 1: Highly Capable Terminals</a:t>
            </a:r>
            <a:endParaRPr lang="en-US" smtClean="0"/>
          </a:p>
        </p:txBody>
      </p:sp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011" y="1524000"/>
            <a:ext cx="3886200" cy="201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http://cdn.singularityhub.com/wp-content/uploads/2013/05/virtual-reali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2737" y="3657600"/>
            <a:ext cx="4174065" cy="2590800"/>
          </a:xfrm>
          <a:prstGeom prst="rect">
            <a:avLst/>
          </a:prstGeom>
          <a:noFill/>
        </p:spPr>
      </p:pic>
      <p:pic>
        <p:nvPicPr>
          <p:cNvPr id="24580" name="Picture 4" descr="http://images.fastcompany.com/upload/new_psp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8804" y="3667125"/>
            <a:ext cx="3868396" cy="2581275"/>
          </a:xfrm>
          <a:prstGeom prst="rect">
            <a:avLst/>
          </a:prstGeom>
          <a:noFill/>
        </p:spPr>
      </p:pic>
      <p:sp>
        <p:nvSpPr>
          <p:cNvPr id="604162" name="AutoShape 2" descr="data:image/jpeg;base64,/9j/4AAQSkZJRgABAQAAAQABAAD/2wCEAAkGBxQSEBUUDxIUFRAUFBQPFBQUFBAUFBQPFBQWFxQUFBQYHCggGBolHBQUITEhJSkrLi4uFx8zODMsNygtLisBCgoKDg0OFxAPGi0cHBwsLCwsLCwsLCwsLCwsLCwsLCwsLCwsLCwsLCwsLCwsLCwsLCwsLCwsLCwsLCwsLCwsLP/AABEIALcBEwMBIgACEQEDEQH/xAAbAAABBQEBAAAAAAAAAAAAAAACAAEDBAUGB//EAEMQAAIBAgMDCQUEBwcFAAAAAAABAgMRBBIhBTHwBiJBUWFxgZGxEzJSocEjctHhM0JTYpKT0gcVFoKissIUVGPx8v/EABgBAAMBAQAAAAAAAAAAAAAAAAABAgME/8QAIxEBAQACAQQCAwEBAAAAAAAAAAECETEDEiFRE0EiMmGBFP/aAAwDAQACEQMRAD8A8/b7RJjtghGdSpj3I0x8xptnYO4NxswOYCFJ/UryZNcrzFTxBJA27QpA3EsUZdav8mLKuhtd/wCKAuNcNiRJKHFwUu0VxJkVcFFGTtSP2m/oRoUsVFyyfrfkUdq++u5erCKU1DtGcHxcNMTYzR5WSKm+LjJkt+NB7GkeRiyslT40CvxwhkrPjcNcsSfHCI2+NQAL8XYvP/UJ8bxW44YgYV+NBPjcNfjQQPft+aHg9Vd6XXS9wN+LhQ3/APsA6ejuJEyOG4K5njxEXkpyAb5ve/QabFU3Jdl/MuIqnLCpu/P1/fYi1HcIZ7TuHa/P8RWfX6BSECjIcQ5SKEFhgtDIz48yKZKRzARGA0SDW0EaPIwcrJGwMzCqmziQ6mxkRVxBTwiz57u+umlt1iptX313fU0omdtRc6PcBqaYzY9hmhmSZJfjUiS1JLAYk+NQrgLjcFxxoBGb44YDfGhI+OLAvjeMI+OgXl8gnx7wuOnrAgX40FcLjpG46RA3HSSUFzl3x6/iRHx0lnATtNXV72j06N9PyFeA34PQe40dwzInCLyCbCrvX5eQGZJ3b0WrfYKUrlxNPHcIUdwikaW2uNRWXX8hPuYzfZ6fiJoVh0DccqFTgtDtiuBBAkSXAkwClj6kopZbb9b36B8HOcr54pK2jT3/ADJcXTzRtxYLDq0EupWBV1opRI3EKQOV9T8gsOWHURZQo0pfC/INYefwsXZT7oijEobTjrHuZqxwk/hZU2hsypLLZdf0HOnlfofJjPtkWGsXv7lqdg/9zS6ZRNPgz9JvXw9qMUFx0lz+538UQo7Gk9zv3Jv6B8Gfof8ATh7UEGi7U2O4+82u+NvVE9LYFWSvGFSUXucac2n3NIn4sh8+HtmW44YLjxwzYXJ6t+yrfyan9IX+HK/7Cv8AyKv9IvjyV8uLDceOGDl44ZqYnZU6f6SM4ffg4/7kQPB9voHZT78VBrjhg2NOjsqU3anGc31Qg5O3ckT/AOHK/wCwr/yKn9IdmRd+Pti8bibB/pI9/omab5NV/wBhX/kVP6SfC8ma6al7Gto3vo1FvXcLLp5apfJj7SqQpSLFTBOLtNSi+qUWn5MhqULdJHZU90U62q061fuuSBxhZPwRGPWit2kjuENHcIZLk2CuwWRLcgkGlGyviwSgwkiWMS8ZE2ofZMdUToeT+yKdZSdWdSKTtzFBvdf9Y6zZ/JTASWrxEmt6bhH/AGo2nS8bYXrSXTzT/pwlh0ev4fk5gI7sLm+/UqP5XsamFwWHh+jwlCPb7ODfnYr4/wCF8v8AXieH2c5+5CUn+7Fy9EXv7grRWuGrLvo1V9D3GliZbo2iuqKSM3FYyp7SSzytfcm10dhWOP8AE5Z+Hmez+RderFSUacIvd7Wag/4d68jaw/8AZvVy3nXw6X7spz18Io7XFO8YX6ibDr7J9s0vQq/wpl5cxT/s1hFXnim7K7UKKXzcyfD/ANn+Gb/TV2uq1KPz1OwxPuPuIsJ03a6tWkRu63tfjenK0OSODVVwdOrLLrd1mr7uiMV19ZdXJLA/9rF/eqV5f8zSw9K9epLPTtqv0kHbdvSem4sXT3Si+5p+hV/ifP2zauwMJCHNweGu2lrSjLf965dxeGp01BUqVKF5xjzaVJc19HujyxEZPI1JWktVleqfeNjcTGVSEI35tRNtpLd1ai158i3xdIcW/tYq0bafqw/Ar4bEz9vNKcsqT0zOy1XQWa6+2XHQypg4/bVH3+v5FyTTO27/ANRbSxM3OznJqy0zSt5GFsKcl7LLKSTSdk2v1b9BsbUdnN9UW/KJn7HpWlBdUPSNi5qRjly1K1afxy/il+JUrVZfFLzkWqy3les68Y04ydRQs817uOkd2bvYQVQq4ie7M2nvi23FrqaejPOeV+BpqanSioOTkpRimo3X6y1su5Jbz0OujgOU/vwi9LJvzf5E9XXaroW98Lkfh2lKSbTcoxW/o/8Ao9Io1JW96X8TOP5JYbmQ7W5+tvRHaU4lYeMYnqXedE60vjl/Ex/bySbzy0TfvMp4yjiss3halOMn7qnKFlqtbTi1uOZxe29pUXavOk4vS6p4OcW++MfWxOecxVhhcvs3LHEycIQlJu8nPVt6RVunvONro2doYydZ5qjV0rLLGMVbuWhkYmJydTPuu3Z0se3HSpP3e9tlcmxG5d3qQGNbRLHcMNHcOBrpJAC5JSGdSwpksICiusnpwKlZZOh5LQ+zl976I6vZEfe70c5yZh9nL730R0+yY6S7ztwv4xw5/vWhTRbowb3K5Xpoq41v2is3ey3XDkcN6lQfd3lDHYWMG51K1KCevPko+pznKd4xQh7H2+V3zZM97aWvbU4fEQld+0zZunPmzfPUnitfGUet1pqSg4yUo5VZrc79KZaor7OPbNGbgYWpU11Qgv8ASjVpLmw+/f1HeCx5WcX7j8PUq208S1jPd8V6lboRGPDTLlwOxdcZjJf+Rr/XP8DtNlR0fgcbyaV54iXxVn6yf1O22atPE2z4ZY/siox+1/z/APICir1195v1IKeIeeVoy5kkrpxtqlJdvS/IloVI+0Ulntd/qVHrqrZkTsSLM19t4fQrbPXPqPt+rLanC7eWbfWlNP5lXDStVlFRaWVTeZxcs19NI9GrJ2q4+dszbT5tX7sl8rC2dD7Tui/VC2u1kld+9KMEndO8pbvUn2bTeaTt0L1H3MdeRVn16EWKoyit6s+qSfyLGJo3WvS16kLpWlJ26lfze/xDuHazZuyeaKaatro1fq6+5po4TauypSqycqrm76OUUnboVlou5aHoOLhdPdv6dDlqtJuq01vnb5mPWy3pr0cdVo7A2c4KK05sEvHT8ze9m0r9SuR7Np6N9tvIvpG0yZdrMq4yko8+rkk07KUJvX/Lc5DlBNScIweaMbycoqdruyS1S7T0GeHpy9+jSk1pdwiZW2MHRyycaUYOK0cLx17Vuepn1LlZY0wmMsrzupTsjLxiOxqxM3E0ovfFPwRxuqOPxfvfLy0IDo62Dg3rBenoQy2ZT+Frxl+I9NGLHcObEdlw/e81+A4yU2yWgQsmwwlVoUYlynTIMPEv0YE7ZZN7k9D7N/efojpdlR0feYewY2pv7z9EdDs1c1953dO/jHHl+1XacS1Qk47vREEEHHERUssm0+7QdVPBbRxUrxWm7qOU5ZSboRu78/8A4s6jHYrDxV6s4rTTV5vBI43lHtOnVSjSU8sZZm5WV9OhC7pJpWrbt19KNoxXVFL5Glh6bahbobb1sUcMlOEZJ2vFSs+1XNTDxtFdw8qrCFtCLUU7NrNHd1N2KWKqxhTc5StGMXJ6Pcu65dxHVx6HM8t9oqlh3DT2lVZUrL3brM9/V2Cw9Ky5YPJSPMm/iqN/JHbYFc3z9Dy3Aco5UFZRhKN76pp371+BtUv7RKjSjQwqlLpeaTSfglbxZplwjHGy7dJGcYVKuZpXjCevZdfQr4LabhUeezpSldW961+j8zFp7ZnXqqWOhlvHIvZ2eVN72uy/W2WZSpZ7e2WRRzxlaV20nzJLoenoKQuHS1tr0Ve2bua6e9GVgNoQdWvOrJRVoJLe3bNol07kYmOxkE42mpRnZ6KWZPqafTqU6eKz3klo3pok8vRcnX1D3vlt7Q2l7SaaXMg1KKlrqull7DbdpxTzU5Zn8LTXz3HLykwHNk9mSt4unxHKCm1ZUpdd89mn5FSPKJ65qUZJu61yy/zNLneRz8pMB3DtvseG3V26no6Mbfef4GU6/OzLffN1ldx7QZQfWTl07eac1HQYflHGKSdFN9NptfKxZXKan+xf8f5HIypvrIpZl0hZl7OYYu3hylo9NOfg4v6lLae1KdSLVNTV2m82Xdv0aZyLqSGeIkZZXPhU6Ua1ZJ7jMxSIv+skBUxGZaoy00mKu0DYOwmilGihBxQgJzmYnwb1/ArFnAvUmneG7hYmnQgUMGjXw8TK1jk3tiw+z8Wb2z483xMfY8fs/Fm3gVzfE7enfxjms8rUEVMQue/D0LsCpW99mmxZ4c3yihepH7v1Zk1KWhtbaTlWywTbyrRdXX3EFP2VL9Iva1LaQWsE+34n8u8yvnKtcbqNbkjtGpCkvaRToK9pSla3XGKtzuNTahyrwe5zdN9sXbzjdHD1XWqaJKnDWy3WTd7Rj0bwKeyYL37yfkvJfiazHZy10m0+XdGLy4WEq1TulGK7+l+XicfjaOJxdR1MRKMb6Jb8sehRity72asYqKtFJLqSSAczSY6K1Ro7EpR95Ob/AHt38K087l6MElaKSXUlZLwHjqTRgWXmqeJhu46UNOh9H8iTH82N/D5N/QtVpRb0elpemgtlcWXVo6q/Q7/JhYKg/Zrx9WSY2aUVZ/qvzyyL+HivZR+6vmTaqYqGQd0Cea1CTIuS9RSlQAlSLcyGTJuQVpQBUSSoDAjvXo/sQHhizFj3H3EpTwpXnQNKbKtQzyq8WbUokDgaFUqzRC0FhrEjQNgIkhg0hAHJyfH5FrZ652pUb8PkWdnPnE3gV1OCRs4aJj4OaNehXRz1lY6XZUfs/Fmxg/d8Tm9n1qi3Lm9ui8DZjjlGO5uXy8zs6WXhjcbtqRZFiMRSXvvXqXvfl4mJXx8pdNl1LT5lRzNt+h2+1nHVlOTy3jB20T1dvie9laMEtySBdUjlWLmJ6StgNkSlcnpxNJAjlTI3AvKJHUiNUivBFiJAHGQbOxFiZWcW1dZtV1x1T+TCw1Wl7O1SU89pXeiu7tq/hoBXHsrEbLSjtGUZRSp5lLS7e6yvdJX3NM0qU+ZFdSS8lYp1USwnoZ78nRTYNwJSBzE2mKTIZMeTIpMm0QMwYjSYyZDROmO2RKQnIaDzZBNhykQzZFaYoahXmTzZBIIpG0MwmCwI6EOhAbjmy3g9m1qmsINL4novC+86rC7NpU/dgr/E+c/N7vAvI2nR9sb1fTM2bsqUbe1qX7I/i/wOmwMYR91K/XvfmzPUSSm2i/ix+ozuddDSqA1ahn0MSDVxJMw8jaxOqQyrFV1GxGkx0E3tR0yJBxLipFimy1TKlNliEhjSzcimxs5HOQAMmNmI5MByJtMVSQ2chnIBzItLSSchozIXIZTM9q0mlIHMRuQLkTaehuQEpAuQDYj0dsa4LY1yTSZhZiO4nIYPJkUmO2BJknASZEyRkbBQWCwmCwB0ISEBL6JIkKYcZHZtyLCHIoyCzD2NDuIFMdC2qQaDQCDQKEgkwEx7jVEsZEsZlVSDUg2KtZwJTIc4LmFpClIjcgZSI3Ii0xykRuQzYDZnaehXGuDca5JizDZgbjXEBNgtg3GuIz3FcEQjPcZsa4zYAmwWxNgtiMLBYTAYGFjMdjMCOhCQgCzcNMhuEmdO3PpMmHGRApBpj2ek6YSZCpBphs9JUwkyJSHuGwlzD3IswswbNLcfMQ5hZg2E2YGUyLMM5CtGhOQNxmwbkWmJsZsG4zZOzPcVwbiuIzjNjMZiBxhDCMhriGAFcYQzAGYzExmIzMFjsYAFjMdgsAJCGQgJIEhCN2ehoJCEGzGg0xCDYEOIQEVx7iEBmuK4hCBDCEK0zDCESZhWEIQMIQgBrCsIQgVhmhCAGsNYQgM1hmhCABaGYhCAWhmhhAZmhmhCAEhCEAf/2Q==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04164" name="AutoShape 4" descr="https://encrypted-tbn0.gstatic.com/images?q=tbn:ANd9GcS0SneU1pThKPO97HyZNqiu7lpGDlaiJ826hmydvCFU8VFj2wiBWA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04166" name="AutoShape 6" descr="https://encrypted-tbn3.gstatic.com/images?q=tbn:ANd9GcRfB6Wc58FPbFx-sxm1KeAZXSjwF6Uh5FmRbuqgVWhbIKI9fWi1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26658" name="Picture 2" descr="http://bestsmartphone2015.net/wp-content/uploads/2014/10/Holographic-phone-ne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2" y="1447801"/>
            <a:ext cx="3733799" cy="2100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948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4582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1. Digital Communications: A Historical Overview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2. Case Study: Wireless Cellular Communications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3. ICT: Information and Communications Technologies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</a:pPr>
            <a:endParaRPr lang="en-US" sz="2000" dirty="0" smtClean="0"/>
          </a:p>
        </p:txBody>
      </p:sp>
      <p:sp>
        <p:nvSpPr>
          <p:cNvPr id="409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001000" cy="381000"/>
          </a:xfrm>
        </p:spPr>
        <p:txBody>
          <a:bodyPr/>
          <a:lstStyle/>
          <a:p>
            <a:r>
              <a:rPr lang="en-US" smtClean="0"/>
              <a:t>Direction 2: IoT – Integration of Physical and Digital Worlds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2" y="1600200"/>
            <a:ext cx="75215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518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001000" cy="381000"/>
          </a:xfrm>
        </p:spPr>
        <p:txBody>
          <a:bodyPr/>
          <a:lstStyle/>
          <a:p>
            <a:r>
              <a:rPr lang="en-US" smtClean="0"/>
              <a:t>Direction 2: IoT – Integration of Physical and Digital Worlds</a:t>
            </a: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524000"/>
            <a:ext cx="6248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260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819151"/>
            <a:ext cx="7086600" cy="381000"/>
          </a:xfrm>
        </p:spPr>
        <p:txBody>
          <a:bodyPr/>
          <a:lstStyle/>
          <a:p>
            <a:pPr eaLnBrk="1" hangingPunct="1"/>
            <a:r>
              <a:rPr lang="en-US" dirty="0" smtClean="0">
                <a:sym typeface="Wingdings" pitchFamily="2" charset="2"/>
              </a:rPr>
              <a:t>Access to Information</a:t>
            </a:r>
            <a:endParaRPr lang="en-US" dirty="0" smtClean="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4480597" y="-197233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4480597" y="3003167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1447800"/>
            <a:ext cx="3276600" cy="3810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2" y="14478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Books</a:t>
            </a:r>
            <a:endParaRPr lang="en-CA" dirty="0">
              <a:latin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990600" y="2286000"/>
            <a:ext cx="3276600" cy="3810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0600" y="2284605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Brick library</a:t>
            </a:r>
            <a:endParaRPr lang="en-CA" dirty="0">
              <a:latin typeface="Arial" pitchFamily="34" charset="0"/>
            </a:endParaRPr>
          </a:p>
        </p:txBody>
      </p:sp>
      <p:cxnSp>
        <p:nvCxnSpPr>
          <p:cNvPr id="25" name="Straight Arrow Connector 26"/>
          <p:cNvCxnSpPr>
            <a:cxnSpLocks noChangeShapeType="1"/>
          </p:cNvCxnSpPr>
          <p:nvPr/>
        </p:nvCxnSpPr>
        <p:spPr bwMode="auto">
          <a:xfrm flipV="1">
            <a:off x="2616926" y="1828800"/>
            <a:ext cx="0" cy="457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arrow"/>
            <a:tailEnd type="none" w="med" len="med"/>
          </a:ln>
        </p:spPr>
      </p:cxnSp>
      <p:sp>
        <p:nvSpPr>
          <p:cNvPr id="598018" name="AutoShape 2" descr="http://oftheangelsdesigns.files.wordpress.com/2012/01/shelves-and-shelves-of-library-books.jpg"/>
          <p:cNvSpPr>
            <a:spLocks noChangeAspect="1" noChangeArrowheads="1"/>
          </p:cNvSpPr>
          <p:nvPr/>
        </p:nvSpPr>
        <p:spPr bwMode="auto">
          <a:xfrm>
            <a:off x="155575" y="-1790700"/>
            <a:ext cx="56197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98020" name="AutoShape 4" descr="http://oftheangelsdesigns.files.wordpress.com/2012/01/shelves-and-shelves-of-library-books.jpg"/>
          <p:cNvSpPr>
            <a:spLocks noChangeAspect="1" noChangeArrowheads="1"/>
          </p:cNvSpPr>
          <p:nvPr/>
        </p:nvSpPr>
        <p:spPr bwMode="auto">
          <a:xfrm>
            <a:off x="155575" y="-1790700"/>
            <a:ext cx="56197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357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4480597" y="-197233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4480597" y="3003167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1447800"/>
            <a:ext cx="3276600" cy="3810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2" y="14478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Books</a:t>
            </a:r>
            <a:endParaRPr lang="en-CA" dirty="0"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990600" y="3124200"/>
            <a:ext cx="3276600" cy="3810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990600" y="2286000"/>
            <a:ext cx="3276600" cy="3810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0600" y="2284605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Brick library</a:t>
            </a:r>
            <a:endParaRPr lang="en-CA" dirty="0"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2" y="3122805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Internet library</a:t>
            </a:r>
            <a:endParaRPr lang="en-CA" dirty="0">
              <a:latin typeface="Arial" pitchFamily="34" charset="0"/>
            </a:endParaRPr>
          </a:p>
        </p:txBody>
      </p:sp>
      <p:cxnSp>
        <p:nvCxnSpPr>
          <p:cNvPr id="25" name="Straight Arrow Connector 26"/>
          <p:cNvCxnSpPr>
            <a:cxnSpLocks noChangeShapeType="1"/>
          </p:cNvCxnSpPr>
          <p:nvPr/>
        </p:nvCxnSpPr>
        <p:spPr bwMode="auto">
          <a:xfrm flipV="1">
            <a:off x="2616926" y="1828800"/>
            <a:ext cx="0" cy="457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arrow"/>
            <a:tailEnd type="none" w="med" len="med"/>
          </a:ln>
        </p:spPr>
      </p:cxnSp>
      <p:cxnSp>
        <p:nvCxnSpPr>
          <p:cNvPr id="38" name="Straight Arrow Connector 26"/>
          <p:cNvCxnSpPr>
            <a:cxnSpLocks noChangeShapeType="1"/>
          </p:cNvCxnSpPr>
          <p:nvPr/>
        </p:nvCxnSpPr>
        <p:spPr bwMode="auto">
          <a:xfrm flipV="1">
            <a:off x="2614748" y="2667000"/>
            <a:ext cx="0" cy="457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arrow"/>
            <a:tailEnd type="none" w="med" len="med"/>
          </a:ln>
        </p:spPr>
      </p:cxn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57200" y="819151"/>
            <a:ext cx="708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Access to Information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5832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4480597" y="-197233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4480597" y="3003167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1447800"/>
            <a:ext cx="3276600" cy="3810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2" y="14478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Books</a:t>
            </a:r>
            <a:endParaRPr lang="en-CA" dirty="0"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990600" y="3124200"/>
            <a:ext cx="3276600" cy="3810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990600" y="2286000"/>
            <a:ext cx="3276600" cy="3810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990600" y="3962400"/>
            <a:ext cx="3276600" cy="3810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0600" y="2284605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Brick library</a:t>
            </a:r>
            <a:endParaRPr lang="en-CA" dirty="0"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2" y="3122805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Internet library</a:t>
            </a:r>
            <a:endParaRPr lang="en-CA" dirty="0">
              <a:latin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0600" y="3961005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Data of all sorts</a:t>
            </a:r>
            <a:endParaRPr lang="en-CA" dirty="0">
              <a:latin typeface="Arial" pitchFamily="34" charset="0"/>
            </a:endParaRPr>
          </a:p>
        </p:txBody>
      </p:sp>
      <p:cxnSp>
        <p:nvCxnSpPr>
          <p:cNvPr id="25" name="Straight Arrow Connector 26"/>
          <p:cNvCxnSpPr>
            <a:cxnSpLocks noChangeShapeType="1"/>
          </p:cNvCxnSpPr>
          <p:nvPr/>
        </p:nvCxnSpPr>
        <p:spPr bwMode="auto">
          <a:xfrm flipV="1">
            <a:off x="2616926" y="1828800"/>
            <a:ext cx="0" cy="457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arrow"/>
            <a:tailEnd type="none" w="med" len="med"/>
          </a:ln>
        </p:spPr>
      </p:cxnSp>
      <p:cxnSp>
        <p:nvCxnSpPr>
          <p:cNvPr id="38" name="Straight Arrow Connector 26"/>
          <p:cNvCxnSpPr>
            <a:cxnSpLocks noChangeShapeType="1"/>
          </p:cNvCxnSpPr>
          <p:nvPr/>
        </p:nvCxnSpPr>
        <p:spPr bwMode="auto">
          <a:xfrm flipV="1">
            <a:off x="2614748" y="2667000"/>
            <a:ext cx="0" cy="457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arrow"/>
            <a:tailEnd type="none" w="med" len="med"/>
          </a:ln>
        </p:spPr>
      </p:cxnSp>
      <p:cxnSp>
        <p:nvCxnSpPr>
          <p:cNvPr id="39" name="Straight Arrow Connector 26"/>
          <p:cNvCxnSpPr>
            <a:cxnSpLocks noChangeShapeType="1"/>
          </p:cNvCxnSpPr>
          <p:nvPr/>
        </p:nvCxnSpPr>
        <p:spPr bwMode="auto">
          <a:xfrm flipV="1">
            <a:off x="2616926" y="3505200"/>
            <a:ext cx="0" cy="457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arrow"/>
            <a:tailEnd type="none" w="med" len="med"/>
          </a:ln>
        </p:spPr>
      </p:cxnSp>
      <p:pic>
        <p:nvPicPr>
          <p:cNvPr id="26" name="Picture 12" descr="https://encrypted-tbn2.gstatic.com/images?q=tbn:ANd9GcRuB2pmK25ZkePkWZ4rvXf-uB6o3_qrkn6GtA-ZIqQMsO4zzx4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8727" y="2933700"/>
            <a:ext cx="3419475" cy="1333501"/>
          </a:xfrm>
          <a:prstGeom prst="rect">
            <a:avLst/>
          </a:prstGeom>
          <a:noFill/>
        </p:spPr>
      </p:pic>
      <p:pic>
        <p:nvPicPr>
          <p:cNvPr id="27" name="Picture 4" descr="https://encrypted-tbn2.gstatic.com/images?q=tbn:ANd9GcSJhTzTm2SYXjrhlCVfoNR0Zvs8P-cN2_cJE2g_pyuQSHQRq-x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4500" y="971549"/>
            <a:ext cx="2476500" cy="1847851"/>
          </a:xfrm>
          <a:prstGeom prst="rect">
            <a:avLst/>
          </a:prstGeom>
          <a:noFill/>
        </p:spPr>
      </p:pic>
      <p:pic>
        <p:nvPicPr>
          <p:cNvPr id="28" name="Picture 8" descr="http://www.viralblog.com/wp-content/uploads/2014/02/630x4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2" y="4393475"/>
            <a:ext cx="2986019" cy="1981200"/>
          </a:xfrm>
          <a:prstGeom prst="rect">
            <a:avLst/>
          </a:prstGeom>
          <a:noFill/>
        </p:spPr>
      </p:pic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457200" y="819151"/>
            <a:ext cx="708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Access to Information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2641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4480597" y="-197233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4480597" y="3003167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1447800"/>
            <a:ext cx="3276600" cy="3810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2" y="14478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Books</a:t>
            </a:r>
            <a:endParaRPr lang="en-CA" dirty="0"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990600" y="3124200"/>
            <a:ext cx="3276600" cy="3810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4800600"/>
            <a:ext cx="3276600" cy="3810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990600" y="2286000"/>
            <a:ext cx="3276600" cy="3810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990600" y="3962400"/>
            <a:ext cx="3276600" cy="3810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5602" y="4876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20" name="TextBox 19"/>
          <p:cNvSpPr txBox="1"/>
          <p:nvPr/>
        </p:nvSpPr>
        <p:spPr>
          <a:xfrm>
            <a:off x="990600" y="2284605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Brick library</a:t>
            </a:r>
            <a:endParaRPr lang="en-CA" dirty="0"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2" y="3122805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Internet library</a:t>
            </a:r>
            <a:endParaRPr lang="en-CA" dirty="0">
              <a:latin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0600" y="3961005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Data of all sorts</a:t>
            </a:r>
            <a:endParaRPr lang="en-CA" dirty="0">
              <a:latin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0602" y="4812268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Easy access (I/F)</a:t>
            </a:r>
            <a:endParaRPr lang="en-CA" dirty="0">
              <a:latin typeface="Arial" pitchFamily="34" charset="0"/>
            </a:endParaRPr>
          </a:p>
        </p:txBody>
      </p:sp>
      <p:cxnSp>
        <p:nvCxnSpPr>
          <p:cNvPr id="25" name="Straight Arrow Connector 26"/>
          <p:cNvCxnSpPr>
            <a:cxnSpLocks noChangeShapeType="1"/>
          </p:cNvCxnSpPr>
          <p:nvPr/>
        </p:nvCxnSpPr>
        <p:spPr bwMode="auto">
          <a:xfrm flipV="1">
            <a:off x="2616926" y="1828800"/>
            <a:ext cx="0" cy="457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arrow"/>
            <a:tailEnd type="none" w="med" len="med"/>
          </a:ln>
        </p:spPr>
      </p:cxnSp>
      <p:cxnSp>
        <p:nvCxnSpPr>
          <p:cNvPr id="38" name="Straight Arrow Connector 26"/>
          <p:cNvCxnSpPr>
            <a:cxnSpLocks noChangeShapeType="1"/>
          </p:cNvCxnSpPr>
          <p:nvPr/>
        </p:nvCxnSpPr>
        <p:spPr bwMode="auto">
          <a:xfrm flipV="1">
            <a:off x="2614748" y="2667000"/>
            <a:ext cx="0" cy="457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arrow"/>
            <a:tailEnd type="none" w="med" len="med"/>
          </a:ln>
        </p:spPr>
      </p:cxnSp>
      <p:cxnSp>
        <p:nvCxnSpPr>
          <p:cNvPr id="39" name="Straight Arrow Connector 26"/>
          <p:cNvCxnSpPr>
            <a:cxnSpLocks noChangeShapeType="1"/>
          </p:cNvCxnSpPr>
          <p:nvPr/>
        </p:nvCxnSpPr>
        <p:spPr bwMode="auto">
          <a:xfrm flipV="1">
            <a:off x="2616926" y="3505200"/>
            <a:ext cx="0" cy="457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arrow"/>
            <a:tailEnd type="none" w="med" len="med"/>
          </a:ln>
        </p:spPr>
      </p:cxnSp>
      <p:cxnSp>
        <p:nvCxnSpPr>
          <p:cNvPr id="40" name="Straight Arrow Connector 26"/>
          <p:cNvCxnSpPr>
            <a:cxnSpLocks noChangeShapeType="1"/>
          </p:cNvCxnSpPr>
          <p:nvPr/>
        </p:nvCxnSpPr>
        <p:spPr bwMode="auto">
          <a:xfrm flipV="1">
            <a:off x="2616926" y="4343400"/>
            <a:ext cx="0" cy="457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arrow"/>
            <a:tailEnd type="none" w="med" len="med"/>
          </a:ln>
        </p:spPr>
      </p:cxnSp>
      <p:pic>
        <p:nvPicPr>
          <p:cNvPr id="26" name="Picture 10" descr="https://encrypted-tbn3.gstatic.com/images?q=tbn:ANd9GcRrEGtCw97s3vB2jpU8h73eZuz4HEztFw6u_wFVQgYNHygG58A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2" y="4597036"/>
            <a:ext cx="2447925" cy="1866901"/>
          </a:xfrm>
          <a:prstGeom prst="rect">
            <a:avLst/>
          </a:prstGeom>
          <a:noFill/>
        </p:spPr>
      </p:pic>
      <p:pic>
        <p:nvPicPr>
          <p:cNvPr id="27" name="Picture 2" descr="https://encrypted-tbn3.gstatic.com/images?q=tbn:ANd9GcQpOXlecPnKpDvR4ZPT0RczlzQUFu7Sj4gPpPbgcGkTfdV7zxBxQ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6877" y="2518139"/>
            <a:ext cx="2066925" cy="2066925"/>
          </a:xfrm>
          <a:prstGeom prst="rect">
            <a:avLst/>
          </a:prstGeom>
          <a:noFill/>
        </p:spPr>
      </p:pic>
      <p:pic>
        <p:nvPicPr>
          <p:cNvPr id="28" name="Picture 14" descr="https://encrypted-tbn2.gstatic.com/images?q=tbn:ANd9GcREMQiE9kv9fg--cKbF8XVcvXjIHQe09ewTp0yiA-IbTWe9vJk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838201"/>
            <a:ext cx="2705100" cy="1685927"/>
          </a:xfrm>
          <a:prstGeom prst="rect">
            <a:avLst/>
          </a:prstGeom>
          <a:noFill/>
        </p:spPr>
      </p:pic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457200" y="819151"/>
            <a:ext cx="708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Access to Information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4603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4480597" y="-197233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4480597" y="3003167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1447800"/>
            <a:ext cx="3276600" cy="3810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2" y="14478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Books</a:t>
            </a:r>
            <a:endParaRPr lang="en-CA" dirty="0"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990600" y="3124200"/>
            <a:ext cx="3276600" cy="3810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4800600"/>
            <a:ext cx="3276600" cy="3810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990600" y="2286000"/>
            <a:ext cx="3276600" cy="3810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990600" y="3962400"/>
            <a:ext cx="3276600" cy="3810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990600" y="5638800"/>
            <a:ext cx="3276600" cy="3810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5602" y="4876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20" name="TextBox 19"/>
          <p:cNvSpPr txBox="1"/>
          <p:nvPr/>
        </p:nvSpPr>
        <p:spPr>
          <a:xfrm>
            <a:off x="990600" y="2284605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Brick library</a:t>
            </a:r>
            <a:endParaRPr lang="en-CA" dirty="0"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2" y="3122805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Internet library</a:t>
            </a:r>
            <a:endParaRPr lang="en-CA" dirty="0">
              <a:latin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0600" y="3961005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Data of all sorts</a:t>
            </a:r>
            <a:endParaRPr lang="en-CA" dirty="0">
              <a:latin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90602" y="4812268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Easy access (I/F)</a:t>
            </a:r>
            <a:endParaRPr lang="en-CA" dirty="0">
              <a:latin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0600" y="5650468"/>
            <a:ext cx="3245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</a:rPr>
              <a:t>Available before you ask/think</a:t>
            </a:r>
            <a:endParaRPr lang="en-CA" dirty="0">
              <a:latin typeface="Arial" pitchFamily="34" charset="0"/>
            </a:endParaRPr>
          </a:p>
        </p:txBody>
      </p:sp>
      <p:cxnSp>
        <p:nvCxnSpPr>
          <p:cNvPr id="25" name="Straight Arrow Connector 26"/>
          <p:cNvCxnSpPr>
            <a:cxnSpLocks noChangeShapeType="1"/>
          </p:cNvCxnSpPr>
          <p:nvPr/>
        </p:nvCxnSpPr>
        <p:spPr bwMode="auto">
          <a:xfrm flipV="1">
            <a:off x="2616926" y="1828800"/>
            <a:ext cx="0" cy="457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arrow"/>
            <a:tailEnd type="none" w="med" len="med"/>
          </a:ln>
        </p:spPr>
      </p:cxnSp>
      <p:cxnSp>
        <p:nvCxnSpPr>
          <p:cNvPr id="38" name="Straight Arrow Connector 26"/>
          <p:cNvCxnSpPr>
            <a:cxnSpLocks noChangeShapeType="1"/>
          </p:cNvCxnSpPr>
          <p:nvPr/>
        </p:nvCxnSpPr>
        <p:spPr bwMode="auto">
          <a:xfrm flipV="1">
            <a:off x="2614748" y="2667000"/>
            <a:ext cx="0" cy="457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arrow"/>
            <a:tailEnd type="none" w="med" len="med"/>
          </a:ln>
        </p:spPr>
      </p:cxnSp>
      <p:cxnSp>
        <p:nvCxnSpPr>
          <p:cNvPr id="39" name="Straight Arrow Connector 26"/>
          <p:cNvCxnSpPr>
            <a:cxnSpLocks noChangeShapeType="1"/>
          </p:cNvCxnSpPr>
          <p:nvPr/>
        </p:nvCxnSpPr>
        <p:spPr bwMode="auto">
          <a:xfrm flipV="1">
            <a:off x="2616926" y="3505200"/>
            <a:ext cx="0" cy="457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arrow"/>
            <a:tailEnd type="none" w="med" len="med"/>
          </a:ln>
        </p:spPr>
      </p:cxnSp>
      <p:cxnSp>
        <p:nvCxnSpPr>
          <p:cNvPr id="40" name="Straight Arrow Connector 26"/>
          <p:cNvCxnSpPr>
            <a:cxnSpLocks noChangeShapeType="1"/>
          </p:cNvCxnSpPr>
          <p:nvPr/>
        </p:nvCxnSpPr>
        <p:spPr bwMode="auto">
          <a:xfrm flipV="1">
            <a:off x="2616926" y="4343400"/>
            <a:ext cx="0" cy="457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arrow"/>
            <a:tailEnd type="none" w="med" len="med"/>
          </a:ln>
        </p:spPr>
      </p:cxnSp>
      <p:cxnSp>
        <p:nvCxnSpPr>
          <p:cNvPr id="41" name="Straight Arrow Connector 26"/>
          <p:cNvCxnSpPr>
            <a:cxnSpLocks noChangeShapeType="1"/>
          </p:cNvCxnSpPr>
          <p:nvPr/>
        </p:nvCxnSpPr>
        <p:spPr bwMode="auto">
          <a:xfrm flipV="1">
            <a:off x="2614748" y="5181600"/>
            <a:ext cx="0" cy="457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arrow"/>
            <a:tailEnd type="none" w="med" len="med"/>
          </a:ln>
        </p:spPr>
      </p:cxnSp>
      <p:pic>
        <p:nvPicPr>
          <p:cNvPr id="29" name="Picture 6" descr="https://encrypted-tbn0.gstatic.com/images?q=tbn:ANd9GcR8_JTS5gK6MrLPdVTSwRCdgWvsvR4eD3qTynIdnMz4doF06Y4f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2" y="3362325"/>
            <a:ext cx="3294693" cy="2581276"/>
          </a:xfrm>
          <a:prstGeom prst="rect">
            <a:avLst/>
          </a:prstGeom>
          <a:noFill/>
        </p:spPr>
      </p:pic>
      <p:pic>
        <p:nvPicPr>
          <p:cNvPr id="30" name="Picture 2" descr="https://encrypted-tbn2.gstatic.com/images?q=tbn:ANd9GcQU3neE79uZL17y8hd02eb9M4lga7GInRC9pCNfXz_2qObDNCZ7L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344705"/>
            <a:ext cx="4000500" cy="1741395"/>
          </a:xfrm>
          <a:prstGeom prst="rect">
            <a:avLst/>
          </a:prstGeom>
          <a:noFill/>
        </p:spPr>
      </p:pic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457200" y="819151"/>
            <a:ext cx="708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Access to Information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+mj-ea"/>
              <a:cs typeface="+mj-cs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7245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upload.wikimedia.org/wikipedia/en/thumb/c/c8/Alan_Turing_photo.jpg/225px-Alan_Turing_phot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895476"/>
            <a:ext cx="18986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4" descr="File:Claude Elwood Shannon (1916-2001)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900237"/>
            <a:ext cx="16764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685800" y="914400"/>
            <a:ext cx="731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CA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ICT – </a:t>
            </a: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Information and Communication Technologies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5722" y="4354513"/>
            <a:ext cx="1595309" cy="7571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dirty="0">
                <a:latin typeface="+mn-lt"/>
                <a:cs typeface="+mn-cs"/>
              </a:rPr>
              <a:t>Alan Turing</a:t>
            </a:r>
          </a:p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dirty="0">
                <a:latin typeface="+mn-lt"/>
                <a:cs typeface="+mn-cs"/>
              </a:rPr>
              <a:t> 1912 – 1954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9634" y="4354513"/>
            <a:ext cx="1903085" cy="7571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dirty="0">
                <a:latin typeface="+mn-lt"/>
                <a:cs typeface="+mn-cs"/>
              </a:rPr>
              <a:t>Claude Shannon</a:t>
            </a:r>
          </a:p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dirty="0">
                <a:latin typeface="+mn-lt"/>
                <a:cs typeface="+mn-cs"/>
              </a:rPr>
              <a:t>1916 – 2001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9324" y="1435100"/>
            <a:ext cx="1967205" cy="3970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dirty="0">
                <a:latin typeface="+mn-lt"/>
                <a:cs typeface="+mn-cs"/>
              </a:rPr>
              <a:t>Communications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42087" y="1435100"/>
            <a:ext cx="1364476" cy="3970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dirty="0">
                <a:latin typeface="+mn-lt"/>
                <a:cs typeface="+mn-cs"/>
              </a:rPr>
              <a:t>Computing </a:t>
            </a:r>
          </a:p>
        </p:txBody>
      </p:sp>
      <p:cxnSp>
        <p:nvCxnSpPr>
          <p:cNvPr id="35849" name="Straight Arrow Connector 26"/>
          <p:cNvCxnSpPr>
            <a:cxnSpLocks noChangeShapeType="1"/>
          </p:cNvCxnSpPr>
          <p:nvPr/>
        </p:nvCxnSpPr>
        <p:spPr bwMode="auto">
          <a:xfrm>
            <a:off x="1752600" y="5256213"/>
            <a:ext cx="838200" cy="534987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5850" name="Straight Arrow Connector 26"/>
          <p:cNvCxnSpPr>
            <a:cxnSpLocks noChangeShapeType="1"/>
          </p:cNvCxnSpPr>
          <p:nvPr/>
        </p:nvCxnSpPr>
        <p:spPr bwMode="auto">
          <a:xfrm flipH="1">
            <a:off x="3200403" y="5257800"/>
            <a:ext cx="761999" cy="533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6" name="TextBox 15"/>
          <p:cNvSpPr txBox="1"/>
          <p:nvPr/>
        </p:nvSpPr>
        <p:spPr>
          <a:xfrm>
            <a:off x="2590519" y="5778500"/>
            <a:ext cx="616514" cy="3970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dirty="0">
                <a:latin typeface="+mn-lt"/>
                <a:cs typeface="+mn-cs"/>
              </a:rPr>
              <a:t>ICT </a:t>
            </a:r>
          </a:p>
        </p:txBody>
      </p:sp>
    </p:spTree>
    <p:extLst>
      <p:ext uri="{BB962C8B-B14F-4D97-AF65-F5344CB8AC3E}">
        <p14:creationId xmlns:p14="http://schemas.microsoft.com/office/powerpoint/2010/main" val="126520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upload.wikimedia.org/wikipedia/en/thumb/c/c8/Alan_Turing_photo.jpg/225px-Alan_Turing_phot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895476"/>
            <a:ext cx="18986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4" descr="File:Claude Elwood Shannon (1916-2001)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900237"/>
            <a:ext cx="16764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685800" y="914400"/>
            <a:ext cx="731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CA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ICT – </a:t>
            </a: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Information and Communication Technologies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5722" y="4354513"/>
            <a:ext cx="1595309" cy="7571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dirty="0">
                <a:latin typeface="+mn-lt"/>
                <a:cs typeface="+mn-cs"/>
              </a:rPr>
              <a:t>Alan Turing</a:t>
            </a:r>
          </a:p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dirty="0">
                <a:latin typeface="+mn-lt"/>
                <a:cs typeface="+mn-cs"/>
              </a:rPr>
              <a:t> 1912 – 1954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9634" y="4354513"/>
            <a:ext cx="1903085" cy="7571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dirty="0">
                <a:latin typeface="+mn-lt"/>
                <a:cs typeface="+mn-cs"/>
              </a:rPr>
              <a:t>Claude Shannon</a:t>
            </a:r>
          </a:p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dirty="0">
                <a:latin typeface="+mn-lt"/>
                <a:cs typeface="+mn-cs"/>
              </a:rPr>
              <a:t>1916 – 2001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9324" y="1435100"/>
            <a:ext cx="1967205" cy="3970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dirty="0">
                <a:latin typeface="+mn-lt"/>
                <a:cs typeface="+mn-cs"/>
              </a:rPr>
              <a:t>Communications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42087" y="1435100"/>
            <a:ext cx="1364476" cy="3970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dirty="0">
                <a:latin typeface="+mn-lt"/>
                <a:cs typeface="+mn-cs"/>
              </a:rPr>
              <a:t>Computing </a:t>
            </a:r>
          </a:p>
        </p:txBody>
      </p:sp>
      <p:cxnSp>
        <p:nvCxnSpPr>
          <p:cNvPr id="35849" name="Straight Arrow Connector 26"/>
          <p:cNvCxnSpPr>
            <a:cxnSpLocks noChangeShapeType="1"/>
          </p:cNvCxnSpPr>
          <p:nvPr/>
        </p:nvCxnSpPr>
        <p:spPr bwMode="auto">
          <a:xfrm>
            <a:off x="1752600" y="5256213"/>
            <a:ext cx="838200" cy="534987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5850" name="Straight Arrow Connector 26"/>
          <p:cNvCxnSpPr>
            <a:cxnSpLocks noChangeShapeType="1"/>
          </p:cNvCxnSpPr>
          <p:nvPr/>
        </p:nvCxnSpPr>
        <p:spPr bwMode="auto">
          <a:xfrm flipH="1">
            <a:off x="3200403" y="5257800"/>
            <a:ext cx="761999" cy="533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6" name="TextBox 15"/>
          <p:cNvSpPr txBox="1"/>
          <p:nvPr/>
        </p:nvSpPr>
        <p:spPr>
          <a:xfrm>
            <a:off x="2590519" y="5778500"/>
            <a:ext cx="616514" cy="3970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dirty="0">
                <a:latin typeface="+mn-lt"/>
                <a:cs typeface="+mn-cs"/>
              </a:rPr>
              <a:t>ICT </a:t>
            </a:r>
          </a:p>
        </p:txBody>
      </p:sp>
      <p:pic>
        <p:nvPicPr>
          <p:cNvPr id="123906" name="Picture 2" descr="https://scontent-b-ord.xx.fbcdn.net/hphotos-xfp1/v/t1.0-9/10616450_697151393714954_794533996939551884_n.jpg?oh=9dd27e81c2f2fba78abe42b7c93d52c4&amp;oe=55008D1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1150" y="3795712"/>
            <a:ext cx="3371850" cy="252888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415376" y="3352800"/>
            <a:ext cx="1056700" cy="3970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dirty="0" smtClean="0">
                <a:latin typeface="+mn-lt"/>
                <a:cs typeface="+mn-cs"/>
              </a:rPr>
              <a:t>Content </a:t>
            </a:r>
            <a:endParaRPr lang="en-CA" dirty="0">
              <a:latin typeface="+mn-lt"/>
              <a:cs typeface="+mn-cs"/>
            </a:endParaRPr>
          </a:p>
        </p:txBody>
      </p:sp>
      <p:cxnSp>
        <p:nvCxnSpPr>
          <p:cNvPr id="19" name="Straight Arrow Connector 26"/>
          <p:cNvCxnSpPr>
            <a:cxnSpLocks noChangeShapeType="1"/>
          </p:cNvCxnSpPr>
          <p:nvPr/>
        </p:nvCxnSpPr>
        <p:spPr bwMode="auto">
          <a:xfrm flipH="1">
            <a:off x="3200400" y="6019800"/>
            <a:ext cx="1800000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390384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267200"/>
            <a:ext cx="8458200" cy="1447800"/>
          </a:xfrm>
        </p:spPr>
        <p:txBody>
          <a:bodyPr/>
          <a:lstStyle/>
          <a:p>
            <a:pPr marL="457200" indent="-457200" eaLnBrk="1" hangingPunct="1">
              <a:buFontTx/>
              <a:buNone/>
              <a:defRPr/>
            </a:pPr>
            <a:endParaRPr lang="en-US" sz="1000" dirty="0" smtClean="0"/>
          </a:p>
          <a:p>
            <a:pPr marL="457200" indent="-457200" eaLnBrk="1" hangingPunct="1">
              <a:buFontTx/>
              <a:buNone/>
              <a:defRPr/>
            </a:pPr>
            <a:endParaRPr lang="en-US" dirty="0" smtClean="0"/>
          </a:p>
          <a:p>
            <a:pPr marL="457200" indent="-457200" eaLnBrk="1" hangingPunct="1">
              <a:buFontTx/>
              <a:buNone/>
              <a:defRPr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ICT</a:t>
            </a:r>
            <a:r>
              <a:rPr lang="en-US" dirty="0" smtClean="0"/>
              <a:t>:	Already ~5% of the global GDP</a:t>
            </a:r>
          </a:p>
          <a:p>
            <a:pPr marL="457200" indent="-457200" eaLnBrk="1" hangingPunct="1">
              <a:buFontTx/>
              <a:buNone/>
              <a:defRPr/>
            </a:pPr>
            <a:endParaRPr lang="en-US" sz="600" dirty="0" smtClean="0"/>
          </a:p>
          <a:p>
            <a:pPr marL="457200" indent="-457200" eaLnBrk="1" hangingPunct="1">
              <a:buFontTx/>
              <a:buNone/>
              <a:defRPr/>
            </a:pPr>
            <a:r>
              <a:rPr lang="en-US" dirty="0" smtClean="0"/>
              <a:t>		</a:t>
            </a:r>
            <a:endParaRPr lang="en-CA" dirty="0" smtClean="0"/>
          </a:p>
          <a:p>
            <a:pPr marL="457200" indent="-457200" eaLnBrk="1" hangingPunct="1">
              <a:buFontTx/>
              <a:buNone/>
              <a:defRPr/>
            </a:pPr>
            <a:endParaRPr lang="en-US" dirty="0" smtClean="0"/>
          </a:p>
          <a:p>
            <a:pPr marL="457200" indent="-457200" eaLnBrk="1" hangingPunct="1">
              <a:buFontTx/>
              <a:buNone/>
              <a:defRPr/>
            </a:pPr>
            <a:endParaRPr lang="en-CA" dirty="0" smtClean="0"/>
          </a:p>
          <a:p>
            <a:pPr marL="457200" indent="-457200" eaLnBrk="1" hangingPunct="1">
              <a:buFontTx/>
              <a:buNone/>
              <a:defRPr/>
            </a:pPr>
            <a:endParaRPr lang="en-US" dirty="0" smtClean="0"/>
          </a:p>
          <a:p>
            <a:pPr marL="457200" indent="-457200" eaLnBrk="1" hangingPunct="1">
              <a:buFontTx/>
              <a:buNone/>
              <a:defRPr/>
            </a:pPr>
            <a:endParaRPr lang="en-CA" dirty="0" smtClean="0"/>
          </a:p>
          <a:p>
            <a:pPr marL="457200" indent="-457200"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297986" name="Picture 2" descr="http://na2.www.gartner.com/imagesrv/research/it-spending-forecast/images/IT_Spend_Forecast_Q12015.png;pv3cd4bf13b4cb315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066800"/>
            <a:ext cx="5105400" cy="381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49000" y="1447800"/>
            <a:ext cx="3204000" cy="18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ICT: Becoming World’s Biggest Industry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65463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457200" y="819150"/>
            <a:ext cx="7543800" cy="381000"/>
          </a:xfrm>
        </p:spPr>
        <p:txBody>
          <a:bodyPr/>
          <a:lstStyle/>
          <a:p>
            <a:r>
              <a:rPr lang="en-US" smtClean="0"/>
              <a:t>From Research to Innovation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14450"/>
            <a:ext cx="8686800" cy="5086350"/>
          </a:xfrm>
        </p:spPr>
        <p:txBody>
          <a:bodyPr/>
          <a:lstStyle/>
          <a:p>
            <a:r>
              <a:rPr lang="en-US" dirty="0" smtClean="0"/>
              <a:t>Engineering in contemporary meaning</a:t>
            </a:r>
            <a:r>
              <a:rPr lang="tr-TR" dirty="0" smtClean="0"/>
              <a:t>:</a:t>
            </a:r>
            <a:r>
              <a:rPr lang="en-US" dirty="0" smtClean="0"/>
              <a:t> </a:t>
            </a:r>
          </a:p>
          <a:p>
            <a:pPr>
              <a:buFontTx/>
              <a:buNone/>
            </a:pPr>
            <a:r>
              <a:rPr lang="en-US" dirty="0" smtClean="0"/>
              <a:t>	A fairly recent branch of knowledge</a:t>
            </a:r>
            <a:endParaRPr lang="tr-TR" dirty="0" smtClean="0"/>
          </a:p>
          <a:p>
            <a:pPr>
              <a:buFontTx/>
              <a:buNone/>
            </a:pPr>
            <a:endParaRPr lang="tr-TR" sz="1000" dirty="0" smtClean="0"/>
          </a:p>
          <a:p>
            <a:r>
              <a:rPr lang="tr-TR" dirty="0" smtClean="0"/>
              <a:t>1</a:t>
            </a:r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tr-TR" dirty="0" smtClean="0"/>
              <a:t>– </a:t>
            </a:r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tr-TR" dirty="0" smtClean="0"/>
              <a:t> </a:t>
            </a:r>
            <a:r>
              <a:rPr lang="en-US" dirty="0" smtClean="0"/>
              <a:t>century</a:t>
            </a:r>
            <a:r>
              <a:rPr lang="tr-TR" dirty="0" smtClean="0"/>
              <a:t>: </a:t>
            </a:r>
            <a:r>
              <a:rPr lang="en-CA" dirty="0" smtClean="0"/>
              <a:t>Calculus was developed</a:t>
            </a:r>
          </a:p>
          <a:p>
            <a:endParaRPr lang="en-US" sz="1000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19</a:t>
            </a:r>
            <a:r>
              <a:rPr lang="en-US" baseline="30000" dirty="0" smtClean="0">
                <a:sym typeface="Wingdings" pitchFamily="2" charset="2"/>
              </a:rPr>
              <a:t>th</a:t>
            </a:r>
            <a:r>
              <a:rPr lang="en-US" dirty="0" smtClean="0">
                <a:sym typeface="Wingdings" pitchFamily="2" charset="2"/>
              </a:rPr>
              <a:t> century, 2</a:t>
            </a:r>
            <a:r>
              <a:rPr lang="en-US" baseline="30000" dirty="0" smtClean="0">
                <a:sym typeface="Wingdings" pitchFamily="2" charset="2"/>
              </a:rPr>
              <a:t>nd</a:t>
            </a:r>
            <a:r>
              <a:rPr lang="en-US" dirty="0" smtClean="0">
                <a:sym typeface="Wingdings" pitchFamily="2" charset="2"/>
              </a:rPr>
              <a:t> half</a:t>
            </a:r>
            <a:r>
              <a:rPr lang="tr-TR" dirty="0" smtClean="0">
                <a:sym typeface="Wingdings" pitchFamily="2" charset="2"/>
              </a:rPr>
              <a:t>:</a:t>
            </a:r>
            <a:r>
              <a:rPr lang="en-US" dirty="0" smtClean="0">
                <a:sym typeface="Wingdings" pitchFamily="2" charset="2"/>
              </a:rPr>
              <a:t> Engineering started being developed</a:t>
            </a:r>
            <a:endParaRPr lang="tr-TR" dirty="0" smtClean="0">
              <a:sym typeface="Wingdings" pitchFamily="2" charset="2"/>
            </a:endParaRPr>
          </a:p>
          <a:p>
            <a:endParaRPr lang="tr-TR" sz="1000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20</a:t>
            </a:r>
            <a:r>
              <a:rPr lang="en-US" baseline="30000" dirty="0" smtClean="0">
                <a:sym typeface="Wingdings" pitchFamily="2" charset="2"/>
              </a:rPr>
              <a:t>th</a:t>
            </a:r>
            <a:r>
              <a:rPr lang="en-US" dirty="0" smtClean="0">
                <a:sym typeface="Wingdings" pitchFamily="2" charset="2"/>
              </a:rPr>
              <a:t> century, 1</a:t>
            </a:r>
            <a:r>
              <a:rPr lang="en-US" baseline="30000" dirty="0" smtClean="0">
                <a:sym typeface="Wingdings" pitchFamily="2" charset="2"/>
              </a:rPr>
              <a:t>st </a:t>
            </a:r>
            <a:r>
              <a:rPr lang="en-US" dirty="0" smtClean="0">
                <a:sym typeface="Wingdings" pitchFamily="2" charset="2"/>
              </a:rPr>
              <a:t>half: Mathematical principles of engineering got matured</a:t>
            </a:r>
            <a:endParaRPr lang="tr-TR" dirty="0" smtClean="0">
              <a:sym typeface="Wingdings" pitchFamily="2" charset="2"/>
            </a:endParaRPr>
          </a:p>
          <a:p>
            <a:endParaRPr lang="tr-TR" sz="1000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20</a:t>
            </a:r>
            <a:r>
              <a:rPr lang="en-US" baseline="30000" dirty="0" smtClean="0">
                <a:sym typeface="Wingdings" pitchFamily="2" charset="2"/>
              </a:rPr>
              <a:t>th</a:t>
            </a:r>
            <a:r>
              <a:rPr lang="en-US" dirty="0" smtClean="0">
                <a:sym typeface="Wingdings" pitchFamily="2" charset="2"/>
              </a:rPr>
              <a:t> century, 2</a:t>
            </a:r>
            <a:r>
              <a:rPr lang="en-US" baseline="30000" dirty="0" smtClean="0">
                <a:sym typeface="Wingdings" pitchFamily="2" charset="2"/>
              </a:rPr>
              <a:t>nd</a:t>
            </a:r>
            <a:r>
              <a:rPr lang="en-US" dirty="0" smtClean="0">
                <a:sym typeface="Wingdings" pitchFamily="2" charset="2"/>
              </a:rPr>
              <a:t> half</a:t>
            </a:r>
            <a:r>
              <a:rPr lang="tr-TR" dirty="0" smtClean="0">
                <a:sym typeface="Wingdings" pitchFamily="2" charset="2"/>
              </a:rPr>
              <a:t>: </a:t>
            </a:r>
            <a:r>
              <a:rPr lang="en-US" dirty="0" smtClean="0">
                <a:sym typeface="Wingdings" pitchFamily="2" charset="2"/>
              </a:rPr>
              <a:t>Explosive growth in engineering applications</a:t>
            </a:r>
            <a:endParaRPr lang="tr-TR" dirty="0" smtClean="0">
              <a:sym typeface="Wingdings" pitchFamily="2" charset="2"/>
            </a:endParaRPr>
          </a:p>
          <a:p>
            <a:endParaRPr lang="tr-TR" sz="1000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21</a:t>
            </a:r>
            <a:r>
              <a:rPr lang="en-US" baseline="30000" dirty="0" smtClean="0">
                <a:sym typeface="Wingdings" pitchFamily="2" charset="2"/>
              </a:rPr>
              <a:t>th</a:t>
            </a:r>
            <a:r>
              <a:rPr lang="tr-TR" dirty="0" smtClean="0">
                <a:sym typeface="Wingdings" pitchFamily="2" charset="2"/>
              </a:rPr>
              <a:t>: </a:t>
            </a:r>
            <a:r>
              <a:rPr lang="en-US" dirty="0" smtClean="0">
                <a:sym typeface="Wingdings" pitchFamily="2" charset="2"/>
              </a:rPr>
              <a:t>Innovation</a:t>
            </a:r>
            <a:r>
              <a:rPr lang="tr-TR" dirty="0" smtClean="0">
                <a:sym typeface="Wingdings" pitchFamily="2" charset="2"/>
              </a:rPr>
              <a:t> (</a:t>
            </a:r>
            <a:r>
              <a:rPr lang="en-US" dirty="0" smtClean="0">
                <a:sym typeface="Wingdings" pitchFamily="2" charset="2"/>
              </a:rPr>
              <a:t>health care, productivity</a:t>
            </a:r>
            <a:r>
              <a:rPr lang="tr-TR" dirty="0" smtClean="0">
                <a:sym typeface="Wingdings" pitchFamily="2" charset="2"/>
              </a:rPr>
              <a:t>, </a:t>
            </a:r>
            <a:r>
              <a:rPr lang="en-US" dirty="0" smtClean="0">
                <a:sym typeface="Wingdings" pitchFamily="2" charset="2"/>
              </a:rPr>
              <a:t>environment, communications, education</a:t>
            </a:r>
            <a:r>
              <a:rPr lang="tr-TR" dirty="0" smtClean="0">
                <a:sym typeface="Wingdings" pitchFamily="2" charset="2"/>
              </a:rPr>
              <a:t>, …)</a:t>
            </a:r>
          </a:p>
          <a:p>
            <a:pPr>
              <a:buFontTx/>
              <a:buNone/>
            </a:pPr>
            <a:endParaRPr lang="en-US" sz="1000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R&amp;D</a:t>
            </a:r>
            <a:r>
              <a:rPr lang="tr-TR" dirty="0" smtClean="0">
                <a:sym typeface="Wingdings" pitchFamily="2" charset="2"/>
              </a:rPr>
              <a:t> </a:t>
            </a:r>
            <a:r>
              <a:rPr lang="en-US" dirty="0" smtClean="0">
                <a:sym typeface="Wingdings" pitchFamily="2" charset="2"/>
              </a:rPr>
              <a:t> R&amp;D&amp;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I</a:t>
            </a:r>
          </a:p>
          <a:p>
            <a:endParaRPr lang="en-US" sz="100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tr-TR" dirty="0" smtClean="0">
              <a:sym typeface="Wingdings" pitchFamily="2" charset="2"/>
            </a:endParaRPr>
          </a:p>
          <a:p>
            <a:pPr>
              <a:buFontTx/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FontTx/>
              <a:buNone/>
            </a:pPr>
            <a:endParaRPr lang="en-US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 flipH="1">
            <a:off x="228600" y="838200"/>
            <a:ext cx="8763000" cy="548640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6019800" y="1308101"/>
            <a:ext cx="1052512" cy="901700"/>
          </a:xfrm>
          <a:prstGeom prst="hexagon">
            <a:avLst>
              <a:gd name="adj" fmla="val 29181"/>
              <a:gd name="vf" fmla="val 11547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7353" y="1488141"/>
            <a:ext cx="3063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AutoShape 5"/>
          <p:cNvSpPr>
            <a:spLocks noChangeArrowheads="1"/>
          </p:cNvSpPr>
          <p:nvPr/>
        </p:nvSpPr>
        <p:spPr bwMode="auto">
          <a:xfrm>
            <a:off x="7435850" y="1295401"/>
            <a:ext cx="1250950" cy="1125537"/>
          </a:xfrm>
          <a:prstGeom prst="hexagon">
            <a:avLst>
              <a:gd name="adj" fmla="val 27786"/>
              <a:gd name="vf" fmla="val 11547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1365" y="1474695"/>
            <a:ext cx="5588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AutoShape 7"/>
          <p:cNvSpPr>
            <a:spLocks noChangeArrowheads="1"/>
          </p:cNvSpPr>
          <p:nvPr/>
        </p:nvSpPr>
        <p:spPr bwMode="auto">
          <a:xfrm>
            <a:off x="7351715" y="3552826"/>
            <a:ext cx="1563687" cy="1323975"/>
          </a:xfrm>
          <a:prstGeom prst="hexagon">
            <a:avLst>
              <a:gd name="adj" fmla="val 29526"/>
              <a:gd name="vf" fmla="val 11547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2" y="3727450"/>
            <a:ext cx="931863" cy="7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1" name="AutoShape 9"/>
          <p:cNvSpPr>
            <a:spLocks noChangeArrowheads="1"/>
          </p:cNvSpPr>
          <p:nvPr/>
        </p:nvSpPr>
        <p:spPr bwMode="auto">
          <a:xfrm>
            <a:off x="5372100" y="3092450"/>
            <a:ext cx="2019300" cy="1784351"/>
          </a:xfrm>
          <a:prstGeom prst="hexagon">
            <a:avLst>
              <a:gd name="adj" fmla="val 28292"/>
              <a:gd name="vf" fmla="val 11547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pic>
        <p:nvPicPr>
          <p:cNvPr id="38922" name="Picture 10" descr="apple_ipho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92777" y="3505201"/>
            <a:ext cx="1393825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4" name="AutoShape 12"/>
          <p:cNvSpPr>
            <a:spLocks noChangeArrowheads="1"/>
          </p:cNvSpPr>
          <p:nvPr/>
        </p:nvSpPr>
        <p:spPr bwMode="auto">
          <a:xfrm>
            <a:off x="3158191" y="2819400"/>
            <a:ext cx="2216150" cy="2057400"/>
          </a:xfrm>
          <a:prstGeom prst="hexagon">
            <a:avLst>
              <a:gd name="adj" fmla="val 28561"/>
              <a:gd name="vf" fmla="val 11547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pic>
        <p:nvPicPr>
          <p:cNvPr id="38925" name="Picture 13" descr="Apple iPa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21741" y="3033620"/>
            <a:ext cx="128824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6172200" y="2209800"/>
            <a:ext cx="755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ea typeface="SimSun" pitchFamily="2" charset="-122"/>
              </a:rPr>
              <a:t>iPod</a:t>
            </a:r>
            <a:endParaRPr lang="en-CA" dirty="0">
              <a:solidFill>
                <a:schemeClr val="bg1"/>
              </a:solidFill>
              <a:ea typeface="SimSun" pitchFamily="2" charset="-122"/>
            </a:endParaRP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7352554" y="2423175"/>
            <a:ext cx="147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ea typeface="SimSun" pitchFamily="2" charset="-122"/>
              </a:rPr>
              <a:t>Blackberry</a:t>
            </a:r>
            <a:endParaRPr lang="en-CA" dirty="0">
              <a:solidFill>
                <a:schemeClr val="bg1"/>
              </a:solidFill>
              <a:ea typeface="SimSun" pitchFamily="2" charset="-122"/>
            </a:endParaRP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7547818" y="4891088"/>
            <a:ext cx="12017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chemeClr val="bg1"/>
                </a:solidFill>
                <a:ea typeface="SimSun" pitchFamily="2" charset="-122"/>
              </a:rPr>
              <a:t>Netbook</a:t>
            </a:r>
            <a:endParaRPr lang="en-CA" dirty="0">
              <a:solidFill>
                <a:schemeClr val="bg1"/>
              </a:solidFill>
              <a:ea typeface="SimSun" pitchFamily="2" charset="-122"/>
            </a:endParaRPr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5786253" y="4876800"/>
            <a:ext cx="12017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chemeClr val="bg1"/>
                </a:solidFill>
                <a:ea typeface="SimSun" pitchFamily="2" charset="-122"/>
              </a:rPr>
              <a:t>iPhone</a:t>
            </a:r>
            <a:endParaRPr lang="en-CA" dirty="0">
              <a:solidFill>
                <a:schemeClr val="bg1"/>
              </a:solidFill>
              <a:ea typeface="SimSun" pitchFamily="2" charset="-122"/>
            </a:endParaRP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3401642" y="4886605"/>
            <a:ext cx="17396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 smtClean="0">
                <a:solidFill>
                  <a:schemeClr val="bg1"/>
                </a:solidFill>
                <a:ea typeface="SimSun" pitchFamily="2" charset="-122"/>
              </a:rPr>
              <a:t>iPad</a:t>
            </a:r>
            <a:r>
              <a:rPr lang="en-US" dirty="0" smtClean="0">
                <a:solidFill>
                  <a:schemeClr val="bg1"/>
                </a:solidFill>
                <a:ea typeface="SimSun" pitchFamily="2" charset="-122"/>
              </a:rPr>
              <a:t> (2010)</a:t>
            </a:r>
            <a:endParaRPr lang="en-CA" dirty="0">
              <a:solidFill>
                <a:schemeClr val="bg1"/>
              </a:solidFill>
              <a:ea typeface="SimSun" pitchFamily="2" charset="-122"/>
            </a:endParaRPr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6211889" y="941294"/>
            <a:ext cx="7223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rgbClr val="FFFF00"/>
                </a:solidFill>
                <a:ea typeface="SimSun" pitchFamily="2" charset="-122"/>
              </a:rPr>
              <a:t>360</a:t>
            </a:r>
            <a:endParaRPr lang="en-CA" sz="1600" dirty="0">
              <a:solidFill>
                <a:srgbClr val="FFFF00"/>
              </a:solidFill>
              <a:ea typeface="SimSun" pitchFamily="2" charset="-122"/>
            </a:endParaRPr>
          </a:p>
        </p:txBody>
      </p:sp>
      <p:sp>
        <p:nvSpPr>
          <p:cNvPr id="38932" name="Text Box 20"/>
          <p:cNvSpPr txBox="1">
            <a:spLocks noChangeArrowheads="1"/>
          </p:cNvSpPr>
          <p:nvPr/>
        </p:nvSpPr>
        <p:spPr bwMode="auto">
          <a:xfrm>
            <a:off x="7700029" y="914400"/>
            <a:ext cx="722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  <a:ea typeface="SimSun" pitchFamily="2" charset="-122"/>
              </a:rPr>
              <a:t>300</a:t>
            </a:r>
            <a:endParaRPr lang="en-CA" dirty="0">
              <a:solidFill>
                <a:srgbClr val="FFFF00"/>
              </a:solidFill>
              <a:ea typeface="SimSun" pitchFamily="2" charset="-122"/>
            </a:endParaRPr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7771747" y="3121773"/>
            <a:ext cx="722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FFFF00"/>
                </a:solidFill>
                <a:ea typeface="SimSun" pitchFamily="2" charset="-122"/>
              </a:rPr>
              <a:t>180</a:t>
            </a:r>
            <a:endParaRPr lang="en-CA" sz="2000" dirty="0">
              <a:solidFill>
                <a:srgbClr val="FFFF00"/>
              </a:solidFill>
              <a:ea typeface="SimSun" pitchFamily="2" charset="-122"/>
            </a:endParaRPr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6019802" y="2639526"/>
            <a:ext cx="72231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>
                <a:solidFill>
                  <a:srgbClr val="FFFF00"/>
                </a:solidFill>
                <a:ea typeface="SimSun" pitchFamily="2" charset="-122"/>
              </a:rPr>
              <a:t>74</a:t>
            </a:r>
            <a:endParaRPr lang="en-CA" sz="2200" dirty="0">
              <a:solidFill>
                <a:srgbClr val="FFFF00"/>
              </a:solidFill>
              <a:ea typeface="SimSun" pitchFamily="2" charset="-122"/>
            </a:endParaRPr>
          </a:p>
        </p:txBody>
      </p:sp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3608294" y="2357736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rgbClr val="FFFF00"/>
                </a:solidFill>
                <a:ea typeface="SimSun" pitchFamily="2" charset="-122"/>
              </a:rPr>
              <a:t>28</a:t>
            </a:r>
            <a:endParaRPr lang="en-CA" sz="2400" dirty="0">
              <a:solidFill>
                <a:srgbClr val="FFFF00"/>
              </a:solidFill>
              <a:ea typeface="SimSun" pitchFamily="2" charset="-122"/>
            </a:endParaRPr>
          </a:p>
        </p:txBody>
      </p:sp>
      <p:sp>
        <p:nvSpPr>
          <p:cNvPr id="38936" name="Text Box 27"/>
          <p:cNvSpPr txBox="1">
            <a:spLocks noChangeArrowheads="1"/>
          </p:cNvSpPr>
          <p:nvPr/>
        </p:nvSpPr>
        <p:spPr bwMode="auto">
          <a:xfrm>
            <a:off x="533400" y="990600"/>
            <a:ext cx="731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3300"/>
                </a:solidFill>
                <a:latin typeface="Arial" pitchFamily="34" charset="0"/>
                <a:ea typeface="SimSun" pitchFamily="2" charset="-122"/>
              </a:rPr>
              <a:t>Number of Days to Reach 1  Million Units Sold</a:t>
            </a:r>
            <a:endParaRPr lang="en-CA" dirty="0">
              <a:solidFill>
                <a:srgbClr val="FF330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8937" name="Line 28"/>
          <p:cNvSpPr>
            <a:spLocks noChangeShapeType="1"/>
          </p:cNvSpPr>
          <p:nvPr/>
        </p:nvSpPr>
        <p:spPr bwMode="auto">
          <a:xfrm flipH="1">
            <a:off x="609600" y="1358900"/>
            <a:ext cx="54737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8" name="AutoShape 12"/>
          <p:cNvSpPr>
            <a:spLocks noChangeArrowheads="1"/>
          </p:cNvSpPr>
          <p:nvPr/>
        </p:nvSpPr>
        <p:spPr bwMode="auto">
          <a:xfrm>
            <a:off x="304800" y="2438401"/>
            <a:ext cx="2901950" cy="2435225"/>
          </a:xfrm>
          <a:prstGeom prst="hexagon">
            <a:avLst>
              <a:gd name="adj" fmla="val 28561"/>
              <a:gd name="vf" fmla="val 11547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3010" name="AutoShape 2" descr="data:image/jpeg;base64,/9j/4AAQSkZJRgABAQAAAQABAAD/2wCEAAkGBxQTEhMUExQVFhUXFRUWGBUWFxcVFRcYFxUWFxUaFxkYHCkgGB4lHBUUITEjJSkrLy4uGB8zODMtNygtMSsBCgoKDg0OGxAQGjEkHSQsNSwsLC8sLCwtLCwsLC4sNzcsNy0sLC8sLC0sLCwsLCwsNCw3LCw1LCwsMiwsLCwrLP/AABEIAKgBLAMBIgACEQEDEQH/xAAcAAEAAgMBAQEAAAAAAAAAAAAABAcDBQYCCAH/xABAEAABAwEFBQQIBAUEAgMAAAABAAIDEQQFEiExBkFRYXEHEyKBIzJCUmJykaEUgpKxM1Nj4fAkQ8HRFaJzg5P/xAAZAQEBAAMBAAAAAAAAAAAAAAAAAQIDBAX/xAAkEQEAAgECBgMBAQAAAAAAAAAAARECAyEEEjFBYfATUXEyIv/aAAwDAQACEQMRAD8AvFERAREQEREBERAREQEREBERAREQEREBERAREQEREBERAREQEREBERAREQEREBERAREQEREBERAREQEREBERAREQEREBERAREQEXh8gGpWkvDbCyQmj5QTwZ4z9G1p50Qb5FW96dqQFRZ4CfilNB+hta/qC11g7VJg8d/FG5m/u8THjpicQemXVBbKLX3LfUNqj7yB4eN40c08HNObStggIiICIiAiIgIiICIiAiIgIiICIiAiIgIiICIiAiIgIi8veAKkgDicgg9IuevnbWxWYEyzs6Ag/2Ve3726wtqLNEXn3nZD70/wCVlyT32YfJHbf8XGtdeF+WeAVllY3lWp+gXzRfvaveFoqBJ3bTuZ/lPsuNtdtklNZHuefiJP04K1jHkvOfHvvd9S3j2hRtyijc88XeEfTUrlry22tUlQHCMcGCn31VKXDNbC4MsveyH+Wxrpf/AFANFa+zuyN5SgG1Rw2dvvPk8dKaiNmLPkXNTm+oOS+s2g2m3SOBDpHkE1ILiQTxI0KhEEmgFTuA1+isezbDw4fC507+BrHF9WZg9XFbyxbK4Qf4cYpkI2CoPNwAxealXvMl1tEKrsez8rzV7SxvF1Af06/ZQr2ueSIYvXZvc2uXzDd10Vn226DCfEKgnJ3sny3Hkfuosha0VJAGmZoPpoozVXd16S2eQSQvcx43jeODgcnDkVbWx3aZDaMMVpwwzGgDq0ikPIn1CeB8idFxN8bORTVfZXNDtcGjHfKfZ/bouHtkLmOLHtLXDVpFCoPq5F89bHdplosWGOWs9nGWAn0kY/puOo+F2WlC1Xjs7tDZ7bEJbNIHt0I0ew+69pzaevkg2iIiAiIgIiICIiAiIgIiICIiAiIgIigXnfEMDMcsga3SuorrTLfqrETO0JMxEXKeirK/e2exQ1EVZHctPt/yQq7v3trtctRCBEOO/wC2f3WXJXWWHyX/ADF++X0VarZHGKyPa0fEQFyF+9qFgs1QZcbhub/lfsvmi89o7TOSZZnmu6tB9tfNaoBLxjyVnPWa997Lpv3t2eaizQ0+J3961+gVeX1t9brTXvJ3AcG5fQ6jyKw3FsTbrXQwWaRzTmHkd3HT530afIld7dXYo4DFbLVGz+nCO8ectMb6Naa8nJzz22X48e+/6qSR7nEkkk7yTU+ZK3FwbK2q2fwInPFaFzQXAccVPV130V+3F2bWSHCY7IHkZGS1elPIhrqMHkwrso7lqAJH5Cngbk3Ll6v0aFizUJdvY5OSTaJ44mjc0GaTXeGkMbofbK7u4eyuxR0IgktB1D53eDyjbhYRyJd5qz4LBGz1WCvE5nyropKDTXbdBiYGNMcTBoyJjWADgMIAH0KnR3dGMyMR4vOL7HIeQUtYZ7UxlMbgK6VNK9OPkpYzIogtTnGjI3aHxOGBtd3reL/1X4+yyOpikLRwjAFernVP0ogy2qVgb6QtwnLxEBpruzyK52+dnDQmIYm74zqPkP8Ah4Lo4LGxmYbn7xJc7zc6pOg3rOgqFl1Na4gOlppg9UN4guNHfRL1uqG0NEbxUgeFwJL2/mNfodVYV83JDaSaOwytHrNNeneMrR4y35jcQuKvGzzwOwSMa0V8L9Wu+Wn7Eg8lRU20uzktmq4+OLdI0ZD5x7J+3NaS7L6nskoms8jo5BvboRwcDk4ciCFdpeCKHOooagUK4raDs4dMHSWJhqKkxAHAfkdo08tOig73YDtggteGG14bPaDQB1aQyH4SfUPwuPChJNFaC+JLbC9jyyRpa9vhLXDCRTiF3/Z/2s2mw4Yp62izCgDSfSxj+m46gD2TlkKFqD6cRanZvaOzW6IS2aQPboRo9h917Tm09dd1QtsgIiICIiAiIgIiICIol6W9sET5X6NFabydwHMmgSItJmt37eF4xQtxSvawfEaV6DUrgNqO2OxWUuYxsksoGjW4WgkVGIup+y01uvlzpQ+Whe476HDX1Q3gBkMuq5Daq6IrU8l1IpqDDNngdl6swG6ujxmNDUUpu1NKdOolp0daNW5jpDzffbdbZRSGOKAU9anfPrxGPwj9K4K+NoLVajW0Tyy51o95LR0b6rfIKLeNgkgkMcrCx43HgdCCMnA6gioO5YI5C0gjUEEb9Oq0t72yBxGINJbUCtCRU6CvHktvd2ydql0jLRvLyGAeTvEfILp9m75jtBa3wQy4Q3ecYFfVeTXfXC4nlXNdTHZI2eIuJ3YsVB/w39laGmuPsyicGmWZ8pNPBZ2EAO9ppe8E8qFreOhBVnbObJWaysDxYYYng5SS1lk01GLE5jqbmrl7vvR8D8dn8LuYIa4V0cDm4a6V6jVWNs3tEy0tDQBDNTxM1ByzMZyxDqARvHEJjIHvPixkbzlG2nIVLz9tVsYLKxnqtAPHU/U5rxHIRkMTuZAaPvT9lHtMxBo+UNzyDAC8g1wijg41NDoNxUE+R4Aq4gDicgo/40H1GudzAo39TqA+VVFjgqWubFU645T4hWmgNXA65ZDJSWWR5zfIT8LBgbu35u4+1vQDa8P8TC06gBxcSBrlhBPkF+fiXu9Rh11f4B1ofEelB13rPZrKyMUY0N401PMnUnmV+TWxjTQuGI6N1cejdToUGFtke7OSQ/LGCwD81S48NR0Waz2RjPVaBz1J6k5lRH3mSS1rDUDfmd1PA2rqZ+1hWGSKVwq9+FudczG2nRjsWnF/HJWhsZbWxpoXCu5tauPRozKiPvMk0Y3xVp4q1zrnhaC4ae1h6qM1sTAAAXA8PRxHI9A/p4qLB/5MkBkeVKeGFtcPUubQA56tbpqrypbZCeXDV+BnFzsqD5Q4gebl4dR3vy6H3I9DTPIOB/NuWotYmHjDBlSoxF81N+GpOeWQDwvcDo5GA4nTDQh7jlxBZkKjmK8+LYTW2wAYWEZZYLO3HTkXkYG7taKHbLbX0MrBHG7R0vpsR1pXFRjuFSeW5a6W3dw7BG7vGnLuAS6VlTngIzpyd5HNYbXbXtAYYhFE7LHN6RoroHMafD5kBFSmXHE2rGCQOZhLZXkSB3KhJxUpmCAsM164z3ZdIHsIP+lIc1+tK5HCN+E051CxvupmARulmdUUBqcA6NFRT5q65LE2+O5IhlDWmhwmJuTv/raKtd0BHBBB2r2RZeQBmibC4aS1Bm0yBDfDTkSVR21ux1osD6SNxRk+GVvqO6+6eRV7fiz3jWCMse6pbJai4VzzDG5knP1atKz2m7muFLQ98wOrAMEXm1uZ19px0UHzhcd9z2OUTWaV0cg3t0I4OBycNMiCF9Bdn/bDBa8MNrw2e0GgDq+hkPIn+GeTjTShJNFXO3nZ2yKstkcACf4D3AOqT/tE+t01VayRlpIcCCMiDkR1Cg+4UXzF2f8AazabBhimraLMKANJ9JGP6bjqAPZOWQALV9D7N7R2a3RCWzSB7dCNHsPuvac2n99RUINsiIgIiICIiAq27Qb+Dn92D6OHN3xS6Afl/c8lZKpba3Y09/LSV2Fz3OGtKk1oT9vJdPCxjOf+pcnGTnGnWMfrhr2vipOea2cNp7+Fsm8Va7qNf3B/MFim2QLNykXXYjFiaR4XD7j+1foF28Vpznhf04eE1tPTz5YvdCtTI5WCG0AuYK4Htp3sJOpjJ1bxYcjyOa4q/bikszhWj4nV7uZtcDxvHFrhvacx0IJ7m1xUJCwQ2jCHMc0SRPyfE+uF1NDlm1w3OFCF5L2Vcg0XebL7berFanGmgly4UAkyr+YZ8d5Wmv7ZrA0z2YukgHrA5ywk6CUDVu4PAodDhJAXNoL2kIAGEYgRXI5UyocgSerQvDi8kEOLSDUFpANa5EO9au/Vpy3Krtm9rJbL4cnx7muzLK64DuHLRdXFfxlGLEMJ92rQORA/5qsoi0nZal17WNfSG1SYH6NmDnNaf/maxzSOtacab+obYWNJaGSPJocqRRZ51ODCHDycVQ7Y3OGnh4mgb9TRp8qFdlsnfstmb3MzjJARlGMRkYNQYnGhIFPUII0oRoUxRErNkncMnyNYd0cYxvppvFTmRmGjqscMoY8ta1xOTS5znSONBlkMRA64d5UeyTROZ3jfSNcKDD4WHKmF7ciHDTC4E6b9PBvpooxpANaBkYqc6UGYqK191KLSnxSuFZH4RTPEcLRUAHwtPUirz/14jbE1tAC8UyoAyM78qUDq1J9oqIBLUElkdTkZD3jid1BWlaD2XDooULmsfgtVS4khj3OJieOHXk6v3Cuw2JvgVDGU5MjFfuRllU+rTmsL2Sup6jH0JGN2J5z5VLdRm13DJRbfLHhDZixjmnwd0SJG55FoAxA6ZAEZ8gVis1qtLxQxtND4ZZfR11FTGAXA0PLVL+imeyPY5xbKHGembZD4Xc20GF7ct4JFDzJxW+ZjCHNe2KegBbGC8O+F0bRVw4GgI8lCYBK8Mtbnd4CS2MUZGRxjcPE7KntVHDJftojjY3G0Nsrm1AcC3CRwfoHgncc8goqSbVaC0yNs7Wvw54366ZBgz3DUjTeo9lgilxSOe6R9KPZTuaEV8L2NzrX3ia03gLDZrxllo4QOc8VGPEWQkcQXZkGnukqJ3ZdaP9Q8wv0Z3XhEjcsu9r4j8NAdKa5BMtNoFlGKMtax2ZgeQCTT/aOuL4cxrRJLbIWOMVnleCCSJSGg11Aa4ku6AU4FYpLCwEujDoZGE0lLg/FuOPE44h14jMZgRoL5Mp/hyPew0rA6sDjSlcZcG0zORP1ogzXVY2uZXv3ObizijLomxne3Ml4z3VbqV5eRYw9zA10JJxg4RI3jR5p3g+FxrwJWOe7JpH95jZA+hHgrI53ASE4WkcqHqsN3viY8NnZS0ezJI4ytk4mJ7vV+QAEcEEuW3CdmCOF8rCBm4GOPl45KE9WgkLGy7J+7LX2ktOeHAA4t4AyOo59OPhOWqw35tTZoQe9mAPutNXdCBp50XBXr2ogDDZoqDc55J+3HrVB3EMzYTgc1sEpy7/8AiNly3SyVcDqcDjXgd65DtAtF3TNJkePxIGUkIBrwxnIOHSpC4C9tprTaD6SVxHAGjR0AyHktQSoDhmaZj6Kfcd9z2SUTWaV0cgyq3eODgcnDIZEEZLZXZsXa5QHuY2CM/wC5aHdy010wh3ifWo9VpVgbOdk8ZIMneTnnWCH6D0j+tWKDv+yvtIF5h8Usfd2iNoc7DUxPbUDE2ubTU+qa8QTnSwlp9m7ggskeGGJsddcIAr9Bn1OeQrVbhAREQEREBau8bGHE1FQf8K2i8SsqEHE264dcH6Tm3y4Lm7ddZB0wngdD0O9We+FRLTYGuBBAI4FdGlxOeG3WHNq8Lhqb9JUje0dHEUz/AMp/0tey7pX6NIHE5K537ORA4sArxOZ+6jWi6BuC0TV7OjGJiItWN3XPJE8PDyHDhoQciDX1gRkQcitNtPsUJMUtkbhfq6zjR3Ewc/6f6a5NFo2q7qblrJ7Koqh7NYnvLg0Zt1ByOtN6l3fa5bJIHgCu9rwC1wGoI3HnkVZe0mzTbSe8a7urQBlKKhsnATUzr/UGfvYtW1be1mmilcydpbI3Ih1PIgjJwOoIqCMwgtrZy+IrcB3YpNkHR1o/WgoRQvbU/fMLsLLso+lZXsibXeQTX9q5cl822a0Ojc17HFrmmocDQgq4tj+1XvYxBbGtdLo17jRr93iqD4qGnPzVFg2Cxx2ZzmTA4XnJ+J3dPpoHtrQHX1qjXhUzLdNGGuZP3LY/Ya2odzIFNfl4b6rn7PfAmdgnf3cZoA1gDWGh0e41I3aUHRbV9hgAczuWBmEVfXxVz3nxClBnXf1VH5Zpp3gs7vvWAgskn9GeRc0gudTjQHLmsFoeS/u7Y8hjiMGCjYXEZ0c4+IHkSNPrFjvFxLoaG1R0yc0BxGeTZHGjT81a5fRebLQY6GNojyDmNPezYRvGIYSfqeaCfNZYQ1zTG2JrcxK1wa4HccRzBHMlQrPeUjzgwG0BpBZK0Braj3nOo0EZ5tJqD1Sx2az4GPjb+IAoAZHYyBkDRrvC0gGtKBRbVbPwrgInBzXHOzVq8VOZhAqRrWhy1QZL3bKcP4kBsOpdF6R8ZByLi5uQ+Jrf3Uv/AMfZyB6MSh4zlc8yOpTUOJqN3qqFYba+Zp/DsaxgJaXSuqWkajumkkdCWr1Z7iiaCHue8EkllSyGp4RtNKcjVBiN5ua4wEutLCKeDxTM5SYcj81QVmns00zMD2sijIp6Q99LyNAcLTzxOUqW1xws9iJg6Mb5blyF9dpNmiqGEyu+HJv1Of2QdTHdMQAxl0xFKd84vApwYfD50rzS8r7hgb6SRrABkCc6cmjP6BU1fPaPapahhETfhyd9dfuuStFqe8kvcXE55lSxbV9dqUTKiBhkPvOyb9BqPMLgr721tVpyc/C2tcLQAP779VpLDYpJnhkUb5HnRrGl7vo0VXYXX2bTuP8AqJGQ/wBNvp5/0RmjfzOag4l7yTUkk881srn2etNqr3EL3tGr8mxj5pHUa3zKubZ7s0hZQts4cf5lqpKfKJtIx+bErAseyTfCZnGSmgd6rflYPC3yCgo25ezEOI7+V8h/l2VuL6zyUY3yDlZuzvZ82Khiijs598Dvp/8A9ZQcP5WtVi2awsYKNaApKDRWDZiKM4iMb973eJxPEuOa3UcQboF7RAREQEREBERAREQYnNXktWZwXnCgwOjUeWzqaQvwhBpLTYa7lpbZdnJdi6NR5rNVBXdqsVFo78uSK0x93M00HqSNp3kZ+EnVp3sOR5HNWXa7truWitt2EbkHzxtHs7LY30eMTHVwStrgeOVdHDe05joQTp19CW672uY6ORgfG7JzHaHgcswRucKEKqNrti32YGWHFJBvJzkiroJKChbuDwKHfhJog/NnNrizDHaCXR5APHie0dK+IK6rrs1mkhY9jjaWZYcb8TB+T1RTgQSvmlbnZ7aSayOPdvdgOTmAkV6cCrYvi8JhZvSxObHizdZ3EBjzT/bHsv3ZChoPPLDbJZPFFA5uKhLpj3Ta/KKuceYbnxWt2PvuyWhmOBobLTxhxxTD87vE4c/2Ui99qrPBXvJW1Hsg4ndKDTzoqPTbsZ3hdLMcb8nMhxRMPzYSXE56khbGERwtPdtYwakgAebjv6lVhfHanqLPH+Z//QyH3XD3ttNabQfSSuI4A0A6AZDyUFrbT7UWWJxkjmpaANY/E1492Xc8cxUhcle/ahM8Uha1nxUqfKtaD781X5K29y7L2q1DFDC4s3yuoyIcayPIb5VqliLeF7TTOLpZHOPMkqEBXIKzLk7MmEgzSumP8uyijPOeQU/S09VZWzuxHdU7mKOzfEwY5zxrNJVw/LQKCkbs2CtkoDnsFnjOj7Qe7r8sdDI7yaQu5uDswgFC5ktpdxfWzwfpaTI76t6K4Lu2WijOIjE46uccTj1JzW8is7W6BBxd07GlrMBwxx/yoWiGM/MG5v8AzErpbvuKKIUa0DoFtEQeWsA0XpEQEREBERAREQEREBERAREQF+EL9RB5wr8ovaIMdF+Fqyr8woI7o1EnsYK2JYvwtQcvbrpruXP2u7nNNRz++RBByIIyIORViujBUK0WAO3IPnna/YHFilsjaO1dZhoeJg/fu9fdr6orcimq+sLxuKtaBV5tnsGy0kvr3U380NJbJw75ozJ+NtTxDtQFLQWhzDVri08l4kkLjUknqu3i7MbRio60WUN4h8jzTkxseKvIgLrrh7M7OyhMclpd70pMMPlGwl7vNw6IKju27ZrQ/BBE+V/usaXHqaaDmuxuvs0kJH4mZkX9KIfiJ/MMOBn5n5cFdt3bJuwBjiGR/wAqFohi82spi/NVdHd9wxRABrQOgQVhs72exR0MVmbX+baqTyeUYAib9HHmu6suyYcQ6ZzpCNMZqB8rfVb5BdSyIDQL2gh2a7mMGQClgL9RAREQEREBERAREQEREBERAREQEREBERAREQEREBERAREQflF+Fq9IgxuiUSe7mu1Cnog1TLkjBrRTorK1ugWdEH4Av1EQEREBERAREQEREBERAREQEREBERAREQEREBERAREQEREB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3012" name="AutoShape 4" descr="data:image/jpeg;base64,/9j/4AAQSkZJRgABAQAAAQABAAD/2wCEAAkGBxQTEhMUExQVFhUXFRUWGBUWFxcVFRcYFxUWFxUaFxkYHCkgGB4lHBUUITEjJSkrLy4uGB8zODMtNygtMSsBCgoKDg0OGxAQGjEkHSQsNSwsLC8sLCwtLCwsLC4sNzcsNy0sLC8sLC0sLCwsLCwsNCw3LCw1LCwsMiwsLCwrLP/AABEIAKgBLAMBIgACEQEDEQH/xAAcAAEAAgMBAQEAAAAAAAAAAAAABAcDBQYCCAH/xABAEAABAwEFBQQIBAUEAgMAAAABAAIDEQQFEiExBkFRYXEHEyKBIzJCUmJykaEUgpKxM1Nj4fAkQ8HRFaJzg5P/xAAZAQEBAAMBAAAAAAAAAAAAAAAAAQIDBAX/xAAkEQEAAgECBgMBAQAAAAAAAAAAARECAyEEEjFBYfATUXEyIv/aAAwDAQACEQMRAD8AvFERAREQEREBERAREQEREBERAREQEREBERAREQEREBERAREQEREBERAREQEREBERAREQEREBERAREQEREBERAREQEREBERAREQEXh8gGpWkvDbCyQmj5QTwZ4z9G1p50Qb5FW96dqQFRZ4CfilNB+hta/qC11g7VJg8d/FG5m/u8THjpicQemXVBbKLX3LfUNqj7yB4eN40c08HNObStggIiICIiAiIgIiICIiAiIgIiICIiAiIgIiICIiAiIgIi8veAKkgDicgg9IuevnbWxWYEyzs6Ag/2Ve3726wtqLNEXn3nZD70/wCVlyT32YfJHbf8XGtdeF+WeAVllY3lWp+gXzRfvaveFoqBJ3bTuZ/lPsuNtdtklNZHuefiJP04K1jHkvOfHvvd9S3j2hRtyijc88XeEfTUrlry22tUlQHCMcGCn31VKXDNbC4MsveyH+Wxrpf/AFANFa+zuyN5SgG1Rw2dvvPk8dKaiNmLPkXNTm+oOS+s2g2m3SOBDpHkE1ILiQTxI0KhEEmgFTuA1+isezbDw4fC507+BrHF9WZg9XFbyxbK4Qf4cYpkI2CoPNwAxealXvMl1tEKrsez8rzV7SxvF1Af06/ZQr2ueSIYvXZvc2uXzDd10Vn226DCfEKgnJ3sny3Hkfuosha0VJAGmZoPpoozVXd16S2eQSQvcx43jeODgcnDkVbWx3aZDaMMVpwwzGgDq0ikPIn1CeB8idFxN8bORTVfZXNDtcGjHfKfZ/bouHtkLmOLHtLXDVpFCoPq5F89bHdplosWGOWs9nGWAn0kY/puOo+F2WlC1Xjs7tDZ7bEJbNIHt0I0ew+69pzaevkg2iIiAiIgIiICIiAiIgIiICIiAiIgIigXnfEMDMcsga3SuorrTLfqrETO0JMxEXKeirK/e2exQ1EVZHctPt/yQq7v3trtctRCBEOO/wC2f3WXJXWWHyX/ADF++X0VarZHGKyPa0fEQFyF+9qFgs1QZcbhub/lfsvmi89o7TOSZZnmu6tB9tfNaoBLxjyVnPWa997Lpv3t2eaizQ0+J3961+gVeX1t9brTXvJ3AcG5fQ6jyKw3FsTbrXQwWaRzTmHkd3HT530afIld7dXYo4DFbLVGz+nCO8ectMb6Naa8nJzz22X48e+/6qSR7nEkkk7yTU+ZK3FwbK2q2fwInPFaFzQXAccVPV130V+3F2bWSHCY7IHkZGS1elPIhrqMHkwrso7lqAJH5Cngbk3Ll6v0aFizUJdvY5OSTaJ44mjc0GaTXeGkMbofbK7u4eyuxR0IgktB1D53eDyjbhYRyJd5qz4LBGz1WCvE5nyropKDTXbdBiYGNMcTBoyJjWADgMIAH0KnR3dGMyMR4vOL7HIeQUtYZ7UxlMbgK6VNK9OPkpYzIogtTnGjI3aHxOGBtd3reL/1X4+yyOpikLRwjAFernVP0ogy2qVgb6QtwnLxEBpruzyK52+dnDQmIYm74zqPkP8Ah4Lo4LGxmYbn7xJc7zc6pOg3rOgqFl1Na4gOlppg9UN4guNHfRL1uqG0NEbxUgeFwJL2/mNfodVYV83JDaSaOwytHrNNeneMrR4y35jcQuKvGzzwOwSMa0V8L9Wu+Wn7Eg8lRU20uzktmq4+OLdI0ZD5x7J+3NaS7L6nskoms8jo5BvboRwcDk4ciCFdpeCKHOooagUK4raDs4dMHSWJhqKkxAHAfkdo08tOig73YDtggteGG14bPaDQB1aQyH4SfUPwuPChJNFaC+JLbC9jyyRpa9vhLXDCRTiF3/Z/2s2mw4Yp62izCgDSfSxj+m46gD2TlkKFqD6cRanZvaOzW6IS2aQPboRo9h917Tm09dd1QtsgIiICIiAiIgIiICIol6W9sET5X6NFabydwHMmgSItJmt37eF4xQtxSvawfEaV6DUrgNqO2OxWUuYxsksoGjW4WgkVGIup+y01uvlzpQ+Whe476HDX1Q3gBkMuq5Daq6IrU8l1IpqDDNngdl6swG6ujxmNDUUpu1NKdOolp0daNW5jpDzffbdbZRSGOKAU9anfPrxGPwj9K4K+NoLVajW0Tyy51o95LR0b6rfIKLeNgkgkMcrCx43HgdCCMnA6gioO5YI5C0gjUEEb9Oq0t72yBxGINJbUCtCRU6CvHktvd2ydql0jLRvLyGAeTvEfILp9m75jtBa3wQy4Q3ecYFfVeTXfXC4nlXNdTHZI2eIuJ3YsVB/w39laGmuPsyicGmWZ8pNPBZ2EAO9ppe8E8qFreOhBVnbObJWaysDxYYYng5SS1lk01GLE5jqbmrl7vvR8D8dn8LuYIa4V0cDm4a6V6jVWNs3tEy0tDQBDNTxM1ByzMZyxDqARvHEJjIHvPixkbzlG2nIVLz9tVsYLKxnqtAPHU/U5rxHIRkMTuZAaPvT9lHtMxBo+UNzyDAC8g1wijg41NDoNxUE+R4Aq4gDicgo/40H1GudzAo39TqA+VVFjgqWubFU645T4hWmgNXA65ZDJSWWR5zfIT8LBgbu35u4+1vQDa8P8TC06gBxcSBrlhBPkF+fiXu9Rh11f4B1ofEelB13rPZrKyMUY0N401PMnUnmV+TWxjTQuGI6N1cejdToUGFtke7OSQ/LGCwD81S48NR0Waz2RjPVaBz1J6k5lRH3mSS1rDUDfmd1PA2rqZ+1hWGSKVwq9+FudczG2nRjsWnF/HJWhsZbWxpoXCu5tauPRozKiPvMk0Y3xVp4q1zrnhaC4ae1h6qM1sTAAAXA8PRxHI9A/p4qLB/5MkBkeVKeGFtcPUubQA56tbpqrypbZCeXDV+BnFzsqD5Q4gebl4dR3vy6H3I9DTPIOB/NuWotYmHjDBlSoxF81N+GpOeWQDwvcDo5GA4nTDQh7jlxBZkKjmK8+LYTW2wAYWEZZYLO3HTkXkYG7taKHbLbX0MrBHG7R0vpsR1pXFRjuFSeW5a6W3dw7BG7vGnLuAS6VlTngIzpyd5HNYbXbXtAYYhFE7LHN6RoroHMafD5kBFSmXHE2rGCQOZhLZXkSB3KhJxUpmCAsM164z3ZdIHsIP+lIc1+tK5HCN+E051CxvupmARulmdUUBqcA6NFRT5q65LE2+O5IhlDWmhwmJuTv/raKtd0BHBBB2r2RZeQBmibC4aS1Bm0yBDfDTkSVR21ux1osD6SNxRk+GVvqO6+6eRV7fiz3jWCMse6pbJai4VzzDG5knP1atKz2m7muFLQ98wOrAMEXm1uZ19px0UHzhcd9z2OUTWaV0cg3t0I4OBycNMiCF9Bdn/bDBa8MNrw2e0GgDq+hkPIn+GeTjTShJNFXO3nZ2yKstkcACf4D3AOqT/tE+t01VayRlpIcCCMiDkR1Cg+4UXzF2f8AazabBhimraLMKANJ9JGP6bjqAPZOWQALV9D7N7R2a3RCWzSB7dCNHsPuvac2n99RUINsiIgIiICIiAq27Qb+Dn92D6OHN3xS6Afl/c8lZKpba3Y09/LSV2Fz3OGtKk1oT9vJdPCxjOf+pcnGTnGnWMfrhr2vipOea2cNp7+Fsm8Va7qNf3B/MFim2QLNykXXYjFiaR4XD7j+1foF28Vpznhf04eE1tPTz5YvdCtTI5WCG0AuYK4Htp3sJOpjJ1bxYcjyOa4q/bikszhWj4nV7uZtcDxvHFrhvacx0IJ7m1xUJCwQ2jCHMc0SRPyfE+uF1NDlm1w3OFCF5L2Vcg0XebL7berFanGmgly4UAkyr+YZ8d5Wmv7ZrA0z2YukgHrA5ywk6CUDVu4PAodDhJAXNoL2kIAGEYgRXI5UyocgSerQvDi8kEOLSDUFpANa5EO9au/Vpy3Krtm9rJbL4cnx7muzLK64DuHLRdXFfxlGLEMJ92rQORA/5qsoi0nZal17WNfSG1SYH6NmDnNaf/maxzSOtacab+obYWNJaGSPJocqRRZ51ODCHDycVQ7Y3OGnh4mgb9TRp8qFdlsnfstmb3MzjJARlGMRkYNQYnGhIFPUII0oRoUxRErNkncMnyNYd0cYxvppvFTmRmGjqscMoY8ta1xOTS5znSONBlkMRA64d5UeyTROZ3jfSNcKDD4WHKmF7ciHDTC4E6b9PBvpooxpANaBkYqc6UGYqK191KLSnxSuFZH4RTPEcLRUAHwtPUirz/14jbE1tAC8UyoAyM78qUDq1J9oqIBLUElkdTkZD3jid1BWlaD2XDooULmsfgtVS4khj3OJieOHXk6v3Cuw2JvgVDGU5MjFfuRllU+rTmsL2Sup6jH0JGN2J5z5VLdRm13DJRbfLHhDZixjmnwd0SJG55FoAxA6ZAEZ8gVis1qtLxQxtND4ZZfR11FTGAXA0PLVL+imeyPY5xbKHGembZD4Xc20GF7ct4JFDzJxW+ZjCHNe2KegBbGC8O+F0bRVw4GgI8lCYBK8Mtbnd4CS2MUZGRxjcPE7KntVHDJftojjY3G0Nsrm1AcC3CRwfoHgncc8goqSbVaC0yNs7Wvw54366ZBgz3DUjTeo9lgilxSOe6R9KPZTuaEV8L2NzrX3ia03gLDZrxllo4QOc8VGPEWQkcQXZkGnukqJ3ZdaP9Q8wv0Z3XhEjcsu9r4j8NAdKa5BMtNoFlGKMtax2ZgeQCTT/aOuL4cxrRJLbIWOMVnleCCSJSGg11Aa4ku6AU4FYpLCwEujDoZGE0lLg/FuOPE44h14jMZgRoL5Mp/hyPew0rA6sDjSlcZcG0zORP1ogzXVY2uZXv3ObizijLomxne3Ml4z3VbqV5eRYw9zA10JJxg4RI3jR5p3g+FxrwJWOe7JpH95jZA+hHgrI53ASE4WkcqHqsN3viY8NnZS0ezJI4ytk4mJ7vV+QAEcEEuW3CdmCOF8rCBm4GOPl45KE9WgkLGy7J+7LX2ktOeHAA4t4AyOo59OPhOWqw35tTZoQe9mAPutNXdCBp50XBXr2ogDDZoqDc55J+3HrVB3EMzYTgc1sEpy7/8AiNly3SyVcDqcDjXgd65DtAtF3TNJkePxIGUkIBrwxnIOHSpC4C9tprTaD6SVxHAGjR0AyHktQSoDhmaZj6Kfcd9z2SUTWaV0cgyq3eODgcnDIZEEZLZXZsXa5QHuY2CM/wC5aHdy010wh3ifWo9VpVgbOdk8ZIMneTnnWCH6D0j+tWKDv+yvtIF5h8Usfd2iNoc7DUxPbUDE2ubTU+qa8QTnSwlp9m7ggskeGGJsddcIAr9Bn1OeQrVbhAREQEREBau8bGHE1FQf8K2i8SsqEHE264dcH6Tm3y4Lm7ddZB0wngdD0O9We+FRLTYGuBBAI4FdGlxOeG3WHNq8Lhqb9JUje0dHEUz/AMp/0tey7pX6NIHE5K537ORA4sArxOZ+6jWi6BuC0TV7OjGJiItWN3XPJE8PDyHDhoQciDX1gRkQcitNtPsUJMUtkbhfq6zjR3Ewc/6f6a5NFo2q7qblrJ7Koqh7NYnvLg0Zt1ByOtN6l3fa5bJIHgCu9rwC1wGoI3HnkVZe0mzTbSe8a7urQBlKKhsnATUzr/UGfvYtW1be1mmilcydpbI3Ih1PIgjJwOoIqCMwgtrZy+IrcB3YpNkHR1o/WgoRQvbU/fMLsLLso+lZXsibXeQTX9q5cl822a0Ojc17HFrmmocDQgq4tj+1XvYxBbGtdLo17jRr93iqD4qGnPzVFg2Cxx2ZzmTA4XnJ+J3dPpoHtrQHX1qjXhUzLdNGGuZP3LY/Ya2odzIFNfl4b6rn7PfAmdgnf3cZoA1gDWGh0e41I3aUHRbV9hgAczuWBmEVfXxVz3nxClBnXf1VH5Zpp3gs7vvWAgskn9GeRc0gudTjQHLmsFoeS/u7Y8hjiMGCjYXEZ0c4+IHkSNPrFjvFxLoaG1R0yc0BxGeTZHGjT81a5fRebLQY6GNojyDmNPezYRvGIYSfqeaCfNZYQ1zTG2JrcxK1wa4HccRzBHMlQrPeUjzgwG0BpBZK0Braj3nOo0EZ5tJqD1Sx2az4GPjb+IAoAZHYyBkDRrvC0gGtKBRbVbPwrgInBzXHOzVq8VOZhAqRrWhy1QZL3bKcP4kBsOpdF6R8ZByLi5uQ+Jrf3Uv/AMfZyB6MSh4zlc8yOpTUOJqN3qqFYba+Zp/DsaxgJaXSuqWkajumkkdCWr1Z7iiaCHue8EkllSyGp4RtNKcjVBiN5ua4wEutLCKeDxTM5SYcj81QVmns00zMD2sijIp6Q99LyNAcLTzxOUqW1xws9iJg6Mb5blyF9dpNmiqGEyu+HJv1Of2QdTHdMQAxl0xFKd84vApwYfD50rzS8r7hgb6SRrABkCc6cmjP6BU1fPaPapahhETfhyd9dfuuStFqe8kvcXE55lSxbV9dqUTKiBhkPvOyb9BqPMLgr721tVpyc/C2tcLQAP779VpLDYpJnhkUb5HnRrGl7vo0VXYXX2bTuP8AqJGQ/wBNvp5/0RmjfzOag4l7yTUkk881srn2etNqr3EL3tGr8mxj5pHUa3zKubZ7s0hZQts4cf5lqpKfKJtIx+bErAseyTfCZnGSmgd6rflYPC3yCgo25ezEOI7+V8h/l2VuL6zyUY3yDlZuzvZ82Khiijs598Dvp/8A9ZQcP5WtVi2awsYKNaApKDRWDZiKM4iMb973eJxPEuOa3UcQboF7RAREQEREBERAREQYnNXktWZwXnCgwOjUeWzqaQvwhBpLTYa7lpbZdnJdi6NR5rNVBXdqsVFo78uSK0x93M00HqSNp3kZ+EnVp3sOR5HNWXa7truWitt2EbkHzxtHs7LY30eMTHVwStrgeOVdHDe05joQTp19CW672uY6ORgfG7JzHaHgcswRucKEKqNrti32YGWHFJBvJzkiroJKChbuDwKHfhJog/NnNrizDHaCXR5APHie0dK+IK6rrs1mkhY9jjaWZYcb8TB+T1RTgQSvmlbnZ7aSayOPdvdgOTmAkV6cCrYvi8JhZvSxObHizdZ3EBjzT/bHsv3ZChoPPLDbJZPFFA5uKhLpj3Ta/KKuceYbnxWt2PvuyWhmOBobLTxhxxTD87vE4c/2Ui99qrPBXvJW1Hsg4ndKDTzoqPTbsZ3hdLMcb8nMhxRMPzYSXE56khbGERwtPdtYwakgAebjv6lVhfHanqLPH+Z//QyH3XD3ttNabQfSSuI4A0A6AZDyUFrbT7UWWJxkjmpaANY/E1492Xc8cxUhcle/ahM8Uha1nxUqfKtaD781X5K29y7L2q1DFDC4s3yuoyIcayPIb5VqliLeF7TTOLpZHOPMkqEBXIKzLk7MmEgzSumP8uyijPOeQU/S09VZWzuxHdU7mKOzfEwY5zxrNJVw/LQKCkbs2CtkoDnsFnjOj7Qe7r8sdDI7yaQu5uDswgFC5ktpdxfWzwfpaTI76t6K4Lu2WijOIjE46uccTj1JzW8is7W6BBxd07GlrMBwxx/yoWiGM/MG5v8AzErpbvuKKIUa0DoFtEQeWsA0XpEQEREBERAREQEREBERAREQF+EL9RB5wr8ovaIMdF+Fqyr8woI7o1EnsYK2JYvwtQcvbrpruXP2u7nNNRz++RBByIIyIORViujBUK0WAO3IPnna/YHFilsjaO1dZhoeJg/fu9fdr6orcimq+sLxuKtaBV5tnsGy0kvr3U380NJbJw75ozJ+NtTxDtQFLQWhzDVri08l4kkLjUknqu3i7MbRio60WUN4h8jzTkxseKvIgLrrh7M7OyhMclpd70pMMPlGwl7vNw6IKju27ZrQ/BBE+V/usaXHqaaDmuxuvs0kJH4mZkX9KIfiJ/MMOBn5n5cFdt3bJuwBjiGR/wAqFohi82spi/NVdHd9wxRABrQOgQVhs72exR0MVmbX+baqTyeUYAib9HHmu6suyYcQ6ZzpCNMZqB8rfVb5BdSyIDQL2gh2a7mMGQClgL9RAREQEREBERAREQEREBERAREQEREBERAREQEREBERAREQflF+Fq9IgxuiUSe7mu1Cnog1TLkjBrRTorK1ugWdEH4Av1EQEREBERAREQEREBERAREQEREBERAREQEREBERAREQEREB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437250" name="Picture 2" descr="https://encrypted-tbn3.gstatic.com/images?q=tbn:ANd9GcThlKv3xsxW7ylOrBpHnQwL78zS2T3diBusKghGxWah1oqF3DJJ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3336" y="2743200"/>
            <a:ext cx="1857113" cy="1752600"/>
          </a:xfrm>
          <a:prstGeom prst="rect">
            <a:avLst/>
          </a:prstGeom>
          <a:noFill/>
        </p:spPr>
      </p:pic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838200" y="4885765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ea typeface="SimSun" pitchFamily="2" charset="-122"/>
              </a:rPr>
              <a:t>iPad2 (2011)</a:t>
            </a:r>
            <a:endParaRPr lang="en-CA" dirty="0">
              <a:solidFill>
                <a:schemeClr val="bg1"/>
              </a:solidFill>
              <a:ea typeface="SimSun" pitchFamily="2" charset="-122"/>
            </a:endParaRPr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1183343" y="1888287"/>
            <a:ext cx="11295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FFFF00"/>
                </a:solidFill>
                <a:ea typeface="SimSun" pitchFamily="2" charset="-122"/>
              </a:rPr>
              <a:t>3</a:t>
            </a:r>
            <a:endParaRPr lang="en-CA" sz="2800" dirty="0">
              <a:solidFill>
                <a:srgbClr val="FFFF00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465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 flipH="1">
            <a:off x="228600" y="838200"/>
            <a:ext cx="8763000" cy="548640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6019800" y="1308101"/>
            <a:ext cx="1052512" cy="901700"/>
          </a:xfrm>
          <a:prstGeom prst="hexagon">
            <a:avLst>
              <a:gd name="adj" fmla="val 29181"/>
              <a:gd name="vf" fmla="val 11547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7353" y="1488141"/>
            <a:ext cx="3063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AutoShape 5"/>
          <p:cNvSpPr>
            <a:spLocks noChangeArrowheads="1"/>
          </p:cNvSpPr>
          <p:nvPr/>
        </p:nvSpPr>
        <p:spPr bwMode="auto">
          <a:xfrm>
            <a:off x="7435850" y="1295401"/>
            <a:ext cx="1250950" cy="1125537"/>
          </a:xfrm>
          <a:prstGeom prst="hexagon">
            <a:avLst>
              <a:gd name="adj" fmla="val 27786"/>
              <a:gd name="vf" fmla="val 11547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1365" y="1474695"/>
            <a:ext cx="5588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AutoShape 7"/>
          <p:cNvSpPr>
            <a:spLocks noChangeArrowheads="1"/>
          </p:cNvSpPr>
          <p:nvPr/>
        </p:nvSpPr>
        <p:spPr bwMode="auto">
          <a:xfrm>
            <a:off x="7351715" y="3552826"/>
            <a:ext cx="1563687" cy="1323975"/>
          </a:xfrm>
          <a:prstGeom prst="hexagon">
            <a:avLst>
              <a:gd name="adj" fmla="val 29526"/>
              <a:gd name="vf" fmla="val 11547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2" y="3727450"/>
            <a:ext cx="931863" cy="7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1" name="AutoShape 9"/>
          <p:cNvSpPr>
            <a:spLocks noChangeArrowheads="1"/>
          </p:cNvSpPr>
          <p:nvPr/>
        </p:nvSpPr>
        <p:spPr bwMode="auto">
          <a:xfrm>
            <a:off x="5372100" y="3092450"/>
            <a:ext cx="2019300" cy="1784351"/>
          </a:xfrm>
          <a:prstGeom prst="hexagon">
            <a:avLst>
              <a:gd name="adj" fmla="val 28292"/>
              <a:gd name="vf" fmla="val 11547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pic>
        <p:nvPicPr>
          <p:cNvPr id="38922" name="Picture 10" descr="apple_ipho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92777" y="3505201"/>
            <a:ext cx="1393825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4" name="AutoShape 12"/>
          <p:cNvSpPr>
            <a:spLocks noChangeArrowheads="1"/>
          </p:cNvSpPr>
          <p:nvPr/>
        </p:nvSpPr>
        <p:spPr bwMode="auto">
          <a:xfrm>
            <a:off x="3158191" y="2819400"/>
            <a:ext cx="2216150" cy="2057400"/>
          </a:xfrm>
          <a:prstGeom prst="hexagon">
            <a:avLst>
              <a:gd name="adj" fmla="val 28561"/>
              <a:gd name="vf" fmla="val 11547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pic>
        <p:nvPicPr>
          <p:cNvPr id="38925" name="Picture 13" descr="Apple iPa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21741" y="3033620"/>
            <a:ext cx="128824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6172200" y="2209800"/>
            <a:ext cx="755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ea typeface="SimSun" pitchFamily="2" charset="-122"/>
              </a:rPr>
              <a:t>iPod</a:t>
            </a:r>
            <a:endParaRPr lang="en-CA" dirty="0">
              <a:solidFill>
                <a:schemeClr val="bg1"/>
              </a:solidFill>
              <a:ea typeface="SimSun" pitchFamily="2" charset="-122"/>
            </a:endParaRP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7352554" y="2423175"/>
            <a:ext cx="147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ea typeface="SimSun" pitchFamily="2" charset="-122"/>
              </a:rPr>
              <a:t>Blackberry</a:t>
            </a:r>
            <a:endParaRPr lang="en-CA" dirty="0">
              <a:solidFill>
                <a:schemeClr val="bg1"/>
              </a:solidFill>
              <a:ea typeface="SimSun" pitchFamily="2" charset="-122"/>
            </a:endParaRP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7547818" y="4891088"/>
            <a:ext cx="12017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chemeClr val="bg1"/>
                </a:solidFill>
                <a:ea typeface="SimSun" pitchFamily="2" charset="-122"/>
              </a:rPr>
              <a:t>Netbook</a:t>
            </a:r>
            <a:endParaRPr lang="en-CA" dirty="0">
              <a:solidFill>
                <a:schemeClr val="bg1"/>
              </a:solidFill>
              <a:ea typeface="SimSun" pitchFamily="2" charset="-122"/>
            </a:endParaRPr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5786253" y="4876800"/>
            <a:ext cx="12017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solidFill>
                  <a:schemeClr val="bg1"/>
                </a:solidFill>
                <a:ea typeface="SimSun" pitchFamily="2" charset="-122"/>
              </a:rPr>
              <a:t>iPhone</a:t>
            </a:r>
            <a:endParaRPr lang="en-CA" dirty="0">
              <a:solidFill>
                <a:schemeClr val="bg1"/>
              </a:solidFill>
              <a:ea typeface="SimSun" pitchFamily="2" charset="-122"/>
            </a:endParaRP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3401642" y="4886605"/>
            <a:ext cx="17396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 smtClean="0">
                <a:solidFill>
                  <a:schemeClr val="bg1"/>
                </a:solidFill>
                <a:ea typeface="SimSun" pitchFamily="2" charset="-122"/>
              </a:rPr>
              <a:t>iPad</a:t>
            </a:r>
            <a:r>
              <a:rPr lang="en-US" dirty="0" smtClean="0">
                <a:solidFill>
                  <a:schemeClr val="bg1"/>
                </a:solidFill>
                <a:ea typeface="SimSun" pitchFamily="2" charset="-122"/>
              </a:rPr>
              <a:t> (2010)</a:t>
            </a:r>
            <a:endParaRPr lang="en-CA" dirty="0">
              <a:solidFill>
                <a:schemeClr val="bg1"/>
              </a:solidFill>
              <a:ea typeface="SimSun" pitchFamily="2" charset="-122"/>
            </a:endParaRPr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6211889" y="941294"/>
            <a:ext cx="7223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>
                <a:solidFill>
                  <a:srgbClr val="FFFF00"/>
                </a:solidFill>
                <a:ea typeface="SimSun" pitchFamily="2" charset="-122"/>
              </a:rPr>
              <a:t>360</a:t>
            </a:r>
            <a:endParaRPr lang="en-CA" sz="1600" dirty="0">
              <a:solidFill>
                <a:srgbClr val="FFFF00"/>
              </a:solidFill>
              <a:ea typeface="SimSun" pitchFamily="2" charset="-122"/>
            </a:endParaRPr>
          </a:p>
        </p:txBody>
      </p:sp>
      <p:sp>
        <p:nvSpPr>
          <p:cNvPr id="38932" name="Text Box 20"/>
          <p:cNvSpPr txBox="1">
            <a:spLocks noChangeArrowheads="1"/>
          </p:cNvSpPr>
          <p:nvPr/>
        </p:nvSpPr>
        <p:spPr bwMode="auto">
          <a:xfrm>
            <a:off x="7700029" y="914400"/>
            <a:ext cx="722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  <a:ea typeface="SimSun" pitchFamily="2" charset="-122"/>
              </a:rPr>
              <a:t>300</a:t>
            </a:r>
            <a:endParaRPr lang="en-CA" dirty="0">
              <a:solidFill>
                <a:srgbClr val="FFFF00"/>
              </a:solidFill>
              <a:ea typeface="SimSun" pitchFamily="2" charset="-122"/>
            </a:endParaRPr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7771747" y="3121773"/>
            <a:ext cx="722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FFFF00"/>
                </a:solidFill>
                <a:ea typeface="SimSun" pitchFamily="2" charset="-122"/>
              </a:rPr>
              <a:t>180</a:t>
            </a:r>
            <a:endParaRPr lang="en-CA" sz="2000" dirty="0">
              <a:solidFill>
                <a:srgbClr val="FFFF00"/>
              </a:solidFill>
              <a:ea typeface="SimSun" pitchFamily="2" charset="-122"/>
            </a:endParaRPr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6019802" y="2639526"/>
            <a:ext cx="72231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dirty="0">
                <a:solidFill>
                  <a:srgbClr val="FFFF00"/>
                </a:solidFill>
                <a:ea typeface="SimSun" pitchFamily="2" charset="-122"/>
              </a:rPr>
              <a:t>74</a:t>
            </a:r>
            <a:endParaRPr lang="en-CA" sz="2200" dirty="0">
              <a:solidFill>
                <a:srgbClr val="FFFF00"/>
              </a:solidFill>
              <a:ea typeface="SimSun" pitchFamily="2" charset="-122"/>
            </a:endParaRPr>
          </a:p>
        </p:txBody>
      </p:sp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3608294" y="2357736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rgbClr val="FFFF00"/>
                </a:solidFill>
                <a:ea typeface="SimSun" pitchFamily="2" charset="-122"/>
              </a:rPr>
              <a:t>28</a:t>
            </a:r>
            <a:endParaRPr lang="en-CA" sz="2400" dirty="0">
              <a:solidFill>
                <a:srgbClr val="FFFF00"/>
              </a:solidFill>
              <a:ea typeface="SimSun" pitchFamily="2" charset="-122"/>
            </a:endParaRPr>
          </a:p>
        </p:txBody>
      </p:sp>
      <p:sp>
        <p:nvSpPr>
          <p:cNvPr id="38936" name="Text Box 27"/>
          <p:cNvSpPr txBox="1">
            <a:spLocks noChangeArrowheads="1"/>
          </p:cNvSpPr>
          <p:nvPr/>
        </p:nvSpPr>
        <p:spPr bwMode="auto">
          <a:xfrm>
            <a:off x="533400" y="990600"/>
            <a:ext cx="731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3300"/>
                </a:solidFill>
                <a:latin typeface="Arial" pitchFamily="34" charset="0"/>
                <a:ea typeface="SimSun" pitchFamily="2" charset="-122"/>
              </a:rPr>
              <a:t>Number of Days to Reach 1  Million Units Sold</a:t>
            </a:r>
            <a:endParaRPr lang="en-CA" dirty="0">
              <a:solidFill>
                <a:srgbClr val="FF330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8937" name="Line 28"/>
          <p:cNvSpPr>
            <a:spLocks noChangeShapeType="1"/>
          </p:cNvSpPr>
          <p:nvPr/>
        </p:nvSpPr>
        <p:spPr bwMode="auto">
          <a:xfrm flipH="1">
            <a:off x="609600" y="1358900"/>
            <a:ext cx="54737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8939" name="TextBox 27"/>
          <p:cNvSpPr txBox="1">
            <a:spLocks noChangeArrowheads="1"/>
          </p:cNvSpPr>
          <p:nvPr/>
        </p:nvSpPr>
        <p:spPr bwMode="auto">
          <a:xfrm>
            <a:off x="609600" y="5634337"/>
            <a:ext cx="79079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</a:rPr>
              <a:t>iPhone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</a:rPr>
              <a:t> 5: 9 M during launch weekend (20-22 Sept 2013)</a:t>
            </a:r>
            <a:endParaRPr lang="en-CA" sz="24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8" name="AutoShape 12"/>
          <p:cNvSpPr>
            <a:spLocks noChangeArrowheads="1"/>
          </p:cNvSpPr>
          <p:nvPr/>
        </p:nvSpPr>
        <p:spPr bwMode="auto">
          <a:xfrm>
            <a:off x="304800" y="2438401"/>
            <a:ext cx="2901950" cy="2435225"/>
          </a:xfrm>
          <a:prstGeom prst="hexagon">
            <a:avLst>
              <a:gd name="adj" fmla="val 28561"/>
              <a:gd name="vf" fmla="val 11547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3010" name="AutoShape 2" descr="data:image/jpeg;base64,/9j/4AAQSkZJRgABAQAAAQABAAD/2wCEAAkGBxQTEhMUExQVFhUXFRUWGBUWFxcVFRcYFxUWFxUaFxkYHCkgGB4lHBUUITEjJSkrLy4uGB8zODMtNygtMSsBCgoKDg0OGxAQGjEkHSQsNSwsLC8sLCwtLCwsLC4sNzcsNy0sLC8sLC0sLCwsLCwsNCw3LCw1LCwsMiwsLCwrLP/AABEIAKgBLAMBIgACEQEDEQH/xAAcAAEAAgMBAQEAAAAAAAAAAAAABAcDBQYCCAH/xABAEAABAwEFBQQIBAUEAgMAAAABAAIDEQQFEiExBkFRYXEHEyKBIzJCUmJykaEUgpKxM1Nj4fAkQ8HRFaJzg5P/xAAZAQEBAAMBAAAAAAAAAAAAAAAAAQIDBAX/xAAkEQEAAgECBgMBAQAAAAAAAAAAARECAyEEEjFBYfATUXEyIv/aAAwDAQACEQMRAD8AvFERAREQEREBERAREQEREBERAREQEREBERAREQEREBERAREQEREBERAREQEREBERAREQEREBERAREQEREBERAREQEREBERAREQEXh8gGpWkvDbCyQmj5QTwZ4z9G1p50Qb5FW96dqQFRZ4CfilNB+hta/qC11g7VJg8d/FG5m/u8THjpicQemXVBbKLX3LfUNqj7yB4eN40c08HNObStggIiICIiAiIgIiICIiAiIgIiICIiAiIgIiICIiAiIgIi8veAKkgDicgg9IuevnbWxWYEyzs6Ag/2Ve3726wtqLNEXn3nZD70/wCVlyT32YfJHbf8XGtdeF+WeAVllY3lWp+gXzRfvaveFoqBJ3bTuZ/lPsuNtdtklNZHuefiJP04K1jHkvOfHvvd9S3j2hRtyijc88XeEfTUrlry22tUlQHCMcGCn31VKXDNbC4MsveyH+Wxrpf/AFANFa+zuyN5SgG1Rw2dvvPk8dKaiNmLPkXNTm+oOS+s2g2m3SOBDpHkE1ILiQTxI0KhEEmgFTuA1+isezbDw4fC507+BrHF9WZg9XFbyxbK4Qf4cYpkI2CoPNwAxealXvMl1tEKrsez8rzV7SxvF1Af06/ZQr2ueSIYvXZvc2uXzDd10Vn226DCfEKgnJ3sny3Hkfuosha0VJAGmZoPpoozVXd16S2eQSQvcx43jeODgcnDkVbWx3aZDaMMVpwwzGgDq0ikPIn1CeB8idFxN8bORTVfZXNDtcGjHfKfZ/bouHtkLmOLHtLXDVpFCoPq5F89bHdplosWGOWs9nGWAn0kY/puOo+F2WlC1Xjs7tDZ7bEJbNIHt0I0ew+69pzaevkg2iIiAiIgIiICIiAiIgIiICIiAiIgIigXnfEMDMcsga3SuorrTLfqrETO0JMxEXKeirK/e2exQ1EVZHctPt/yQq7v3trtctRCBEOO/wC2f3WXJXWWHyX/ADF++X0VarZHGKyPa0fEQFyF+9qFgs1QZcbhub/lfsvmi89o7TOSZZnmu6tB9tfNaoBLxjyVnPWa997Lpv3t2eaizQ0+J3961+gVeX1t9brTXvJ3AcG5fQ6jyKw3FsTbrXQwWaRzTmHkd3HT530afIld7dXYo4DFbLVGz+nCO8ectMb6Naa8nJzz22X48e+/6qSR7nEkkk7yTU+ZK3FwbK2q2fwInPFaFzQXAccVPV130V+3F2bWSHCY7IHkZGS1elPIhrqMHkwrso7lqAJH5Cngbk3Ll6v0aFizUJdvY5OSTaJ44mjc0GaTXeGkMbofbK7u4eyuxR0IgktB1D53eDyjbhYRyJd5qz4LBGz1WCvE5nyropKDTXbdBiYGNMcTBoyJjWADgMIAH0KnR3dGMyMR4vOL7HIeQUtYZ7UxlMbgK6VNK9OPkpYzIogtTnGjI3aHxOGBtd3reL/1X4+yyOpikLRwjAFernVP0ogy2qVgb6QtwnLxEBpruzyK52+dnDQmIYm74zqPkP8Ah4Lo4LGxmYbn7xJc7zc6pOg3rOgqFl1Na4gOlppg9UN4guNHfRL1uqG0NEbxUgeFwJL2/mNfodVYV83JDaSaOwytHrNNeneMrR4y35jcQuKvGzzwOwSMa0V8L9Wu+Wn7Eg8lRU20uzktmq4+OLdI0ZD5x7J+3NaS7L6nskoms8jo5BvboRwcDk4ciCFdpeCKHOooagUK4raDs4dMHSWJhqKkxAHAfkdo08tOig73YDtggteGG14bPaDQB1aQyH4SfUPwuPChJNFaC+JLbC9jyyRpa9vhLXDCRTiF3/Z/2s2mw4Yp62izCgDSfSxj+m46gD2TlkKFqD6cRanZvaOzW6IS2aQPboRo9h917Tm09dd1QtsgIiICIiAiIgIiICIol6W9sET5X6NFabydwHMmgSItJmt37eF4xQtxSvawfEaV6DUrgNqO2OxWUuYxsksoGjW4WgkVGIup+y01uvlzpQ+Whe476HDX1Q3gBkMuq5Daq6IrU8l1IpqDDNngdl6swG6ujxmNDUUpu1NKdOolp0daNW5jpDzffbdbZRSGOKAU9anfPrxGPwj9K4K+NoLVajW0Tyy51o95LR0b6rfIKLeNgkgkMcrCx43HgdCCMnA6gioO5YI5C0gjUEEb9Oq0t72yBxGINJbUCtCRU6CvHktvd2ydql0jLRvLyGAeTvEfILp9m75jtBa3wQy4Q3ecYFfVeTXfXC4nlXNdTHZI2eIuJ3YsVB/w39laGmuPsyicGmWZ8pNPBZ2EAO9ppe8E8qFreOhBVnbObJWaysDxYYYng5SS1lk01GLE5jqbmrl7vvR8D8dn8LuYIa4V0cDm4a6V6jVWNs3tEy0tDQBDNTxM1ByzMZyxDqARvHEJjIHvPixkbzlG2nIVLz9tVsYLKxnqtAPHU/U5rxHIRkMTuZAaPvT9lHtMxBo+UNzyDAC8g1wijg41NDoNxUE+R4Aq4gDicgo/40H1GudzAo39TqA+VVFjgqWubFU645T4hWmgNXA65ZDJSWWR5zfIT8LBgbu35u4+1vQDa8P8TC06gBxcSBrlhBPkF+fiXu9Rh11f4B1ofEelB13rPZrKyMUY0N401PMnUnmV+TWxjTQuGI6N1cejdToUGFtke7OSQ/LGCwD81S48NR0Waz2RjPVaBz1J6k5lRH3mSS1rDUDfmd1PA2rqZ+1hWGSKVwq9+FudczG2nRjsWnF/HJWhsZbWxpoXCu5tauPRozKiPvMk0Y3xVp4q1zrnhaC4ae1h6qM1sTAAAXA8PRxHI9A/p4qLB/5MkBkeVKeGFtcPUubQA56tbpqrypbZCeXDV+BnFzsqD5Q4gebl4dR3vy6H3I9DTPIOB/NuWotYmHjDBlSoxF81N+GpOeWQDwvcDo5GA4nTDQh7jlxBZkKjmK8+LYTW2wAYWEZZYLO3HTkXkYG7taKHbLbX0MrBHG7R0vpsR1pXFRjuFSeW5a6W3dw7BG7vGnLuAS6VlTngIzpyd5HNYbXbXtAYYhFE7LHN6RoroHMafD5kBFSmXHE2rGCQOZhLZXkSB3KhJxUpmCAsM164z3ZdIHsIP+lIc1+tK5HCN+E051CxvupmARulmdUUBqcA6NFRT5q65LE2+O5IhlDWmhwmJuTv/raKtd0BHBBB2r2RZeQBmibC4aS1Bm0yBDfDTkSVR21ux1osD6SNxRk+GVvqO6+6eRV7fiz3jWCMse6pbJai4VzzDG5knP1atKz2m7muFLQ98wOrAMEXm1uZ19px0UHzhcd9z2OUTWaV0cg3t0I4OBycNMiCF9Bdn/bDBa8MNrw2e0GgDq+hkPIn+GeTjTShJNFXO3nZ2yKstkcACf4D3AOqT/tE+t01VayRlpIcCCMiDkR1Cg+4UXzF2f8AazabBhimraLMKANJ9JGP6bjqAPZOWQALV9D7N7R2a3RCWzSB7dCNHsPuvac2n99RUINsiIgIiICIiAq27Qb+Dn92D6OHN3xS6Afl/c8lZKpba3Y09/LSV2Fz3OGtKk1oT9vJdPCxjOf+pcnGTnGnWMfrhr2vipOea2cNp7+Fsm8Va7qNf3B/MFim2QLNykXXYjFiaR4XD7j+1foF28Vpznhf04eE1tPTz5YvdCtTI5WCG0AuYK4Htp3sJOpjJ1bxYcjyOa4q/bikszhWj4nV7uZtcDxvHFrhvacx0IJ7m1xUJCwQ2jCHMc0SRPyfE+uF1NDlm1w3OFCF5L2Vcg0XebL7berFanGmgly4UAkyr+YZ8d5Wmv7ZrA0z2YukgHrA5ywk6CUDVu4PAodDhJAXNoL2kIAGEYgRXI5UyocgSerQvDi8kEOLSDUFpANa5EO9au/Vpy3Krtm9rJbL4cnx7muzLK64DuHLRdXFfxlGLEMJ92rQORA/5qsoi0nZal17WNfSG1SYH6NmDnNaf/maxzSOtacab+obYWNJaGSPJocqRRZ51ODCHDycVQ7Y3OGnh4mgb9TRp8qFdlsnfstmb3MzjJARlGMRkYNQYnGhIFPUII0oRoUxRErNkncMnyNYd0cYxvppvFTmRmGjqscMoY8ta1xOTS5znSONBlkMRA64d5UeyTROZ3jfSNcKDD4WHKmF7ciHDTC4E6b9PBvpooxpANaBkYqc6UGYqK191KLSnxSuFZH4RTPEcLRUAHwtPUirz/14jbE1tAC8UyoAyM78qUDq1J9oqIBLUElkdTkZD3jid1BWlaD2XDooULmsfgtVS4khj3OJieOHXk6v3Cuw2JvgVDGU5MjFfuRllU+rTmsL2Sup6jH0JGN2J5z5VLdRm13DJRbfLHhDZixjmnwd0SJG55FoAxA6ZAEZ8gVis1qtLxQxtND4ZZfR11FTGAXA0PLVL+imeyPY5xbKHGembZD4Xc20GF7ct4JFDzJxW+ZjCHNe2KegBbGC8O+F0bRVw4GgI8lCYBK8Mtbnd4CS2MUZGRxjcPE7KntVHDJftojjY3G0Nsrm1AcC3CRwfoHgncc8goqSbVaC0yNs7Wvw54366ZBgz3DUjTeo9lgilxSOe6R9KPZTuaEV8L2NzrX3ia03gLDZrxllo4QOc8VGPEWQkcQXZkGnukqJ3ZdaP9Q8wv0Z3XhEjcsu9r4j8NAdKa5BMtNoFlGKMtax2ZgeQCTT/aOuL4cxrRJLbIWOMVnleCCSJSGg11Aa4ku6AU4FYpLCwEujDoZGE0lLg/FuOPE44h14jMZgRoL5Mp/hyPew0rA6sDjSlcZcG0zORP1ogzXVY2uZXv3ObizijLomxne3Ml4z3VbqV5eRYw9zA10JJxg4RI3jR5p3g+FxrwJWOe7JpH95jZA+hHgrI53ASE4WkcqHqsN3viY8NnZS0ezJI4ytk4mJ7vV+QAEcEEuW3CdmCOF8rCBm4GOPl45KE9WgkLGy7J+7LX2ktOeHAA4t4AyOo59OPhOWqw35tTZoQe9mAPutNXdCBp50XBXr2ogDDZoqDc55J+3HrVB3EMzYTgc1sEpy7/8AiNly3SyVcDqcDjXgd65DtAtF3TNJkePxIGUkIBrwxnIOHSpC4C9tprTaD6SVxHAGjR0AyHktQSoDhmaZj6Kfcd9z2SUTWaV0cgyq3eODgcnDIZEEZLZXZsXa5QHuY2CM/wC5aHdy010wh3ifWo9VpVgbOdk8ZIMneTnnWCH6D0j+tWKDv+yvtIF5h8Usfd2iNoc7DUxPbUDE2ubTU+qa8QTnSwlp9m7ggskeGGJsddcIAr9Bn1OeQrVbhAREQEREBau8bGHE1FQf8K2i8SsqEHE264dcH6Tm3y4Lm7ddZB0wngdD0O9We+FRLTYGuBBAI4FdGlxOeG3WHNq8Lhqb9JUje0dHEUz/AMp/0tey7pX6NIHE5K537ORA4sArxOZ+6jWi6BuC0TV7OjGJiItWN3XPJE8PDyHDhoQciDX1gRkQcitNtPsUJMUtkbhfq6zjR3Ewc/6f6a5NFo2q7qblrJ7Koqh7NYnvLg0Zt1ByOtN6l3fa5bJIHgCu9rwC1wGoI3HnkVZe0mzTbSe8a7urQBlKKhsnATUzr/UGfvYtW1be1mmilcydpbI3Ih1PIgjJwOoIqCMwgtrZy+IrcB3YpNkHR1o/WgoRQvbU/fMLsLLso+lZXsibXeQTX9q5cl822a0Ojc17HFrmmocDQgq4tj+1XvYxBbGtdLo17jRr93iqD4qGnPzVFg2Cxx2ZzmTA4XnJ+J3dPpoHtrQHX1qjXhUzLdNGGuZP3LY/Ya2odzIFNfl4b6rn7PfAmdgnf3cZoA1gDWGh0e41I3aUHRbV9hgAczuWBmEVfXxVz3nxClBnXf1VH5Zpp3gs7vvWAgskn9GeRc0gudTjQHLmsFoeS/u7Y8hjiMGCjYXEZ0c4+IHkSNPrFjvFxLoaG1R0yc0BxGeTZHGjT81a5fRebLQY6GNojyDmNPezYRvGIYSfqeaCfNZYQ1zTG2JrcxK1wa4HccRzBHMlQrPeUjzgwG0BpBZK0Braj3nOo0EZ5tJqD1Sx2az4GPjb+IAoAZHYyBkDRrvC0gGtKBRbVbPwrgInBzXHOzVq8VOZhAqRrWhy1QZL3bKcP4kBsOpdF6R8ZByLi5uQ+Jrf3Uv/AMfZyB6MSh4zlc8yOpTUOJqN3qqFYba+Zp/DsaxgJaXSuqWkajumkkdCWr1Z7iiaCHue8EkllSyGp4RtNKcjVBiN5ua4wEutLCKeDxTM5SYcj81QVmns00zMD2sijIp6Q99LyNAcLTzxOUqW1xws9iJg6Mb5blyF9dpNmiqGEyu+HJv1Of2QdTHdMQAxl0xFKd84vApwYfD50rzS8r7hgb6SRrABkCc6cmjP6BU1fPaPapahhETfhyd9dfuuStFqe8kvcXE55lSxbV9dqUTKiBhkPvOyb9BqPMLgr721tVpyc/C2tcLQAP779VpLDYpJnhkUb5HnRrGl7vo0VXYXX2bTuP8AqJGQ/wBNvp5/0RmjfzOag4l7yTUkk881srn2etNqr3EL3tGr8mxj5pHUa3zKubZ7s0hZQts4cf5lqpKfKJtIx+bErAseyTfCZnGSmgd6rflYPC3yCgo25ezEOI7+V8h/l2VuL6zyUY3yDlZuzvZ82Khiijs598Dvp/8A9ZQcP5WtVi2awsYKNaApKDRWDZiKM4iMb973eJxPEuOa3UcQboF7RAREQEREBERAREQYnNXktWZwXnCgwOjUeWzqaQvwhBpLTYa7lpbZdnJdi6NR5rNVBXdqsVFo78uSK0x93M00HqSNp3kZ+EnVp3sOR5HNWXa7truWitt2EbkHzxtHs7LY30eMTHVwStrgeOVdHDe05joQTp19CW672uY6ORgfG7JzHaHgcswRucKEKqNrti32YGWHFJBvJzkiroJKChbuDwKHfhJog/NnNrizDHaCXR5APHie0dK+IK6rrs1mkhY9jjaWZYcb8TB+T1RTgQSvmlbnZ7aSayOPdvdgOTmAkV6cCrYvi8JhZvSxObHizdZ3EBjzT/bHsv3ZChoPPLDbJZPFFA5uKhLpj3Ta/KKuceYbnxWt2PvuyWhmOBobLTxhxxTD87vE4c/2Ui99qrPBXvJW1Hsg4ndKDTzoqPTbsZ3hdLMcb8nMhxRMPzYSXE56khbGERwtPdtYwakgAebjv6lVhfHanqLPH+Z//QyH3XD3ttNabQfSSuI4A0A6AZDyUFrbT7UWWJxkjmpaANY/E1492Xc8cxUhcle/ahM8Uha1nxUqfKtaD781X5K29y7L2q1DFDC4s3yuoyIcayPIb5VqliLeF7TTOLpZHOPMkqEBXIKzLk7MmEgzSumP8uyijPOeQU/S09VZWzuxHdU7mKOzfEwY5zxrNJVw/LQKCkbs2CtkoDnsFnjOj7Qe7r8sdDI7yaQu5uDswgFC5ktpdxfWzwfpaTI76t6K4Lu2WijOIjE46uccTj1JzW8is7W6BBxd07GlrMBwxx/yoWiGM/MG5v8AzErpbvuKKIUa0DoFtEQeWsA0XpEQEREBERAREQEREBERAREQF+EL9RB5wr8ovaIMdF+Fqyr8woI7o1EnsYK2JYvwtQcvbrpruXP2u7nNNRz++RBByIIyIORViujBUK0WAO3IPnna/YHFilsjaO1dZhoeJg/fu9fdr6orcimq+sLxuKtaBV5tnsGy0kvr3U380NJbJw75ozJ+NtTxDtQFLQWhzDVri08l4kkLjUknqu3i7MbRio60WUN4h8jzTkxseKvIgLrrh7M7OyhMclpd70pMMPlGwl7vNw6IKju27ZrQ/BBE+V/usaXHqaaDmuxuvs0kJH4mZkX9KIfiJ/MMOBn5n5cFdt3bJuwBjiGR/wAqFohi82spi/NVdHd9wxRABrQOgQVhs72exR0MVmbX+baqTyeUYAib9HHmu6suyYcQ6ZzpCNMZqB8rfVb5BdSyIDQL2gh2a7mMGQClgL9RAREQEREBERAREQEREBERAREQEREBERAREQEREBERAREQflF+Fq9IgxuiUSe7mu1Cnog1TLkjBrRTorK1ugWdEH4Av1EQEREBERAREQEREBERAREQEREBERAREQEREBERAREQEREB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3012" name="AutoShape 4" descr="data:image/jpeg;base64,/9j/4AAQSkZJRgABAQAAAQABAAD/2wCEAAkGBxQTEhMUExQVFhUXFRUWGBUWFxcVFRcYFxUWFxUaFxkYHCkgGB4lHBUUITEjJSkrLy4uGB8zODMtNygtMSsBCgoKDg0OGxAQGjEkHSQsNSwsLC8sLCwtLCwsLC4sNzcsNy0sLC8sLC0sLCwsLCwsNCw3LCw1LCwsMiwsLCwrLP/AABEIAKgBLAMBIgACEQEDEQH/xAAcAAEAAgMBAQEAAAAAAAAAAAAABAcDBQYCCAH/xABAEAABAwEFBQQIBAUEAgMAAAABAAIDEQQFEiExBkFRYXEHEyKBIzJCUmJykaEUgpKxM1Nj4fAkQ8HRFaJzg5P/xAAZAQEBAAMBAAAAAAAAAAAAAAAAAQIDBAX/xAAkEQEAAgECBgMBAQAAAAAAAAAAARECAyEEEjFBYfATUXEyIv/aAAwDAQACEQMRAD8AvFERAREQEREBERAREQEREBERAREQEREBERAREQEREBERAREQEREBERAREQEREBERAREQEREBERAREQEREBERAREQEREBERAREQEXh8gGpWkvDbCyQmj5QTwZ4z9G1p50Qb5FW96dqQFRZ4CfilNB+hta/qC11g7VJg8d/FG5m/u8THjpicQemXVBbKLX3LfUNqj7yB4eN40c08HNObStggIiICIiAiIgIiICIiAiIgIiICIiAiIgIiICIiAiIgIi8veAKkgDicgg9IuevnbWxWYEyzs6Ag/2Ve3726wtqLNEXn3nZD70/wCVlyT32YfJHbf8XGtdeF+WeAVllY3lWp+gXzRfvaveFoqBJ3bTuZ/lPsuNtdtklNZHuefiJP04K1jHkvOfHvvd9S3j2hRtyijc88XeEfTUrlry22tUlQHCMcGCn31VKXDNbC4MsveyH+Wxrpf/AFANFa+zuyN5SgG1Rw2dvvPk8dKaiNmLPkXNTm+oOS+s2g2m3SOBDpHkE1ILiQTxI0KhEEmgFTuA1+isezbDw4fC507+BrHF9WZg9XFbyxbK4Qf4cYpkI2CoPNwAxealXvMl1tEKrsez8rzV7SxvF1Af06/ZQr2ueSIYvXZvc2uXzDd10Vn226DCfEKgnJ3sny3Hkfuosha0VJAGmZoPpoozVXd16S2eQSQvcx43jeODgcnDkVbWx3aZDaMMVpwwzGgDq0ikPIn1CeB8idFxN8bORTVfZXNDtcGjHfKfZ/bouHtkLmOLHtLXDVpFCoPq5F89bHdplosWGOWs9nGWAn0kY/puOo+F2WlC1Xjs7tDZ7bEJbNIHt0I0ew+69pzaevkg2iIiAiIgIiICIiAiIgIiICIiAiIgIigXnfEMDMcsga3SuorrTLfqrETO0JMxEXKeirK/e2exQ1EVZHctPt/yQq7v3trtctRCBEOO/wC2f3WXJXWWHyX/ADF++X0VarZHGKyPa0fEQFyF+9qFgs1QZcbhub/lfsvmi89o7TOSZZnmu6tB9tfNaoBLxjyVnPWa997Lpv3t2eaizQ0+J3961+gVeX1t9brTXvJ3AcG5fQ6jyKw3FsTbrXQwWaRzTmHkd3HT530afIld7dXYo4DFbLVGz+nCO8ectMb6Naa8nJzz22X48e+/6qSR7nEkkk7yTU+ZK3FwbK2q2fwInPFaFzQXAccVPV130V+3F2bWSHCY7IHkZGS1elPIhrqMHkwrso7lqAJH5Cngbk3Ll6v0aFizUJdvY5OSTaJ44mjc0GaTXeGkMbofbK7u4eyuxR0IgktB1D53eDyjbhYRyJd5qz4LBGz1WCvE5nyropKDTXbdBiYGNMcTBoyJjWADgMIAH0KnR3dGMyMR4vOL7HIeQUtYZ7UxlMbgK6VNK9OPkpYzIogtTnGjI3aHxOGBtd3reL/1X4+yyOpikLRwjAFernVP0ogy2qVgb6QtwnLxEBpruzyK52+dnDQmIYm74zqPkP8Ah4Lo4LGxmYbn7xJc7zc6pOg3rOgqFl1Na4gOlppg9UN4guNHfRL1uqG0NEbxUgeFwJL2/mNfodVYV83JDaSaOwytHrNNeneMrR4y35jcQuKvGzzwOwSMa0V8L9Wu+Wn7Eg8lRU20uzktmq4+OLdI0ZD5x7J+3NaS7L6nskoms8jo5BvboRwcDk4ciCFdpeCKHOooagUK4raDs4dMHSWJhqKkxAHAfkdo08tOig73YDtggteGG14bPaDQB1aQyH4SfUPwuPChJNFaC+JLbC9jyyRpa9vhLXDCRTiF3/Z/2s2mw4Yp62izCgDSfSxj+m46gD2TlkKFqD6cRanZvaOzW6IS2aQPboRo9h917Tm09dd1QtsgIiICIiAiIgIiICIol6W9sET5X6NFabydwHMmgSItJmt37eF4xQtxSvawfEaV6DUrgNqO2OxWUuYxsksoGjW4WgkVGIup+y01uvlzpQ+Whe476HDX1Q3gBkMuq5Daq6IrU8l1IpqDDNngdl6swG6ujxmNDUUpu1NKdOolp0daNW5jpDzffbdbZRSGOKAU9anfPrxGPwj9K4K+NoLVajW0Tyy51o95LR0b6rfIKLeNgkgkMcrCx43HgdCCMnA6gioO5YI5C0gjUEEb9Oq0t72yBxGINJbUCtCRU6CvHktvd2ydql0jLRvLyGAeTvEfILp9m75jtBa3wQy4Q3ecYFfVeTXfXC4nlXNdTHZI2eIuJ3YsVB/w39laGmuPsyicGmWZ8pNPBZ2EAO9ppe8E8qFreOhBVnbObJWaysDxYYYng5SS1lk01GLE5jqbmrl7vvR8D8dn8LuYIa4V0cDm4a6V6jVWNs3tEy0tDQBDNTxM1ByzMZyxDqARvHEJjIHvPixkbzlG2nIVLz9tVsYLKxnqtAPHU/U5rxHIRkMTuZAaPvT9lHtMxBo+UNzyDAC8g1wijg41NDoNxUE+R4Aq4gDicgo/40H1GudzAo39TqA+VVFjgqWubFU645T4hWmgNXA65ZDJSWWR5zfIT8LBgbu35u4+1vQDa8P8TC06gBxcSBrlhBPkF+fiXu9Rh11f4B1ofEelB13rPZrKyMUY0N401PMnUnmV+TWxjTQuGI6N1cejdToUGFtke7OSQ/LGCwD81S48NR0Waz2RjPVaBz1J6k5lRH3mSS1rDUDfmd1PA2rqZ+1hWGSKVwq9+FudczG2nRjsWnF/HJWhsZbWxpoXCu5tauPRozKiPvMk0Y3xVp4q1zrnhaC4ae1h6qM1sTAAAXA8PRxHI9A/p4qLB/5MkBkeVKeGFtcPUubQA56tbpqrypbZCeXDV+BnFzsqD5Q4gebl4dR3vy6H3I9DTPIOB/NuWotYmHjDBlSoxF81N+GpOeWQDwvcDo5GA4nTDQh7jlxBZkKjmK8+LYTW2wAYWEZZYLO3HTkXkYG7taKHbLbX0MrBHG7R0vpsR1pXFRjuFSeW5a6W3dw7BG7vGnLuAS6VlTngIzpyd5HNYbXbXtAYYhFE7LHN6RoroHMafD5kBFSmXHE2rGCQOZhLZXkSB3KhJxUpmCAsM164z3ZdIHsIP+lIc1+tK5HCN+E051CxvupmARulmdUUBqcA6NFRT5q65LE2+O5IhlDWmhwmJuTv/raKtd0BHBBB2r2RZeQBmibC4aS1Bm0yBDfDTkSVR21ux1osD6SNxRk+GVvqO6+6eRV7fiz3jWCMse6pbJai4VzzDG5knP1atKz2m7muFLQ98wOrAMEXm1uZ19px0UHzhcd9z2OUTWaV0cg3t0I4OBycNMiCF9Bdn/bDBa8MNrw2e0GgDq+hkPIn+GeTjTShJNFXO3nZ2yKstkcACf4D3AOqT/tE+t01VayRlpIcCCMiDkR1Cg+4UXzF2f8AazabBhimraLMKANJ9JGP6bjqAPZOWQALV9D7N7R2a3RCWzSB7dCNHsPuvac2n99RUINsiIgIiICIiAq27Qb+Dn92D6OHN3xS6Afl/c8lZKpba3Y09/LSV2Fz3OGtKk1oT9vJdPCxjOf+pcnGTnGnWMfrhr2vipOea2cNp7+Fsm8Va7qNf3B/MFim2QLNykXXYjFiaR4XD7j+1foF28Vpznhf04eE1tPTz5YvdCtTI5WCG0AuYK4Htp3sJOpjJ1bxYcjyOa4q/bikszhWj4nV7uZtcDxvHFrhvacx0IJ7m1xUJCwQ2jCHMc0SRPyfE+uF1NDlm1w3OFCF5L2Vcg0XebL7berFanGmgly4UAkyr+YZ8d5Wmv7ZrA0z2YukgHrA5ywk6CUDVu4PAodDhJAXNoL2kIAGEYgRXI5UyocgSerQvDi8kEOLSDUFpANa5EO9au/Vpy3Krtm9rJbL4cnx7muzLK64DuHLRdXFfxlGLEMJ92rQORA/5qsoi0nZal17WNfSG1SYH6NmDnNaf/maxzSOtacab+obYWNJaGSPJocqRRZ51ODCHDycVQ7Y3OGnh4mgb9TRp8qFdlsnfstmb3MzjJARlGMRkYNQYnGhIFPUII0oRoUxRErNkncMnyNYd0cYxvppvFTmRmGjqscMoY8ta1xOTS5znSONBlkMRA64d5UeyTROZ3jfSNcKDD4WHKmF7ciHDTC4E6b9PBvpooxpANaBkYqc6UGYqK191KLSnxSuFZH4RTPEcLRUAHwtPUirz/14jbE1tAC8UyoAyM78qUDq1J9oqIBLUElkdTkZD3jid1BWlaD2XDooULmsfgtVS4khj3OJieOHXk6v3Cuw2JvgVDGU5MjFfuRllU+rTmsL2Sup6jH0JGN2J5z5VLdRm13DJRbfLHhDZixjmnwd0SJG55FoAxA6ZAEZ8gVis1qtLxQxtND4ZZfR11FTGAXA0PLVL+imeyPY5xbKHGembZD4Xc20GF7ct4JFDzJxW+ZjCHNe2KegBbGC8O+F0bRVw4GgI8lCYBK8Mtbnd4CS2MUZGRxjcPE7KntVHDJftojjY3G0Nsrm1AcC3CRwfoHgncc8goqSbVaC0yNs7Wvw54366ZBgz3DUjTeo9lgilxSOe6R9KPZTuaEV8L2NzrX3ia03gLDZrxllo4QOc8VGPEWQkcQXZkGnukqJ3ZdaP9Q8wv0Z3XhEjcsu9r4j8NAdKa5BMtNoFlGKMtax2ZgeQCTT/aOuL4cxrRJLbIWOMVnleCCSJSGg11Aa4ku6AU4FYpLCwEujDoZGE0lLg/FuOPE44h14jMZgRoL5Mp/hyPew0rA6sDjSlcZcG0zORP1ogzXVY2uZXv3ObizijLomxne3Ml4z3VbqV5eRYw9zA10JJxg4RI3jR5p3g+FxrwJWOe7JpH95jZA+hHgrI53ASE4WkcqHqsN3viY8NnZS0ezJI4ytk4mJ7vV+QAEcEEuW3CdmCOF8rCBm4GOPl45KE9WgkLGy7J+7LX2ktOeHAA4t4AyOo59OPhOWqw35tTZoQe9mAPutNXdCBp50XBXr2ogDDZoqDc55J+3HrVB3EMzYTgc1sEpy7/8AiNly3SyVcDqcDjXgd65DtAtF3TNJkePxIGUkIBrwxnIOHSpC4C9tprTaD6SVxHAGjR0AyHktQSoDhmaZj6Kfcd9z2SUTWaV0cgyq3eODgcnDIZEEZLZXZsXa5QHuY2CM/wC5aHdy010wh3ifWo9VpVgbOdk8ZIMneTnnWCH6D0j+tWKDv+yvtIF5h8Usfd2iNoc7DUxPbUDE2ubTU+qa8QTnSwlp9m7ggskeGGJsddcIAr9Bn1OeQrVbhAREQEREBau8bGHE1FQf8K2i8SsqEHE264dcH6Tm3y4Lm7ddZB0wngdD0O9We+FRLTYGuBBAI4FdGlxOeG3WHNq8Lhqb9JUje0dHEUz/AMp/0tey7pX6NIHE5K537ORA4sArxOZ+6jWi6BuC0TV7OjGJiItWN3XPJE8PDyHDhoQciDX1gRkQcitNtPsUJMUtkbhfq6zjR3Ewc/6f6a5NFo2q7qblrJ7Koqh7NYnvLg0Zt1ByOtN6l3fa5bJIHgCu9rwC1wGoI3HnkVZe0mzTbSe8a7urQBlKKhsnATUzr/UGfvYtW1be1mmilcydpbI3Ih1PIgjJwOoIqCMwgtrZy+IrcB3YpNkHR1o/WgoRQvbU/fMLsLLso+lZXsibXeQTX9q5cl822a0Ojc17HFrmmocDQgq4tj+1XvYxBbGtdLo17jRr93iqD4qGnPzVFg2Cxx2ZzmTA4XnJ+J3dPpoHtrQHX1qjXhUzLdNGGuZP3LY/Ya2odzIFNfl4b6rn7PfAmdgnf3cZoA1gDWGh0e41I3aUHRbV9hgAczuWBmEVfXxVz3nxClBnXf1VH5Zpp3gs7vvWAgskn9GeRc0gudTjQHLmsFoeS/u7Y8hjiMGCjYXEZ0c4+IHkSNPrFjvFxLoaG1R0yc0BxGeTZHGjT81a5fRebLQY6GNojyDmNPezYRvGIYSfqeaCfNZYQ1zTG2JrcxK1wa4HccRzBHMlQrPeUjzgwG0BpBZK0Braj3nOo0EZ5tJqD1Sx2az4GPjb+IAoAZHYyBkDRrvC0gGtKBRbVbPwrgInBzXHOzVq8VOZhAqRrWhy1QZL3bKcP4kBsOpdF6R8ZByLi5uQ+Jrf3Uv/AMfZyB6MSh4zlc8yOpTUOJqN3qqFYba+Zp/DsaxgJaXSuqWkajumkkdCWr1Z7iiaCHue8EkllSyGp4RtNKcjVBiN5ua4wEutLCKeDxTM5SYcj81QVmns00zMD2sijIp6Q99LyNAcLTzxOUqW1xws9iJg6Mb5blyF9dpNmiqGEyu+HJv1Of2QdTHdMQAxl0xFKd84vApwYfD50rzS8r7hgb6SRrABkCc6cmjP6BU1fPaPapahhETfhyd9dfuuStFqe8kvcXE55lSxbV9dqUTKiBhkPvOyb9BqPMLgr721tVpyc/C2tcLQAP779VpLDYpJnhkUb5HnRrGl7vo0VXYXX2bTuP8AqJGQ/wBNvp5/0RmjfzOag4l7yTUkk881srn2etNqr3EL3tGr8mxj5pHUa3zKubZ7s0hZQts4cf5lqpKfKJtIx+bErAseyTfCZnGSmgd6rflYPC3yCgo25ezEOI7+V8h/l2VuL6zyUY3yDlZuzvZ82Khiijs598Dvp/8A9ZQcP5WtVi2awsYKNaApKDRWDZiKM4iMb973eJxPEuOa3UcQboF7RAREQEREBERAREQYnNXktWZwXnCgwOjUeWzqaQvwhBpLTYa7lpbZdnJdi6NR5rNVBXdqsVFo78uSK0x93M00HqSNp3kZ+EnVp3sOR5HNWXa7truWitt2EbkHzxtHs7LY30eMTHVwStrgeOVdHDe05joQTp19CW672uY6ORgfG7JzHaHgcswRucKEKqNrti32YGWHFJBvJzkiroJKChbuDwKHfhJog/NnNrizDHaCXR5APHie0dK+IK6rrs1mkhY9jjaWZYcb8TB+T1RTgQSvmlbnZ7aSayOPdvdgOTmAkV6cCrYvi8JhZvSxObHizdZ3EBjzT/bHsv3ZChoPPLDbJZPFFA5uKhLpj3Ta/KKuceYbnxWt2PvuyWhmOBobLTxhxxTD87vE4c/2Ui99qrPBXvJW1Hsg4ndKDTzoqPTbsZ3hdLMcb8nMhxRMPzYSXE56khbGERwtPdtYwakgAebjv6lVhfHanqLPH+Z//QyH3XD3ttNabQfSSuI4A0A6AZDyUFrbT7UWWJxkjmpaANY/E1492Xc8cxUhcle/ahM8Uha1nxUqfKtaD781X5K29y7L2q1DFDC4s3yuoyIcayPIb5VqliLeF7TTOLpZHOPMkqEBXIKzLk7MmEgzSumP8uyijPOeQU/S09VZWzuxHdU7mKOzfEwY5zxrNJVw/LQKCkbs2CtkoDnsFnjOj7Qe7r8sdDI7yaQu5uDswgFC5ktpdxfWzwfpaTI76t6K4Lu2WijOIjE46uccTj1JzW8is7W6BBxd07GlrMBwxx/yoWiGM/MG5v8AzErpbvuKKIUa0DoFtEQeWsA0XpEQEREBERAREQEREBERAREQF+EL9RB5wr8ovaIMdF+Fqyr8woI7o1EnsYK2JYvwtQcvbrpruXP2u7nNNRz++RBByIIyIORViujBUK0WAO3IPnna/YHFilsjaO1dZhoeJg/fu9fdr6orcimq+sLxuKtaBV5tnsGy0kvr3U380NJbJw75ozJ+NtTxDtQFLQWhzDVri08l4kkLjUknqu3i7MbRio60WUN4h8jzTkxseKvIgLrrh7M7OyhMclpd70pMMPlGwl7vNw6IKju27ZrQ/BBE+V/usaXHqaaDmuxuvs0kJH4mZkX9KIfiJ/MMOBn5n5cFdt3bJuwBjiGR/wAqFohi82spi/NVdHd9wxRABrQOgQVhs72exR0MVmbX+baqTyeUYAib9HHmu6suyYcQ6ZzpCNMZqB8rfVb5BdSyIDQL2gh2a7mMGQClgL9RAREQEREBERAREQEREBERAREQEREBERAREQEREBERAREQflF+Fq9IgxuiUSe7mu1Cnog1TLkjBrRTorK1ugWdEH4Av1EQEREBERAREQEREBERAREQEREBERAREQEREBERAREQEREB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437250" name="Picture 2" descr="https://encrypted-tbn3.gstatic.com/images?q=tbn:ANd9GcThlKv3xsxW7ylOrBpHnQwL78zS2T3diBusKghGxWah1oqF3DJJ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3336" y="2743200"/>
            <a:ext cx="1857113" cy="1752600"/>
          </a:xfrm>
          <a:prstGeom prst="rect">
            <a:avLst/>
          </a:prstGeom>
          <a:noFill/>
        </p:spPr>
      </p:pic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838200" y="4885765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ea typeface="SimSun" pitchFamily="2" charset="-122"/>
              </a:rPr>
              <a:t>iPad2 (2011)</a:t>
            </a:r>
            <a:endParaRPr lang="en-CA" dirty="0">
              <a:solidFill>
                <a:schemeClr val="bg1"/>
              </a:solidFill>
              <a:ea typeface="SimSun" pitchFamily="2" charset="-122"/>
            </a:endParaRPr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1183343" y="1888287"/>
            <a:ext cx="11295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FFFF00"/>
                </a:solidFill>
                <a:ea typeface="SimSun" pitchFamily="2" charset="-122"/>
              </a:rPr>
              <a:t>3</a:t>
            </a:r>
            <a:endParaRPr lang="en-CA" sz="2800" dirty="0">
              <a:solidFill>
                <a:srgbClr val="FFFF00"/>
              </a:solidFill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001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 flipH="1">
            <a:off x="228600" y="838200"/>
            <a:ext cx="8763000" cy="548640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8936" name="Text Box 27"/>
          <p:cNvSpPr txBox="1">
            <a:spLocks noChangeArrowheads="1"/>
          </p:cNvSpPr>
          <p:nvPr/>
        </p:nvSpPr>
        <p:spPr bwMode="auto">
          <a:xfrm>
            <a:off x="533400" y="990600"/>
            <a:ext cx="731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3300"/>
                </a:solidFill>
                <a:latin typeface="Arial" pitchFamily="34" charset="0"/>
                <a:ea typeface="SimSun" pitchFamily="2" charset="-122"/>
              </a:rPr>
              <a:t>Number of Days to Reach 1  Million Units Sold</a:t>
            </a:r>
            <a:endParaRPr lang="en-CA" dirty="0">
              <a:solidFill>
                <a:srgbClr val="FF330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8937" name="Line 28"/>
          <p:cNvSpPr>
            <a:spLocks noChangeShapeType="1"/>
          </p:cNvSpPr>
          <p:nvPr/>
        </p:nvSpPr>
        <p:spPr bwMode="auto">
          <a:xfrm flipH="1">
            <a:off x="609600" y="1358900"/>
            <a:ext cx="54737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8939" name="TextBox 27"/>
          <p:cNvSpPr txBox="1">
            <a:spLocks noChangeArrowheads="1"/>
          </p:cNvSpPr>
          <p:nvPr/>
        </p:nvSpPr>
        <p:spPr bwMode="auto">
          <a:xfrm>
            <a:off x="609600" y="5634337"/>
            <a:ext cx="67521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</a:rPr>
              <a:t>iPhone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 6: 10 M during launch weekend (19-21 Sept 2014)</a:t>
            </a:r>
            <a:endParaRPr lang="en-CA" sz="20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3010" name="AutoShape 2" descr="data:image/jpeg;base64,/9j/4AAQSkZJRgABAQAAAQABAAD/2wCEAAkGBxQTEhMUExQVFhUXFRUWGBUWFxcVFRcYFxUWFxUaFxkYHCkgGB4lHBUUITEjJSkrLy4uGB8zODMtNygtMSsBCgoKDg0OGxAQGjEkHSQsNSwsLC8sLCwtLCwsLC4sNzcsNy0sLC8sLC0sLCwsLCwsNCw3LCw1LCwsMiwsLCwrLP/AABEIAKgBLAMBIgACEQEDEQH/xAAcAAEAAgMBAQEAAAAAAAAAAAAABAcDBQYCCAH/xABAEAABAwEFBQQIBAUEAgMAAAABAAIDEQQFEiExBkFRYXEHEyKBIzJCUmJykaEUgpKxM1Nj4fAkQ8HRFaJzg5P/xAAZAQEBAAMBAAAAAAAAAAAAAAAAAQIDBAX/xAAkEQEAAgECBgMBAQAAAAAAAAAAARECAyEEEjFBYfATUXEyIv/aAAwDAQACEQMRAD8AvFERAREQEREBERAREQEREBERAREQEREBERAREQEREBERAREQEREBERAREQEREBERAREQEREBERAREQEREBERAREQEREBERAREQEXh8gGpWkvDbCyQmj5QTwZ4z9G1p50Qb5FW96dqQFRZ4CfilNB+hta/qC11g7VJg8d/FG5m/u8THjpicQemXVBbKLX3LfUNqj7yB4eN40c08HNObStggIiICIiAiIgIiICIiAiIgIiICIiAiIgIiICIiAiIgIi8veAKkgDicgg9IuevnbWxWYEyzs6Ag/2Ve3726wtqLNEXn3nZD70/wCVlyT32YfJHbf8XGtdeF+WeAVllY3lWp+gXzRfvaveFoqBJ3bTuZ/lPsuNtdtklNZHuefiJP04K1jHkvOfHvvd9S3j2hRtyijc88XeEfTUrlry22tUlQHCMcGCn31VKXDNbC4MsveyH+Wxrpf/AFANFa+zuyN5SgG1Rw2dvvPk8dKaiNmLPkXNTm+oOS+s2g2m3SOBDpHkE1ILiQTxI0KhEEmgFTuA1+isezbDw4fC507+BrHF9WZg9XFbyxbK4Qf4cYpkI2CoPNwAxealXvMl1tEKrsez8rzV7SxvF1Af06/ZQr2ueSIYvXZvc2uXzDd10Vn226DCfEKgnJ3sny3Hkfuosha0VJAGmZoPpoozVXd16S2eQSQvcx43jeODgcnDkVbWx3aZDaMMVpwwzGgDq0ikPIn1CeB8idFxN8bORTVfZXNDtcGjHfKfZ/bouHtkLmOLHtLXDVpFCoPq5F89bHdplosWGOWs9nGWAn0kY/puOo+F2WlC1Xjs7tDZ7bEJbNIHt0I0ew+69pzaevkg2iIiAiIgIiICIiAiIgIiICIiAiIgIigXnfEMDMcsga3SuorrTLfqrETO0JMxEXKeirK/e2exQ1EVZHctPt/yQq7v3trtctRCBEOO/wC2f3WXJXWWHyX/ADF++X0VarZHGKyPa0fEQFyF+9qFgs1QZcbhub/lfsvmi89o7TOSZZnmu6tB9tfNaoBLxjyVnPWa997Lpv3t2eaizQ0+J3961+gVeX1t9brTXvJ3AcG5fQ6jyKw3FsTbrXQwWaRzTmHkd3HT530afIld7dXYo4DFbLVGz+nCO8ectMb6Naa8nJzz22X48e+/6qSR7nEkkk7yTU+ZK3FwbK2q2fwInPFaFzQXAccVPV130V+3F2bWSHCY7IHkZGS1elPIhrqMHkwrso7lqAJH5Cngbk3Ll6v0aFizUJdvY5OSTaJ44mjc0GaTXeGkMbofbK7u4eyuxR0IgktB1D53eDyjbhYRyJd5qz4LBGz1WCvE5nyropKDTXbdBiYGNMcTBoyJjWADgMIAH0KnR3dGMyMR4vOL7HIeQUtYZ7UxlMbgK6VNK9OPkpYzIogtTnGjI3aHxOGBtd3reL/1X4+yyOpikLRwjAFernVP0ogy2qVgb6QtwnLxEBpruzyK52+dnDQmIYm74zqPkP8Ah4Lo4LGxmYbn7xJc7zc6pOg3rOgqFl1Na4gOlppg9UN4guNHfRL1uqG0NEbxUgeFwJL2/mNfodVYV83JDaSaOwytHrNNeneMrR4y35jcQuKvGzzwOwSMa0V8L9Wu+Wn7Eg8lRU20uzktmq4+OLdI0ZD5x7J+3NaS7L6nskoms8jo5BvboRwcDk4ciCFdpeCKHOooagUK4raDs4dMHSWJhqKkxAHAfkdo08tOig73YDtggteGG14bPaDQB1aQyH4SfUPwuPChJNFaC+JLbC9jyyRpa9vhLXDCRTiF3/Z/2s2mw4Yp62izCgDSfSxj+m46gD2TlkKFqD6cRanZvaOzW6IS2aQPboRo9h917Tm09dd1QtsgIiICIiAiIgIiICIol6W9sET5X6NFabydwHMmgSItJmt37eF4xQtxSvawfEaV6DUrgNqO2OxWUuYxsksoGjW4WgkVGIup+y01uvlzpQ+Whe476HDX1Q3gBkMuq5Daq6IrU8l1IpqDDNngdl6swG6ujxmNDUUpu1NKdOolp0daNW5jpDzffbdbZRSGOKAU9anfPrxGPwj9K4K+NoLVajW0Tyy51o95LR0b6rfIKLeNgkgkMcrCx43HgdCCMnA6gioO5YI5C0gjUEEb9Oq0t72yBxGINJbUCtCRU6CvHktvd2ydql0jLRvLyGAeTvEfILp9m75jtBa3wQy4Q3ecYFfVeTXfXC4nlXNdTHZI2eIuJ3YsVB/w39laGmuPsyicGmWZ8pNPBZ2EAO9ppe8E8qFreOhBVnbObJWaysDxYYYng5SS1lk01GLE5jqbmrl7vvR8D8dn8LuYIa4V0cDm4a6V6jVWNs3tEy0tDQBDNTxM1ByzMZyxDqARvHEJjIHvPixkbzlG2nIVLz9tVsYLKxnqtAPHU/U5rxHIRkMTuZAaPvT9lHtMxBo+UNzyDAC8g1wijg41NDoNxUE+R4Aq4gDicgo/40H1GudzAo39TqA+VVFjgqWubFU645T4hWmgNXA65ZDJSWWR5zfIT8LBgbu35u4+1vQDa8P8TC06gBxcSBrlhBPkF+fiXu9Rh11f4B1ofEelB13rPZrKyMUY0N401PMnUnmV+TWxjTQuGI6N1cejdToUGFtke7OSQ/LGCwD81S48NR0Waz2RjPVaBz1J6k5lRH3mSS1rDUDfmd1PA2rqZ+1hWGSKVwq9+FudczG2nRjsWnF/HJWhsZbWxpoXCu5tauPRozKiPvMk0Y3xVp4q1zrnhaC4ae1h6qM1sTAAAXA8PRxHI9A/p4qLB/5MkBkeVKeGFtcPUubQA56tbpqrypbZCeXDV+BnFzsqD5Q4gebl4dR3vy6H3I9DTPIOB/NuWotYmHjDBlSoxF81N+GpOeWQDwvcDo5GA4nTDQh7jlxBZkKjmK8+LYTW2wAYWEZZYLO3HTkXkYG7taKHbLbX0MrBHG7R0vpsR1pXFRjuFSeW5a6W3dw7BG7vGnLuAS6VlTngIzpyd5HNYbXbXtAYYhFE7LHN6RoroHMafD5kBFSmXHE2rGCQOZhLZXkSB3KhJxUpmCAsM164z3ZdIHsIP+lIc1+tK5HCN+E051CxvupmARulmdUUBqcA6NFRT5q65LE2+O5IhlDWmhwmJuTv/raKtd0BHBBB2r2RZeQBmibC4aS1Bm0yBDfDTkSVR21ux1osD6SNxRk+GVvqO6+6eRV7fiz3jWCMse6pbJai4VzzDG5knP1atKz2m7muFLQ98wOrAMEXm1uZ19px0UHzhcd9z2OUTWaV0cg3t0I4OBycNMiCF9Bdn/bDBa8MNrw2e0GgDq+hkPIn+GeTjTShJNFXO3nZ2yKstkcACf4D3AOqT/tE+t01VayRlpIcCCMiDkR1Cg+4UXzF2f8AazabBhimraLMKANJ9JGP6bjqAPZOWQALV9D7N7R2a3RCWzSB7dCNHsPuvac2n99RUINsiIgIiICIiAq27Qb+Dn92D6OHN3xS6Afl/c8lZKpba3Y09/LSV2Fz3OGtKk1oT9vJdPCxjOf+pcnGTnGnWMfrhr2vipOea2cNp7+Fsm8Va7qNf3B/MFim2QLNykXXYjFiaR4XD7j+1foF28Vpznhf04eE1tPTz5YvdCtTI5WCG0AuYK4Htp3sJOpjJ1bxYcjyOa4q/bikszhWj4nV7uZtcDxvHFrhvacx0IJ7m1xUJCwQ2jCHMc0SRPyfE+uF1NDlm1w3OFCF5L2Vcg0XebL7berFanGmgly4UAkyr+YZ8d5Wmv7ZrA0z2YukgHrA5ywk6CUDVu4PAodDhJAXNoL2kIAGEYgRXI5UyocgSerQvDi8kEOLSDUFpANa5EO9au/Vpy3Krtm9rJbL4cnx7muzLK64DuHLRdXFfxlGLEMJ92rQORA/5qsoi0nZal17WNfSG1SYH6NmDnNaf/maxzSOtacab+obYWNJaGSPJocqRRZ51ODCHDycVQ7Y3OGnh4mgb9TRp8qFdlsnfstmb3MzjJARlGMRkYNQYnGhIFPUII0oRoUxRErNkncMnyNYd0cYxvppvFTmRmGjqscMoY8ta1xOTS5znSONBlkMRA64d5UeyTROZ3jfSNcKDD4WHKmF7ciHDTC4E6b9PBvpooxpANaBkYqc6UGYqK191KLSnxSuFZH4RTPEcLRUAHwtPUirz/14jbE1tAC8UyoAyM78qUDq1J9oqIBLUElkdTkZD3jid1BWlaD2XDooULmsfgtVS4khj3OJieOHXk6v3Cuw2JvgVDGU5MjFfuRllU+rTmsL2Sup6jH0JGN2J5z5VLdRm13DJRbfLHhDZixjmnwd0SJG55FoAxA6ZAEZ8gVis1qtLxQxtND4ZZfR11FTGAXA0PLVL+imeyPY5xbKHGembZD4Xc20GF7ct4JFDzJxW+ZjCHNe2KegBbGC8O+F0bRVw4GgI8lCYBK8Mtbnd4CS2MUZGRxjcPE7KntVHDJftojjY3G0Nsrm1AcC3CRwfoHgncc8goqSbVaC0yNs7Wvw54366ZBgz3DUjTeo9lgilxSOe6R9KPZTuaEV8L2NzrX3ia03gLDZrxllo4QOc8VGPEWQkcQXZkGnukqJ3ZdaP9Q8wv0Z3XhEjcsu9r4j8NAdKa5BMtNoFlGKMtax2ZgeQCTT/aOuL4cxrRJLbIWOMVnleCCSJSGg11Aa4ku6AU4FYpLCwEujDoZGE0lLg/FuOPE44h14jMZgRoL5Mp/hyPew0rA6sDjSlcZcG0zORP1ogzXVY2uZXv3ObizijLomxne3Ml4z3VbqV5eRYw9zA10JJxg4RI3jR5p3g+FxrwJWOe7JpH95jZA+hHgrI53ASE4WkcqHqsN3viY8NnZS0ezJI4ytk4mJ7vV+QAEcEEuW3CdmCOF8rCBm4GOPl45KE9WgkLGy7J+7LX2ktOeHAA4t4AyOo59OPhOWqw35tTZoQe9mAPutNXdCBp50XBXr2ogDDZoqDc55J+3HrVB3EMzYTgc1sEpy7/8AiNly3SyVcDqcDjXgd65DtAtF3TNJkePxIGUkIBrwxnIOHSpC4C9tprTaD6SVxHAGjR0AyHktQSoDhmaZj6Kfcd9z2SUTWaV0cgyq3eODgcnDIZEEZLZXZsXa5QHuY2CM/wC5aHdy010wh3ifWo9VpVgbOdk8ZIMneTnnWCH6D0j+tWKDv+yvtIF5h8Usfd2iNoc7DUxPbUDE2ubTU+qa8QTnSwlp9m7ggskeGGJsddcIAr9Bn1OeQrVbhAREQEREBau8bGHE1FQf8K2i8SsqEHE264dcH6Tm3y4Lm7ddZB0wngdD0O9We+FRLTYGuBBAI4FdGlxOeG3WHNq8Lhqb9JUje0dHEUz/AMp/0tey7pX6NIHE5K537ORA4sArxOZ+6jWi6BuC0TV7OjGJiItWN3XPJE8PDyHDhoQciDX1gRkQcitNtPsUJMUtkbhfq6zjR3Ewc/6f6a5NFo2q7qblrJ7Koqh7NYnvLg0Zt1ByOtN6l3fa5bJIHgCu9rwC1wGoI3HnkVZe0mzTbSe8a7urQBlKKhsnATUzr/UGfvYtW1be1mmilcydpbI3Ih1PIgjJwOoIqCMwgtrZy+IrcB3YpNkHR1o/WgoRQvbU/fMLsLLso+lZXsibXeQTX9q5cl822a0Ojc17HFrmmocDQgq4tj+1XvYxBbGtdLo17jRr93iqD4qGnPzVFg2Cxx2ZzmTA4XnJ+J3dPpoHtrQHX1qjXhUzLdNGGuZP3LY/Ya2odzIFNfl4b6rn7PfAmdgnf3cZoA1gDWGh0e41I3aUHRbV9hgAczuWBmEVfXxVz3nxClBnXf1VH5Zpp3gs7vvWAgskn9GeRc0gudTjQHLmsFoeS/u7Y8hjiMGCjYXEZ0c4+IHkSNPrFjvFxLoaG1R0yc0BxGeTZHGjT81a5fRebLQY6GNojyDmNPezYRvGIYSfqeaCfNZYQ1zTG2JrcxK1wa4HccRzBHMlQrPeUjzgwG0BpBZK0Braj3nOo0EZ5tJqD1Sx2az4GPjb+IAoAZHYyBkDRrvC0gGtKBRbVbPwrgInBzXHOzVq8VOZhAqRrWhy1QZL3bKcP4kBsOpdF6R8ZByLi5uQ+Jrf3Uv/AMfZyB6MSh4zlc8yOpTUOJqN3qqFYba+Zp/DsaxgJaXSuqWkajumkkdCWr1Z7iiaCHue8EkllSyGp4RtNKcjVBiN5ua4wEutLCKeDxTM5SYcj81QVmns00zMD2sijIp6Q99LyNAcLTzxOUqW1xws9iJg6Mb5blyF9dpNmiqGEyu+HJv1Of2QdTHdMQAxl0xFKd84vApwYfD50rzS8r7hgb6SRrABkCc6cmjP6BU1fPaPapahhETfhyd9dfuuStFqe8kvcXE55lSxbV9dqUTKiBhkPvOyb9BqPMLgr721tVpyc/C2tcLQAP779VpLDYpJnhkUb5HnRrGl7vo0VXYXX2bTuP8AqJGQ/wBNvp5/0RmjfzOag4l7yTUkk881srn2etNqr3EL3tGr8mxj5pHUa3zKubZ7s0hZQts4cf5lqpKfKJtIx+bErAseyTfCZnGSmgd6rflYPC3yCgo25ezEOI7+V8h/l2VuL6zyUY3yDlZuzvZ82Khiijs598Dvp/8A9ZQcP5WtVi2awsYKNaApKDRWDZiKM4iMb973eJxPEuOa3UcQboF7RAREQEREBERAREQYnNXktWZwXnCgwOjUeWzqaQvwhBpLTYa7lpbZdnJdi6NR5rNVBXdqsVFo78uSK0x93M00HqSNp3kZ+EnVp3sOR5HNWXa7truWitt2EbkHzxtHs7LY30eMTHVwStrgeOVdHDe05joQTp19CW672uY6ORgfG7JzHaHgcswRucKEKqNrti32YGWHFJBvJzkiroJKChbuDwKHfhJog/NnNrizDHaCXR5APHie0dK+IK6rrs1mkhY9jjaWZYcb8TB+T1RTgQSvmlbnZ7aSayOPdvdgOTmAkV6cCrYvi8JhZvSxObHizdZ3EBjzT/bHsv3ZChoPPLDbJZPFFA5uKhLpj3Ta/KKuceYbnxWt2PvuyWhmOBobLTxhxxTD87vE4c/2Ui99qrPBXvJW1Hsg4ndKDTzoqPTbsZ3hdLMcb8nMhxRMPzYSXE56khbGERwtPdtYwakgAebjv6lVhfHanqLPH+Z//QyH3XD3ttNabQfSSuI4A0A6AZDyUFrbT7UWWJxkjmpaANY/E1492Xc8cxUhcle/ahM8Uha1nxUqfKtaD781X5K29y7L2q1DFDC4s3yuoyIcayPIb5VqliLeF7TTOLpZHOPMkqEBXIKzLk7MmEgzSumP8uyijPOeQU/S09VZWzuxHdU7mKOzfEwY5zxrNJVw/LQKCkbs2CtkoDnsFnjOj7Qe7r8sdDI7yaQu5uDswgFC5ktpdxfWzwfpaTI76t6K4Lu2WijOIjE46uccTj1JzW8is7W6BBxd07GlrMBwxx/yoWiGM/MG5v8AzErpbvuKKIUa0DoFtEQeWsA0XpEQEREBERAREQEREBERAREQF+EL9RB5wr8ovaIMdF+Fqyr8woI7o1EnsYK2JYvwtQcvbrpruXP2u7nNNRz++RBByIIyIORViujBUK0WAO3IPnna/YHFilsjaO1dZhoeJg/fu9fdr6orcimq+sLxuKtaBV5tnsGy0kvr3U380NJbJw75ozJ+NtTxDtQFLQWhzDVri08l4kkLjUknqu3i7MbRio60WUN4h8jzTkxseKvIgLrrh7M7OyhMclpd70pMMPlGwl7vNw6IKju27ZrQ/BBE+V/usaXHqaaDmuxuvs0kJH4mZkX9KIfiJ/MMOBn5n5cFdt3bJuwBjiGR/wAqFohi82spi/NVdHd9wxRABrQOgQVhs72exR0MVmbX+baqTyeUYAib9HHmu6suyYcQ6ZzpCNMZqB8rfVb5BdSyIDQL2gh2a7mMGQClgL9RAREQEREBERAREQEREBERAREQEREBERAREQEREBERAREQflF+Fq9IgxuiUSe7mu1Cnog1TLkjBrRTorK1ugWdEH4Av1EQEREBERAREQEREBERAREQEREBERAREQEREBERAREQEREB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3012" name="AutoShape 4" descr="data:image/jpeg;base64,/9j/4AAQSkZJRgABAQAAAQABAAD/2wCEAAkGBxQTEhMUExQVFhUXFRUWGBUWFxcVFRcYFxUWFxUaFxkYHCkgGB4lHBUUITEjJSkrLy4uGB8zODMtNygtMSsBCgoKDg0OGxAQGjEkHSQsNSwsLC8sLCwtLCwsLC4sNzcsNy0sLC8sLC0sLCwsLCwsNCw3LCw1LCwsMiwsLCwrLP/AABEIAKgBLAMBIgACEQEDEQH/xAAcAAEAAgMBAQEAAAAAAAAAAAAABAcDBQYCCAH/xABAEAABAwEFBQQIBAUEAgMAAAABAAIDEQQFEiExBkFRYXEHEyKBIzJCUmJykaEUgpKxM1Nj4fAkQ8HRFaJzg5P/xAAZAQEBAAMBAAAAAAAAAAAAAAAAAQIDBAX/xAAkEQEAAgECBgMBAQAAAAAAAAAAARECAyEEEjFBYfATUXEyIv/aAAwDAQACEQMRAD8AvFERAREQEREBERAREQEREBERAREQEREBERAREQEREBERAREQEREBERAREQEREBERAREQEREBERAREQEREBERAREQEREBERAREQEXh8gGpWkvDbCyQmj5QTwZ4z9G1p50Qb5FW96dqQFRZ4CfilNB+hta/qC11g7VJg8d/FG5m/u8THjpicQemXVBbKLX3LfUNqj7yB4eN40c08HNObStggIiICIiAiIgIiICIiAiIgIiICIiAiIgIiICIiAiIgIi8veAKkgDicgg9IuevnbWxWYEyzs6Ag/2Ve3726wtqLNEXn3nZD70/wCVlyT32YfJHbf8XGtdeF+WeAVllY3lWp+gXzRfvaveFoqBJ3bTuZ/lPsuNtdtklNZHuefiJP04K1jHkvOfHvvd9S3j2hRtyijc88XeEfTUrlry22tUlQHCMcGCn31VKXDNbC4MsveyH+Wxrpf/AFANFa+zuyN5SgG1Rw2dvvPk8dKaiNmLPkXNTm+oOS+s2g2m3SOBDpHkE1ILiQTxI0KhEEmgFTuA1+isezbDw4fC507+BrHF9WZg9XFbyxbK4Qf4cYpkI2CoPNwAxealXvMl1tEKrsez8rzV7SxvF1Af06/ZQr2ueSIYvXZvc2uXzDd10Vn226DCfEKgnJ3sny3Hkfuosha0VJAGmZoPpoozVXd16S2eQSQvcx43jeODgcnDkVbWx3aZDaMMVpwwzGgDq0ikPIn1CeB8idFxN8bORTVfZXNDtcGjHfKfZ/bouHtkLmOLHtLXDVpFCoPq5F89bHdplosWGOWs9nGWAn0kY/puOo+F2WlC1Xjs7tDZ7bEJbNIHt0I0ew+69pzaevkg2iIiAiIgIiICIiAiIgIiICIiAiIgIigXnfEMDMcsga3SuorrTLfqrETO0JMxEXKeirK/e2exQ1EVZHctPt/yQq7v3trtctRCBEOO/wC2f3WXJXWWHyX/ADF++X0VarZHGKyPa0fEQFyF+9qFgs1QZcbhub/lfsvmi89o7TOSZZnmu6tB9tfNaoBLxjyVnPWa997Lpv3t2eaizQ0+J3961+gVeX1t9brTXvJ3AcG5fQ6jyKw3FsTbrXQwWaRzTmHkd3HT530afIld7dXYo4DFbLVGz+nCO8ectMb6Naa8nJzz22X48e+/6qSR7nEkkk7yTU+ZK3FwbK2q2fwInPFaFzQXAccVPV130V+3F2bWSHCY7IHkZGS1elPIhrqMHkwrso7lqAJH5Cngbk3Ll6v0aFizUJdvY5OSTaJ44mjc0GaTXeGkMbofbK7u4eyuxR0IgktB1D53eDyjbhYRyJd5qz4LBGz1WCvE5nyropKDTXbdBiYGNMcTBoyJjWADgMIAH0KnR3dGMyMR4vOL7HIeQUtYZ7UxlMbgK6VNK9OPkpYzIogtTnGjI3aHxOGBtd3reL/1X4+yyOpikLRwjAFernVP0ogy2qVgb6QtwnLxEBpruzyK52+dnDQmIYm74zqPkP8Ah4Lo4LGxmYbn7xJc7zc6pOg3rOgqFl1Na4gOlppg9UN4guNHfRL1uqG0NEbxUgeFwJL2/mNfodVYV83JDaSaOwytHrNNeneMrR4y35jcQuKvGzzwOwSMa0V8L9Wu+Wn7Eg8lRU20uzktmq4+OLdI0ZD5x7J+3NaS7L6nskoms8jo5BvboRwcDk4ciCFdpeCKHOooagUK4raDs4dMHSWJhqKkxAHAfkdo08tOig73YDtggteGG14bPaDQB1aQyH4SfUPwuPChJNFaC+JLbC9jyyRpa9vhLXDCRTiF3/Z/2s2mw4Yp62izCgDSfSxj+m46gD2TlkKFqD6cRanZvaOzW6IS2aQPboRo9h917Tm09dd1QtsgIiICIiAiIgIiICIol6W9sET5X6NFabydwHMmgSItJmt37eF4xQtxSvawfEaV6DUrgNqO2OxWUuYxsksoGjW4WgkVGIup+y01uvlzpQ+Whe476HDX1Q3gBkMuq5Daq6IrU8l1IpqDDNngdl6swG6ujxmNDUUpu1NKdOolp0daNW5jpDzffbdbZRSGOKAU9anfPrxGPwj9K4K+NoLVajW0Tyy51o95LR0b6rfIKLeNgkgkMcrCx43HgdCCMnA6gioO5YI5C0gjUEEb9Oq0t72yBxGINJbUCtCRU6CvHktvd2ydql0jLRvLyGAeTvEfILp9m75jtBa3wQy4Q3ecYFfVeTXfXC4nlXNdTHZI2eIuJ3YsVB/w39laGmuPsyicGmWZ8pNPBZ2EAO9ppe8E8qFreOhBVnbObJWaysDxYYYng5SS1lk01GLE5jqbmrl7vvR8D8dn8LuYIa4V0cDm4a6V6jVWNs3tEy0tDQBDNTxM1ByzMZyxDqARvHEJjIHvPixkbzlG2nIVLz9tVsYLKxnqtAPHU/U5rxHIRkMTuZAaPvT9lHtMxBo+UNzyDAC8g1wijg41NDoNxUE+R4Aq4gDicgo/40H1GudzAo39TqA+VVFjgqWubFU645T4hWmgNXA65ZDJSWWR5zfIT8LBgbu35u4+1vQDa8P8TC06gBxcSBrlhBPkF+fiXu9Rh11f4B1ofEelB13rPZrKyMUY0N401PMnUnmV+TWxjTQuGI6N1cejdToUGFtke7OSQ/LGCwD81S48NR0Waz2RjPVaBz1J6k5lRH3mSS1rDUDfmd1PA2rqZ+1hWGSKVwq9+FudczG2nRjsWnF/HJWhsZbWxpoXCu5tauPRozKiPvMk0Y3xVp4q1zrnhaC4ae1h6qM1sTAAAXA8PRxHI9A/p4qLB/5MkBkeVKeGFtcPUubQA56tbpqrypbZCeXDV+BnFzsqD5Q4gebl4dR3vy6H3I9DTPIOB/NuWotYmHjDBlSoxF81N+GpOeWQDwvcDo5GA4nTDQh7jlxBZkKjmK8+LYTW2wAYWEZZYLO3HTkXkYG7taKHbLbX0MrBHG7R0vpsR1pXFRjuFSeW5a6W3dw7BG7vGnLuAS6VlTngIzpyd5HNYbXbXtAYYhFE7LHN6RoroHMafD5kBFSmXHE2rGCQOZhLZXkSB3KhJxUpmCAsM164z3ZdIHsIP+lIc1+tK5HCN+E051CxvupmARulmdUUBqcA6NFRT5q65LE2+O5IhlDWmhwmJuTv/raKtd0BHBBB2r2RZeQBmibC4aS1Bm0yBDfDTkSVR21ux1osD6SNxRk+GVvqO6+6eRV7fiz3jWCMse6pbJai4VzzDG5knP1atKz2m7muFLQ98wOrAMEXm1uZ19px0UHzhcd9z2OUTWaV0cg3t0I4OBycNMiCF9Bdn/bDBa8MNrw2e0GgDq+hkPIn+GeTjTShJNFXO3nZ2yKstkcACf4D3AOqT/tE+t01VayRlpIcCCMiDkR1Cg+4UXzF2f8AazabBhimraLMKANJ9JGP6bjqAPZOWQALV9D7N7R2a3RCWzSB7dCNHsPuvac2n99RUINsiIgIiICIiAq27Qb+Dn92D6OHN3xS6Afl/c8lZKpba3Y09/LSV2Fz3OGtKk1oT9vJdPCxjOf+pcnGTnGnWMfrhr2vipOea2cNp7+Fsm8Va7qNf3B/MFim2QLNykXXYjFiaR4XD7j+1foF28Vpznhf04eE1tPTz5YvdCtTI5WCG0AuYK4Htp3sJOpjJ1bxYcjyOa4q/bikszhWj4nV7uZtcDxvHFrhvacx0IJ7m1xUJCwQ2jCHMc0SRPyfE+uF1NDlm1w3OFCF5L2Vcg0XebL7berFanGmgly4UAkyr+YZ8d5Wmv7ZrA0z2YukgHrA5ywk6CUDVu4PAodDhJAXNoL2kIAGEYgRXI5UyocgSerQvDi8kEOLSDUFpANa5EO9au/Vpy3Krtm9rJbL4cnx7muzLK64DuHLRdXFfxlGLEMJ92rQORA/5qsoi0nZal17WNfSG1SYH6NmDnNaf/maxzSOtacab+obYWNJaGSPJocqRRZ51ODCHDycVQ7Y3OGnh4mgb9TRp8qFdlsnfstmb3MzjJARlGMRkYNQYnGhIFPUII0oRoUxRErNkncMnyNYd0cYxvppvFTmRmGjqscMoY8ta1xOTS5znSONBlkMRA64d5UeyTROZ3jfSNcKDD4WHKmF7ciHDTC4E6b9PBvpooxpANaBkYqc6UGYqK191KLSnxSuFZH4RTPEcLRUAHwtPUirz/14jbE1tAC8UyoAyM78qUDq1J9oqIBLUElkdTkZD3jid1BWlaD2XDooULmsfgtVS4khj3OJieOHXk6v3Cuw2JvgVDGU5MjFfuRllU+rTmsL2Sup6jH0JGN2J5z5VLdRm13DJRbfLHhDZixjmnwd0SJG55FoAxA6ZAEZ8gVis1qtLxQxtND4ZZfR11FTGAXA0PLVL+imeyPY5xbKHGembZD4Xc20GF7ct4JFDzJxW+ZjCHNe2KegBbGC8O+F0bRVw4GgI8lCYBK8Mtbnd4CS2MUZGRxjcPE7KntVHDJftojjY3G0Nsrm1AcC3CRwfoHgncc8goqSbVaC0yNs7Wvw54366ZBgz3DUjTeo9lgilxSOe6R9KPZTuaEV8L2NzrX3ia03gLDZrxllo4QOc8VGPEWQkcQXZkGnukqJ3ZdaP9Q8wv0Z3XhEjcsu9r4j8NAdKa5BMtNoFlGKMtax2ZgeQCTT/aOuL4cxrRJLbIWOMVnleCCSJSGg11Aa4ku6AU4FYpLCwEujDoZGE0lLg/FuOPE44h14jMZgRoL5Mp/hyPew0rA6sDjSlcZcG0zORP1ogzXVY2uZXv3ObizijLomxne3Ml4z3VbqV5eRYw9zA10JJxg4RI3jR5p3g+FxrwJWOe7JpH95jZA+hHgrI53ASE4WkcqHqsN3viY8NnZS0ezJI4ytk4mJ7vV+QAEcEEuW3CdmCOF8rCBm4GOPl45KE9WgkLGy7J+7LX2ktOeHAA4t4AyOo59OPhOWqw35tTZoQe9mAPutNXdCBp50XBXr2ogDDZoqDc55J+3HrVB3EMzYTgc1sEpy7/8AiNly3SyVcDqcDjXgd65DtAtF3TNJkePxIGUkIBrwxnIOHSpC4C9tprTaD6SVxHAGjR0AyHktQSoDhmaZj6Kfcd9z2SUTWaV0cgyq3eODgcnDIZEEZLZXZsXa5QHuY2CM/wC5aHdy010wh3ifWo9VpVgbOdk8ZIMneTnnWCH6D0j+tWKDv+yvtIF5h8Usfd2iNoc7DUxPbUDE2ubTU+qa8QTnSwlp9m7ggskeGGJsddcIAr9Bn1OeQrVbhAREQEREBau8bGHE1FQf8K2i8SsqEHE264dcH6Tm3y4Lm7ddZB0wngdD0O9We+FRLTYGuBBAI4FdGlxOeG3WHNq8Lhqb9JUje0dHEUz/AMp/0tey7pX6NIHE5K537ORA4sArxOZ+6jWi6BuC0TV7OjGJiItWN3XPJE8PDyHDhoQciDX1gRkQcitNtPsUJMUtkbhfq6zjR3Ewc/6f6a5NFo2q7qblrJ7Koqh7NYnvLg0Zt1ByOtN6l3fa5bJIHgCu9rwC1wGoI3HnkVZe0mzTbSe8a7urQBlKKhsnATUzr/UGfvYtW1be1mmilcydpbI3Ih1PIgjJwOoIqCMwgtrZy+IrcB3YpNkHR1o/WgoRQvbU/fMLsLLso+lZXsibXeQTX9q5cl822a0Ojc17HFrmmocDQgq4tj+1XvYxBbGtdLo17jRr93iqD4qGnPzVFg2Cxx2ZzmTA4XnJ+J3dPpoHtrQHX1qjXhUzLdNGGuZP3LY/Ya2odzIFNfl4b6rn7PfAmdgnf3cZoA1gDWGh0e41I3aUHRbV9hgAczuWBmEVfXxVz3nxClBnXf1VH5Zpp3gs7vvWAgskn9GeRc0gudTjQHLmsFoeS/u7Y8hjiMGCjYXEZ0c4+IHkSNPrFjvFxLoaG1R0yc0BxGeTZHGjT81a5fRebLQY6GNojyDmNPezYRvGIYSfqeaCfNZYQ1zTG2JrcxK1wa4HccRzBHMlQrPeUjzgwG0BpBZK0Braj3nOo0EZ5tJqD1Sx2az4GPjb+IAoAZHYyBkDRrvC0gGtKBRbVbPwrgInBzXHOzVq8VOZhAqRrWhy1QZL3bKcP4kBsOpdF6R8ZByLi5uQ+Jrf3Uv/AMfZyB6MSh4zlc8yOpTUOJqN3qqFYba+Zp/DsaxgJaXSuqWkajumkkdCWr1Z7iiaCHue8EkllSyGp4RtNKcjVBiN5ua4wEutLCKeDxTM5SYcj81QVmns00zMD2sijIp6Q99LyNAcLTzxOUqW1xws9iJg6Mb5blyF9dpNmiqGEyu+HJv1Of2QdTHdMQAxl0xFKd84vApwYfD50rzS8r7hgb6SRrABkCc6cmjP6BU1fPaPapahhETfhyd9dfuuStFqe8kvcXE55lSxbV9dqUTKiBhkPvOyb9BqPMLgr721tVpyc/C2tcLQAP779VpLDYpJnhkUb5HnRrGl7vo0VXYXX2bTuP8AqJGQ/wBNvp5/0RmjfzOag4l7yTUkk881srn2etNqr3EL3tGr8mxj5pHUa3zKubZ7s0hZQts4cf5lqpKfKJtIx+bErAseyTfCZnGSmgd6rflYPC3yCgo25ezEOI7+V8h/l2VuL6zyUY3yDlZuzvZ82Khiijs598Dvp/8A9ZQcP5WtVi2awsYKNaApKDRWDZiKM4iMb973eJxPEuOa3UcQboF7RAREQEREBERAREQYnNXktWZwXnCgwOjUeWzqaQvwhBpLTYa7lpbZdnJdi6NR5rNVBXdqsVFo78uSK0x93M00HqSNp3kZ+EnVp3sOR5HNWXa7truWitt2EbkHzxtHs7LY30eMTHVwStrgeOVdHDe05joQTp19CW672uY6ORgfG7JzHaHgcswRucKEKqNrti32YGWHFJBvJzkiroJKChbuDwKHfhJog/NnNrizDHaCXR5APHie0dK+IK6rrs1mkhY9jjaWZYcb8TB+T1RTgQSvmlbnZ7aSayOPdvdgOTmAkV6cCrYvi8JhZvSxObHizdZ3EBjzT/bHsv3ZChoPPLDbJZPFFA5uKhLpj3Ta/KKuceYbnxWt2PvuyWhmOBobLTxhxxTD87vE4c/2Ui99qrPBXvJW1Hsg4ndKDTzoqPTbsZ3hdLMcb8nMhxRMPzYSXE56khbGERwtPdtYwakgAebjv6lVhfHanqLPH+Z//QyH3XD3ttNabQfSSuI4A0A6AZDyUFrbT7UWWJxkjmpaANY/E1492Xc8cxUhcle/ahM8Uha1nxUqfKtaD781X5K29y7L2q1DFDC4s3yuoyIcayPIb5VqliLeF7TTOLpZHOPMkqEBXIKzLk7MmEgzSumP8uyijPOeQU/S09VZWzuxHdU7mKOzfEwY5zxrNJVw/LQKCkbs2CtkoDnsFnjOj7Qe7r8sdDI7yaQu5uDswgFC5ktpdxfWzwfpaTI76t6K4Lu2WijOIjE46uccTj1JzW8is7W6BBxd07GlrMBwxx/yoWiGM/MG5v8AzErpbvuKKIUa0DoFtEQeWsA0XpEQEREBERAREQEREBERAREQF+EL9RB5wr8ovaIMdF+Fqyr8woI7o1EnsYK2JYvwtQcvbrpruXP2u7nNNRz++RBByIIyIORViujBUK0WAO3IPnna/YHFilsjaO1dZhoeJg/fu9fdr6orcimq+sLxuKtaBV5tnsGy0kvr3U380NJbJw75ozJ+NtTxDtQFLQWhzDVri08l4kkLjUknqu3i7MbRio60WUN4h8jzTkxseKvIgLrrh7M7OyhMclpd70pMMPlGwl7vNw6IKju27ZrQ/BBE+V/usaXHqaaDmuxuvs0kJH4mZkX9KIfiJ/MMOBn5n5cFdt3bJuwBjiGR/wAqFohi82spi/NVdHd9wxRABrQOgQVhs72exR0MVmbX+baqTyeUYAib9HHmu6suyYcQ6ZzpCNMZqB8rfVb5BdSyIDQL2gh2a7mMGQClgL9RAREQEREBERAREQEREBERAREQEREBERAREQEREBERAREQflF+Fq9IgxuiUSe7mu1Cnog1TLkjBrRTorK1ugWdEH4Av1EQEREBERAREQEREBERAREQEREBERAREQEREBERAREQEREB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2" y="1905001"/>
            <a:ext cx="5857875" cy="310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152400" y="5040868"/>
            <a:ext cx="830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Apple Store, 59</a:t>
            </a:r>
            <a:r>
              <a:rPr lang="en-US" baseline="30000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th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 Street &amp; 5</a:t>
            </a:r>
            <a:r>
              <a:rPr lang="en-US" baseline="30000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th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 Avenue, New York, 05 Sept 2014</a:t>
            </a:r>
            <a:endParaRPr lang="en-CA" dirty="0">
              <a:solidFill>
                <a:schemeClr val="bg1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154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 flipH="1">
            <a:off x="228600" y="838200"/>
            <a:ext cx="8763000" cy="548640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8936" name="Text Box 27"/>
          <p:cNvSpPr txBox="1">
            <a:spLocks noChangeArrowheads="1"/>
          </p:cNvSpPr>
          <p:nvPr/>
        </p:nvSpPr>
        <p:spPr bwMode="auto">
          <a:xfrm>
            <a:off x="533400" y="990600"/>
            <a:ext cx="731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3300"/>
                </a:solidFill>
                <a:latin typeface="Arial" pitchFamily="34" charset="0"/>
                <a:ea typeface="SimSun" pitchFamily="2" charset="-122"/>
              </a:rPr>
              <a:t>Number of Days to Reach 1  Million Units Sold</a:t>
            </a:r>
            <a:endParaRPr lang="en-CA" dirty="0">
              <a:solidFill>
                <a:srgbClr val="FF3300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38937" name="Line 28"/>
          <p:cNvSpPr>
            <a:spLocks noChangeShapeType="1"/>
          </p:cNvSpPr>
          <p:nvPr/>
        </p:nvSpPr>
        <p:spPr bwMode="auto">
          <a:xfrm flipH="1">
            <a:off x="609600" y="1358900"/>
            <a:ext cx="54737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8939" name="TextBox 27"/>
          <p:cNvSpPr txBox="1">
            <a:spLocks noChangeArrowheads="1"/>
          </p:cNvSpPr>
          <p:nvPr/>
        </p:nvSpPr>
        <p:spPr bwMode="auto">
          <a:xfrm>
            <a:off x="609600" y="5634337"/>
            <a:ext cx="76081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</a:rPr>
              <a:t>iPhone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 6s &amp; Plus: 13M during launch weekend (25-27 Sept 2015)</a:t>
            </a:r>
            <a:endParaRPr lang="en-CA" sz="20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43010" name="AutoShape 2" descr="data:image/jpeg;base64,/9j/4AAQSkZJRgABAQAAAQABAAD/2wCEAAkGBxQTEhMUExQVFhUXFRUWGBUWFxcVFRcYFxUWFxUaFxkYHCkgGB4lHBUUITEjJSkrLy4uGB8zODMtNygtMSsBCgoKDg0OGxAQGjEkHSQsNSwsLC8sLCwtLCwsLC4sNzcsNy0sLC8sLC0sLCwsLCwsNCw3LCw1LCwsMiwsLCwrLP/AABEIAKgBLAMBIgACEQEDEQH/xAAcAAEAAgMBAQEAAAAAAAAAAAAABAcDBQYCCAH/xABAEAABAwEFBQQIBAUEAgMAAAABAAIDEQQFEiExBkFRYXEHEyKBIzJCUmJykaEUgpKxM1Nj4fAkQ8HRFaJzg5P/xAAZAQEBAAMBAAAAAAAAAAAAAAAAAQIDBAX/xAAkEQEAAgECBgMBAQAAAAAAAAAAARECAyEEEjFBYfATUXEyIv/aAAwDAQACEQMRAD8AvFERAREQEREBERAREQEREBERAREQEREBERAREQEREBERAREQEREBERAREQEREBERAREQEREBERAREQEREBERAREQEREBERAREQEXh8gGpWkvDbCyQmj5QTwZ4z9G1p50Qb5FW96dqQFRZ4CfilNB+hta/qC11g7VJg8d/FG5m/u8THjpicQemXVBbKLX3LfUNqj7yB4eN40c08HNObStggIiICIiAiIgIiICIiAiIgIiICIiAiIgIiICIiAiIgIi8veAKkgDicgg9IuevnbWxWYEyzs6Ag/2Ve3726wtqLNEXn3nZD70/wCVlyT32YfJHbf8XGtdeF+WeAVllY3lWp+gXzRfvaveFoqBJ3bTuZ/lPsuNtdtklNZHuefiJP04K1jHkvOfHvvd9S3j2hRtyijc88XeEfTUrlry22tUlQHCMcGCn31VKXDNbC4MsveyH+Wxrpf/AFANFa+zuyN5SgG1Rw2dvvPk8dKaiNmLPkXNTm+oOS+s2g2m3SOBDpHkE1ILiQTxI0KhEEmgFTuA1+isezbDw4fC507+BrHF9WZg9XFbyxbK4Qf4cYpkI2CoPNwAxealXvMl1tEKrsez8rzV7SxvF1Af06/ZQr2ueSIYvXZvc2uXzDd10Vn226DCfEKgnJ3sny3Hkfuosha0VJAGmZoPpoozVXd16S2eQSQvcx43jeODgcnDkVbWx3aZDaMMVpwwzGgDq0ikPIn1CeB8idFxN8bORTVfZXNDtcGjHfKfZ/bouHtkLmOLHtLXDVpFCoPq5F89bHdplosWGOWs9nGWAn0kY/puOo+F2WlC1Xjs7tDZ7bEJbNIHt0I0ew+69pzaevkg2iIiAiIgIiICIiAiIgIiICIiAiIgIigXnfEMDMcsga3SuorrTLfqrETO0JMxEXKeirK/e2exQ1EVZHctPt/yQq7v3trtctRCBEOO/wC2f3WXJXWWHyX/ADF++X0VarZHGKyPa0fEQFyF+9qFgs1QZcbhub/lfsvmi89o7TOSZZnmu6tB9tfNaoBLxjyVnPWa997Lpv3t2eaizQ0+J3961+gVeX1t9brTXvJ3AcG5fQ6jyKw3FsTbrXQwWaRzTmHkd3HT530afIld7dXYo4DFbLVGz+nCO8ectMb6Naa8nJzz22X48e+/6qSR7nEkkk7yTU+ZK3FwbK2q2fwInPFaFzQXAccVPV130V+3F2bWSHCY7IHkZGS1elPIhrqMHkwrso7lqAJH5Cngbk3Ll6v0aFizUJdvY5OSTaJ44mjc0GaTXeGkMbofbK7u4eyuxR0IgktB1D53eDyjbhYRyJd5qz4LBGz1WCvE5nyropKDTXbdBiYGNMcTBoyJjWADgMIAH0KnR3dGMyMR4vOL7HIeQUtYZ7UxlMbgK6VNK9OPkpYzIogtTnGjI3aHxOGBtd3reL/1X4+yyOpikLRwjAFernVP0ogy2qVgb6QtwnLxEBpruzyK52+dnDQmIYm74zqPkP8Ah4Lo4LGxmYbn7xJc7zc6pOg3rOgqFl1Na4gOlppg9UN4guNHfRL1uqG0NEbxUgeFwJL2/mNfodVYV83JDaSaOwytHrNNeneMrR4y35jcQuKvGzzwOwSMa0V8L9Wu+Wn7Eg8lRU20uzktmq4+OLdI0ZD5x7J+3NaS7L6nskoms8jo5BvboRwcDk4ciCFdpeCKHOooagUK4raDs4dMHSWJhqKkxAHAfkdo08tOig73YDtggteGG14bPaDQB1aQyH4SfUPwuPChJNFaC+JLbC9jyyRpa9vhLXDCRTiF3/Z/2s2mw4Yp62izCgDSfSxj+m46gD2TlkKFqD6cRanZvaOzW6IS2aQPboRo9h917Tm09dd1QtsgIiICIiAiIgIiICIol6W9sET5X6NFabydwHMmgSItJmt37eF4xQtxSvawfEaV6DUrgNqO2OxWUuYxsksoGjW4WgkVGIup+y01uvlzpQ+Whe476HDX1Q3gBkMuq5Daq6IrU8l1IpqDDNngdl6swG6ujxmNDUUpu1NKdOolp0daNW5jpDzffbdbZRSGOKAU9anfPrxGPwj9K4K+NoLVajW0Tyy51o95LR0b6rfIKLeNgkgkMcrCx43HgdCCMnA6gioO5YI5C0gjUEEb9Oq0t72yBxGINJbUCtCRU6CvHktvd2ydql0jLRvLyGAeTvEfILp9m75jtBa3wQy4Q3ecYFfVeTXfXC4nlXNdTHZI2eIuJ3YsVB/w39laGmuPsyicGmWZ8pNPBZ2EAO9ppe8E8qFreOhBVnbObJWaysDxYYYng5SS1lk01GLE5jqbmrl7vvR8D8dn8LuYIa4V0cDm4a6V6jVWNs3tEy0tDQBDNTxM1ByzMZyxDqARvHEJjIHvPixkbzlG2nIVLz9tVsYLKxnqtAPHU/U5rxHIRkMTuZAaPvT9lHtMxBo+UNzyDAC8g1wijg41NDoNxUE+R4Aq4gDicgo/40H1GudzAo39TqA+VVFjgqWubFU645T4hWmgNXA65ZDJSWWR5zfIT8LBgbu35u4+1vQDa8P8TC06gBxcSBrlhBPkF+fiXu9Rh11f4B1ofEelB13rPZrKyMUY0N401PMnUnmV+TWxjTQuGI6N1cejdToUGFtke7OSQ/LGCwD81S48NR0Waz2RjPVaBz1J6k5lRH3mSS1rDUDfmd1PA2rqZ+1hWGSKVwq9+FudczG2nRjsWnF/HJWhsZbWxpoXCu5tauPRozKiPvMk0Y3xVp4q1zrnhaC4ae1h6qM1sTAAAXA8PRxHI9A/p4qLB/5MkBkeVKeGFtcPUubQA56tbpqrypbZCeXDV+BnFzsqD5Q4gebl4dR3vy6H3I9DTPIOB/NuWotYmHjDBlSoxF81N+GpOeWQDwvcDo5GA4nTDQh7jlxBZkKjmK8+LYTW2wAYWEZZYLO3HTkXkYG7taKHbLbX0MrBHG7R0vpsR1pXFRjuFSeW5a6W3dw7BG7vGnLuAS6VlTngIzpyd5HNYbXbXtAYYhFE7LHN6RoroHMafD5kBFSmXHE2rGCQOZhLZXkSB3KhJxUpmCAsM164z3ZdIHsIP+lIc1+tK5HCN+E051CxvupmARulmdUUBqcA6NFRT5q65LE2+O5IhlDWmhwmJuTv/raKtd0BHBBB2r2RZeQBmibC4aS1Bm0yBDfDTkSVR21ux1osD6SNxRk+GVvqO6+6eRV7fiz3jWCMse6pbJai4VzzDG5knP1atKz2m7muFLQ98wOrAMEXm1uZ19px0UHzhcd9z2OUTWaV0cg3t0I4OBycNMiCF9Bdn/bDBa8MNrw2e0GgDq+hkPIn+GeTjTShJNFXO3nZ2yKstkcACf4D3AOqT/tE+t01VayRlpIcCCMiDkR1Cg+4UXzF2f8AazabBhimraLMKANJ9JGP6bjqAPZOWQALV9D7N7R2a3RCWzSB7dCNHsPuvac2n99RUINsiIgIiICIiAq27Qb+Dn92D6OHN3xS6Afl/c8lZKpba3Y09/LSV2Fz3OGtKk1oT9vJdPCxjOf+pcnGTnGnWMfrhr2vipOea2cNp7+Fsm8Va7qNf3B/MFim2QLNykXXYjFiaR4XD7j+1foF28Vpznhf04eE1tPTz5YvdCtTI5WCG0AuYK4Htp3sJOpjJ1bxYcjyOa4q/bikszhWj4nV7uZtcDxvHFrhvacx0IJ7m1xUJCwQ2jCHMc0SRPyfE+uF1NDlm1w3OFCF5L2Vcg0XebL7berFanGmgly4UAkyr+YZ8d5Wmv7ZrA0z2YukgHrA5ywk6CUDVu4PAodDhJAXNoL2kIAGEYgRXI5UyocgSerQvDi8kEOLSDUFpANa5EO9au/Vpy3Krtm9rJbL4cnx7muzLK64DuHLRdXFfxlGLEMJ92rQORA/5qsoi0nZal17WNfSG1SYH6NmDnNaf/maxzSOtacab+obYWNJaGSPJocqRRZ51ODCHDycVQ7Y3OGnh4mgb9TRp8qFdlsnfstmb3MzjJARlGMRkYNQYnGhIFPUII0oRoUxRErNkncMnyNYd0cYxvppvFTmRmGjqscMoY8ta1xOTS5znSONBlkMRA64d5UeyTROZ3jfSNcKDD4WHKmF7ciHDTC4E6b9PBvpooxpANaBkYqc6UGYqK191KLSnxSuFZH4RTPEcLRUAHwtPUirz/14jbE1tAC8UyoAyM78qUDq1J9oqIBLUElkdTkZD3jid1BWlaD2XDooULmsfgtVS4khj3OJieOHXk6v3Cuw2JvgVDGU5MjFfuRllU+rTmsL2Sup6jH0JGN2J5z5VLdRm13DJRbfLHhDZixjmnwd0SJG55FoAxA6ZAEZ8gVis1qtLxQxtND4ZZfR11FTGAXA0PLVL+imeyPY5xbKHGembZD4Xc20GF7ct4JFDzJxW+ZjCHNe2KegBbGC8O+F0bRVw4GgI8lCYBK8Mtbnd4CS2MUZGRxjcPE7KntVHDJftojjY3G0Nsrm1AcC3CRwfoHgncc8goqSbVaC0yNs7Wvw54366ZBgz3DUjTeo9lgilxSOe6R9KPZTuaEV8L2NzrX3ia03gLDZrxllo4QOc8VGPEWQkcQXZkGnukqJ3ZdaP9Q8wv0Z3XhEjcsu9r4j8NAdKa5BMtNoFlGKMtax2ZgeQCTT/aOuL4cxrRJLbIWOMVnleCCSJSGg11Aa4ku6AU4FYpLCwEujDoZGE0lLg/FuOPE44h14jMZgRoL5Mp/hyPew0rA6sDjSlcZcG0zORP1ogzXVY2uZXv3ObizijLomxne3Ml4z3VbqV5eRYw9zA10JJxg4RI3jR5p3g+FxrwJWOe7JpH95jZA+hHgrI53ASE4WkcqHqsN3viY8NnZS0ezJI4ytk4mJ7vV+QAEcEEuW3CdmCOF8rCBm4GOPl45KE9WgkLGy7J+7LX2ktOeHAA4t4AyOo59OPhOWqw35tTZoQe9mAPutNXdCBp50XBXr2ogDDZoqDc55J+3HrVB3EMzYTgc1sEpy7/8AiNly3SyVcDqcDjXgd65DtAtF3TNJkePxIGUkIBrwxnIOHSpC4C9tprTaD6SVxHAGjR0AyHktQSoDhmaZj6Kfcd9z2SUTWaV0cgyq3eODgcnDIZEEZLZXZsXa5QHuY2CM/wC5aHdy010wh3ifWo9VpVgbOdk8ZIMneTnnWCH6D0j+tWKDv+yvtIF5h8Usfd2iNoc7DUxPbUDE2ubTU+qa8QTnSwlp9m7ggskeGGJsddcIAr9Bn1OeQrVbhAREQEREBau8bGHE1FQf8K2i8SsqEHE264dcH6Tm3y4Lm7ddZB0wngdD0O9We+FRLTYGuBBAI4FdGlxOeG3WHNq8Lhqb9JUje0dHEUz/AMp/0tey7pX6NIHE5K537ORA4sArxOZ+6jWi6BuC0TV7OjGJiItWN3XPJE8PDyHDhoQciDX1gRkQcitNtPsUJMUtkbhfq6zjR3Ewc/6f6a5NFo2q7qblrJ7Koqh7NYnvLg0Zt1ByOtN6l3fa5bJIHgCu9rwC1wGoI3HnkVZe0mzTbSe8a7urQBlKKhsnATUzr/UGfvYtW1be1mmilcydpbI3Ih1PIgjJwOoIqCMwgtrZy+IrcB3YpNkHR1o/WgoRQvbU/fMLsLLso+lZXsibXeQTX9q5cl822a0Ojc17HFrmmocDQgq4tj+1XvYxBbGtdLo17jRr93iqD4qGnPzVFg2Cxx2ZzmTA4XnJ+J3dPpoHtrQHX1qjXhUzLdNGGuZP3LY/Ya2odzIFNfl4b6rn7PfAmdgnf3cZoA1gDWGh0e41I3aUHRbV9hgAczuWBmEVfXxVz3nxClBnXf1VH5Zpp3gs7vvWAgskn9GeRc0gudTjQHLmsFoeS/u7Y8hjiMGCjYXEZ0c4+IHkSNPrFjvFxLoaG1R0yc0BxGeTZHGjT81a5fRebLQY6GNojyDmNPezYRvGIYSfqeaCfNZYQ1zTG2JrcxK1wa4HccRzBHMlQrPeUjzgwG0BpBZK0Braj3nOo0EZ5tJqD1Sx2az4GPjb+IAoAZHYyBkDRrvC0gGtKBRbVbPwrgInBzXHOzVq8VOZhAqRrWhy1QZL3bKcP4kBsOpdF6R8ZByLi5uQ+Jrf3Uv/AMfZyB6MSh4zlc8yOpTUOJqN3qqFYba+Zp/DsaxgJaXSuqWkajumkkdCWr1Z7iiaCHue8EkllSyGp4RtNKcjVBiN5ua4wEutLCKeDxTM5SYcj81QVmns00zMD2sijIp6Q99LyNAcLTzxOUqW1xws9iJg6Mb5blyF9dpNmiqGEyu+HJv1Of2QdTHdMQAxl0xFKd84vApwYfD50rzS8r7hgb6SRrABkCc6cmjP6BU1fPaPapahhETfhyd9dfuuStFqe8kvcXE55lSxbV9dqUTKiBhkPvOyb9BqPMLgr721tVpyc/C2tcLQAP779VpLDYpJnhkUb5HnRrGl7vo0VXYXX2bTuP8AqJGQ/wBNvp5/0RmjfzOag4l7yTUkk881srn2etNqr3EL3tGr8mxj5pHUa3zKubZ7s0hZQts4cf5lqpKfKJtIx+bErAseyTfCZnGSmgd6rflYPC3yCgo25ezEOI7+V8h/l2VuL6zyUY3yDlZuzvZ82Khiijs598Dvp/8A9ZQcP5WtVi2awsYKNaApKDRWDZiKM4iMb973eJxPEuOa3UcQboF7RAREQEREBERAREQYnNXktWZwXnCgwOjUeWzqaQvwhBpLTYa7lpbZdnJdi6NR5rNVBXdqsVFo78uSK0x93M00HqSNp3kZ+EnVp3sOR5HNWXa7truWitt2EbkHzxtHs7LY30eMTHVwStrgeOVdHDe05joQTp19CW672uY6ORgfG7JzHaHgcswRucKEKqNrti32YGWHFJBvJzkiroJKChbuDwKHfhJog/NnNrizDHaCXR5APHie0dK+IK6rrs1mkhY9jjaWZYcb8TB+T1RTgQSvmlbnZ7aSayOPdvdgOTmAkV6cCrYvi8JhZvSxObHizdZ3EBjzT/bHsv3ZChoPPLDbJZPFFA5uKhLpj3Ta/KKuceYbnxWt2PvuyWhmOBobLTxhxxTD87vE4c/2Ui99qrPBXvJW1Hsg4ndKDTzoqPTbsZ3hdLMcb8nMhxRMPzYSXE56khbGERwtPdtYwakgAebjv6lVhfHanqLPH+Z//QyH3XD3ttNabQfSSuI4A0A6AZDyUFrbT7UWWJxkjmpaANY/E1492Xc8cxUhcle/ahM8Uha1nxUqfKtaD781X5K29y7L2q1DFDC4s3yuoyIcayPIb5VqliLeF7TTOLpZHOPMkqEBXIKzLk7MmEgzSumP8uyijPOeQU/S09VZWzuxHdU7mKOzfEwY5zxrNJVw/LQKCkbs2CtkoDnsFnjOj7Qe7r8sdDI7yaQu5uDswgFC5ktpdxfWzwfpaTI76t6K4Lu2WijOIjE46uccTj1JzW8is7W6BBxd07GlrMBwxx/yoWiGM/MG5v8AzErpbvuKKIUa0DoFtEQeWsA0XpEQEREBERAREQEREBERAREQF+EL9RB5wr8ovaIMdF+Fqyr8woI7o1EnsYK2JYvwtQcvbrpruXP2u7nNNRz++RBByIIyIORViujBUK0WAO3IPnna/YHFilsjaO1dZhoeJg/fu9fdr6orcimq+sLxuKtaBV5tnsGy0kvr3U380NJbJw75ozJ+NtTxDtQFLQWhzDVri08l4kkLjUknqu3i7MbRio60WUN4h8jzTkxseKvIgLrrh7M7OyhMclpd70pMMPlGwl7vNw6IKju27ZrQ/BBE+V/usaXHqaaDmuxuvs0kJH4mZkX9KIfiJ/MMOBn5n5cFdt3bJuwBjiGR/wAqFohi82spi/NVdHd9wxRABrQOgQVhs72exR0MVmbX+baqTyeUYAib9HHmu6suyYcQ6ZzpCNMZqB8rfVb5BdSyIDQL2gh2a7mMGQClgL9RAREQEREBERAREQEREBERAREQEREBERAREQEREBERAREQflF+Fq9IgxuiUSe7mu1Cnog1TLkjBrRTorK1ugWdEH4Av1EQEREBERAREQEREBERAREQEREBERAREQEREBERAREQEREB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3012" name="AutoShape 4" descr="data:image/jpeg;base64,/9j/4AAQSkZJRgABAQAAAQABAAD/2wCEAAkGBxQTEhMUExQVFhUXFRUWGBUWFxcVFRcYFxUWFxUaFxkYHCkgGB4lHBUUITEjJSkrLy4uGB8zODMtNygtMSsBCgoKDg0OGxAQGjEkHSQsNSwsLC8sLCwtLCwsLC4sNzcsNy0sLC8sLC0sLCwsLCwsNCw3LCw1LCwsMiwsLCwrLP/AABEIAKgBLAMBIgACEQEDEQH/xAAcAAEAAgMBAQEAAAAAAAAAAAAABAcDBQYCCAH/xABAEAABAwEFBQQIBAUEAgMAAAABAAIDEQQFEiExBkFRYXEHEyKBIzJCUmJykaEUgpKxM1Nj4fAkQ8HRFaJzg5P/xAAZAQEBAAMBAAAAAAAAAAAAAAAAAQIDBAX/xAAkEQEAAgECBgMBAQAAAAAAAAAAARECAyEEEjFBYfATUXEyIv/aAAwDAQACEQMRAD8AvFERAREQEREBERAREQEREBERAREQEREBERAREQEREBERAREQEREBERAREQEREBERAREQEREBERAREQEREBERAREQEREBERAREQEXh8gGpWkvDbCyQmj5QTwZ4z9G1p50Qb5FW96dqQFRZ4CfilNB+hta/qC11g7VJg8d/FG5m/u8THjpicQemXVBbKLX3LfUNqj7yB4eN40c08HNObStggIiICIiAiIgIiICIiAiIgIiICIiAiIgIiICIiAiIgIi8veAKkgDicgg9IuevnbWxWYEyzs6Ag/2Ve3726wtqLNEXn3nZD70/wCVlyT32YfJHbf8XGtdeF+WeAVllY3lWp+gXzRfvaveFoqBJ3bTuZ/lPsuNtdtklNZHuefiJP04K1jHkvOfHvvd9S3j2hRtyijc88XeEfTUrlry22tUlQHCMcGCn31VKXDNbC4MsveyH+Wxrpf/AFANFa+zuyN5SgG1Rw2dvvPk8dKaiNmLPkXNTm+oOS+s2g2m3SOBDpHkE1ILiQTxI0KhEEmgFTuA1+isezbDw4fC507+BrHF9WZg9XFbyxbK4Qf4cYpkI2CoPNwAxealXvMl1tEKrsez8rzV7SxvF1Af06/ZQr2ueSIYvXZvc2uXzDd10Vn226DCfEKgnJ3sny3Hkfuosha0VJAGmZoPpoozVXd16S2eQSQvcx43jeODgcnDkVbWx3aZDaMMVpwwzGgDq0ikPIn1CeB8idFxN8bORTVfZXNDtcGjHfKfZ/bouHtkLmOLHtLXDVpFCoPq5F89bHdplosWGOWs9nGWAn0kY/puOo+F2WlC1Xjs7tDZ7bEJbNIHt0I0ew+69pzaevkg2iIiAiIgIiICIiAiIgIiICIiAiIgIigXnfEMDMcsga3SuorrTLfqrETO0JMxEXKeirK/e2exQ1EVZHctPt/yQq7v3trtctRCBEOO/wC2f3WXJXWWHyX/ADF++X0VarZHGKyPa0fEQFyF+9qFgs1QZcbhub/lfsvmi89o7TOSZZnmu6tB9tfNaoBLxjyVnPWa997Lpv3t2eaizQ0+J3961+gVeX1t9brTXvJ3AcG5fQ6jyKw3FsTbrXQwWaRzTmHkd3HT530afIld7dXYo4DFbLVGz+nCO8ectMb6Naa8nJzz22X48e+/6qSR7nEkkk7yTU+ZK3FwbK2q2fwInPFaFzQXAccVPV130V+3F2bWSHCY7IHkZGS1elPIhrqMHkwrso7lqAJH5Cngbk3Ll6v0aFizUJdvY5OSTaJ44mjc0GaTXeGkMbofbK7u4eyuxR0IgktB1D53eDyjbhYRyJd5qz4LBGz1WCvE5nyropKDTXbdBiYGNMcTBoyJjWADgMIAH0KnR3dGMyMR4vOL7HIeQUtYZ7UxlMbgK6VNK9OPkpYzIogtTnGjI3aHxOGBtd3reL/1X4+yyOpikLRwjAFernVP0ogy2qVgb6QtwnLxEBpruzyK52+dnDQmIYm74zqPkP8Ah4Lo4LGxmYbn7xJc7zc6pOg3rOgqFl1Na4gOlppg9UN4guNHfRL1uqG0NEbxUgeFwJL2/mNfodVYV83JDaSaOwytHrNNeneMrR4y35jcQuKvGzzwOwSMa0V8L9Wu+Wn7Eg8lRU20uzktmq4+OLdI0ZD5x7J+3NaS7L6nskoms8jo5BvboRwcDk4ciCFdpeCKHOooagUK4raDs4dMHSWJhqKkxAHAfkdo08tOig73YDtggteGG14bPaDQB1aQyH4SfUPwuPChJNFaC+JLbC9jyyRpa9vhLXDCRTiF3/Z/2s2mw4Yp62izCgDSfSxj+m46gD2TlkKFqD6cRanZvaOzW6IS2aQPboRo9h917Tm09dd1QtsgIiICIiAiIgIiICIol6W9sET5X6NFabydwHMmgSItJmt37eF4xQtxSvawfEaV6DUrgNqO2OxWUuYxsksoGjW4WgkVGIup+y01uvlzpQ+Whe476HDX1Q3gBkMuq5Daq6IrU8l1IpqDDNngdl6swG6ujxmNDUUpu1NKdOolp0daNW5jpDzffbdbZRSGOKAU9anfPrxGPwj9K4K+NoLVajW0Tyy51o95LR0b6rfIKLeNgkgkMcrCx43HgdCCMnA6gioO5YI5C0gjUEEb9Oq0t72yBxGINJbUCtCRU6CvHktvd2ydql0jLRvLyGAeTvEfILp9m75jtBa3wQy4Q3ecYFfVeTXfXC4nlXNdTHZI2eIuJ3YsVB/w39laGmuPsyicGmWZ8pNPBZ2EAO9ppe8E8qFreOhBVnbObJWaysDxYYYng5SS1lk01GLE5jqbmrl7vvR8D8dn8LuYIa4V0cDm4a6V6jVWNs3tEy0tDQBDNTxM1ByzMZyxDqARvHEJjIHvPixkbzlG2nIVLz9tVsYLKxnqtAPHU/U5rxHIRkMTuZAaPvT9lHtMxBo+UNzyDAC8g1wijg41NDoNxUE+R4Aq4gDicgo/40H1GudzAo39TqA+VVFjgqWubFU645T4hWmgNXA65ZDJSWWR5zfIT8LBgbu35u4+1vQDa8P8TC06gBxcSBrlhBPkF+fiXu9Rh11f4B1ofEelB13rPZrKyMUY0N401PMnUnmV+TWxjTQuGI6N1cejdToUGFtke7OSQ/LGCwD81S48NR0Waz2RjPVaBz1J6k5lRH3mSS1rDUDfmd1PA2rqZ+1hWGSKVwq9+FudczG2nRjsWnF/HJWhsZbWxpoXCu5tauPRozKiPvMk0Y3xVp4q1zrnhaC4ae1h6qM1sTAAAXA8PRxHI9A/p4qLB/5MkBkeVKeGFtcPUubQA56tbpqrypbZCeXDV+BnFzsqD5Q4gebl4dR3vy6H3I9DTPIOB/NuWotYmHjDBlSoxF81N+GpOeWQDwvcDo5GA4nTDQh7jlxBZkKjmK8+LYTW2wAYWEZZYLO3HTkXkYG7taKHbLbX0MrBHG7R0vpsR1pXFRjuFSeW5a6W3dw7BG7vGnLuAS6VlTngIzpyd5HNYbXbXtAYYhFE7LHN6RoroHMafD5kBFSmXHE2rGCQOZhLZXkSB3KhJxUpmCAsM164z3ZdIHsIP+lIc1+tK5HCN+E051CxvupmARulmdUUBqcA6NFRT5q65LE2+O5IhlDWmhwmJuTv/raKtd0BHBBB2r2RZeQBmibC4aS1Bm0yBDfDTkSVR21ux1osD6SNxRk+GVvqO6+6eRV7fiz3jWCMse6pbJai4VzzDG5knP1atKz2m7muFLQ98wOrAMEXm1uZ19px0UHzhcd9z2OUTWaV0cg3t0I4OBycNMiCF9Bdn/bDBa8MNrw2e0GgDq+hkPIn+GeTjTShJNFXO3nZ2yKstkcACf4D3AOqT/tE+t01VayRlpIcCCMiDkR1Cg+4UXzF2f8AazabBhimraLMKANJ9JGP6bjqAPZOWQALV9D7N7R2a3RCWzSB7dCNHsPuvac2n99RUINsiIgIiICIiAq27Qb+Dn92D6OHN3xS6Afl/c8lZKpba3Y09/LSV2Fz3OGtKk1oT9vJdPCxjOf+pcnGTnGnWMfrhr2vipOea2cNp7+Fsm8Va7qNf3B/MFim2QLNykXXYjFiaR4XD7j+1foF28Vpznhf04eE1tPTz5YvdCtTI5WCG0AuYK4Htp3sJOpjJ1bxYcjyOa4q/bikszhWj4nV7uZtcDxvHFrhvacx0IJ7m1xUJCwQ2jCHMc0SRPyfE+uF1NDlm1w3OFCF5L2Vcg0XebL7berFanGmgly4UAkyr+YZ8d5Wmv7ZrA0z2YukgHrA5ywk6CUDVu4PAodDhJAXNoL2kIAGEYgRXI5UyocgSerQvDi8kEOLSDUFpANa5EO9au/Vpy3Krtm9rJbL4cnx7muzLK64DuHLRdXFfxlGLEMJ92rQORA/5qsoi0nZal17WNfSG1SYH6NmDnNaf/maxzSOtacab+obYWNJaGSPJocqRRZ51ODCHDycVQ7Y3OGnh4mgb9TRp8qFdlsnfstmb3MzjJARlGMRkYNQYnGhIFPUII0oRoUxRErNkncMnyNYd0cYxvppvFTmRmGjqscMoY8ta1xOTS5znSONBlkMRA64d5UeyTROZ3jfSNcKDD4WHKmF7ciHDTC4E6b9PBvpooxpANaBkYqc6UGYqK191KLSnxSuFZH4RTPEcLRUAHwtPUirz/14jbE1tAC8UyoAyM78qUDq1J9oqIBLUElkdTkZD3jid1BWlaD2XDooULmsfgtVS4khj3OJieOHXk6v3Cuw2JvgVDGU5MjFfuRllU+rTmsL2Sup6jH0JGN2J5z5VLdRm13DJRbfLHhDZixjmnwd0SJG55FoAxA6ZAEZ8gVis1qtLxQxtND4ZZfR11FTGAXA0PLVL+imeyPY5xbKHGembZD4Xc20GF7ct4JFDzJxW+ZjCHNe2KegBbGC8O+F0bRVw4GgI8lCYBK8Mtbnd4CS2MUZGRxjcPE7KntVHDJftojjY3G0Nsrm1AcC3CRwfoHgncc8goqSbVaC0yNs7Wvw54366ZBgz3DUjTeo9lgilxSOe6R9KPZTuaEV8L2NzrX3ia03gLDZrxllo4QOc8VGPEWQkcQXZkGnukqJ3ZdaP9Q8wv0Z3XhEjcsu9r4j8NAdKa5BMtNoFlGKMtax2ZgeQCTT/aOuL4cxrRJLbIWOMVnleCCSJSGg11Aa4ku6AU4FYpLCwEujDoZGE0lLg/FuOPE44h14jMZgRoL5Mp/hyPew0rA6sDjSlcZcG0zORP1ogzXVY2uZXv3ObizijLomxne3Ml4z3VbqV5eRYw9zA10JJxg4RI3jR5p3g+FxrwJWOe7JpH95jZA+hHgrI53ASE4WkcqHqsN3viY8NnZS0ezJI4ytk4mJ7vV+QAEcEEuW3CdmCOF8rCBm4GOPl45KE9WgkLGy7J+7LX2ktOeHAA4t4AyOo59OPhOWqw35tTZoQe9mAPutNXdCBp50XBXr2ogDDZoqDc55J+3HrVB3EMzYTgc1sEpy7/8AiNly3SyVcDqcDjXgd65DtAtF3TNJkePxIGUkIBrwxnIOHSpC4C9tprTaD6SVxHAGjR0AyHktQSoDhmaZj6Kfcd9z2SUTWaV0cgyq3eODgcnDIZEEZLZXZsXa5QHuY2CM/wC5aHdy010wh3ifWo9VpVgbOdk8ZIMneTnnWCH6D0j+tWKDv+yvtIF5h8Usfd2iNoc7DUxPbUDE2ubTU+qa8QTnSwlp9m7ggskeGGJsddcIAr9Bn1OeQrVbhAREQEREBau8bGHE1FQf8K2i8SsqEHE264dcH6Tm3y4Lm7ddZB0wngdD0O9We+FRLTYGuBBAI4FdGlxOeG3WHNq8Lhqb9JUje0dHEUz/AMp/0tey7pX6NIHE5K537ORA4sArxOZ+6jWi6BuC0TV7OjGJiItWN3XPJE8PDyHDhoQciDX1gRkQcitNtPsUJMUtkbhfq6zjR3Ewc/6f6a5NFo2q7qblrJ7Koqh7NYnvLg0Zt1ByOtN6l3fa5bJIHgCu9rwC1wGoI3HnkVZe0mzTbSe8a7urQBlKKhsnATUzr/UGfvYtW1be1mmilcydpbI3Ih1PIgjJwOoIqCMwgtrZy+IrcB3YpNkHR1o/WgoRQvbU/fMLsLLso+lZXsibXeQTX9q5cl822a0Ojc17HFrmmocDQgq4tj+1XvYxBbGtdLo17jRr93iqD4qGnPzVFg2Cxx2ZzmTA4XnJ+J3dPpoHtrQHX1qjXhUzLdNGGuZP3LY/Ya2odzIFNfl4b6rn7PfAmdgnf3cZoA1gDWGh0e41I3aUHRbV9hgAczuWBmEVfXxVz3nxClBnXf1VH5Zpp3gs7vvWAgskn9GeRc0gudTjQHLmsFoeS/u7Y8hjiMGCjYXEZ0c4+IHkSNPrFjvFxLoaG1R0yc0BxGeTZHGjT81a5fRebLQY6GNojyDmNPezYRvGIYSfqeaCfNZYQ1zTG2JrcxK1wa4HccRzBHMlQrPeUjzgwG0BpBZK0Braj3nOo0EZ5tJqD1Sx2az4GPjb+IAoAZHYyBkDRrvC0gGtKBRbVbPwrgInBzXHOzVq8VOZhAqRrWhy1QZL3bKcP4kBsOpdF6R8ZByLi5uQ+Jrf3Uv/AMfZyB6MSh4zlc8yOpTUOJqN3qqFYba+Zp/DsaxgJaXSuqWkajumkkdCWr1Z7iiaCHue8EkllSyGp4RtNKcjVBiN5ua4wEutLCKeDxTM5SYcj81QVmns00zMD2sijIp6Q99LyNAcLTzxOUqW1xws9iJg6Mb5blyF9dpNmiqGEyu+HJv1Of2QdTHdMQAxl0xFKd84vApwYfD50rzS8r7hgb6SRrABkCc6cmjP6BU1fPaPapahhETfhyd9dfuuStFqe8kvcXE55lSxbV9dqUTKiBhkPvOyb9BqPMLgr721tVpyc/C2tcLQAP779VpLDYpJnhkUb5HnRrGl7vo0VXYXX2bTuP8AqJGQ/wBNvp5/0RmjfzOag4l7yTUkk881srn2etNqr3EL3tGr8mxj5pHUa3zKubZ7s0hZQts4cf5lqpKfKJtIx+bErAseyTfCZnGSmgd6rflYPC3yCgo25ezEOI7+V8h/l2VuL6zyUY3yDlZuzvZ82Khiijs598Dvp/8A9ZQcP5WtVi2awsYKNaApKDRWDZiKM4iMb973eJxPEuOa3UcQboF7RAREQEREBERAREQYnNXktWZwXnCgwOjUeWzqaQvwhBpLTYa7lpbZdnJdi6NR5rNVBXdqsVFo78uSK0x93M00HqSNp3kZ+EnVp3sOR5HNWXa7truWitt2EbkHzxtHs7LY30eMTHVwStrgeOVdHDe05joQTp19CW672uY6ORgfG7JzHaHgcswRucKEKqNrti32YGWHFJBvJzkiroJKChbuDwKHfhJog/NnNrizDHaCXR5APHie0dK+IK6rrs1mkhY9jjaWZYcb8TB+T1RTgQSvmlbnZ7aSayOPdvdgOTmAkV6cCrYvi8JhZvSxObHizdZ3EBjzT/bHsv3ZChoPPLDbJZPFFA5uKhLpj3Ta/KKuceYbnxWt2PvuyWhmOBobLTxhxxTD87vE4c/2Ui99qrPBXvJW1Hsg4ndKDTzoqPTbsZ3hdLMcb8nMhxRMPzYSXE56khbGERwtPdtYwakgAebjv6lVhfHanqLPH+Z//QyH3XD3ttNabQfSSuI4A0A6AZDyUFrbT7UWWJxkjmpaANY/E1492Xc8cxUhcle/ahM8Uha1nxUqfKtaD781X5K29y7L2q1DFDC4s3yuoyIcayPIb5VqliLeF7TTOLpZHOPMkqEBXIKzLk7MmEgzSumP8uyijPOeQU/S09VZWzuxHdU7mKOzfEwY5zxrNJVw/LQKCkbs2CtkoDnsFnjOj7Qe7r8sdDI7yaQu5uDswgFC5ktpdxfWzwfpaTI76t6K4Lu2WijOIjE46uccTj1JzW8is7W6BBxd07GlrMBwxx/yoWiGM/MG5v8AzErpbvuKKIUa0DoFtEQeWsA0XpEQEREBERAREQEREBERAREQF+EL9RB5wr8ovaIMdF+Fqyr8woI7o1EnsYK2JYvwtQcvbrpruXP2u7nNNRz++RBByIIyIORViujBUK0WAO3IPnna/YHFilsjaO1dZhoeJg/fu9fdr6orcimq+sLxuKtaBV5tnsGy0kvr3U380NJbJw75ozJ+NtTxDtQFLQWhzDVri08l4kkLjUknqu3i7MbRio60WUN4h8jzTkxseKvIgLrrh7M7OyhMclpd70pMMPlGwl7vNw6IKju27ZrQ/BBE+V/usaXHqaaDmuxuvs0kJH4mZkX9KIfiJ/MMOBn5n5cFdt3bJuwBjiGR/wAqFohi82spi/NVdHd9wxRABrQOgQVhs72exR0MVmbX+baqTyeUYAib9HHmu6suyYcQ6ZzpCNMZqB8rfVb5BdSyIDQL2gh2a7mMGQClgL9RAREQEREBERAREQEREBERAREQEREBERAREQEREBERAREQflF+Fq9IgxuiUSe7mu1Cnog1TLkjBrRTorK1ugWdEH4Av1EQEREBERAREQEREBERAREQEREBERAREQEREBERAREQEREBERAREQEREBERAREQEREBERAREQEREBERAREQEREBERAREQEREH//2Q==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2" y="1905001"/>
            <a:ext cx="5857875" cy="310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152400" y="5040868"/>
            <a:ext cx="830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Apple Store, 59</a:t>
            </a:r>
            <a:r>
              <a:rPr lang="en-US" baseline="30000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th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 Street &amp; 5</a:t>
            </a:r>
            <a:r>
              <a:rPr lang="en-US" baseline="30000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th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ea typeface="SimSun" pitchFamily="2" charset="-122"/>
              </a:rPr>
              <a:t> Avenue, New York, 05 Sept 2014</a:t>
            </a:r>
            <a:endParaRPr lang="en-CA" dirty="0">
              <a:solidFill>
                <a:schemeClr val="bg1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53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267200"/>
            <a:ext cx="8458200" cy="1447800"/>
          </a:xfrm>
        </p:spPr>
        <p:txBody>
          <a:bodyPr/>
          <a:lstStyle/>
          <a:p>
            <a:pPr marL="457200" indent="-457200" eaLnBrk="1" hangingPunct="1">
              <a:buFontTx/>
              <a:buNone/>
              <a:defRPr/>
            </a:pPr>
            <a:endParaRPr lang="en-US" sz="1000" dirty="0" smtClean="0"/>
          </a:p>
          <a:p>
            <a:pPr marL="457200" indent="-457200" eaLnBrk="1" hangingPunct="1">
              <a:buFontTx/>
              <a:buNone/>
              <a:defRPr/>
            </a:pPr>
            <a:endParaRPr lang="en-US" dirty="0" smtClean="0"/>
          </a:p>
          <a:p>
            <a:pPr marL="457200" indent="-457200" eaLnBrk="1" hangingPunct="1">
              <a:buFontTx/>
              <a:buNone/>
              <a:defRPr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ICT</a:t>
            </a:r>
            <a:r>
              <a:rPr lang="en-US" dirty="0" smtClean="0"/>
              <a:t>:	Already ~5% of the global GDP</a:t>
            </a:r>
          </a:p>
          <a:p>
            <a:pPr marL="457200" indent="-457200" eaLnBrk="1" hangingPunct="1">
              <a:buFontTx/>
              <a:buNone/>
              <a:defRPr/>
            </a:pPr>
            <a:endParaRPr lang="en-US" sz="600" dirty="0" smtClean="0"/>
          </a:p>
          <a:p>
            <a:pPr marL="457200" indent="-457200" eaLnBrk="1" hangingPunct="1">
              <a:buFontTx/>
              <a:buNone/>
              <a:defRPr/>
            </a:pPr>
            <a:r>
              <a:rPr lang="en-US" dirty="0" smtClean="0"/>
              <a:t>		Cisco Consulting Services 2014 white paper:</a:t>
            </a:r>
            <a:endParaRPr lang="en-US" dirty="0"/>
          </a:p>
          <a:p>
            <a:pPr marL="457200" indent="-457200" eaLnBrk="1" hangingPunct="1">
              <a:buFontTx/>
              <a:buNone/>
              <a:defRPr/>
            </a:pPr>
            <a:r>
              <a:rPr lang="en-US" dirty="0" smtClean="0"/>
              <a:t>		</a:t>
            </a:r>
            <a:r>
              <a:rPr lang="en-US" dirty="0" err="1" smtClean="0"/>
              <a:t>IoT</a:t>
            </a:r>
            <a:r>
              <a:rPr lang="en-US" dirty="0" smtClean="0"/>
              <a:t>: $19 trillion opportunity over the next decade</a:t>
            </a:r>
          </a:p>
          <a:p>
            <a:pPr marL="457200" indent="-457200" eaLnBrk="1" hangingPunct="1">
              <a:buFontTx/>
              <a:buNone/>
              <a:defRPr/>
            </a:pPr>
            <a:r>
              <a:rPr lang="en-US" sz="600" dirty="0" smtClean="0"/>
              <a:t> </a:t>
            </a:r>
          </a:p>
          <a:p>
            <a:pPr marL="457200" indent="-457200" eaLnBrk="1" hangingPunct="1">
              <a:buFontTx/>
              <a:buNone/>
              <a:defRPr/>
            </a:pPr>
            <a:r>
              <a:rPr lang="en-US" dirty="0" smtClean="0"/>
              <a:t>		Will soon become </a:t>
            </a:r>
            <a:r>
              <a:rPr lang="en-US" dirty="0" smtClean="0">
                <a:solidFill>
                  <a:srgbClr val="FF0000"/>
                </a:solidFill>
              </a:rPr>
              <a:t>world’s largest industry</a:t>
            </a:r>
            <a:r>
              <a:rPr lang="en-US" dirty="0" smtClean="0"/>
              <a:t> sector – by far! </a:t>
            </a:r>
          </a:p>
          <a:p>
            <a:pPr marL="457200" indent="-457200" eaLnBrk="1" hangingPunct="1">
              <a:buFontTx/>
              <a:buNone/>
              <a:defRPr/>
            </a:pPr>
            <a:endParaRPr lang="en-CA" dirty="0" smtClean="0"/>
          </a:p>
          <a:p>
            <a:pPr marL="457200" indent="-457200" eaLnBrk="1" hangingPunct="1">
              <a:buFontTx/>
              <a:buNone/>
              <a:defRPr/>
            </a:pPr>
            <a:endParaRPr lang="en-US" dirty="0" smtClean="0"/>
          </a:p>
          <a:p>
            <a:pPr marL="457200" indent="-457200" eaLnBrk="1" hangingPunct="1">
              <a:buFontTx/>
              <a:buNone/>
              <a:defRPr/>
            </a:pPr>
            <a:endParaRPr lang="en-CA" dirty="0" smtClean="0"/>
          </a:p>
          <a:p>
            <a:pPr marL="457200" indent="-457200" eaLnBrk="1" hangingPunct="1">
              <a:buFontTx/>
              <a:buNone/>
              <a:defRPr/>
            </a:pPr>
            <a:endParaRPr lang="en-US" dirty="0" smtClean="0"/>
          </a:p>
          <a:p>
            <a:pPr marL="457200" indent="-457200" eaLnBrk="1" hangingPunct="1">
              <a:buFontTx/>
              <a:buNone/>
              <a:defRPr/>
            </a:pPr>
            <a:endParaRPr lang="en-CA" dirty="0" smtClean="0"/>
          </a:p>
          <a:p>
            <a:pPr marL="457200" indent="-457200"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297986" name="Picture 2" descr="http://na2.www.gartner.com/imagesrv/research/it-spending-forecast/images/IT_Spend_Forecast_Q12015.png;pv3cd4bf13b4cb315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066800"/>
            <a:ext cx="5105400" cy="381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49000" y="1447800"/>
            <a:ext cx="3204000" cy="18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ICT: Becoming World’s Biggest Industry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74213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Content Placeholder 4"/>
          <p:cNvSpPr>
            <a:spLocks noGrp="1"/>
          </p:cNvSpPr>
          <p:nvPr>
            <p:ph idx="1"/>
          </p:nvPr>
        </p:nvSpPr>
        <p:spPr>
          <a:xfrm>
            <a:off x="457200" y="1381125"/>
            <a:ext cx="8153400" cy="3724275"/>
          </a:xfrm>
          <a:ln>
            <a:solidFill>
              <a:srgbClr val="92D050"/>
            </a:solidFill>
          </a:ln>
        </p:spPr>
        <p:txBody>
          <a:bodyPr/>
          <a:lstStyle/>
          <a:p>
            <a:pPr>
              <a:buNone/>
            </a:pPr>
            <a:r>
              <a:rPr lang="en-US" dirty="0" smtClean="0"/>
              <a:t>			</a:t>
            </a:r>
            <a:r>
              <a:rPr lang="en-US" dirty="0" smtClean="0">
                <a:solidFill>
                  <a:srgbClr val="FF3300"/>
                </a:solidFill>
              </a:rPr>
              <a:t>Market value	Employees	Value/employee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Google	$503 B		   57,000	$8.8 M </a:t>
            </a:r>
          </a:p>
          <a:p>
            <a:endParaRPr lang="en-US" dirty="0" smtClean="0"/>
          </a:p>
          <a:p>
            <a:r>
              <a:rPr lang="en-US" dirty="0" smtClean="0"/>
              <a:t>Apple	$496 B		 115,000	$4.3 M		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Microsoft	$405 B		 119,000	$3.4 M		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None/>
            </a:pPr>
            <a:endParaRPr lang="en-CA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ICT Sector – Unprecedented Value</a:t>
            </a:r>
          </a:p>
        </p:txBody>
      </p:sp>
    </p:spTree>
    <p:extLst>
      <p:ext uri="{BB962C8B-B14F-4D97-AF65-F5344CB8AC3E}">
        <p14:creationId xmlns:p14="http://schemas.microsoft.com/office/powerpoint/2010/main" val="109870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Content Placeholder 4"/>
          <p:cNvSpPr>
            <a:spLocks noGrp="1"/>
          </p:cNvSpPr>
          <p:nvPr>
            <p:ph idx="1"/>
          </p:nvPr>
        </p:nvSpPr>
        <p:spPr>
          <a:xfrm>
            <a:off x="457200" y="1381125"/>
            <a:ext cx="8153400" cy="3724275"/>
          </a:xfrm>
          <a:ln>
            <a:solidFill>
              <a:srgbClr val="92D050"/>
            </a:solidFill>
          </a:ln>
        </p:spPr>
        <p:txBody>
          <a:bodyPr/>
          <a:lstStyle/>
          <a:p>
            <a:pPr>
              <a:buNone/>
            </a:pPr>
            <a:r>
              <a:rPr lang="en-US" dirty="0" smtClean="0"/>
              <a:t>			</a:t>
            </a:r>
            <a:r>
              <a:rPr lang="en-US" dirty="0" smtClean="0">
                <a:solidFill>
                  <a:srgbClr val="FF3300"/>
                </a:solidFill>
              </a:rPr>
              <a:t>Market value	Employees	Value/employee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Google	$503 B		   57,000	$8.8 M </a:t>
            </a:r>
          </a:p>
          <a:p>
            <a:endParaRPr lang="en-US" dirty="0" smtClean="0"/>
          </a:p>
          <a:p>
            <a:r>
              <a:rPr lang="en-US" dirty="0" smtClean="0"/>
              <a:t>Apple	$496 B		 115,000	$4.3 M		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Microsoft	$405 B		 119,000	$3.4 M	</a:t>
            </a:r>
          </a:p>
          <a:p>
            <a:endParaRPr lang="en-US" dirty="0" smtClean="0"/>
          </a:p>
          <a:p>
            <a:r>
              <a:rPr lang="en-US" dirty="0" err="1" smtClean="0"/>
              <a:t>WhatsApp</a:t>
            </a:r>
            <a:r>
              <a:rPr lang="en-US" dirty="0" smtClean="0"/>
              <a:t>	$22 B		          55	$400 M	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None/>
            </a:pPr>
            <a:endParaRPr lang="en-CA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ICT Sector – Unprecedented Value</a:t>
            </a:r>
          </a:p>
        </p:txBody>
      </p:sp>
    </p:spTree>
    <p:extLst>
      <p:ext uri="{BB962C8B-B14F-4D97-AF65-F5344CB8AC3E}">
        <p14:creationId xmlns:p14="http://schemas.microsoft.com/office/powerpoint/2010/main" val="178888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Content Placeholder 4"/>
          <p:cNvSpPr>
            <a:spLocks noGrp="1"/>
          </p:cNvSpPr>
          <p:nvPr>
            <p:ph idx="1"/>
          </p:nvPr>
        </p:nvSpPr>
        <p:spPr>
          <a:xfrm>
            <a:off x="457200" y="1381125"/>
            <a:ext cx="8153400" cy="3724275"/>
          </a:xfrm>
          <a:ln>
            <a:solidFill>
              <a:srgbClr val="92D050"/>
            </a:solidFill>
          </a:ln>
        </p:spPr>
        <p:txBody>
          <a:bodyPr/>
          <a:lstStyle/>
          <a:p>
            <a:pPr>
              <a:buNone/>
            </a:pPr>
            <a:r>
              <a:rPr lang="en-US" dirty="0" smtClean="0"/>
              <a:t>			</a:t>
            </a:r>
            <a:r>
              <a:rPr lang="en-US" dirty="0" smtClean="0">
                <a:solidFill>
                  <a:srgbClr val="FF3300"/>
                </a:solidFill>
              </a:rPr>
              <a:t>Market value	Employees	Value/employee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Google	$503 B		   57,000	$8.8 M		</a:t>
            </a:r>
            <a:r>
              <a:rPr lang="en-US" dirty="0" smtClean="0">
                <a:solidFill>
                  <a:srgbClr val="FF0000"/>
                </a:solidFill>
              </a:rPr>
              <a:t>1998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Apple	$496 B		 115,000	$4.3 M		</a:t>
            </a:r>
            <a:r>
              <a:rPr lang="en-US" dirty="0" smtClean="0">
                <a:solidFill>
                  <a:srgbClr val="FF0000"/>
                </a:solidFill>
              </a:rPr>
              <a:t>1976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Microsoft	$405 B		 119,000	$3.4 M		</a:t>
            </a:r>
            <a:r>
              <a:rPr lang="en-US" dirty="0" smtClean="0">
                <a:solidFill>
                  <a:srgbClr val="FF0000"/>
                </a:solidFill>
              </a:rPr>
              <a:t>1975</a:t>
            </a:r>
          </a:p>
          <a:p>
            <a:endParaRPr lang="en-US" dirty="0" smtClean="0"/>
          </a:p>
          <a:p>
            <a:r>
              <a:rPr lang="en-US" dirty="0" err="1" smtClean="0"/>
              <a:t>WhatsApp</a:t>
            </a:r>
            <a:r>
              <a:rPr lang="en-US" dirty="0" smtClean="0"/>
              <a:t>	$22 B		          55	$400 M		</a:t>
            </a:r>
            <a:r>
              <a:rPr lang="en-US" dirty="0" smtClean="0">
                <a:solidFill>
                  <a:srgbClr val="FF0000"/>
                </a:solidFill>
              </a:rPr>
              <a:t>2009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None/>
            </a:pPr>
            <a:endParaRPr lang="en-CA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ICT Sector – Unprecedented Value</a:t>
            </a:r>
          </a:p>
        </p:txBody>
      </p:sp>
    </p:spTree>
    <p:extLst>
      <p:ext uri="{BB962C8B-B14F-4D97-AF65-F5344CB8AC3E}">
        <p14:creationId xmlns:p14="http://schemas.microsoft.com/office/powerpoint/2010/main" val="412589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Content Placeholder 4"/>
          <p:cNvSpPr>
            <a:spLocks noGrp="1"/>
          </p:cNvSpPr>
          <p:nvPr>
            <p:ph idx="1"/>
          </p:nvPr>
        </p:nvSpPr>
        <p:spPr>
          <a:xfrm>
            <a:off x="457200" y="1381125"/>
            <a:ext cx="8153400" cy="3724275"/>
          </a:xfrm>
          <a:ln>
            <a:solidFill>
              <a:srgbClr val="92D050"/>
            </a:solidFill>
          </a:ln>
        </p:spPr>
        <p:txBody>
          <a:bodyPr/>
          <a:lstStyle/>
          <a:p>
            <a:pPr>
              <a:buNone/>
            </a:pPr>
            <a:r>
              <a:rPr lang="en-US" dirty="0" smtClean="0"/>
              <a:t>			</a:t>
            </a:r>
            <a:r>
              <a:rPr lang="en-US" dirty="0" smtClean="0">
                <a:solidFill>
                  <a:srgbClr val="FF3300"/>
                </a:solidFill>
              </a:rPr>
              <a:t>Market value	Employees	Value/employee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Google	$503 B		   57,000	$8.8 M		</a:t>
            </a:r>
            <a:r>
              <a:rPr lang="en-US" dirty="0" smtClean="0">
                <a:solidFill>
                  <a:srgbClr val="FF0000"/>
                </a:solidFill>
              </a:rPr>
              <a:t>1998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Apple	$496 B		 115,000	$4.3 M		</a:t>
            </a:r>
            <a:r>
              <a:rPr lang="en-US" dirty="0" smtClean="0">
                <a:solidFill>
                  <a:srgbClr val="FF0000"/>
                </a:solidFill>
              </a:rPr>
              <a:t>1976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Microsoft	$405 B		 119,000	$3.4 M		</a:t>
            </a:r>
            <a:r>
              <a:rPr lang="en-US" dirty="0" smtClean="0">
                <a:solidFill>
                  <a:srgbClr val="FF0000"/>
                </a:solidFill>
              </a:rPr>
              <a:t>1975</a:t>
            </a:r>
          </a:p>
          <a:p>
            <a:endParaRPr lang="en-US" dirty="0" smtClean="0"/>
          </a:p>
          <a:p>
            <a:r>
              <a:rPr lang="en-US" dirty="0" err="1" smtClean="0"/>
              <a:t>WhatsApp</a:t>
            </a:r>
            <a:r>
              <a:rPr lang="en-US" dirty="0" smtClean="0"/>
              <a:t>	$22 B		          55	$400 M		</a:t>
            </a:r>
            <a:r>
              <a:rPr lang="en-US" dirty="0" smtClean="0">
                <a:solidFill>
                  <a:srgbClr val="FF0000"/>
                </a:solidFill>
              </a:rPr>
              <a:t>2009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None/>
            </a:pPr>
            <a:endParaRPr lang="en-CA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ICT Sector – Unprecedented Value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76851" y="5562600"/>
            <a:ext cx="3219151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</a:rPr>
              <a:t>Nobody </a:t>
            </a:r>
            <a:r>
              <a:rPr lang="en-US" sz="2000" dirty="0">
                <a:latin typeface="Arial" panose="020B0604020202020204" pitchFamily="34" charset="0"/>
              </a:rPr>
              <a:t>is late in the </a:t>
            </a:r>
            <a:r>
              <a:rPr lang="en-US" sz="2000" dirty="0" smtClean="0">
                <a:latin typeface="Arial" panose="020B0604020202020204" pitchFamily="34" charset="0"/>
              </a:rPr>
              <a:t>game</a:t>
            </a:r>
            <a:endParaRPr 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11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ym typeface="Wingdings" pitchFamily="2" charset="2"/>
              </a:rPr>
              <a:t>Forbes 2015 Newcomers</a:t>
            </a:r>
            <a:endParaRPr lang="en-US" dirty="0" smtClean="0">
              <a:solidFill>
                <a:srgbClr val="FF3300"/>
              </a:solidFill>
              <a:sym typeface="Wingdings" pitchFamily="2" charset="2"/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4480609" y="-197225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4480609" y="3003175"/>
            <a:ext cx="182807" cy="39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/>
              <a:buNone/>
            </a:pPr>
            <a:endParaRPr lang="en-CA"/>
          </a:p>
        </p:txBody>
      </p:sp>
      <p:pic>
        <p:nvPicPr>
          <p:cNvPr id="135170" name="Picture 2" descr="1. Travis Kalani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386" y="2057400"/>
            <a:ext cx="1542574" cy="2286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" y="4648202"/>
            <a:ext cx="1600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b="1" dirty="0" smtClean="0">
                <a:latin typeface="Arial" pitchFamily="34" charset="0"/>
              </a:rPr>
              <a:t>Travis </a:t>
            </a:r>
            <a:r>
              <a:rPr lang="en-CA" sz="1200" b="1" dirty="0" err="1" smtClean="0">
                <a:latin typeface="Arial" pitchFamily="34" charset="0"/>
              </a:rPr>
              <a:t>Kalanick</a:t>
            </a:r>
            <a:endParaRPr lang="en-CA" sz="1200" b="1" dirty="0" smtClean="0">
              <a:latin typeface="Arial" pitchFamily="34" charset="0"/>
            </a:endParaRPr>
          </a:p>
          <a:p>
            <a:r>
              <a:rPr lang="en-CA" sz="1200" b="1" dirty="0" smtClean="0">
                <a:latin typeface="Arial" pitchFamily="34" charset="0"/>
              </a:rPr>
              <a:t>Net worth:</a:t>
            </a:r>
            <a:r>
              <a:rPr lang="en-CA" sz="1200" dirty="0" smtClean="0">
                <a:latin typeface="Arial" pitchFamily="34" charset="0"/>
              </a:rPr>
              <a:t> $5.3 B </a:t>
            </a:r>
          </a:p>
          <a:p>
            <a:r>
              <a:rPr lang="en-CA" sz="1200" b="1" dirty="0" smtClean="0">
                <a:latin typeface="Arial" pitchFamily="34" charset="0"/>
              </a:rPr>
              <a:t>Source of wealth: </a:t>
            </a:r>
            <a:r>
              <a:rPr lang="en-CA" sz="1200" dirty="0" err="1" smtClean="0">
                <a:latin typeface="Arial" pitchFamily="34" charset="0"/>
              </a:rPr>
              <a:t>Uber</a:t>
            </a:r>
            <a:r>
              <a:rPr lang="en-CA" sz="1200" dirty="0" smtClean="0">
                <a:latin typeface="Arial" pitchFamily="34" charset="0"/>
              </a:rPr>
              <a:t> </a:t>
            </a:r>
          </a:p>
          <a:p>
            <a:r>
              <a:rPr lang="en-CA" sz="1200" dirty="0" smtClean="0">
                <a:latin typeface="Arial" pitchFamily="34" charset="0"/>
              </a:rPr>
              <a:t>(car service)</a:t>
            </a:r>
            <a:endParaRPr lang="en-CA" sz="1200" dirty="0">
              <a:latin typeface="Arial" pitchFamily="34" charset="0"/>
            </a:endParaRPr>
          </a:p>
        </p:txBody>
      </p:sp>
      <p:pic>
        <p:nvPicPr>
          <p:cNvPr id="135172" name="Picture 4" descr="5. Kim Bum-So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8687" y="2032000"/>
            <a:ext cx="1555115" cy="23114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133600" y="4623138"/>
            <a:ext cx="1905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b="1" dirty="0" smtClean="0">
                <a:latin typeface="Arial" pitchFamily="34" charset="0"/>
              </a:rPr>
              <a:t>Kim Bum-</a:t>
            </a:r>
            <a:r>
              <a:rPr lang="en-CA" sz="1200" b="1" dirty="0" err="1" smtClean="0">
                <a:latin typeface="Arial" pitchFamily="34" charset="0"/>
              </a:rPr>
              <a:t>Soo</a:t>
            </a:r>
            <a:endParaRPr lang="en-CA" sz="1200" b="1" dirty="0" smtClean="0">
              <a:latin typeface="Arial" pitchFamily="34" charset="0"/>
            </a:endParaRPr>
          </a:p>
          <a:p>
            <a:r>
              <a:rPr lang="en-CA" sz="1200" b="1" dirty="0" smtClean="0">
                <a:latin typeface="Arial" pitchFamily="34" charset="0"/>
              </a:rPr>
              <a:t>Net worth: </a:t>
            </a:r>
            <a:r>
              <a:rPr lang="en-CA" sz="1200" dirty="0" smtClean="0">
                <a:latin typeface="Arial" pitchFamily="34" charset="0"/>
              </a:rPr>
              <a:t>$2.9 B</a:t>
            </a:r>
          </a:p>
          <a:p>
            <a:r>
              <a:rPr lang="en-CA" sz="1200" b="1" dirty="0" smtClean="0">
                <a:latin typeface="Arial" pitchFamily="34" charset="0"/>
              </a:rPr>
              <a:t>Source of wealth: </a:t>
            </a:r>
            <a:r>
              <a:rPr lang="en-CA" sz="1200" dirty="0" err="1" smtClean="0">
                <a:latin typeface="Arial" pitchFamily="34" charset="0"/>
              </a:rPr>
              <a:t>KakaoTalk</a:t>
            </a:r>
            <a:r>
              <a:rPr lang="en-CA" sz="1200" dirty="0" smtClean="0">
                <a:latin typeface="Arial" pitchFamily="34" charset="0"/>
              </a:rPr>
              <a:t> </a:t>
            </a:r>
          </a:p>
          <a:p>
            <a:r>
              <a:rPr lang="en-CA" sz="1200" dirty="0" smtClean="0">
                <a:latin typeface="Arial" pitchFamily="34" charset="0"/>
              </a:rPr>
              <a:t>(mobile chat service)</a:t>
            </a:r>
            <a:endParaRPr lang="en-CA" sz="1200" dirty="0">
              <a:latin typeface="Arial" pitchFamily="34" charset="0"/>
            </a:endParaRPr>
          </a:p>
        </p:txBody>
      </p:sp>
      <p:pic>
        <p:nvPicPr>
          <p:cNvPr id="135174" name="Picture 6" descr="8. Brian Chesk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800600"/>
            <a:ext cx="2286000" cy="15748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800600" y="5514537"/>
            <a:ext cx="167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b="1" dirty="0" smtClean="0">
                <a:latin typeface="Arial" pitchFamily="34" charset="0"/>
              </a:rPr>
              <a:t>Brian </a:t>
            </a:r>
            <a:r>
              <a:rPr lang="en-CA" sz="1200" b="1" dirty="0" err="1" smtClean="0">
                <a:latin typeface="Arial" pitchFamily="34" charset="0"/>
              </a:rPr>
              <a:t>Chesky</a:t>
            </a:r>
            <a:endParaRPr lang="en-CA" sz="1200" b="1" dirty="0" smtClean="0">
              <a:latin typeface="Arial" pitchFamily="34" charset="0"/>
            </a:endParaRPr>
          </a:p>
          <a:p>
            <a:r>
              <a:rPr lang="en-CA" sz="1200" b="1" dirty="0" smtClean="0">
                <a:latin typeface="Arial" pitchFamily="34" charset="0"/>
              </a:rPr>
              <a:t>Net worth: </a:t>
            </a:r>
            <a:r>
              <a:rPr lang="en-CA" sz="1200" dirty="0" smtClean="0">
                <a:latin typeface="Arial" pitchFamily="34" charset="0"/>
              </a:rPr>
              <a:t>$1.9 B</a:t>
            </a:r>
          </a:p>
          <a:p>
            <a:r>
              <a:rPr lang="en-CA" sz="1200" b="1" dirty="0" smtClean="0">
                <a:latin typeface="Arial" pitchFamily="34" charset="0"/>
              </a:rPr>
              <a:t>Source of wealth: </a:t>
            </a:r>
            <a:r>
              <a:rPr lang="en-CA" sz="1200" dirty="0" err="1" smtClean="0">
                <a:latin typeface="Arial" pitchFamily="34" charset="0"/>
              </a:rPr>
              <a:t>Airbnb</a:t>
            </a:r>
            <a:endParaRPr lang="en-CA" sz="1200" dirty="0">
              <a:latin typeface="Arial" pitchFamily="34" charset="0"/>
            </a:endParaRPr>
          </a:p>
        </p:txBody>
      </p:sp>
      <p:pic>
        <p:nvPicPr>
          <p:cNvPr id="135176" name="Picture 8" descr="10. Evan Spiegel and Bobby Murph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88996" y="1320800"/>
            <a:ext cx="2802604" cy="20320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477000" y="3505201"/>
            <a:ext cx="220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b="1" dirty="0" smtClean="0">
                <a:latin typeface="Arial" pitchFamily="34" charset="0"/>
              </a:rPr>
              <a:t>Evan Spiegel and Bobby Murphy</a:t>
            </a:r>
          </a:p>
          <a:p>
            <a:r>
              <a:rPr lang="en-CA" sz="1200" b="1" dirty="0" smtClean="0">
                <a:latin typeface="Arial" pitchFamily="34" charset="0"/>
              </a:rPr>
              <a:t>Net worth: </a:t>
            </a:r>
            <a:r>
              <a:rPr lang="en-CA" sz="1200" dirty="0" smtClean="0">
                <a:latin typeface="Arial" pitchFamily="34" charset="0"/>
              </a:rPr>
              <a:t>$1.5 B each</a:t>
            </a:r>
          </a:p>
          <a:p>
            <a:r>
              <a:rPr lang="en-CA" sz="1200" b="1" dirty="0" smtClean="0">
                <a:latin typeface="Arial" pitchFamily="34" charset="0"/>
              </a:rPr>
              <a:t>Source of wealth: </a:t>
            </a:r>
            <a:r>
              <a:rPr lang="en-CA" sz="1200" dirty="0" err="1" smtClean="0">
                <a:latin typeface="Arial" pitchFamily="34" charset="0"/>
              </a:rPr>
              <a:t>Snapchat</a:t>
            </a:r>
            <a:endParaRPr lang="en-CA" sz="1200" dirty="0">
              <a:latin typeface="Arial" pitchFamily="34" charset="0"/>
            </a:endParaRPr>
          </a:p>
        </p:txBody>
      </p:sp>
      <p:pic>
        <p:nvPicPr>
          <p:cNvPr id="135178" name="Picture 10" descr="12. Markus &quot;Notch&quot; Perss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1000" y="1335157"/>
            <a:ext cx="1504950" cy="2398644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4191000" y="4038601"/>
            <a:ext cx="1905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b="1" dirty="0" smtClean="0">
                <a:latin typeface="Arial" pitchFamily="34" charset="0"/>
              </a:rPr>
              <a:t>Markus "Notch" </a:t>
            </a:r>
            <a:r>
              <a:rPr lang="en-CA" sz="1200" b="1" dirty="0" err="1" smtClean="0">
                <a:latin typeface="Arial" pitchFamily="34" charset="0"/>
              </a:rPr>
              <a:t>Persson</a:t>
            </a:r>
            <a:endParaRPr lang="en-CA" sz="1200" b="1" dirty="0" smtClean="0">
              <a:latin typeface="Arial" pitchFamily="34" charset="0"/>
            </a:endParaRPr>
          </a:p>
          <a:p>
            <a:r>
              <a:rPr lang="en-CA" sz="1200" b="1" dirty="0" smtClean="0">
                <a:latin typeface="Arial" pitchFamily="34" charset="0"/>
              </a:rPr>
              <a:t>Net worth: </a:t>
            </a:r>
            <a:r>
              <a:rPr lang="en-CA" sz="1200" dirty="0" smtClean="0">
                <a:latin typeface="Arial" pitchFamily="34" charset="0"/>
              </a:rPr>
              <a:t>$1.3 B</a:t>
            </a:r>
          </a:p>
          <a:p>
            <a:r>
              <a:rPr lang="en-CA" sz="1200" b="1" dirty="0" smtClean="0">
                <a:latin typeface="Arial" pitchFamily="34" charset="0"/>
              </a:rPr>
              <a:t>Source of wealth: </a:t>
            </a:r>
            <a:r>
              <a:rPr lang="en-CA" sz="1200" dirty="0" err="1" smtClean="0">
                <a:latin typeface="Arial" pitchFamily="34" charset="0"/>
              </a:rPr>
              <a:t>Minecraft</a:t>
            </a:r>
            <a:r>
              <a:rPr lang="en-CA" sz="1200" dirty="0" smtClean="0">
                <a:latin typeface="Arial" pitchFamily="34" charset="0"/>
              </a:rPr>
              <a:t> </a:t>
            </a:r>
          </a:p>
          <a:p>
            <a:r>
              <a:rPr lang="en-CA" sz="1200" dirty="0" smtClean="0">
                <a:latin typeface="Arial" pitchFamily="34" charset="0"/>
              </a:rPr>
              <a:t>(video game)</a:t>
            </a:r>
            <a:endParaRPr lang="en-CA" sz="12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58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File:Claude Elwood Shannon (1916-2001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447800"/>
            <a:ext cx="1524000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685800" y="914400"/>
            <a:ext cx="830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The Great Contributors to Info Theory and Communications Theory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94500" y="3609975"/>
            <a:ext cx="1708150" cy="9302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sz="1600" dirty="0">
                <a:latin typeface="+mn-lt"/>
                <a:cs typeface="+mn-cs"/>
              </a:rPr>
              <a:t>Claude Shannon</a:t>
            </a:r>
          </a:p>
          <a:p>
            <a:pPr algn="ctr"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sz="1600" dirty="0">
                <a:latin typeface="+mn-lt"/>
                <a:cs typeface="+mn-cs"/>
              </a:rPr>
              <a:t>1916 – 2001</a:t>
            </a:r>
          </a:p>
          <a:p>
            <a:pPr algn="ctr"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sz="1600" dirty="0">
                <a:latin typeface="+mn-lt"/>
                <a:cs typeface="+mn-cs"/>
              </a:rPr>
              <a:t>Bell Labs, MIT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19151"/>
            <a:ext cx="8686800" cy="381000"/>
          </a:xfrm>
        </p:spPr>
        <p:txBody>
          <a:bodyPr/>
          <a:lstStyle/>
          <a:p>
            <a:r>
              <a:rPr lang="en-US" dirty="0" err="1" smtClean="0"/>
              <a:t>iCar</a:t>
            </a:r>
            <a:r>
              <a:rPr lang="en-US" dirty="0" smtClean="0"/>
              <a:t>  </a:t>
            </a:r>
            <a:r>
              <a:rPr lang="en-US" dirty="0" smtClean="0">
                <a:sym typeface="Wingdings" pitchFamily="2" charset="2"/>
              </a:rPr>
              <a:t>  What is Next?</a:t>
            </a:r>
            <a:endParaRPr lang="en-US" dirty="0" smtClean="0"/>
          </a:p>
        </p:txBody>
      </p:sp>
      <p:sp>
        <p:nvSpPr>
          <p:cNvPr id="88066" name="AutoShape 2" descr="Image result for apple icar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8068" name="AutoShape 4" descr="Image result for apple icar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8070" name="AutoShape 6" descr="Image result for apple icar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8072" name="AutoShape 8" descr="Image result for apple icar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8074" name="AutoShape 10" descr="Image result for apple icar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8076" name="AutoShape 12" descr="data:image/jpeg;base64,/9j/4AAQSkZJRgABAQAAAQABAAD/2wCEAAkGBxQQEBUUEBQVFBUQFBAQDxASFBAPEBAQFBQWFhQVFRUYHCggGB8lHBQUITEhJSkrLi4uFx8zODosNygtLiwBCgoKDgwMGgwMDisZFBkrKysrKysrKysrKysrKysrKysrKysrKysrKysrKysrKysrKysrKysrKysrKysrKysrK//AABEIAL0BCwMBIgACEQEDEQH/xAAcAAEAAQUBAQAAAAAAAAAAAAAABQEDBAYHAgj/xABIEAABAwICBgYGBgYJBQEAAAABAAIDBBEFIQYSMUFRYQcTInGRoTJCUnKBsRQjM2LB0QhDgpKy8CREU2Oio8LS4TRklLPxFf/EABQBAQAAAAAAAAAAAAAAAAAAAAD/xAAUEQEAAAAAAAAAAAAAAAAAAAAA/9oADAMBAAIRAxEAPwDuKIiAiIgIiICIiAiIgIiICIiAiIgIiICIiAiIgIiICIiAiIgIiICIiAiIgIiICIiAiIgIiICIiAiIgIiICLGq6+KEXlkYz33Nb81BVmndHHse6Q8I2E+brDzQbMi0GbpKaTaGne87tZ4afBoKx3aaV7/s6aNg4v1yR4uHyQdGRczfpBibvXgZ3M1j53Vh+NYjvq2j3YIj8wg6mi5HJpDiDf63/kwfksd+muIM/Xsd70Mf4WQdkRcbb0n1rPSbA/8AYkYfEP8AwWdS9MYH29KRxdFIHf4XAfNB1ZFpuF9J2HT2BmMLj6s7TGB3vF2+a22mqWStDo3te07HscHtPcRkguoiICIiAiIgIiICIiAioqoCIqEoBK83VCvJaUHvWTWVqxUDpHpbT0OUj9aTdBHZ0nLW3N+KDY7qPxTHael+3la07mZukPcxtz5LlOK6dVdUS2M/R4zlaMnrCOcm392y96P4A+c3DS65u57vRvvu47Sg2XEukfdTQk8HzGw/cbt8QoKTHa+rNg99vZiHVtHeR+JW002icMecvbPs+iwfDaVnENYLNAaBsDQAB8Ag0mDRKR51pn2vtA7bj3nZ81J0+jcEe1uueLzfy2eSm5JFhy1CDwIWtFmgAcAAB5KzIQrU9WAoypxG29BmTSgb1gT1CjqjEuawHVTpDqtuSdgFkGdNVArFbRPmaXjVbG02fPK4RQMPAvdkTyFzyWNHWsD+rgZ9KmALi1pP0aIDMue4Ea9t+YaOJ2LCxqSR1nVEgmc3JguW00I9mNjQPINHeg9VU9Ky+r1lU4bSy9LTD9twL3eDF6w+gqqphfTU9NGxpLQ4tjcSRtAdNrONuIKyMN0IqKqJsz5Y42PGtE0hznFu4hjQA0HvC2PCKaooYhCJoXsaXuAdC7XaXZmztfZfPMINQlwPEM/q2P8Aut+i59wyULhekhpZjZz6d7TZzovq8/vdX2XDvBC6m2eqP2ckLT6rurfdp4jPatMqujOeVxLZYnudnZwfHc7hldB0HRrT6R0YdKWVUY2yxFjJ2+82+o4/ufFb5hOLQ1TNeB4eBk4DJzDwe05tPIr5Gnp30szg1zo5I3FjtUkEEHMXG0ZdxWZh2ldRBMJYpSyVv6xmQePZkZscORy7kH12i0To36RY8Ub1UobFVMF3RA9iZo2viv5t2jmM1vaAipdVugIiIKIiqgIiICKjnWFysOWq525IMwmywsQxeCnYXzSsY1u1znDwHE8gtd0o0tioYteQ3JuI4x6cjuA5cTuXEtINIJa6TrJ3WaCerib6DO4bzzKDedKOkyWpJjobwx5gzHKeQcv7MefctRoabrH2F3vcb2F3uJO0n8yrGA4PLWOswarB6bz6I5fePJdQwXDIqRmrEMz6Tzm9x5n8EGPgWizGWdUdo7RGPRHvHetsFa1gAaAAMgBYADuURJUrCnrbIJqoxNR8+JWUDVYmBvUJW4xzQbPU4yB/9UTVY+3mtQrcZ5qDqsV5oN1qMfYfW+aiqjFwdjgfjdaVPiBO9XcHon1cga02aD237mjlxKDbKXXnNmggDNzjsaP53KYw3ReorQWs1oaVuU89ryTW2taPW7vRG+5V2sqqXCqdrXN13lutFShxD5b/AKyZ21jPM7uKicM6Xq+E2cIJGDZEYuqDG7msLDkBszug3fFn0mH4RUspGhn1bI5Hk3kkdMWta9z9+RPIZ8Fyanq+ue2MSXdI5rGjWv2nGw+amarEpcZjFLSQFkjjCZe0DC2GPXN3Ptl2nN3bslIaNdFFdBVwyy9S6OJ+u7UkJdcA6tgWjfZB0CrqAxoYzJrGtY0cGtAaPIKJJLipWpwiUHtNPfa48lWlw4ncgtUcSlKV+o4O9nMd+5Z1Jgzju8clC9Is/wBBoJnggO6pzWW2h8n1bD4u8kHDK6Q1FTI/aJZJZB7hcS3yssmmwJ0jgA25cQGttdzidgAVzRKmvHrO3dlt+8/8LsPR3o92fpUgzddtODubsc/45gcr8UGDob0fQUbmTTgunaQ9mq4tbC4cCNp57F0YYiOPiPyWDUQrHZESQOJAQbFDNrAEi2ts5/zmri0Gapc7F4pI5DqtvSmLWfqFocRfV1tW9wTfVByGZBsN/IQVREQEREBEVHGwJ4II/FKi1gP5/n8CtT0p0gZRQmWU3J7MUYNnSP4DlxO5bFiszImPllcGsiaXPcdwG3xO7mvnnS3H3Vs7ppLhjezDH7DL5DvO0n8AEGHi2KSVMpmqHaznZNb6rRua0bgFJaL4A6sfrvu2Jps52zW+6z89yjtHMJdWS55MbYyOG4bmt5n/AJXU6ZrYmBjAGtaLNaNgCDNpImRMDIwGtaLBo2BVlqrKOmrLKJrMStvQStViFt6gq7Frb1DV+K81r1biXNBM12L81BVeKX3qJqK0lYMk10GfPXErCknJVm91K02F6pHWi7j6MI2jhr/7fFBbwvDXTm5uGcd7jwats/8A0GYc3Vja109uzGe1HT/ek9p/3N3rcFEyYn1TdWEjX2GUbIh7MfP727dxUWyMn80FamofK9z5HF73kue9xu5zuJKycFwmWsnZBTt1pJDlua1o9J7juaN5/EhKWhfK9scTS98jgyNjRcucdgC+jOj/AEJZhdPnZ1RKAaiXbnujafZHmblBb0U0Wiw2ARxdpxs6aYjtSv4ngBuG4fFTfWkLMkiWO6JBb+klXKeDWu8kMDblz8m2A25/mvMNPrOA4rS+kTFOukFK0kQRmz2sIDqiVpzuSCNRhFthu4O9m6DcxpJSdTJO2qiligt10sT2TdXfZrCO64R0rabsxF4jpyTGHh1/aDRZg+JJdyyWyHC20/1hA1HxvbM7VDHS0ZGrVQzaos/VjvI1xzvG0b7Dm2E4GfpDmSf1dzmSW2GRji2w+IJ+CDdND8HMxggbtkIDiPVba7nfBoJX0BBTtYxrGCzWNDGgbA0CwC0Dorwm3WVDhbIQxeRef4R4roqDDqIViwxWe3vB8M1n1DslhRm7x8R5FBpGj+GP62KeQEOkmZqNO1kQDtUHmblx5m3qhdMUMIQG01t74z/luKmUBERAREQF4l2fEeWf4L2sDHMRbS08k7/RgY+QjjqtJA+JsPig5L0z6S60gooj2Y9WSpI9aQi7GfAEOPMjguSxNdUStjjzLjqtG6+9x/nYF6xvEnyvfJIbyTve955uN3W8Vt/Rto9I6J1UInuBuyNwaS0NHpkHvFvgg2fCaFtNC2Nm7Nzt7nHaSvdRU2V/EIeqDbuBLhctFzqjmdngtdr6pBWuxCy1yvxHmreIVm1a7WVV0F+srrqKmnurckl1aQei5ZGHYfJUSCOFpc4gnKwDWja5xOTQN5OSkMFwEzN66d4p6Zps6oeCS9w9SFm2V/IZDeQsqtxxpYYKKMw04traxDp6gjY+oeNvEMHZF95zQGxxUuUREs2x049Bh3iEH+M58LbThumOdtp9J28jgOXzVm/FZFPT3zOz5oPMEGt3LNDQAq5AcAPABdY6JdAS8srq1tgLPo4HDbwnkB/wj48EE30T6C/RGCqqm2qJW/VsO2niO4/fO/hs4roxavaogsujVp0KyivDyghsbxFtFSzVDyB1TDqk7Nc5N8yFxbRLG48Rq3MAcHgazNexL2NyPx325k8Vtn6QuJdXhsUIOdTOC4cY4ml38RjXE9CKx8OI0zoiGuMzI2ucNZretPVkkbwA8m3JB9DSMbN1kLGgtpA3rpP+4e3WELe5gu732jitSpMDvUOa1oLpH6zgPWlkAc9x+JJ7l1KnwhlLSCKO5s4Oe92b5ZZH/WSPO9zi4k96tYNQRxDrQLyStYS4+qC0ZBBKYZRtp4WRt2MFr8TtJ+JuqzVPBVLha7iAOJNgsDFMap6ZodK4gE6rSGPcCeANkFZZyvNO/tjvCiDpZFJlFFK/mQxg8zdSFCZJMxGGj7z/AMgUHvC45mzOjl7cbHvlppbAasd3NML+bSQWne1w3tJM8AvMQNs7XOZtsuvaAiIgIiIC1DpWgfLhU0cQJe8x2aNrw1we5o4khhy37Ft6jNIqA1FO5jPSFnMztdw3X3b0HyAQJKhrHGwL2Rk+yC4Bx8yvrbDaLqYI44bBkbGsYG21Q0DK1lwPSfEYRM9tXTRyvY9zHTRuNNVskY6x1pGAteQR67XHLarOH6VRxZ089TCSLEODTfvdG4X/AHQg6J0g4m/ruqc4arGhwAsTrHaTw7lzzEapYtRjDXEnrNYnMuOvcnibi6jaioL/AEc0GJXTqHlfdSktBK8+ja/EtCl8L0FfKNaWVrRwYC9xHebAINRiic9wa0FxOwDMqShZDT9qW08gzbC0/UsP968el7reG3ctixDRhzWEQ2ZEMpKiVwih/aefSP3Rc8lDBsEH2X1zx+vkbqxNP93Ecz7z+HohBZrHy1BElS4htgIWABoEe5sUYyY3nYDvKsk7mi3BozP/AD3r2S6RxcSSTmXuuSfzWXBAG/id5QW6em3u27huH5rKc4NFzkBtKrG0uc1jGue95tHGwF8jzwa0bV1rQHovEbm1OJhrnts6GjyfFE7c6U7Hu5bBz3BH9GHR0agsq69loRZ9NTPFjOdrZJRuZvDd+05be33WMZlbdVBBmayoXqPNUvJqEEgXq1I9YfXp1l0HGf0k5fr6JnsxTO+LnMH+gLlGAn+lwW29dDbv12rqf6SbD9LpTuML2j4Pv/qC51oLRmfE6OMC+tUwE+614c7yBQfX1YOyOb4/42n8FpGluljcPgjDAHzSMb1TD6LQABrv5ct63ateG6pOwOLj3NY934LiLqSSunMsg9INa1vsMaLNb4eZKDGGkmIVB7U7m3/swI/AjMeKmcHwCSZwMhc9x9Z5c8+JW0aP6ICwLhYLdaOhZELNHxQQ2DaNtjALvBbBHGGiwXtEBFRVQEREBERAVCVVaNp1p+yiBigtJMRa+1kffxPJBz7pi0HlZUPrqdpfFOGuqQ0XMMoaGlxHsOsDfcSb7QuVhjd7B8C5h8jbyX0H0edIbKhgp614ZMOzFK6zY52+q0nYHjZY7ciM7gSekHRxQ1RLjF1TzmXRWaCebNnhZB83Rxw+t1w918b/ACLR81k0/wBGac31Pwipz59aunYn0LuGdPM08A/WYf8AV81rlX0U4gz0WNf7r4/xIQQrcSo256lZIRuMlNTtPeQyQrOfp29jdWlpoIcrdZJr1ko5jrPqx+4rTujvEgf+lee50Nv4leg6M8RdtgDfflhFvBxQa1iWIzVT9eokfK4ZAvcSGjg0bGjk0BWWQ8c/kuiUHRHVO+2lhj46uvMfCwHmtpwvoqpY7Gd8k53tuIY/Bva/xIOPU8Rc4NY0ucfRYwF7z3NGZW86P9GVXU2dUWpY9+taSocOTAbN73H4LrWGYXBSt1aeGOIb9RoBPe7afis4Pugi9GtFaXDm/wBHZ23C0k7+3PJ3u3DkLDkpkyFVjjurt2N2uaO8gIMctJQU5V44lTt2zRDvkYPxXuPFqY7J4T3SRn8UGP8ARSqGlKkG1UZ2PYe5zSvWuDsI8QgizCQvOxSUiwpgg59+kDgrp6Nk7ASaaz3WBJEROq8/AvYTyBWi9BGGN+nirnBbFETBDKR9WayVtmsLtx1S63MtG0i/0SWhzGEgEDJwOYLXDVcDy2H4K3UYLA+mdTGJjYXtLTExrY2AHO7Q3Yb53G/NB4x/OF4G0xyhvvOHVj/2KOwHAGxgFw7gs7BKGaOER1LxKYzqMlz15YWm8bpBufsBttLb71KoDRbYqoiAiIgoqqiqgIiICIovSCoLYiG7XC1+AQahp5pk5gMNKbHMPlG7k381x+qBJJJuTmScyStzxqmzK1eqhQQ8rFsGB6d11GA2OXrIxkIpx1rAOAN9ZvcDZREkaxnxoOm0XTKLf0ijPfBKDf8AZeBb95TEHSxh7h22VMZ4GNr7fuOK4o5i8FqDuR6UcL/tJ/8Ax5v9q8u6T8L3STHl1Ew+bVw0tVNVB2mbpUw8ei2od+w1t/FwUZUdLsH6ulmPvviYPIuXKC1NRBv9V0szn7OniZwL3vlPkGqFrOkKvk2TCPlExjfNwJ81rYiVxlOUGRWY7VTfaVM7uXWyNb4AgKPkbr+n2ve7XzWeyiJWXDhpO5BDspRuaPALJiogdw8AtgpcFc7cthwzRR7vVQahR4Tc+iPALY8OwVx2XHcSPkt+wnQy1i4LaqLAI49yDRMKwOXKz5R3SygfxLbsPwOQDtSyfF2t/FdbBFA1uwK6gsU1NqC2sT32t8lfREBERAREQEREBERAREQFGYvDrBSatzR6wQczxug25LUK6ituXXcSw6+5atiGD8kHNJqVYclOt7qcH5KMmwk8EGoOgVs062s4QeC9swQ8EGnmlKqKUrdW4DyV6PR/kg0htCSsiPDCdy32n0bJ3KYo9EidyDm0ODk7lJ0uj7juXVKLRJo2hTVNgkbNyDldHom4+qtiw7Qv2gugx0zW7AFdAQQFDoxGzaFMQ0TGbAFkIgoAqoiAiIgIiICIiAiKiCoREQEREBERARUuqoLcsd1Hz0AO5SipZBASYODuWHLgIO5bXZU1UGojR8cFfZgA4LZ9VVsg1+PARwWXDgrBuUsiDFjoWN3LIawDYF6RAREQEREBERAREQEREBERAREQFRVRAREQEREBERB5VQUVEHq6LwqXQXEXgOVboPSLzdVugqioqoCIiAioqEoPSLxrL0EFUREBERAREQEREBERAREQEREBERAREQf/2Q==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8078" name="AutoShape 14" descr="data:image/jpeg;base64,/9j/4AAQSkZJRgABAQAAAQABAAD/2wCEAAkGBxQQEBUUEBQVFBUQFBAQDxASFBAPEBAQFBQWFhQVFRUYHCggGB8lHBQUITEhJSkrLi4uFx8zODosNygtLiwBCgoKDgwMGgwMDisZFBkrKysrKysrKysrKysrKysrKysrKysrKysrKysrKysrKysrKysrKysrKysrKysrKysrK//AABEIAL0BCwMBIgACEQEDEQH/xAAcAAEAAQUBAQAAAAAAAAAAAAAABQEDBAYHAgj/xABIEAABAwICBgYGBgYJBQEAAAABAAIDBBEFIQYSMUFRYQcTInGRoTJCUnKBsRQjM2LB0QhDgpKy8CREU2Oio8LS4TRklLPxFf/EABQBAQAAAAAAAAAAAAAAAAAAAAD/xAAUEQEAAAAAAAAAAAAAAAAAAAAA/9oADAMBAAIRAxEAPwDuKIiAiIgIiICIiAiIgIiICIiAiIgIiICIiAiIgIiICIiAiIgIiICIiAiIgIiICIiAiIgIiICIiAiIgIiICLGq6+KEXlkYz33Nb81BVmndHHse6Q8I2E+brDzQbMi0GbpKaTaGne87tZ4afBoKx3aaV7/s6aNg4v1yR4uHyQdGRczfpBibvXgZ3M1j53Vh+NYjvq2j3YIj8wg6mi5HJpDiDf63/kwfksd+muIM/Xsd70Mf4WQdkRcbb0n1rPSbA/8AYkYfEP8AwWdS9MYH29KRxdFIHf4XAfNB1ZFpuF9J2HT2BmMLj6s7TGB3vF2+a22mqWStDo3te07HscHtPcRkguoiICIiAiIgIiICIiAioqoCIqEoBK83VCvJaUHvWTWVqxUDpHpbT0OUj9aTdBHZ0nLW3N+KDY7qPxTHael+3la07mZukPcxtz5LlOK6dVdUS2M/R4zlaMnrCOcm392y96P4A+c3DS65u57vRvvu47Sg2XEukfdTQk8HzGw/cbt8QoKTHa+rNg99vZiHVtHeR+JW002icMecvbPs+iwfDaVnENYLNAaBsDQAB8Ag0mDRKR51pn2vtA7bj3nZ81J0+jcEe1uueLzfy2eSm5JFhy1CDwIWtFmgAcAAB5KzIQrU9WAoypxG29BmTSgb1gT1CjqjEuawHVTpDqtuSdgFkGdNVArFbRPmaXjVbG02fPK4RQMPAvdkTyFzyWNHWsD+rgZ9KmALi1pP0aIDMue4Ea9t+YaOJ2LCxqSR1nVEgmc3JguW00I9mNjQPINHeg9VU9Ky+r1lU4bSy9LTD9twL3eDF6w+gqqphfTU9NGxpLQ4tjcSRtAdNrONuIKyMN0IqKqJsz5Y42PGtE0hznFu4hjQA0HvC2PCKaooYhCJoXsaXuAdC7XaXZmztfZfPMINQlwPEM/q2P8Aut+i59wyULhekhpZjZz6d7TZzovq8/vdX2XDvBC6m2eqP2ckLT6rurfdp4jPatMqujOeVxLZYnudnZwfHc7hldB0HRrT6R0YdKWVUY2yxFjJ2+82+o4/ufFb5hOLQ1TNeB4eBk4DJzDwe05tPIr5Gnp30szg1zo5I3FjtUkEEHMXG0ZdxWZh2ldRBMJYpSyVv6xmQePZkZscORy7kH12i0To36RY8Ub1UobFVMF3RA9iZo2viv5t2jmM1vaAipdVugIiIKIiqgIiICKjnWFysOWq525IMwmywsQxeCnYXzSsY1u1znDwHE8gtd0o0tioYteQ3JuI4x6cjuA5cTuXEtINIJa6TrJ3WaCerib6DO4bzzKDedKOkyWpJjobwx5gzHKeQcv7MefctRoabrH2F3vcb2F3uJO0n8yrGA4PLWOswarB6bz6I5fePJdQwXDIqRmrEMz6Tzm9x5n8EGPgWizGWdUdo7RGPRHvHetsFa1gAaAAMgBYADuURJUrCnrbIJqoxNR8+JWUDVYmBvUJW4xzQbPU4yB/9UTVY+3mtQrcZ5qDqsV5oN1qMfYfW+aiqjFwdjgfjdaVPiBO9XcHon1cga02aD237mjlxKDbKXXnNmggDNzjsaP53KYw3ReorQWs1oaVuU89ryTW2taPW7vRG+5V2sqqXCqdrXN13lutFShxD5b/AKyZ21jPM7uKicM6Xq+E2cIJGDZEYuqDG7msLDkBszug3fFn0mH4RUspGhn1bI5Hk3kkdMWta9z9+RPIZ8Fyanq+ue2MSXdI5rGjWv2nGw+amarEpcZjFLSQFkjjCZe0DC2GPXN3Ptl2nN3bslIaNdFFdBVwyy9S6OJ+u7UkJdcA6tgWjfZB0CrqAxoYzJrGtY0cGtAaPIKJJLipWpwiUHtNPfa48lWlw4ncgtUcSlKV+o4O9nMd+5Z1Jgzju8clC9Is/wBBoJnggO6pzWW2h8n1bD4u8kHDK6Q1FTI/aJZJZB7hcS3yssmmwJ0jgA25cQGttdzidgAVzRKmvHrO3dlt+8/8LsPR3o92fpUgzddtODubsc/45gcr8UGDob0fQUbmTTgunaQ9mq4tbC4cCNp57F0YYiOPiPyWDUQrHZESQOJAQbFDNrAEi2ts5/zmri0Gapc7F4pI5DqtvSmLWfqFocRfV1tW9wTfVByGZBsN/IQVREQEREBEVHGwJ4II/FKi1gP5/n8CtT0p0gZRQmWU3J7MUYNnSP4DlxO5bFiszImPllcGsiaXPcdwG3xO7mvnnS3H3Vs7ppLhjezDH7DL5DvO0n8AEGHi2KSVMpmqHaznZNb6rRua0bgFJaL4A6sfrvu2Jps52zW+6z89yjtHMJdWS55MbYyOG4bmt5n/AJXU6ZrYmBjAGtaLNaNgCDNpImRMDIwGtaLBo2BVlqrKOmrLKJrMStvQStViFt6gq7Frb1DV+K81r1biXNBM12L81BVeKX3qJqK0lYMk10GfPXErCknJVm91K02F6pHWi7j6MI2jhr/7fFBbwvDXTm5uGcd7jwats/8A0GYc3Vja109uzGe1HT/ek9p/3N3rcFEyYn1TdWEjX2GUbIh7MfP727dxUWyMn80FamofK9z5HF73kue9xu5zuJKycFwmWsnZBTt1pJDlua1o9J7juaN5/EhKWhfK9scTS98jgyNjRcucdgC+jOj/AEJZhdPnZ1RKAaiXbnujafZHmblBb0U0Wiw2ARxdpxs6aYjtSv4ngBuG4fFTfWkLMkiWO6JBb+klXKeDWu8kMDblz8m2A25/mvMNPrOA4rS+kTFOukFK0kQRmz2sIDqiVpzuSCNRhFthu4O9m6DcxpJSdTJO2qiligt10sT2TdXfZrCO64R0rabsxF4jpyTGHh1/aDRZg+JJdyyWyHC20/1hA1HxvbM7VDHS0ZGrVQzaos/VjvI1xzvG0b7Dm2E4GfpDmSf1dzmSW2GRji2w+IJ+CDdND8HMxggbtkIDiPVba7nfBoJX0BBTtYxrGCzWNDGgbA0CwC0Dorwm3WVDhbIQxeRef4R4roqDDqIViwxWe3vB8M1n1DslhRm7x8R5FBpGj+GP62KeQEOkmZqNO1kQDtUHmblx5m3qhdMUMIQG01t74z/luKmUBERAREQF4l2fEeWf4L2sDHMRbS08k7/RgY+QjjqtJA+JsPig5L0z6S60gooj2Y9WSpI9aQi7GfAEOPMjguSxNdUStjjzLjqtG6+9x/nYF6xvEnyvfJIbyTve955uN3W8Vt/Rto9I6J1UInuBuyNwaS0NHpkHvFvgg2fCaFtNC2Nm7Nzt7nHaSvdRU2V/EIeqDbuBLhctFzqjmdngtdr6pBWuxCy1yvxHmreIVm1a7WVV0F+srrqKmnurckl1aQei5ZGHYfJUSCOFpc4gnKwDWja5xOTQN5OSkMFwEzN66d4p6Zps6oeCS9w9SFm2V/IZDeQsqtxxpYYKKMw04traxDp6gjY+oeNvEMHZF95zQGxxUuUREs2x049Bh3iEH+M58LbThumOdtp9J28jgOXzVm/FZFPT3zOz5oPMEGt3LNDQAq5AcAPABdY6JdAS8srq1tgLPo4HDbwnkB/wj48EE30T6C/RGCqqm2qJW/VsO2niO4/fO/hs4roxavaogsujVp0KyivDyghsbxFtFSzVDyB1TDqk7Nc5N8yFxbRLG48Rq3MAcHgazNexL2NyPx325k8Vtn6QuJdXhsUIOdTOC4cY4ml38RjXE9CKx8OI0zoiGuMzI2ucNZretPVkkbwA8m3JB9DSMbN1kLGgtpA3rpP+4e3WELe5gu732jitSpMDvUOa1oLpH6zgPWlkAc9x+JJ7l1KnwhlLSCKO5s4Oe92b5ZZH/WSPO9zi4k96tYNQRxDrQLyStYS4+qC0ZBBKYZRtp4WRt2MFr8TtJ+JuqzVPBVLha7iAOJNgsDFMap6ZodK4gE6rSGPcCeANkFZZyvNO/tjvCiDpZFJlFFK/mQxg8zdSFCZJMxGGj7z/AMgUHvC45mzOjl7cbHvlppbAasd3NML+bSQWne1w3tJM8AvMQNs7XOZtsuvaAiIgIiIC1DpWgfLhU0cQJe8x2aNrw1we5o4khhy37Ft6jNIqA1FO5jPSFnMztdw3X3b0HyAQJKhrHGwL2Rk+yC4Bx8yvrbDaLqYI44bBkbGsYG21Q0DK1lwPSfEYRM9tXTRyvY9zHTRuNNVskY6x1pGAteQR67XHLarOH6VRxZ089TCSLEODTfvdG4X/AHQg6J0g4m/ruqc4arGhwAsTrHaTw7lzzEapYtRjDXEnrNYnMuOvcnibi6jaioL/AEc0GJXTqHlfdSktBK8+ja/EtCl8L0FfKNaWVrRwYC9xHebAINRiic9wa0FxOwDMqShZDT9qW08gzbC0/UsP968el7reG3ctixDRhzWEQ2ZEMpKiVwih/aefSP3Rc8lDBsEH2X1zx+vkbqxNP93Ecz7z+HohBZrHy1BElS4htgIWABoEe5sUYyY3nYDvKsk7mi3BozP/AD3r2S6RxcSSTmXuuSfzWXBAG/id5QW6em3u27huH5rKc4NFzkBtKrG0uc1jGue95tHGwF8jzwa0bV1rQHovEbm1OJhrnts6GjyfFE7c6U7Hu5bBz3BH9GHR0agsq69loRZ9NTPFjOdrZJRuZvDd+05be33WMZlbdVBBmayoXqPNUvJqEEgXq1I9YfXp1l0HGf0k5fr6JnsxTO+LnMH+gLlGAn+lwW29dDbv12rqf6SbD9LpTuML2j4Pv/qC51oLRmfE6OMC+tUwE+614c7yBQfX1YOyOb4/42n8FpGluljcPgjDAHzSMb1TD6LQABrv5ct63ateG6pOwOLj3NY934LiLqSSunMsg9INa1vsMaLNb4eZKDGGkmIVB7U7m3/swI/AjMeKmcHwCSZwMhc9x9Z5c8+JW0aP6ICwLhYLdaOhZELNHxQQ2DaNtjALvBbBHGGiwXtEBFRVQEREBERAVCVVaNp1p+yiBigtJMRa+1kffxPJBz7pi0HlZUPrqdpfFOGuqQ0XMMoaGlxHsOsDfcSb7QuVhjd7B8C5h8jbyX0H0edIbKhgp614ZMOzFK6zY52+q0nYHjZY7ciM7gSekHRxQ1RLjF1TzmXRWaCebNnhZB83Rxw+t1w918b/ACLR81k0/wBGac31Pwipz59aunYn0LuGdPM08A/WYf8AV81rlX0U4gz0WNf7r4/xIQQrcSo256lZIRuMlNTtPeQyQrOfp29jdWlpoIcrdZJr1ko5jrPqx+4rTujvEgf+lee50Nv4leg6M8RdtgDfflhFvBxQa1iWIzVT9eokfK4ZAvcSGjg0bGjk0BWWQ8c/kuiUHRHVO+2lhj46uvMfCwHmtpwvoqpY7Gd8k53tuIY/Bva/xIOPU8Rc4NY0ucfRYwF7z3NGZW86P9GVXU2dUWpY9+taSocOTAbN73H4LrWGYXBSt1aeGOIb9RoBPe7afis4Pugi9GtFaXDm/wBHZ23C0k7+3PJ3u3DkLDkpkyFVjjurt2N2uaO8gIMctJQU5V44lTt2zRDvkYPxXuPFqY7J4T3SRn8UGP8ARSqGlKkG1UZ2PYe5zSvWuDsI8QgizCQvOxSUiwpgg59+kDgrp6Nk7ASaaz3WBJEROq8/AvYTyBWi9BGGN+nirnBbFETBDKR9WayVtmsLtx1S63MtG0i/0SWhzGEgEDJwOYLXDVcDy2H4K3UYLA+mdTGJjYXtLTExrY2AHO7Q3Yb53G/NB4x/OF4G0xyhvvOHVj/2KOwHAGxgFw7gs7BKGaOER1LxKYzqMlz15YWm8bpBufsBttLb71KoDRbYqoiAiIgoqqiqgIiICIovSCoLYiG7XC1+AQahp5pk5gMNKbHMPlG7k381x+qBJJJuTmScyStzxqmzK1eqhQQ8rFsGB6d11GA2OXrIxkIpx1rAOAN9ZvcDZREkaxnxoOm0XTKLf0ijPfBKDf8AZeBb95TEHSxh7h22VMZ4GNr7fuOK4o5i8FqDuR6UcL/tJ/8Ax5v9q8u6T8L3STHl1Ew+bVw0tVNVB2mbpUw8ei2od+w1t/FwUZUdLsH6ulmPvviYPIuXKC1NRBv9V0szn7OniZwL3vlPkGqFrOkKvk2TCPlExjfNwJ81rYiVxlOUGRWY7VTfaVM7uXWyNb4AgKPkbr+n2ve7XzWeyiJWXDhpO5BDspRuaPALJiogdw8AtgpcFc7cthwzRR7vVQahR4Tc+iPALY8OwVx2XHcSPkt+wnQy1i4LaqLAI49yDRMKwOXKz5R3SygfxLbsPwOQDtSyfF2t/FdbBFA1uwK6gsU1NqC2sT32t8lfREBERAREQEREBERAREQFGYvDrBSatzR6wQczxug25LUK6ituXXcSw6+5atiGD8kHNJqVYclOt7qcH5KMmwk8EGoOgVs062s4QeC9swQ8EGnmlKqKUrdW4DyV6PR/kg0htCSsiPDCdy32n0bJ3KYo9EidyDm0ODk7lJ0uj7juXVKLRJo2hTVNgkbNyDldHom4+qtiw7Qv2gugx0zW7AFdAQQFDoxGzaFMQ0TGbAFkIgoAqoiAiIgIiICIiAiKiCoREQEREBERARUuqoLcsd1Hz0AO5SipZBASYODuWHLgIO5bXZU1UGojR8cFfZgA4LZ9VVsg1+PARwWXDgrBuUsiDFjoWN3LIawDYF6RAREQEREBERAREQEREBERAREQFRVRAREQEREBERB5VQUVEHq6LwqXQXEXgOVboPSLzdVugqioqoCIiAioqEoPSLxrL0EFUREBERAREQEREBERAREQEREBERAREQf/2Q==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8084" name="AutoShape 20" descr="Image result for apple icar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5009190" y="5257800"/>
            <a:ext cx="367761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</a:rPr>
              <a:t>Nothing will be the same again</a:t>
            </a:r>
            <a:endParaRPr lang="en-US" sz="2000" dirty="0">
              <a:latin typeface="Arial" panose="020B0604020202020204" pitchFamily="34" charset="0"/>
            </a:endParaRPr>
          </a:p>
        </p:txBody>
      </p:sp>
      <p:sp>
        <p:nvSpPr>
          <p:cNvPr id="133122" name="AutoShape 2" descr="Image result for apple icar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" name="AutoShape 2" descr="Image result for icar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4" descr="Image result for icar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AutoShape 6" descr="Image result for icar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8" descr="Image result for icar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3657600" cy="2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2" y="4308844"/>
            <a:ext cx="4321361" cy="2015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http://i.ytimg.com/vi/iJ4Bmp2YJ-c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0"/>
            <a:ext cx="4602822" cy="258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73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Today: ICT is an Important Sector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581400" y="1600200"/>
            <a:ext cx="990600" cy="6858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581400" y="4343400"/>
            <a:ext cx="990600" cy="6858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562600" y="1600200"/>
            <a:ext cx="1371600" cy="6858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62600" y="1752600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Entertainment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48039" y="3135868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Agriculture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54508" y="44958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Hospitality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62600" y="2971802"/>
            <a:ext cx="1400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Transportation</a:t>
            </a:r>
          </a:p>
          <a:p>
            <a:r>
              <a:rPr lang="en-US" dirty="0" smtClean="0">
                <a:latin typeface="Arial Narrow" pitchFamily="34" charset="0"/>
              </a:rPr>
              <a:t>Automotive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13603" y="1752600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Health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76047" y="4507468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Municipalities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00209" y="1764268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Energy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371602" y="4507468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Education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5562600" y="4343400"/>
            <a:ext cx="1371600" cy="6858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5562600" y="2971800"/>
            <a:ext cx="1371600" cy="6858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1219200" y="1600200"/>
            <a:ext cx="1371600" cy="6858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1219200" y="4343400"/>
            <a:ext cx="1371600" cy="6858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1219200" y="2971800"/>
            <a:ext cx="1371600" cy="6858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419600" y="5410200"/>
            <a:ext cx="13716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438400" y="5410200"/>
            <a:ext cx="13716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80284" y="5574268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 Narrow" pitchFamily="34" charset="0"/>
              </a:rPr>
              <a:t>Defence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60759" y="5574268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Public Safety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3581400" y="2971800"/>
            <a:ext cx="990600" cy="6858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28038" y="3122805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ICT</a:t>
            </a:r>
            <a:endParaRPr lang="en-CA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85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151"/>
            <a:ext cx="8305800" cy="381000"/>
          </a:xfrm>
        </p:spPr>
        <p:txBody>
          <a:bodyPr/>
          <a:lstStyle/>
          <a:p>
            <a:r>
              <a:rPr lang="en-US" dirty="0" smtClean="0"/>
              <a:t>Tomorrow: ICT is the Most Important Sector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581400" y="1600200"/>
            <a:ext cx="990600" cy="6858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581400" y="2971800"/>
            <a:ext cx="9906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581400" y="4343400"/>
            <a:ext cx="990600" cy="6858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562600" y="1600200"/>
            <a:ext cx="1371600" cy="6858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cxnSp>
        <p:nvCxnSpPr>
          <p:cNvPr id="17" name="Straight Arrow Connector 26"/>
          <p:cNvCxnSpPr>
            <a:cxnSpLocks noChangeShapeType="1"/>
            <a:stCxn id="8" idx="1"/>
          </p:cNvCxnSpPr>
          <p:nvPr/>
        </p:nvCxnSpPr>
        <p:spPr bwMode="auto">
          <a:xfrm flipH="1">
            <a:off x="2590800" y="3314700"/>
            <a:ext cx="990600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8" name="Straight Arrow Connector 26"/>
          <p:cNvCxnSpPr>
            <a:cxnSpLocks noChangeShapeType="1"/>
            <a:stCxn id="8" idx="3"/>
          </p:cNvCxnSpPr>
          <p:nvPr/>
        </p:nvCxnSpPr>
        <p:spPr bwMode="auto">
          <a:xfrm>
            <a:off x="4572000" y="3314700"/>
            <a:ext cx="990600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9" name="Straight Arrow Connector 26"/>
          <p:cNvCxnSpPr>
            <a:cxnSpLocks noChangeShapeType="1"/>
            <a:stCxn id="8" idx="2"/>
            <a:endCxn id="10" idx="0"/>
          </p:cNvCxnSpPr>
          <p:nvPr/>
        </p:nvCxnSpPr>
        <p:spPr bwMode="auto">
          <a:xfrm>
            <a:off x="4076700" y="3657600"/>
            <a:ext cx="0" cy="6858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0" name="Straight Arrow Connector 26"/>
          <p:cNvCxnSpPr>
            <a:cxnSpLocks noChangeShapeType="1"/>
            <a:stCxn id="8" idx="0"/>
            <a:endCxn id="5" idx="2"/>
          </p:cNvCxnSpPr>
          <p:nvPr/>
        </p:nvCxnSpPr>
        <p:spPr bwMode="auto">
          <a:xfrm flipV="1">
            <a:off x="4076700" y="2286000"/>
            <a:ext cx="0" cy="6858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1" name="Straight Arrow Connector 26"/>
          <p:cNvCxnSpPr>
            <a:cxnSpLocks noChangeShapeType="1"/>
          </p:cNvCxnSpPr>
          <p:nvPr/>
        </p:nvCxnSpPr>
        <p:spPr bwMode="auto">
          <a:xfrm flipH="1">
            <a:off x="2590800" y="3657600"/>
            <a:ext cx="990600" cy="6858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2" name="Straight Arrow Connector 26"/>
          <p:cNvCxnSpPr>
            <a:cxnSpLocks noChangeShapeType="1"/>
          </p:cNvCxnSpPr>
          <p:nvPr/>
        </p:nvCxnSpPr>
        <p:spPr bwMode="auto">
          <a:xfrm>
            <a:off x="4572000" y="3657600"/>
            <a:ext cx="990600" cy="6858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3" name="Straight Arrow Connector 26"/>
          <p:cNvCxnSpPr>
            <a:cxnSpLocks noChangeShapeType="1"/>
          </p:cNvCxnSpPr>
          <p:nvPr/>
        </p:nvCxnSpPr>
        <p:spPr bwMode="auto">
          <a:xfrm flipH="1" flipV="1">
            <a:off x="2590802" y="2286000"/>
            <a:ext cx="990601" cy="6858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4" name="Straight Arrow Connector 26"/>
          <p:cNvCxnSpPr>
            <a:cxnSpLocks noChangeShapeType="1"/>
          </p:cNvCxnSpPr>
          <p:nvPr/>
        </p:nvCxnSpPr>
        <p:spPr bwMode="auto">
          <a:xfrm flipV="1">
            <a:off x="4572000" y="2286002"/>
            <a:ext cx="990600" cy="685799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40" name="TextBox 39"/>
          <p:cNvSpPr txBox="1"/>
          <p:nvPr/>
        </p:nvSpPr>
        <p:spPr>
          <a:xfrm>
            <a:off x="3505200" y="3115054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ICT (5G,…)</a:t>
            </a:r>
            <a:endParaRPr lang="en-CA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62600" y="1752600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Entertainment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48039" y="3135868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Agriculture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54508" y="44958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Hospitality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62600" y="2971802"/>
            <a:ext cx="1400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Transportation</a:t>
            </a:r>
          </a:p>
          <a:p>
            <a:r>
              <a:rPr lang="en-US" dirty="0" smtClean="0">
                <a:latin typeface="Arial Narrow" pitchFamily="34" charset="0"/>
              </a:rPr>
              <a:t>Automotive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13603" y="1752600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Health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76047" y="4507468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Municipalities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00209" y="1764268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Energy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371602" y="4507468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Education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5562600" y="4343400"/>
            <a:ext cx="1371600" cy="6858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5562600" y="2971800"/>
            <a:ext cx="1371600" cy="6858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1219200" y="1600200"/>
            <a:ext cx="1371600" cy="6858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1219200" y="4343400"/>
            <a:ext cx="1371600" cy="6858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1219200" y="2971800"/>
            <a:ext cx="1371600" cy="6858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419600" y="5410200"/>
            <a:ext cx="13716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438400" y="5410200"/>
            <a:ext cx="13716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80284" y="5574268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 Narrow" pitchFamily="34" charset="0"/>
              </a:rPr>
              <a:t>Defence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60759" y="5574268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Public Safety</a:t>
            </a:r>
            <a:endParaRPr lang="en-CA" dirty="0">
              <a:latin typeface="Arial Narrow" pitchFamily="34" charset="0"/>
            </a:endParaRPr>
          </a:p>
        </p:txBody>
      </p:sp>
      <p:cxnSp>
        <p:nvCxnSpPr>
          <p:cNvPr id="33" name="Straight Arrow Connector 26"/>
          <p:cNvCxnSpPr>
            <a:cxnSpLocks noChangeShapeType="1"/>
            <a:endCxn id="29" idx="0"/>
          </p:cNvCxnSpPr>
          <p:nvPr/>
        </p:nvCxnSpPr>
        <p:spPr bwMode="auto">
          <a:xfrm>
            <a:off x="4419600" y="3657600"/>
            <a:ext cx="685800" cy="17526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5" name="Straight Arrow Connector 26"/>
          <p:cNvCxnSpPr>
            <a:cxnSpLocks noChangeShapeType="1"/>
          </p:cNvCxnSpPr>
          <p:nvPr/>
        </p:nvCxnSpPr>
        <p:spPr bwMode="auto">
          <a:xfrm flipH="1">
            <a:off x="3048000" y="3657600"/>
            <a:ext cx="685800" cy="17526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64554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151"/>
            <a:ext cx="8305800" cy="381000"/>
          </a:xfrm>
        </p:spPr>
        <p:txBody>
          <a:bodyPr/>
          <a:lstStyle/>
          <a:p>
            <a:r>
              <a:rPr lang="en-US" dirty="0" smtClean="0"/>
              <a:t>Tomorrow: ICT is the Most Important Sector in </a:t>
            </a:r>
            <a:r>
              <a:rPr lang="en-US" dirty="0" smtClean="0">
                <a:solidFill>
                  <a:srgbClr val="FF0000"/>
                </a:solidFill>
              </a:rPr>
              <a:t>Digital Economy 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581400" y="1600200"/>
            <a:ext cx="990600" cy="6858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581400" y="2971800"/>
            <a:ext cx="9906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581400" y="4343400"/>
            <a:ext cx="990600" cy="6858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562600" y="1600200"/>
            <a:ext cx="1371600" cy="6858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cxnSp>
        <p:nvCxnSpPr>
          <p:cNvPr id="17" name="Straight Arrow Connector 26"/>
          <p:cNvCxnSpPr>
            <a:cxnSpLocks noChangeShapeType="1"/>
            <a:stCxn id="8" idx="1"/>
          </p:cNvCxnSpPr>
          <p:nvPr/>
        </p:nvCxnSpPr>
        <p:spPr bwMode="auto">
          <a:xfrm flipH="1">
            <a:off x="2590800" y="3314700"/>
            <a:ext cx="990600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8" name="Straight Arrow Connector 26"/>
          <p:cNvCxnSpPr>
            <a:cxnSpLocks noChangeShapeType="1"/>
            <a:stCxn id="8" idx="3"/>
          </p:cNvCxnSpPr>
          <p:nvPr/>
        </p:nvCxnSpPr>
        <p:spPr bwMode="auto">
          <a:xfrm>
            <a:off x="4572000" y="3314700"/>
            <a:ext cx="990600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9" name="Straight Arrow Connector 26"/>
          <p:cNvCxnSpPr>
            <a:cxnSpLocks noChangeShapeType="1"/>
            <a:stCxn id="8" idx="2"/>
            <a:endCxn id="10" idx="0"/>
          </p:cNvCxnSpPr>
          <p:nvPr/>
        </p:nvCxnSpPr>
        <p:spPr bwMode="auto">
          <a:xfrm>
            <a:off x="4076700" y="3657600"/>
            <a:ext cx="0" cy="6858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0" name="Straight Arrow Connector 26"/>
          <p:cNvCxnSpPr>
            <a:cxnSpLocks noChangeShapeType="1"/>
            <a:stCxn id="8" idx="0"/>
            <a:endCxn id="5" idx="2"/>
          </p:cNvCxnSpPr>
          <p:nvPr/>
        </p:nvCxnSpPr>
        <p:spPr bwMode="auto">
          <a:xfrm flipV="1">
            <a:off x="4076700" y="2286000"/>
            <a:ext cx="0" cy="6858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1" name="Straight Arrow Connector 26"/>
          <p:cNvCxnSpPr>
            <a:cxnSpLocks noChangeShapeType="1"/>
          </p:cNvCxnSpPr>
          <p:nvPr/>
        </p:nvCxnSpPr>
        <p:spPr bwMode="auto">
          <a:xfrm flipH="1">
            <a:off x="2590800" y="3657600"/>
            <a:ext cx="990600" cy="6858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2" name="Straight Arrow Connector 26"/>
          <p:cNvCxnSpPr>
            <a:cxnSpLocks noChangeShapeType="1"/>
          </p:cNvCxnSpPr>
          <p:nvPr/>
        </p:nvCxnSpPr>
        <p:spPr bwMode="auto">
          <a:xfrm>
            <a:off x="4572000" y="3657600"/>
            <a:ext cx="990600" cy="6858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3" name="Straight Arrow Connector 26"/>
          <p:cNvCxnSpPr>
            <a:cxnSpLocks noChangeShapeType="1"/>
          </p:cNvCxnSpPr>
          <p:nvPr/>
        </p:nvCxnSpPr>
        <p:spPr bwMode="auto">
          <a:xfrm flipH="1" flipV="1">
            <a:off x="2590802" y="2286000"/>
            <a:ext cx="990601" cy="6858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24" name="Straight Arrow Connector 26"/>
          <p:cNvCxnSpPr>
            <a:cxnSpLocks noChangeShapeType="1"/>
          </p:cNvCxnSpPr>
          <p:nvPr/>
        </p:nvCxnSpPr>
        <p:spPr bwMode="auto">
          <a:xfrm flipV="1">
            <a:off x="4572000" y="2286002"/>
            <a:ext cx="990600" cy="685799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40" name="TextBox 39"/>
          <p:cNvSpPr txBox="1"/>
          <p:nvPr/>
        </p:nvSpPr>
        <p:spPr>
          <a:xfrm>
            <a:off x="3505200" y="3115054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ICT (5G,…)</a:t>
            </a:r>
            <a:endParaRPr lang="en-CA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62600" y="1752600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Entertainment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48039" y="3135868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Agriculture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54508" y="44958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Hospitality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62600" y="2971802"/>
            <a:ext cx="1400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Transportation</a:t>
            </a:r>
          </a:p>
          <a:p>
            <a:r>
              <a:rPr lang="en-US" dirty="0" smtClean="0">
                <a:latin typeface="Arial Narrow" pitchFamily="34" charset="0"/>
              </a:rPr>
              <a:t>Automotive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13603" y="1752600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Health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76047" y="4507468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Municipalities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00209" y="1764268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Energy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371602" y="4507468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Education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5562600" y="4343400"/>
            <a:ext cx="1371600" cy="6858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5562600" y="2971800"/>
            <a:ext cx="1371600" cy="6858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1219200" y="1600200"/>
            <a:ext cx="1371600" cy="6858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1219200" y="4343400"/>
            <a:ext cx="1371600" cy="6858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1219200" y="2971800"/>
            <a:ext cx="1371600" cy="685800"/>
          </a:xfrm>
          <a:prstGeom prst="rect">
            <a:avLst/>
          </a:prstGeom>
          <a:noFill/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419600" y="5410200"/>
            <a:ext cx="13716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438400" y="5410200"/>
            <a:ext cx="13716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80284" y="5574268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 Narrow" pitchFamily="34" charset="0"/>
              </a:rPr>
              <a:t>Defence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60759" y="5574268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Public Safety</a:t>
            </a:r>
            <a:endParaRPr lang="en-CA" dirty="0">
              <a:latin typeface="Arial Narrow" pitchFamily="34" charset="0"/>
            </a:endParaRPr>
          </a:p>
        </p:txBody>
      </p:sp>
      <p:cxnSp>
        <p:nvCxnSpPr>
          <p:cNvPr id="33" name="Straight Arrow Connector 26"/>
          <p:cNvCxnSpPr>
            <a:cxnSpLocks noChangeShapeType="1"/>
            <a:endCxn id="29" idx="0"/>
          </p:cNvCxnSpPr>
          <p:nvPr/>
        </p:nvCxnSpPr>
        <p:spPr bwMode="auto">
          <a:xfrm>
            <a:off x="4419600" y="3657600"/>
            <a:ext cx="685800" cy="17526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5" name="Straight Arrow Connector 26"/>
          <p:cNvCxnSpPr>
            <a:cxnSpLocks noChangeShapeType="1"/>
          </p:cNvCxnSpPr>
          <p:nvPr/>
        </p:nvCxnSpPr>
        <p:spPr bwMode="auto">
          <a:xfrm flipH="1">
            <a:off x="3048000" y="3657600"/>
            <a:ext cx="685800" cy="17526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6" name="TextBox 35"/>
          <p:cNvSpPr txBox="1"/>
          <p:nvPr/>
        </p:nvSpPr>
        <p:spPr>
          <a:xfrm>
            <a:off x="6236397" y="5325070"/>
            <a:ext cx="2679003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00FF"/>
                </a:solidFill>
                <a:latin typeface="Arial" pitchFamily="34" charset="0"/>
              </a:rPr>
              <a:t>Telecom </a:t>
            </a:r>
          </a:p>
          <a:p>
            <a:r>
              <a:rPr lang="en-US" dirty="0" smtClean="0">
                <a:solidFill>
                  <a:srgbClr val="9900FF"/>
                </a:solidFill>
                <a:latin typeface="Arial" pitchFamily="34" charset="0"/>
                <a:sym typeface="Wingdings" pitchFamily="2" charset="2"/>
              </a:rPr>
              <a:t>    ICT</a:t>
            </a:r>
          </a:p>
          <a:p>
            <a:r>
              <a:rPr lang="en-US" dirty="0" smtClean="0">
                <a:solidFill>
                  <a:srgbClr val="9900FF"/>
                </a:solidFill>
                <a:latin typeface="Arial" pitchFamily="34" charset="0"/>
                <a:sym typeface="Wingdings" pitchFamily="2" charset="2"/>
              </a:rPr>
              <a:t>       Vertical Industries</a:t>
            </a:r>
            <a:endParaRPr lang="en-CA" dirty="0">
              <a:solidFill>
                <a:srgbClr val="9900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1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 bwMode="auto">
          <a:xfrm>
            <a:off x="838200" y="1371600"/>
            <a:ext cx="6553200" cy="495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151"/>
            <a:ext cx="8305800" cy="381000"/>
          </a:xfrm>
        </p:spPr>
        <p:txBody>
          <a:bodyPr/>
          <a:lstStyle/>
          <a:p>
            <a:r>
              <a:rPr lang="en-US" dirty="0" smtClean="0"/>
              <a:t>Tomorrow: ICT is the Fundamental Enabler in </a:t>
            </a:r>
            <a:r>
              <a:rPr lang="en-US" dirty="0" smtClean="0">
                <a:solidFill>
                  <a:srgbClr val="FF0000"/>
                </a:solidFill>
              </a:rPr>
              <a:t>Digital Economy 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581400" y="1600200"/>
            <a:ext cx="9906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562600" y="1600200"/>
            <a:ext cx="13716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5562600" y="4343400"/>
            <a:ext cx="13716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5562600" y="2971800"/>
            <a:ext cx="13716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1219200" y="4343400"/>
            <a:ext cx="13716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419600" y="5410200"/>
            <a:ext cx="13716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438400" y="5410200"/>
            <a:ext cx="13716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80284" y="5574268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 Narrow" pitchFamily="34" charset="0"/>
              </a:rPr>
              <a:t>Defence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60759" y="5574268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Public Safety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371602" y="4495800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Education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1219200" y="2971800"/>
            <a:ext cx="13716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48039" y="3124200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Agriculture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1219200" y="1600200"/>
            <a:ext cx="1371600" cy="685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3399FF"/>
              </a:buClr>
              <a:buFont typeface="Monotype Sorts" pitchFamily="2" charset="2"/>
              <a:buNone/>
              <a:defRPr/>
            </a:pPr>
            <a:endParaRPr lang="en-CA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00209" y="1752600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Energy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13603" y="1752600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Health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62600" y="1752600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Entertainment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62600" y="2971800"/>
            <a:ext cx="1400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Transportation</a:t>
            </a:r>
          </a:p>
          <a:p>
            <a:r>
              <a:rPr lang="en-US" dirty="0" smtClean="0">
                <a:latin typeface="Arial Narrow" pitchFamily="34" charset="0"/>
              </a:rPr>
              <a:t>Automotive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76047" y="4495800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Municipalities</a:t>
            </a:r>
            <a:endParaRPr lang="en-CA" dirty="0">
              <a:latin typeface="Arial Narrow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05200" y="3115054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ICT (5G,…)</a:t>
            </a:r>
            <a:endParaRPr lang="en-CA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39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CA" sz="36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CA" sz="36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CA" sz="3600" dirty="0" smtClean="0">
                <a:solidFill>
                  <a:srgbClr val="FF0000"/>
                </a:solidFill>
              </a:rPr>
              <a:t>ICT: </a:t>
            </a:r>
            <a:r>
              <a:rPr lang="en-CA" sz="3600" dirty="0" smtClean="0"/>
              <a:t>Great Career Opportunity!</a:t>
            </a:r>
          </a:p>
          <a:p>
            <a:pPr marL="0" indent="0" algn="ctr">
              <a:buNone/>
            </a:pPr>
            <a:endParaRPr lang="en-CA" sz="36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CA" sz="3600" dirty="0" smtClean="0">
                <a:solidFill>
                  <a:srgbClr val="FF0000"/>
                </a:solidFill>
              </a:rPr>
              <a:t>SYSC 4600: </a:t>
            </a:r>
            <a:r>
              <a:rPr lang="en-CA" sz="3600" dirty="0" smtClean="0"/>
              <a:t>Great Course!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99642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File:Claude Elwood Shannon (1916-2001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447800"/>
            <a:ext cx="1524000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685800" y="914400"/>
            <a:ext cx="830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The Great Contributors to Info Theory and Communications Theory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581400"/>
            <a:ext cx="2035175" cy="930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US" sz="1600" dirty="0">
                <a:latin typeface="+mn-lt"/>
                <a:cs typeface="+mn-cs"/>
              </a:rPr>
              <a:t>Ralph V.L. Hartley</a:t>
            </a:r>
            <a:endParaRPr lang="en-CA" sz="1600" dirty="0">
              <a:latin typeface="+mn-lt"/>
              <a:cs typeface="+mn-cs"/>
            </a:endParaRPr>
          </a:p>
          <a:p>
            <a:pPr algn="ctr"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sz="1600" dirty="0">
                <a:latin typeface="+mn-lt"/>
                <a:cs typeface="+mn-cs"/>
              </a:rPr>
              <a:t> 1888 – 1970</a:t>
            </a:r>
          </a:p>
          <a:p>
            <a:pPr algn="ctr"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US" sz="1600" dirty="0">
                <a:latin typeface="+mn-lt"/>
                <a:cs typeface="+mn-cs"/>
              </a:rPr>
              <a:t>Bell Labs</a:t>
            </a:r>
            <a:endParaRPr lang="en-CA" sz="1600" dirty="0"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94500" y="3609975"/>
            <a:ext cx="1708150" cy="9302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sz="1600" dirty="0">
                <a:latin typeface="+mn-lt"/>
                <a:cs typeface="+mn-cs"/>
              </a:rPr>
              <a:t>Claude Shannon</a:t>
            </a:r>
          </a:p>
          <a:p>
            <a:pPr algn="ctr"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sz="1600" dirty="0">
                <a:latin typeface="+mn-lt"/>
                <a:cs typeface="+mn-cs"/>
              </a:rPr>
              <a:t>1916 – 2001</a:t>
            </a:r>
          </a:p>
          <a:p>
            <a:pPr algn="ctr"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sz="1600" dirty="0">
                <a:latin typeface="+mn-lt"/>
                <a:cs typeface="+mn-cs"/>
              </a:rPr>
              <a:t>Bell Labs, MIT </a:t>
            </a:r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465263"/>
            <a:ext cx="1447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28600" y="4648200"/>
            <a:ext cx="89154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600" dirty="0">
                <a:latin typeface="+mn-lt"/>
              </a:rPr>
              <a:t>R.V.L. Hartley, “Transmission of Information”, </a:t>
            </a:r>
            <a:r>
              <a:rPr lang="en-CA" sz="1600" i="1" dirty="0">
                <a:latin typeface="+mn-lt"/>
              </a:rPr>
              <a:t>Bell System Technical J</a:t>
            </a:r>
            <a:r>
              <a:rPr lang="en-CA" sz="1600" dirty="0">
                <a:latin typeface="+mn-lt"/>
              </a:rPr>
              <a:t>, July 1928.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CA" sz="1600" dirty="0">
                <a:latin typeface="+mn-lt"/>
              </a:rPr>
              <a:t> Formulated the law “that the total amount of information that can be transmitted is proportional </a:t>
            </a:r>
          </a:p>
          <a:p>
            <a:pPr>
              <a:defRPr/>
            </a:pPr>
            <a:r>
              <a:rPr lang="en-CA" sz="1600" dirty="0">
                <a:latin typeface="+mn-lt"/>
              </a:rPr>
              <a:t>to frequency range transmitted and the time of the transmission.”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CA" sz="1600" dirty="0">
                <a:latin typeface="+mn-lt"/>
              </a:rPr>
              <a:t> Considered as "the single most important prerequisite" for Shannon's theory of information.</a:t>
            </a:r>
          </a:p>
          <a:p>
            <a:pPr>
              <a:defRPr/>
            </a:pPr>
            <a:endParaRPr lang="en-US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File:Claude Elwood Shannon (1916-2001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447800"/>
            <a:ext cx="1524000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685800" y="914400"/>
            <a:ext cx="830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The Great Contributors to Info Theory and Communications Theory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581400"/>
            <a:ext cx="2035175" cy="930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US" sz="1600" dirty="0">
                <a:latin typeface="+mn-lt"/>
                <a:cs typeface="+mn-cs"/>
              </a:rPr>
              <a:t>Ralph V.L. Hartley</a:t>
            </a:r>
            <a:endParaRPr lang="en-CA" sz="1600" dirty="0">
              <a:latin typeface="+mn-lt"/>
              <a:cs typeface="+mn-cs"/>
            </a:endParaRPr>
          </a:p>
          <a:p>
            <a:pPr algn="ctr"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sz="1600" dirty="0">
                <a:latin typeface="+mn-lt"/>
                <a:cs typeface="+mn-cs"/>
              </a:rPr>
              <a:t> 1888 – 1970</a:t>
            </a:r>
          </a:p>
          <a:p>
            <a:pPr algn="ctr"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US" sz="1600" dirty="0">
                <a:latin typeface="+mn-lt"/>
                <a:cs typeface="+mn-cs"/>
              </a:rPr>
              <a:t>Bell Labs</a:t>
            </a:r>
            <a:endParaRPr lang="en-CA" sz="1600" dirty="0"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94500" y="3609975"/>
            <a:ext cx="1708150" cy="9302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sz="1600" dirty="0">
                <a:latin typeface="+mn-lt"/>
                <a:cs typeface="+mn-cs"/>
              </a:rPr>
              <a:t>Claude Shannon</a:t>
            </a:r>
          </a:p>
          <a:p>
            <a:pPr algn="ctr"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sz="1600" dirty="0">
                <a:latin typeface="+mn-lt"/>
                <a:cs typeface="+mn-cs"/>
              </a:rPr>
              <a:t>1916 – 2001</a:t>
            </a:r>
          </a:p>
          <a:p>
            <a:pPr algn="ctr"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sz="1600" dirty="0">
                <a:latin typeface="+mn-lt"/>
                <a:cs typeface="+mn-cs"/>
              </a:rPr>
              <a:t>Bell Labs, MIT </a:t>
            </a:r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465263"/>
            <a:ext cx="1447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28600" y="4648200"/>
            <a:ext cx="89154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600" dirty="0">
                <a:latin typeface="+mn-lt"/>
              </a:rPr>
              <a:t>R.V.L. Hartley, “Transmission of Information”, </a:t>
            </a:r>
            <a:r>
              <a:rPr lang="en-CA" sz="1600" i="1" dirty="0">
                <a:latin typeface="+mn-lt"/>
              </a:rPr>
              <a:t>Bell System Technical J</a:t>
            </a:r>
            <a:r>
              <a:rPr lang="en-CA" sz="1600" dirty="0">
                <a:latin typeface="+mn-lt"/>
              </a:rPr>
              <a:t>, July 1928.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CA" sz="1600" dirty="0">
                <a:latin typeface="+mn-lt"/>
              </a:rPr>
              <a:t> Formulated the law “that the total amount of information that can be transmitted is proportional </a:t>
            </a:r>
          </a:p>
          <a:p>
            <a:pPr>
              <a:defRPr/>
            </a:pPr>
            <a:r>
              <a:rPr lang="en-CA" sz="1600" dirty="0">
                <a:latin typeface="+mn-lt"/>
              </a:rPr>
              <a:t>to frequency range transmitted and the time of the transmission.”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CA" sz="1600" dirty="0">
                <a:latin typeface="+mn-lt"/>
              </a:rPr>
              <a:t> Considered as "the single most important prerequisite" for Shannon's theory of information.</a:t>
            </a:r>
          </a:p>
          <a:p>
            <a:pPr>
              <a:defRPr/>
            </a:pPr>
            <a:endParaRPr lang="en-US" sz="1600" dirty="0">
              <a:latin typeface="+mn-lt"/>
            </a:endParaRPr>
          </a:p>
          <a:p>
            <a:pPr>
              <a:defRPr/>
            </a:pPr>
            <a:r>
              <a:rPr lang="en-US" sz="1600" dirty="0">
                <a:latin typeface="+mn-lt"/>
              </a:rPr>
              <a:t>H. </a:t>
            </a:r>
            <a:r>
              <a:rPr lang="en-US" sz="1600" dirty="0" err="1">
                <a:latin typeface="+mn-lt"/>
              </a:rPr>
              <a:t>Nyquist</a:t>
            </a:r>
            <a:r>
              <a:rPr lang="en-US" sz="1600" dirty="0">
                <a:latin typeface="+mn-lt"/>
              </a:rPr>
              <a:t>, “Certain factors affecting telegraph speed”, </a:t>
            </a:r>
            <a:r>
              <a:rPr lang="en-US" sz="1600" i="1" dirty="0">
                <a:latin typeface="+mn-lt"/>
              </a:rPr>
              <a:t>Bell System Technical Journal</a:t>
            </a:r>
            <a:r>
              <a:rPr lang="en-US" sz="1600" dirty="0">
                <a:latin typeface="+mn-lt"/>
              </a:rPr>
              <a:t>, 1924.</a:t>
            </a:r>
          </a:p>
          <a:p>
            <a:pPr>
              <a:defRPr/>
            </a:pPr>
            <a:r>
              <a:rPr lang="en-US" sz="1600" dirty="0">
                <a:latin typeface="+mn-lt"/>
              </a:rPr>
              <a:t>H. </a:t>
            </a:r>
            <a:r>
              <a:rPr lang="en-US" sz="1600" dirty="0" err="1">
                <a:latin typeface="+mn-lt"/>
              </a:rPr>
              <a:t>Nyquist</a:t>
            </a:r>
            <a:r>
              <a:rPr lang="en-US" sz="1600" dirty="0">
                <a:latin typeface="+mn-lt"/>
              </a:rPr>
              <a:t>, “Certain topics in telegraph transmission theory”, </a:t>
            </a:r>
            <a:r>
              <a:rPr lang="en-US" sz="1600" i="1" dirty="0">
                <a:latin typeface="+mn-lt"/>
              </a:rPr>
              <a:t>Trans. AIEE</a:t>
            </a:r>
            <a:r>
              <a:rPr lang="en-US" sz="1600" dirty="0">
                <a:latin typeface="+mn-lt"/>
              </a:rPr>
              <a:t>, April 1928.</a:t>
            </a:r>
          </a:p>
        </p:txBody>
      </p:sp>
      <p:pic>
        <p:nvPicPr>
          <p:cNvPr id="1229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1433513"/>
            <a:ext cx="17526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763838" y="3581400"/>
            <a:ext cx="1427162" cy="9302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US" sz="1600" dirty="0">
                <a:latin typeface="+mn-lt"/>
                <a:cs typeface="+mn-cs"/>
              </a:rPr>
              <a:t>Harry </a:t>
            </a:r>
            <a:r>
              <a:rPr lang="en-US" sz="1600" dirty="0" err="1">
                <a:latin typeface="+mn-lt"/>
                <a:cs typeface="+mn-cs"/>
              </a:rPr>
              <a:t>Nyquist</a:t>
            </a:r>
            <a:endParaRPr lang="en-CA" sz="1600" dirty="0">
              <a:latin typeface="+mn-lt"/>
              <a:cs typeface="+mn-cs"/>
            </a:endParaRPr>
          </a:p>
          <a:p>
            <a:pPr algn="ctr"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sz="1600" dirty="0">
                <a:latin typeface="+mn-lt"/>
                <a:cs typeface="+mn-cs"/>
              </a:rPr>
              <a:t>1889 – 1976</a:t>
            </a:r>
          </a:p>
          <a:p>
            <a:pPr algn="ctr"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sz="1600" dirty="0">
                <a:latin typeface="+mn-lt"/>
                <a:cs typeface="+mn-cs"/>
              </a:rPr>
              <a:t>Bell Labs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File:Claude Elwood Shannon (1916-2001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447800"/>
            <a:ext cx="1524000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685800" y="914400"/>
            <a:ext cx="830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400" b="1" kern="0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The Great Contributors to Info Theory and Communications Theory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3581400"/>
            <a:ext cx="2035175" cy="930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US" sz="1600" dirty="0">
                <a:latin typeface="+mn-lt"/>
                <a:cs typeface="+mn-cs"/>
              </a:rPr>
              <a:t>Ralph V.L. Hartley</a:t>
            </a:r>
            <a:endParaRPr lang="en-CA" sz="1600" dirty="0">
              <a:latin typeface="+mn-lt"/>
              <a:cs typeface="+mn-cs"/>
            </a:endParaRPr>
          </a:p>
          <a:p>
            <a:pPr algn="ctr"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sz="1600" dirty="0">
                <a:latin typeface="+mn-lt"/>
                <a:cs typeface="+mn-cs"/>
              </a:rPr>
              <a:t> 1888 – 1970</a:t>
            </a:r>
          </a:p>
          <a:p>
            <a:pPr algn="ctr"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US" sz="1600" dirty="0">
                <a:latin typeface="+mn-lt"/>
                <a:cs typeface="+mn-cs"/>
              </a:rPr>
              <a:t>Bell Labs</a:t>
            </a:r>
            <a:endParaRPr lang="en-CA" sz="1600" dirty="0"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94500" y="3609975"/>
            <a:ext cx="1708150" cy="9302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sz="1600" dirty="0">
                <a:latin typeface="+mn-lt"/>
                <a:cs typeface="+mn-cs"/>
              </a:rPr>
              <a:t>Claude Shannon</a:t>
            </a:r>
          </a:p>
          <a:p>
            <a:pPr algn="ctr"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sz="1600" dirty="0">
                <a:latin typeface="+mn-lt"/>
                <a:cs typeface="+mn-cs"/>
              </a:rPr>
              <a:t>1916 – 2001</a:t>
            </a:r>
          </a:p>
          <a:p>
            <a:pPr algn="ctr"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sz="1600" dirty="0">
                <a:latin typeface="+mn-lt"/>
                <a:cs typeface="+mn-cs"/>
              </a:rPr>
              <a:t>Bell Labs, MIT </a:t>
            </a: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465263"/>
            <a:ext cx="14478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28600" y="4648200"/>
            <a:ext cx="89154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CA" sz="1600" dirty="0">
                <a:latin typeface="+mn-lt"/>
              </a:rPr>
              <a:t>R.V.L. Hartley, “Transmission of Information”, </a:t>
            </a:r>
            <a:r>
              <a:rPr lang="en-CA" sz="1600" i="1" dirty="0">
                <a:latin typeface="+mn-lt"/>
              </a:rPr>
              <a:t>Bell System Technical J</a:t>
            </a:r>
            <a:r>
              <a:rPr lang="en-CA" sz="1600" dirty="0">
                <a:latin typeface="+mn-lt"/>
              </a:rPr>
              <a:t>, July 1928.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CA" sz="1600" dirty="0">
                <a:latin typeface="+mn-lt"/>
              </a:rPr>
              <a:t> Formulated the law “that the total amount of information that can be transmitted is proportional </a:t>
            </a:r>
          </a:p>
          <a:p>
            <a:pPr>
              <a:defRPr/>
            </a:pPr>
            <a:r>
              <a:rPr lang="en-CA" sz="1600" dirty="0">
                <a:latin typeface="+mn-lt"/>
              </a:rPr>
              <a:t>to frequency range transmitted and the time of the transmission.”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CA" sz="1600" dirty="0">
                <a:latin typeface="+mn-lt"/>
              </a:rPr>
              <a:t> Considered as "the single most important prerequisite" for Shannon's theory of information.</a:t>
            </a:r>
          </a:p>
          <a:p>
            <a:pPr>
              <a:defRPr/>
            </a:pPr>
            <a:endParaRPr lang="en-US" sz="1600" dirty="0">
              <a:latin typeface="+mn-lt"/>
            </a:endParaRPr>
          </a:p>
          <a:p>
            <a:pPr>
              <a:defRPr/>
            </a:pPr>
            <a:r>
              <a:rPr lang="en-US" sz="1600" dirty="0">
                <a:latin typeface="+mn-lt"/>
              </a:rPr>
              <a:t>H. </a:t>
            </a:r>
            <a:r>
              <a:rPr lang="en-US" sz="1600" dirty="0" err="1">
                <a:latin typeface="+mn-lt"/>
              </a:rPr>
              <a:t>Nyquist</a:t>
            </a:r>
            <a:r>
              <a:rPr lang="en-US" sz="1600" dirty="0">
                <a:latin typeface="+mn-lt"/>
              </a:rPr>
              <a:t>, “Certain factors affecting telegraph speed”, </a:t>
            </a:r>
            <a:r>
              <a:rPr lang="en-US" sz="1600" i="1" dirty="0">
                <a:latin typeface="+mn-lt"/>
              </a:rPr>
              <a:t>Bell System Technical Journal</a:t>
            </a:r>
            <a:r>
              <a:rPr lang="en-US" sz="1600" dirty="0">
                <a:latin typeface="+mn-lt"/>
              </a:rPr>
              <a:t>, 1924.</a:t>
            </a:r>
          </a:p>
          <a:p>
            <a:pPr>
              <a:defRPr/>
            </a:pPr>
            <a:r>
              <a:rPr lang="en-US" sz="1600" dirty="0">
                <a:latin typeface="+mn-lt"/>
              </a:rPr>
              <a:t>H. </a:t>
            </a:r>
            <a:r>
              <a:rPr lang="en-US" sz="1600" dirty="0" err="1">
                <a:latin typeface="+mn-lt"/>
              </a:rPr>
              <a:t>Nyquist</a:t>
            </a:r>
            <a:r>
              <a:rPr lang="en-US" sz="1600" dirty="0">
                <a:latin typeface="+mn-lt"/>
              </a:rPr>
              <a:t>, “Certain topics in telegraph transmission theory”, </a:t>
            </a:r>
            <a:r>
              <a:rPr lang="en-US" sz="1600" i="1" dirty="0">
                <a:latin typeface="+mn-lt"/>
              </a:rPr>
              <a:t>Trans. AIEE</a:t>
            </a:r>
            <a:r>
              <a:rPr lang="en-US" sz="1600" dirty="0">
                <a:latin typeface="+mn-lt"/>
              </a:rPr>
              <a:t>, April 1928.</a:t>
            </a:r>
          </a:p>
        </p:txBody>
      </p:sp>
      <p:pic>
        <p:nvPicPr>
          <p:cNvPr id="1332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1433513"/>
            <a:ext cx="17526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763838" y="3581400"/>
            <a:ext cx="1427162" cy="9302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US" sz="1600" dirty="0">
                <a:latin typeface="+mn-lt"/>
                <a:cs typeface="+mn-cs"/>
              </a:rPr>
              <a:t>Harry </a:t>
            </a:r>
            <a:r>
              <a:rPr lang="en-US" sz="1600" dirty="0" err="1">
                <a:latin typeface="+mn-lt"/>
                <a:cs typeface="+mn-cs"/>
              </a:rPr>
              <a:t>Nyquist</a:t>
            </a:r>
            <a:endParaRPr lang="en-CA" sz="1600" dirty="0">
              <a:latin typeface="+mn-lt"/>
              <a:cs typeface="+mn-cs"/>
            </a:endParaRPr>
          </a:p>
          <a:p>
            <a:pPr algn="ctr"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sz="1600" dirty="0">
                <a:latin typeface="+mn-lt"/>
                <a:cs typeface="+mn-cs"/>
              </a:rPr>
              <a:t>1889 – 1976</a:t>
            </a:r>
          </a:p>
          <a:p>
            <a:pPr algn="ctr"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sz="1600" dirty="0">
                <a:latin typeface="+mn-lt"/>
                <a:cs typeface="+mn-cs"/>
              </a:rPr>
              <a:t>Bell Labs </a:t>
            </a:r>
          </a:p>
        </p:txBody>
      </p:sp>
      <p:pic>
        <p:nvPicPr>
          <p:cNvPr id="1332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1471613"/>
            <a:ext cx="1524000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518025" y="3581400"/>
            <a:ext cx="2035175" cy="930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US" sz="1600" dirty="0">
                <a:latin typeface="+mn-lt"/>
                <a:cs typeface="+mn-cs"/>
              </a:rPr>
              <a:t>Norbert Wiener</a:t>
            </a:r>
            <a:endParaRPr lang="en-CA" sz="1600" dirty="0">
              <a:latin typeface="+mn-lt"/>
              <a:cs typeface="+mn-cs"/>
            </a:endParaRPr>
          </a:p>
          <a:p>
            <a:pPr algn="ctr"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sz="1600" dirty="0">
                <a:latin typeface="+mn-lt"/>
                <a:cs typeface="+mn-cs"/>
              </a:rPr>
              <a:t> 1894 – 1964</a:t>
            </a:r>
          </a:p>
          <a:p>
            <a:pPr algn="ctr"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US" sz="1600" dirty="0">
                <a:latin typeface="+mn-lt"/>
                <a:cs typeface="+mn-cs"/>
              </a:rPr>
              <a:t>MIT</a:t>
            </a:r>
            <a:endParaRPr lang="en-CA" sz="16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 idx="4294967295"/>
          </p:nvPr>
        </p:nvSpPr>
        <p:spPr>
          <a:xfrm>
            <a:off x="457200" y="1066800"/>
            <a:ext cx="8458200" cy="381000"/>
          </a:xfrm>
        </p:spPr>
        <p:txBody>
          <a:bodyPr/>
          <a:lstStyle/>
          <a:p>
            <a:r>
              <a:rPr lang="en-US" smtClean="0"/>
              <a:t>Mobile phone</a:t>
            </a:r>
          </a:p>
        </p:txBody>
      </p:sp>
      <p:pic>
        <p:nvPicPr>
          <p:cNvPr id="4813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05002"/>
            <a:ext cx="22669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7715" y="1943101"/>
            <a:ext cx="247173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719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 idx="4294967295"/>
          </p:nvPr>
        </p:nvSpPr>
        <p:spPr>
          <a:xfrm>
            <a:off x="457200" y="1066800"/>
            <a:ext cx="8458200" cy="381000"/>
          </a:xfrm>
        </p:spPr>
        <p:txBody>
          <a:bodyPr/>
          <a:lstStyle/>
          <a:p>
            <a:r>
              <a:rPr lang="en-US" smtClean="0"/>
              <a:t>Mobile phone </a:t>
            </a:r>
            <a:r>
              <a:rPr lang="en-US" smtClean="0">
                <a:sym typeface="Wingdings" pitchFamily="2" charset="2"/>
              </a:rPr>
              <a:t> Cell phone</a:t>
            </a:r>
            <a:endParaRPr lang="en-US" smtClean="0"/>
          </a:p>
        </p:txBody>
      </p:sp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05002"/>
            <a:ext cx="22669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7715" y="1943101"/>
            <a:ext cx="247173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2" y="1943101"/>
            <a:ext cx="25574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634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3399FF"/>
          </a:buClr>
          <a:buSzTx/>
          <a:buFont typeface="Monotype Sort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man Old Style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0"/>
          </a:spcAft>
          <a:buClr>
            <a:srgbClr val="3399FF"/>
          </a:buClr>
          <a:buSzTx/>
          <a:buFont typeface="Monotype Sort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man Old Style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28282</TotalTime>
  <Words>1286</Words>
  <Application>Microsoft Office PowerPoint</Application>
  <PresentationFormat>On-screen Show (4:3)</PresentationFormat>
  <Paragraphs>485</Paragraphs>
  <Slides>45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Default Design</vt:lpstr>
      <vt:lpstr>PowerPoint Presentation</vt:lpstr>
      <vt:lpstr>Outline</vt:lpstr>
      <vt:lpstr>From Research to Innovation</vt:lpstr>
      <vt:lpstr>PowerPoint Presentation</vt:lpstr>
      <vt:lpstr>PowerPoint Presentation</vt:lpstr>
      <vt:lpstr>PowerPoint Presentation</vt:lpstr>
      <vt:lpstr>PowerPoint Presentation</vt:lpstr>
      <vt:lpstr>Mobile phone</vt:lpstr>
      <vt:lpstr>Mobile phone  Cell phone</vt:lpstr>
      <vt:lpstr>Mobile phone  Cell phone  Smart phone  Tablets </vt:lpstr>
      <vt:lpstr>Fast forward… What is 5G? </vt:lpstr>
      <vt:lpstr>PowerPoint Presentation</vt:lpstr>
      <vt:lpstr>PowerPoint Presentation</vt:lpstr>
      <vt:lpstr>PowerPoint Presentation</vt:lpstr>
      <vt:lpstr>What is 5G?</vt:lpstr>
      <vt:lpstr>What is 5G?</vt:lpstr>
      <vt:lpstr>5G Requirements</vt:lpstr>
      <vt:lpstr>Near Future: More Video</vt:lpstr>
      <vt:lpstr>Direction 1: Highly Capable Terminals</vt:lpstr>
      <vt:lpstr>Direction 2: IoT – Integration of Physical and Digital Worlds</vt:lpstr>
      <vt:lpstr>Direction 2: IoT – Integration of Physical and Digital Worlds</vt:lpstr>
      <vt:lpstr>Access to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ICT: Becoming World’s Biggest Industry</vt:lpstr>
      <vt:lpstr>PowerPoint Presentation</vt:lpstr>
      <vt:lpstr>PowerPoint Presentation</vt:lpstr>
      <vt:lpstr>PowerPoint Presentation</vt:lpstr>
      <vt:lpstr>PowerPoint Presentation</vt:lpstr>
      <vt:lpstr>ICT: Becoming World’s Biggest Industry</vt:lpstr>
      <vt:lpstr>ICT Sector – Unprecedented Value</vt:lpstr>
      <vt:lpstr>ICT Sector – Unprecedented Value</vt:lpstr>
      <vt:lpstr>ICT Sector – Unprecedented Value</vt:lpstr>
      <vt:lpstr>ICT Sector – Unprecedented Value</vt:lpstr>
      <vt:lpstr>Forbes 2015 Newcomers</vt:lpstr>
      <vt:lpstr>iCar    What is Next?</vt:lpstr>
      <vt:lpstr>Today: ICT is an Important Sector</vt:lpstr>
      <vt:lpstr>Tomorrow: ICT is the Most Important Sector </vt:lpstr>
      <vt:lpstr>Tomorrow: ICT is the Most Important Sector in Digital Economy </vt:lpstr>
      <vt:lpstr>Tomorrow: ICT is the Fundamental Enabler in Digital Economy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Win98</dc:creator>
  <cp:lastModifiedBy>Halim Yanikomeroglu</cp:lastModifiedBy>
  <cp:revision>1931</cp:revision>
  <cp:lastPrinted>2000-09-11T20:26:22Z</cp:lastPrinted>
  <dcterms:created xsi:type="dcterms:W3CDTF">1999-05-11T23:29:05Z</dcterms:created>
  <dcterms:modified xsi:type="dcterms:W3CDTF">2016-09-07T21:21:24Z</dcterms:modified>
</cp:coreProperties>
</file>