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7"/>
  </p:notesMasterIdLst>
  <p:handoutMasterIdLst>
    <p:handoutMasterId r:id="rId198"/>
  </p:handoutMasterIdLst>
  <p:sldIdLst>
    <p:sldId id="555" r:id="rId2"/>
    <p:sldId id="560" r:id="rId3"/>
    <p:sldId id="556" r:id="rId4"/>
    <p:sldId id="557" r:id="rId5"/>
    <p:sldId id="558" r:id="rId6"/>
    <p:sldId id="1108" r:id="rId7"/>
    <p:sldId id="1106" r:id="rId8"/>
    <p:sldId id="642" r:id="rId9"/>
    <p:sldId id="563" r:id="rId10"/>
    <p:sldId id="832" r:id="rId11"/>
    <p:sldId id="849" r:id="rId12"/>
    <p:sldId id="567" r:id="rId13"/>
    <p:sldId id="583" r:id="rId14"/>
    <p:sldId id="1013" r:id="rId15"/>
    <p:sldId id="826" r:id="rId16"/>
    <p:sldId id="643" r:id="rId17"/>
    <p:sldId id="584" r:id="rId18"/>
    <p:sldId id="585" r:id="rId19"/>
    <p:sldId id="835" r:id="rId20"/>
    <p:sldId id="836" r:id="rId21"/>
    <p:sldId id="837" r:id="rId22"/>
    <p:sldId id="838" r:id="rId23"/>
    <p:sldId id="843" r:id="rId24"/>
    <p:sldId id="1014" r:id="rId25"/>
    <p:sldId id="839" r:id="rId26"/>
    <p:sldId id="840" r:id="rId27"/>
    <p:sldId id="841" r:id="rId28"/>
    <p:sldId id="846" r:id="rId29"/>
    <p:sldId id="819" r:id="rId30"/>
    <p:sldId id="820" r:id="rId31"/>
    <p:sldId id="796" r:id="rId32"/>
    <p:sldId id="586" r:id="rId33"/>
    <p:sldId id="775" r:id="rId34"/>
    <p:sldId id="845" r:id="rId35"/>
    <p:sldId id="847" r:id="rId36"/>
    <p:sldId id="848" r:id="rId37"/>
    <p:sldId id="968" r:id="rId38"/>
    <p:sldId id="1109" r:id="rId39"/>
    <p:sldId id="1110" r:id="rId40"/>
    <p:sldId id="824" r:id="rId41"/>
    <p:sldId id="589" r:id="rId42"/>
    <p:sldId id="591" r:id="rId43"/>
    <p:sldId id="825" r:id="rId44"/>
    <p:sldId id="827" r:id="rId45"/>
    <p:sldId id="828" r:id="rId46"/>
    <p:sldId id="830" r:id="rId47"/>
    <p:sldId id="873" r:id="rId48"/>
    <p:sldId id="876" r:id="rId49"/>
    <p:sldId id="961" r:id="rId50"/>
    <p:sldId id="962" r:id="rId51"/>
    <p:sldId id="878" r:id="rId52"/>
    <p:sldId id="963" r:id="rId53"/>
    <p:sldId id="964" r:id="rId54"/>
    <p:sldId id="965" r:id="rId55"/>
    <p:sldId id="966" r:id="rId56"/>
    <p:sldId id="881" r:id="rId57"/>
    <p:sldId id="967" r:id="rId58"/>
    <p:sldId id="883" r:id="rId59"/>
    <p:sldId id="969" r:id="rId60"/>
    <p:sldId id="970" r:id="rId61"/>
    <p:sldId id="971" r:id="rId62"/>
    <p:sldId id="972" r:id="rId63"/>
    <p:sldId id="973" r:id="rId64"/>
    <p:sldId id="974" r:id="rId65"/>
    <p:sldId id="976" r:id="rId66"/>
    <p:sldId id="977" r:id="rId67"/>
    <p:sldId id="979" r:id="rId68"/>
    <p:sldId id="978" r:id="rId69"/>
    <p:sldId id="982" r:id="rId70"/>
    <p:sldId id="983" r:id="rId71"/>
    <p:sldId id="984" r:id="rId72"/>
    <p:sldId id="986" r:id="rId73"/>
    <p:sldId id="988" r:id="rId74"/>
    <p:sldId id="989" r:id="rId75"/>
    <p:sldId id="1011" r:id="rId76"/>
    <p:sldId id="987" r:id="rId77"/>
    <p:sldId id="990" r:id="rId78"/>
    <p:sldId id="991" r:id="rId79"/>
    <p:sldId id="993" r:id="rId80"/>
    <p:sldId id="994" r:id="rId81"/>
    <p:sldId id="995" r:id="rId82"/>
    <p:sldId id="996" r:id="rId83"/>
    <p:sldId id="998" r:id="rId84"/>
    <p:sldId id="999" r:id="rId85"/>
    <p:sldId id="918" r:id="rId86"/>
    <p:sldId id="1001" r:id="rId87"/>
    <p:sldId id="1003" r:id="rId88"/>
    <p:sldId id="1005" r:id="rId89"/>
    <p:sldId id="1006" r:id="rId90"/>
    <p:sldId id="1007" r:id="rId91"/>
    <p:sldId id="1008" r:id="rId92"/>
    <p:sldId id="1009" r:id="rId93"/>
    <p:sldId id="1012" r:id="rId94"/>
    <p:sldId id="852" r:id="rId95"/>
    <p:sldId id="853" r:id="rId96"/>
    <p:sldId id="854" r:id="rId97"/>
    <p:sldId id="855" r:id="rId98"/>
    <p:sldId id="856" r:id="rId99"/>
    <p:sldId id="857" r:id="rId100"/>
    <p:sldId id="858" r:id="rId101"/>
    <p:sldId id="859" r:id="rId102"/>
    <p:sldId id="860" r:id="rId103"/>
    <p:sldId id="861" r:id="rId104"/>
    <p:sldId id="862" r:id="rId105"/>
    <p:sldId id="863" r:id="rId106"/>
    <p:sldId id="864" r:id="rId107"/>
    <p:sldId id="865" r:id="rId108"/>
    <p:sldId id="866" r:id="rId109"/>
    <p:sldId id="867" r:id="rId110"/>
    <p:sldId id="868" r:id="rId111"/>
    <p:sldId id="869" r:id="rId112"/>
    <p:sldId id="870" r:id="rId113"/>
    <p:sldId id="871" r:id="rId114"/>
    <p:sldId id="872" r:id="rId115"/>
    <p:sldId id="851" r:id="rId116"/>
    <p:sldId id="1027" r:id="rId117"/>
    <p:sldId id="1028" r:id="rId118"/>
    <p:sldId id="1029" r:id="rId119"/>
    <p:sldId id="1030" r:id="rId120"/>
    <p:sldId id="1031" r:id="rId121"/>
    <p:sldId id="1032" r:id="rId122"/>
    <p:sldId id="1033" r:id="rId123"/>
    <p:sldId id="1034" r:id="rId124"/>
    <p:sldId id="1035" r:id="rId125"/>
    <p:sldId id="1036" r:id="rId126"/>
    <p:sldId id="1038" r:id="rId127"/>
    <p:sldId id="1039" r:id="rId128"/>
    <p:sldId id="1040" r:id="rId129"/>
    <p:sldId id="1041" r:id="rId130"/>
    <p:sldId id="1042" r:id="rId131"/>
    <p:sldId id="1043" r:id="rId132"/>
    <p:sldId id="1044" r:id="rId133"/>
    <p:sldId id="1098" r:id="rId134"/>
    <p:sldId id="1045" r:id="rId135"/>
    <p:sldId id="1046" r:id="rId136"/>
    <p:sldId id="1047" r:id="rId137"/>
    <p:sldId id="1048" r:id="rId138"/>
    <p:sldId id="1049" r:id="rId139"/>
    <p:sldId id="1050" r:id="rId140"/>
    <p:sldId id="1051" r:id="rId141"/>
    <p:sldId id="1052" r:id="rId142"/>
    <p:sldId id="1053" r:id="rId143"/>
    <p:sldId id="1055" r:id="rId144"/>
    <p:sldId id="1056" r:id="rId145"/>
    <p:sldId id="1100" r:id="rId146"/>
    <p:sldId id="1058" r:id="rId147"/>
    <p:sldId id="1059" r:id="rId148"/>
    <p:sldId id="1060" r:id="rId149"/>
    <p:sldId id="1061" r:id="rId150"/>
    <p:sldId id="1062" r:id="rId151"/>
    <p:sldId id="1063" r:id="rId152"/>
    <p:sldId id="1064" r:id="rId153"/>
    <p:sldId id="1065" r:id="rId154"/>
    <p:sldId id="1066" r:id="rId155"/>
    <p:sldId id="1067" r:id="rId156"/>
    <p:sldId id="1068" r:id="rId157"/>
    <p:sldId id="1101" r:id="rId158"/>
    <p:sldId id="1070" r:id="rId159"/>
    <p:sldId id="1071" r:id="rId160"/>
    <p:sldId id="1072" r:id="rId161"/>
    <p:sldId id="1073" r:id="rId162"/>
    <p:sldId id="1074" r:id="rId163"/>
    <p:sldId id="1075" r:id="rId164"/>
    <p:sldId id="1076" r:id="rId165"/>
    <p:sldId id="1077" r:id="rId166"/>
    <p:sldId id="1078" r:id="rId167"/>
    <p:sldId id="1079" r:id="rId168"/>
    <p:sldId id="1080" r:id="rId169"/>
    <p:sldId id="1081" r:id="rId170"/>
    <p:sldId id="1082" r:id="rId171"/>
    <p:sldId id="1102" r:id="rId172"/>
    <p:sldId id="1084" r:id="rId173"/>
    <p:sldId id="1085" r:id="rId174"/>
    <p:sldId id="1099" r:id="rId175"/>
    <p:sldId id="1090" r:id="rId176"/>
    <p:sldId id="1091" r:id="rId177"/>
    <p:sldId id="1092" r:id="rId178"/>
    <p:sldId id="1103" r:id="rId179"/>
    <p:sldId id="1104" r:id="rId180"/>
    <p:sldId id="1105" r:id="rId181"/>
    <p:sldId id="1093" r:id="rId182"/>
    <p:sldId id="1094" r:id="rId183"/>
    <p:sldId id="1095" r:id="rId184"/>
    <p:sldId id="1096" r:id="rId185"/>
    <p:sldId id="1097" r:id="rId186"/>
    <p:sldId id="1015" r:id="rId187"/>
    <p:sldId id="1026" r:id="rId188"/>
    <p:sldId id="1018" r:id="rId189"/>
    <p:sldId id="1019" r:id="rId190"/>
    <p:sldId id="1020" r:id="rId191"/>
    <p:sldId id="1021" r:id="rId192"/>
    <p:sldId id="1022" r:id="rId193"/>
    <p:sldId id="1023" r:id="rId194"/>
    <p:sldId id="1024" r:id="rId195"/>
    <p:sldId id="1025" r:id="rId196"/>
  </p:sldIdLst>
  <p:sldSz cx="9144000" cy="6858000" type="screen4x3"/>
  <p:notesSz cx="6858000" cy="9199563"/>
  <p:defaultTextStyle>
    <a:defPPr>
      <a:defRPr lang="en-US"/>
    </a:defPPr>
    <a:lvl1pPr algn="l"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8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8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8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8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C0C0C0"/>
    <a:srgbClr val="99FF33"/>
    <a:srgbClr val="FFFF00"/>
    <a:srgbClr val="990099"/>
    <a:srgbClr val="FF66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07" autoAdjust="0"/>
  </p:normalViewPr>
  <p:slideViewPr>
    <p:cSldViewPr snapToObjects="1" showGuides="1">
      <p:cViewPr>
        <p:scale>
          <a:sx n="100" d="100"/>
          <a:sy n="100" d="100"/>
        </p:scale>
        <p:origin x="-1836" y="-144"/>
      </p:cViewPr>
      <p:guideLst>
        <p:guide orient="horz" pos="1300"/>
        <p:guide pos="4831"/>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3212"/>
    </p:cViewPr>
  </p:sorterViewPr>
  <p:notesViewPr>
    <p:cSldViewPr snapToObjects="1" showGuides="1">
      <p:cViewPr varScale="1">
        <p:scale>
          <a:sx n="38" d="100"/>
          <a:sy n="38" d="100"/>
        </p:scale>
        <p:origin x="-1530" y="-72"/>
      </p:cViewPr>
      <p:guideLst>
        <p:guide orient="horz" pos="2898"/>
        <p:guide pos="2160"/>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notesMaster" Target="notesMasters/notesMaster1.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handoutMaster" Target="handoutMasters/handout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_rels/viewProps.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721" tIns="45860" rIns="91721" bIns="45860" numCol="1" anchor="t" anchorCtr="0" compatLnSpc="1">
            <a:prstTxWarp prst="textNoShape">
              <a:avLst/>
            </a:prstTxWarp>
          </a:bodyPr>
          <a:lstStyle>
            <a:lvl1pPr defTabSz="917575">
              <a:defRPr sz="1200">
                <a:cs typeface="+mn-cs"/>
              </a:defRPr>
            </a:lvl1pPr>
          </a:lstStyle>
          <a:p>
            <a:pPr>
              <a:defRPr/>
            </a:pPr>
            <a:endParaRPr lang="en-US"/>
          </a:p>
        </p:txBody>
      </p:sp>
      <p:sp>
        <p:nvSpPr>
          <p:cNvPr id="131075" name="Rectangle 3"/>
          <p:cNvSpPr>
            <a:spLocks noGrp="1" noChangeArrowheads="1"/>
          </p:cNvSpPr>
          <p:nvPr>
            <p:ph type="dt" sz="quarter" idx="1"/>
          </p:nvPr>
        </p:nvSpPr>
        <p:spPr bwMode="auto">
          <a:xfrm>
            <a:off x="3886200" y="0"/>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721" tIns="45860" rIns="91721" bIns="45860" numCol="1" anchor="t" anchorCtr="0" compatLnSpc="1">
            <a:prstTxWarp prst="textNoShape">
              <a:avLst/>
            </a:prstTxWarp>
          </a:bodyPr>
          <a:lstStyle>
            <a:lvl1pPr algn="r" defTabSz="917575">
              <a:defRPr sz="1200">
                <a:cs typeface="+mn-cs"/>
              </a:defRPr>
            </a:lvl1pPr>
          </a:lstStyle>
          <a:p>
            <a:pPr>
              <a:defRPr/>
            </a:pPr>
            <a:endParaRPr lang="en-US"/>
          </a:p>
        </p:txBody>
      </p:sp>
      <p:sp>
        <p:nvSpPr>
          <p:cNvPr id="131076" name="Rectangle 4"/>
          <p:cNvSpPr>
            <a:spLocks noGrp="1" noChangeArrowheads="1"/>
          </p:cNvSpPr>
          <p:nvPr>
            <p:ph type="ftr" sz="quarter" idx="2"/>
          </p:nvPr>
        </p:nvSpPr>
        <p:spPr bwMode="auto">
          <a:xfrm>
            <a:off x="0" y="8740775"/>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721" tIns="45860" rIns="91721" bIns="45860" numCol="1" anchor="b" anchorCtr="0" compatLnSpc="1">
            <a:prstTxWarp prst="textNoShape">
              <a:avLst/>
            </a:prstTxWarp>
          </a:bodyPr>
          <a:lstStyle>
            <a:lvl1pPr defTabSz="917575">
              <a:defRPr sz="1200">
                <a:cs typeface="+mn-cs"/>
              </a:defRPr>
            </a:lvl1pPr>
          </a:lstStyle>
          <a:p>
            <a:pPr>
              <a:defRPr/>
            </a:pPr>
            <a:endParaRPr lang="en-US"/>
          </a:p>
        </p:txBody>
      </p:sp>
      <p:sp>
        <p:nvSpPr>
          <p:cNvPr id="131077" name="Rectangle 5"/>
          <p:cNvSpPr>
            <a:spLocks noGrp="1" noChangeArrowheads="1"/>
          </p:cNvSpPr>
          <p:nvPr>
            <p:ph type="sldNum" sz="quarter" idx="3"/>
          </p:nvPr>
        </p:nvSpPr>
        <p:spPr bwMode="auto">
          <a:xfrm>
            <a:off x="3886200" y="8740775"/>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721" tIns="45860" rIns="91721" bIns="45860" numCol="1" anchor="b" anchorCtr="0" compatLnSpc="1">
            <a:prstTxWarp prst="textNoShape">
              <a:avLst/>
            </a:prstTxWarp>
          </a:bodyPr>
          <a:lstStyle>
            <a:lvl1pPr algn="r" defTabSz="917575">
              <a:defRPr sz="1200">
                <a:cs typeface="+mn-cs"/>
              </a:defRPr>
            </a:lvl1pPr>
          </a:lstStyle>
          <a:p>
            <a:pPr>
              <a:defRPr/>
            </a:pPr>
            <a:fld id="{11426B8B-2DE6-784A-B991-4CBFE357554D}" type="slidenum">
              <a:rPr lang="en-US"/>
              <a:pPr>
                <a:defRPr/>
              </a:pPr>
              <a:t>‹#›</a:t>
            </a:fld>
            <a:endParaRPr lang="en-US"/>
          </a:p>
        </p:txBody>
      </p:sp>
    </p:spTree>
    <p:extLst>
      <p:ext uri="{BB962C8B-B14F-4D97-AF65-F5344CB8AC3E}">
        <p14:creationId xmlns:p14="http://schemas.microsoft.com/office/powerpoint/2010/main" xmlns="" val="1688670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721" tIns="45860" rIns="91721" bIns="45860" numCol="1" anchor="t" anchorCtr="0" compatLnSpc="1">
            <a:prstTxWarp prst="textNoShape">
              <a:avLst/>
            </a:prstTxWarp>
          </a:bodyPr>
          <a:lstStyle>
            <a:lvl1pPr defTabSz="917575">
              <a:defRPr sz="1200">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721" tIns="45860" rIns="91721" bIns="45860" numCol="1" anchor="t" anchorCtr="0" compatLnSpc="1">
            <a:prstTxWarp prst="textNoShape">
              <a:avLst/>
            </a:prstTxWarp>
          </a:bodyPr>
          <a:lstStyle>
            <a:lvl1pPr algn="r" defTabSz="917575">
              <a:defRPr sz="120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915988" y="4370388"/>
            <a:ext cx="5026025" cy="413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721" tIns="45860" rIns="91721" bIns="458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740775"/>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721" tIns="45860" rIns="91721" bIns="45860" numCol="1" anchor="b" anchorCtr="0" compatLnSpc="1">
            <a:prstTxWarp prst="textNoShape">
              <a:avLst/>
            </a:prstTxWarp>
          </a:bodyPr>
          <a:lstStyle>
            <a:lvl1pPr defTabSz="917575">
              <a:defRPr sz="120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740775"/>
            <a:ext cx="2971800"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721" tIns="45860" rIns="91721" bIns="45860" numCol="1" anchor="b" anchorCtr="0" compatLnSpc="1">
            <a:prstTxWarp prst="textNoShape">
              <a:avLst/>
            </a:prstTxWarp>
          </a:bodyPr>
          <a:lstStyle>
            <a:lvl1pPr algn="r" defTabSz="917575">
              <a:defRPr sz="1200">
                <a:cs typeface="+mn-cs"/>
              </a:defRPr>
            </a:lvl1pPr>
          </a:lstStyle>
          <a:p>
            <a:pPr>
              <a:defRPr/>
            </a:pPr>
            <a:fld id="{E0D39FB6-CBED-704F-B535-97AD6411FA68}" type="slidenum">
              <a:rPr lang="en-US"/>
              <a:pPr>
                <a:defRPr/>
              </a:pPr>
              <a:t>‹#›</a:t>
            </a:fld>
            <a:endParaRPr lang="en-US"/>
          </a:p>
        </p:txBody>
      </p:sp>
    </p:spTree>
    <p:extLst>
      <p:ext uri="{BB962C8B-B14F-4D97-AF65-F5344CB8AC3E}">
        <p14:creationId xmlns:p14="http://schemas.microsoft.com/office/powerpoint/2010/main" xmlns="" val="33048576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113883-A8FB-EE40-8657-7614FC8D8EC8}" type="slidenum">
              <a:rPr lang="en-US"/>
              <a:pPr>
                <a:defRPr/>
              </a:pPr>
              <a:t>1</a:t>
            </a:fld>
            <a:endParaRPr lang="en-US"/>
          </a:p>
        </p:txBody>
      </p:sp>
      <p:sp>
        <p:nvSpPr>
          <p:cNvPr id="1259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23" name="Rectangle 3"/>
          <p:cNvSpPr>
            <a:spLocks noGrp="1" noChangeArrowheads="1"/>
          </p:cNvSpPr>
          <p:nvPr>
            <p:ph type="body" idx="1"/>
          </p:nvPr>
        </p:nvSpPr>
        <p:spPr/>
        <p:txBody>
          <a:bodyPr/>
          <a:lstStyle/>
          <a:p>
            <a:pPr>
              <a:defRPr/>
            </a:pPr>
            <a:r>
              <a:rPr lang="en-US" dirty="0" smtClean="0">
                <a:cs typeface="+mn-cs"/>
              </a:rPr>
              <a:t>In preparing, I noticed a line which I think speaks volumes, in old </a:t>
            </a:r>
            <a:r>
              <a:rPr lang="en-US" dirty="0" err="1" smtClean="0">
                <a:cs typeface="+mn-cs"/>
              </a:rPr>
              <a:t>Dutoit</a:t>
            </a:r>
            <a:r>
              <a:rPr lang="en-US" dirty="0" smtClean="0">
                <a:cs typeface="+mn-cs"/>
              </a:rPr>
              <a:t>, page 132 : </a:t>
            </a:r>
            <a:r>
              <a:rPr lang="en-US" b="1" dirty="0" smtClean="0">
                <a:cs typeface="+mn-cs"/>
              </a:rPr>
              <a:t>Requirements elicitation and analysis are iterative and incremental activities that occur concurrently</a:t>
            </a:r>
            <a:r>
              <a:rPr lang="en-US" dirty="0" smtClean="0">
                <a:cs typeface="+mn-cs"/>
              </a:rPr>
              <a:t>.  So, although we are teaching elicitation then analysis, in practice they are done jointly. However, there is another line from the text : </a:t>
            </a:r>
            <a:r>
              <a:rPr lang="en-US" b="1" dirty="0" smtClean="0">
                <a:cs typeface="+mn-cs"/>
              </a:rPr>
              <a:t>Although the analysis model may not be understandable to the users and the client, it helps developers verify the system specification produced during requirements elicitation</a:t>
            </a:r>
            <a:r>
              <a:rPr lang="en-US" dirty="0" smtClean="0">
                <a:cs typeface="+mn-cs"/>
              </a:rPr>
              <a:t>. The important point here is : both analysis and elicitation are about extract requirements, but elicitation model (called the system specification) is for the customer whereas the analysis model is for the developer.</a:t>
            </a:r>
          </a:p>
          <a:p>
            <a:pPr>
              <a:defRPr/>
            </a:pPr>
            <a:r>
              <a:rPr lang="en-US" dirty="0" smtClean="0">
                <a:cs typeface="+mn-cs"/>
              </a:rPr>
              <a:t>As confirmation, consider the sentence from Pressman, page 175: </a:t>
            </a:r>
            <a:r>
              <a:rPr lang="en-US" b="1" dirty="0" smtClean="0">
                <a:cs typeface="+mn-cs"/>
              </a:rPr>
              <a:t>The analysis model, actually a set of models, is the first </a:t>
            </a:r>
            <a:r>
              <a:rPr lang="en-US" b="1" u="sng" dirty="0" smtClean="0">
                <a:cs typeface="+mn-cs"/>
              </a:rPr>
              <a:t>technical</a:t>
            </a:r>
            <a:r>
              <a:rPr lang="en-US" b="1" dirty="0" smtClean="0">
                <a:cs typeface="+mn-cs"/>
              </a:rPr>
              <a:t> representation of the system.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5F9945-EB77-9542-BCAA-1E070B77F0C7}" type="slidenum">
              <a:rPr lang="en-US"/>
              <a:pPr>
                <a:defRPr/>
              </a:pPr>
              <a:t>13</a:t>
            </a:fld>
            <a:endParaRPr lang="en-US"/>
          </a:p>
        </p:txBody>
      </p:sp>
      <p:sp>
        <p:nvSpPr>
          <p:cNvPr id="129024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90243" name="Rectangle 1027"/>
          <p:cNvSpPr>
            <a:spLocks noGrp="1" noChangeArrowheads="1"/>
          </p:cNvSpPr>
          <p:nvPr>
            <p:ph type="body" idx="1"/>
          </p:nvPr>
        </p:nvSpPr>
        <p:spPr/>
        <p:txBody>
          <a:bodyPr/>
          <a:lstStyle/>
          <a:p>
            <a:pPr marL="685800" lvl="1" indent="-228600">
              <a:defRPr/>
            </a:pPr>
            <a:endParaRPr lang="en-US" smtClean="0"/>
          </a:p>
          <a:p>
            <a:pPr marL="228600" indent="-228600">
              <a:defRPr/>
            </a:pPr>
            <a:r>
              <a:rPr lang="en-US" smtClean="0">
                <a:cs typeface="+mn-cs"/>
              </a:rPr>
              <a:t>Conclusion: Use of these categories is not regimented, but are heuristics and strategies for dealing with large-scale complexity, and for establishing a common structure/vocabulary among software engineers.</a:t>
            </a:r>
          </a:p>
          <a:p>
            <a:pPr marL="228600" indent="-228600">
              <a:buFontTx/>
              <a:buChar char="•"/>
              <a:defRPr/>
            </a:pPr>
            <a:r>
              <a:rPr lang="en-US" smtClean="0">
                <a:cs typeface="+mn-cs"/>
              </a:rPr>
              <a:t>Use of all the sub-categories (ie. Gomaa) not required, but control, entity, boundary is. Again, the fact that someone has gone to this trouble indicates a need for such structuring.</a:t>
            </a:r>
          </a:p>
          <a:p>
            <a:pPr marL="228600" indent="-228600">
              <a:buFontTx/>
              <a:buChar char="•"/>
              <a:defRPr/>
            </a:pPr>
            <a:r>
              <a:rPr lang="en-US" smtClean="0">
                <a:cs typeface="+mn-cs"/>
              </a:rPr>
              <a:t>In your first diagram, you will just have entity classes. The others evolve as you progress into analysis and then design (Evolution)</a:t>
            </a:r>
          </a:p>
          <a:p>
            <a:pPr marL="228600" indent="-228600">
              <a:defRPr/>
            </a:pPr>
            <a:endParaRPr lang="en-US" smtClean="0">
              <a:cs typeface="+mn-cs"/>
            </a:endParaRPr>
          </a:p>
          <a:p>
            <a:pPr marL="685800" lvl="1" indent="-228600">
              <a:buFontTx/>
              <a:buChar char="•"/>
              <a:defRPr/>
            </a:pPr>
            <a:endParaRPr lang="en-US" smtClean="0"/>
          </a:p>
          <a:p>
            <a:pPr marL="685800" lvl="1" indent="-228600">
              <a:defRPr/>
            </a:pPr>
            <a:endParaRPr lang="en-US" smtClean="0"/>
          </a:p>
          <a:p>
            <a:pPr marL="685800" lvl="1" indent="-228600">
              <a:buFontTx/>
              <a:buAutoNum type="arabicPeriod"/>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CA775E-ADDF-1E46-897D-9260F1357831}" type="slidenum">
              <a:rPr lang="en-US"/>
              <a:pPr>
                <a:defRPr/>
              </a:pPr>
              <a:t>16</a:t>
            </a:fld>
            <a:endParaRPr lang="en-US"/>
          </a:p>
        </p:txBody>
      </p:sp>
      <p:sp>
        <p:nvSpPr>
          <p:cNvPr id="167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73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83C6C0-18FB-0849-9F73-EB9B7D1A25A6}" type="slidenum">
              <a:rPr lang="en-US"/>
              <a:pPr>
                <a:defRPr/>
              </a:pPr>
              <a:t>17</a:t>
            </a:fld>
            <a:endParaRPr lang="en-US"/>
          </a:p>
        </p:txBody>
      </p:sp>
      <p:sp>
        <p:nvSpPr>
          <p:cNvPr id="1215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154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9F3CB5-4E48-3B4D-AB52-A2521AC50DBA}" type="slidenum">
              <a:rPr lang="en-US"/>
              <a:pPr>
                <a:defRPr/>
              </a:pPr>
              <a:t>18</a:t>
            </a:fld>
            <a:endParaRPr lang="en-US"/>
          </a:p>
        </p:txBody>
      </p:sp>
      <p:sp>
        <p:nvSpPr>
          <p:cNvPr id="100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00451" name="Rectangle 3"/>
          <p:cNvSpPr>
            <a:spLocks noGrp="1" noChangeArrowheads="1"/>
          </p:cNvSpPr>
          <p:nvPr>
            <p:ph type="body" idx="1"/>
          </p:nvPr>
        </p:nvSpPr>
        <p:spPr/>
        <p:txBody>
          <a:bodyPr/>
          <a:lstStyle/>
          <a:p>
            <a:pPr>
              <a:defRPr/>
            </a:pPr>
            <a:r>
              <a:rPr lang="en-US" dirty="0" smtClean="0">
                <a:cs typeface="+mn-cs"/>
              </a:rPr>
              <a:t>Note role names on associations</a:t>
            </a:r>
          </a:p>
          <a:p>
            <a:pPr>
              <a:defRPr/>
            </a:pPr>
            <a:r>
              <a:rPr lang="en-US" dirty="0" smtClean="0">
                <a:cs typeface="+mn-cs"/>
              </a:rPr>
              <a:t>All Entity classes here</a:t>
            </a:r>
          </a:p>
          <a:p>
            <a:pPr>
              <a:defRPr/>
            </a:pPr>
            <a:endParaRPr lang="en-US" dirty="0" smtClean="0">
              <a:cs typeface="+mn-cs"/>
            </a:endParaRPr>
          </a:p>
          <a:p>
            <a:pPr>
              <a:defRPr/>
            </a:pPr>
            <a:r>
              <a:rPr lang="en-US" dirty="0" smtClean="0">
                <a:cs typeface="+mn-cs"/>
              </a:rPr>
              <a:t>First a lesson as described in the text book</a:t>
            </a:r>
          </a:p>
          <a:p>
            <a:pPr>
              <a:defRPr/>
            </a:pPr>
            <a:endParaRPr lang="en-US" dirty="0" smtClean="0">
              <a:cs typeface="+mn-cs"/>
            </a:endParaRPr>
          </a:p>
          <a:p>
            <a:pPr>
              <a:defRPr/>
            </a:pPr>
            <a:r>
              <a:rPr lang="en-US" dirty="0" smtClean="0">
                <a:cs typeface="+mn-cs"/>
              </a:rPr>
              <a:t>1) Associations have names, but they are optional and need not be unique globally</a:t>
            </a:r>
          </a:p>
          <a:p>
            <a:pPr>
              <a:defRPr/>
            </a:pPr>
            <a:r>
              <a:rPr lang="en-US" dirty="0" smtClean="0">
                <a:cs typeface="+mn-cs"/>
              </a:rPr>
              <a:t>	(Example: Bottom: Writes)</a:t>
            </a:r>
          </a:p>
          <a:p>
            <a:pPr>
              <a:defRPr/>
            </a:pPr>
            <a:r>
              <a:rPr lang="en-US" dirty="0" smtClean="0">
                <a:cs typeface="+mn-cs"/>
              </a:rPr>
              <a:t>2) Endpoints are roles : Identify function of each class with respect to the association.</a:t>
            </a:r>
          </a:p>
          <a:p>
            <a:pPr>
              <a:defRPr/>
            </a:pPr>
            <a:r>
              <a:rPr lang="en-US" dirty="0" smtClean="0">
                <a:cs typeface="+mn-cs"/>
              </a:rPr>
              <a:t>	</a:t>
            </a:r>
            <a:r>
              <a:rPr lang="en-US" dirty="0" err="1" smtClean="0">
                <a:cs typeface="+mn-cs"/>
              </a:rPr>
              <a:t>FireUnit</a:t>
            </a:r>
            <a:r>
              <a:rPr lang="ja-JP" altLang="en-US" dirty="0" smtClean="0">
                <a:latin typeface="Arial"/>
                <a:cs typeface="+mn-cs"/>
              </a:rPr>
              <a:t>’</a:t>
            </a:r>
            <a:r>
              <a:rPr lang="en-US" dirty="0" smtClean="0">
                <a:cs typeface="+mn-cs"/>
              </a:rPr>
              <a:t>s role = owner, </a:t>
            </a:r>
            <a:r>
              <a:rPr lang="en-US" dirty="0" err="1" smtClean="0">
                <a:cs typeface="+mn-cs"/>
              </a:rPr>
              <a:t>FireTruck</a:t>
            </a:r>
            <a:r>
              <a:rPr lang="ja-JP" altLang="en-US" dirty="0" smtClean="0">
                <a:latin typeface="Arial"/>
                <a:cs typeface="+mn-cs"/>
              </a:rPr>
              <a:t>’</a:t>
            </a:r>
            <a:r>
              <a:rPr lang="en-US" dirty="0" smtClean="0">
                <a:cs typeface="+mn-cs"/>
              </a:rPr>
              <a:t>s role = property</a:t>
            </a:r>
          </a:p>
          <a:p>
            <a:pPr>
              <a:defRPr/>
            </a:pPr>
            <a:r>
              <a:rPr lang="en-US" dirty="0" smtClean="0">
                <a:cs typeface="+mn-cs"/>
              </a:rPr>
              <a:t>	</a:t>
            </a:r>
            <a:r>
              <a:rPr lang="en-US" dirty="0" err="1" smtClean="0">
                <a:cs typeface="+mn-cs"/>
              </a:rPr>
              <a:t>FieldOfficier</a:t>
            </a:r>
            <a:r>
              <a:rPr lang="ja-JP" altLang="en-US" dirty="0" smtClean="0">
                <a:latin typeface="Arial"/>
                <a:cs typeface="+mn-cs"/>
              </a:rPr>
              <a:t>’</a:t>
            </a:r>
            <a:r>
              <a:rPr lang="en-US" dirty="0" smtClean="0">
                <a:cs typeface="+mn-cs"/>
              </a:rPr>
              <a:t>s role = author, </a:t>
            </a:r>
            <a:r>
              <a:rPr lang="en-US" dirty="0" err="1" smtClean="0">
                <a:cs typeface="+mn-cs"/>
              </a:rPr>
              <a:t>InicidentReport</a:t>
            </a:r>
            <a:r>
              <a:rPr lang="en-US" dirty="0" smtClean="0">
                <a:cs typeface="+mn-cs"/>
              </a:rPr>
              <a:t> = report</a:t>
            </a:r>
          </a:p>
          <a:p>
            <a:pPr>
              <a:defRPr/>
            </a:pPr>
            <a:r>
              <a:rPr lang="en-US" dirty="0" smtClean="0">
                <a:cs typeface="+mn-cs"/>
              </a:rPr>
              <a:t>	Which side does the role name go on ? The same side as the class.</a:t>
            </a:r>
          </a:p>
          <a:p>
            <a:pPr>
              <a:defRPr/>
            </a:pPr>
            <a:r>
              <a:rPr lang="en-US" dirty="0" smtClean="0">
                <a:cs typeface="+mn-cs"/>
              </a:rPr>
              <a:t>	Purpose: In a way, to show direction of association.</a:t>
            </a:r>
          </a:p>
          <a:p>
            <a:pPr>
              <a:defRPr/>
            </a:pPr>
            <a:r>
              <a:rPr lang="en-US" dirty="0" smtClean="0">
                <a:cs typeface="+mn-cs"/>
              </a:rPr>
              <a:t>3) Multiplicity     * means zero or more.</a:t>
            </a:r>
          </a:p>
          <a:p>
            <a:pPr>
              <a:defRPr/>
            </a:pPr>
            <a:endParaRPr lang="en-US" dirty="0" smtClean="0">
              <a:cs typeface="+mn-cs"/>
            </a:endParaRPr>
          </a:p>
          <a:p>
            <a:pPr>
              <a:defRPr/>
            </a:pPr>
            <a:r>
              <a:rPr lang="en-US" dirty="0" smtClean="0">
                <a:cs typeface="+mn-cs"/>
              </a:rPr>
              <a:t>Clear ?  But !!!  Next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682147-6D16-FB4F-83D3-D2603118CEA1}" type="slidenum">
              <a:rPr lang="en-US"/>
              <a:pPr>
                <a:defRPr/>
              </a:pPr>
              <a:t>31</a:t>
            </a:fld>
            <a:endParaRPr lang="en-US"/>
          </a:p>
        </p:txBody>
      </p:sp>
      <p:sp>
        <p:nvSpPr>
          <p:cNvPr id="159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99491" name="Rectangle 3"/>
          <p:cNvSpPr>
            <a:spLocks noGrp="1" noChangeArrowheads="1"/>
          </p:cNvSpPr>
          <p:nvPr>
            <p:ph type="body" idx="1"/>
          </p:nvPr>
        </p:nvSpPr>
        <p:spPr/>
        <p:txBody>
          <a:bodyPr/>
          <a:lstStyle/>
          <a:p>
            <a:pPr marL="228600" indent="-228600">
              <a:defRPr/>
            </a:pPr>
            <a:r>
              <a:rPr lang="en-US" dirty="0" smtClean="0">
                <a:cs typeface="+mn-cs"/>
              </a:rPr>
              <a:t>New slide from Fowler</a:t>
            </a:r>
          </a:p>
          <a:p>
            <a:pPr marL="228600" indent="-228600">
              <a:buFontTx/>
              <a:buAutoNum type="arabicParenR"/>
              <a:defRPr/>
            </a:pPr>
            <a:r>
              <a:rPr lang="en-US" dirty="0" smtClean="0">
                <a:cs typeface="+mn-cs"/>
              </a:rPr>
              <a:t>Basic association: Student attends a lecture  (The two is chosen suggests that a lecture is cancelled if less than 2 people show up!)</a:t>
            </a:r>
          </a:p>
          <a:p>
            <a:pPr marL="228600" indent="-228600">
              <a:buFontTx/>
              <a:buAutoNum type="arabicParenR"/>
              <a:defRPr/>
            </a:pPr>
            <a:r>
              <a:rPr lang="en-US" dirty="0" smtClean="0">
                <a:cs typeface="+mn-cs"/>
              </a:rPr>
              <a:t>Attendance becomes a separate class, so that you can store an attribute of the association (keep information about how awake the student is)</a:t>
            </a:r>
          </a:p>
          <a:p>
            <a:pPr marL="228600" indent="-228600">
              <a:buFontTx/>
              <a:buAutoNum type="arabicParenR"/>
              <a:defRPr/>
            </a:pPr>
            <a:r>
              <a:rPr lang="en-US" dirty="0" smtClean="0">
                <a:cs typeface="+mn-cs"/>
              </a:rPr>
              <a:t>Promoting the Association class to a </a:t>
            </a:r>
            <a:r>
              <a:rPr lang="ja-JP" altLang="en-US" dirty="0" smtClean="0">
                <a:latin typeface="Arial"/>
                <a:cs typeface="+mn-cs"/>
              </a:rPr>
              <a:t>“</a:t>
            </a:r>
            <a:r>
              <a:rPr lang="en-US" dirty="0" smtClean="0">
                <a:cs typeface="+mn-cs"/>
              </a:rPr>
              <a:t>full</a:t>
            </a:r>
            <a:r>
              <a:rPr lang="ja-JP" altLang="en-US" dirty="0" smtClean="0">
                <a:latin typeface="Arial"/>
                <a:cs typeface="+mn-cs"/>
              </a:rPr>
              <a:t>”</a:t>
            </a:r>
            <a:r>
              <a:rPr lang="en-US" dirty="0" smtClean="0">
                <a:cs typeface="+mn-cs"/>
              </a:rPr>
              <a:t> class : Moves the multiplicities from student to Attendance</a:t>
            </a:r>
          </a:p>
          <a:p>
            <a:pPr marL="685800" lvl="1" indent="-228600">
              <a:defRPr/>
            </a:pPr>
            <a:r>
              <a:rPr lang="en-US" dirty="0" smtClean="0"/>
              <a:t>This diagram represents the actual work that you will have to do to actually implement the association class.</a:t>
            </a:r>
          </a:p>
          <a:p>
            <a:pPr marL="228600" indent="-228600">
              <a:buFontTx/>
              <a:buAutoNum type="arabicParenR"/>
              <a:defRPr/>
            </a:pPr>
            <a:endParaRPr lang="en-US" dirty="0" smtClean="0">
              <a:cs typeface="+mn-cs"/>
            </a:endParaRPr>
          </a:p>
          <a:p>
            <a:pPr marL="228600" indent="-228600">
              <a:defRPr/>
            </a:pPr>
            <a:r>
              <a:rPr lang="en-US" dirty="0" smtClean="0">
                <a:cs typeface="+mn-cs"/>
              </a:rPr>
              <a:t>What benefit do you gain with an association class to offset the extra notation and work ?</a:t>
            </a:r>
          </a:p>
          <a:p>
            <a:pPr marL="228600" indent="-228600">
              <a:defRPr/>
            </a:pPr>
            <a:endParaRPr lang="en-US" dirty="0" smtClean="0">
              <a:cs typeface="+mn-cs"/>
            </a:endParaRPr>
          </a:p>
          <a:p>
            <a:pPr marL="228600" indent="-228600">
              <a:defRPr/>
            </a:pPr>
            <a:r>
              <a:rPr lang="en-US" b="1" dirty="0" smtClean="0">
                <a:cs typeface="+mn-cs"/>
              </a:rPr>
              <a:t>The association class adds a constraint: There can be only one instance of the association class between any two participating objects</a:t>
            </a:r>
            <a:r>
              <a:rPr lang="en-US" dirty="0" smtClean="0">
                <a:cs typeface="+mn-cs"/>
              </a:rPr>
              <a:t>.</a:t>
            </a:r>
          </a:p>
          <a:p>
            <a:pPr marL="228600" indent="-228600">
              <a:defRPr/>
            </a:pPr>
            <a:r>
              <a:rPr lang="en-US" dirty="0" smtClean="0">
                <a:cs typeface="+mn-cs"/>
              </a:rPr>
              <a:t> - In this example, pretty obvious: 1 attendance record for each student and lecture pair. (A student can attend the same lecture twice, where lecture represents an actual time)</a:t>
            </a:r>
          </a:p>
          <a:p>
            <a:pPr marL="228600" indent="-228600">
              <a:buFontTx/>
              <a:buChar char="-"/>
              <a:defRPr/>
            </a:pPr>
            <a:r>
              <a:rPr lang="en-US" dirty="0" smtClean="0">
                <a:cs typeface="+mn-cs"/>
              </a:rPr>
              <a:t>Another example: Replace Student-with-Company and Lecture-with-Contract and Attendance-with-Role and put both multiplicities to *</a:t>
            </a:r>
          </a:p>
          <a:p>
            <a:pPr marL="685800" lvl="1" indent="-228600">
              <a:buFontTx/>
              <a:buChar char="-"/>
              <a:defRPr/>
            </a:pPr>
            <a:r>
              <a:rPr lang="en-US" dirty="0" smtClean="0"/>
              <a:t>With an association class, a company can only play one role on a contract.</a:t>
            </a:r>
          </a:p>
          <a:p>
            <a:pPr marL="685800" lvl="1" indent="-228600">
              <a:buFontTx/>
              <a:buChar char="-"/>
              <a:defRPr/>
            </a:pPr>
            <a:r>
              <a:rPr lang="en-US" dirty="0" smtClean="0"/>
              <a:t>But it is quite common for a company to play multiple roles: Drywall and Plumbing.</a:t>
            </a:r>
          </a:p>
          <a:p>
            <a:pPr marL="685800" lvl="1" indent="-228600">
              <a:buFontTx/>
              <a:buChar char="-"/>
              <a:defRPr/>
            </a:pPr>
            <a:r>
              <a:rPr lang="en-US" dirty="0" smtClean="0"/>
              <a:t>If so, you cannot use an association class. You must use a full class (as on the bottom)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E2CC31-0079-AB4F-910D-A3F89C5024BE}" type="slidenum">
              <a:rPr lang="en-US"/>
              <a:pPr>
                <a:defRPr/>
              </a:pPr>
              <a:t>32</a:t>
            </a:fld>
            <a:endParaRPr lang="en-US"/>
          </a:p>
        </p:txBody>
      </p:sp>
      <p:sp>
        <p:nvSpPr>
          <p:cNvPr id="100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02499" name="Rectangle 3"/>
          <p:cNvSpPr>
            <a:spLocks noGrp="1" noChangeArrowheads="1"/>
          </p:cNvSpPr>
          <p:nvPr>
            <p:ph type="body" idx="1"/>
          </p:nvPr>
        </p:nvSpPr>
        <p:spPr/>
        <p:txBody>
          <a:bodyPr/>
          <a:lstStyle/>
          <a:p>
            <a:pPr>
              <a:defRPr/>
            </a:pPr>
            <a:r>
              <a:rPr lang="en-US" smtClean="0">
                <a:cs typeface="+mn-cs"/>
              </a:rPr>
              <a:t>Existence-Dependency: the deletion of a composite object automatically propagate down to the component objects. </a:t>
            </a:r>
          </a:p>
          <a:p>
            <a:pPr>
              <a:defRPr/>
            </a:pPr>
            <a:r>
              <a:rPr lang="en-US" smtClean="0">
                <a:cs typeface="+mn-cs"/>
              </a:rPr>
              <a:t>Asymmetricity: if A contains B, then B cannot contain A</a:t>
            </a:r>
          </a:p>
          <a:p>
            <a:pPr>
              <a:defRPr/>
            </a:pPr>
            <a:r>
              <a:rPr lang="en-US" smtClean="0">
                <a:cs typeface="+mn-cs"/>
              </a:rPr>
              <a:t>Transitivity: If A contains B, class B contains C, then A contains C. </a:t>
            </a:r>
          </a:p>
          <a:p>
            <a:pPr>
              <a:defRPr/>
            </a:pPr>
            <a:r>
              <a:rPr lang="en-US" smtClean="0">
                <a:cs typeface="+mn-cs"/>
              </a:rPr>
              <a:t>Fixed property: A component object cannot change composite object once it is created. It can be deleted altogether but cannot change owner. </a:t>
            </a:r>
          </a:p>
          <a:p>
            <a:pPr>
              <a:defRPr/>
            </a:pPr>
            <a:r>
              <a:rPr lang="en-US" smtClean="0">
                <a:cs typeface="+mn-cs"/>
              </a:rPr>
              <a:t>In member, each component object can be connected to several composite objects. </a:t>
            </a:r>
          </a:p>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86F686-F828-7840-BF67-C5A907A025FC}" type="slidenum">
              <a:rPr lang="en-US"/>
              <a:pPr>
                <a:defRPr/>
              </a:pPr>
              <a:t>33</a:t>
            </a:fld>
            <a:endParaRPr lang="en-US"/>
          </a:p>
        </p:txBody>
      </p:sp>
      <p:sp>
        <p:nvSpPr>
          <p:cNvPr id="167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83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8C9FE9-8914-B049-9585-439A8BD39926}" type="slidenum">
              <a:rPr lang="en-US"/>
              <a:pPr>
                <a:defRPr/>
              </a:pPr>
              <a:t>40</a:t>
            </a:fld>
            <a:endParaRPr lang="en-US"/>
          </a:p>
        </p:txBody>
      </p:sp>
      <p:sp>
        <p:nvSpPr>
          <p:cNvPr id="167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73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503F45-8200-644B-95D2-DD5164B1CAC6}" type="slidenum">
              <a:rPr lang="en-US"/>
              <a:pPr>
                <a:defRPr/>
              </a:pPr>
              <a:t>41</a:t>
            </a:fld>
            <a:endParaRPr lang="en-US"/>
          </a:p>
        </p:txBody>
      </p:sp>
      <p:sp>
        <p:nvSpPr>
          <p:cNvPr id="1679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93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42B1EC-EA25-7544-AF48-3AC4CB309FBC}" type="slidenum">
              <a:rPr lang="en-US"/>
              <a:pPr>
                <a:defRPr/>
              </a:pPr>
              <a:t>42</a:t>
            </a:fld>
            <a:endParaRPr lang="en-US"/>
          </a:p>
        </p:txBody>
      </p:sp>
      <p:sp>
        <p:nvSpPr>
          <p:cNvPr id="101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0691" name="Rectangle 3"/>
          <p:cNvSpPr>
            <a:spLocks noGrp="1" noChangeArrowheads="1"/>
          </p:cNvSpPr>
          <p:nvPr>
            <p:ph type="body" idx="1"/>
          </p:nvPr>
        </p:nvSpPr>
        <p:spPr/>
        <p:txBody>
          <a:bodyPr/>
          <a:lstStyle/>
          <a:p>
            <a:pPr>
              <a:defRPr/>
            </a:pPr>
            <a:r>
              <a:rPr lang="en-US" smtClean="0">
                <a:cs typeface="+mn-cs"/>
              </a:rPr>
              <a:t>From general concepts (top) to specialized concepts (bottom)</a:t>
            </a:r>
          </a:p>
          <a:p>
            <a:pPr>
              <a:defRPr/>
            </a:pPr>
            <a:r>
              <a:rPr lang="en-US" smtClean="0">
                <a:cs typeface="+mn-cs"/>
              </a:rPr>
              <a:t>Different processing may be required for different types of objects, belonging to different subclasses</a:t>
            </a:r>
          </a:p>
          <a:p>
            <a:pPr>
              <a:defRPr/>
            </a:pPr>
            <a:r>
              <a:rPr lang="en-US" smtClean="0">
                <a:cs typeface="+mn-cs"/>
              </a:rPr>
              <a:t>e.g., only Emergencies and disasters require immediate responses</a:t>
            </a:r>
          </a:p>
          <a:p>
            <a:pPr>
              <a:defRPr/>
            </a:pPr>
            <a:r>
              <a:rPr lang="en-US" smtClean="0">
                <a:cs typeface="+mn-cs"/>
              </a:rPr>
              <a:t>Middle level describes three types of incidents: disasters,</a:t>
            </a:r>
          </a:p>
          <a:p>
            <a:pPr>
              <a:defRPr/>
            </a:pPr>
            <a:r>
              <a:rPr lang="en-US" smtClean="0">
                <a:cs typeface="+mn-cs"/>
              </a:rPr>
              <a:t>which require the collaboration of several agencies, emergencies, which require immediate</a:t>
            </a:r>
          </a:p>
          <a:p>
            <a:pPr>
              <a:defRPr/>
            </a:pPr>
            <a:r>
              <a:rPr lang="en-US" smtClean="0">
                <a:cs typeface="+mn-cs"/>
              </a:rPr>
              <a:t>handling but can be handled by a single agency, and low priority incidents, that do not need to be</a:t>
            </a:r>
          </a:p>
          <a:p>
            <a:pPr>
              <a:defRPr/>
            </a:pPr>
            <a:r>
              <a:rPr lang="en-US" smtClean="0">
                <a:cs typeface="+mn-cs"/>
              </a:rPr>
              <a:t>handled if resources are required for other, higher-priority incidents.</a:t>
            </a:r>
          </a:p>
          <a:p>
            <a:pPr>
              <a:defRPr/>
            </a:pPr>
            <a:endParaRPr lang="en-US" smtClean="0">
              <a:cs typeface="+mn-cs"/>
            </a:endParaRPr>
          </a:p>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D5CC0A-F7D0-C140-BD92-2188CB5E323D}" type="slidenum">
              <a:rPr lang="en-US"/>
              <a:pPr>
                <a:defRPr/>
              </a:pPr>
              <a:t>2</a:t>
            </a:fld>
            <a:endParaRPr lang="en-US"/>
          </a:p>
        </p:txBody>
      </p:sp>
      <p:sp>
        <p:nvSpPr>
          <p:cNvPr id="127283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72835" name="Rectangle 1027"/>
          <p:cNvSpPr>
            <a:spLocks noGrp="1" noChangeArrowheads="1"/>
          </p:cNvSpPr>
          <p:nvPr>
            <p:ph type="body" idx="1"/>
          </p:nvPr>
        </p:nvSpPr>
        <p:spPr/>
        <p:txBody>
          <a:bodyPr/>
          <a:lstStyle/>
          <a:p>
            <a:pPr>
              <a:defRPr/>
            </a:pPr>
            <a:r>
              <a:rPr lang="en-US" dirty="0" smtClean="0">
                <a:cs typeface="+mn-cs"/>
              </a:rPr>
              <a:t>The slides are broken into two groups: concepts and process. There is quite a bit of repetition here but the intention is first to teach and refresh the technical tools and concepts; the second to give heuristics, ways of using the concepts in a systematic method to cope with large-scale system development.</a:t>
            </a:r>
          </a:p>
          <a:p>
            <a:pPr>
              <a:defRPr/>
            </a:pPr>
            <a:endParaRPr lang="en-US" dirty="0" smtClean="0">
              <a:cs typeface="+mn-cs"/>
            </a:endParaRPr>
          </a:p>
          <a:p>
            <a:pPr>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8A29EE-0A37-7A47-BCB3-B0077B24C288}" type="slidenum">
              <a:rPr lang="en-US"/>
              <a:pPr>
                <a:defRPr/>
              </a:pPr>
              <a:t>44</a:t>
            </a:fld>
            <a:endParaRPr lang="en-US"/>
          </a:p>
        </p:txBody>
      </p:sp>
      <p:sp>
        <p:nvSpPr>
          <p:cNvPr id="167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73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0D0C06-F346-9242-B9BD-FD8FC9DD86C1}" type="slidenum">
              <a:rPr lang="en-US"/>
              <a:pPr>
                <a:defRPr/>
              </a:pPr>
              <a:t>45</a:t>
            </a:fld>
            <a:endParaRPr lang="en-US"/>
          </a:p>
        </p:txBody>
      </p:sp>
      <p:sp>
        <p:nvSpPr>
          <p:cNvPr id="167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73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0B3C7B-86CB-6E4F-A0D4-B9C7DDB91BB8}" type="slidenum">
              <a:rPr lang="en-US"/>
              <a:pPr>
                <a:defRPr/>
              </a:pPr>
              <a:t>47</a:t>
            </a:fld>
            <a:endParaRPr lang="en-US"/>
          </a:p>
        </p:txBody>
      </p:sp>
      <p:sp>
        <p:nvSpPr>
          <p:cNvPr id="167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73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B32016-E7F0-3441-9518-F5C04CF1FDE7}" type="slidenum">
              <a:rPr lang="en-US"/>
              <a:pPr>
                <a:defRPr/>
              </a:pPr>
              <a:t>48</a:t>
            </a:fld>
            <a:endParaRPr lang="en-US"/>
          </a:p>
        </p:txBody>
      </p:sp>
      <p:sp>
        <p:nvSpPr>
          <p:cNvPr id="399362" name="Rectangle 2"/>
          <p:cNvSpPr>
            <a:spLocks noGrp="1" noRot="1" noChangeAspect="1" noChangeArrowheads="1" noTextEdit="1"/>
          </p:cNvSpPr>
          <p:nvPr>
            <p:ph type="sldImg"/>
          </p:nvPr>
        </p:nvSpPr>
        <p:spPr>
          <a:xfrm>
            <a:off x="1128713" y="688975"/>
            <a:ext cx="4600575" cy="3451225"/>
          </a:xfrm>
          <a:solidFill>
            <a:srgbClr val="FFFFFF"/>
          </a:solidFill>
          <a:ln/>
        </p:spPr>
      </p:sp>
      <p:sp>
        <p:nvSpPr>
          <p:cNvPr id="399363" name="Rectangle 3"/>
          <p:cNvSpPr>
            <a:spLocks noGrp="1" noChangeArrowheads="1"/>
          </p:cNvSpPr>
          <p:nvPr>
            <p:ph type="body" idx="1"/>
          </p:nvPr>
        </p:nvSpPr>
        <p:spPr>
          <a:xfrm>
            <a:off x="914400" y="4370388"/>
            <a:ext cx="5029200" cy="4140200"/>
          </a:xfrm>
          <a:solidFill>
            <a:srgbClr val="FFFFFF"/>
          </a:solidFill>
          <a:ln>
            <a:solidFill>
              <a:srgbClr val="000000"/>
            </a:solidFill>
            <a:miter lim="800000"/>
            <a:headEnd/>
            <a:tailEnd/>
          </a:ln>
        </p:spPr>
        <p:txBody>
          <a:bodyPr lIns="90320" tIns="45160" rIns="90320" bIns="45160"/>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A10ADD-2AF5-D948-B26F-A03F13C7633D}" type="slidenum">
              <a:rPr lang="en-US"/>
              <a:pPr>
                <a:defRPr/>
              </a:pPr>
              <a:t>49</a:t>
            </a:fld>
            <a:endParaRPr lang="en-US"/>
          </a:p>
        </p:txBody>
      </p:sp>
      <p:sp>
        <p:nvSpPr>
          <p:cNvPr id="399362" name="Rectangle 2"/>
          <p:cNvSpPr>
            <a:spLocks noGrp="1" noRot="1" noChangeAspect="1" noChangeArrowheads="1" noTextEdit="1"/>
          </p:cNvSpPr>
          <p:nvPr>
            <p:ph type="sldImg"/>
          </p:nvPr>
        </p:nvSpPr>
        <p:spPr>
          <a:xfrm>
            <a:off x="1128713" y="688975"/>
            <a:ext cx="4600575" cy="3451225"/>
          </a:xfrm>
          <a:solidFill>
            <a:srgbClr val="FFFFFF"/>
          </a:solidFill>
          <a:ln/>
        </p:spPr>
      </p:sp>
      <p:sp>
        <p:nvSpPr>
          <p:cNvPr id="399363" name="Rectangle 3"/>
          <p:cNvSpPr>
            <a:spLocks noGrp="1" noChangeArrowheads="1"/>
          </p:cNvSpPr>
          <p:nvPr>
            <p:ph type="body" idx="1"/>
          </p:nvPr>
        </p:nvSpPr>
        <p:spPr>
          <a:xfrm>
            <a:off x="914400" y="4370388"/>
            <a:ext cx="5029200" cy="4140200"/>
          </a:xfrm>
          <a:solidFill>
            <a:srgbClr val="FFFFFF"/>
          </a:solidFill>
          <a:ln>
            <a:solidFill>
              <a:srgbClr val="000000"/>
            </a:solidFill>
            <a:miter lim="800000"/>
            <a:headEnd/>
            <a:tailEnd/>
          </a:ln>
        </p:spPr>
        <p:txBody>
          <a:bodyPr lIns="90320" tIns="45160" rIns="90320" bIns="45160"/>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6AED4F-15B8-B345-AB8B-895593E89DD9}" type="slidenum">
              <a:rPr lang="en-US"/>
              <a:pPr>
                <a:defRPr/>
              </a:pPr>
              <a:t>51</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pPr>
              <a:defRPr/>
            </a:pPr>
            <a:r>
              <a:rPr lang="en-US"/>
              <a:t>Table state (full, not full) describes the “system” state required here to perform the operation</a:t>
            </a:r>
          </a:p>
          <a:p>
            <a:pPr>
              <a:defRPr/>
            </a:pPr>
            <a:r>
              <a:rPr lang="en-US"/>
              <a:t>The resulting state after executing put() is to have an additional element in the table, a position in the table determined by its key</a:t>
            </a:r>
          </a:p>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683479-05C3-DA41-B3DA-53C9B96F0533}" type="slidenum">
              <a:rPr lang="en-US"/>
              <a:pPr>
                <a:defRPr/>
              </a:pPr>
              <a:t>52</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pPr>
              <a:defRPr/>
            </a:pPr>
            <a:r>
              <a:rPr lang="en-US"/>
              <a:t>Table state (full, not full) describes the “system” state required here to perform the operation</a:t>
            </a:r>
          </a:p>
          <a:p>
            <a:pPr>
              <a:defRPr/>
            </a:pPr>
            <a:r>
              <a:rPr lang="en-US"/>
              <a:t>The resulting state after executing put() is to have an additional element in the table, a position in the table determined by its key</a:t>
            </a:r>
          </a:p>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A27F04-2D96-5D4A-860A-452CB3C6AD76}" type="slidenum">
              <a:rPr lang="en-US"/>
              <a:pPr>
                <a:defRPr/>
              </a:pPr>
              <a:t>58</a:t>
            </a:fld>
            <a:endParaRPr lang="en-US"/>
          </a:p>
        </p:txBody>
      </p:sp>
      <p:sp>
        <p:nvSpPr>
          <p:cNvPr id="409602" name="Rectangle 2"/>
          <p:cNvSpPr>
            <a:spLocks noGrp="1" noRot="1" noChangeAspect="1" noChangeArrowheads="1" noTextEdit="1"/>
          </p:cNvSpPr>
          <p:nvPr>
            <p:ph type="sldImg"/>
          </p:nvPr>
        </p:nvSpPr>
        <p:spPr>
          <a:xfrm>
            <a:off x="1128713" y="688975"/>
            <a:ext cx="4600575" cy="3451225"/>
          </a:xfrm>
          <a:solidFill>
            <a:srgbClr val="FFFFFF"/>
          </a:solidFill>
          <a:ln/>
        </p:spPr>
      </p:sp>
      <p:sp>
        <p:nvSpPr>
          <p:cNvPr id="409603" name="Rectangle 3"/>
          <p:cNvSpPr>
            <a:spLocks noGrp="1" noChangeArrowheads="1"/>
          </p:cNvSpPr>
          <p:nvPr>
            <p:ph type="body" idx="1"/>
          </p:nvPr>
        </p:nvSpPr>
        <p:spPr>
          <a:xfrm>
            <a:off x="914400" y="4370388"/>
            <a:ext cx="5029200" cy="4140200"/>
          </a:xfrm>
          <a:solidFill>
            <a:srgbClr val="FFFFFF"/>
          </a:solidFill>
          <a:ln>
            <a:solidFill>
              <a:srgbClr val="000000"/>
            </a:solidFill>
            <a:miter lim="800000"/>
            <a:headEnd/>
            <a:tailEnd/>
          </a:ln>
        </p:spPr>
        <p:txBody>
          <a:bodyPr lIns="90306" tIns="45153" rIns="90306" bIns="45153"/>
          <a:lstStyle/>
          <a:p>
            <a:pPr>
              <a:defRPr/>
            </a:pPr>
            <a:r>
              <a:rPr lang="en-US"/>
              <a:t>The official doc is on the course web page</a:t>
            </a:r>
          </a:p>
          <a:p>
            <a:pPr>
              <a:defRPr/>
            </a:pPr>
            <a:endParaRPr lang="en-US"/>
          </a:p>
          <a:p>
            <a:pPr>
              <a:defRPr/>
            </a:pPr>
            <a:endParaRPr lang="en-US"/>
          </a:p>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C3CD90-9E10-C54F-A8A5-6AD30912BF83}" type="slidenum">
              <a:rPr lang="en-US"/>
              <a:pPr>
                <a:defRPr/>
              </a:pPr>
              <a:t>85</a:t>
            </a:fld>
            <a:endParaRPr lang="en-US"/>
          </a:p>
        </p:txBody>
      </p:sp>
      <p:sp>
        <p:nvSpPr>
          <p:cNvPr id="455682" name="Rectangle 2"/>
          <p:cNvSpPr>
            <a:spLocks noGrp="1" noRot="1" noChangeAspect="1" noChangeArrowheads="1" noTextEdit="1"/>
          </p:cNvSpPr>
          <p:nvPr>
            <p:ph type="sldImg"/>
          </p:nvPr>
        </p:nvSpPr>
        <p:spPr>
          <a:xfrm>
            <a:off x="1177925" y="709613"/>
            <a:ext cx="4546600" cy="3411537"/>
          </a:xfrm>
          <a:ln/>
        </p:spPr>
      </p:sp>
      <p:sp>
        <p:nvSpPr>
          <p:cNvPr id="455683" name="Rectangle 3"/>
          <p:cNvSpPr>
            <a:spLocks noGrp="1" noChangeArrowheads="1"/>
          </p:cNvSpPr>
          <p:nvPr>
            <p:ph type="body" idx="1"/>
          </p:nvPr>
        </p:nvSpPr>
        <p:spPr>
          <a:xfrm>
            <a:off x="941388" y="4405313"/>
            <a:ext cx="5019675" cy="4119562"/>
          </a:xfrm>
          <a:ln w="12700">
            <a:miter lim="800000"/>
            <a:headEnd/>
            <a:tailEnd/>
          </a:ln>
        </p:spPr>
        <p:txBody>
          <a:bodyPr wrap="none" lIns="90320" tIns="45160" rIns="90320" bIns="45160" anchor="ctr"/>
          <a:lstStyle/>
          <a:p>
            <a:pPr>
              <a:defRPr/>
            </a:pPr>
            <a:r>
              <a:rPr lang="en-US"/>
              <a:t>Note if then else construct in OCL</a:t>
            </a:r>
          </a:p>
          <a:p>
            <a:pPr>
              <a:defRPr/>
            </a:pPr>
            <a:r>
              <a:rPr lang="en-US"/>
              <a:t>Self keyword omitted here (allowed)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FDA8C1-3E19-534D-8210-FC3CE4817763}" type="slidenum">
              <a:rPr lang="en-US"/>
              <a:pPr>
                <a:defRPr/>
              </a:pPr>
              <a:t>93</a:t>
            </a:fld>
            <a:endParaRPr lang="en-US"/>
          </a:p>
        </p:txBody>
      </p:sp>
      <p:sp>
        <p:nvSpPr>
          <p:cNvPr id="167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73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2AC71C-29CD-7345-9750-0E30ECDA3505}" type="slidenum">
              <a:rPr lang="en-US"/>
              <a:pPr>
                <a:defRPr/>
              </a:pPr>
              <a:t>3</a:t>
            </a:fld>
            <a:endParaRPr lang="en-US"/>
          </a:p>
        </p:txBody>
      </p:sp>
      <p:sp>
        <p:nvSpPr>
          <p:cNvPr id="92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6723" name="Rectangle 3"/>
          <p:cNvSpPr>
            <a:spLocks noGrp="1" noChangeArrowheads="1"/>
          </p:cNvSpPr>
          <p:nvPr>
            <p:ph type="body" idx="1"/>
          </p:nvPr>
        </p:nvSpPr>
        <p:spPr/>
        <p:txBody>
          <a:bodyPr/>
          <a:lstStyle/>
          <a:p>
            <a:pPr>
              <a:defRPr/>
            </a:pPr>
            <a:r>
              <a:rPr lang="en-US" dirty="0" smtClean="0">
                <a:cs typeface="+mn-cs"/>
              </a:rPr>
              <a:t>Added last point.  Changed Produce to Transform in 1</a:t>
            </a:r>
            <a:r>
              <a:rPr lang="en-US" baseline="30000" dirty="0" smtClean="0">
                <a:cs typeface="+mn-cs"/>
              </a:rPr>
              <a:t>st</a:t>
            </a:r>
            <a:r>
              <a:rPr lang="en-US" dirty="0" smtClean="0">
                <a:cs typeface="+mn-cs"/>
              </a:rPr>
              <a:t> point (to be consistent with book terminology)</a:t>
            </a:r>
          </a:p>
          <a:p>
            <a:pPr>
              <a:defRPr/>
            </a:pPr>
            <a:r>
              <a:rPr lang="en-US" u="sng" dirty="0" smtClean="0">
                <a:cs typeface="+mn-cs"/>
              </a:rPr>
              <a:t>First point</a:t>
            </a:r>
            <a:r>
              <a:rPr lang="en-US" dirty="0" smtClean="0">
                <a:cs typeface="+mn-cs"/>
              </a:rPr>
              <a:t>: From Chapter 4 (Elicitation), </a:t>
            </a:r>
            <a:r>
              <a:rPr lang="en-US" b="1" dirty="0" smtClean="0">
                <a:cs typeface="+mn-cs"/>
              </a:rPr>
              <a:t>specification</a:t>
            </a:r>
            <a:r>
              <a:rPr lang="en-US" dirty="0" smtClean="0">
                <a:cs typeface="+mn-cs"/>
              </a:rPr>
              <a:t> is the work product of elicitation, and it is in a form (use-cases) that is amenable to the customer. Our task is to transform it to a form suitable for the designers. </a:t>
            </a:r>
          </a:p>
          <a:p>
            <a:pPr>
              <a:defRPr/>
            </a:pPr>
            <a:r>
              <a:rPr lang="en-US" u="sng" dirty="0" smtClean="0">
                <a:cs typeface="+mn-cs"/>
              </a:rPr>
              <a:t>Model Point</a:t>
            </a:r>
            <a:r>
              <a:rPr lang="en-US" dirty="0" smtClean="0">
                <a:cs typeface="+mn-cs"/>
              </a:rPr>
              <a:t>: The model is actually a set of models (static and dynamic). From Pressman: The different model forms allow different points of view, letting us describe the system </a:t>
            </a:r>
            <a:r>
              <a:rPr lang="ja-JP" altLang="en-US" dirty="0" smtClean="0">
                <a:latin typeface="Arial"/>
                <a:cs typeface="+mn-cs"/>
              </a:rPr>
              <a:t>“</a:t>
            </a:r>
            <a:r>
              <a:rPr lang="en-US" dirty="0" smtClean="0">
                <a:cs typeface="+mn-cs"/>
              </a:rPr>
              <a:t>in </a:t>
            </a:r>
            <a:r>
              <a:rPr lang="ja-JP" altLang="en-US" dirty="0" smtClean="0">
                <a:latin typeface="Arial"/>
                <a:cs typeface="+mn-cs"/>
              </a:rPr>
              <a:t>“</a:t>
            </a:r>
            <a:r>
              <a:rPr lang="en-US" dirty="0" smtClean="0">
                <a:cs typeface="+mn-cs"/>
              </a:rPr>
              <a:t>multiple dimensions</a:t>
            </a:r>
            <a:r>
              <a:rPr lang="ja-JP" altLang="en-US" dirty="0" smtClean="0">
                <a:latin typeface="Arial"/>
                <a:cs typeface="+mn-cs"/>
              </a:rPr>
              <a:t>”</a:t>
            </a:r>
            <a:r>
              <a:rPr lang="en-US" dirty="0" smtClean="0">
                <a:cs typeface="+mn-cs"/>
              </a:rPr>
              <a:t> thereby increasing the probability that errors will be found, that inconsistency will surface, that omissions will be uncovered. </a:t>
            </a:r>
            <a:r>
              <a:rPr lang="ja-JP" altLang="en-US" dirty="0" smtClean="0">
                <a:latin typeface="Arial"/>
                <a:cs typeface="+mn-cs"/>
              </a:rPr>
              <a:t>“</a:t>
            </a:r>
            <a:endParaRPr lang="en-US" dirty="0" smtClean="0">
              <a:cs typeface="+mn-cs"/>
            </a:endParaRPr>
          </a:p>
          <a:p>
            <a:pPr lvl="1">
              <a:buFontTx/>
              <a:buChar char="•"/>
              <a:defRPr/>
            </a:pPr>
            <a:r>
              <a:rPr lang="en-US" dirty="0" smtClean="0"/>
              <a:t>Think in another dimension, at the meta level: we</a:t>
            </a:r>
            <a:r>
              <a:rPr lang="ja-JP" altLang="en-US" dirty="0" smtClean="0">
                <a:latin typeface="Arial"/>
              </a:rPr>
              <a:t>’</a:t>
            </a:r>
            <a:r>
              <a:rPr lang="en-US" dirty="0" smtClean="0"/>
              <a:t>re using UML as a language. Analysis is </a:t>
            </a:r>
            <a:r>
              <a:rPr lang="ja-JP" altLang="en-US" dirty="0" smtClean="0">
                <a:latin typeface="Arial"/>
              </a:rPr>
              <a:t>“</a:t>
            </a:r>
            <a:r>
              <a:rPr lang="en-US" dirty="0" smtClean="0"/>
              <a:t>debugging</a:t>
            </a:r>
            <a:r>
              <a:rPr lang="ja-JP" altLang="en-US" dirty="0" smtClean="0">
                <a:latin typeface="Arial"/>
              </a:rPr>
              <a:t>”</a:t>
            </a:r>
            <a:r>
              <a:rPr lang="en-US" dirty="0" smtClean="0"/>
              <a:t> the model built in that language.  Our programming has been raised to a higher dimension! (Shades of MDA)</a:t>
            </a:r>
          </a:p>
          <a:p>
            <a:pPr>
              <a:defRPr/>
            </a:pPr>
            <a:r>
              <a:rPr lang="en-US" u="sng" dirty="0" smtClean="0">
                <a:cs typeface="+mn-cs"/>
              </a:rPr>
              <a:t>Last Point</a:t>
            </a:r>
            <a:r>
              <a:rPr lang="en-US" dirty="0" smtClean="0">
                <a:cs typeface="+mn-cs"/>
              </a:rPr>
              <a:t>: This is the objective of this activity: verifiable is looking ahead to testing and user acceptance.  Verifiable demands the previous three: correct, complete (by what we do and what we have left undone!), consistent. Verifiable implies formality. </a:t>
            </a:r>
          </a:p>
          <a:p>
            <a:pPr lvl="1">
              <a:buFontTx/>
              <a:buChar char="•"/>
              <a:defRPr/>
            </a:pPr>
            <a:r>
              <a:rPr lang="en-US" dirty="0" smtClean="0"/>
              <a:t>Pressman, page 175: </a:t>
            </a:r>
            <a:r>
              <a:rPr lang="en-US" b="1" dirty="0" smtClean="0"/>
              <a:t>The written word is a wonderful vehicle for communication, but it is not necessarily the best way to represent the requirements for software.  Analysis modeling uses a combination of text and diagrams to depict requirements for data, function and behaviour in a way that is relatively easy to understand and (more important) straightforward to review for correctness, completeness and consistency.</a:t>
            </a:r>
          </a:p>
          <a:p>
            <a:pPr>
              <a:defRPr/>
            </a:pPr>
            <a:endParaRPr lang="en-US" dirty="0" smtClean="0">
              <a:cs typeface="+mn-cs"/>
            </a:endParaRPr>
          </a:p>
          <a:p>
            <a:pPr>
              <a:defRPr/>
            </a:pPr>
            <a:r>
              <a:rPr lang="en-US" dirty="0" smtClean="0">
                <a:cs typeface="+mn-cs"/>
              </a:rPr>
              <a:t>Yet, we are still in requirements, so the focus still remains on the domain. This is domain analysis, not design (</a:t>
            </a:r>
            <a:r>
              <a:rPr lang="en-US" dirty="0" err="1" smtClean="0">
                <a:cs typeface="+mn-cs"/>
              </a:rPr>
              <a:t>ie</a:t>
            </a:r>
            <a:r>
              <a:rPr lang="en-US" dirty="0" smtClean="0">
                <a:cs typeface="+mn-cs"/>
              </a:rPr>
              <a:t>. solution) analysis.</a:t>
            </a:r>
          </a:p>
          <a:p>
            <a:pPr>
              <a:defRPr/>
            </a:pPr>
            <a:endParaRPr lang="en-US"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0A65E8-0924-F444-A6A4-E4976ACDD91E}" type="slidenum">
              <a:rPr lang="en-US"/>
              <a:pPr>
                <a:defRPr/>
              </a:pPr>
              <a:t>94</a:t>
            </a:fld>
            <a:endParaRPr lang="en-US"/>
          </a:p>
        </p:txBody>
      </p:sp>
      <p:sp>
        <p:nvSpPr>
          <p:cNvPr id="1683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34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07B67E-3249-FA4D-8EC5-25279BD0D6BA}" type="slidenum">
              <a:rPr lang="en-US"/>
              <a:pPr>
                <a:defRPr/>
              </a:pPr>
              <a:t>101</a:t>
            </a:fld>
            <a:endParaRPr lang="en-US"/>
          </a:p>
        </p:txBody>
      </p:sp>
      <p:sp>
        <p:nvSpPr>
          <p:cNvPr id="1019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9907" name="Rectangle 3"/>
          <p:cNvSpPr>
            <a:spLocks noGrp="1" noChangeArrowheads="1"/>
          </p:cNvSpPr>
          <p:nvPr>
            <p:ph type="body" idx="1"/>
          </p:nvPr>
        </p:nvSpPr>
        <p:spPr/>
        <p:txBody>
          <a:bodyPr/>
          <a:lstStyle/>
          <a:p>
            <a:pPr>
              <a:defRPr/>
            </a:pPr>
            <a:r>
              <a:rPr lang="en-US" smtClean="0">
                <a:cs typeface="+mn-cs"/>
              </a:rPr>
              <a:t>Signals will be discussed in detail in the section on real-time systems</a:t>
            </a:r>
          </a:p>
          <a:p>
            <a:pPr>
              <a:defRPr/>
            </a:pPr>
            <a:endParaRPr lang="en-US" smtClean="0">
              <a:cs typeface="+mn-cs"/>
            </a:endParaRPr>
          </a:p>
          <a:p>
            <a:pPr>
              <a:defRPr/>
            </a:pPr>
            <a:r>
              <a:rPr lang="en-US" smtClean="0">
                <a:cs typeface="+mn-cs"/>
              </a:rPr>
              <a:t>Signal -</a:t>
            </a:r>
            <a:r>
              <a:rPr lang="en-US" smtClean="0">
                <a:cs typeface="+mn-cs"/>
                <a:sym typeface="Wingdings" charset="0"/>
              </a:rPr>
              <a:t></a:t>
            </a:r>
          </a:p>
          <a:p>
            <a:pPr>
              <a:defRPr/>
            </a:pPr>
            <a:r>
              <a:rPr lang="en-US" smtClean="0">
                <a:cs typeface="+mn-cs"/>
                <a:sym typeface="Wingdings" charset="0"/>
              </a:rPr>
              <a:t>Call  - Arrow with FILLED arrowhead.</a:t>
            </a: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7A7842-CFFD-8A46-B7AA-03741956140D}" type="slidenum">
              <a:rPr lang="en-US"/>
              <a:pPr>
                <a:defRPr/>
              </a:pPr>
              <a:t>104</a:t>
            </a:fld>
            <a:endParaRPr lang="en-US"/>
          </a:p>
        </p:txBody>
      </p:sp>
      <p:sp>
        <p:nvSpPr>
          <p:cNvPr id="1021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195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ABFF90-E1B4-A54F-829F-9495203BBFF5}" type="slidenum">
              <a:rPr lang="en-US"/>
              <a:pPr>
                <a:defRPr/>
              </a:pPr>
              <a:t>115</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24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B60A68-DD03-F74B-9B2A-9F315A51604A}" type="slidenum">
              <a:rPr lang="en-US"/>
              <a:pPr>
                <a:defRPr/>
              </a:pPr>
              <a:t>124</a:t>
            </a:fld>
            <a:endParaRPr lang="en-US"/>
          </a:p>
        </p:txBody>
      </p:sp>
      <p:sp>
        <p:nvSpPr>
          <p:cNvPr id="1686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65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DDEF73-BBD8-9B45-BE0E-36E8CEC33CDE}" type="slidenum">
              <a:rPr lang="en-US"/>
              <a:pPr>
                <a:defRPr/>
              </a:pPr>
              <a:t>125</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24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AC6839-CA58-3342-ADD9-9408D373DEF9}" type="slidenum">
              <a:rPr lang="en-US"/>
              <a:pPr>
                <a:defRPr/>
              </a:pPr>
              <a:t>126</a:t>
            </a:fld>
            <a:endParaRPr lang="en-US"/>
          </a:p>
        </p:txBody>
      </p:sp>
      <p:sp>
        <p:nvSpPr>
          <p:cNvPr id="94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49251" name="Rectangle 3"/>
          <p:cNvSpPr>
            <a:spLocks noGrp="1" noChangeArrowheads="1"/>
          </p:cNvSpPr>
          <p:nvPr>
            <p:ph type="body" idx="1"/>
          </p:nvPr>
        </p:nvSpPr>
        <p:spPr/>
        <p:txBody>
          <a:bodyPr/>
          <a:lstStyle/>
          <a:p>
            <a:pPr>
              <a:defRPr/>
            </a:pPr>
            <a:r>
              <a:rPr lang="en-US" dirty="0" smtClean="0">
                <a:cs typeface="+mn-cs"/>
              </a:rPr>
              <a:t>Static modeling in the textbook …</a:t>
            </a:r>
          </a:p>
          <a:p>
            <a:pPr>
              <a:defRPr/>
            </a:pPr>
            <a:endParaRPr lang="en-US" dirty="0" smtClean="0">
              <a:cs typeface="+mn-cs"/>
            </a:endParaRPr>
          </a:p>
          <a:p>
            <a:pPr>
              <a:defRPr/>
            </a:pPr>
            <a:r>
              <a:rPr lang="en-US" dirty="0" smtClean="0">
                <a:cs typeface="+mn-cs"/>
              </a:rPr>
              <a:t>A brief summary of the process that is coming ahead, all of which is centered on objects.  Next slide.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3B6456-563E-3547-800C-7B861D217BDC}" type="slidenum">
              <a:rPr lang="en-US"/>
              <a:pPr>
                <a:defRPr/>
              </a:pPr>
              <a:t>127</a:t>
            </a:fld>
            <a:endParaRPr lang="en-US"/>
          </a:p>
        </p:txBody>
      </p:sp>
      <p:sp>
        <p:nvSpPr>
          <p:cNvPr id="1034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34243" name="Rectangle 3"/>
          <p:cNvSpPr>
            <a:spLocks noGrp="1" noChangeArrowheads="1"/>
          </p:cNvSpPr>
          <p:nvPr>
            <p:ph type="body" idx="1"/>
          </p:nvPr>
        </p:nvSpPr>
        <p:spPr/>
        <p:txBody>
          <a:bodyPr/>
          <a:lstStyle/>
          <a:p>
            <a:pPr>
              <a:defRPr/>
            </a:pPr>
            <a:r>
              <a:rPr lang="en-US" dirty="0" smtClean="0">
                <a:cs typeface="+mn-cs"/>
              </a:rPr>
              <a:t>More formal descriptions of invariants, pre and post conditions will be provided</a:t>
            </a:r>
          </a:p>
          <a:p>
            <a:pPr>
              <a:defRPr/>
            </a:pPr>
            <a:endParaRPr lang="en-US" dirty="0" smtClean="0">
              <a:cs typeface="+mn-cs"/>
            </a:endParaRPr>
          </a:p>
          <a:p>
            <a:pPr>
              <a:defRPr/>
            </a:pPr>
            <a:r>
              <a:rPr lang="en-US" dirty="0" smtClean="0">
                <a:cs typeface="+mn-cs"/>
              </a:rPr>
              <a:t>Our ultimate goal in class modeling will be to achieve everything listed here. But it is an iterative process, shown in steps in the coming notes. To begin, we focus on just identifying the classes themselves.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CB8A32-9AD5-B746-AADF-FBA270B1F1E2}" type="slidenum">
              <a:rPr lang="en-US"/>
              <a:pPr>
                <a:defRPr/>
              </a:pPr>
              <a:t>128</a:t>
            </a:fld>
            <a:endParaRPr lang="en-US"/>
          </a:p>
        </p:txBody>
      </p:sp>
      <p:sp>
        <p:nvSpPr>
          <p:cNvPr id="95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52323" name="Rectangle 3"/>
          <p:cNvSpPr>
            <a:spLocks noGrp="1" noChangeArrowheads="1"/>
          </p:cNvSpPr>
          <p:nvPr>
            <p:ph type="body" idx="1"/>
          </p:nvPr>
        </p:nvSpPr>
        <p:spPr/>
        <p:txBody>
          <a:bodyPr/>
          <a:lstStyle/>
          <a:p>
            <a:pPr>
              <a:defRPr/>
            </a:pPr>
            <a:r>
              <a:rPr lang="en-US" dirty="0" smtClean="0">
                <a:cs typeface="+mn-cs"/>
              </a:rPr>
              <a:t>Benefits of data dictionary are many: consistent set of definitions for all developers, single term for each concept, precise and clear official meaning</a:t>
            </a:r>
          </a:p>
          <a:p>
            <a:pPr>
              <a:defRPr/>
            </a:pPr>
            <a:r>
              <a:rPr lang="en-US" dirty="0" smtClean="0">
                <a:cs typeface="+mn-cs"/>
              </a:rPr>
              <a:t>Complete analysis model is not presented to users, but useful to review the initial model</a:t>
            </a:r>
          </a:p>
          <a:p>
            <a:pPr>
              <a:defRPr/>
            </a:pPr>
            <a:endParaRPr lang="en-US" u="sng" dirty="0" smtClean="0">
              <a:cs typeface="+mn-cs"/>
            </a:endParaRPr>
          </a:p>
          <a:p>
            <a:pPr>
              <a:buFontTx/>
              <a:buChar char="•"/>
              <a:defRPr/>
            </a:pPr>
            <a:r>
              <a:rPr lang="en-US" dirty="0" smtClean="0">
                <a:cs typeface="+mn-cs"/>
              </a:rPr>
              <a:t>Notice the parallel development of domain classes and data dictionary.</a:t>
            </a:r>
          </a:p>
          <a:p>
            <a:pPr>
              <a:buFontTx/>
              <a:buChar char="•"/>
              <a:defRPr/>
            </a:pPr>
            <a:r>
              <a:rPr lang="en-US" dirty="0" smtClean="0">
                <a:cs typeface="+mn-cs"/>
              </a:rPr>
              <a:t>Question: If we have a class diagram showing all classes, methods and attributes, why do we need a data dictionary ? </a:t>
            </a:r>
          </a:p>
          <a:p>
            <a:pPr lvl="1">
              <a:buFontTx/>
              <a:buChar char="•"/>
              <a:defRPr/>
            </a:pPr>
            <a:r>
              <a:rPr lang="en-US" dirty="0" smtClean="0"/>
              <a:t>It</a:t>
            </a:r>
            <a:r>
              <a:rPr lang="ja-JP" altLang="en-US" dirty="0" smtClean="0">
                <a:latin typeface="Arial"/>
              </a:rPr>
              <a:t>’</a:t>
            </a:r>
            <a:r>
              <a:rPr lang="en-US" dirty="0" smtClean="0"/>
              <a:t>s a question of degree : Data dictionary will clearly state purpose of a class. Its purpose is to establish a clear vocabulary.</a:t>
            </a:r>
          </a:p>
          <a:p>
            <a:pPr lvl="1">
              <a:buFontTx/>
              <a:buChar char="•"/>
              <a:defRPr/>
            </a:pPr>
            <a:r>
              <a:rPr lang="en-US" dirty="0" smtClean="0"/>
              <a:t>Example: 4</a:t>
            </a:r>
            <a:r>
              <a:rPr lang="en-US" baseline="30000" dirty="0" smtClean="0"/>
              <a:t>th</a:t>
            </a:r>
            <a:r>
              <a:rPr lang="en-US" dirty="0" smtClean="0"/>
              <a:t> Year projects: Project versus Project Proposals.</a:t>
            </a:r>
          </a:p>
          <a:p>
            <a:pPr lvl="2">
              <a:buFontTx/>
              <a:buChar char="•"/>
              <a:defRPr/>
            </a:pPr>
            <a:r>
              <a:rPr lang="en-US" dirty="0" smtClean="0"/>
              <a:t>TBD: Thought: Don</a:t>
            </a:r>
            <a:r>
              <a:rPr lang="ja-JP" altLang="en-US" dirty="0" smtClean="0">
                <a:latin typeface="Arial"/>
              </a:rPr>
              <a:t>’</a:t>
            </a:r>
            <a:r>
              <a:rPr lang="en-US" dirty="0" smtClean="0"/>
              <a:t>t give example. Instead use as class example as end of this unit.??</a:t>
            </a:r>
          </a:p>
          <a:p>
            <a:pPr lvl="1">
              <a:buFontTx/>
              <a:buChar char="•"/>
              <a:defRPr/>
            </a:pPr>
            <a:r>
              <a:rPr lang="en-US" dirty="0" smtClean="0"/>
              <a:t>Clarification pushes your design further (as you know more about the domain, you know better how to model it)</a:t>
            </a:r>
          </a:p>
          <a:p>
            <a:pPr lvl="1">
              <a:defRPr/>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E2223A-C979-4A4E-A5B7-7A984F4A31E5}" type="slidenum">
              <a:rPr lang="en-US"/>
              <a:pPr>
                <a:defRPr/>
              </a:pPr>
              <a:t>129</a:t>
            </a:fld>
            <a:endParaRPr lang="en-US"/>
          </a:p>
        </p:txBody>
      </p:sp>
      <p:sp>
        <p:nvSpPr>
          <p:cNvPr id="12881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88195" name="Rectangle 1027"/>
          <p:cNvSpPr>
            <a:spLocks noGrp="1" noChangeArrowheads="1"/>
          </p:cNvSpPr>
          <p:nvPr>
            <p:ph type="body" idx="1"/>
          </p:nvPr>
        </p:nvSpPr>
        <p:spPr/>
        <p:txBody>
          <a:bodyPr/>
          <a:lstStyle/>
          <a:p>
            <a:pPr>
              <a:defRPr/>
            </a:pPr>
            <a:endParaRPr lang="en-US" dirty="0" smtClean="0">
              <a:cs typeface="+mn-cs"/>
            </a:endParaRPr>
          </a:p>
          <a:p>
            <a:pPr>
              <a:defRPr/>
            </a:pPr>
            <a:r>
              <a:rPr lang="en-US" dirty="0" smtClean="0">
                <a:cs typeface="+mn-cs"/>
              </a:rPr>
              <a:t>1</a:t>
            </a:r>
            <a:r>
              <a:rPr lang="en-US" baseline="30000" dirty="0" smtClean="0">
                <a:cs typeface="+mn-cs"/>
              </a:rPr>
              <a:t>st</a:t>
            </a:r>
            <a:r>
              <a:rPr lang="en-US" dirty="0" smtClean="0">
                <a:cs typeface="+mn-cs"/>
              </a:rPr>
              <a:t> point: Where we all begin. Find the nouns.  Good starting place but insufficient structure for large complex systems.  No systematic basis for making decisions, especially as we choose between classes and attributes, and associations.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58B638-9323-CE46-AA48-9FAB65EB0096}" type="slidenum">
              <a:rPr lang="en-US"/>
              <a:pPr>
                <a:defRPr/>
              </a:pPr>
              <a:t>4</a:t>
            </a:fld>
            <a:endParaRPr lang="en-US"/>
          </a:p>
        </p:txBody>
      </p:sp>
      <p:sp>
        <p:nvSpPr>
          <p:cNvPr id="92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8771" name="Rectangle 3"/>
          <p:cNvSpPr>
            <a:spLocks noGrp="1" noChangeArrowheads="1"/>
          </p:cNvSpPr>
          <p:nvPr>
            <p:ph type="body" idx="1"/>
          </p:nvPr>
        </p:nvSpPr>
        <p:spPr/>
        <p:txBody>
          <a:bodyPr/>
          <a:lstStyle/>
          <a:p>
            <a:pPr>
              <a:defRPr/>
            </a:pPr>
            <a:r>
              <a:rPr lang="en-US" dirty="0" smtClean="0">
                <a:cs typeface="+mn-cs"/>
              </a:rPr>
              <a:t>Usual activity diagram that shows activities and their output</a:t>
            </a:r>
          </a:p>
          <a:p>
            <a:pPr>
              <a:defRPr/>
            </a:pPr>
            <a:r>
              <a:rPr lang="en-US" dirty="0" smtClean="0">
                <a:cs typeface="+mn-cs"/>
              </a:rPr>
              <a:t>Translate requirements specifications (the result of </a:t>
            </a:r>
            <a:r>
              <a:rPr lang="en-US" dirty="0" err="1" smtClean="0">
                <a:cs typeface="+mn-cs"/>
              </a:rPr>
              <a:t>reqs</a:t>
            </a:r>
            <a:r>
              <a:rPr lang="en-US" dirty="0" smtClean="0">
                <a:cs typeface="+mn-cs"/>
              </a:rPr>
              <a:t> elicitation in the textbook terminology) into a formal or semi-formal model forces developers to identify and resolve difficult issues early in development</a:t>
            </a:r>
          </a:p>
          <a:p>
            <a:pPr>
              <a:defRPr/>
            </a:pPr>
            <a:r>
              <a:rPr lang="en-US" dirty="0" smtClean="0">
                <a:cs typeface="+mn-cs"/>
              </a:rPr>
              <a:t>In other words, derive object and dynamic models from use cases and scenarios </a:t>
            </a:r>
          </a:p>
          <a:p>
            <a:pPr>
              <a:defRPr/>
            </a:pPr>
            <a:endParaRPr lang="en-US" dirty="0" smtClean="0">
              <a:cs typeface="+mn-cs"/>
            </a:endParaRPr>
          </a:p>
          <a:p>
            <a:pPr>
              <a:defRPr/>
            </a:pPr>
            <a:r>
              <a:rPr lang="en-US" dirty="0" smtClean="0">
                <a:cs typeface="+mn-cs"/>
              </a:rPr>
              <a:t>This diagram depicts what Pressman says (page 177): The analysis model is the </a:t>
            </a:r>
            <a:r>
              <a:rPr lang="en-US" b="1" dirty="0" smtClean="0">
                <a:cs typeface="+mn-cs"/>
              </a:rPr>
              <a:t>bridge</a:t>
            </a:r>
            <a:r>
              <a:rPr lang="en-US" dirty="0" smtClean="0">
                <a:cs typeface="+mn-cs"/>
              </a:rPr>
              <a:t> between the system description (system </a:t>
            </a:r>
            <a:r>
              <a:rPr lang="en-US" dirty="0" err="1" smtClean="0">
                <a:cs typeface="+mn-cs"/>
              </a:rPr>
              <a:t>specificaiton</a:t>
            </a:r>
            <a:r>
              <a:rPr lang="en-US" dirty="0" smtClean="0">
                <a:cs typeface="+mn-cs"/>
              </a:rPr>
              <a:t> in </a:t>
            </a:r>
            <a:r>
              <a:rPr lang="en-US" dirty="0" err="1" smtClean="0">
                <a:cs typeface="+mn-cs"/>
              </a:rPr>
              <a:t>Dutoit</a:t>
            </a:r>
            <a:r>
              <a:rPr lang="ja-JP" altLang="en-US" dirty="0" smtClean="0">
                <a:latin typeface="Arial"/>
                <a:cs typeface="+mn-cs"/>
              </a:rPr>
              <a:t>’</a:t>
            </a:r>
            <a:r>
              <a:rPr lang="en-US" dirty="0" smtClean="0">
                <a:cs typeface="+mn-cs"/>
              </a:rPr>
              <a:t>s vocabulary, from the user and </a:t>
            </a:r>
            <a:r>
              <a:rPr lang="en-US" dirty="0" err="1" smtClean="0">
                <a:cs typeface="+mn-cs"/>
              </a:rPr>
              <a:t>doman</a:t>
            </a:r>
            <a:r>
              <a:rPr lang="en-US" dirty="0" smtClean="0">
                <a:cs typeface="+mn-cs"/>
              </a:rPr>
              <a:t>) to the design model (to the developer and the solution). </a:t>
            </a:r>
          </a:p>
          <a:p>
            <a:pPr lvl="1">
              <a:buFontTx/>
              <a:buChar char="•"/>
              <a:defRPr/>
            </a:pPr>
            <a:r>
              <a:rPr lang="en-US" dirty="0" smtClean="0"/>
              <a:t>Design is shown here, not because we are going to cover it, but it shows where we are going.</a:t>
            </a:r>
          </a:p>
          <a:p>
            <a:pPr>
              <a:buFontTx/>
              <a:buChar char="•"/>
              <a:defRPr/>
            </a:pPr>
            <a:r>
              <a:rPr lang="en-US" dirty="0" smtClean="0">
                <a:cs typeface="+mn-cs"/>
              </a:rPr>
              <a:t>Requirements allows the developer to </a:t>
            </a:r>
            <a:r>
              <a:rPr lang="en-US" b="1" dirty="0" smtClean="0">
                <a:cs typeface="+mn-cs"/>
              </a:rPr>
              <a:t>elaborate</a:t>
            </a:r>
            <a:r>
              <a:rPr lang="en-US" dirty="0" smtClean="0">
                <a:cs typeface="+mn-cs"/>
              </a:rPr>
              <a:t> the requirements definition : to build models of the functional activities, the </a:t>
            </a:r>
            <a:r>
              <a:rPr lang="en-US" dirty="0" err="1" smtClean="0">
                <a:cs typeface="+mn-cs"/>
              </a:rPr>
              <a:t>behaviours</a:t>
            </a:r>
            <a:r>
              <a:rPr lang="en-US" dirty="0" smtClean="0">
                <a:cs typeface="+mn-cs"/>
              </a:rPr>
              <a:t> and the flow of data.</a:t>
            </a:r>
          </a:p>
          <a:p>
            <a:pPr>
              <a:buFontTx/>
              <a:buChar char="•"/>
              <a:defRPr/>
            </a:pPr>
            <a:r>
              <a:rPr lang="en-US" dirty="0" smtClean="0">
                <a:cs typeface="+mn-cs"/>
              </a:rPr>
              <a:t>The focus is still on what, not how. What objects are manipulated, what functions must be performed, what </a:t>
            </a:r>
            <a:r>
              <a:rPr lang="en-US" dirty="0" err="1" smtClean="0">
                <a:cs typeface="+mn-cs"/>
              </a:rPr>
              <a:t>behaviours</a:t>
            </a:r>
            <a:r>
              <a:rPr lang="en-US" dirty="0" smtClean="0">
                <a:cs typeface="+mn-cs"/>
              </a:rPr>
              <a:t> must be exhibited, what interfaces must be defined, what constraints must be applied.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B96005-2DCF-3042-B2A2-281601EB7E0C}" type="slidenum">
              <a:rPr lang="en-US"/>
              <a:pPr>
                <a:defRPr/>
              </a:pPr>
              <a:t>130</a:t>
            </a:fld>
            <a:endParaRPr lang="en-US"/>
          </a:p>
        </p:txBody>
      </p:sp>
      <p:sp>
        <p:nvSpPr>
          <p:cNvPr id="132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28131" name="Rectangle 3"/>
          <p:cNvSpPr>
            <a:spLocks noGrp="1" noChangeArrowheads="1"/>
          </p:cNvSpPr>
          <p:nvPr>
            <p:ph type="body" idx="1"/>
          </p:nvPr>
        </p:nvSpPr>
        <p:spPr/>
        <p:txBody>
          <a:bodyPr/>
          <a:lstStyle/>
          <a:p>
            <a:pPr>
              <a:defRPr/>
            </a:pPr>
            <a:r>
              <a:rPr lang="en-US" dirty="0" smtClean="0">
                <a:cs typeface="+mn-cs"/>
              </a:rPr>
              <a:t>Re-copied from </a:t>
            </a:r>
            <a:r>
              <a:rPr lang="en-US" dirty="0" err="1" smtClean="0">
                <a:cs typeface="+mn-cs"/>
              </a:rPr>
              <a:t>Dutoit</a:t>
            </a:r>
            <a:r>
              <a:rPr lang="en-US" dirty="0" smtClean="0">
                <a:cs typeface="+mn-cs"/>
              </a:rPr>
              <a:t> for reference during class, on next slide.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09C1E3-85F8-C648-BF89-8FB9F5279B96}" type="slidenum">
              <a:rPr lang="en-US"/>
              <a:pPr>
                <a:defRPr/>
              </a:pPr>
              <a:t>131</a:t>
            </a:fld>
            <a:endParaRPr lang="en-US"/>
          </a:p>
        </p:txBody>
      </p:sp>
      <p:sp>
        <p:nvSpPr>
          <p:cNvPr id="1051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1651" name="Rectangle 3"/>
          <p:cNvSpPr>
            <a:spLocks noGrp="1" noChangeArrowheads="1"/>
          </p:cNvSpPr>
          <p:nvPr>
            <p:ph type="body" idx="1"/>
          </p:nvPr>
        </p:nvSpPr>
        <p:spPr/>
        <p:txBody>
          <a:bodyPr/>
          <a:lstStyle/>
          <a:p>
            <a:pPr>
              <a:defRPr/>
            </a:pPr>
            <a:r>
              <a:rPr lang="en-US" smtClean="0">
                <a:cs typeface="+mn-cs"/>
              </a:rPr>
              <a:t>Mapping parts of speech to object model components [Abbot 1983]</a:t>
            </a:r>
          </a:p>
          <a:p>
            <a:pPr>
              <a:defRPr/>
            </a:pPr>
            <a:r>
              <a:rPr lang="en-US" smtClean="0">
                <a:cs typeface="+mn-cs"/>
              </a:rPr>
              <a:t>Examples from ReportEmergency Use Case</a:t>
            </a:r>
          </a:p>
          <a:p>
            <a:pPr>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7444EB-6A25-174D-88A6-6F3D58A63B02}" type="slidenum">
              <a:rPr lang="en-US"/>
              <a:pPr>
                <a:defRPr/>
              </a:pPr>
              <a:t>132</a:t>
            </a:fld>
            <a:endParaRPr lang="en-US"/>
          </a:p>
        </p:txBody>
      </p:sp>
      <p:sp>
        <p:nvSpPr>
          <p:cNvPr id="130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04579" name="Rectangle 3"/>
          <p:cNvSpPr>
            <a:spLocks noGrp="1" noChangeArrowheads="1"/>
          </p:cNvSpPr>
          <p:nvPr>
            <p:ph type="body" idx="1"/>
          </p:nvPr>
        </p:nvSpPr>
        <p:spPr/>
        <p:txBody>
          <a:bodyPr/>
          <a:lstStyle/>
          <a:p>
            <a:pPr>
              <a:defRPr/>
            </a:pPr>
            <a:r>
              <a:rPr lang="en-US" dirty="0" smtClean="0">
                <a:cs typeface="+mn-cs"/>
              </a:rPr>
              <a:t>Re-copied from </a:t>
            </a:r>
            <a:r>
              <a:rPr lang="en-US" dirty="0" err="1" smtClean="0">
                <a:cs typeface="+mn-cs"/>
              </a:rPr>
              <a:t>Dutoit</a:t>
            </a:r>
            <a:r>
              <a:rPr lang="en-US" dirty="0" smtClean="0">
                <a:cs typeface="+mn-cs"/>
              </a:rPr>
              <a:t> for reference during class, on next slide.</a:t>
            </a:r>
          </a:p>
          <a:p>
            <a:pPr>
              <a:defRPr/>
            </a:pPr>
            <a:r>
              <a:rPr lang="en-US" dirty="0" smtClean="0">
                <a:cs typeface="+mn-cs"/>
              </a:rPr>
              <a:t>Thought: Instead of reading, do this on the blackboard ??</a:t>
            </a:r>
          </a:p>
          <a:p>
            <a:pPr>
              <a:defRPr/>
            </a:pPr>
            <a:endParaRPr lang="en-US" dirty="0" smtClean="0">
              <a:cs typeface="+mn-cs"/>
            </a:endParaRPr>
          </a:p>
          <a:p>
            <a:pPr>
              <a:defRPr/>
            </a:pPr>
            <a:r>
              <a:rPr lang="en-US" dirty="0" smtClean="0">
                <a:cs typeface="+mn-cs"/>
              </a:rPr>
              <a:t>If we do this on the blackboard:</a:t>
            </a:r>
          </a:p>
          <a:p>
            <a:pPr>
              <a:defRPr/>
            </a:pPr>
            <a:r>
              <a:rPr lang="en-US" dirty="0" smtClean="0">
                <a:cs typeface="+mn-cs"/>
              </a:rPr>
              <a:t>Proper Nouns: </a:t>
            </a:r>
          </a:p>
          <a:p>
            <a:pPr>
              <a:defRPr/>
            </a:pPr>
            <a:r>
              <a:rPr lang="en-US" dirty="0" smtClean="0">
                <a:cs typeface="+mn-cs"/>
              </a:rPr>
              <a:t>Common Noun (blue)  	Doing verbs (red)  	Being Verbs (green)</a:t>
            </a:r>
          </a:p>
          <a:p>
            <a:pPr>
              <a:defRPr/>
            </a:pPr>
            <a:r>
              <a:rPr lang="en-US" dirty="0" smtClean="0">
                <a:cs typeface="+mn-cs"/>
              </a:rPr>
              <a:t>Having verbs (yellow) 	Modal verbs (purple)	Adjectives (orange)</a:t>
            </a:r>
          </a:p>
          <a:p>
            <a:pPr>
              <a:defRPr/>
            </a:pPr>
            <a:endParaRPr lang="en-US" dirty="0" smtClean="0">
              <a:cs typeface="+mn-cs"/>
            </a:endParaRPr>
          </a:p>
          <a:p>
            <a:pPr>
              <a:defRPr/>
            </a:pPr>
            <a:r>
              <a:rPr lang="en-US" dirty="0" smtClean="0">
                <a:cs typeface="+mn-cs"/>
              </a:rPr>
              <a:t>Tough!! We can argue over whether a word belongs as a modal verb or an having verb.  That is the</a:t>
            </a:r>
          </a:p>
          <a:p>
            <a:pPr>
              <a:defRPr/>
            </a:pPr>
            <a:r>
              <a:rPr lang="en-US" dirty="0" smtClean="0">
                <a:cs typeface="+mn-cs"/>
              </a:rPr>
              <a:t>weakness of this approach. On the other hand, the exercise of doing this is (1) iterative and (2) let</a:t>
            </a:r>
            <a:r>
              <a:rPr lang="ja-JP" altLang="en-US" dirty="0" smtClean="0">
                <a:latin typeface="Arial"/>
                <a:cs typeface="+mn-cs"/>
              </a:rPr>
              <a:t>’</a:t>
            </a:r>
            <a:r>
              <a:rPr lang="en-US" dirty="0" smtClean="0">
                <a:cs typeface="+mn-cs"/>
              </a:rPr>
              <a:t>s a model start to gel within your mind.</a:t>
            </a:r>
          </a:p>
          <a:p>
            <a:pPr>
              <a:defRPr/>
            </a:pPr>
            <a:r>
              <a:rPr lang="en-US" dirty="0" smtClean="0">
                <a:cs typeface="+mn-cs"/>
              </a:rPr>
              <a:t>As you go through it, you </a:t>
            </a:r>
            <a:r>
              <a:rPr lang="en-US" b="1" dirty="0" smtClean="0">
                <a:cs typeface="+mn-cs"/>
              </a:rPr>
              <a:t>RE-WRITE</a:t>
            </a:r>
            <a:r>
              <a:rPr lang="en-US" dirty="0" smtClean="0">
                <a:cs typeface="+mn-cs"/>
              </a:rPr>
              <a:t> the use-case to make it match or line-up with your decision.  This is how use-cases evolve from a loose natural language into a tight, consistent language throughout the project.</a:t>
            </a:r>
          </a:p>
          <a:p>
            <a:pPr>
              <a:defRPr/>
            </a:pPr>
            <a:r>
              <a:rPr lang="en-US" dirty="0" smtClean="0">
                <a:cs typeface="+mn-cs"/>
              </a:rPr>
              <a:t>And the various parts of speech each map to different parts of the model : classes, associations, attributes.</a:t>
            </a:r>
          </a:p>
          <a:p>
            <a:pPr>
              <a:defRPr/>
            </a:pPr>
            <a:endParaRPr lang="en-US" dirty="0" smtClean="0">
              <a:cs typeface="+mn-cs"/>
            </a:endParaRPr>
          </a:p>
          <a:p>
            <a:pPr>
              <a:defRPr/>
            </a:pPr>
            <a:endParaRPr lang="en-US" dirty="0"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88F605-2C7C-1F4B-8210-14D31F4F6FF5}" type="slidenum">
              <a:rPr lang="en-US"/>
              <a:pPr>
                <a:defRPr/>
              </a:pPr>
              <a:t>133</a:t>
            </a:fld>
            <a:endParaRPr lang="en-US"/>
          </a:p>
        </p:txBody>
      </p:sp>
      <p:sp>
        <p:nvSpPr>
          <p:cNvPr id="130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04579" name="Rectangle 3"/>
          <p:cNvSpPr>
            <a:spLocks noGrp="1" noChangeArrowheads="1"/>
          </p:cNvSpPr>
          <p:nvPr>
            <p:ph type="body" idx="1"/>
          </p:nvPr>
        </p:nvSpPr>
        <p:spPr/>
        <p:txBody>
          <a:bodyPr/>
          <a:lstStyle/>
          <a:p>
            <a:pPr>
              <a:defRPr/>
            </a:pPr>
            <a:r>
              <a:rPr lang="en-US" dirty="0" smtClean="0">
                <a:cs typeface="+mn-cs"/>
              </a:rPr>
              <a:t>Re-copied from </a:t>
            </a:r>
            <a:r>
              <a:rPr lang="en-US" dirty="0" err="1" smtClean="0">
                <a:cs typeface="+mn-cs"/>
              </a:rPr>
              <a:t>Dutoit</a:t>
            </a:r>
            <a:r>
              <a:rPr lang="en-US" dirty="0" smtClean="0">
                <a:cs typeface="+mn-cs"/>
              </a:rPr>
              <a:t> for reference during class, on next slide.</a:t>
            </a:r>
          </a:p>
          <a:p>
            <a:pPr>
              <a:defRPr/>
            </a:pPr>
            <a:r>
              <a:rPr lang="en-US" dirty="0" smtClean="0">
                <a:cs typeface="+mn-cs"/>
              </a:rPr>
              <a:t>Thought: Instead of reading, do this on the blackboard ??</a:t>
            </a:r>
          </a:p>
          <a:p>
            <a:pPr>
              <a:defRPr/>
            </a:pPr>
            <a:endParaRPr lang="en-US" dirty="0" smtClean="0">
              <a:cs typeface="+mn-cs"/>
            </a:endParaRPr>
          </a:p>
          <a:p>
            <a:pPr>
              <a:defRPr/>
            </a:pPr>
            <a:r>
              <a:rPr lang="en-US" dirty="0" smtClean="0">
                <a:cs typeface="+mn-cs"/>
              </a:rPr>
              <a:t>If we do this on the blackboard:</a:t>
            </a:r>
          </a:p>
          <a:p>
            <a:pPr>
              <a:defRPr/>
            </a:pPr>
            <a:r>
              <a:rPr lang="en-US" dirty="0" smtClean="0">
                <a:cs typeface="+mn-cs"/>
              </a:rPr>
              <a:t>Proper Nouns: </a:t>
            </a:r>
          </a:p>
          <a:p>
            <a:pPr>
              <a:defRPr/>
            </a:pPr>
            <a:r>
              <a:rPr lang="en-US" dirty="0" smtClean="0">
                <a:cs typeface="+mn-cs"/>
              </a:rPr>
              <a:t>Common Noun (blue)  	Doing verbs (red)  	Being Verbs (green)</a:t>
            </a:r>
          </a:p>
          <a:p>
            <a:pPr>
              <a:defRPr/>
            </a:pPr>
            <a:r>
              <a:rPr lang="en-US" dirty="0" smtClean="0">
                <a:cs typeface="+mn-cs"/>
              </a:rPr>
              <a:t>Having verbs (yellow) 	Modal verbs (purple)	Adjectives (orange)</a:t>
            </a:r>
          </a:p>
          <a:p>
            <a:pPr>
              <a:defRPr/>
            </a:pPr>
            <a:endParaRPr lang="en-US" dirty="0" smtClean="0">
              <a:cs typeface="+mn-cs"/>
            </a:endParaRPr>
          </a:p>
          <a:p>
            <a:pPr>
              <a:defRPr/>
            </a:pPr>
            <a:r>
              <a:rPr lang="en-US" dirty="0" smtClean="0">
                <a:cs typeface="+mn-cs"/>
              </a:rPr>
              <a:t>Tough!! We can argue over whether a word belongs as a modal verb or an having verb.  That is the</a:t>
            </a:r>
          </a:p>
          <a:p>
            <a:pPr>
              <a:defRPr/>
            </a:pPr>
            <a:r>
              <a:rPr lang="en-US" dirty="0" smtClean="0">
                <a:cs typeface="+mn-cs"/>
              </a:rPr>
              <a:t>weakness of this approach. On the other hand, the exercise of doing this is (1) iterative and (2) let</a:t>
            </a:r>
            <a:r>
              <a:rPr lang="ja-JP" altLang="en-US" dirty="0" smtClean="0">
                <a:latin typeface="Arial"/>
                <a:cs typeface="+mn-cs"/>
              </a:rPr>
              <a:t>’</a:t>
            </a:r>
            <a:r>
              <a:rPr lang="en-US" dirty="0" smtClean="0">
                <a:cs typeface="+mn-cs"/>
              </a:rPr>
              <a:t>s a model start to gel within your mind.</a:t>
            </a:r>
          </a:p>
          <a:p>
            <a:pPr>
              <a:defRPr/>
            </a:pPr>
            <a:r>
              <a:rPr lang="en-US" dirty="0" smtClean="0">
                <a:cs typeface="+mn-cs"/>
              </a:rPr>
              <a:t>As you go through it, you </a:t>
            </a:r>
            <a:r>
              <a:rPr lang="en-US" b="1" dirty="0" smtClean="0">
                <a:cs typeface="+mn-cs"/>
              </a:rPr>
              <a:t>RE-WRITE</a:t>
            </a:r>
            <a:r>
              <a:rPr lang="en-US" dirty="0" smtClean="0">
                <a:cs typeface="+mn-cs"/>
              </a:rPr>
              <a:t> the use-case to make it match or line-up with your decision.  This is how use-cases evolve from a loose natural language into a tight, consistent language throughout the project.</a:t>
            </a:r>
          </a:p>
          <a:p>
            <a:pPr>
              <a:defRPr/>
            </a:pPr>
            <a:r>
              <a:rPr lang="en-US" dirty="0" smtClean="0">
                <a:cs typeface="+mn-cs"/>
              </a:rPr>
              <a:t>And the various parts of speech each map to different parts of the model : classes, associations, attributes.</a:t>
            </a:r>
          </a:p>
          <a:p>
            <a:pPr>
              <a:defRPr/>
            </a:pPr>
            <a:endParaRPr lang="en-US" dirty="0" smtClean="0">
              <a:cs typeface="+mn-cs"/>
            </a:endParaRPr>
          </a:p>
          <a:p>
            <a:pPr>
              <a:defRPr/>
            </a:pPr>
            <a:endParaRPr lang="en-US" dirty="0"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35DC28-D0CF-D749-B057-F16E960BB460}" type="slidenum">
              <a:rPr lang="en-US"/>
              <a:pPr>
                <a:defRPr/>
              </a:pPr>
              <a:t>134</a:t>
            </a:fld>
            <a:endParaRPr lang="en-US"/>
          </a:p>
        </p:txBody>
      </p:sp>
      <p:sp>
        <p:nvSpPr>
          <p:cNvPr id="173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67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D88FAA-34E8-F14E-8577-3EC307BBCB4F}" type="slidenum">
              <a:rPr lang="en-US"/>
              <a:pPr>
                <a:defRPr/>
              </a:pPr>
              <a:t>135</a:t>
            </a:fld>
            <a:endParaRPr lang="en-US"/>
          </a:p>
        </p:txBody>
      </p:sp>
      <p:sp>
        <p:nvSpPr>
          <p:cNvPr id="1054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23" name="Rectangle 3"/>
          <p:cNvSpPr>
            <a:spLocks noGrp="1" noChangeArrowheads="1"/>
          </p:cNvSpPr>
          <p:nvPr>
            <p:ph type="body" idx="1"/>
          </p:nvPr>
        </p:nvSpPr>
        <p:spPr/>
        <p:txBody>
          <a:bodyPr/>
          <a:lstStyle/>
          <a:p>
            <a:pPr>
              <a:defRPr/>
            </a:pPr>
            <a:r>
              <a:rPr lang="en-US" dirty="0" err="1" smtClean="0">
                <a:cs typeface="+mn-cs"/>
              </a:rPr>
              <a:t>EmergencyReport</a:t>
            </a:r>
            <a:r>
              <a:rPr lang="en-US" dirty="0" smtClean="0">
                <a:cs typeface="+mn-cs"/>
              </a:rPr>
              <a:t> not mentioned in use case. Referred to as </a:t>
            </a:r>
            <a:r>
              <a:rPr lang="ja-JP" altLang="en-US" smtClean="0">
                <a:latin typeface="Arial"/>
                <a:cs typeface="+mn-cs"/>
              </a:rPr>
              <a:t>“</a:t>
            </a:r>
            <a:r>
              <a:rPr lang="en-US" dirty="0" smtClean="0">
                <a:cs typeface="+mn-cs"/>
              </a:rPr>
              <a:t>information submitted by the </a:t>
            </a:r>
            <a:r>
              <a:rPr lang="en-US" dirty="0" err="1" smtClean="0">
                <a:cs typeface="+mn-cs"/>
              </a:rPr>
              <a:t>FieldOfficer</a:t>
            </a:r>
            <a:r>
              <a:rPr lang="ja-JP" altLang="en-US" smtClean="0">
                <a:latin typeface="Arial"/>
                <a:cs typeface="+mn-cs"/>
              </a:rPr>
              <a:t>”</a:t>
            </a:r>
            <a:endParaRPr lang="en-US" dirty="0" smtClean="0">
              <a:cs typeface="+mn-cs"/>
            </a:endParaRPr>
          </a:p>
          <a:p>
            <a:pPr>
              <a:defRPr/>
            </a:pPr>
            <a:endParaRPr lang="en-US" dirty="0"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DD8F0E-C00D-B347-AF5E-F16033F48974}" type="slidenum">
              <a:rPr lang="en-US"/>
              <a:pPr>
                <a:defRPr/>
              </a:pPr>
              <a:t>136</a:t>
            </a:fld>
            <a:endParaRPr lang="en-US"/>
          </a:p>
        </p:txBody>
      </p:sp>
      <p:sp>
        <p:nvSpPr>
          <p:cNvPr id="105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6771" name="Rectangle 3"/>
          <p:cNvSpPr>
            <a:spLocks noGrp="1" noChangeArrowheads="1"/>
          </p:cNvSpPr>
          <p:nvPr>
            <p:ph type="body" idx="1"/>
          </p:nvPr>
        </p:nvSpPr>
        <p:spPr/>
        <p:txBody>
          <a:bodyPr/>
          <a:lstStyle/>
          <a:p>
            <a:pPr>
              <a:defRPr/>
            </a:pPr>
            <a:r>
              <a:rPr lang="en-US" smtClean="0">
                <a:cs typeface="+mn-cs"/>
              </a:rPr>
              <a:t>Entity objects only</a:t>
            </a:r>
          </a:p>
          <a:p>
            <a:pPr>
              <a:defRPr/>
            </a:pPr>
            <a:r>
              <a:rPr lang="en-US" smtClean="0">
                <a:cs typeface="+mn-cs"/>
              </a:rPr>
              <a:t>Data dictionary or glossary definitions for ReportEmergency</a:t>
            </a:r>
          </a:p>
          <a:p>
            <a:pPr>
              <a:defRPr/>
            </a:pPr>
            <a:r>
              <a:rPr lang="en-US" smtClean="0">
                <a:cs typeface="+mn-cs"/>
              </a:rPr>
              <a:t>Page 143: complete definitions</a:t>
            </a:r>
          </a:p>
          <a:p>
            <a:pPr>
              <a:defRPr/>
            </a:pPr>
            <a:r>
              <a:rPr lang="en-US" smtClean="0">
                <a:cs typeface="+mn-cs"/>
              </a:rPr>
              <a:t>Note explicit cross-references of objects</a:t>
            </a:r>
          </a:p>
          <a:p>
            <a:pPr>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A07E27-739B-D94A-93B1-9E75A967BA8F}" type="slidenum">
              <a:rPr lang="en-US"/>
              <a:pPr>
                <a:defRPr/>
              </a:pPr>
              <a:t>137</a:t>
            </a:fld>
            <a:endParaRPr lang="en-US"/>
          </a:p>
        </p:txBody>
      </p:sp>
      <p:sp>
        <p:nvSpPr>
          <p:cNvPr id="1058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8819" name="Rectangle 3"/>
          <p:cNvSpPr>
            <a:spLocks noGrp="1" noChangeArrowheads="1"/>
          </p:cNvSpPr>
          <p:nvPr>
            <p:ph type="body" idx="1"/>
          </p:nvPr>
        </p:nvSpPr>
        <p:spPr/>
        <p:txBody>
          <a:bodyPr/>
          <a:lstStyle/>
          <a:p>
            <a:pPr>
              <a:defRPr/>
            </a:pPr>
            <a:r>
              <a:rPr lang="en-US" smtClean="0">
                <a:cs typeface="+mn-cs"/>
              </a:rPr>
              <a:t>Model the user interface at coarse level</a:t>
            </a:r>
          </a:p>
          <a:p>
            <a:pPr>
              <a:defRPr/>
            </a:pPr>
            <a:r>
              <a:rPr lang="en-US" smtClean="0">
                <a:cs typeface="+mn-cs"/>
              </a:rPr>
              <a:t>Visual aspects are dealt with by a GUI subsystem, e.g., based on SWING in Java, which is the intermediary between the user and the interface class</a:t>
            </a:r>
          </a:p>
          <a:p>
            <a:pPr>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E2F68C-30D4-0640-84EC-E0702F009A8F}" type="slidenum">
              <a:rPr lang="en-US"/>
              <a:pPr>
                <a:defRPr/>
              </a:pPr>
              <a:t>138</a:t>
            </a:fld>
            <a:endParaRPr lang="en-US"/>
          </a:p>
        </p:txBody>
      </p:sp>
      <p:sp>
        <p:nvSpPr>
          <p:cNvPr id="1060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60867" name="Rectangle 3"/>
          <p:cNvSpPr>
            <a:spLocks noGrp="1" noChangeArrowheads="1"/>
          </p:cNvSpPr>
          <p:nvPr>
            <p:ph type="body" idx="1"/>
          </p:nvPr>
        </p:nvSpPr>
        <p:spPr/>
        <p:txBody>
          <a:bodyPr/>
          <a:lstStyle/>
          <a:p>
            <a:pPr>
              <a:defRPr/>
            </a:pPr>
            <a:r>
              <a:rPr lang="en-US" smtClean="0">
                <a:cs typeface="+mn-cs"/>
              </a:rPr>
              <a:t>Short definitions, see textbook page 144</a:t>
            </a:r>
          </a:p>
          <a:p>
            <a:pPr>
              <a:defRPr/>
            </a:pPr>
            <a:r>
              <a:rPr lang="en-US" smtClean="0">
                <a:cs typeface="+mn-cs"/>
              </a:rPr>
              <a:t>IncidentForm is not mentioned in use case description</a:t>
            </a:r>
          </a:p>
          <a:p>
            <a:pPr>
              <a:defRPr/>
            </a:pPr>
            <a:r>
              <a:rPr lang="en-US" smtClean="0">
                <a:cs typeface="+mn-cs"/>
              </a:rPr>
              <a:t>But dispatcher needs an interface to view emergency report</a:t>
            </a:r>
          </a:p>
          <a:p>
            <a:pPr>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252E62-5712-CB4D-A4D3-E46209A8C2FF}" type="slidenum">
              <a:rPr lang="en-US"/>
              <a:pPr>
                <a:defRPr/>
              </a:pPr>
              <a:t>139</a:t>
            </a:fld>
            <a:endParaRPr lang="en-US"/>
          </a:p>
        </p:txBody>
      </p:sp>
      <p:sp>
        <p:nvSpPr>
          <p:cNvPr id="1737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77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CEAD5F-8547-C44E-960B-FC28301F4496}" type="slidenum">
              <a:rPr lang="en-US"/>
              <a:pPr>
                <a:defRPr/>
              </a:pPr>
              <a:t>5</a:t>
            </a:fld>
            <a:endParaRPr lang="en-US"/>
          </a:p>
        </p:txBody>
      </p:sp>
      <p:sp>
        <p:nvSpPr>
          <p:cNvPr id="93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0819" name="Rectangle 3"/>
          <p:cNvSpPr>
            <a:spLocks noGrp="1" noChangeArrowheads="1"/>
          </p:cNvSpPr>
          <p:nvPr>
            <p:ph type="body" idx="1"/>
          </p:nvPr>
        </p:nvSpPr>
        <p:spPr/>
        <p:txBody>
          <a:bodyPr/>
          <a:lstStyle/>
          <a:p>
            <a:pPr>
              <a:defRPr/>
            </a:pPr>
            <a:r>
              <a:rPr lang="en-US" dirty="0" smtClean="0">
                <a:cs typeface="+mn-cs"/>
              </a:rPr>
              <a:t>This is the textbook definition of an analysis model</a:t>
            </a:r>
          </a:p>
          <a:p>
            <a:pPr>
              <a:defRPr/>
            </a:pPr>
            <a:r>
              <a:rPr lang="en-US" dirty="0" smtClean="0">
                <a:cs typeface="+mn-cs"/>
              </a:rPr>
              <a:t>However, there are additional things I would say are important – more later</a:t>
            </a:r>
          </a:p>
          <a:p>
            <a:pPr>
              <a:defRPr/>
            </a:pPr>
            <a:r>
              <a:rPr lang="en-US" dirty="0" smtClean="0">
                <a:cs typeface="+mn-cs"/>
              </a:rPr>
              <a:t>What an analysis model should be is still debated – though they are many points on which everybody agrees</a:t>
            </a:r>
          </a:p>
          <a:p>
            <a:pPr>
              <a:defRPr/>
            </a:pPr>
            <a:r>
              <a:rPr lang="en-US" dirty="0" smtClean="0">
                <a:cs typeface="+mn-cs"/>
              </a:rPr>
              <a:t>Collaboration diagrams can be used instead of sequence diagrams (semantically equivalent)</a:t>
            </a:r>
          </a:p>
          <a:p>
            <a:pPr>
              <a:defRPr/>
            </a:pPr>
            <a:r>
              <a:rPr lang="en-US" dirty="0" smtClean="0">
                <a:cs typeface="+mn-cs"/>
              </a:rPr>
              <a:t>Notice again, the analysis model has three parts: use cases, (static) object model and dynamic model.</a:t>
            </a:r>
          </a:p>
          <a:p>
            <a:pPr lvl="1">
              <a:buFontTx/>
              <a:buChar char="•"/>
              <a:defRPr/>
            </a:pPr>
            <a:r>
              <a:rPr lang="en-US" dirty="0" smtClean="0"/>
              <a:t>The use cases are the refined versions from those during elicitation. You don</a:t>
            </a:r>
            <a:r>
              <a:rPr lang="ja-JP" altLang="en-US" dirty="0" smtClean="0">
                <a:latin typeface="Arial"/>
              </a:rPr>
              <a:t>’</a:t>
            </a:r>
            <a:r>
              <a:rPr lang="en-US" dirty="0" smtClean="0"/>
              <a:t>t keep separate versions, the use cases evolve … You can</a:t>
            </a:r>
            <a:r>
              <a:rPr lang="ja-JP" altLang="en-US" dirty="0" smtClean="0">
                <a:latin typeface="Arial"/>
              </a:rPr>
              <a:t>’</a:t>
            </a:r>
            <a:r>
              <a:rPr lang="en-US" dirty="0" smtClean="0"/>
              <a:t>t always separate definitions versus specification (elicitation versus analysis).  Really, the purpose of the object and dynamic models are to provide feedback for refining the functional model (they are tools to perfecting the requirements while at the same time, build the bridge to design) But we need methods to DERIVE the object and dynamic models … this is the PROCESS that we are covering in this section.</a:t>
            </a:r>
          </a:p>
          <a:p>
            <a:pPr lvl="1">
              <a:buFontTx/>
              <a:buChar char="•"/>
              <a:defRPr/>
            </a:pPr>
            <a:r>
              <a:rPr lang="en-US" dirty="0" smtClean="0"/>
              <a:t>The static model is a class diagram</a:t>
            </a:r>
          </a:p>
          <a:p>
            <a:pPr lvl="1">
              <a:buFontTx/>
              <a:buChar char="•"/>
              <a:defRPr/>
            </a:pPr>
            <a:r>
              <a:rPr lang="en-US" dirty="0" smtClean="0"/>
              <a:t>The dynamic or </a:t>
            </a:r>
            <a:r>
              <a:rPr lang="en-US" dirty="0" err="1" smtClean="0"/>
              <a:t>behavioural</a:t>
            </a:r>
            <a:r>
              <a:rPr lang="en-US" dirty="0" smtClean="0"/>
              <a:t> model is with state charts. </a:t>
            </a:r>
          </a:p>
          <a:p>
            <a:pPr lvl="1">
              <a:buFontTx/>
              <a:buChar char="•"/>
              <a:defRPr/>
            </a:pPr>
            <a:r>
              <a:rPr lang="en-US" dirty="0" smtClean="0"/>
              <a:t> …. So for concepts, we have to review class diagrams and sequence diagrams.</a:t>
            </a:r>
          </a:p>
          <a:p>
            <a:pPr lvl="1">
              <a:buFontTx/>
              <a:buChar char="•"/>
              <a:defRPr/>
            </a:pPr>
            <a:r>
              <a:rPr lang="en-US" dirty="0" smtClean="0"/>
              <a:t>…. As for process, the development of these two models feed back into a consistency/completeness check for the use-cases.</a:t>
            </a:r>
          </a:p>
          <a:p>
            <a:pPr lvl="1">
              <a:buFontTx/>
              <a:buChar char="•"/>
              <a:defRPr/>
            </a:pPr>
            <a:endParaRPr lang="en-US" dirty="0" smtClean="0"/>
          </a:p>
          <a:p>
            <a:pPr lvl="1">
              <a:buFontTx/>
              <a:buChar char="•"/>
              <a:defRPr/>
            </a:pPr>
            <a:endParaRPr lang="en-US" dirty="0" smtClean="0"/>
          </a:p>
          <a:p>
            <a:pPr lvl="1">
              <a:buFontTx/>
              <a:buChar char="•"/>
              <a:defRPr/>
            </a:pPr>
            <a:endParaRPr lang="en-US" dirty="0" smtClean="0"/>
          </a:p>
          <a:p>
            <a:pPr>
              <a:defRPr/>
            </a:pPr>
            <a:endParaRPr lang="en-US" dirty="0"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6D49D3-19D0-674C-BDC5-47FE4DA4D562}" type="slidenum">
              <a:rPr lang="en-US"/>
              <a:pPr>
                <a:defRPr/>
              </a:pPr>
              <a:t>140</a:t>
            </a:fld>
            <a:endParaRPr lang="en-US"/>
          </a:p>
        </p:txBody>
      </p:sp>
      <p:sp>
        <p:nvSpPr>
          <p:cNvPr id="1063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63939" name="Rectangle 3"/>
          <p:cNvSpPr>
            <a:spLocks noGrp="1" noChangeArrowheads="1"/>
          </p:cNvSpPr>
          <p:nvPr>
            <p:ph type="body" idx="1"/>
          </p:nvPr>
        </p:nvSpPr>
        <p:spPr/>
        <p:txBody>
          <a:bodyPr/>
          <a:lstStyle/>
          <a:p>
            <a:pPr>
              <a:defRPr/>
            </a:pPr>
            <a:r>
              <a:rPr lang="en-US" smtClean="0">
                <a:cs typeface="+mn-cs"/>
              </a:rPr>
              <a:t>In this case we can already guess the dispatcher and Field Officer will communicate through 2 subsystems communicating over an asynchronous, wireless link. </a:t>
            </a:r>
          </a:p>
          <a:p>
            <a:pPr>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B461F4-981D-6142-BEEA-A28408DC799E}" type="slidenum">
              <a:rPr lang="en-US"/>
              <a:pPr>
                <a:defRPr/>
              </a:pPr>
              <a:t>141</a:t>
            </a:fld>
            <a:endParaRPr lang="en-US"/>
          </a:p>
        </p:txBody>
      </p:sp>
      <p:sp>
        <p:nvSpPr>
          <p:cNvPr id="1065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65987" name="Rectangle 3"/>
          <p:cNvSpPr>
            <a:spLocks noGrp="1" noChangeArrowheads="1"/>
          </p:cNvSpPr>
          <p:nvPr>
            <p:ph type="body" idx="1"/>
          </p:nvPr>
        </p:nvSpPr>
        <p:spPr/>
        <p:txBody>
          <a:bodyPr/>
          <a:lstStyle/>
          <a:p>
            <a:pPr>
              <a:defRPr/>
            </a:pPr>
            <a:r>
              <a:rPr lang="en-US" dirty="0" err="1" smtClean="0">
                <a:cs typeface="+mn-cs"/>
              </a:rPr>
              <a:t>ReportEmergencyControl</a:t>
            </a:r>
            <a:r>
              <a:rPr lang="en-US" dirty="0" smtClean="0">
                <a:cs typeface="+mn-cs"/>
              </a:rPr>
              <a:t> creates an </a:t>
            </a:r>
            <a:r>
              <a:rPr lang="en-US" dirty="0" err="1" smtClean="0">
                <a:cs typeface="+mn-cs"/>
              </a:rPr>
              <a:t>EmergencyReportForm</a:t>
            </a:r>
            <a:r>
              <a:rPr lang="en-US" dirty="0" smtClean="0">
                <a:cs typeface="+mn-cs"/>
              </a:rPr>
              <a:t> (boundary object) and presents it to the </a:t>
            </a:r>
            <a:r>
              <a:rPr lang="en-US" dirty="0" err="1" smtClean="0">
                <a:cs typeface="+mn-cs"/>
              </a:rPr>
              <a:t>Fieldofficer</a:t>
            </a:r>
            <a:r>
              <a:rPr lang="en-US" dirty="0" smtClean="0">
                <a:cs typeface="+mn-cs"/>
              </a:rPr>
              <a:t>. After submission of the form, this object then collects the information from the form, creates an </a:t>
            </a:r>
            <a:r>
              <a:rPr lang="en-US" dirty="0" err="1" smtClean="0">
                <a:cs typeface="+mn-cs"/>
              </a:rPr>
              <a:t>EmergencyReport</a:t>
            </a:r>
            <a:r>
              <a:rPr lang="en-US" dirty="0" smtClean="0">
                <a:cs typeface="+mn-cs"/>
              </a:rPr>
              <a:t>, and forwards it to Dispatcher. Waits for an </a:t>
            </a:r>
            <a:r>
              <a:rPr lang="en-US" dirty="0" err="1" smtClean="0">
                <a:cs typeface="+mn-cs"/>
              </a:rPr>
              <a:t>ack</a:t>
            </a:r>
            <a:r>
              <a:rPr lang="en-US" dirty="0" smtClean="0">
                <a:cs typeface="+mn-cs"/>
              </a:rPr>
              <a:t> from the </a:t>
            </a:r>
            <a:r>
              <a:rPr lang="en-US" dirty="0" err="1" smtClean="0">
                <a:cs typeface="+mn-cs"/>
              </a:rPr>
              <a:t>DispatcherStation</a:t>
            </a:r>
            <a:r>
              <a:rPr lang="en-US" dirty="0" smtClean="0">
                <a:cs typeface="+mn-cs"/>
              </a:rPr>
              <a:t>. When received creates an </a:t>
            </a:r>
            <a:r>
              <a:rPr lang="en-US" dirty="0" err="1" smtClean="0">
                <a:cs typeface="+mn-cs"/>
              </a:rPr>
              <a:t>acknowledgmentNotice</a:t>
            </a:r>
            <a:r>
              <a:rPr lang="en-US" dirty="0" smtClean="0">
                <a:cs typeface="+mn-cs"/>
              </a:rPr>
              <a:t> and displays it to the </a:t>
            </a:r>
            <a:r>
              <a:rPr lang="en-US" dirty="0" err="1" smtClean="0">
                <a:cs typeface="+mn-cs"/>
              </a:rPr>
              <a:t>FieldOfficer</a:t>
            </a:r>
            <a:r>
              <a:rPr lang="en-US" dirty="0" smtClean="0">
                <a:cs typeface="+mn-cs"/>
              </a:rPr>
              <a:t>. </a:t>
            </a:r>
          </a:p>
          <a:p>
            <a:pPr>
              <a:defRPr/>
            </a:pPr>
            <a:endParaRPr lang="en-US" dirty="0" smtClean="0">
              <a:cs typeface="+mn-cs"/>
            </a:endParaRPr>
          </a:p>
          <a:p>
            <a:pPr>
              <a:defRPr/>
            </a:pPr>
            <a:r>
              <a:rPr lang="en-US" dirty="0" smtClean="0">
                <a:cs typeface="+mn-cs"/>
              </a:rPr>
              <a:t>The decision to model the control flow of the </a:t>
            </a:r>
            <a:r>
              <a:rPr lang="en-US" dirty="0" err="1" smtClean="0">
                <a:cs typeface="+mn-cs"/>
              </a:rPr>
              <a:t>ReportEmergency</a:t>
            </a:r>
            <a:r>
              <a:rPr lang="en-US" dirty="0" smtClean="0">
                <a:cs typeface="+mn-cs"/>
              </a:rPr>
              <a:t> use case with two control objects stems from the knowledge that the </a:t>
            </a:r>
            <a:r>
              <a:rPr lang="en-US" dirty="0" err="1" smtClean="0">
                <a:cs typeface="+mn-cs"/>
              </a:rPr>
              <a:t>FieldOfficerStation</a:t>
            </a:r>
            <a:r>
              <a:rPr lang="en-US" dirty="0" smtClean="0">
                <a:cs typeface="+mn-cs"/>
              </a:rPr>
              <a:t> and the </a:t>
            </a:r>
            <a:r>
              <a:rPr lang="en-US" dirty="0" err="1" smtClean="0">
                <a:cs typeface="+mn-cs"/>
              </a:rPr>
              <a:t>DispatcherStation</a:t>
            </a:r>
            <a:r>
              <a:rPr lang="en-US" dirty="0" smtClean="0">
                <a:cs typeface="+mn-cs"/>
              </a:rPr>
              <a:t> are actually two subsystems communicating through an asynchronous link (wireless). Though this is related to architectural design, this is a constraint that is not avoidable and is therefore known early on. </a:t>
            </a:r>
          </a:p>
          <a:p>
            <a:pPr>
              <a:defRPr/>
            </a:pPr>
            <a:endParaRPr lang="en-US" dirty="0"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C98512-5402-A741-8818-5F98B513DE1B}" type="slidenum">
              <a:rPr lang="en-US"/>
              <a:pPr>
                <a:defRPr/>
              </a:pPr>
              <a:t>142</a:t>
            </a:fld>
            <a:endParaRPr lang="en-US"/>
          </a:p>
        </p:txBody>
      </p:sp>
      <p:sp>
        <p:nvSpPr>
          <p:cNvPr id="95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55395" name="Rectangle 3"/>
          <p:cNvSpPr>
            <a:spLocks noGrp="1" noChangeArrowheads="1"/>
          </p:cNvSpPr>
          <p:nvPr>
            <p:ph type="body" idx="1"/>
          </p:nvPr>
        </p:nvSpPr>
        <p:spPr/>
        <p:txBody>
          <a:bodyPr/>
          <a:lstStyle/>
          <a:p>
            <a:pPr>
              <a:defRPr/>
            </a:pPr>
            <a:endParaRPr lang="en-US" dirty="0" smtClean="0">
              <a:cs typeface="+mn-cs"/>
            </a:endParaRPr>
          </a:p>
          <a:p>
            <a:pPr>
              <a:defRPr/>
            </a:pPr>
            <a:r>
              <a:rPr lang="en-US" dirty="0" smtClean="0">
                <a:cs typeface="+mn-cs"/>
              </a:rPr>
              <a:t>TBD: Need example of last point.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D6D39D-C2D3-B148-A185-CF95BF4F7842}" type="slidenum">
              <a:rPr lang="en-US"/>
              <a:pPr>
                <a:defRPr/>
              </a:pPr>
              <a:t>143</a:t>
            </a:fld>
            <a:endParaRPr lang="en-US"/>
          </a:p>
        </p:txBody>
      </p:sp>
      <p:sp>
        <p:nvSpPr>
          <p:cNvPr id="163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5331" name="Rectangle 3"/>
          <p:cNvSpPr>
            <a:spLocks noGrp="1" noChangeArrowheads="1"/>
          </p:cNvSpPr>
          <p:nvPr>
            <p:ph type="body" idx="1"/>
          </p:nvPr>
        </p:nvSpPr>
        <p:spPr/>
        <p:txBody>
          <a:bodyPr/>
          <a:lstStyle/>
          <a:p>
            <a:pPr>
              <a:defRPr/>
            </a:pPr>
            <a:endParaRPr lang="en-US" dirty="0" smtClean="0">
              <a:cs typeface="+mn-cs"/>
            </a:endParaRPr>
          </a:p>
          <a:p>
            <a:pPr>
              <a:defRPr/>
            </a:pPr>
            <a:r>
              <a:rPr lang="en-US" dirty="0" smtClean="0">
                <a:cs typeface="+mn-cs"/>
              </a:rPr>
              <a:t>2</a:t>
            </a:r>
            <a:r>
              <a:rPr lang="en-US" baseline="30000" dirty="0" smtClean="0">
                <a:cs typeface="+mn-cs"/>
              </a:rPr>
              <a:t>nd</a:t>
            </a:r>
            <a:r>
              <a:rPr lang="en-US" dirty="0" smtClean="0">
                <a:cs typeface="+mn-cs"/>
              </a:rPr>
              <a:t> point: Red underscores key points, reminding us that we are working on the analysis phase (in the domain) and the model will change as we move into design.</a:t>
            </a:r>
          </a:p>
          <a:p>
            <a:pPr>
              <a:defRPr/>
            </a:pPr>
            <a:endParaRPr lang="en-US" dirty="0" smtClean="0">
              <a:cs typeface="+mn-cs"/>
            </a:endParaRPr>
          </a:p>
          <a:p>
            <a:pPr>
              <a:defRPr/>
            </a:pPr>
            <a:r>
              <a:rPr lang="en-US" dirty="0" smtClean="0">
                <a:cs typeface="+mn-cs"/>
              </a:rPr>
              <a:t>Example: Security system, you want to know who the user is for verification.</a:t>
            </a:r>
          </a:p>
          <a:p>
            <a:pPr>
              <a:defRPr/>
            </a:pPr>
            <a:r>
              <a:rPr lang="en-US" dirty="0" smtClean="0">
                <a:cs typeface="+mn-cs"/>
              </a:rPr>
              <a:t>Example: Instant Messaging, you need to identify users to direct conversations.</a:t>
            </a:r>
          </a:p>
          <a:p>
            <a:pPr>
              <a:defRPr/>
            </a:pPr>
            <a:r>
              <a:rPr lang="en-US" dirty="0" smtClean="0">
                <a:cs typeface="+mn-cs"/>
              </a:rPr>
              <a:t>Example: Drawing Package, the user is not part of the application domain. Circles and squares are. (Example: If you wish to build profiles with preferences??)</a:t>
            </a:r>
          </a:p>
          <a:p>
            <a:pPr>
              <a:defRPr/>
            </a:pPr>
            <a:r>
              <a:rPr lang="en-US" dirty="0" smtClean="0">
                <a:cs typeface="+mn-cs"/>
              </a:rPr>
              <a:t>Example: Managing Corporate Accounts where we have different users in different roles : managers, admin assistants, accountants and buyers.</a:t>
            </a:r>
          </a:p>
          <a:p>
            <a:pPr>
              <a:buFontTx/>
              <a:buChar char="•"/>
              <a:defRPr/>
            </a:pPr>
            <a:r>
              <a:rPr lang="en-US" dirty="0" smtClean="0">
                <a:cs typeface="+mn-cs"/>
              </a:rPr>
              <a:t>The corporate accounting database itself won</a:t>
            </a:r>
            <a:r>
              <a:rPr lang="ja-JP" altLang="en-US" dirty="0" smtClean="0">
                <a:latin typeface="Arial"/>
                <a:cs typeface="+mn-cs"/>
              </a:rPr>
              <a:t>’</a:t>
            </a:r>
            <a:r>
              <a:rPr lang="en-US" dirty="0" smtClean="0">
                <a:cs typeface="+mn-cs"/>
              </a:rPr>
              <a:t>t store </a:t>
            </a:r>
            <a:r>
              <a:rPr lang="en-US" dirty="0" err="1" smtClean="0">
                <a:cs typeface="+mn-cs"/>
              </a:rPr>
              <a:t>infomration</a:t>
            </a:r>
            <a:r>
              <a:rPr lang="en-US" dirty="0" smtClean="0">
                <a:cs typeface="+mn-cs"/>
              </a:rPr>
              <a:t> about the different users (but will about the customer, who is not an actual actor of the system)</a:t>
            </a:r>
          </a:p>
          <a:p>
            <a:pPr>
              <a:buFontTx/>
              <a:buChar char="•"/>
              <a:defRPr/>
            </a:pPr>
            <a:r>
              <a:rPr lang="en-US" dirty="0" smtClean="0">
                <a:cs typeface="+mn-cs"/>
              </a:rPr>
              <a:t>But some part of the system will clearly need to store </a:t>
            </a:r>
            <a:r>
              <a:rPr lang="en-US" dirty="0" err="1" smtClean="0">
                <a:cs typeface="+mn-cs"/>
              </a:rPr>
              <a:t>infomration</a:t>
            </a:r>
            <a:r>
              <a:rPr lang="en-US" dirty="0" smtClean="0">
                <a:cs typeface="+mn-cs"/>
              </a:rPr>
              <a:t> about them in order to permit security checks or access limits.</a:t>
            </a:r>
          </a:p>
          <a:p>
            <a:pPr>
              <a:buFontTx/>
              <a:buChar char="•"/>
              <a:defRPr/>
            </a:pPr>
            <a:r>
              <a:rPr lang="en-US" dirty="0" smtClean="0">
                <a:cs typeface="+mn-cs"/>
              </a:rPr>
              <a:t>The answer is that there should be two separate subsystems, each with its own domain model: on for accounting records and one for access permission.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A05BD2-4CD9-854E-9369-1DE60D201FD9}" type="slidenum">
              <a:rPr lang="en-US"/>
              <a:pPr>
                <a:defRPr/>
              </a:pPr>
              <a:t>145</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24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E0265E-7441-7641-AB9D-9159486DB893}" type="slidenum">
              <a:rPr lang="en-US"/>
              <a:pPr>
                <a:defRPr/>
              </a:pPr>
              <a:t>146</a:t>
            </a:fld>
            <a:endParaRPr lang="en-US"/>
          </a:p>
        </p:txBody>
      </p:sp>
      <p:sp>
        <p:nvSpPr>
          <p:cNvPr id="159744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97443" name="Rectangle 1027"/>
          <p:cNvSpPr>
            <a:spLocks noGrp="1" noChangeArrowheads="1"/>
          </p:cNvSpPr>
          <p:nvPr>
            <p:ph type="body" idx="1"/>
          </p:nvPr>
        </p:nvSpPr>
        <p:spPr/>
        <p:txBody>
          <a:bodyPr/>
          <a:lstStyle/>
          <a:p>
            <a:pPr>
              <a:defRPr/>
            </a:pPr>
            <a:r>
              <a:rPr lang="en-US" dirty="0" smtClean="0">
                <a:cs typeface="+mn-cs"/>
              </a:rPr>
              <a:t>Re-working slides with information from new </a:t>
            </a:r>
            <a:r>
              <a:rPr lang="en-US" dirty="0" err="1" smtClean="0">
                <a:cs typeface="+mn-cs"/>
              </a:rPr>
              <a:t>Lethbridge</a:t>
            </a:r>
            <a:r>
              <a:rPr lang="en-US" dirty="0" smtClean="0">
                <a:cs typeface="+mn-cs"/>
              </a:rPr>
              <a:t>, page 176-  and page 199, and from new </a:t>
            </a:r>
            <a:r>
              <a:rPr lang="en-US" dirty="0" err="1" smtClean="0">
                <a:cs typeface="+mn-cs"/>
              </a:rPr>
              <a:t>Dutoit</a:t>
            </a:r>
            <a:r>
              <a:rPr lang="en-US" dirty="0" smtClean="0">
                <a:cs typeface="+mn-cs"/>
              </a:rPr>
              <a:t>, page 190.</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7751B2-5966-1840-B202-61A5E0F732D4}" type="slidenum">
              <a:rPr lang="en-US"/>
              <a:pPr>
                <a:defRPr/>
              </a:pPr>
              <a:t>147</a:t>
            </a:fld>
            <a:endParaRPr lang="en-US"/>
          </a:p>
        </p:txBody>
      </p:sp>
      <p:sp>
        <p:nvSpPr>
          <p:cNvPr id="158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0035" name="Rectangle 3"/>
          <p:cNvSpPr>
            <a:spLocks noGrp="1" noChangeArrowheads="1"/>
          </p:cNvSpPr>
          <p:nvPr>
            <p:ph type="body" idx="1"/>
          </p:nvPr>
        </p:nvSpPr>
        <p:spPr/>
        <p:txBody>
          <a:bodyPr/>
          <a:lstStyle/>
          <a:p>
            <a:pPr>
              <a:defRPr/>
            </a:pPr>
            <a:endParaRPr lang="en-US" dirty="0" smtClean="0">
              <a:cs typeface="+mn-cs"/>
            </a:endParaRPr>
          </a:p>
          <a:p>
            <a:pPr>
              <a:defRPr/>
            </a:pPr>
            <a:r>
              <a:rPr lang="en-US" dirty="0" smtClean="0">
                <a:cs typeface="+mn-cs"/>
              </a:rPr>
              <a:t>Associations between entity objects are initially the most important as they reveal more information about the application domain, e.g., which field officer creates an </a:t>
            </a:r>
            <a:r>
              <a:rPr lang="en-US" dirty="0" err="1" smtClean="0">
                <a:cs typeface="+mn-cs"/>
              </a:rPr>
              <a:t>EmergencyReport</a:t>
            </a:r>
            <a:endParaRPr lang="en-US" dirty="0" smtClean="0">
              <a:cs typeface="+mn-cs"/>
            </a:endParaRPr>
          </a:p>
          <a:p>
            <a:pPr>
              <a:defRPr/>
            </a:pPr>
            <a:r>
              <a:rPr lang="en-US" b="1" dirty="0" smtClean="0">
                <a:cs typeface="+mn-cs"/>
              </a:rPr>
              <a:t>Bullet 2: Going back to Abbot</a:t>
            </a:r>
            <a:r>
              <a:rPr lang="ja-JP" altLang="en-US" b="1" dirty="0" smtClean="0">
                <a:latin typeface="Arial"/>
                <a:cs typeface="+mn-cs"/>
              </a:rPr>
              <a:t>’</a:t>
            </a:r>
            <a:r>
              <a:rPr lang="en-US" b="1" dirty="0" smtClean="0">
                <a:cs typeface="+mn-cs"/>
              </a:rPr>
              <a:t>s textual analysis and looking not at the nouns, but at the verbs</a:t>
            </a:r>
          </a:p>
          <a:p>
            <a:pPr>
              <a:defRPr/>
            </a:pPr>
            <a:endParaRPr lang="en-US" dirty="0"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986C4B-165D-7749-B1BA-9BA03A09EBD0}" type="slidenum">
              <a:rPr lang="en-US"/>
              <a:pPr>
                <a:defRPr/>
              </a:pPr>
              <a:t>148</a:t>
            </a:fld>
            <a:endParaRPr lang="en-US"/>
          </a:p>
        </p:txBody>
      </p:sp>
      <p:sp>
        <p:nvSpPr>
          <p:cNvPr id="15841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4131" name="Rectangle 1027"/>
          <p:cNvSpPr>
            <a:spLocks noGrp="1" noChangeArrowheads="1"/>
          </p:cNvSpPr>
          <p:nvPr>
            <p:ph type="body" idx="1"/>
          </p:nvPr>
        </p:nvSpPr>
        <p:spPr/>
        <p:txBody>
          <a:bodyPr/>
          <a:lstStyle/>
          <a:p>
            <a:pPr>
              <a:defRPr/>
            </a:pPr>
            <a:r>
              <a:rPr lang="en-US" dirty="0" smtClean="0">
                <a:cs typeface="+mn-cs"/>
              </a:rPr>
              <a:t>On this slide, once a more-or-less complete analysis model is completed, it is time to review and refine.</a:t>
            </a:r>
          </a:p>
          <a:p>
            <a:pPr>
              <a:defRPr/>
            </a:pPr>
            <a:r>
              <a:rPr lang="en-US" dirty="0" smtClean="0">
                <a:cs typeface="+mn-cs"/>
              </a:rPr>
              <a:t>Our goal is completeness and also clarity (in the form of low complexity and low redundancy)</a:t>
            </a:r>
          </a:p>
          <a:p>
            <a:pPr>
              <a:defRPr/>
            </a:pPr>
            <a:endParaRPr lang="en-US" dirty="0" smtClean="0">
              <a:cs typeface="+mn-cs"/>
            </a:endParaRPr>
          </a:p>
          <a:p>
            <a:pPr>
              <a:defRPr/>
            </a:pPr>
            <a:r>
              <a:rPr lang="en-US" dirty="0" smtClean="0">
                <a:cs typeface="+mn-cs"/>
              </a:rPr>
              <a:t>Multiplicity (</a:t>
            </a:r>
            <a:r>
              <a:rPr lang="en-US" dirty="0" err="1" smtClean="0">
                <a:cs typeface="+mn-cs"/>
              </a:rPr>
              <a:t>Lethbridge</a:t>
            </a:r>
            <a:r>
              <a:rPr lang="en-US" dirty="0" smtClean="0">
                <a:cs typeface="+mn-cs"/>
              </a:rPr>
              <a:t>, page176): It is very easy to get it wrong, yet it can have a big effect on your implementation.</a:t>
            </a:r>
          </a:p>
          <a:p>
            <a:pPr>
              <a:buFontTx/>
              <a:buChar char="-"/>
              <a:defRPr/>
            </a:pPr>
            <a:r>
              <a:rPr lang="en-US" dirty="0" smtClean="0">
                <a:cs typeface="+mn-cs"/>
              </a:rPr>
              <a:t>Again, always choose to be less restrictive.</a:t>
            </a:r>
          </a:p>
          <a:p>
            <a:pPr>
              <a:buFontTx/>
              <a:buChar char="-"/>
              <a:defRPr/>
            </a:pPr>
            <a:r>
              <a:rPr lang="en-US" dirty="0" smtClean="0">
                <a:cs typeface="+mn-cs"/>
              </a:rPr>
              <a:t>Example:  Manager(1) ---- (*)Employee </a:t>
            </a:r>
          </a:p>
          <a:p>
            <a:pPr lvl="1">
              <a:buFontTx/>
              <a:buChar char="-"/>
              <a:defRPr/>
            </a:pPr>
            <a:r>
              <a:rPr lang="en-US" dirty="0" smtClean="0"/>
              <a:t>This says that a manager supervises many employees (Yes). But reading in the other direction, it also says that every employee has one manager.  </a:t>
            </a:r>
          </a:p>
          <a:p>
            <a:pPr lvl="1">
              <a:buFontTx/>
              <a:buChar char="-"/>
              <a:defRPr/>
            </a:pPr>
            <a:r>
              <a:rPr lang="en-US" dirty="0" smtClean="0"/>
              <a:t>In many companies (and in the 4</a:t>
            </a:r>
            <a:r>
              <a:rPr lang="en-US" baseline="30000" dirty="0" smtClean="0"/>
              <a:t>th</a:t>
            </a:r>
            <a:r>
              <a:rPr lang="en-US" dirty="0" smtClean="0"/>
              <a:t> year project), we have </a:t>
            </a:r>
            <a:r>
              <a:rPr lang="ja-JP" altLang="en-US" dirty="0" smtClean="0">
                <a:latin typeface="Arial"/>
              </a:rPr>
              <a:t>“</a:t>
            </a:r>
            <a:r>
              <a:rPr lang="en-US" dirty="0" smtClean="0"/>
              <a:t>matrix management</a:t>
            </a:r>
            <a:r>
              <a:rPr lang="ja-JP" altLang="en-US" dirty="0" smtClean="0">
                <a:latin typeface="Arial"/>
              </a:rPr>
              <a:t>”</a:t>
            </a:r>
            <a:r>
              <a:rPr lang="en-US" dirty="0" smtClean="0"/>
              <a:t> where a person can have multiple supervisors.</a:t>
            </a:r>
          </a:p>
          <a:p>
            <a:pPr>
              <a:buFontTx/>
              <a:buChar char="-"/>
              <a:defRPr/>
            </a:pPr>
            <a:r>
              <a:rPr lang="en-US" dirty="0" smtClean="0">
                <a:cs typeface="+mn-cs"/>
              </a:rPr>
              <a:t>Counterexample: However, using * when it should be 1 introduces complexity in the system (do you want to deal with this complexity)</a:t>
            </a:r>
          </a:p>
          <a:p>
            <a:pPr>
              <a:defRPr/>
            </a:pPr>
            <a:endParaRPr lang="en-US" dirty="0" smtClean="0">
              <a:cs typeface="+mn-cs"/>
            </a:endParaRPr>
          </a:p>
          <a:p>
            <a:pPr>
              <a:defRPr/>
            </a:pPr>
            <a:r>
              <a:rPr lang="en-US" dirty="0" smtClean="0">
                <a:cs typeface="+mn-cs"/>
              </a:rPr>
              <a:t>Qualifiers: </a:t>
            </a:r>
            <a:r>
              <a:rPr lang="en-US" dirty="0" err="1" smtClean="0">
                <a:cs typeface="+mn-cs"/>
              </a:rPr>
              <a:t>FieldOfficers</a:t>
            </a:r>
            <a:r>
              <a:rPr lang="en-US" dirty="0" smtClean="0">
                <a:cs typeface="+mn-cs"/>
              </a:rPr>
              <a:t> have badge numbers, Students have student numbers. Example coming up. </a:t>
            </a:r>
          </a:p>
          <a:p>
            <a:pPr>
              <a:defRPr/>
            </a:pPr>
            <a:endParaRPr lang="en-US" dirty="0" smtClean="0">
              <a:cs typeface="+mn-cs"/>
            </a:endParaRPr>
          </a:p>
          <a:p>
            <a:pPr>
              <a:defRPr/>
            </a:pPr>
            <a:endParaRPr lang="en-US" dirty="0" smtClean="0">
              <a:cs typeface="+mn-cs"/>
            </a:endParaRPr>
          </a:p>
          <a:p>
            <a:pPr>
              <a:defRPr/>
            </a:pPr>
            <a:endParaRPr lang="en-US" dirty="0"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FAA079-CD7E-DC4D-B575-6BFC719EC928}" type="slidenum">
              <a:rPr lang="en-US"/>
              <a:pPr>
                <a:defRPr/>
              </a:pPr>
              <a:t>150</a:t>
            </a:fld>
            <a:endParaRPr lang="en-US"/>
          </a:p>
        </p:txBody>
      </p:sp>
      <p:sp>
        <p:nvSpPr>
          <p:cNvPr id="1073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3155" name="Rectangle 3"/>
          <p:cNvSpPr>
            <a:spLocks noGrp="1" noChangeArrowheads="1"/>
          </p:cNvSpPr>
          <p:nvPr>
            <p:ph type="body" idx="1"/>
          </p:nvPr>
        </p:nvSpPr>
        <p:spPr/>
        <p:txBody>
          <a:bodyPr/>
          <a:lstStyle/>
          <a:p>
            <a:pPr>
              <a:defRPr/>
            </a:pPr>
            <a:r>
              <a:rPr lang="en-US" dirty="0" smtClean="0">
                <a:cs typeface="+mn-cs"/>
              </a:rPr>
              <a:t>Entity classes.</a:t>
            </a:r>
          </a:p>
          <a:p>
            <a:pPr>
              <a:defRPr/>
            </a:pPr>
            <a:r>
              <a:rPr lang="en-US" dirty="0" smtClean="0">
                <a:cs typeface="+mn-cs"/>
              </a:rPr>
              <a:t>That diagram is not clean as it is not clear what are roles or association names. Based on the words used, they are all probably Roles. </a:t>
            </a:r>
          </a:p>
          <a:p>
            <a:pPr>
              <a:defRPr/>
            </a:pPr>
            <a:r>
              <a:rPr lang="en-US" dirty="0" smtClean="0">
                <a:cs typeface="+mn-cs"/>
              </a:rPr>
              <a:t>The association between Incident and Field Officer is not necessary</a:t>
            </a:r>
          </a:p>
          <a:p>
            <a:pPr>
              <a:defRPr/>
            </a:pPr>
            <a:r>
              <a:rPr lang="en-US" dirty="0" smtClean="0">
                <a:cs typeface="+mn-cs"/>
              </a:rPr>
              <a:t>May not be a problem here but as class diagrams get large and complex, avoiding redundancy is important</a:t>
            </a:r>
          </a:p>
          <a:p>
            <a:pPr>
              <a:defRPr/>
            </a:pPr>
            <a:r>
              <a:rPr lang="en-US" dirty="0" smtClean="0">
                <a:cs typeface="+mn-cs"/>
              </a:rPr>
              <a:t>Later on, when worrying about performance, we may add associations …</a:t>
            </a:r>
          </a:p>
          <a:p>
            <a:pPr>
              <a:defRPr/>
            </a:pPr>
            <a:r>
              <a:rPr lang="en-US" dirty="0" smtClean="0">
                <a:cs typeface="+mn-cs"/>
              </a:rPr>
              <a:t>Next step should be to look for key attributes, to derive qualified associations (badge numbers of </a:t>
            </a:r>
            <a:r>
              <a:rPr lang="en-US" dirty="0" err="1" smtClean="0">
                <a:cs typeface="+mn-cs"/>
              </a:rPr>
              <a:t>FieldOfficers</a:t>
            </a:r>
            <a:r>
              <a:rPr lang="en-US" dirty="0" smtClean="0">
                <a:cs typeface="+mn-cs"/>
              </a:rPr>
              <a:t>, are they unique across a city, police station, etc.)</a:t>
            </a:r>
          </a:p>
          <a:p>
            <a:pPr>
              <a:defRPr/>
            </a:pPr>
            <a:endParaRPr lang="en-US" dirty="0"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3281BA-E390-CA48-AED3-5C8998DEEEEF}" type="slidenum">
              <a:rPr lang="en-US"/>
              <a:pPr>
                <a:defRPr/>
              </a:pPr>
              <a:t>151</a:t>
            </a:fld>
            <a:endParaRPr lang="en-US"/>
          </a:p>
        </p:txBody>
      </p:sp>
      <p:sp>
        <p:nvSpPr>
          <p:cNvPr id="132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29155" name="Rectangle 3"/>
          <p:cNvSpPr>
            <a:spLocks noGrp="1" noChangeArrowheads="1"/>
          </p:cNvSpPr>
          <p:nvPr>
            <p:ph type="body" idx="1"/>
          </p:nvPr>
        </p:nvSpPr>
        <p:spPr/>
        <p:txBody>
          <a:bodyPr/>
          <a:lstStyle/>
          <a:p>
            <a:pPr marL="228600" indent="-228600">
              <a:defRPr/>
            </a:pPr>
            <a:r>
              <a:rPr lang="en-US" dirty="0" smtClean="0">
                <a:cs typeface="+mn-cs"/>
              </a:rPr>
              <a:t>1</a:t>
            </a:r>
            <a:r>
              <a:rPr lang="en-US" baseline="30000" dirty="0" smtClean="0">
                <a:cs typeface="+mn-cs"/>
              </a:rPr>
              <a:t>st</a:t>
            </a:r>
            <a:r>
              <a:rPr lang="en-US" dirty="0" smtClean="0">
                <a:cs typeface="+mn-cs"/>
              </a:rPr>
              <a:t> two bullets: It</a:t>
            </a:r>
            <a:r>
              <a:rPr lang="ja-JP" altLang="en-US" smtClean="0">
                <a:latin typeface="Arial"/>
                <a:cs typeface="+mn-cs"/>
              </a:rPr>
              <a:t>’</a:t>
            </a:r>
            <a:r>
              <a:rPr lang="en-US" dirty="0" smtClean="0">
                <a:cs typeface="+mn-cs"/>
              </a:rPr>
              <a:t>s tough keeping the lines between </a:t>
            </a:r>
            <a:r>
              <a:rPr lang="en-US" dirty="0" err="1" smtClean="0">
                <a:cs typeface="+mn-cs"/>
              </a:rPr>
              <a:t>classes,attributes</a:t>
            </a:r>
            <a:r>
              <a:rPr lang="en-US" dirty="0" smtClean="0">
                <a:cs typeface="+mn-cs"/>
              </a:rPr>
              <a:t> and associations when it is you making the decisions.</a:t>
            </a:r>
          </a:p>
          <a:p>
            <a:pPr marL="228600" indent="-228600">
              <a:defRPr/>
            </a:pPr>
            <a:endParaRPr lang="en-US" dirty="0" smtClean="0">
              <a:cs typeface="+mn-cs"/>
            </a:endParaRPr>
          </a:p>
          <a:p>
            <a:pPr marL="228600" indent="-228600">
              <a:defRPr/>
            </a:pPr>
            <a:r>
              <a:rPr lang="en-US" dirty="0" smtClean="0">
                <a:cs typeface="+mn-cs"/>
              </a:rPr>
              <a:t>5</a:t>
            </a:r>
            <a:r>
              <a:rPr lang="en-US" baseline="30000" dirty="0" smtClean="0">
                <a:cs typeface="+mn-cs"/>
              </a:rPr>
              <a:t>th</a:t>
            </a:r>
            <a:r>
              <a:rPr lang="en-US" dirty="0" smtClean="0">
                <a:cs typeface="+mn-cs"/>
              </a:rPr>
              <a:t> bullet: The idea here is that there are many attributes. At this stage, you want to only identify those that clarify the requirements, that are in</a:t>
            </a:r>
          </a:p>
          <a:p>
            <a:pPr marL="228600" indent="-228600">
              <a:defRPr/>
            </a:pPr>
            <a:r>
              <a:rPr lang="en-US" dirty="0" smtClean="0">
                <a:cs typeface="+mn-cs"/>
              </a:rPr>
              <a:t> the application domain (not the solution domain)</a:t>
            </a:r>
          </a:p>
          <a:p>
            <a:pPr marL="228600" indent="-228600">
              <a:defRPr/>
            </a:pPr>
            <a:r>
              <a:rPr lang="en-US" dirty="0" smtClean="0">
                <a:cs typeface="+mn-cs"/>
              </a:rPr>
              <a:t>	</a:t>
            </a:r>
            <a:r>
              <a:rPr lang="en-US" dirty="0" err="1" smtClean="0">
                <a:cs typeface="+mn-cs"/>
              </a:rPr>
              <a:t>Lethbridge</a:t>
            </a:r>
            <a:r>
              <a:rPr lang="en-US" dirty="0" smtClean="0">
                <a:cs typeface="+mn-cs"/>
              </a:rPr>
              <a:t>, page 205: For a person class, you might be tempted to add many attributes: name, height, weight, birthday. But does your application need this information. If not, it</a:t>
            </a:r>
            <a:r>
              <a:rPr lang="ja-JP" altLang="en-US" smtClean="0">
                <a:latin typeface="Arial"/>
                <a:cs typeface="+mn-cs"/>
              </a:rPr>
              <a:t>’</a:t>
            </a:r>
            <a:r>
              <a:rPr lang="en-US" dirty="0" smtClean="0">
                <a:cs typeface="+mn-cs"/>
              </a:rPr>
              <a:t>s just extra complexity.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CEAD5F-8547-C44E-960B-FC28301F4496}" type="slidenum">
              <a:rPr lang="en-US"/>
              <a:pPr>
                <a:defRPr/>
              </a:pPr>
              <a:t>7</a:t>
            </a:fld>
            <a:endParaRPr lang="en-US"/>
          </a:p>
        </p:txBody>
      </p:sp>
      <p:sp>
        <p:nvSpPr>
          <p:cNvPr id="93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0819" name="Rectangle 3"/>
          <p:cNvSpPr>
            <a:spLocks noGrp="1" noChangeArrowheads="1"/>
          </p:cNvSpPr>
          <p:nvPr>
            <p:ph type="body" idx="1"/>
          </p:nvPr>
        </p:nvSpPr>
        <p:spPr/>
        <p:txBody>
          <a:bodyPr/>
          <a:lstStyle/>
          <a:p>
            <a:pPr>
              <a:defRPr/>
            </a:pPr>
            <a:r>
              <a:rPr lang="en-US" dirty="0" smtClean="0">
                <a:cs typeface="+mn-cs"/>
              </a:rPr>
              <a:t>This is the textbook definition of an analysis model</a:t>
            </a:r>
          </a:p>
          <a:p>
            <a:pPr>
              <a:defRPr/>
            </a:pPr>
            <a:r>
              <a:rPr lang="en-US" dirty="0" smtClean="0">
                <a:cs typeface="+mn-cs"/>
              </a:rPr>
              <a:t>However, there are additional things I would say are important – more later</a:t>
            </a:r>
          </a:p>
          <a:p>
            <a:pPr>
              <a:defRPr/>
            </a:pPr>
            <a:r>
              <a:rPr lang="en-US" dirty="0" smtClean="0">
                <a:cs typeface="+mn-cs"/>
              </a:rPr>
              <a:t>What an analysis model should be is still debated – though they are many points on which everybody agrees</a:t>
            </a:r>
          </a:p>
          <a:p>
            <a:pPr>
              <a:defRPr/>
            </a:pPr>
            <a:r>
              <a:rPr lang="en-US" dirty="0" smtClean="0">
                <a:cs typeface="+mn-cs"/>
              </a:rPr>
              <a:t>Collaboration diagrams can be used instead of sequence diagrams (semantically equivalent)</a:t>
            </a:r>
          </a:p>
          <a:p>
            <a:pPr>
              <a:defRPr/>
            </a:pPr>
            <a:r>
              <a:rPr lang="en-US" dirty="0" smtClean="0">
                <a:cs typeface="+mn-cs"/>
              </a:rPr>
              <a:t>Notice again, the analysis model has three parts: use cases, (static) object model and dynamic model.</a:t>
            </a:r>
          </a:p>
          <a:p>
            <a:pPr lvl="1">
              <a:buFontTx/>
              <a:buChar char="•"/>
              <a:defRPr/>
            </a:pPr>
            <a:r>
              <a:rPr lang="en-US" dirty="0" smtClean="0"/>
              <a:t>The use cases are the refined versions from those during elicitation. You don</a:t>
            </a:r>
            <a:r>
              <a:rPr lang="ja-JP" altLang="en-US" dirty="0" smtClean="0">
                <a:latin typeface="Arial"/>
              </a:rPr>
              <a:t>’</a:t>
            </a:r>
            <a:r>
              <a:rPr lang="en-US" dirty="0" smtClean="0"/>
              <a:t>t keep separate versions, the use cases evolve … You can</a:t>
            </a:r>
            <a:r>
              <a:rPr lang="ja-JP" altLang="en-US" dirty="0" smtClean="0">
                <a:latin typeface="Arial"/>
              </a:rPr>
              <a:t>’</a:t>
            </a:r>
            <a:r>
              <a:rPr lang="en-US" dirty="0" smtClean="0"/>
              <a:t>t always separate definitions versus specification (elicitation versus analysis).  Really, the purpose of the object and dynamic models are to provide feedback for refining the functional model (they are tools to perfecting the requirements while at the same time, build the bridge to design) But we need methods to DERIVE the object and dynamic models … this is the PROCESS that we are covering in this section.</a:t>
            </a:r>
          </a:p>
          <a:p>
            <a:pPr lvl="1">
              <a:buFontTx/>
              <a:buChar char="•"/>
              <a:defRPr/>
            </a:pPr>
            <a:r>
              <a:rPr lang="en-US" dirty="0" smtClean="0"/>
              <a:t>The static model is a class diagram</a:t>
            </a:r>
          </a:p>
          <a:p>
            <a:pPr lvl="1">
              <a:buFontTx/>
              <a:buChar char="•"/>
              <a:defRPr/>
            </a:pPr>
            <a:r>
              <a:rPr lang="en-US" dirty="0" smtClean="0"/>
              <a:t>The dynamic or </a:t>
            </a:r>
            <a:r>
              <a:rPr lang="en-US" dirty="0" err="1" smtClean="0"/>
              <a:t>behavioural</a:t>
            </a:r>
            <a:r>
              <a:rPr lang="en-US" dirty="0" smtClean="0"/>
              <a:t> model is with state charts. </a:t>
            </a:r>
          </a:p>
          <a:p>
            <a:pPr lvl="1">
              <a:buFontTx/>
              <a:buChar char="•"/>
              <a:defRPr/>
            </a:pPr>
            <a:r>
              <a:rPr lang="en-US" dirty="0" smtClean="0"/>
              <a:t> …. So for concepts, we have to review class diagrams and sequence diagrams.</a:t>
            </a:r>
          </a:p>
          <a:p>
            <a:pPr lvl="1">
              <a:buFontTx/>
              <a:buChar char="•"/>
              <a:defRPr/>
            </a:pPr>
            <a:r>
              <a:rPr lang="en-US" dirty="0" smtClean="0"/>
              <a:t>…. As for process, the development of these two models feed back into a consistency/completeness check for the use-cases.</a:t>
            </a:r>
          </a:p>
          <a:p>
            <a:pPr lvl="1">
              <a:buFontTx/>
              <a:buChar char="•"/>
              <a:defRPr/>
            </a:pPr>
            <a:endParaRPr lang="en-US" dirty="0" smtClean="0"/>
          </a:p>
          <a:p>
            <a:pPr lvl="1">
              <a:buFontTx/>
              <a:buChar char="•"/>
              <a:defRPr/>
            </a:pPr>
            <a:endParaRPr lang="en-US" dirty="0" smtClean="0"/>
          </a:p>
          <a:p>
            <a:pPr lvl="1">
              <a:buFontTx/>
              <a:buChar char="•"/>
              <a:defRPr/>
            </a:pPr>
            <a:endParaRPr lang="en-US" dirty="0" smtClean="0"/>
          </a:p>
          <a:p>
            <a:pPr>
              <a:defRPr/>
            </a:pPr>
            <a:endParaRPr lang="en-US" dirty="0"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8053EA-ABC6-2947-82B1-577D7EEC1793}" type="slidenum">
              <a:rPr lang="en-US"/>
              <a:pPr>
                <a:defRPr/>
              </a:pPr>
              <a:t>153</a:t>
            </a:fld>
            <a:endParaRPr lang="en-US"/>
          </a:p>
        </p:txBody>
      </p:sp>
      <p:sp>
        <p:nvSpPr>
          <p:cNvPr id="133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0179" name="Rectangle 3"/>
          <p:cNvSpPr>
            <a:spLocks noGrp="1" noChangeArrowheads="1"/>
          </p:cNvSpPr>
          <p:nvPr>
            <p:ph type="body" idx="1"/>
          </p:nvPr>
        </p:nvSpPr>
        <p:spPr/>
        <p:txBody>
          <a:bodyPr/>
          <a:lstStyle/>
          <a:p>
            <a:pPr>
              <a:defRPr/>
            </a:pPr>
            <a:endParaRPr lang="en-US" dirty="0" smtClean="0">
              <a:cs typeface="+mn-cs"/>
            </a:endParaRPr>
          </a:p>
          <a:p>
            <a:pPr>
              <a:defRPr/>
            </a:pPr>
            <a:r>
              <a:rPr lang="en-US" dirty="0" smtClean="0">
                <a:cs typeface="+mn-cs"/>
              </a:rPr>
              <a:t>Example of possessive phrases: (the description OF THE emergency) </a:t>
            </a:r>
          </a:p>
          <a:p>
            <a:pPr>
              <a:defRPr/>
            </a:pPr>
            <a:r>
              <a:rPr lang="en-US" dirty="0" smtClean="0">
                <a:cs typeface="+mn-cs"/>
              </a:rPr>
              <a:t>Example of adjective phrases: (the emergency description)</a:t>
            </a:r>
          </a:p>
          <a:p>
            <a:pPr>
              <a:defRPr/>
            </a:pPr>
            <a:endParaRPr lang="en-US" dirty="0" smtClean="0">
              <a:cs typeface="+mn-cs"/>
            </a:endParaRPr>
          </a:p>
          <a:p>
            <a:pPr>
              <a:defRPr/>
            </a:pPr>
            <a:r>
              <a:rPr lang="en-US" dirty="0" smtClean="0">
                <a:cs typeface="+mn-cs"/>
              </a:rPr>
              <a:t>Collection: Obviously, library should have an association to a * of books.</a:t>
            </a:r>
          </a:p>
          <a:p>
            <a:pPr>
              <a:defRPr/>
            </a:pPr>
            <a:r>
              <a:rPr lang="en-US" dirty="0" smtClean="0">
                <a:cs typeface="+mn-cs"/>
              </a:rPr>
              <a:t>But a less obvious example (without a plural, but with different modifiers or labels for the same thing)</a:t>
            </a:r>
          </a:p>
          <a:p>
            <a:pPr>
              <a:defRPr/>
            </a:pPr>
            <a:endParaRPr lang="en-US" dirty="0"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94C8C5-BD6B-B444-AC92-13B0880CC755}" type="slidenum">
              <a:rPr lang="en-US"/>
              <a:pPr>
                <a:defRPr/>
              </a:pPr>
              <a:t>154</a:t>
            </a:fld>
            <a:endParaRPr lang="en-US"/>
          </a:p>
        </p:txBody>
      </p:sp>
      <p:sp>
        <p:nvSpPr>
          <p:cNvPr id="161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3827" name="Rectangle 3"/>
          <p:cNvSpPr>
            <a:spLocks noGrp="1" noChangeArrowheads="1"/>
          </p:cNvSpPr>
          <p:nvPr>
            <p:ph type="body" idx="1"/>
          </p:nvPr>
        </p:nvSpPr>
        <p:spPr/>
        <p:txBody>
          <a:bodyPr/>
          <a:lstStyle/>
          <a:p>
            <a:pPr marL="228600" indent="-228600">
              <a:defRPr/>
            </a:pPr>
            <a:endParaRPr lang="en-US" smtClean="0">
              <a:cs typeface="+mn-cs"/>
            </a:endParaRPr>
          </a:p>
          <a:p>
            <a:pPr marL="228600" indent="-228600">
              <a:defRPr/>
            </a:pPr>
            <a:r>
              <a:rPr lang="en-US" smtClean="0">
                <a:cs typeface="+mn-cs"/>
              </a:rPr>
              <a:t>In the example on the left, the name is assumed to be a string made up of first and last name.</a:t>
            </a:r>
          </a:p>
          <a:p>
            <a:pPr marL="228600" indent="-228600">
              <a:defRPr/>
            </a:pPr>
            <a:r>
              <a:rPr lang="en-US" smtClean="0">
                <a:cs typeface="+mn-cs"/>
              </a:rPr>
              <a:t>The getters would then parse the string to get the applicable part. </a:t>
            </a:r>
          </a:p>
          <a:p>
            <a:pPr marL="228600" indent="-228600">
              <a:defRPr/>
            </a:pPr>
            <a:r>
              <a:rPr lang="en-US" smtClean="0">
                <a:cs typeface="+mn-cs"/>
              </a:rPr>
              <a:t>On the right, it is better to store the individual part (and if necessary, put them together).</a:t>
            </a:r>
          </a:p>
          <a:p>
            <a:pPr marL="228600" indent="-228600">
              <a:defRPr/>
            </a:pPr>
            <a:endParaRPr lang="en-US" smtClean="0">
              <a:cs typeface="+mn-cs"/>
            </a:endParaRPr>
          </a:p>
          <a:p>
            <a:pPr marL="228600" indent="-228600">
              <a:defRPr/>
            </a:pPr>
            <a:r>
              <a:rPr lang="en-US" smtClean="0">
                <a:cs typeface="+mn-cs"/>
              </a:rPr>
              <a:t>Another example: URL</a:t>
            </a:r>
          </a:p>
          <a:p>
            <a:pPr marL="228600" indent="-228600">
              <a:defRPr/>
            </a:pPr>
            <a:r>
              <a:rPr lang="en-US" smtClean="0">
                <a:cs typeface="+mn-cs"/>
              </a:rPr>
              <a:t>4</a:t>
            </a:r>
            <a:r>
              <a:rPr lang="en-US" baseline="30000" smtClean="0">
                <a:cs typeface="+mn-cs"/>
              </a:rPr>
              <a:t>th</a:t>
            </a:r>
            <a:r>
              <a:rPr lang="en-US" smtClean="0">
                <a:cs typeface="+mn-cs"/>
              </a:rPr>
              <a:t> point:From Lethbridge page 202.</a:t>
            </a:r>
          </a:p>
          <a:p>
            <a:pPr marL="228600" indent="-228600">
              <a:defRPr/>
            </a:pPr>
            <a:r>
              <a:rPr lang="en-US" smtClean="0">
                <a:cs typeface="+mn-cs"/>
              </a:rPr>
              <a:t>  There are different opinions on which comes first</a:t>
            </a:r>
          </a:p>
          <a:p>
            <a:pPr marL="228600" indent="-228600">
              <a:defRPr/>
            </a:pPr>
            <a:r>
              <a:rPr lang="en-US" smtClean="0">
                <a:cs typeface="+mn-cs"/>
              </a:rPr>
              <a:t>  a) Associations before attributes: They believe that attributes represent the private state of objects, which should be hidden inside each class and that responsibilities are more abstract. Finding associations helps you find attributes later.</a:t>
            </a:r>
          </a:p>
          <a:p>
            <a:pPr marL="228600" indent="-228600">
              <a:defRPr/>
            </a:pPr>
            <a:r>
              <a:rPr lang="en-US" smtClean="0">
                <a:cs typeface="+mn-cs"/>
              </a:rPr>
              <a:t>  b) Attributes before associations: When you are deciding upon attributes, you are really deciding upon abstract responsibilities for holding information, which are among the most important responsibilities.</a:t>
            </a:r>
          </a:p>
          <a:p>
            <a:pPr marL="228600" indent="-228600">
              <a:defRPr/>
            </a:pPr>
            <a:r>
              <a:rPr lang="en-US" smtClean="0">
                <a:cs typeface="+mn-cs"/>
              </a:rPr>
              <a:t>BUT</a:t>
            </a:r>
          </a:p>
          <a:p>
            <a:pPr marL="228600" indent="-228600">
              <a:buFontTx/>
              <a:buAutoNum type="alphaLcParenR"/>
              <a:defRPr/>
            </a:pPr>
            <a:r>
              <a:rPr lang="en-US" smtClean="0">
                <a:cs typeface="+mn-cs"/>
              </a:rPr>
              <a:t>whatever opinion you have, iteration means that either approach will work</a:t>
            </a:r>
          </a:p>
          <a:p>
            <a:pPr marL="228600" indent="-228600">
              <a:buFontTx/>
              <a:buAutoNum type="alphaLcParenR"/>
              <a:defRPr/>
            </a:pPr>
            <a:r>
              <a:rPr lang="en-US" smtClean="0">
                <a:cs typeface="+mn-cs"/>
              </a:rPr>
              <a:t>people on both side both agree: You should not decide on INSTANCE VARIABLES (concrete implementations of variables) until the final stages of modeling because these really do represent the private state of objects.</a:t>
            </a:r>
          </a:p>
          <a:p>
            <a:pPr marL="685800" lvl="1" indent="-228600">
              <a:defRPr/>
            </a:pPr>
            <a:r>
              <a:rPr lang="en-US" smtClean="0"/>
              <a:t>What is the difference between instance variables and attributes ?</a:t>
            </a:r>
          </a:p>
          <a:p>
            <a:pPr marL="685800" lvl="1" indent="-228600">
              <a:defRPr/>
            </a:pPr>
            <a:r>
              <a:rPr lang="en-US" smtClean="0"/>
              <a:t>  - Attributes are the general types (not language dependent)</a:t>
            </a:r>
          </a:p>
          <a:p>
            <a:pPr marL="685800" lvl="1" indent="-228600">
              <a:defRPr/>
            </a:pPr>
            <a:r>
              <a:rPr lang="en-US" smtClean="0"/>
              <a:t>  - Attributes don</a:t>
            </a:r>
            <a:r>
              <a:rPr lang="ja-JP" altLang="en-US" smtClean="0">
                <a:latin typeface="Arial"/>
              </a:rPr>
              <a:t>’</a:t>
            </a:r>
            <a:r>
              <a:rPr lang="en-US" smtClean="0"/>
              <a:t>t consider copy-vs-reference</a:t>
            </a:r>
          </a:p>
          <a:p>
            <a:pPr marL="228600" indent="-228600">
              <a:defRPr/>
            </a:pPr>
            <a:endParaRPr lang="en-US" smtClean="0">
              <a:cs typeface="+mn-cs"/>
            </a:endParaRPr>
          </a:p>
          <a:p>
            <a:pPr marL="228600" indent="-228600">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3B395D-E05B-8D46-B349-9188B64D1B70}" type="slidenum">
              <a:rPr lang="en-US"/>
              <a:pPr>
                <a:defRPr/>
              </a:pPr>
              <a:t>155</a:t>
            </a:fld>
            <a:endParaRPr lang="en-US"/>
          </a:p>
        </p:txBody>
      </p:sp>
      <p:sp>
        <p:nvSpPr>
          <p:cNvPr id="16148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4851" name="Rectangle 1027"/>
          <p:cNvSpPr>
            <a:spLocks noGrp="1" noChangeArrowheads="1"/>
          </p:cNvSpPr>
          <p:nvPr>
            <p:ph type="body" idx="1"/>
          </p:nvPr>
        </p:nvSpPr>
        <p:spPr/>
        <p:txBody>
          <a:bodyPr/>
          <a:lstStyle/>
          <a:p>
            <a:pPr>
              <a:defRPr/>
            </a:pPr>
            <a:r>
              <a:rPr lang="en-US" smtClean="0">
                <a:cs typeface="+mn-cs"/>
              </a:rPr>
              <a:t>Finally, to end up the section on </a:t>
            </a:r>
            <a:r>
              <a:rPr lang="ja-JP" altLang="en-US" smtClean="0">
                <a:latin typeface="Arial"/>
                <a:cs typeface="+mn-cs"/>
              </a:rPr>
              <a:t>“</a:t>
            </a:r>
            <a:r>
              <a:rPr lang="en-US" smtClean="0">
                <a:cs typeface="+mn-cs"/>
              </a:rPr>
              <a:t>Identifying Associations and Attributes</a:t>
            </a:r>
            <a:r>
              <a:rPr lang="ja-JP" altLang="en-US" smtClean="0">
                <a:latin typeface="Arial"/>
                <a:cs typeface="+mn-cs"/>
              </a:rPr>
              <a:t>”</a:t>
            </a:r>
            <a:r>
              <a:rPr lang="en-US" smtClean="0">
                <a:cs typeface="+mn-cs"/>
              </a:rPr>
              <a:t>, we look at generalizations.</a:t>
            </a:r>
          </a:p>
          <a:p>
            <a:pPr>
              <a:defRPr/>
            </a:pPr>
            <a:r>
              <a:rPr lang="en-US" smtClean="0">
                <a:cs typeface="+mn-cs"/>
              </a:rPr>
              <a:t>Notice earlier, we did not focus on this; it</a:t>
            </a:r>
            <a:r>
              <a:rPr lang="ja-JP" altLang="en-US" smtClean="0">
                <a:latin typeface="Arial"/>
                <a:cs typeface="+mn-cs"/>
              </a:rPr>
              <a:t>’</a:t>
            </a:r>
            <a:r>
              <a:rPr lang="en-US" smtClean="0">
                <a:cs typeface="+mn-cs"/>
              </a:rPr>
              <a:t>s a secondary activity.</a:t>
            </a:r>
          </a:p>
          <a:p>
            <a:pPr>
              <a:defRPr/>
            </a:pPr>
            <a:endParaRPr lang="en-US" smtClean="0">
              <a:cs typeface="+mn-cs"/>
            </a:endParaRPr>
          </a:p>
          <a:p>
            <a:pPr>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7C9C37-F887-BE47-9B8D-5257FEB5289B}" type="slidenum">
              <a:rPr lang="en-US"/>
              <a:pPr>
                <a:defRPr/>
              </a:pPr>
              <a:t>156</a:t>
            </a:fld>
            <a:endParaRPr lang="en-US"/>
          </a:p>
        </p:txBody>
      </p:sp>
      <p:sp>
        <p:nvSpPr>
          <p:cNvPr id="149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98115" name="Rectangle 3"/>
          <p:cNvSpPr>
            <a:spLocks noGrp="1" noChangeArrowheads="1"/>
          </p:cNvSpPr>
          <p:nvPr>
            <p:ph type="body" idx="1"/>
          </p:nvPr>
        </p:nvSpPr>
        <p:spPr/>
        <p:txBody>
          <a:bodyPr/>
          <a:lstStyle/>
          <a:p>
            <a:pPr>
              <a:defRPr/>
            </a:pPr>
            <a:r>
              <a:rPr lang="en-US" smtClean="0">
                <a:cs typeface="+mn-cs"/>
              </a:rPr>
              <a:t>Note class is Abstract (no instances)</a:t>
            </a:r>
          </a:p>
          <a:p>
            <a:pPr>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72F031-E92C-954A-BAE2-9C2AA03B3990}" type="slidenum">
              <a:rPr lang="en-US"/>
              <a:pPr>
                <a:defRPr/>
              </a:pPr>
              <a:t>157</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24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E58927-F579-D44C-99B3-02B46CE535B9}" type="slidenum">
              <a:rPr lang="en-US"/>
              <a:pPr>
                <a:defRPr/>
              </a:pPr>
              <a:t>158</a:t>
            </a:fld>
            <a:endParaRPr lang="en-US"/>
          </a:p>
        </p:txBody>
      </p:sp>
      <p:sp>
        <p:nvSpPr>
          <p:cNvPr id="1078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8275" name="Rectangle 3"/>
          <p:cNvSpPr>
            <a:spLocks noGrp="1" noChangeArrowheads="1"/>
          </p:cNvSpPr>
          <p:nvPr>
            <p:ph type="body" idx="1"/>
          </p:nvPr>
        </p:nvSpPr>
        <p:spPr/>
        <p:txBody>
          <a:bodyPr/>
          <a:lstStyle/>
          <a:p>
            <a:pPr>
              <a:defRPr/>
            </a:pPr>
            <a:r>
              <a:rPr lang="en-US" smtClean="0">
                <a:cs typeface="+mn-cs"/>
              </a:rPr>
              <a:t>A transition that is never taken is evidence that a use case is possibly missing. </a:t>
            </a:r>
          </a:p>
          <a:p>
            <a:pPr>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A59412-60EB-3846-A804-25187AB8DCA3}" type="slidenum">
              <a:rPr lang="en-US"/>
              <a:pPr>
                <a:defRPr/>
              </a:pPr>
              <a:t>159</a:t>
            </a:fld>
            <a:endParaRPr lang="en-US"/>
          </a:p>
        </p:txBody>
      </p:sp>
      <p:sp>
        <p:nvSpPr>
          <p:cNvPr id="1080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803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3BF2DE-C4D4-6142-8F8B-FC93DBBB96DF}" type="slidenum">
              <a:rPr lang="en-US"/>
              <a:pPr>
                <a:defRPr/>
              </a:pPr>
              <a:t>160</a:t>
            </a:fld>
            <a:endParaRPr lang="en-US"/>
          </a:p>
        </p:txBody>
      </p:sp>
      <p:sp>
        <p:nvSpPr>
          <p:cNvPr id="1735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568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0A66C3-6233-4D47-AED0-DA4379EAE3EC}" type="slidenum">
              <a:rPr lang="en-US"/>
              <a:pPr>
                <a:defRPr/>
              </a:pPr>
              <a:t>165</a:t>
            </a:fld>
            <a:endParaRPr lang="en-US"/>
          </a:p>
        </p:txBody>
      </p:sp>
      <p:sp>
        <p:nvSpPr>
          <p:cNvPr id="150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00163" name="Rectangle 3"/>
          <p:cNvSpPr>
            <a:spLocks noGrp="1" noChangeArrowheads="1"/>
          </p:cNvSpPr>
          <p:nvPr>
            <p:ph type="body" idx="1"/>
          </p:nvPr>
        </p:nvSpPr>
        <p:spPr/>
        <p:txBody>
          <a:bodyPr/>
          <a:lstStyle/>
          <a:p>
            <a:pPr>
              <a:defRPr/>
            </a:pPr>
            <a:r>
              <a:rPr lang="en-US" smtClean="0">
                <a:cs typeface="+mn-cs"/>
              </a:rPr>
              <a:t>The diagrams from the book have been corrected on a number of minor details</a:t>
            </a:r>
          </a:p>
          <a:p>
            <a:pPr>
              <a:defRPr/>
            </a:pPr>
            <a:r>
              <a:rPr lang="en-US" smtClean="0">
                <a:cs typeface="+mn-cs"/>
              </a:rPr>
              <a:t>Initiation from the FieldOfficerStation side</a:t>
            </a:r>
          </a:p>
          <a:p>
            <a:pPr>
              <a:defRPr/>
            </a:pPr>
            <a:r>
              <a:rPr lang="en-US" smtClean="0">
                <a:cs typeface="+mn-cs"/>
              </a:rPr>
              <a:t>Model the sequence of interactions among objects needed to realize the use case ReportEmergency. </a:t>
            </a:r>
          </a:p>
          <a:p>
            <a:pPr>
              <a:defRPr/>
            </a:pPr>
            <a:r>
              <a:rPr lang="en-US" smtClean="0">
                <a:cs typeface="+mn-cs"/>
              </a:rPr>
              <a:t>Messages from one object to the other</a:t>
            </a:r>
          </a:p>
          <a:p>
            <a:pPr>
              <a:defRPr/>
            </a:pPr>
            <a:r>
              <a:rPr lang="en-US" smtClean="0">
                <a:cs typeface="+mn-cs"/>
              </a:rPr>
              <a:t>Time proceeds vertically</a:t>
            </a:r>
          </a:p>
          <a:p>
            <a:pPr>
              <a:defRPr/>
            </a:pPr>
            <a:r>
              <a:rPr lang="en-US" smtClean="0">
                <a:cs typeface="+mn-cs"/>
              </a:rPr>
              <a:t>Receipt of a message trigger activation of an operation</a:t>
            </a:r>
          </a:p>
          <a:p>
            <a:pPr>
              <a:defRPr/>
            </a:pPr>
            <a:r>
              <a:rPr lang="en-US" smtClean="0">
                <a:cs typeface="+mn-cs"/>
              </a:rPr>
              <a:t>Activations represented as rectangles</a:t>
            </a:r>
          </a:p>
          <a:p>
            <a:pPr>
              <a:defRPr/>
            </a:pPr>
            <a:r>
              <a:rPr lang="en-US" smtClean="0">
                <a:cs typeface="+mn-cs"/>
              </a:rPr>
              <a:t>Length represent time operation is active</a:t>
            </a:r>
          </a:p>
          <a:p>
            <a:pPr>
              <a:defRPr/>
            </a:pPr>
            <a:r>
              <a:rPr lang="en-US" smtClean="0">
                <a:cs typeface="+mn-cs"/>
              </a:rPr>
              <a:t>Usually, during analysis, as opposed to what is shown in the textbook, we do not specify communication modes between objects (synchronous, asynchronous) – This is a design activity</a:t>
            </a:r>
          </a:p>
          <a:p>
            <a:pPr>
              <a:defRPr/>
            </a:pPr>
            <a:r>
              <a:rPr lang="en-US" smtClean="0">
                <a:solidFill>
                  <a:srgbClr val="000000"/>
                </a:solidFill>
                <a:latin typeface="Helvetica" charset="0"/>
                <a:cs typeface="+mn-cs"/>
              </a:rPr>
              <a:t>This is not analysis, but just to make things concrete, an asynchronousmessage such as submitReportToDispatcher() may be, for example, a remote method invocation, may be implemented by an object broker that handles distribution (CORBA)</a:t>
            </a:r>
          </a:p>
          <a:p>
            <a:pPr>
              <a:defRPr/>
            </a:pPr>
            <a:endParaRPr lang="en-US" smtClean="0">
              <a:solidFill>
                <a:srgbClr val="000000"/>
              </a:solidFill>
              <a:latin typeface="Helvetica" charset="0"/>
              <a:cs typeface="+mn-cs"/>
            </a:endParaRPr>
          </a:p>
          <a:p>
            <a:pPr>
              <a:defRPr/>
            </a:pPr>
            <a:r>
              <a:rPr lang="en-US" smtClean="0">
                <a:solidFill>
                  <a:srgbClr val="000000"/>
                </a:solidFill>
                <a:latin typeface="Helvetica" charset="0"/>
                <a:cs typeface="+mn-cs"/>
              </a:rPr>
              <a:t>What</a:t>
            </a:r>
            <a:r>
              <a:rPr lang="ja-JP" altLang="en-US" smtClean="0">
                <a:solidFill>
                  <a:srgbClr val="000000"/>
                </a:solidFill>
                <a:latin typeface="Arial"/>
                <a:cs typeface="+mn-cs"/>
              </a:rPr>
              <a:t>’</a:t>
            </a:r>
            <a:r>
              <a:rPr lang="en-US" smtClean="0">
                <a:solidFill>
                  <a:srgbClr val="000000"/>
                </a:solidFill>
                <a:latin typeface="Helvetica" charset="0"/>
                <a:cs typeface="+mn-cs"/>
              </a:rPr>
              <a:t>s wrong with the book</a:t>
            </a:r>
            <a:r>
              <a:rPr lang="ja-JP" altLang="en-US" smtClean="0">
                <a:solidFill>
                  <a:srgbClr val="000000"/>
                </a:solidFill>
                <a:latin typeface="Arial"/>
                <a:cs typeface="+mn-cs"/>
              </a:rPr>
              <a:t>’</a:t>
            </a:r>
            <a:r>
              <a:rPr lang="en-US" smtClean="0">
                <a:solidFill>
                  <a:srgbClr val="000000"/>
                </a:solidFill>
                <a:latin typeface="Helvetica" charset="0"/>
                <a:cs typeface="+mn-cs"/>
              </a:rPr>
              <a:t>s diagram?</a:t>
            </a:r>
          </a:p>
          <a:p>
            <a:pPr>
              <a:defRPr/>
            </a:pPr>
            <a:endParaRPr lang="en-US" smtClean="0">
              <a:solidFill>
                <a:srgbClr val="000000"/>
              </a:solidFill>
              <a:latin typeface="Helvetica" charset="0"/>
              <a:cs typeface="+mn-cs"/>
            </a:endParaRPr>
          </a:p>
          <a:p>
            <a:pPr>
              <a:buFontTx/>
              <a:buChar char="-"/>
              <a:defRPr/>
            </a:pPr>
            <a:r>
              <a:rPr lang="en-US" smtClean="0">
                <a:solidFill>
                  <a:srgbClr val="000000"/>
                </a:solidFill>
                <a:latin typeface="Helvetica" charset="0"/>
                <a:cs typeface="+mn-cs"/>
              </a:rPr>
              <a:t>Object should only appear when they are created</a:t>
            </a:r>
          </a:p>
          <a:p>
            <a:pPr>
              <a:buFontTx/>
              <a:buChar char="-"/>
              <a:defRPr/>
            </a:pPr>
            <a:r>
              <a:rPr lang="en-US" smtClean="0">
                <a:solidFill>
                  <a:srgbClr val="000000"/>
                </a:solidFill>
                <a:latin typeface="Helvetica" charset="0"/>
                <a:cs typeface="+mn-cs"/>
              </a:rPr>
              <a:t>Using an activation bar for the actor does not make sense. </a:t>
            </a:r>
          </a:p>
          <a:p>
            <a:pPr>
              <a:buFontTx/>
              <a:buChar char="-"/>
              <a:defRPr/>
            </a:pPr>
            <a:r>
              <a:rPr lang="en-US" smtClean="0">
                <a:solidFill>
                  <a:srgbClr val="000000"/>
                </a:solidFill>
                <a:latin typeface="Helvetica" charset="0"/>
                <a:cs typeface="+mn-cs"/>
              </a:rPr>
              <a:t>A &lt;&lt;new&gt;&gt; message could be shown instead of create(), which does not correspond to any real method, I.e., the constructor. </a:t>
            </a:r>
          </a:p>
          <a:p>
            <a:pPr>
              <a:buFontTx/>
              <a:buChar char="-"/>
              <a:defRPr/>
            </a:pPr>
            <a:endParaRPr lang="en-US" smtClean="0">
              <a:cs typeface="+mn-cs"/>
            </a:endParaRPr>
          </a:p>
          <a:p>
            <a:pPr>
              <a:defRPr/>
            </a:pPr>
            <a:endParaRPr lang="en-US" smtClean="0">
              <a:cs typeface="+mn-cs"/>
            </a:endParaRPr>
          </a:p>
          <a:p>
            <a:pPr>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4D0CDF-578D-0544-B83C-A8C16E72A1CF}" type="slidenum">
              <a:rPr lang="en-US"/>
              <a:pPr>
                <a:defRPr/>
              </a:pPr>
              <a:t>166</a:t>
            </a:fld>
            <a:endParaRPr lang="en-US"/>
          </a:p>
        </p:txBody>
      </p:sp>
      <p:sp>
        <p:nvSpPr>
          <p:cNvPr id="150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02211" name="Rectangle 3"/>
          <p:cNvSpPr>
            <a:spLocks noGrp="1" noChangeArrowheads="1"/>
          </p:cNvSpPr>
          <p:nvPr>
            <p:ph type="body" idx="1"/>
          </p:nvPr>
        </p:nvSpPr>
        <p:spPr/>
        <p:txBody>
          <a:bodyPr/>
          <a:lstStyle/>
          <a:p>
            <a:pPr>
              <a:defRPr/>
            </a:pPr>
            <a:endParaRPr lang="en-US" smtClean="0">
              <a:cs typeface="+mn-cs"/>
            </a:endParaRPr>
          </a:p>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5A9AD5-1FBC-2E4F-89B2-919E2B67C7F0}" type="slidenum">
              <a:rPr lang="en-US"/>
              <a:pPr>
                <a:defRPr/>
              </a:pPr>
              <a:t>8</a:t>
            </a:fld>
            <a:endParaRPr lang="en-US"/>
          </a:p>
        </p:txBody>
      </p:sp>
      <p:sp>
        <p:nvSpPr>
          <p:cNvPr id="1674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42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9FA020-DE1E-0F42-A3CD-C4598E8E218F}" type="slidenum">
              <a:rPr lang="en-US"/>
              <a:pPr>
                <a:defRPr/>
              </a:pPr>
              <a:t>167</a:t>
            </a:fld>
            <a:endParaRPr lang="en-US"/>
          </a:p>
        </p:txBody>
      </p:sp>
      <p:sp>
        <p:nvSpPr>
          <p:cNvPr id="150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04259" name="Rectangle 3"/>
          <p:cNvSpPr>
            <a:spLocks noGrp="1" noChangeArrowheads="1"/>
          </p:cNvSpPr>
          <p:nvPr>
            <p:ph type="body" idx="1"/>
          </p:nvPr>
        </p:nvSpPr>
        <p:spPr/>
        <p:txBody>
          <a:bodyPr/>
          <a:lstStyle/>
          <a:p>
            <a:pPr>
              <a:defRPr/>
            </a:pPr>
            <a:r>
              <a:rPr lang="en-US" smtClean="0">
                <a:cs typeface="+mn-cs"/>
              </a:rPr>
              <a:t>Note we are destroying a control object at the end of a use case. But ManageEmergencyControl should also be destroyed. </a:t>
            </a:r>
          </a:p>
          <a:p>
            <a:pPr>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A7D593-8B2B-C04A-8BDB-94F927AE7090}" type="slidenum">
              <a:rPr lang="en-US"/>
              <a:pPr>
                <a:defRPr/>
              </a:pPr>
              <a:t>170</a:t>
            </a:fld>
            <a:endParaRPr lang="en-US"/>
          </a:p>
        </p:txBody>
      </p:sp>
      <p:sp>
        <p:nvSpPr>
          <p:cNvPr id="1094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4659" name="Rectangle 3"/>
          <p:cNvSpPr>
            <a:spLocks noGrp="1" noChangeArrowheads="1"/>
          </p:cNvSpPr>
          <p:nvPr>
            <p:ph type="body" idx="1"/>
          </p:nvPr>
        </p:nvSpPr>
        <p:spPr/>
        <p:txBody>
          <a:bodyPr/>
          <a:lstStyle/>
          <a:p>
            <a:pPr>
              <a:defRPr/>
            </a:pPr>
            <a:r>
              <a:rPr lang="en-US" smtClean="0">
                <a:cs typeface="+mn-cs"/>
              </a:rPr>
              <a:t>Analyzing Use Case descriptions only allow us to determine an initial set of classes (and objects). Sequence diagrams enable their refinement and must be drawn for each use case. </a:t>
            </a:r>
          </a:p>
          <a:p>
            <a:pPr>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B983EF-2832-B04D-BDC4-C5DCDE735B8E}" type="slidenum">
              <a:rPr lang="en-US"/>
              <a:pPr>
                <a:defRPr/>
              </a:pPr>
              <a:t>171</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24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60F72C-F071-A147-8EFA-A9FC4F4EA586}" type="slidenum">
              <a:rPr lang="en-US"/>
              <a:pPr>
                <a:defRPr/>
              </a:pPr>
              <a:t>172</a:t>
            </a:fld>
            <a:endParaRPr lang="en-US"/>
          </a:p>
        </p:txBody>
      </p:sp>
      <p:sp>
        <p:nvSpPr>
          <p:cNvPr id="109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6707" name="Rectangle 3"/>
          <p:cNvSpPr>
            <a:spLocks noGrp="1" noChangeArrowheads="1"/>
          </p:cNvSpPr>
          <p:nvPr>
            <p:ph type="body" idx="1"/>
          </p:nvPr>
        </p:nvSpPr>
        <p:spPr/>
        <p:txBody>
          <a:bodyPr/>
          <a:lstStyle/>
          <a:p>
            <a:pPr marL="228600" indent="-228600">
              <a:defRPr/>
            </a:pPr>
            <a:r>
              <a:rPr lang="en-US" smtClean="0">
                <a:cs typeface="+mn-cs"/>
              </a:rPr>
              <a:t>We will see how the behavior of an operation can be specified through pre-, post-conditions and class invariants (I.e., contracts)</a:t>
            </a:r>
          </a:p>
          <a:p>
            <a:pPr marL="228600" indent="-228600">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0202E5-A2A1-DE4D-9BB2-FAB92CCCE2D2}" type="slidenum">
              <a:rPr lang="en-US"/>
              <a:pPr>
                <a:defRPr/>
              </a:pPr>
              <a:t>173</a:t>
            </a:fld>
            <a:endParaRPr lang="en-US"/>
          </a:p>
        </p:txBody>
      </p:sp>
      <p:sp>
        <p:nvSpPr>
          <p:cNvPr id="10987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8755" name="Rectangle 1027"/>
          <p:cNvSpPr>
            <a:spLocks noGrp="1" noChangeArrowheads="1"/>
          </p:cNvSpPr>
          <p:nvPr>
            <p:ph type="body" idx="1"/>
          </p:nvPr>
        </p:nvSpPr>
        <p:spPr/>
        <p:txBody>
          <a:bodyPr/>
          <a:lstStyle/>
          <a:p>
            <a:pPr>
              <a:defRPr/>
            </a:pPr>
            <a:r>
              <a:rPr lang="en-US" smtClean="0">
                <a:cs typeface="+mn-cs"/>
              </a:rPr>
              <a:t>We can be more rigorous about specifying responsibilities – more details in the next course</a:t>
            </a:r>
            <a:r>
              <a:rPr lang="ja-JP" altLang="en-US" smtClean="0">
                <a:latin typeface="Arial"/>
                <a:cs typeface="+mn-cs"/>
              </a:rPr>
              <a:t>’</a:t>
            </a:r>
            <a:r>
              <a:rPr lang="en-US" smtClean="0">
                <a:cs typeface="+mn-cs"/>
              </a:rPr>
              <a:t>s section</a:t>
            </a:r>
          </a:p>
          <a:p>
            <a:pPr>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C56BAC-5FC7-174D-AD48-F0DFED760EBD}" type="slidenum">
              <a:rPr lang="en-US"/>
              <a:pPr>
                <a:defRPr/>
              </a:pPr>
              <a:t>174</a:t>
            </a:fld>
            <a:endParaRPr lang="en-US"/>
          </a:p>
        </p:txBody>
      </p:sp>
      <p:sp>
        <p:nvSpPr>
          <p:cNvPr id="10987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8755" name="Rectangle 1027"/>
          <p:cNvSpPr>
            <a:spLocks noGrp="1" noChangeArrowheads="1"/>
          </p:cNvSpPr>
          <p:nvPr>
            <p:ph type="body" idx="1"/>
          </p:nvPr>
        </p:nvSpPr>
        <p:spPr/>
        <p:txBody>
          <a:bodyPr/>
          <a:lstStyle/>
          <a:p>
            <a:pPr>
              <a:defRPr/>
            </a:pPr>
            <a:r>
              <a:rPr lang="en-US" smtClean="0">
                <a:cs typeface="+mn-cs"/>
              </a:rPr>
              <a:t>We can be more rigorous about specifying responsibilities – more details in the next course</a:t>
            </a:r>
            <a:r>
              <a:rPr lang="ja-JP" altLang="en-US" smtClean="0">
                <a:latin typeface="Arial"/>
                <a:cs typeface="+mn-cs"/>
              </a:rPr>
              <a:t>’</a:t>
            </a:r>
            <a:r>
              <a:rPr lang="en-US" smtClean="0">
                <a:cs typeface="+mn-cs"/>
              </a:rPr>
              <a:t>s section</a:t>
            </a:r>
          </a:p>
          <a:p>
            <a:pPr>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17A12C-BEEB-7743-B76F-1D309784F9FB}" type="slidenum">
              <a:rPr lang="en-US"/>
              <a:pPr>
                <a:defRPr/>
              </a:pPr>
              <a:t>178</a:t>
            </a:fld>
            <a:endParaRPr lang="en-US"/>
          </a:p>
        </p:txBody>
      </p:sp>
      <p:sp>
        <p:nvSpPr>
          <p:cNvPr id="133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203" name="Rectangle 3"/>
          <p:cNvSpPr>
            <a:spLocks noGrp="1" noChangeArrowheads="1"/>
          </p:cNvSpPr>
          <p:nvPr>
            <p:ph type="body" idx="1"/>
          </p:nvPr>
        </p:nvSpPr>
        <p:spPr/>
        <p:txBody>
          <a:bodyPr/>
          <a:lstStyle/>
          <a:p>
            <a:pPr>
              <a:defRPr/>
            </a:pPr>
            <a:endParaRPr lang="en-US" smtClean="0">
              <a:cs typeface="+mn-cs"/>
            </a:endParaRPr>
          </a:p>
          <a:p>
            <a:pPr>
              <a:defRPr/>
            </a:pPr>
            <a:r>
              <a:rPr lang="en-US" smtClean="0">
                <a:cs typeface="+mn-cs"/>
              </a:rPr>
              <a:t>Repeat of slide: I presume to emphasize that all of these models are being used to evolve and improve the use-cases.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CB3C5C-CAFD-834F-B085-55667A10A6DA}" type="slidenum">
              <a:rPr lang="en-US"/>
              <a:pPr>
                <a:defRPr/>
              </a:pPr>
              <a:t>181</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24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CD16C7-C897-1B4A-9E9F-59EC101749C6}" type="slidenum">
              <a:rPr lang="en-US"/>
              <a:pPr>
                <a:defRPr/>
              </a:pPr>
              <a:t>182</a:t>
            </a:fld>
            <a:endParaRPr lang="en-US"/>
          </a:p>
        </p:txBody>
      </p:sp>
      <p:sp>
        <p:nvSpPr>
          <p:cNvPr id="11018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1827" name="Rectangle 1027"/>
          <p:cNvSpPr>
            <a:spLocks noGrp="1" noChangeArrowheads="1"/>
          </p:cNvSpPr>
          <p:nvPr>
            <p:ph type="body" idx="1"/>
          </p:nvPr>
        </p:nvSpPr>
        <p:spPr/>
        <p:txBody>
          <a:bodyPr/>
          <a:lstStyle/>
          <a:p>
            <a:pPr>
              <a:defRPr/>
            </a:pPr>
            <a:r>
              <a:rPr lang="en-US" smtClean="0">
                <a:cs typeface="+mn-cs"/>
              </a:rPr>
              <a:t>An analysis model should be carefully reviewed before going to system design. Many stakeholders are involved in such reviews: Analysts, designers, testers but also users for the data dictionary. </a:t>
            </a:r>
          </a:p>
          <a:p>
            <a:pPr>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3F7B51-F5D6-2847-879F-4069325A6531}" type="slidenum">
              <a:rPr lang="en-US"/>
              <a:pPr>
                <a:defRPr/>
              </a:pPr>
              <a:t>184</a:t>
            </a:fld>
            <a:endParaRPr lang="en-US"/>
          </a:p>
        </p:txBody>
      </p:sp>
      <p:sp>
        <p:nvSpPr>
          <p:cNvPr id="11048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4899" name="Rectangle 1027"/>
          <p:cNvSpPr>
            <a:spLocks noGrp="1" noChangeArrowheads="1"/>
          </p:cNvSpPr>
          <p:nvPr>
            <p:ph type="body" idx="1"/>
          </p:nvPr>
        </p:nvSpPr>
        <p:spPr/>
        <p:txBody>
          <a:bodyPr/>
          <a:lstStyle/>
          <a:p>
            <a:pPr>
              <a:defRPr/>
            </a:pPr>
            <a:r>
              <a:rPr lang="en-US" smtClean="0">
                <a:cs typeface="+mn-cs"/>
              </a:rPr>
              <a:t>Elements: use cases, classes, attributes</a:t>
            </a:r>
          </a:p>
          <a:p>
            <a:pPr>
              <a:defRPr/>
            </a:pPr>
            <a:r>
              <a:rPr lang="en-US" smtClean="0">
                <a:cs typeface="+mn-cs"/>
              </a:rPr>
              <a:t>Then you have to review how realistic are non-functional requirements in light of the analysis model</a:t>
            </a:r>
          </a:p>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9F1ABF-C383-1B4D-AAC9-8F588E82F381}" type="slidenum">
              <a:rPr lang="en-US"/>
              <a:pPr>
                <a:defRPr/>
              </a:pPr>
              <a:t>9</a:t>
            </a:fld>
            <a:endParaRPr lang="en-US"/>
          </a:p>
        </p:txBody>
      </p:sp>
      <p:sp>
        <p:nvSpPr>
          <p:cNvPr id="1675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52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37F66C-0575-A449-ADD7-E160B4B73012}" type="slidenum">
              <a:rPr lang="en-US"/>
              <a:pPr>
                <a:defRPr/>
              </a:pPr>
              <a:t>185</a:t>
            </a:fld>
            <a:endParaRPr lang="en-US"/>
          </a:p>
        </p:txBody>
      </p:sp>
      <p:sp>
        <p:nvSpPr>
          <p:cNvPr id="1196034" name="Rectangle 2050"/>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6035" name="Rectangle 2051"/>
          <p:cNvSpPr>
            <a:spLocks noGrp="1" noChangeArrowheads="1"/>
          </p:cNvSpPr>
          <p:nvPr>
            <p:ph type="body" idx="1"/>
          </p:nvPr>
        </p:nvSpPr>
        <p:spPr/>
        <p:txBody>
          <a:bodyPr/>
          <a:lstStyle/>
          <a:p>
            <a:pPr>
              <a:defRPr/>
            </a:pPr>
            <a:r>
              <a:rPr lang="en-US" smtClean="0">
                <a:cs typeface="+mn-cs"/>
              </a:rPr>
              <a:t>Define interactions: sequence or collaboration diagram</a:t>
            </a:r>
          </a:p>
          <a:p>
            <a:pPr>
              <a:defRPr/>
            </a:pPr>
            <a:r>
              <a:rPr lang="en-US" smtClean="0">
                <a:cs typeface="+mn-cs"/>
              </a:rPr>
              <a:t>Define non-trivial behavior: statecharts</a:t>
            </a:r>
          </a:p>
          <a:p>
            <a:pPr>
              <a:defRPr/>
            </a:pPr>
            <a:r>
              <a:rPr lang="en-US" smtClean="0">
                <a:cs typeface="+mn-cs"/>
              </a:rPr>
              <a:t>Consolidate: introduce qualifiers, generalization relationships, and suppressing redundancies</a:t>
            </a:r>
          </a:p>
          <a:p>
            <a:pPr>
              <a:defRPr/>
            </a:pPr>
            <a:r>
              <a:rPr lang="en-US" smtClean="0">
                <a:cs typeface="+mn-cs"/>
              </a:rPr>
              <a:t>Review: correctness, completeness, consistency, realism</a:t>
            </a:r>
          </a:p>
          <a:p>
            <a:pPr>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1CE961-EBD0-7C4C-9348-FEF6FC782489}" type="slidenum">
              <a:rPr lang="en-US"/>
              <a:pPr>
                <a:defRPr/>
              </a:pPr>
              <a:t>186</a:t>
            </a:fld>
            <a:endParaRPr lang="en-US"/>
          </a:p>
        </p:txBody>
      </p:sp>
      <p:sp>
        <p:nvSpPr>
          <p:cNvPr id="167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773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17AF79-C364-BD44-83AD-130E18F33161}" type="slidenum">
              <a:rPr lang="en-US"/>
              <a:pPr>
                <a:defRPr/>
              </a:pPr>
              <a:t>188</a:t>
            </a:fld>
            <a:endParaRPr lang="en-US"/>
          </a:p>
        </p:txBody>
      </p:sp>
      <p:sp>
        <p:nvSpPr>
          <p:cNvPr id="91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9555" name="Rectangle 3"/>
          <p:cNvSpPr>
            <a:spLocks noGrp="1" noChangeArrowheads="1"/>
          </p:cNvSpPr>
          <p:nvPr>
            <p:ph type="body" idx="1"/>
          </p:nvPr>
        </p:nvSpPr>
        <p:spPr/>
        <p:txBody>
          <a:bodyPr/>
          <a:lstStyle/>
          <a:p>
            <a:pPr>
              <a:defRPr/>
            </a:pPr>
            <a:r>
              <a:rPr lang="en-US"/>
              <a:t>Assert(): If it is evaluated to false, the program is terminated and an appropriate error message is displayed, specifying the function and line. </a:t>
            </a:r>
          </a:p>
          <a:p>
            <a:pPr>
              <a:defRPr/>
            </a:pPr>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368387-F2F8-DB45-9D23-F78326A00F3E}" type="slidenum">
              <a:rPr lang="en-US"/>
              <a:pPr>
                <a:defRPr/>
              </a:pPr>
              <a:t>189</a:t>
            </a:fld>
            <a:endParaRPr lang="en-US"/>
          </a:p>
        </p:txBody>
      </p:sp>
      <p:sp>
        <p:nvSpPr>
          <p:cNvPr id="92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1603" name="Rectangle 3"/>
          <p:cNvSpPr>
            <a:spLocks noGrp="1" noChangeArrowheads="1"/>
          </p:cNvSpPr>
          <p:nvPr>
            <p:ph type="body" idx="1"/>
          </p:nvPr>
        </p:nvSpPr>
        <p:spPr/>
        <p:txBody>
          <a:bodyPr lIns="90307" tIns="45154" rIns="90307" bIns="45154"/>
          <a:lstStyle/>
          <a:p>
            <a:pPr>
              <a:defRPr/>
            </a:pPr>
            <a:r>
              <a:rPr lang="en-US"/>
              <a:t>No all programming languages support compatibility, e.g., by allowing objects of the subclass to not provide some methods of the superclass.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D45766-4767-D844-9A3D-5F8ABFB83076}" type="slidenum">
              <a:rPr lang="en-US"/>
              <a:pPr>
                <a:defRPr/>
              </a:pPr>
              <a:t>190</a:t>
            </a:fld>
            <a:endParaRPr lang="en-US"/>
          </a:p>
        </p:txBody>
      </p:sp>
      <p:sp>
        <p:nvSpPr>
          <p:cNvPr id="92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3651" name="Rectangle 3"/>
          <p:cNvSpPr>
            <a:spLocks noGrp="1" noChangeArrowheads="1"/>
          </p:cNvSpPr>
          <p:nvPr>
            <p:ph type="body" idx="1"/>
          </p:nvPr>
        </p:nvSpPr>
        <p:spPr/>
        <p:txBody>
          <a:bodyPr lIns="90307" tIns="45154" rIns="90307" bIns="45154"/>
          <a:lstStyle/>
          <a:p>
            <a:pPr>
              <a:defRPr/>
            </a:pPr>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C5D84F-71F2-3A43-BEEE-D72518C88FA6}" type="slidenum">
              <a:rPr lang="en-US"/>
              <a:pPr>
                <a:defRPr/>
              </a:pPr>
              <a:t>191</a:t>
            </a:fld>
            <a:endParaRPr lang="en-US"/>
          </a:p>
        </p:txBody>
      </p:sp>
      <p:sp>
        <p:nvSpPr>
          <p:cNvPr id="92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5699" name="Rectangle 3"/>
          <p:cNvSpPr>
            <a:spLocks noGrp="1" noChangeArrowheads="1"/>
          </p:cNvSpPr>
          <p:nvPr>
            <p:ph type="body" idx="1"/>
          </p:nvPr>
        </p:nvSpPr>
        <p:spPr/>
        <p:txBody>
          <a:bodyPr/>
          <a:lstStyle/>
          <a:p>
            <a:pPr>
              <a:defRPr/>
            </a:pPr>
            <a:r>
              <a:rPr lang="en-US" dirty="0"/>
              <a:t>Simple, partial example … where the </a:t>
            </a:r>
            <a:r>
              <a:rPr lang="en-US" dirty="0" err="1"/>
              <a:t>Liskov</a:t>
            </a:r>
            <a:r>
              <a:rPr lang="en-US" dirty="0"/>
              <a:t> substitution  principle is applied</a:t>
            </a:r>
          </a:p>
          <a:p>
            <a:pPr>
              <a:defRPr/>
            </a:pP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822A24-6715-7342-9A3C-659CD875EDC4}" type="slidenum">
              <a:rPr lang="en-US"/>
              <a:pPr>
                <a:defRPr/>
              </a:pPr>
              <a:t>192</a:t>
            </a:fld>
            <a:endParaRPr lang="en-US"/>
          </a:p>
        </p:txBody>
      </p:sp>
      <p:sp>
        <p:nvSpPr>
          <p:cNvPr id="92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7747"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565DA6-CE98-2A4A-B730-64318A22F806}" type="slidenum">
              <a:rPr lang="en-US"/>
              <a:pPr>
                <a:defRPr/>
              </a:pPr>
              <a:t>193</a:t>
            </a:fld>
            <a:endParaRPr lang="en-US"/>
          </a:p>
        </p:txBody>
      </p:sp>
      <p:sp>
        <p:nvSpPr>
          <p:cNvPr id="92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9795" name="Rectangle 3"/>
          <p:cNvSpPr>
            <a:spLocks noGrp="1" noChangeArrowheads="1"/>
          </p:cNvSpPr>
          <p:nvPr>
            <p:ph type="body" idx="1"/>
          </p:nvPr>
        </p:nvSpPr>
        <p:spPr/>
        <p:txBody>
          <a:bodyPr/>
          <a:lstStyle/>
          <a:p>
            <a:pPr>
              <a:defRPr/>
            </a:pPr>
            <a:r>
              <a:rPr lang="en-US" dirty="0"/>
              <a:t>The method rule is transgressed here. The precondition of Set::</a:t>
            </a:r>
            <a:r>
              <a:rPr lang="en-US" dirty="0" err="1"/>
              <a:t>addElement</a:t>
            </a:r>
            <a:r>
              <a:rPr lang="en-US" dirty="0"/>
              <a:t>() is stronger than the precondition of </a:t>
            </a:r>
            <a:r>
              <a:rPr lang="en-US" dirty="0" err="1"/>
              <a:t>LinkedList</a:t>
            </a:r>
            <a:r>
              <a:rPr lang="en-US" dirty="0"/>
              <a:t>::</a:t>
            </a:r>
            <a:r>
              <a:rPr lang="en-US" dirty="0" err="1"/>
              <a:t>addElement</a:t>
            </a:r>
            <a:r>
              <a:rPr lang="en-US" dirty="0"/>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4386D4-021A-CB4D-BFAF-50250705E057}" type="slidenum">
              <a:rPr lang="en-US"/>
              <a:pPr>
                <a:defRPr/>
              </a:pPr>
              <a:t>194</a:t>
            </a:fld>
            <a:endParaRPr lang="en-US"/>
          </a:p>
        </p:txBody>
      </p:sp>
      <p:sp>
        <p:nvSpPr>
          <p:cNvPr id="93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1843"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F790FC-AD62-7B41-B374-7C00C95BBA90}" type="slidenum">
              <a:rPr lang="en-US"/>
              <a:pPr>
                <a:defRPr/>
              </a:pPr>
              <a:t>195</a:t>
            </a:fld>
            <a:endParaRPr lang="en-US"/>
          </a:p>
        </p:txBody>
      </p:sp>
      <p:sp>
        <p:nvSpPr>
          <p:cNvPr id="93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3891" name="Rectangle 3"/>
          <p:cNvSpPr>
            <a:spLocks noGrp="1" noChangeArrowheads="1"/>
          </p:cNvSpPr>
          <p:nvPr>
            <p:ph type="body" idx="1"/>
          </p:nvPr>
        </p:nvSpPr>
        <p:spPr/>
        <p:txBody>
          <a:bodyPr/>
          <a:lstStyle/>
          <a:p>
            <a:pPr>
              <a:defRPr/>
            </a:pPr>
            <a:r>
              <a:rPr lang="en-US" dirty="0"/>
              <a:t>Informal invariant description here. </a:t>
            </a:r>
          </a:p>
          <a:p>
            <a:pPr>
              <a:defRPr/>
            </a:pPr>
            <a:r>
              <a:rPr lang="en-US" dirty="0"/>
              <a:t>Remark: we assume </a:t>
            </a:r>
            <a:r>
              <a:rPr lang="en-US" dirty="0" err="1"/>
              <a:t>MaxIntSet</a:t>
            </a:r>
            <a:r>
              <a:rPr lang="en-US" dirty="0"/>
              <a:t> uses the </a:t>
            </a:r>
            <a:r>
              <a:rPr lang="en-US" dirty="0" err="1"/>
              <a:t>iterator</a:t>
            </a:r>
            <a:r>
              <a:rPr lang="en-US" dirty="0"/>
              <a:t> of </a:t>
            </a:r>
            <a:r>
              <a:rPr lang="en-US" dirty="0" err="1"/>
              <a:t>InSet</a:t>
            </a:r>
            <a:r>
              <a:rPr lang="en-US" dirty="0"/>
              <a:t> to traverse </a:t>
            </a:r>
            <a:r>
              <a:rPr lang="en-US" dirty="0" err="1"/>
              <a:t>els</a:t>
            </a:r>
            <a:r>
              <a:rPr lang="en-US" dirty="0"/>
              <a:t>.</a:t>
            </a:r>
          </a:p>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AD11D6-7A22-044C-A5A8-E3F85073904E}" type="slidenum">
              <a:rPr lang="en-US"/>
              <a:pPr>
                <a:defRPr/>
              </a:pPr>
              <a:t>12</a:t>
            </a:fld>
            <a:endParaRPr lang="en-US"/>
          </a:p>
        </p:txBody>
      </p:sp>
      <p:sp>
        <p:nvSpPr>
          <p:cNvPr id="96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69731" name="Rectangle 3"/>
          <p:cNvSpPr>
            <a:spLocks noGrp="1" noChangeArrowheads="1"/>
          </p:cNvSpPr>
          <p:nvPr>
            <p:ph type="body" idx="1"/>
          </p:nvPr>
        </p:nvSpPr>
        <p:spPr/>
        <p:txBody>
          <a:bodyPr/>
          <a:lstStyle/>
          <a:p>
            <a:pPr>
              <a:defRPr/>
            </a:pPr>
            <a:r>
              <a:rPr lang="en-US" dirty="0" smtClean="0">
                <a:cs typeface="+mn-cs"/>
              </a:rPr>
              <a:t>It is important to be systematic in defining classes and their responsibilities. </a:t>
            </a:r>
          </a:p>
          <a:p>
            <a:pPr>
              <a:defRPr/>
            </a:pPr>
            <a:r>
              <a:rPr lang="en-US" dirty="0" smtClean="0">
                <a:cs typeface="+mn-cs"/>
              </a:rPr>
              <a:t>This is the taxonomy of the text book. See more refined taxonomy next. </a:t>
            </a:r>
          </a:p>
          <a:p>
            <a:pPr>
              <a:defRPr/>
            </a:pPr>
            <a:endParaRPr lang="en-US" dirty="0" smtClean="0">
              <a:cs typeface="+mn-cs"/>
            </a:endParaRPr>
          </a:p>
          <a:p>
            <a:pPr>
              <a:defRPr/>
            </a:pPr>
            <a:r>
              <a:rPr lang="en-US" dirty="0" smtClean="0">
                <a:cs typeface="+mn-cs"/>
              </a:rPr>
              <a:t>Taxonomy evolved out of Smalltalk</a:t>
            </a:r>
            <a:r>
              <a:rPr lang="ja-JP" altLang="en-US" dirty="0" smtClean="0">
                <a:latin typeface="Arial"/>
                <a:cs typeface="+mn-cs"/>
              </a:rPr>
              <a:t>’</a:t>
            </a:r>
            <a:r>
              <a:rPr lang="en-US" dirty="0" smtClean="0">
                <a:cs typeface="+mn-cs"/>
              </a:rPr>
              <a:t>s MVC.</a:t>
            </a:r>
          </a:p>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A" smtClean="0"/>
              <a:t>Click to edit Master subtitle style</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5" name="Rectangle 12"/>
          <p:cNvSpPr>
            <a:spLocks noGrp="1" noChangeArrowheads="1"/>
          </p:cNvSpPr>
          <p:nvPr>
            <p:ph type="sldNum" sz="quarter" idx="11"/>
          </p:nvPr>
        </p:nvSpPr>
        <p:spPr>
          <a:ln/>
        </p:spPr>
        <p:txBody>
          <a:bodyPr/>
          <a:lstStyle>
            <a:lvl1pPr>
              <a:defRPr/>
            </a:lvl1pPr>
          </a:lstStyle>
          <a:p>
            <a:pPr>
              <a:defRPr/>
            </a:pPr>
            <a:fld id="{6C81B6BA-17E3-9F4A-853F-342C27B2CB3B}" type="slidenum">
              <a:rPr lang="en-US"/>
              <a:pPr>
                <a:defRPr/>
              </a:pPr>
              <a:t>‹#›</a:t>
            </a:fld>
            <a:endParaRPr lang="en-US"/>
          </a:p>
        </p:txBody>
      </p:sp>
    </p:spTree>
    <p:extLst>
      <p:ext uri="{BB962C8B-B14F-4D97-AF65-F5344CB8AC3E}">
        <p14:creationId xmlns:p14="http://schemas.microsoft.com/office/powerpoint/2010/main" xmlns="" val="351721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5" name="Rectangle 12"/>
          <p:cNvSpPr>
            <a:spLocks noGrp="1" noChangeArrowheads="1"/>
          </p:cNvSpPr>
          <p:nvPr>
            <p:ph type="sldNum" sz="quarter" idx="11"/>
          </p:nvPr>
        </p:nvSpPr>
        <p:spPr>
          <a:ln/>
        </p:spPr>
        <p:txBody>
          <a:bodyPr/>
          <a:lstStyle>
            <a:lvl1pPr>
              <a:defRPr/>
            </a:lvl1pPr>
          </a:lstStyle>
          <a:p>
            <a:pPr>
              <a:defRPr/>
            </a:pPr>
            <a:fld id="{3925AA80-9A9F-1D4A-9ABB-B59D6E9C6C9F}" type="slidenum">
              <a:rPr lang="en-US"/>
              <a:pPr>
                <a:defRPr/>
              </a:pPr>
              <a:t>‹#›</a:t>
            </a:fld>
            <a:endParaRPr lang="en-US"/>
          </a:p>
        </p:txBody>
      </p:sp>
    </p:spTree>
    <p:extLst>
      <p:ext uri="{BB962C8B-B14F-4D97-AF65-F5344CB8AC3E}">
        <p14:creationId xmlns:p14="http://schemas.microsoft.com/office/powerpoint/2010/main" xmlns="" val="411326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19100"/>
            <a:ext cx="1943100" cy="5676900"/>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685800" y="419100"/>
            <a:ext cx="5676900" cy="5676900"/>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5" name="Rectangle 12"/>
          <p:cNvSpPr>
            <a:spLocks noGrp="1" noChangeArrowheads="1"/>
          </p:cNvSpPr>
          <p:nvPr>
            <p:ph type="sldNum" sz="quarter" idx="11"/>
          </p:nvPr>
        </p:nvSpPr>
        <p:spPr>
          <a:ln/>
        </p:spPr>
        <p:txBody>
          <a:bodyPr/>
          <a:lstStyle>
            <a:lvl1pPr>
              <a:defRPr/>
            </a:lvl1pPr>
          </a:lstStyle>
          <a:p>
            <a:pPr>
              <a:defRPr/>
            </a:pPr>
            <a:fld id="{69F3BA3D-30DA-CE41-BC97-7BB1E51767AB}" type="slidenum">
              <a:rPr lang="en-US"/>
              <a:pPr>
                <a:defRPr/>
              </a:pPr>
              <a:t>‹#›</a:t>
            </a:fld>
            <a:endParaRPr lang="en-US"/>
          </a:p>
        </p:txBody>
      </p:sp>
    </p:spTree>
    <p:extLst>
      <p:ext uri="{BB962C8B-B14F-4D97-AF65-F5344CB8AC3E}">
        <p14:creationId xmlns:p14="http://schemas.microsoft.com/office/powerpoint/2010/main" xmlns="" val="755855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19100"/>
            <a:ext cx="7772400" cy="533400"/>
          </a:xfrm>
        </p:spPr>
        <p:txBody>
          <a:bodyPr/>
          <a:lstStyle/>
          <a:p>
            <a:r>
              <a:rPr lang="fr-CA"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quarter" idx="2"/>
          </p:nvPr>
        </p:nvSpPr>
        <p:spPr>
          <a:xfrm>
            <a:off x="4648200" y="1295400"/>
            <a:ext cx="3810000" cy="2324100"/>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Content Placeholder 4"/>
          <p:cNvSpPr>
            <a:spLocks noGrp="1"/>
          </p:cNvSpPr>
          <p:nvPr>
            <p:ph sz="quarter" idx="3"/>
          </p:nvPr>
        </p:nvSpPr>
        <p:spPr>
          <a:xfrm>
            <a:off x="4648200" y="3771900"/>
            <a:ext cx="3810000" cy="2324100"/>
          </a:xfr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7" name="Rectangle 12"/>
          <p:cNvSpPr>
            <a:spLocks noGrp="1" noChangeArrowheads="1"/>
          </p:cNvSpPr>
          <p:nvPr>
            <p:ph type="sldNum" sz="quarter" idx="11"/>
          </p:nvPr>
        </p:nvSpPr>
        <p:spPr>
          <a:ln/>
        </p:spPr>
        <p:txBody>
          <a:bodyPr/>
          <a:lstStyle>
            <a:lvl1pPr>
              <a:defRPr/>
            </a:lvl1pPr>
          </a:lstStyle>
          <a:p>
            <a:pPr>
              <a:defRPr/>
            </a:pPr>
            <a:fld id="{4CBF4B3C-2B2C-8642-B4D8-1B7337731541}" type="slidenum">
              <a:rPr lang="en-US"/>
              <a:pPr>
                <a:defRPr/>
              </a:pPr>
              <a:t>‹#›</a:t>
            </a:fld>
            <a:endParaRPr lang="en-US"/>
          </a:p>
        </p:txBody>
      </p:sp>
    </p:spTree>
    <p:extLst>
      <p:ext uri="{BB962C8B-B14F-4D97-AF65-F5344CB8AC3E}">
        <p14:creationId xmlns:p14="http://schemas.microsoft.com/office/powerpoint/2010/main" xmlns="" val="265810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5" name="Rectangle 12"/>
          <p:cNvSpPr>
            <a:spLocks noGrp="1" noChangeArrowheads="1"/>
          </p:cNvSpPr>
          <p:nvPr>
            <p:ph type="sldNum" sz="quarter" idx="11"/>
          </p:nvPr>
        </p:nvSpPr>
        <p:spPr>
          <a:ln/>
        </p:spPr>
        <p:txBody>
          <a:bodyPr/>
          <a:lstStyle>
            <a:lvl1pPr>
              <a:defRPr/>
            </a:lvl1pPr>
          </a:lstStyle>
          <a:p>
            <a:pPr>
              <a:defRPr/>
            </a:pPr>
            <a:fld id="{7D43B4D6-A690-D748-A8F9-473E25461CC9}" type="slidenum">
              <a:rPr lang="en-US"/>
              <a:pPr>
                <a:defRPr/>
              </a:pPr>
              <a:t>‹#›</a:t>
            </a:fld>
            <a:endParaRPr lang="en-US"/>
          </a:p>
        </p:txBody>
      </p:sp>
    </p:spTree>
    <p:extLst>
      <p:ext uri="{BB962C8B-B14F-4D97-AF65-F5344CB8AC3E}">
        <p14:creationId xmlns:p14="http://schemas.microsoft.com/office/powerpoint/2010/main" xmlns="" val="298883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smtClean="0"/>
              <a:t>Click to edit Master text styles</a:t>
            </a:r>
          </a:p>
        </p:txBody>
      </p:sp>
      <p:sp>
        <p:nvSpPr>
          <p:cNvPr id="4"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5" name="Rectangle 12"/>
          <p:cNvSpPr>
            <a:spLocks noGrp="1" noChangeArrowheads="1"/>
          </p:cNvSpPr>
          <p:nvPr>
            <p:ph type="sldNum" sz="quarter" idx="11"/>
          </p:nvPr>
        </p:nvSpPr>
        <p:spPr>
          <a:ln/>
        </p:spPr>
        <p:txBody>
          <a:bodyPr/>
          <a:lstStyle>
            <a:lvl1pPr>
              <a:defRPr/>
            </a:lvl1pPr>
          </a:lstStyle>
          <a:p>
            <a:pPr>
              <a:defRPr/>
            </a:pPr>
            <a:fld id="{36DDE6BA-29F9-164F-8E16-3A4CA5E4417F}" type="slidenum">
              <a:rPr lang="en-US"/>
              <a:pPr>
                <a:defRPr/>
              </a:pPr>
              <a:t>‹#›</a:t>
            </a:fld>
            <a:endParaRPr lang="en-US"/>
          </a:p>
        </p:txBody>
      </p:sp>
    </p:spTree>
    <p:extLst>
      <p:ext uri="{BB962C8B-B14F-4D97-AF65-F5344CB8AC3E}">
        <p14:creationId xmlns:p14="http://schemas.microsoft.com/office/powerpoint/2010/main" xmlns="" val="240223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6" name="Rectangle 12"/>
          <p:cNvSpPr>
            <a:spLocks noGrp="1" noChangeArrowheads="1"/>
          </p:cNvSpPr>
          <p:nvPr>
            <p:ph type="sldNum" sz="quarter" idx="11"/>
          </p:nvPr>
        </p:nvSpPr>
        <p:spPr>
          <a:ln/>
        </p:spPr>
        <p:txBody>
          <a:bodyPr/>
          <a:lstStyle>
            <a:lvl1pPr>
              <a:defRPr/>
            </a:lvl1pPr>
          </a:lstStyle>
          <a:p>
            <a:pPr>
              <a:defRPr/>
            </a:pPr>
            <a:fld id="{933113B1-53FE-634F-81F2-151D6418A1C7}" type="slidenum">
              <a:rPr lang="en-US"/>
              <a:pPr>
                <a:defRPr/>
              </a:pPr>
              <a:t>‹#›</a:t>
            </a:fld>
            <a:endParaRPr lang="en-US"/>
          </a:p>
        </p:txBody>
      </p:sp>
    </p:spTree>
    <p:extLst>
      <p:ext uri="{BB962C8B-B14F-4D97-AF65-F5344CB8AC3E}">
        <p14:creationId xmlns:p14="http://schemas.microsoft.com/office/powerpoint/2010/main" xmlns="" val="19640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8" name="Rectangle 12"/>
          <p:cNvSpPr>
            <a:spLocks noGrp="1" noChangeArrowheads="1"/>
          </p:cNvSpPr>
          <p:nvPr>
            <p:ph type="sldNum" sz="quarter" idx="11"/>
          </p:nvPr>
        </p:nvSpPr>
        <p:spPr>
          <a:ln/>
        </p:spPr>
        <p:txBody>
          <a:bodyPr/>
          <a:lstStyle>
            <a:lvl1pPr>
              <a:defRPr/>
            </a:lvl1pPr>
          </a:lstStyle>
          <a:p>
            <a:pPr>
              <a:defRPr/>
            </a:pPr>
            <a:fld id="{51D1EB9C-84F0-914A-8624-84D870927C9D}" type="slidenum">
              <a:rPr lang="en-US"/>
              <a:pPr>
                <a:defRPr/>
              </a:pPr>
              <a:t>‹#›</a:t>
            </a:fld>
            <a:endParaRPr lang="en-US"/>
          </a:p>
        </p:txBody>
      </p:sp>
    </p:spTree>
    <p:extLst>
      <p:ext uri="{BB962C8B-B14F-4D97-AF65-F5344CB8AC3E}">
        <p14:creationId xmlns:p14="http://schemas.microsoft.com/office/powerpoint/2010/main" xmlns="" val="75997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4" name="Rectangle 12"/>
          <p:cNvSpPr>
            <a:spLocks noGrp="1" noChangeArrowheads="1"/>
          </p:cNvSpPr>
          <p:nvPr>
            <p:ph type="sldNum" sz="quarter" idx="11"/>
          </p:nvPr>
        </p:nvSpPr>
        <p:spPr>
          <a:ln/>
        </p:spPr>
        <p:txBody>
          <a:bodyPr/>
          <a:lstStyle>
            <a:lvl1pPr>
              <a:defRPr/>
            </a:lvl1pPr>
          </a:lstStyle>
          <a:p>
            <a:pPr>
              <a:defRPr/>
            </a:pPr>
            <a:fld id="{A0913EF2-5EF0-A947-B292-2A2137C70A57}" type="slidenum">
              <a:rPr lang="en-US"/>
              <a:pPr>
                <a:defRPr/>
              </a:pPr>
              <a:t>‹#›</a:t>
            </a:fld>
            <a:endParaRPr lang="en-US"/>
          </a:p>
        </p:txBody>
      </p:sp>
    </p:spTree>
    <p:extLst>
      <p:ext uri="{BB962C8B-B14F-4D97-AF65-F5344CB8AC3E}">
        <p14:creationId xmlns:p14="http://schemas.microsoft.com/office/powerpoint/2010/main" xmlns="" val="167712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3" name="Rectangle 12"/>
          <p:cNvSpPr>
            <a:spLocks noGrp="1" noChangeArrowheads="1"/>
          </p:cNvSpPr>
          <p:nvPr>
            <p:ph type="sldNum" sz="quarter" idx="11"/>
          </p:nvPr>
        </p:nvSpPr>
        <p:spPr>
          <a:ln/>
        </p:spPr>
        <p:txBody>
          <a:bodyPr/>
          <a:lstStyle>
            <a:lvl1pPr>
              <a:defRPr/>
            </a:lvl1pPr>
          </a:lstStyle>
          <a:p>
            <a:pPr>
              <a:defRPr/>
            </a:pPr>
            <a:fld id="{46A9959A-BDC2-E34E-B428-0721F487EB41}" type="slidenum">
              <a:rPr lang="en-US"/>
              <a:pPr>
                <a:defRPr/>
              </a:pPr>
              <a:t>‹#›</a:t>
            </a:fld>
            <a:endParaRPr lang="en-US"/>
          </a:p>
        </p:txBody>
      </p:sp>
    </p:spTree>
    <p:extLst>
      <p:ext uri="{BB962C8B-B14F-4D97-AF65-F5344CB8AC3E}">
        <p14:creationId xmlns:p14="http://schemas.microsoft.com/office/powerpoint/2010/main" xmlns="" val="425028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6" name="Rectangle 12"/>
          <p:cNvSpPr>
            <a:spLocks noGrp="1" noChangeArrowheads="1"/>
          </p:cNvSpPr>
          <p:nvPr>
            <p:ph type="sldNum" sz="quarter" idx="11"/>
          </p:nvPr>
        </p:nvSpPr>
        <p:spPr>
          <a:ln/>
        </p:spPr>
        <p:txBody>
          <a:bodyPr/>
          <a:lstStyle>
            <a:lvl1pPr>
              <a:defRPr/>
            </a:lvl1pPr>
          </a:lstStyle>
          <a:p>
            <a:pPr>
              <a:defRPr/>
            </a:pPr>
            <a:fld id="{7315317E-7DF2-7B4C-92E4-C0B94E7019CA}" type="slidenum">
              <a:rPr lang="en-US"/>
              <a:pPr>
                <a:defRPr/>
              </a:pPr>
              <a:t>‹#›</a:t>
            </a:fld>
            <a:endParaRPr lang="en-US"/>
          </a:p>
        </p:txBody>
      </p:sp>
    </p:spTree>
    <p:extLst>
      <p:ext uri="{BB962C8B-B14F-4D97-AF65-F5344CB8AC3E}">
        <p14:creationId xmlns:p14="http://schemas.microsoft.com/office/powerpoint/2010/main" xmlns="" val="53388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SYSC-3120—Software Requirements Engineering </a:t>
            </a:r>
          </a:p>
        </p:txBody>
      </p:sp>
      <p:sp>
        <p:nvSpPr>
          <p:cNvPr id="6" name="Rectangle 12"/>
          <p:cNvSpPr>
            <a:spLocks noGrp="1" noChangeArrowheads="1"/>
          </p:cNvSpPr>
          <p:nvPr>
            <p:ph type="sldNum" sz="quarter" idx="11"/>
          </p:nvPr>
        </p:nvSpPr>
        <p:spPr>
          <a:ln/>
        </p:spPr>
        <p:txBody>
          <a:bodyPr/>
          <a:lstStyle>
            <a:lvl1pPr>
              <a:defRPr/>
            </a:lvl1pPr>
          </a:lstStyle>
          <a:p>
            <a:pPr>
              <a:defRPr/>
            </a:pPr>
            <a:fld id="{551DFF49-6C2F-0B49-8015-5B465DFC1957}" type="slidenum">
              <a:rPr lang="en-US"/>
              <a:pPr>
                <a:defRPr/>
              </a:pPr>
              <a:t>‹#›</a:t>
            </a:fld>
            <a:endParaRPr lang="en-US"/>
          </a:p>
        </p:txBody>
      </p:sp>
    </p:spTree>
    <p:extLst>
      <p:ext uri="{BB962C8B-B14F-4D97-AF65-F5344CB8AC3E}">
        <p14:creationId xmlns:p14="http://schemas.microsoft.com/office/powerpoint/2010/main" xmlns="" val="289758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auto">
          <a:xfrm>
            <a:off x="685800" y="419100"/>
            <a:ext cx="7772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4" name="Rectangle 10"/>
          <p:cNvSpPr>
            <a:spLocks noGrp="1" noChangeArrowheads="1"/>
          </p:cNvSpPr>
          <p:nvPr>
            <p:ph type="body" idx="1"/>
          </p:nvPr>
        </p:nvSpPr>
        <p:spPr bwMode="auto">
          <a:xfrm>
            <a:off x="685800" y="1295400"/>
            <a:ext cx="77724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Rectangle 11"/>
          <p:cNvSpPr>
            <a:spLocks noGrp="1" noChangeArrowheads="1"/>
          </p:cNvSpPr>
          <p:nvPr>
            <p:ph type="ftr" sz="quarter" idx="3"/>
          </p:nvPr>
        </p:nvSpPr>
        <p:spPr bwMode="auto">
          <a:xfrm>
            <a:off x="685800" y="6248400"/>
            <a:ext cx="3886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atin typeface="+mn-lt"/>
                <a:cs typeface="+mn-cs"/>
              </a:defRPr>
            </a:lvl1pPr>
          </a:lstStyle>
          <a:p>
            <a:pPr>
              <a:defRPr/>
            </a:pPr>
            <a:r>
              <a:rPr lang="en-US"/>
              <a:t>SYSC-3120—Software Requirements Engineering </a:t>
            </a:r>
          </a:p>
        </p:txBody>
      </p:sp>
      <p:sp>
        <p:nvSpPr>
          <p:cNvPr id="1036" name="Rectangle 1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atin typeface="+mn-lt"/>
                <a:cs typeface="+mn-cs"/>
              </a:defRPr>
            </a:lvl1pPr>
          </a:lstStyle>
          <a:p>
            <a:pPr>
              <a:defRPr/>
            </a:pPr>
            <a:fld id="{5A37AB99-7DFF-724A-95AE-DB9DA14B20D4}" type="slidenum">
              <a:rPr lang="en-US"/>
              <a:pPr>
                <a:defRPr/>
              </a:pPr>
              <a:t>‹#›</a:t>
            </a:fld>
            <a:endParaRPr lang="en-US"/>
          </a:p>
        </p:txBody>
      </p:sp>
      <p:sp>
        <p:nvSpPr>
          <p:cNvPr id="1038" name="Line 14"/>
          <p:cNvSpPr>
            <a:spLocks noChangeShapeType="1"/>
          </p:cNvSpPr>
          <p:nvPr userDrawn="1"/>
        </p:nvSpPr>
        <p:spPr bwMode="auto">
          <a:xfrm>
            <a:off x="685800" y="6096000"/>
            <a:ext cx="77724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2400">
          <a:solidFill>
            <a:schemeClr val="tx2"/>
          </a:solidFill>
          <a:latin typeface="+mj-lt"/>
          <a:ea typeface="+mj-ea"/>
          <a:cs typeface="ＭＳ Ｐゴシック" charset="0"/>
        </a:defRPr>
      </a:lvl1pPr>
      <a:lvl2pPr algn="ctr" rtl="0" eaLnBrk="0" fontAlgn="base" hangingPunct="0">
        <a:spcBef>
          <a:spcPct val="0"/>
        </a:spcBef>
        <a:spcAft>
          <a:spcPct val="0"/>
        </a:spcAft>
        <a:defRPr sz="2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2400">
          <a:solidFill>
            <a:schemeClr val="tx2"/>
          </a:solidFill>
          <a:latin typeface="Arial" charset="0"/>
          <a:ea typeface="ＭＳ Ｐゴシック" charset="0"/>
        </a:defRPr>
      </a:lvl6pPr>
      <a:lvl7pPr marL="914400" algn="ctr" rtl="0" eaLnBrk="0" fontAlgn="base" hangingPunct="0">
        <a:spcBef>
          <a:spcPct val="0"/>
        </a:spcBef>
        <a:spcAft>
          <a:spcPct val="0"/>
        </a:spcAft>
        <a:defRPr sz="2400">
          <a:solidFill>
            <a:schemeClr val="tx2"/>
          </a:solidFill>
          <a:latin typeface="Arial" charset="0"/>
          <a:ea typeface="ＭＳ Ｐゴシック" charset="0"/>
        </a:defRPr>
      </a:lvl7pPr>
      <a:lvl8pPr marL="1371600" algn="ctr" rtl="0" eaLnBrk="0" fontAlgn="base" hangingPunct="0">
        <a:spcBef>
          <a:spcPct val="0"/>
        </a:spcBef>
        <a:spcAft>
          <a:spcPct val="0"/>
        </a:spcAft>
        <a:defRPr sz="2400">
          <a:solidFill>
            <a:schemeClr val="tx2"/>
          </a:solidFill>
          <a:latin typeface="Arial" charset="0"/>
          <a:ea typeface="ＭＳ Ｐゴシック" charset="0"/>
        </a:defRPr>
      </a:lvl8pPr>
      <a:lvl9pPr marL="1828800" algn="ctr" rtl="0" eaLnBrk="0" fontAlgn="base" hangingPunct="0">
        <a:spcBef>
          <a:spcPct val="0"/>
        </a:spcBef>
        <a:spcAft>
          <a:spcPct val="0"/>
        </a:spcAft>
        <a:defRPr sz="2400">
          <a:solidFill>
            <a:schemeClr val="tx2"/>
          </a:solidFill>
          <a:latin typeface="Arial" charset="0"/>
          <a:ea typeface="ＭＳ Ｐゴシック" charset="0"/>
        </a:defRPr>
      </a:lvl9pPr>
    </p:titleStyle>
    <p:bodyStyle>
      <a:lvl1pPr marL="230188" indent="-230188" algn="l" rtl="0" eaLnBrk="0" fontAlgn="base" hangingPunct="0">
        <a:spcBef>
          <a:spcPct val="20000"/>
        </a:spcBef>
        <a:spcAft>
          <a:spcPct val="0"/>
        </a:spcAft>
        <a:buChar char="•"/>
        <a:defRPr sz="2000">
          <a:solidFill>
            <a:schemeClr val="tx1"/>
          </a:solidFill>
          <a:latin typeface="+mn-lt"/>
          <a:ea typeface="+mn-ea"/>
          <a:cs typeface="ＭＳ Ｐゴシック" charset="0"/>
        </a:defRPr>
      </a:lvl1pPr>
      <a:lvl2pPr marL="579438" indent="-234950" algn="l" rtl="0" eaLnBrk="0" fontAlgn="base" hangingPunct="0">
        <a:spcBef>
          <a:spcPct val="20000"/>
        </a:spcBef>
        <a:spcAft>
          <a:spcPct val="0"/>
        </a:spcAft>
        <a:buChar char="–"/>
        <a:defRPr>
          <a:solidFill>
            <a:schemeClr val="tx1"/>
          </a:solidFill>
          <a:latin typeface="+mn-lt"/>
          <a:ea typeface="+mn-ea"/>
        </a:defRPr>
      </a:lvl2pPr>
      <a:lvl3pPr marL="922338" indent="-228600" algn="l" rtl="0" eaLnBrk="0" fontAlgn="base" hangingPunct="0">
        <a:spcBef>
          <a:spcPct val="20000"/>
        </a:spcBef>
        <a:spcAft>
          <a:spcPct val="0"/>
        </a:spcAft>
        <a:buChar char="•"/>
        <a:defRPr sz="1600">
          <a:solidFill>
            <a:schemeClr val="tx1"/>
          </a:solidFill>
          <a:latin typeface="+mn-lt"/>
          <a:ea typeface="+mn-ea"/>
        </a:defRPr>
      </a:lvl3pPr>
      <a:lvl4pPr marL="1265238" indent="-228600" algn="l" rtl="0" eaLnBrk="0" fontAlgn="base" hangingPunct="0">
        <a:spcBef>
          <a:spcPct val="20000"/>
        </a:spcBef>
        <a:spcAft>
          <a:spcPct val="0"/>
        </a:spcAft>
        <a:buChar char="–"/>
        <a:defRPr sz="1600">
          <a:solidFill>
            <a:schemeClr val="tx1"/>
          </a:solidFill>
          <a:latin typeface="+mn-lt"/>
          <a:ea typeface="+mn-ea"/>
        </a:defRPr>
      </a:lvl4pPr>
      <a:lvl5pPr marL="1608138" indent="-228600" algn="l" rtl="0" eaLnBrk="0" fontAlgn="base" hangingPunct="0">
        <a:spcBef>
          <a:spcPct val="20000"/>
        </a:spcBef>
        <a:spcAft>
          <a:spcPct val="0"/>
        </a:spcAft>
        <a:buChar char="»"/>
        <a:defRPr sz="1600">
          <a:solidFill>
            <a:schemeClr val="tx1"/>
          </a:solidFill>
          <a:latin typeface="+mn-lt"/>
          <a:ea typeface="+mn-ea"/>
        </a:defRPr>
      </a:lvl5pPr>
      <a:lvl6pPr marL="2065338" indent="-228600" algn="l" rtl="0" eaLnBrk="0" fontAlgn="base" hangingPunct="0">
        <a:spcBef>
          <a:spcPct val="20000"/>
        </a:spcBef>
        <a:spcAft>
          <a:spcPct val="0"/>
        </a:spcAft>
        <a:buChar char="»"/>
        <a:defRPr sz="1400">
          <a:solidFill>
            <a:schemeClr val="tx1"/>
          </a:solidFill>
          <a:latin typeface="+mn-lt"/>
          <a:ea typeface="+mn-ea"/>
        </a:defRPr>
      </a:lvl6pPr>
      <a:lvl7pPr marL="2522538" indent="-228600" algn="l" rtl="0" eaLnBrk="0" fontAlgn="base" hangingPunct="0">
        <a:spcBef>
          <a:spcPct val="20000"/>
        </a:spcBef>
        <a:spcAft>
          <a:spcPct val="0"/>
        </a:spcAft>
        <a:buChar char="»"/>
        <a:defRPr sz="1400">
          <a:solidFill>
            <a:schemeClr val="tx1"/>
          </a:solidFill>
          <a:latin typeface="+mn-lt"/>
          <a:ea typeface="+mn-ea"/>
        </a:defRPr>
      </a:lvl7pPr>
      <a:lvl8pPr marL="2979738" indent="-228600" algn="l" rtl="0" eaLnBrk="0" fontAlgn="base" hangingPunct="0">
        <a:spcBef>
          <a:spcPct val="20000"/>
        </a:spcBef>
        <a:spcAft>
          <a:spcPct val="0"/>
        </a:spcAft>
        <a:buChar char="»"/>
        <a:defRPr sz="1400">
          <a:solidFill>
            <a:schemeClr val="tx1"/>
          </a:solidFill>
          <a:latin typeface="+mn-lt"/>
          <a:ea typeface="+mn-ea"/>
        </a:defRPr>
      </a:lvl8pPr>
      <a:lvl9pPr marL="3436938"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endParaRPr lang="en-US" dirty="0"/>
          </a:p>
        </p:txBody>
      </p:sp>
      <p:sp>
        <p:nvSpPr>
          <p:cNvPr id="5" name="Slide Number Placeholder 4"/>
          <p:cNvSpPr>
            <a:spLocks noGrp="1"/>
          </p:cNvSpPr>
          <p:nvPr>
            <p:ph type="sldNum" sz="quarter" idx="11"/>
          </p:nvPr>
        </p:nvSpPr>
        <p:spPr/>
        <p:txBody>
          <a:bodyPr/>
          <a:lstStyle/>
          <a:p>
            <a:pPr>
              <a:defRPr/>
            </a:pPr>
            <a:fld id="{CD5025D7-9563-D345-B8F4-AF62055BF88B}" type="slidenum">
              <a:rPr lang="en-US"/>
              <a:pPr>
                <a:defRPr/>
              </a:pPr>
              <a:t>1</a:t>
            </a:fld>
            <a:endParaRPr lang="en-US"/>
          </a:p>
        </p:txBody>
      </p:sp>
      <p:sp>
        <p:nvSpPr>
          <p:cNvPr id="924674" name="Rectangle 2"/>
          <p:cNvSpPr>
            <a:spLocks noGrp="1" noChangeArrowheads="1"/>
          </p:cNvSpPr>
          <p:nvPr>
            <p:ph type="title"/>
          </p:nvPr>
        </p:nvSpPr>
        <p:spPr>
          <a:xfrm>
            <a:off x="539552" y="1700808"/>
            <a:ext cx="7772400" cy="533400"/>
          </a:xfrm>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924675" name="Rectangle 3"/>
          <p:cNvSpPr>
            <a:spLocks noGrp="1" noChangeArrowheads="1"/>
          </p:cNvSpPr>
          <p:nvPr>
            <p:ph type="body" idx="1"/>
          </p:nvPr>
        </p:nvSpPr>
        <p:spPr>
          <a:xfrm>
            <a:off x="685800" y="2852936"/>
            <a:ext cx="7772400" cy="1371600"/>
          </a:xfrm>
        </p:spPr>
        <p:txBody>
          <a:bodyPr/>
          <a:lstStyle/>
          <a:p>
            <a:pPr algn="ctr">
              <a:buFontTx/>
              <a:buNone/>
              <a:defRPr/>
            </a:pPr>
            <a:r>
              <a:rPr lang="en-US" sz="3200" dirty="0" smtClean="0">
                <a:cs typeface="+mn-cs"/>
              </a:rPr>
              <a:t>Part III - Object-Oriented Analysis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Class Definition</a:t>
            </a:r>
            <a:endParaRPr lang="en-US" dirty="0"/>
          </a:p>
        </p:txBody>
      </p:sp>
      <p:sp>
        <p:nvSpPr>
          <p:cNvPr id="3" name="Content Placeholder 2"/>
          <p:cNvSpPr>
            <a:spLocks noGrp="1"/>
          </p:cNvSpPr>
          <p:nvPr>
            <p:ph sz="half" idx="1"/>
          </p:nvPr>
        </p:nvSpPr>
        <p:spPr>
          <a:xfrm>
            <a:off x="685800" y="1844675"/>
            <a:ext cx="3810000" cy="4251325"/>
          </a:xfrm>
        </p:spPr>
        <p:txBody>
          <a:bodyPr/>
          <a:lstStyle/>
          <a:p>
            <a:pPr marL="0" indent="0">
              <a:buFontTx/>
              <a:buNone/>
              <a:defRPr/>
            </a:pPr>
            <a:r>
              <a:rPr lang="en-US" sz="1800" dirty="0" smtClean="0"/>
              <a:t>An attribute </a:t>
            </a:r>
          </a:p>
          <a:p>
            <a:pPr>
              <a:defRPr/>
            </a:pPr>
            <a:r>
              <a:rPr lang="en-US" sz="1800" dirty="0" smtClean="0"/>
              <a:t>has a name</a:t>
            </a:r>
          </a:p>
          <a:p>
            <a:pPr>
              <a:defRPr/>
            </a:pPr>
            <a:r>
              <a:rPr lang="en-US" sz="1800" dirty="0"/>
              <a:t>h</a:t>
            </a:r>
            <a:r>
              <a:rPr lang="en-US" sz="1800" dirty="0" smtClean="0"/>
              <a:t>as a type: </a:t>
            </a:r>
          </a:p>
          <a:p>
            <a:pPr marL="344488" lvl="1" indent="0">
              <a:buFontTx/>
              <a:buNone/>
              <a:defRPr/>
            </a:pPr>
            <a:r>
              <a:rPr lang="en-US" sz="1400" dirty="0" smtClean="0">
                <a:solidFill>
                  <a:srgbClr val="FF0000"/>
                </a:solidFill>
              </a:rPr>
              <a:t>only primitive types allowed</a:t>
            </a:r>
          </a:p>
          <a:p>
            <a:pPr marL="344488" lvl="1" indent="0">
              <a:buFontTx/>
              <a:buNone/>
              <a:defRPr/>
            </a:pPr>
            <a:r>
              <a:rPr lang="en-US" sz="1400" dirty="0" smtClean="0">
                <a:solidFill>
                  <a:srgbClr val="FF0000"/>
                </a:solidFill>
              </a:rPr>
              <a:t>Boolean, String, Integer, Real</a:t>
            </a:r>
          </a:p>
          <a:p>
            <a:pPr>
              <a:defRPr/>
            </a:pPr>
            <a:r>
              <a:rPr lang="en-US" sz="1800" dirty="0" smtClean="0"/>
              <a:t>has a visibility</a:t>
            </a:r>
          </a:p>
          <a:p>
            <a:pPr marL="344488" lvl="1" indent="0">
              <a:buFontTx/>
              <a:buNone/>
              <a:tabLst>
                <a:tab pos="1612900" algn="l"/>
              </a:tabLst>
              <a:defRPr/>
            </a:pPr>
            <a:r>
              <a:rPr lang="en-US" sz="1400" dirty="0"/>
              <a:t>+ name: type	</a:t>
            </a:r>
            <a:r>
              <a:rPr lang="en-US" sz="1400" dirty="0" smtClean="0"/>
              <a:t>a </a:t>
            </a:r>
            <a:r>
              <a:rPr lang="en-US" sz="1400" dirty="0"/>
              <a:t>public </a:t>
            </a:r>
            <a:r>
              <a:rPr lang="en-US" sz="1400" dirty="0" smtClean="0"/>
              <a:t>attribute (default)</a:t>
            </a:r>
            <a:endParaRPr lang="en-US" sz="1400" dirty="0"/>
          </a:p>
          <a:p>
            <a:pPr marL="344488" lvl="1" indent="0">
              <a:buFontTx/>
              <a:buNone/>
              <a:tabLst>
                <a:tab pos="1612900" algn="l"/>
              </a:tabLst>
              <a:defRPr/>
            </a:pPr>
            <a:r>
              <a:rPr lang="en-US" sz="1400" dirty="0"/>
              <a:t>- name: type	</a:t>
            </a:r>
            <a:r>
              <a:rPr lang="en-US" sz="1400" dirty="0" smtClean="0"/>
              <a:t>a </a:t>
            </a:r>
            <a:r>
              <a:rPr lang="en-US" sz="1400" dirty="0"/>
              <a:t>private attribute</a:t>
            </a:r>
          </a:p>
          <a:p>
            <a:pPr marL="344488" lvl="1" indent="0">
              <a:buFontTx/>
              <a:buNone/>
              <a:tabLst>
                <a:tab pos="1612900" algn="l"/>
              </a:tabLst>
              <a:defRPr/>
            </a:pPr>
            <a:r>
              <a:rPr lang="en-US" sz="1400" dirty="0"/>
              <a:t># name: type	</a:t>
            </a:r>
            <a:r>
              <a:rPr lang="en-US" sz="1400" dirty="0" smtClean="0"/>
              <a:t>a </a:t>
            </a:r>
            <a:r>
              <a:rPr lang="en-US" sz="1400" dirty="0"/>
              <a:t>protected attribute</a:t>
            </a:r>
          </a:p>
          <a:p>
            <a:pPr marL="1612900" lvl="1" indent="-1268413">
              <a:buFontTx/>
              <a:buNone/>
              <a:tabLst>
                <a:tab pos="1612900" algn="l"/>
              </a:tabLst>
              <a:defRPr/>
            </a:pPr>
            <a:r>
              <a:rPr lang="en-US" sz="1400" dirty="0"/>
              <a:t>~ name: type	</a:t>
            </a:r>
            <a:r>
              <a:rPr lang="en-US" sz="1400" dirty="0" smtClean="0"/>
              <a:t>a </a:t>
            </a:r>
            <a:r>
              <a:rPr lang="en-US" sz="1400" dirty="0"/>
              <a:t>package-visible attribute</a:t>
            </a:r>
          </a:p>
          <a:p>
            <a:pPr marL="177800" indent="-177800">
              <a:defRPr/>
            </a:pPr>
            <a:r>
              <a:rPr lang="en-US" sz="1800" dirty="0"/>
              <a:t>c</a:t>
            </a:r>
            <a:r>
              <a:rPr lang="en-US" sz="1800" dirty="0" smtClean="0"/>
              <a:t>lass vs. object scope (i.e., static)</a:t>
            </a:r>
          </a:p>
          <a:p>
            <a:pPr marL="344488" lvl="1" indent="0">
              <a:buFontTx/>
              <a:buNone/>
              <a:defRPr/>
            </a:pPr>
            <a:r>
              <a:rPr lang="en-US" sz="1400" dirty="0" smtClean="0"/>
              <a:t>Class scope = underlined definition</a:t>
            </a:r>
          </a:p>
          <a:p>
            <a:pPr marL="344488" lvl="1" indent="0">
              <a:buFontTx/>
              <a:buNone/>
              <a:defRPr/>
            </a:pPr>
            <a:r>
              <a:rPr lang="en-US" sz="1400" dirty="0" smtClean="0"/>
              <a:t>Implementation: class ≈ static</a:t>
            </a:r>
          </a:p>
        </p:txBody>
      </p:sp>
      <p:sp>
        <p:nvSpPr>
          <p:cNvPr id="4" name="Content Placeholder 3"/>
          <p:cNvSpPr>
            <a:spLocks noGrp="1"/>
          </p:cNvSpPr>
          <p:nvPr>
            <p:ph sz="half" idx="2"/>
          </p:nvPr>
        </p:nvSpPr>
        <p:spPr>
          <a:xfrm>
            <a:off x="4648200" y="1844675"/>
            <a:ext cx="3810000" cy="4251325"/>
          </a:xfrm>
        </p:spPr>
        <p:txBody>
          <a:bodyPr/>
          <a:lstStyle/>
          <a:p>
            <a:pPr marL="0" indent="0">
              <a:buFontTx/>
              <a:buNone/>
              <a:defRPr/>
            </a:pPr>
            <a:r>
              <a:rPr lang="en-US" sz="1800" dirty="0" smtClean="0"/>
              <a:t>An operation</a:t>
            </a:r>
          </a:p>
          <a:p>
            <a:pPr>
              <a:defRPr/>
            </a:pPr>
            <a:r>
              <a:rPr lang="en-US" sz="1800" dirty="0" smtClean="0"/>
              <a:t>has a name</a:t>
            </a:r>
          </a:p>
          <a:p>
            <a:pPr>
              <a:defRPr/>
            </a:pPr>
            <a:r>
              <a:rPr lang="en-US" sz="1800" dirty="0" smtClean="0"/>
              <a:t>has a return type (optional)</a:t>
            </a:r>
          </a:p>
          <a:p>
            <a:pPr>
              <a:defRPr/>
            </a:pPr>
            <a:r>
              <a:rPr lang="en-US" sz="1800" dirty="0" smtClean="0"/>
              <a:t>has a visibility</a:t>
            </a:r>
          </a:p>
          <a:p>
            <a:pPr>
              <a:defRPr/>
            </a:pPr>
            <a:r>
              <a:rPr lang="en-US" sz="1800" dirty="0" smtClean="0"/>
              <a:t>class vs. object scope</a:t>
            </a:r>
          </a:p>
          <a:p>
            <a:pPr>
              <a:defRPr/>
            </a:pPr>
            <a:r>
              <a:rPr lang="en-US" sz="1800" dirty="0" smtClean="0"/>
              <a:t>has parameters (optional)</a:t>
            </a:r>
          </a:p>
          <a:p>
            <a:pPr lvl="1">
              <a:defRPr/>
            </a:pPr>
            <a:r>
              <a:rPr lang="en-US" sz="1400" dirty="0" smtClean="0"/>
              <a:t>name (optional)</a:t>
            </a:r>
          </a:p>
          <a:p>
            <a:pPr lvl="1">
              <a:defRPr/>
            </a:pPr>
            <a:r>
              <a:rPr lang="en-US" sz="1400" dirty="0" smtClean="0"/>
              <a:t>type: primitive types, class types</a:t>
            </a:r>
          </a:p>
          <a:p>
            <a:pPr lvl="1">
              <a:defRPr/>
            </a:pPr>
            <a:r>
              <a:rPr lang="en-US" sz="1400" dirty="0" smtClean="0"/>
              <a:t>direction: in/out/</a:t>
            </a:r>
            <a:r>
              <a:rPr lang="en-US" sz="1400" dirty="0" err="1" smtClean="0"/>
              <a:t>inout</a:t>
            </a:r>
            <a:endParaRPr lang="en-US" sz="1800" dirty="0" smtClean="0"/>
          </a:p>
          <a:p>
            <a:pPr lvl="2">
              <a:defRPr/>
            </a:pPr>
            <a:r>
              <a:rPr lang="en-US" sz="1400" dirty="0" smtClean="0"/>
              <a:t>in = passed by caller (default when omitted)</a:t>
            </a:r>
          </a:p>
          <a:p>
            <a:pPr lvl="2">
              <a:defRPr/>
            </a:pPr>
            <a:r>
              <a:rPr lang="en-US" sz="1400" dirty="0" smtClean="0"/>
              <a:t>out = like a returned value</a:t>
            </a:r>
          </a:p>
          <a:p>
            <a:pPr lvl="2">
              <a:defRPr/>
            </a:pPr>
            <a:r>
              <a:rPr lang="en-US" sz="1400" dirty="0" err="1" smtClean="0"/>
              <a:t>inout</a:t>
            </a:r>
            <a:r>
              <a:rPr lang="en-US" sz="1400" dirty="0" smtClean="0"/>
              <a:t> = both</a:t>
            </a:r>
          </a:p>
          <a:p>
            <a:pPr>
              <a:defRPr/>
            </a:pPr>
            <a:r>
              <a:rPr lang="en-US" sz="1400" dirty="0" smtClean="0"/>
              <a:t>E.g.:	+ </a:t>
            </a:r>
            <a:r>
              <a:rPr lang="en-US" sz="1400" dirty="0" err="1" smtClean="0"/>
              <a:t>setSize</a:t>
            </a:r>
            <a:r>
              <a:rPr lang="en-US" sz="1400" dirty="0" smtClean="0"/>
              <a:t>(in </a:t>
            </a:r>
            <a:r>
              <a:rPr lang="en-US" sz="1400" dirty="0" err="1" smtClean="0"/>
              <a:t>name:String</a:t>
            </a:r>
            <a:r>
              <a:rPr lang="en-US" sz="1400" dirty="0" smtClean="0"/>
              <a:t>)</a:t>
            </a:r>
            <a:endParaRPr lang="en-US" sz="1000" dirty="0"/>
          </a:p>
          <a:p>
            <a:pPr marL="0" indent="0">
              <a:buFontTx/>
              <a:buNone/>
              <a:defRPr/>
            </a:pPr>
            <a:r>
              <a:rPr lang="en-US" sz="1400" dirty="0" smtClean="0"/>
              <a:t> 	+ </a:t>
            </a:r>
            <a:r>
              <a:rPr lang="en-US" sz="1400" dirty="0" err="1" smtClean="0"/>
              <a:t>getSize</a:t>
            </a:r>
            <a:r>
              <a:rPr lang="en-US" sz="1400" dirty="0" smtClean="0"/>
              <a:t>(): Rectangle</a:t>
            </a:r>
            <a:endParaRPr lang="en-US" sz="2400" dirty="0" smtClean="0"/>
          </a:p>
        </p:txBody>
      </p:sp>
      <p:sp>
        <p:nvSpPr>
          <p:cNvPr id="5" name="Footer Placeholder 4"/>
          <p:cNvSpPr>
            <a:spLocks noGrp="1"/>
          </p:cNvSpPr>
          <p:nvPr>
            <p:ph type="ftr" sz="quarter" idx="10"/>
          </p:nvPr>
        </p:nvSpPr>
        <p:spPr/>
        <p:txBody>
          <a:bodyPr/>
          <a:lstStyle/>
          <a:p>
            <a:pPr>
              <a:defRPr/>
            </a:pPr>
            <a:r>
              <a:rPr lang="en-US"/>
              <a:t>SYSC-3120—Software Requirements Engineering </a:t>
            </a:r>
          </a:p>
        </p:txBody>
      </p:sp>
      <p:sp>
        <p:nvSpPr>
          <p:cNvPr id="6" name="Slide Number Placeholder 5"/>
          <p:cNvSpPr>
            <a:spLocks noGrp="1"/>
          </p:cNvSpPr>
          <p:nvPr>
            <p:ph type="sldNum" sz="quarter" idx="11"/>
          </p:nvPr>
        </p:nvSpPr>
        <p:spPr/>
        <p:txBody>
          <a:bodyPr/>
          <a:lstStyle/>
          <a:p>
            <a:pPr>
              <a:defRPr/>
            </a:pPr>
            <a:fld id="{A03B9701-C76D-634B-B925-EFCCB14ECEE3}" type="slidenum">
              <a:rPr lang="en-US" smtClean="0"/>
              <a:pPr>
                <a:defRPr/>
              </a:pPr>
              <a:t>10</a:t>
            </a:fld>
            <a:endParaRPr lang="en-US"/>
          </a:p>
        </p:txBody>
      </p:sp>
      <p:pic>
        <p:nvPicPr>
          <p:cNvPr id="30726"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2988" y="657225"/>
            <a:ext cx="20955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7" name="Left Brace 7"/>
          <p:cNvSpPr>
            <a:spLocks/>
          </p:cNvSpPr>
          <p:nvPr/>
        </p:nvSpPr>
        <p:spPr bwMode="auto">
          <a:xfrm>
            <a:off x="900113" y="952500"/>
            <a:ext cx="142875" cy="322263"/>
          </a:xfrm>
          <a:prstGeom prst="leftBrace">
            <a:avLst>
              <a:gd name="adj1" fmla="val 8406"/>
              <a:gd name="adj2" fmla="val 50000"/>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10" name="Curved Connector 9"/>
          <p:cNvCxnSpPr>
            <a:stCxn id="30727" idx="1"/>
            <a:endCxn id="3" idx="1"/>
          </p:cNvCxnSpPr>
          <p:nvPr/>
        </p:nvCxnSpPr>
        <p:spPr bwMode="auto">
          <a:xfrm rot="10800000" flipV="1">
            <a:off x="685800" y="1112838"/>
            <a:ext cx="214313" cy="2857500"/>
          </a:xfrm>
          <a:prstGeom prst="curvedConnector3">
            <a:avLst>
              <a:gd name="adj1" fmla="val 206666"/>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684213" y="2060575"/>
            <a:ext cx="0" cy="4035425"/>
          </a:xfrm>
          <a:prstGeom prst="line">
            <a:avLst/>
          </a:prstGeom>
          <a:solidFill>
            <a:schemeClr val="accent1"/>
          </a:solid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30" name="Left Brace 14"/>
          <p:cNvSpPr>
            <a:spLocks/>
          </p:cNvSpPr>
          <p:nvPr/>
        </p:nvSpPr>
        <p:spPr bwMode="auto">
          <a:xfrm flipH="1">
            <a:off x="3138488" y="1362075"/>
            <a:ext cx="144462" cy="322263"/>
          </a:xfrm>
          <a:prstGeom prst="leftBrace">
            <a:avLst>
              <a:gd name="adj1" fmla="val 8314"/>
              <a:gd name="adj2" fmla="val 50000"/>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16" name="Curved Connector 15"/>
          <p:cNvCxnSpPr>
            <a:stCxn id="30730" idx="1"/>
            <a:endCxn id="4" idx="0"/>
          </p:cNvCxnSpPr>
          <p:nvPr/>
        </p:nvCxnSpPr>
        <p:spPr bwMode="auto">
          <a:xfrm>
            <a:off x="3282950" y="1524000"/>
            <a:ext cx="3270250" cy="320675"/>
          </a:xfrm>
          <a:prstGeom prst="curvedConnector2">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flipH="1">
            <a:off x="4648200" y="1844675"/>
            <a:ext cx="3810000" cy="0"/>
          </a:xfrm>
          <a:prstGeom prst="line">
            <a:avLst/>
          </a:prstGeom>
          <a:solidFill>
            <a:schemeClr val="accent1"/>
          </a:solid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Message Label</a:t>
            </a:r>
            <a:endParaRPr lang="en-US" dirty="0"/>
          </a:p>
        </p:txBody>
      </p:sp>
      <p:sp>
        <p:nvSpPr>
          <p:cNvPr id="3" name="Content Placeholder 2"/>
          <p:cNvSpPr>
            <a:spLocks noGrp="1"/>
          </p:cNvSpPr>
          <p:nvPr>
            <p:ph idx="1"/>
          </p:nvPr>
        </p:nvSpPr>
        <p:spPr/>
        <p:txBody>
          <a:bodyPr/>
          <a:lstStyle/>
          <a:p>
            <a:pPr>
              <a:defRPr/>
            </a:pPr>
            <a:r>
              <a:rPr lang="en-US" dirty="0" smtClean="0"/>
              <a:t>General syntax</a:t>
            </a:r>
          </a:p>
          <a:p>
            <a:pPr marL="0" indent="0" algn="ctr">
              <a:lnSpc>
                <a:spcPct val="150000"/>
              </a:lnSpc>
              <a:buFontTx/>
              <a:buNone/>
              <a:defRPr/>
            </a:pPr>
            <a:r>
              <a:rPr lang="en-US" sz="1600" dirty="0" err="1" smtClean="0">
                <a:latin typeface="Courier"/>
                <a:cs typeface="Courier"/>
              </a:rPr>
              <a:t>aNamedVariable</a:t>
            </a:r>
            <a:r>
              <a:rPr lang="en-US" sz="1600" dirty="0" smtClean="0">
                <a:latin typeface="Courier"/>
                <a:cs typeface="Courier"/>
              </a:rPr>
              <a:t> = </a:t>
            </a:r>
            <a:r>
              <a:rPr lang="en-US" sz="1600" dirty="0" err="1" smtClean="0">
                <a:latin typeface="Courier"/>
                <a:cs typeface="Courier"/>
              </a:rPr>
              <a:t>signal_or_operation_name</a:t>
            </a:r>
            <a:r>
              <a:rPr lang="en-US" sz="1600" dirty="0" smtClean="0">
                <a:latin typeface="Courier"/>
                <a:cs typeface="Courier"/>
              </a:rPr>
              <a:t> ( arguments ) : </a:t>
            </a:r>
            <a:r>
              <a:rPr lang="en-US" sz="1600" dirty="0" err="1" smtClean="0">
                <a:latin typeface="Courier"/>
                <a:cs typeface="Courier"/>
              </a:rPr>
              <a:t>return_value</a:t>
            </a:r>
            <a:endParaRPr lang="en-US" sz="1600" dirty="0">
              <a:latin typeface="Courier"/>
              <a:cs typeface="Courier"/>
            </a:endParaRPr>
          </a:p>
          <a:p>
            <a:pPr>
              <a:defRPr/>
            </a:pP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155F6A0C-BF96-BE47-9F27-A244031A495A}" type="slidenum">
              <a:rPr lang="en-US" smtClean="0"/>
              <a:pPr>
                <a:defRPr/>
              </a:pPr>
              <a:t>100</a:t>
            </a:fld>
            <a:endParaRPr lang="en-US"/>
          </a:p>
        </p:txBody>
      </p:sp>
      <p:sp>
        <p:nvSpPr>
          <p:cNvPr id="6" name="Oval 5"/>
          <p:cNvSpPr>
            <a:spLocks noChangeArrowheads="1"/>
          </p:cNvSpPr>
          <p:nvPr/>
        </p:nvSpPr>
        <p:spPr bwMode="auto">
          <a:xfrm>
            <a:off x="973138" y="1744663"/>
            <a:ext cx="1941512" cy="430212"/>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 name="Rounded Rectangular Callout 6"/>
          <p:cNvSpPr/>
          <p:nvPr/>
        </p:nvSpPr>
        <p:spPr bwMode="auto">
          <a:xfrm>
            <a:off x="179388" y="3551238"/>
            <a:ext cx="3816350" cy="1195387"/>
          </a:xfrm>
          <a:prstGeom prst="wedgeRoundRectCallout">
            <a:avLst>
              <a:gd name="adj1" fmla="val -7309"/>
              <a:gd name="adj2" fmla="val -161679"/>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Optional: where the result is stored.</a:t>
            </a:r>
          </a:p>
          <a:p>
            <a:pPr>
              <a:defRPr/>
            </a:pPr>
            <a:r>
              <a:rPr lang="en-US" sz="1400" dirty="0">
                <a:solidFill>
                  <a:srgbClr val="0000FF"/>
                </a:solidFill>
                <a:latin typeface="+mn-lt"/>
              </a:rPr>
              <a:t>Can be:</a:t>
            </a:r>
          </a:p>
          <a:p>
            <a:pPr marL="177800" indent="-177800">
              <a:buFontTx/>
              <a:buChar char="-"/>
              <a:defRPr/>
            </a:pPr>
            <a:r>
              <a:rPr lang="en-US" sz="1400" dirty="0">
                <a:solidFill>
                  <a:srgbClr val="0000FF"/>
                </a:solidFill>
                <a:latin typeface="+mn-lt"/>
              </a:rPr>
              <a:t>A local variable of the interaction (execution occurrence initiating the message.</a:t>
            </a:r>
          </a:p>
          <a:p>
            <a:pPr marL="177800" indent="-177800">
              <a:buFontTx/>
              <a:buChar char="-"/>
              <a:defRPr/>
            </a:pPr>
            <a:r>
              <a:rPr lang="en-US" sz="1400" dirty="0">
                <a:solidFill>
                  <a:srgbClr val="0000FF"/>
                </a:solidFill>
                <a:latin typeface="+mn-lt"/>
              </a:rPr>
              <a:t>An attribute of the initiating lifeline.</a:t>
            </a:r>
          </a:p>
        </p:txBody>
      </p:sp>
      <p:sp>
        <p:nvSpPr>
          <p:cNvPr id="8" name="Oval 7"/>
          <p:cNvSpPr>
            <a:spLocks noChangeArrowheads="1"/>
          </p:cNvSpPr>
          <p:nvPr/>
        </p:nvSpPr>
        <p:spPr bwMode="auto">
          <a:xfrm>
            <a:off x="3059113" y="1744663"/>
            <a:ext cx="3089275" cy="430212"/>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Rounded Rectangular Callout 8"/>
          <p:cNvSpPr/>
          <p:nvPr/>
        </p:nvSpPr>
        <p:spPr bwMode="auto">
          <a:xfrm>
            <a:off x="6081713" y="677863"/>
            <a:ext cx="2376487" cy="547687"/>
          </a:xfrm>
          <a:prstGeom prst="wedgeRoundRectCallout">
            <a:avLst>
              <a:gd name="adj1" fmla="val -89374"/>
              <a:gd name="adj2" fmla="val 129914"/>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Operation to be invoked or signal to be emitted</a:t>
            </a:r>
          </a:p>
        </p:txBody>
      </p:sp>
      <p:sp>
        <p:nvSpPr>
          <p:cNvPr id="10" name="Oval 9"/>
          <p:cNvSpPr>
            <a:spLocks noChangeArrowheads="1"/>
          </p:cNvSpPr>
          <p:nvPr/>
        </p:nvSpPr>
        <p:spPr bwMode="auto">
          <a:xfrm>
            <a:off x="6291263" y="1744663"/>
            <a:ext cx="1304925" cy="430212"/>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Rounded Rectangular Callout 10"/>
          <p:cNvSpPr/>
          <p:nvPr/>
        </p:nvSpPr>
        <p:spPr bwMode="auto">
          <a:xfrm flipH="1">
            <a:off x="3851275" y="4681538"/>
            <a:ext cx="5111750" cy="1268412"/>
          </a:xfrm>
          <a:prstGeom prst="wedgeRoundRectCallout">
            <a:avLst>
              <a:gd name="adj1" fmla="val -14695"/>
              <a:gd name="adj2" fmla="val -240744"/>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Coma-separated list</a:t>
            </a:r>
          </a:p>
          <a:p>
            <a:pPr>
              <a:defRPr/>
            </a:pPr>
            <a:r>
              <a:rPr lang="en-US" sz="1400" dirty="0">
                <a:solidFill>
                  <a:srgbClr val="0000FF"/>
                </a:solidFill>
                <a:latin typeface="+mn-lt"/>
              </a:rPr>
              <a:t>Argument can be:</a:t>
            </a:r>
          </a:p>
          <a:p>
            <a:pPr marL="285750" indent="-285750">
              <a:buFontTx/>
              <a:buChar char="-"/>
              <a:defRPr/>
            </a:pPr>
            <a:r>
              <a:rPr lang="en-US" sz="1400" dirty="0">
                <a:solidFill>
                  <a:srgbClr val="0000FF"/>
                </a:solidFill>
                <a:latin typeface="+mn-lt"/>
              </a:rPr>
              <a:t>a parameter of the sending execution occurrence,</a:t>
            </a:r>
          </a:p>
          <a:p>
            <a:pPr marL="285750" indent="-285750">
              <a:buFontTx/>
              <a:buChar char="-"/>
              <a:defRPr/>
            </a:pPr>
            <a:r>
              <a:rPr lang="en-US" sz="1400" dirty="0">
                <a:solidFill>
                  <a:srgbClr val="0000FF"/>
                </a:solidFill>
                <a:latin typeface="+mn-lt"/>
              </a:rPr>
              <a:t>an attribute, </a:t>
            </a:r>
          </a:p>
          <a:p>
            <a:pPr marL="285750" indent="-285750">
              <a:buFontTx/>
              <a:buChar char="-"/>
              <a:defRPr/>
            </a:pPr>
            <a:r>
              <a:rPr lang="en-US" sz="1400" dirty="0">
                <a:solidFill>
                  <a:srgbClr val="0000FF"/>
                </a:solidFill>
                <a:latin typeface="+mn-lt"/>
              </a:rPr>
              <a:t>a local variable from assigned by a previous message.</a:t>
            </a:r>
          </a:p>
        </p:txBody>
      </p:sp>
      <p:sp>
        <p:nvSpPr>
          <p:cNvPr id="12" name="Oval 11"/>
          <p:cNvSpPr>
            <a:spLocks noChangeArrowheads="1"/>
          </p:cNvSpPr>
          <p:nvPr/>
        </p:nvSpPr>
        <p:spPr bwMode="auto">
          <a:xfrm>
            <a:off x="3529013" y="2111375"/>
            <a:ext cx="2085975" cy="4302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Rounded Rectangular Callout 12"/>
          <p:cNvSpPr/>
          <p:nvPr/>
        </p:nvSpPr>
        <p:spPr bwMode="auto">
          <a:xfrm>
            <a:off x="4191000" y="3141663"/>
            <a:ext cx="2376488" cy="792162"/>
          </a:xfrm>
          <a:prstGeom prst="wedgeRoundRectCallout">
            <a:avLst>
              <a:gd name="adj1" fmla="val -30599"/>
              <a:gd name="adj2" fmla="val -120573"/>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Optional</a:t>
            </a:r>
          </a:p>
          <a:p>
            <a:pPr>
              <a:defRPr/>
            </a:pPr>
            <a:r>
              <a:rPr lang="en-US" sz="1400" dirty="0">
                <a:solidFill>
                  <a:srgbClr val="0000FF"/>
                </a:solidFill>
                <a:latin typeface="+mn-lt"/>
              </a:rPr>
              <a:t>Value being returned (not the variable being assigned)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SYSC-3120—Software Requirements Engineering </a:t>
            </a:r>
          </a:p>
        </p:txBody>
      </p:sp>
      <p:sp>
        <p:nvSpPr>
          <p:cNvPr id="8" name="Slide Number Placeholder 4"/>
          <p:cNvSpPr>
            <a:spLocks noGrp="1"/>
          </p:cNvSpPr>
          <p:nvPr>
            <p:ph type="sldNum" sz="quarter" idx="11"/>
          </p:nvPr>
        </p:nvSpPr>
        <p:spPr/>
        <p:txBody>
          <a:bodyPr/>
          <a:lstStyle/>
          <a:p>
            <a:pPr>
              <a:defRPr/>
            </a:pPr>
            <a:fld id="{F02CD52B-7BB1-5F46-B7A5-DCB58CEBF75E}" type="slidenum">
              <a:rPr lang="en-US"/>
              <a:pPr>
                <a:defRPr/>
              </a:pPr>
              <a:t>101</a:t>
            </a:fld>
            <a:endParaRPr lang="en-US"/>
          </a:p>
        </p:txBody>
      </p:sp>
      <p:sp>
        <p:nvSpPr>
          <p:cNvPr id="1018882" name="Rectangle 2"/>
          <p:cNvSpPr>
            <a:spLocks noGrp="1" noChangeArrowheads="1"/>
          </p:cNvSpPr>
          <p:nvPr>
            <p:ph type="title"/>
          </p:nvPr>
        </p:nvSpPr>
        <p:spPr/>
        <p:txBody>
          <a:bodyPr/>
          <a:lstStyle/>
          <a:p>
            <a:pPr>
              <a:defRPr/>
            </a:pPr>
            <a:r>
              <a:rPr lang="en-US" dirty="0" smtClean="0">
                <a:cs typeface="+mj-cs"/>
              </a:rPr>
              <a:t>Different categories of Messages</a:t>
            </a:r>
          </a:p>
        </p:txBody>
      </p:sp>
      <p:sp>
        <p:nvSpPr>
          <p:cNvPr id="1018883" name="Rectangle 3"/>
          <p:cNvSpPr>
            <a:spLocks noGrp="1" noChangeArrowheads="1"/>
          </p:cNvSpPr>
          <p:nvPr>
            <p:ph type="body" idx="1"/>
          </p:nvPr>
        </p:nvSpPr>
        <p:spPr/>
        <p:txBody>
          <a:bodyPr/>
          <a:lstStyle/>
          <a:p>
            <a:pPr>
              <a:lnSpc>
                <a:spcPct val="110000"/>
              </a:lnSpc>
              <a:defRPr/>
            </a:pPr>
            <a:r>
              <a:rPr lang="en-US" dirty="0" smtClean="0">
                <a:cs typeface="+mn-cs"/>
              </a:rPr>
              <a:t>Message can denote the following interactions:</a:t>
            </a:r>
          </a:p>
          <a:p>
            <a:pPr lvl="1">
              <a:lnSpc>
                <a:spcPct val="110000"/>
              </a:lnSpc>
              <a:defRPr/>
            </a:pPr>
            <a:r>
              <a:rPr lang="en-US" dirty="0" smtClean="0"/>
              <a:t>Call</a:t>
            </a:r>
          </a:p>
          <a:p>
            <a:pPr lvl="2">
              <a:lnSpc>
                <a:spcPct val="110000"/>
              </a:lnSpc>
              <a:defRPr/>
            </a:pPr>
            <a:r>
              <a:rPr lang="en-US" dirty="0" smtClean="0"/>
              <a:t>Denotes (Usually) synchronous invocation of an operation</a:t>
            </a:r>
          </a:p>
          <a:p>
            <a:pPr lvl="3">
              <a:lnSpc>
                <a:spcPct val="110000"/>
              </a:lnSpc>
              <a:defRPr/>
            </a:pPr>
            <a:r>
              <a:rPr lang="en-US" dirty="0" smtClean="0"/>
              <a:t>The return message can return some values to the caller or it can just acknowledge that the operation completed</a:t>
            </a:r>
          </a:p>
          <a:p>
            <a:pPr lvl="3">
              <a:lnSpc>
                <a:spcPct val="110000"/>
              </a:lnSpc>
              <a:defRPr/>
            </a:pPr>
            <a:r>
              <a:rPr lang="en-US" dirty="0" smtClean="0"/>
              <a:t>The return message is optional</a:t>
            </a:r>
          </a:p>
          <a:p>
            <a:pPr lvl="2">
              <a:lnSpc>
                <a:spcPct val="110000"/>
              </a:lnSpc>
              <a:defRPr/>
            </a:pPr>
            <a:r>
              <a:rPr lang="en-US" dirty="0" smtClean="0"/>
              <a:t>May also be an asynchronous invocation</a:t>
            </a:r>
          </a:p>
          <a:p>
            <a:pPr lvl="3">
              <a:lnSpc>
                <a:spcPct val="110000"/>
              </a:lnSpc>
              <a:defRPr/>
            </a:pPr>
            <a:r>
              <a:rPr lang="en-US" dirty="0" smtClean="0"/>
              <a:t>The sender continues without waiting</a:t>
            </a:r>
          </a:p>
          <a:p>
            <a:pPr lvl="3">
              <a:lnSpc>
                <a:spcPct val="110000"/>
              </a:lnSpc>
              <a:defRPr/>
            </a:pPr>
            <a:r>
              <a:rPr lang="en-US" dirty="0" smtClean="0"/>
              <a:t>No return message</a:t>
            </a:r>
          </a:p>
          <a:p>
            <a:pPr lvl="1">
              <a:lnSpc>
                <a:spcPct val="110000"/>
              </a:lnSpc>
              <a:defRPr/>
            </a:pPr>
            <a:r>
              <a:rPr lang="en-AU" dirty="0" smtClean="0"/>
              <a:t>&lt;&lt;create&gt;&gt;</a:t>
            </a:r>
          </a:p>
          <a:p>
            <a:pPr lvl="1">
              <a:lnSpc>
                <a:spcPct val="110000"/>
              </a:lnSpc>
              <a:defRPr/>
            </a:pPr>
            <a:r>
              <a:rPr lang="en-AU" dirty="0" smtClean="0"/>
              <a:t>&lt;&lt;destroy&gt;&gt;</a:t>
            </a:r>
          </a:p>
          <a:p>
            <a:pPr lvl="1">
              <a:lnSpc>
                <a:spcPct val="110000"/>
              </a:lnSpc>
              <a:defRPr/>
            </a:pPr>
            <a:r>
              <a:rPr lang="en-US" dirty="0"/>
              <a:t>Signal</a:t>
            </a:r>
          </a:p>
          <a:p>
            <a:pPr lvl="2">
              <a:lnSpc>
                <a:spcPct val="110000"/>
              </a:lnSpc>
              <a:defRPr/>
            </a:pPr>
            <a:r>
              <a:rPr lang="en-US" dirty="0"/>
              <a:t>Denotes asynchronous inter-object communication</a:t>
            </a:r>
          </a:p>
          <a:p>
            <a:pPr lvl="2">
              <a:lnSpc>
                <a:spcPct val="110000"/>
              </a:lnSpc>
              <a:defRPr/>
            </a:pPr>
            <a:r>
              <a:rPr lang="en-US" dirty="0"/>
              <a:t>The sender continues executing after sending the signal message</a:t>
            </a:r>
          </a:p>
          <a:p>
            <a:pPr lvl="1">
              <a:lnSpc>
                <a:spcPct val="110000"/>
              </a:lnSpc>
              <a:defRPr/>
            </a:pPr>
            <a:endParaRPr lang="en-AU" dirty="0"/>
          </a:p>
        </p:txBody>
      </p:sp>
      <p:cxnSp>
        <p:nvCxnSpPr>
          <p:cNvPr id="6" name="Straight Connector 5"/>
          <p:cNvCxnSpPr/>
          <p:nvPr/>
        </p:nvCxnSpPr>
        <p:spPr bwMode="auto">
          <a:xfrm flipH="1">
            <a:off x="7164388" y="3429000"/>
            <a:ext cx="1189037" cy="0"/>
          </a:xfrm>
          <a:prstGeom prst="line">
            <a:avLst/>
          </a:prstGeom>
          <a:solidFill>
            <a:schemeClr val="accent1"/>
          </a:solidFill>
          <a:ln w="9525" cap="flat" cmpd="sng" algn="ctr">
            <a:solidFill>
              <a:schemeClr val="tx1"/>
            </a:solidFill>
            <a:prstDash val="solid"/>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H="1">
            <a:off x="7164388" y="2205038"/>
            <a:ext cx="1189037"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H="1">
            <a:off x="6738938" y="4365625"/>
            <a:ext cx="1689100" cy="0"/>
          </a:xfrm>
          <a:prstGeom prst="line">
            <a:avLst/>
          </a:prstGeom>
          <a:solidFill>
            <a:schemeClr val="accent1"/>
          </a:solidFill>
          <a:ln w="9525" cap="flat" cmpd="sng" algn="ctr">
            <a:solidFill>
              <a:schemeClr val="tx1"/>
            </a:solidFill>
            <a:prstDash val="dash"/>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2" name="TextBox 11"/>
          <p:cNvSpPr txBox="1"/>
          <p:nvPr/>
        </p:nvSpPr>
        <p:spPr>
          <a:xfrm>
            <a:off x="7034213" y="4076700"/>
            <a:ext cx="1233487" cy="339725"/>
          </a:xfrm>
          <a:prstGeom prst="rect">
            <a:avLst/>
          </a:prstGeom>
          <a:noFill/>
        </p:spPr>
        <p:txBody>
          <a:bodyPr wrap="none">
            <a:spAutoFit/>
          </a:bodyPr>
          <a:lstStyle/>
          <a:p>
            <a:pPr>
              <a:defRPr/>
            </a:pPr>
            <a:r>
              <a:rPr lang="en-US" sz="1600" dirty="0">
                <a:latin typeface="+mn-lt"/>
              </a:rPr>
              <a:t>&lt;&lt;create&gt;&gt;</a:t>
            </a:r>
          </a:p>
        </p:txBody>
      </p:sp>
      <p:cxnSp>
        <p:nvCxnSpPr>
          <p:cNvPr id="13" name="Straight Connector 12"/>
          <p:cNvCxnSpPr/>
          <p:nvPr/>
        </p:nvCxnSpPr>
        <p:spPr bwMode="auto">
          <a:xfrm flipH="1">
            <a:off x="6738938" y="4914900"/>
            <a:ext cx="1663700" cy="17463"/>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TextBox 13"/>
          <p:cNvSpPr txBox="1"/>
          <p:nvPr/>
        </p:nvSpPr>
        <p:spPr>
          <a:xfrm>
            <a:off x="6980238" y="4665663"/>
            <a:ext cx="1336675" cy="338137"/>
          </a:xfrm>
          <a:prstGeom prst="rect">
            <a:avLst/>
          </a:prstGeom>
          <a:noFill/>
        </p:spPr>
        <p:txBody>
          <a:bodyPr wrap="none">
            <a:spAutoFit/>
          </a:bodyPr>
          <a:lstStyle/>
          <a:p>
            <a:pPr>
              <a:defRPr/>
            </a:pPr>
            <a:r>
              <a:rPr lang="en-US" sz="1600" dirty="0">
                <a:latin typeface="+mn-lt"/>
              </a:rPr>
              <a:t>&lt;&lt;destroy&gt;&gt;</a:t>
            </a:r>
          </a:p>
        </p:txBody>
      </p:sp>
      <p:cxnSp>
        <p:nvCxnSpPr>
          <p:cNvPr id="20" name="Straight Connector 19"/>
          <p:cNvCxnSpPr/>
          <p:nvPr/>
        </p:nvCxnSpPr>
        <p:spPr bwMode="auto">
          <a:xfrm flipH="1">
            <a:off x="7164388" y="5445125"/>
            <a:ext cx="1189037" cy="0"/>
          </a:xfrm>
          <a:prstGeom prst="line">
            <a:avLst/>
          </a:prstGeom>
          <a:solidFill>
            <a:schemeClr val="accent1"/>
          </a:solidFill>
          <a:ln w="9525" cap="flat" cmpd="sng" algn="ctr">
            <a:solidFill>
              <a:schemeClr val="tx1"/>
            </a:solidFill>
            <a:prstDash val="solid"/>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Call vs. Signal</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054F04CC-EFA8-6F49-B66F-AD20FD46BB49}" type="slidenum">
              <a:rPr lang="en-US" smtClean="0"/>
              <a:pPr>
                <a:defRPr/>
              </a:pPr>
              <a:t>102</a:t>
            </a:fld>
            <a:endParaRPr lang="en-US"/>
          </a:p>
        </p:txBody>
      </p:sp>
      <p:sp>
        <p:nvSpPr>
          <p:cNvPr id="6" name="Rectangle 5"/>
          <p:cNvSpPr/>
          <p:nvPr/>
        </p:nvSpPr>
        <p:spPr bwMode="auto">
          <a:xfrm>
            <a:off x="792163" y="1341438"/>
            <a:ext cx="1709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objOne</a:t>
            </a:r>
            <a:r>
              <a:rPr lang="en-US" sz="1600" u="sng" dirty="0">
                <a:latin typeface="+mn-lt"/>
              </a:rPr>
              <a:t> : </a:t>
            </a:r>
            <a:r>
              <a:rPr lang="en-US" sz="1600" u="sng" dirty="0" err="1">
                <a:latin typeface="+mn-lt"/>
              </a:rPr>
              <a:t>ClassA</a:t>
            </a:r>
            <a:endParaRPr lang="en-US" sz="1600" u="sng" dirty="0">
              <a:latin typeface="+mn-lt"/>
            </a:endParaRPr>
          </a:p>
        </p:txBody>
      </p:sp>
      <p:cxnSp>
        <p:nvCxnSpPr>
          <p:cNvPr id="7" name="Straight Connector 6"/>
          <p:cNvCxnSpPr>
            <a:stCxn id="6" idx="2"/>
          </p:cNvCxnSpPr>
          <p:nvPr/>
        </p:nvCxnSpPr>
        <p:spPr bwMode="auto">
          <a:xfrm>
            <a:off x="1646238" y="1773238"/>
            <a:ext cx="0" cy="410368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5894" name="Rectangle 7"/>
          <p:cNvSpPr>
            <a:spLocks noChangeArrowheads="1"/>
          </p:cNvSpPr>
          <p:nvPr/>
        </p:nvSpPr>
        <p:spPr bwMode="auto">
          <a:xfrm>
            <a:off x="1503363" y="2076450"/>
            <a:ext cx="287337" cy="3513138"/>
          </a:xfrm>
          <a:prstGeom prst="rect">
            <a:avLst/>
          </a:prstGeom>
          <a:solidFill>
            <a:srgbClr val="FFFFFF"/>
          </a:solidFill>
          <a:ln w="9525">
            <a:solidFill>
              <a:schemeClr val="tx1"/>
            </a:solidFill>
            <a:round/>
            <a:headEnd/>
            <a:tailEnd/>
          </a:ln>
        </p:spPr>
        <p:txBody>
          <a:bodyPr/>
          <a:lstStyle/>
          <a:p>
            <a:endParaRPr lang="en-US"/>
          </a:p>
        </p:txBody>
      </p:sp>
      <p:sp>
        <p:nvSpPr>
          <p:cNvPr id="9" name="Rectangle 8"/>
          <p:cNvSpPr/>
          <p:nvPr/>
        </p:nvSpPr>
        <p:spPr bwMode="auto">
          <a:xfrm>
            <a:off x="3760788" y="1341438"/>
            <a:ext cx="1711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objTwo</a:t>
            </a:r>
            <a:r>
              <a:rPr lang="en-US" sz="1600" u="sng" dirty="0">
                <a:latin typeface="+mn-lt"/>
              </a:rPr>
              <a:t> : </a:t>
            </a:r>
            <a:r>
              <a:rPr lang="en-US" sz="1600" u="sng" dirty="0" err="1">
                <a:latin typeface="+mn-lt"/>
              </a:rPr>
              <a:t>ClassB</a:t>
            </a:r>
            <a:endParaRPr lang="en-US" sz="1600" u="sng" dirty="0">
              <a:latin typeface="+mn-lt"/>
            </a:endParaRPr>
          </a:p>
        </p:txBody>
      </p:sp>
      <p:cxnSp>
        <p:nvCxnSpPr>
          <p:cNvPr id="10" name="Straight Connector 9"/>
          <p:cNvCxnSpPr>
            <a:stCxn id="9" idx="2"/>
          </p:cNvCxnSpPr>
          <p:nvPr/>
        </p:nvCxnSpPr>
        <p:spPr bwMode="auto">
          <a:xfrm>
            <a:off x="4616450" y="1773238"/>
            <a:ext cx="1588" cy="410368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5897" name="Rectangle 11"/>
          <p:cNvSpPr>
            <a:spLocks noChangeArrowheads="1"/>
          </p:cNvSpPr>
          <p:nvPr/>
        </p:nvSpPr>
        <p:spPr bwMode="auto">
          <a:xfrm>
            <a:off x="4473575" y="2211388"/>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12" name="Straight Connector 11"/>
          <p:cNvCxnSpPr/>
          <p:nvPr/>
        </p:nvCxnSpPr>
        <p:spPr bwMode="auto">
          <a:xfrm flipH="1">
            <a:off x="1790700" y="221138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2693988" y="1903413"/>
            <a:ext cx="812800" cy="307975"/>
          </a:xfrm>
          <a:prstGeom prst="rect">
            <a:avLst/>
          </a:prstGeom>
          <a:noFill/>
        </p:spPr>
        <p:txBody>
          <a:bodyPr wrap="none">
            <a:spAutoFit/>
          </a:bodyPr>
          <a:lstStyle/>
          <a:p>
            <a:pPr>
              <a:defRPr/>
            </a:pPr>
            <a:r>
              <a:rPr lang="en-US" sz="1400" dirty="0" err="1">
                <a:latin typeface="+mn-lt"/>
              </a:rPr>
              <a:t>opCall</a:t>
            </a:r>
            <a:r>
              <a:rPr lang="en-US" sz="1400" dirty="0">
                <a:latin typeface="+mn-lt"/>
              </a:rPr>
              <a:t>()</a:t>
            </a:r>
          </a:p>
        </p:txBody>
      </p:sp>
      <p:sp>
        <p:nvSpPr>
          <p:cNvPr id="165900" name="Rectangle 11"/>
          <p:cNvSpPr>
            <a:spLocks noChangeArrowheads="1"/>
          </p:cNvSpPr>
          <p:nvPr/>
        </p:nvSpPr>
        <p:spPr bwMode="auto">
          <a:xfrm>
            <a:off x="4475163" y="3808413"/>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15" name="Straight Connector 14"/>
          <p:cNvCxnSpPr/>
          <p:nvPr/>
        </p:nvCxnSpPr>
        <p:spPr bwMode="auto">
          <a:xfrm flipH="1">
            <a:off x="1790700" y="3808413"/>
            <a:ext cx="2682875" cy="0"/>
          </a:xfrm>
          <a:prstGeom prst="line">
            <a:avLst/>
          </a:prstGeom>
          <a:solidFill>
            <a:schemeClr val="accent1"/>
          </a:solidFill>
          <a:ln w="9525" cap="flat" cmpd="sng" algn="ctr">
            <a:solidFill>
              <a:schemeClr val="tx1"/>
            </a:solidFill>
            <a:prstDash val="solid"/>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 name="TextBox 15"/>
          <p:cNvSpPr txBox="1"/>
          <p:nvPr/>
        </p:nvSpPr>
        <p:spPr>
          <a:xfrm>
            <a:off x="1728788" y="3475038"/>
            <a:ext cx="2489200" cy="307975"/>
          </a:xfrm>
          <a:prstGeom prst="rect">
            <a:avLst/>
          </a:prstGeom>
          <a:noFill/>
        </p:spPr>
        <p:txBody>
          <a:bodyPr wrap="none">
            <a:spAutoFit/>
          </a:bodyPr>
          <a:lstStyle/>
          <a:p>
            <a:pPr>
              <a:defRPr/>
            </a:pPr>
            <a:r>
              <a:rPr lang="en-US" sz="1400" dirty="0" err="1">
                <a:latin typeface="+mn-lt"/>
              </a:rPr>
              <a:t>SignalName</a:t>
            </a:r>
            <a:r>
              <a:rPr lang="en-US" sz="1400" dirty="0">
                <a:latin typeface="+mn-lt"/>
              </a:rPr>
              <a:t> (value1, value2)</a:t>
            </a:r>
          </a:p>
        </p:txBody>
      </p:sp>
      <p:sp>
        <p:nvSpPr>
          <p:cNvPr id="28" name="Rounded Rectangular Callout 27"/>
          <p:cNvSpPr/>
          <p:nvPr/>
        </p:nvSpPr>
        <p:spPr bwMode="auto">
          <a:xfrm>
            <a:off x="5867400" y="946150"/>
            <a:ext cx="3095625" cy="658813"/>
          </a:xfrm>
          <a:prstGeom prst="wedgeRoundRectCallout">
            <a:avLst>
              <a:gd name="adj1" fmla="val -59600"/>
              <a:gd name="adj2" fmla="val 39582"/>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err="1">
                <a:solidFill>
                  <a:srgbClr val="0000FF"/>
                </a:solidFill>
                <a:latin typeface="+mn-lt"/>
              </a:rPr>
              <a:t>opCall</a:t>
            </a:r>
            <a:r>
              <a:rPr lang="en-US" sz="1400" dirty="0">
                <a:solidFill>
                  <a:srgbClr val="0000FF"/>
                </a:solidFill>
                <a:latin typeface="+mn-lt"/>
              </a:rPr>
              <a:t>() is necessarily an operation defined in class </a:t>
            </a:r>
            <a:r>
              <a:rPr lang="en-US" sz="1400" dirty="0" err="1">
                <a:solidFill>
                  <a:srgbClr val="0000FF"/>
                </a:solidFill>
                <a:latin typeface="+mn-lt"/>
              </a:rPr>
              <a:t>ClassB</a:t>
            </a:r>
            <a:endParaRPr lang="en-US" sz="1400" dirty="0">
              <a:solidFill>
                <a:srgbClr val="0000FF"/>
              </a:solidFill>
              <a:latin typeface="+mn-lt"/>
            </a:endParaRPr>
          </a:p>
        </p:txBody>
      </p:sp>
      <p:sp>
        <p:nvSpPr>
          <p:cNvPr id="29" name="Oval 28"/>
          <p:cNvSpPr>
            <a:spLocks noChangeArrowheads="1"/>
          </p:cNvSpPr>
          <p:nvPr/>
        </p:nvSpPr>
        <p:spPr bwMode="auto">
          <a:xfrm>
            <a:off x="4618038" y="1343025"/>
            <a:ext cx="927100" cy="4302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 name="Oval 29"/>
          <p:cNvSpPr>
            <a:spLocks noChangeArrowheads="1"/>
          </p:cNvSpPr>
          <p:nvPr/>
        </p:nvSpPr>
        <p:spPr bwMode="auto">
          <a:xfrm>
            <a:off x="2598738" y="1862138"/>
            <a:ext cx="927100" cy="430212"/>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32" name="Straight Connector 31"/>
          <p:cNvCxnSpPr>
            <a:stCxn id="29" idx="3"/>
            <a:endCxn id="30" idx="7"/>
          </p:cNvCxnSpPr>
          <p:nvPr/>
        </p:nvCxnSpPr>
        <p:spPr bwMode="auto">
          <a:xfrm flipH="1">
            <a:off x="3389313" y="1709738"/>
            <a:ext cx="1365250" cy="214312"/>
          </a:xfrm>
          <a:prstGeom prst="line">
            <a:avLst/>
          </a:prstGeom>
          <a:solidFill>
            <a:schemeClr val="accent1"/>
          </a:solid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3" name="Group 16"/>
          <p:cNvGrpSpPr>
            <a:grpSpLocks/>
          </p:cNvGrpSpPr>
          <p:nvPr/>
        </p:nvGrpSpPr>
        <p:grpSpPr bwMode="auto">
          <a:xfrm>
            <a:off x="6942138" y="1755775"/>
            <a:ext cx="1547812" cy="719138"/>
            <a:chOff x="432" y="2592"/>
            <a:chExt cx="2208" cy="864"/>
          </a:xfrm>
        </p:grpSpPr>
        <p:sp>
          <p:nvSpPr>
            <p:cNvPr id="34" name="Rectangle 11"/>
            <p:cNvSpPr>
              <a:spLocks noChangeArrowheads="1"/>
            </p:cNvSpPr>
            <p:nvPr/>
          </p:nvSpPr>
          <p:spPr bwMode="auto">
            <a:xfrm>
              <a:off x="432" y="2592"/>
              <a:ext cx="2208" cy="288"/>
            </a:xfrm>
            <a:prstGeom prst="rect">
              <a:avLst/>
            </a:prstGeom>
            <a:noFill/>
            <a:ln w="12700" cmpd="sng">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dirty="0" err="1">
                  <a:latin typeface="+mn-lt"/>
                  <a:cs typeface="+mn-cs"/>
                </a:rPr>
                <a:t>ClassB</a:t>
              </a:r>
              <a:endParaRPr lang="en-US" sz="1400" dirty="0">
                <a:latin typeface="+mn-lt"/>
                <a:cs typeface="+mn-cs"/>
              </a:endParaRPr>
            </a:p>
          </p:txBody>
        </p:sp>
        <p:sp>
          <p:nvSpPr>
            <p:cNvPr id="35" name="Rectangle 12"/>
            <p:cNvSpPr>
              <a:spLocks noChangeArrowheads="1"/>
            </p:cNvSpPr>
            <p:nvPr/>
          </p:nvSpPr>
          <p:spPr bwMode="auto">
            <a:xfrm>
              <a:off x="432" y="2880"/>
              <a:ext cx="2208" cy="288"/>
            </a:xfrm>
            <a:prstGeom prst="rect">
              <a:avLst/>
            </a:prstGeom>
            <a:noFill/>
            <a:ln w="12700" cmpd="sng">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dirty="0">
                  <a:latin typeface="+mn-lt"/>
                  <a:cs typeface="+mn-cs"/>
                </a:rPr>
                <a:t>- attribute : Type</a:t>
              </a:r>
            </a:p>
          </p:txBody>
        </p:sp>
        <p:sp>
          <p:nvSpPr>
            <p:cNvPr id="36" name="Rectangle 13"/>
            <p:cNvSpPr>
              <a:spLocks noChangeArrowheads="1"/>
            </p:cNvSpPr>
            <p:nvPr/>
          </p:nvSpPr>
          <p:spPr bwMode="auto">
            <a:xfrm>
              <a:off x="432" y="3168"/>
              <a:ext cx="2208" cy="288"/>
            </a:xfrm>
            <a:prstGeom prst="rect">
              <a:avLst/>
            </a:prstGeom>
            <a:noFill/>
            <a:ln w="12700" cmpd="sng">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dirty="0">
                  <a:latin typeface="+mn-lt"/>
                  <a:cs typeface="+mn-cs"/>
                </a:rPr>
                <a:t>+ </a:t>
              </a:r>
              <a:r>
                <a:rPr lang="en-US" sz="1400" dirty="0" err="1">
                  <a:latin typeface="+mn-lt"/>
                  <a:cs typeface="+mn-cs"/>
                </a:rPr>
                <a:t>opCall</a:t>
              </a:r>
              <a:r>
                <a:rPr lang="en-US" sz="1400" dirty="0">
                  <a:latin typeface="+mn-lt"/>
                  <a:cs typeface="+mn-cs"/>
                </a:rPr>
                <a:t>()</a:t>
              </a:r>
            </a:p>
          </p:txBody>
        </p:sp>
        <p:sp>
          <p:nvSpPr>
            <p:cNvPr id="37" name="Rectangle 15"/>
            <p:cNvSpPr>
              <a:spLocks noChangeArrowheads="1"/>
            </p:cNvSpPr>
            <p:nvPr/>
          </p:nvSpPr>
          <p:spPr bwMode="auto">
            <a:xfrm>
              <a:off x="432" y="2592"/>
              <a:ext cx="2208" cy="864"/>
            </a:xfrm>
            <a:prstGeom prst="rect">
              <a:avLst/>
            </a:prstGeom>
            <a:noFill/>
            <a:ln w="12700" cmpd="sng">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mn-lt"/>
                <a:cs typeface="+mn-cs"/>
              </a:endParaRPr>
            </a:p>
          </p:txBody>
        </p:sp>
      </p:grpSp>
      <p:sp>
        <p:nvSpPr>
          <p:cNvPr id="40" name="Oval 39"/>
          <p:cNvSpPr>
            <a:spLocks noChangeArrowheads="1"/>
          </p:cNvSpPr>
          <p:nvPr/>
        </p:nvSpPr>
        <p:spPr bwMode="auto">
          <a:xfrm>
            <a:off x="1714500" y="3400425"/>
            <a:ext cx="1200150" cy="4302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1" name="Rounded Rectangular Callout 40"/>
          <p:cNvSpPr/>
          <p:nvPr/>
        </p:nvSpPr>
        <p:spPr bwMode="auto">
          <a:xfrm>
            <a:off x="5219700" y="2924175"/>
            <a:ext cx="3743325" cy="1296988"/>
          </a:xfrm>
          <a:prstGeom prst="wedgeRoundRectCallout">
            <a:avLst>
              <a:gd name="adj1" fmla="val -113682"/>
              <a:gd name="adj2" fmla="val -6684"/>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err="1">
                <a:solidFill>
                  <a:srgbClr val="0000FF"/>
                </a:solidFill>
                <a:latin typeface="+mn-lt"/>
              </a:rPr>
              <a:t>SignalName</a:t>
            </a:r>
            <a:r>
              <a:rPr lang="en-US" sz="1400" dirty="0">
                <a:solidFill>
                  <a:srgbClr val="0000FF"/>
                </a:solidFill>
                <a:latin typeface="+mn-lt"/>
              </a:rPr>
              <a:t> is a signal class (stereotype &lt;&lt;signal&gt;&gt;).</a:t>
            </a:r>
          </a:p>
          <a:p>
            <a:pPr>
              <a:defRPr/>
            </a:pPr>
            <a:r>
              <a:rPr lang="en-US" sz="1400" dirty="0" err="1">
                <a:solidFill>
                  <a:srgbClr val="0000FF"/>
                </a:solidFill>
                <a:latin typeface="+mn-lt"/>
              </a:rPr>
              <a:t>ClassB</a:t>
            </a:r>
            <a:r>
              <a:rPr lang="en-US" sz="1400" dirty="0">
                <a:solidFill>
                  <a:srgbClr val="0000FF"/>
                </a:solidFill>
                <a:latin typeface="+mn-lt"/>
              </a:rPr>
              <a:t> does not have any operation named </a:t>
            </a:r>
            <a:r>
              <a:rPr lang="en-US" sz="1400" dirty="0" err="1">
                <a:solidFill>
                  <a:srgbClr val="0000FF"/>
                </a:solidFill>
                <a:latin typeface="+mn-lt"/>
              </a:rPr>
              <a:t>SignalName</a:t>
            </a:r>
            <a:r>
              <a:rPr lang="en-US" sz="1400" dirty="0">
                <a:solidFill>
                  <a:srgbClr val="0000FF"/>
                </a:solidFill>
                <a:latin typeface="+mn-lt"/>
              </a:rPr>
              <a:t>. It will have a behaviour to respond to that signal though.</a:t>
            </a:r>
          </a:p>
        </p:txBody>
      </p:sp>
      <p:grpSp>
        <p:nvGrpSpPr>
          <p:cNvPr id="43" name="Group 16"/>
          <p:cNvGrpSpPr>
            <a:grpSpLocks/>
          </p:cNvGrpSpPr>
          <p:nvPr/>
        </p:nvGrpSpPr>
        <p:grpSpPr bwMode="auto">
          <a:xfrm>
            <a:off x="6462713" y="4535488"/>
            <a:ext cx="1547812" cy="1368425"/>
            <a:chOff x="432" y="2592"/>
            <a:chExt cx="2208" cy="864"/>
          </a:xfrm>
        </p:grpSpPr>
        <p:sp>
          <p:nvSpPr>
            <p:cNvPr id="44" name="Rectangle 11"/>
            <p:cNvSpPr>
              <a:spLocks noChangeArrowheads="1"/>
            </p:cNvSpPr>
            <p:nvPr/>
          </p:nvSpPr>
          <p:spPr bwMode="auto">
            <a:xfrm>
              <a:off x="432" y="2592"/>
              <a:ext cx="2208" cy="288"/>
            </a:xfrm>
            <a:prstGeom prst="rect">
              <a:avLst/>
            </a:prstGeom>
            <a:noFill/>
            <a:ln w="12700" cmpd="sng">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dirty="0">
                  <a:latin typeface="+mn-lt"/>
                  <a:cs typeface="+mn-cs"/>
                </a:rPr>
                <a:t>&lt;&lt;signal&gt;&gt;</a:t>
              </a:r>
            </a:p>
            <a:p>
              <a:pPr algn="ctr">
                <a:defRPr/>
              </a:pPr>
              <a:r>
                <a:rPr lang="en-US" sz="1400" dirty="0" err="1">
                  <a:latin typeface="+mn-lt"/>
                  <a:cs typeface="+mn-cs"/>
                </a:rPr>
                <a:t>SignalName</a:t>
              </a:r>
              <a:endParaRPr lang="en-US" sz="1400" dirty="0">
                <a:latin typeface="+mn-lt"/>
                <a:cs typeface="+mn-cs"/>
              </a:endParaRPr>
            </a:p>
          </p:txBody>
        </p:sp>
        <p:sp>
          <p:nvSpPr>
            <p:cNvPr id="45" name="Rectangle 12"/>
            <p:cNvSpPr>
              <a:spLocks noChangeArrowheads="1"/>
            </p:cNvSpPr>
            <p:nvPr/>
          </p:nvSpPr>
          <p:spPr bwMode="auto">
            <a:xfrm>
              <a:off x="432" y="2880"/>
              <a:ext cx="2208" cy="304"/>
            </a:xfrm>
            <a:prstGeom prst="rect">
              <a:avLst/>
            </a:prstGeom>
            <a:noFill/>
            <a:ln w="12700" cmpd="sng">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dirty="0">
                  <a:latin typeface="+mn-lt"/>
                  <a:cs typeface="+mn-cs"/>
                </a:rPr>
                <a:t>- attr1 : Type1</a:t>
              </a:r>
            </a:p>
            <a:p>
              <a:pPr>
                <a:defRPr/>
              </a:pPr>
              <a:r>
                <a:rPr lang="en-US" sz="1400" dirty="0">
                  <a:latin typeface="+mn-lt"/>
                  <a:cs typeface="+mn-cs"/>
                </a:rPr>
                <a:t>- attr2 : Type2</a:t>
              </a:r>
            </a:p>
          </p:txBody>
        </p:sp>
        <p:sp>
          <p:nvSpPr>
            <p:cNvPr id="47" name="Rectangle 15"/>
            <p:cNvSpPr>
              <a:spLocks noChangeArrowheads="1"/>
            </p:cNvSpPr>
            <p:nvPr/>
          </p:nvSpPr>
          <p:spPr bwMode="auto">
            <a:xfrm>
              <a:off x="432" y="2592"/>
              <a:ext cx="2208" cy="864"/>
            </a:xfrm>
            <a:prstGeom prst="rect">
              <a:avLst/>
            </a:prstGeom>
            <a:noFill/>
            <a:ln w="12700" cmpd="sng">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mn-lt"/>
                <a:cs typeface="+mn-cs"/>
              </a:endParaRPr>
            </a:p>
          </p:txBody>
        </p:sp>
      </p:grpSp>
      <p:sp>
        <p:nvSpPr>
          <p:cNvPr id="48" name="Oval 47"/>
          <p:cNvSpPr>
            <a:spLocks noChangeArrowheads="1"/>
          </p:cNvSpPr>
          <p:nvPr/>
        </p:nvSpPr>
        <p:spPr bwMode="auto">
          <a:xfrm>
            <a:off x="2878138" y="3470275"/>
            <a:ext cx="1339850" cy="4302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 name="Oval 48"/>
          <p:cNvSpPr>
            <a:spLocks noChangeArrowheads="1"/>
          </p:cNvSpPr>
          <p:nvPr/>
        </p:nvSpPr>
        <p:spPr bwMode="auto">
          <a:xfrm>
            <a:off x="6342063" y="5011738"/>
            <a:ext cx="1830387" cy="430212"/>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0" name="Rounded Rectangular Callout 49"/>
          <p:cNvSpPr/>
          <p:nvPr/>
        </p:nvSpPr>
        <p:spPr bwMode="auto">
          <a:xfrm>
            <a:off x="2000250" y="5118100"/>
            <a:ext cx="3095625" cy="658813"/>
          </a:xfrm>
          <a:prstGeom prst="wedgeRoundRectCallout">
            <a:avLst>
              <a:gd name="adj1" fmla="val 32746"/>
              <a:gd name="adj2" fmla="val -79851"/>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Values assigned to the attributes of the signal object.</a:t>
            </a:r>
          </a:p>
        </p:txBody>
      </p:sp>
      <p:cxnSp>
        <p:nvCxnSpPr>
          <p:cNvPr id="52" name="Curved Connector 51"/>
          <p:cNvCxnSpPr>
            <a:stCxn id="48" idx="4"/>
            <a:endCxn id="49" idx="2"/>
          </p:cNvCxnSpPr>
          <p:nvPr/>
        </p:nvCxnSpPr>
        <p:spPr bwMode="auto">
          <a:xfrm rot="16200000" flipH="1">
            <a:off x="4281488" y="3167063"/>
            <a:ext cx="1327150" cy="2794000"/>
          </a:xfrm>
          <a:prstGeom prst="curvedConnector2">
            <a:avLst/>
          </a:prstGeom>
          <a:solidFill>
            <a:schemeClr val="accent1"/>
          </a:solid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100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dissolve">
                                      <p:cBhvr>
                                        <p:cTn id="26" dur="500"/>
                                        <p:tgtEl>
                                          <p:spTgt spid="41"/>
                                        </p:tgtEl>
                                      </p:cBhvr>
                                    </p:animEffect>
                                  </p:childTnLst>
                                </p:cTn>
                              </p:par>
                            </p:childTnLst>
                          </p:cTn>
                        </p:par>
                        <p:par>
                          <p:cTn id="27" fill="hold" nodeType="afterGroup">
                            <p:stCondLst>
                              <p:cond delay="500"/>
                            </p:stCondLst>
                            <p:childTnLst>
                              <p:par>
                                <p:cTn id="28" presetID="1" presetClass="entr" presetSubtype="0" fill="hold" nodeType="afterEffect">
                                  <p:stCondLst>
                                    <p:cond delay="100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0" grpId="0" animBg="1"/>
      <p:bldP spid="41" grpId="0" animBg="1"/>
      <p:bldP spid="48" grpId="0" animBg="1"/>
      <p:bldP spid="49" grpId="0" animBg="1"/>
      <p:bldP spid="5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4EB69B71-90C5-B14D-9BBC-2857FD87D0E6}" type="slidenum">
              <a:rPr lang="en-US" smtClean="0"/>
              <a:pPr>
                <a:defRPr/>
              </a:pPr>
              <a:t>103</a:t>
            </a:fld>
            <a:endParaRPr lang="en-US"/>
          </a:p>
        </p:txBody>
      </p:sp>
      <p:pic>
        <p:nvPicPr>
          <p:cNvPr id="166915" name="Picture 2" descr="NavigationControllerSubsystemEvents.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244600" y="354013"/>
            <a:ext cx="6638925" cy="566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algn="l">
              <a:defRPr/>
            </a:pPr>
            <a:r>
              <a:rPr lang="en-US" dirty="0" smtClean="0"/>
              <a:t>Signal Hierarchy</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1366CD90-CBE4-2146-96F0-94C79E33B759}" type="slidenum">
              <a:rPr lang="en-US"/>
              <a:pPr>
                <a:defRPr/>
              </a:pPr>
              <a:t>104</a:t>
            </a:fld>
            <a:endParaRPr lang="en-US"/>
          </a:p>
        </p:txBody>
      </p:sp>
      <p:sp>
        <p:nvSpPr>
          <p:cNvPr id="1020930" name="Rectangle 2"/>
          <p:cNvSpPr>
            <a:spLocks noGrp="1" noChangeArrowheads="1"/>
          </p:cNvSpPr>
          <p:nvPr>
            <p:ph type="title"/>
          </p:nvPr>
        </p:nvSpPr>
        <p:spPr>
          <a:xfrm>
            <a:off x="107950" y="2565400"/>
            <a:ext cx="2878138" cy="533400"/>
          </a:xfrm>
        </p:spPr>
        <p:txBody>
          <a:bodyPr/>
          <a:lstStyle/>
          <a:p>
            <a:pPr>
              <a:defRPr/>
            </a:pPr>
            <a:r>
              <a:rPr lang="en-US" smtClean="0">
                <a:cs typeface="+mj-cs"/>
              </a:rPr>
              <a:t>Example - ATM</a:t>
            </a:r>
          </a:p>
        </p:txBody>
      </p:sp>
      <p:graphicFrame>
        <p:nvGraphicFramePr>
          <p:cNvPr id="167940" name="Object 77"/>
          <p:cNvGraphicFramePr>
            <a:graphicFrameLocks noChangeAspect="1"/>
          </p:cNvGraphicFramePr>
          <p:nvPr>
            <p:ph idx="1"/>
          </p:nvPr>
        </p:nvGraphicFramePr>
        <p:xfrm>
          <a:off x="2073275" y="101600"/>
          <a:ext cx="6386513" cy="6135688"/>
        </p:xfrm>
        <a:graphic>
          <a:graphicData uri="http://schemas.openxmlformats.org/presentationml/2006/ole">
            <p:oleObj spid="_x0000_s167948" name="Visio" r:id="rId4" imgW="7290166" imgH="7004060" progId="Visio.Drawing.11">
              <p:embed/>
            </p:oleObj>
          </a:graphicData>
        </a:graphic>
      </p:graphicFrame>
      <p:sp>
        <p:nvSpPr>
          <p:cNvPr id="2" name="TextBox 1"/>
          <p:cNvSpPr txBox="1"/>
          <p:nvPr/>
        </p:nvSpPr>
        <p:spPr>
          <a:xfrm>
            <a:off x="250825" y="1341438"/>
            <a:ext cx="2163763" cy="260350"/>
          </a:xfrm>
          <a:prstGeom prst="rect">
            <a:avLst/>
          </a:prstGeom>
          <a:noFill/>
        </p:spPr>
        <p:txBody>
          <a:bodyPr wrap="none">
            <a:spAutoFit/>
          </a:bodyPr>
          <a:lstStyle/>
          <a:p>
            <a:pPr>
              <a:defRPr/>
            </a:pPr>
            <a:r>
              <a:rPr lang="en-US" sz="1100" dirty="0">
                <a:solidFill>
                  <a:srgbClr val="0000FF"/>
                </a:solidFill>
                <a:latin typeface="+mn-lt"/>
              </a:rPr>
              <a:t>Message numbering is UML 1.x</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Sequence Diagram’s Frame</a:t>
            </a:r>
            <a:endParaRPr lang="en-US" dirty="0"/>
          </a:p>
        </p:txBody>
      </p:sp>
      <p:sp>
        <p:nvSpPr>
          <p:cNvPr id="3" name="Footer Placeholder 2"/>
          <p:cNvSpPr>
            <a:spLocks noGrp="1"/>
          </p:cNvSpPr>
          <p:nvPr>
            <p:ph type="ftr" sz="quarter" idx="10"/>
          </p:nvPr>
        </p:nvSpPr>
        <p:spPr/>
        <p:txBody>
          <a:bodyPr/>
          <a:lstStyle/>
          <a:p>
            <a:pPr>
              <a:defRPr/>
            </a:pPr>
            <a:r>
              <a:rPr lang="en-US"/>
              <a:t>SYSC-3120—Software Requirements Engineering </a:t>
            </a:r>
          </a:p>
        </p:txBody>
      </p:sp>
      <p:sp>
        <p:nvSpPr>
          <p:cNvPr id="4" name="Slide Number Placeholder 3"/>
          <p:cNvSpPr>
            <a:spLocks noGrp="1"/>
          </p:cNvSpPr>
          <p:nvPr>
            <p:ph type="sldNum" sz="quarter" idx="11"/>
          </p:nvPr>
        </p:nvSpPr>
        <p:spPr/>
        <p:txBody>
          <a:bodyPr/>
          <a:lstStyle/>
          <a:p>
            <a:pPr>
              <a:defRPr/>
            </a:pPr>
            <a:fld id="{C9A61FFE-B76F-8C46-B3F7-47A8FBAFD272}" type="slidenum">
              <a:rPr lang="en-US" smtClean="0"/>
              <a:pPr>
                <a:defRPr/>
              </a:pPr>
              <a:t>105</a:t>
            </a:fld>
            <a:endParaRPr lang="en-US"/>
          </a:p>
        </p:txBody>
      </p:sp>
      <p:sp>
        <p:nvSpPr>
          <p:cNvPr id="7" name="Rounded Rectangular Callout 6"/>
          <p:cNvSpPr/>
          <p:nvPr/>
        </p:nvSpPr>
        <p:spPr bwMode="auto">
          <a:xfrm>
            <a:off x="5929313" y="6021388"/>
            <a:ext cx="2089150" cy="395287"/>
          </a:xfrm>
          <a:prstGeom prst="wedgeRoundRectCallout">
            <a:avLst>
              <a:gd name="adj1" fmla="val -57978"/>
              <a:gd name="adj2" fmla="val -213163"/>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Diagram’s content area</a:t>
            </a:r>
          </a:p>
        </p:txBody>
      </p:sp>
      <p:sp>
        <p:nvSpPr>
          <p:cNvPr id="8" name="Rectangle 7"/>
          <p:cNvSpPr/>
          <p:nvPr/>
        </p:nvSpPr>
        <p:spPr bwMode="auto">
          <a:xfrm>
            <a:off x="1536700" y="2708275"/>
            <a:ext cx="1476375" cy="288925"/>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200" u="sng" dirty="0" err="1">
                <a:latin typeface="+mn-lt"/>
              </a:rPr>
              <a:t>buyersBank</a:t>
            </a:r>
            <a:r>
              <a:rPr lang="en-US" sz="1200" u="sng" dirty="0">
                <a:latin typeface="+mn-lt"/>
              </a:rPr>
              <a:t>: Bank</a:t>
            </a:r>
          </a:p>
        </p:txBody>
      </p:sp>
      <p:cxnSp>
        <p:nvCxnSpPr>
          <p:cNvPr id="9" name="Straight Connector 8"/>
          <p:cNvCxnSpPr>
            <a:stCxn id="8" idx="2"/>
          </p:cNvCxnSpPr>
          <p:nvPr/>
        </p:nvCxnSpPr>
        <p:spPr bwMode="auto">
          <a:xfrm>
            <a:off x="2274888" y="2997200"/>
            <a:ext cx="0" cy="259238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9991" name="Rectangle 9"/>
          <p:cNvSpPr>
            <a:spLocks noChangeArrowheads="1"/>
          </p:cNvSpPr>
          <p:nvPr/>
        </p:nvSpPr>
        <p:spPr bwMode="auto">
          <a:xfrm>
            <a:off x="2132013" y="3348038"/>
            <a:ext cx="287337" cy="1809750"/>
          </a:xfrm>
          <a:prstGeom prst="rect">
            <a:avLst/>
          </a:prstGeom>
          <a:solidFill>
            <a:srgbClr val="FFFFFF"/>
          </a:solidFill>
          <a:ln w="9525">
            <a:solidFill>
              <a:schemeClr val="tx1"/>
            </a:solidFill>
            <a:round/>
            <a:headEnd/>
            <a:tailEnd/>
          </a:ln>
        </p:spPr>
        <p:txBody>
          <a:bodyPr/>
          <a:lstStyle/>
          <a:p>
            <a:endParaRPr lang="en-US"/>
          </a:p>
        </p:txBody>
      </p:sp>
      <p:sp>
        <p:nvSpPr>
          <p:cNvPr id="11" name="Rectangle 10"/>
          <p:cNvSpPr/>
          <p:nvPr/>
        </p:nvSpPr>
        <p:spPr bwMode="auto">
          <a:xfrm>
            <a:off x="3713163" y="2708275"/>
            <a:ext cx="1820862" cy="288925"/>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200" u="sng" dirty="0" err="1">
                <a:latin typeface="+mn-lt"/>
              </a:rPr>
              <a:t>ledger:AccountLedger</a:t>
            </a:r>
            <a:endParaRPr lang="en-US" sz="1200" u="sng" dirty="0">
              <a:latin typeface="+mn-lt"/>
            </a:endParaRPr>
          </a:p>
        </p:txBody>
      </p:sp>
      <p:cxnSp>
        <p:nvCxnSpPr>
          <p:cNvPr id="12" name="Straight Connector 11"/>
          <p:cNvCxnSpPr>
            <a:stCxn id="11" idx="2"/>
          </p:cNvCxnSpPr>
          <p:nvPr/>
        </p:nvCxnSpPr>
        <p:spPr bwMode="auto">
          <a:xfrm>
            <a:off x="4622800" y="2997200"/>
            <a:ext cx="0" cy="259238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9994" name="Rectangle 11"/>
          <p:cNvSpPr>
            <a:spLocks noChangeArrowheads="1"/>
          </p:cNvSpPr>
          <p:nvPr/>
        </p:nvSpPr>
        <p:spPr bwMode="auto">
          <a:xfrm>
            <a:off x="4479925" y="3579813"/>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14" name="Straight Connector 13"/>
          <p:cNvCxnSpPr/>
          <p:nvPr/>
        </p:nvCxnSpPr>
        <p:spPr bwMode="auto">
          <a:xfrm flipH="1">
            <a:off x="2392363" y="3579813"/>
            <a:ext cx="2087562"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 name="TextBox 14"/>
          <p:cNvSpPr txBox="1"/>
          <p:nvPr/>
        </p:nvSpPr>
        <p:spPr>
          <a:xfrm>
            <a:off x="2436813" y="3271838"/>
            <a:ext cx="2254250" cy="261937"/>
          </a:xfrm>
          <a:prstGeom prst="rect">
            <a:avLst/>
          </a:prstGeom>
          <a:noFill/>
        </p:spPr>
        <p:txBody>
          <a:bodyPr wrap="none">
            <a:spAutoFit/>
          </a:bodyPr>
          <a:lstStyle/>
          <a:p>
            <a:pPr>
              <a:defRPr/>
            </a:pPr>
            <a:r>
              <a:rPr lang="en-US" sz="1100" dirty="0" err="1">
                <a:latin typeface="+mn-lt"/>
              </a:rPr>
              <a:t>retrieveAccount</a:t>
            </a:r>
            <a:r>
              <a:rPr lang="en-US" sz="1100" dirty="0">
                <a:latin typeface="+mn-lt"/>
              </a:rPr>
              <a:t>(</a:t>
            </a:r>
            <a:r>
              <a:rPr lang="en-US" sz="1100" dirty="0" err="1">
                <a:latin typeface="+mn-lt"/>
              </a:rPr>
              <a:t>accountNumber</a:t>
            </a:r>
            <a:r>
              <a:rPr lang="en-US" sz="1100" dirty="0">
                <a:latin typeface="+mn-lt"/>
              </a:rPr>
              <a:t>)</a:t>
            </a:r>
          </a:p>
        </p:txBody>
      </p:sp>
      <p:sp>
        <p:nvSpPr>
          <p:cNvPr id="169997" name="Rectangle 11"/>
          <p:cNvSpPr>
            <a:spLocks noChangeArrowheads="1"/>
          </p:cNvSpPr>
          <p:nvPr/>
        </p:nvSpPr>
        <p:spPr bwMode="auto">
          <a:xfrm>
            <a:off x="6973888" y="4365625"/>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17" name="Straight Connector 16"/>
          <p:cNvCxnSpPr/>
          <p:nvPr/>
        </p:nvCxnSpPr>
        <p:spPr bwMode="auto">
          <a:xfrm flipH="1">
            <a:off x="2419350" y="4365625"/>
            <a:ext cx="4554538"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Box 17"/>
          <p:cNvSpPr txBox="1"/>
          <p:nvPr/>
        </p:nvSpPr>
        <p:spPr>
          <a:xfrm>
            <a:off x="3227388" y="4103688"/>
            <a:ext cx="984250" cy="261937"/>
          </a:xfrm>
          <a:prstGeom prst="rect">
            <a:avLst/>
          </a:prstGeom>
          <a:noFill/>
        </p:spPr>
        <p:txBody>
          <a:bodyPr wrap="none">
            <a:spAutoFit/>
          </a:bodyPr>
          <a:lstStyle/>
          <a:p>
            <a:pPr>
              <a:defRPr/>
            </a:pPr>
            <a:r>
              <a:rPr lang="en-US" sz="1100" dirty="0" err="1">
                <a:latin typeface="+mn-lt"/>
              </a:rPr>
              <a:t>getBalance</a:t>
            </a:r>
            <a:r>
              <a:rPr lang="en-US" sz="1100" dirty="0">
                <a:latin typeface="+mn-lt"/>
              </a:rPr>
              <a:t>()</a:t>
            </a:r>
          </a:p>
        </p:txBody>
      </p:sp>
      <p:sp>
        <p:nvSpPr>
          <p:cNvPr id="29" name="Rectangle 28"/>
          <p:cNvSpPr/>
          <p:nvPr/>
        </p:nvSpPr>
        <p:spPr bwMode="auto">
          <a:xfrm>
            <a:off x="5821363" y="2708275"/>
            <a:ext cx="2592387" cy="288925"/>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200" u="sng" dirty="0" err="1">
                <a:latin typeface="+mn-lt"/>
              </a:rPr>
              <a:t>buyersAccount:CheckingAccount</a:t>
            </a:r>
            <a:endParaRPr lang="en-US" sz="1200" u="sng" dirty="0">
              <a:latin typeface="+mn-lt"/>
            </a:endParaRPr>
          </a:p>
        </p:txBody>
      </p:sp>
      <p:cxnSp>
        <p:nvCxnSpPr>
          <p:cNvPr id="33" name="Straight Connector 32"/>
          <p:cNvCxnSpPr/>
          <p:nvPr/>
        </p:nvCxnSpPr>
        <p:spPr bwMode="auto">
          <a:xfrm flipH="1">
            <a:off x="395288" y="3354388"/>
            <a:ext cx="173672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2436813" y="3889375"/>
            <a:ext cx="2043112" cy="0"/>
          </a:xfrm>
          <a:prstGeom prst="line">
            <a:avLst/>
          </a:prstGeom>
          <a:solidFill>
            <a:schemeClr val="accent1"/>
          </a:solidFill>
          <a:ln w="9525" cap="flat" cmpd="sng" algn="ctr">
            <a:solidFill>
              <a:schemeClr val="tx1"/>
            </a:solidFill>
            <a:prstDash val="dash"/>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4" name="TextBox 43"/>
          <p:cNvSpPr txBox="1"/>
          <p:nvPr/>
        </p:nvSpPr>
        <p:spPr>
          <a:xfrm>
            <a:off x="2589213" y="3671888"/>
            <a:ext cx="1117600" cy="261937"/>
          </a:xfrm>
          <a:prstGeom prst="rect">
            <a:avLst/>
          </a:prstGeom>
          <a:noFill/>
        </p:spPr>
        <p:txBody>
          <a:bodyPr wrap="none">
            <a:spAutoFit/>
          </a:bodyPr>
          <a:lstStyle/>
          <a:p>
            <a:pPr>
              <a:defRPr/>
            </a:pPr>
            <a:r>
              <a:rPr lang="en-US" sz="1100" dirty="0" err="1">
                <a:latin typeface="+mn-lt"/>
              </a:rPr>
              <a:t>buyersAccount</a:t>
            </a:r>
            <a:endParaRPr lang="en-US" sz="1100" dirty="0">
              <a:latin typeface="+mn-lt"/>
            </a:endParaRPr>
          </a:p>
        </p:txBody>
      </p:sp>
      <p:cxnSp>
        <p:nvCxnSpPr>
          <p:cNvPr id="45" name="Straight Connector 44"/>
          <p:cNvCxnSpPr>
            <a:stCxn id="29" idx="2"/>
          </p:cNvCxnSpPr>
          <p:nvPr/>
        </p:nvCxnSpPr>
        <p:spPr bwMode="auto">
          <a:xfrm>
            <a:off x="7116763" y="2997200"/>
            <a:ext cx="0" cy="259238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0" name="Straight Connector 49"/>
          <p:cNvCxnSpPr/>
          <p:nvPr/>
        </p:nvCxnSpPr>
        <p:spPr bwMode="auto">
          <a:xfrm>
            <a:off x="2419350" y="4675188"/>
            <a:ext cx="4554538" cy="0"/>
          </a:xfrm>
          <a:prstGeom prst="line">
            <a:avLst/>
          </a:prstGeom>
          <a:solidFill>
            <a:schemeClr val="accent1"/>
          </a:solidFill>
          <a:ln w="9525" cap="flat" cmpd="sng" algn="ctr">
            <a:solidFill>
              <a:schemeClr val="tx1"/>
            </a:solidFill>
            <a:prstDash val="dash"/>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1" name="TextBox 50"/>
          <p:cNvSpPr txBox="1"/>
          <p:nvPr/>
        </p:nvSpPr>
        <p:spPr>
          <a:xfrm>
            <a:off x="5083175" y="4457700"/>
            <a:ext cx="679450" cy="260350"/>
          </a:xfrm>
          <a:prstGeom prst="rect">
            <a:avLst/>
          </a:prstGeom>
          <a:noFill/>
        </p:spPr>
        <p:txBody>
          <a:bodyPr wrap="none">
            <a:spAutoFit/>
          </a:bodyPr>
          <a:lstStyle/>
          <a:p>
            <a:pPr>
              <a:defRPr/>
            </a:pPr>
            <a:r>
              <a:rPr lang="en-US" sz="1100" dirty="0">
                <a:latin typeface="+mn-lt"/>
              </a:rPr>
              <a:t>balance</a:t>
            </a:r>
          </a:p>
        </p:txBody>
      </p:sp>
      <p:cxnSp>
        <p:nvCxnSpPr>
          <p:cNvPr id="56" name="Straight Connector 55"/>
          <p:cNvCxnSpPr/>
          <p:nvPr/>
        </p:nvCxnSpPr>
        <p:spPr bwMode="auto">
          <a:xfrm>
            <a:off x="395288" y="5157788"/>
            <a:ext cx="1736725" cy="0"/>
          </a:xfrm>
          <a:prstGeom prst="line">
            <a:avLst/>
          </a:prstGeom>
          <a:solidFill>
            <a:schemeClr val="accent1"/>
          </a:solidFill>
          <a:ln w="9525" cap="flat" cmpd="sng" algn="ctr">
            <a:solidFill>
              <a:schemeClr val="tx1"/>
            </a:solidFill>
            <a:prstDash val="dash"/>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8" name="TextBox 57"/>
          <p:cNvSpPr txBox="1"/>
          <p:nvPr/>
        </p:nvSpPr>
        <p:spPr>
          <a:xfrm>
            <a:off x="1141413" y="4895850"/>
            <a:ext cx="677862" cy="261938"/>
          </a:xfrm>
          <a:prstGeom prst="rect">
            <a:avLst/>
          </a:prstGeom>
          <a:noFill/>
        </p:spPr>
        <p:txBody>
          <a:bodyPr wrap="none">
            <a:spAutoFit/>
          </a:bodyPr>
          <a:lstStyle/>
          <a:p>
            <a:pPr>
              <a:defRPr/>
            </a:pPr>
            <a:r>
              <a:rPr lang="en-US" sz="1100" dirty="0">
                <a:latin typeface="+mn-lt"/>
              </a:rPr>
              <a:t>balance</a:t>
            </a:r>
          </a:p>
        </p:txBody>
      </p:sp>
      <p:sp>
        <p:nvSpPr>
          <p:cNvPr id="59" name="TextBox 58"/>
          <p:cNvSpPr txBox="1"/>
          <p:nvPr/>
        </p:nvSpPr>
        <p:spPr>
          <a:xfrm>
            <a:off x="565150" y="3068638"/>
            <a:ext cx="1979613" cy="261937"/>
          </a:xfrm>
          <a:prstGeom prst="rect">
            <a:avLst/>
          </a:prstGeom>
          <a:noFill/>
        </p:spPr>
        <p:txBody>
          <a:bodyPr wrap="none">
            <a:spAutoFit/>
          </a:bodyPr>
          <a:lstStyle/>
          <a:p>
            <a:pPr>
              <a:defRPr/>
            </a:pPr>
            <a:r>
              <a:rPr lang="en-US" sz="1100" dirty="0" err="1">
                <a:latin typeface="+mn-lt"/>
              </a:rPr>
              <a:t>getBalance</a:t>
            </a:r>
            <a:r>
              <a:rPr lang="en-US" sz="1100" dirty="0">
                <a:latin typeface="+mn-lt"/>
              </a:rPr>
              <a:t>(</a:t>
            </a:r>
            <a:r>
              <a:rPr lang="en-US" sz="1100" dirty="0" err="1">
                <a:latin typeface="+mn-lt"/>
              </a:rPr>
              <a:t>accountNumber</a:t>
            </a:r>
            <a:r>
              <a:rPr lang="en-US" sz="1100" dirty="0">
                <a:latin typeface="+mn-lt"/>
              </a:rPr>
              <a:t>)</a:t>
            </a:r>
          </a:p>
        </p:txBody>
      </p:sp>
      <p:sp>
        <p:nvSpPr>
          <p:cNvPr id="170010" name="Rectangle 56"/>
          <p:cNvSpPr>
            <a:spLocks noChangeArrowheads="1"/>
          </p:cNvSpPr>
          <p:nvPr/>
        </p:nvSpPr>
        <p:spPr bwMode="auto">
          <a:xfrm>
            <a:off x="395288" y="2198688"/>
            <a:ext cx="8305800" cy="36068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2994" name="Rectangle 212993"/>
          <p:cNvSpPr/>
          <p:nvPr/>
        </p:nvSpPr>
        <p:spPr bwMode="auto">
          <a:xfrm>
            <a:off x="395288" y="2198688"/>
            <a:ext cx="3409950" cy="36671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0 h 914400"/>
              <a:gd name="connsiteX1" fmla="*/ 914400 w 914400"/>
              <a:gd name="connsiteY1" fmla="*/ 0 h 914400"/>
              <a:gd name="connsiteX2" fmla="*/ 912192 w 914400"/>
              <a:gd name="connsiteY2" fmla="*/ 689083 h 914400"/>
              <a:gd name="connsiteX3" fmla="*/ 914400 w 914400"/>
              <a:gd name="connsiteY3" fmla="*/ 914400 h 914400"/>
              <a:gd name="connsiteX4" fmla="*/ 0 w 914400"/>
              <a:gd name="connsiteY4" fmla="*/ 914400 h 914400"/>
              <a:gd name="connsiteX5" fmla="*/ 0 w 914400"/>
              <a:gd name="connsiteY5" fmla="*/ 0 h 914400"/>
              <a:gd name="connsiteX0" fmla="*/ 0 w 914400"/>
              <a:gd name="connsiteY0" fmla="*/ 0 h 917683"/>
              <a:gd name="connsiteX1" fmla="*/ 914400 w 914400"/>
              <a:gd name="connsiteY1" fmla="*/ 0 h 917683"/>
              <a:gd name="connsiteX2" fmla="*/ 912192 w 914400"/>
              <a:gd name="connsiteY2" fmla="*/ 689083 h 917683"/>
              <a:gd name="connsiteX3" fmla="*/ 914400 w 914400"/>
              <a:gd name="connsiteY3" fmla="*/ 914400 h 917683"/>
              <a:gd name="connsiteX4" fmla="*/ 666659 w 914400"/>
              <a:gd name="connsiteY4" fmla="*/ 917683 h 917683"/>
              <a:gd name="connsiteX5" fmla="*/ 0 w 914400"/>
              <a:gd name="connsiteY5" fmla="*/ 914400 h 917683"/>
              <a:gd name="connsiteX6" fmla="*/ 0 w 914400"/>
              <a:gd name="connsiteY6" fmla="*/ 0 h 917683"/>
              <a:gd name="connsiteX0" fmla="*/ 0 w 914400"/>
              <a:gd name="connsiteY0" fmla="*/ 0 h 917683"/>
              <a:gd name="connsiteX1" fmla="*/ 914400 w 914400"/>
              <a:gd name="connsiteY1" fmla="*/ 0 h 917683"/>
              <a:gd name="connsiteX2" fmla="*/ 912192 w 914400"/>
              <a:gd name="connsiteY2" fmla="*/ 689083 h 917683"/>
              <a:gd name="connsiteX3" fmla="*/ 804333 w 914400"/>
              <a:gd name="connsiteY3" fmla="*/ 812800 h 917683"/>
              <a:gd name="connsiteX4" fmla="*/ 666659 w 914400"/>
              <a:gd name="connsiteY4" fmla="*/ 917683 h 917683"/>
              <a:gd name="connsiteX5" fmla="*/ 0 w 914400"/>
              <a:gd name="connsiteY5" fmla="*/ 914400 h 917683"/>
              <a:gd name="connsiteX6" fmla="*/ 0 w 914400"/>
              <a:gd name="connsiteY6" fmla="*/ 0 h 917683"/>
              <a:gd name="connsiteX0" fmla="*/ 0 w 914400"/>
              <a:gd name="connsiteY0" fmla="*/ 0 h 917683"/>
              <a:gd name="connsiteX1" fmla="*/ 914400 w 914400"/>
              <a:gd name="connsiteY1" fmla="*/ 0 h 917683"/>
              <a:gd name="connsiteX2" fmla="*/ 912192 w 914400"/>
              <a:gd name="connsiteY2" fmla="*/ 689083 h 917683"/>
              <a:gd name="connsiteX3" fmla="*/ 804333 w 914400"/>
              <a:gd name="connsiteY3" fmla="*/ 787400 h 917683"/>
              <a:gd name="connsiteX4" fmla="*/ 666659 w 914400"/>
              <a:gd name="connsiteY4" fmla="*/ 917683 h 917683"/>
              <a:gd name="connsiteX5" fmla="*/ 0 w 914400"/>
              <a:gd name="connsiteY5" fmla="*/ 914400 h 917683"/>
              <a:gd name="connsiteX6" fmla="*/ 0 w 914400"/>
              <a:gd name="connsiteY6" fmla="*/ 0 h 917683"/>
              <a:gd name="connsiteX0" fmla="*/ 0 w 914400"/>
              <a:gd name="connsiteY0" fmla="*/ 0 h 933868"/>
              <a:gd name="connsiteX1" fmla="*/ 914400 w 914400"/>
              <a:gd name="connsiteY1" fmla="*/ 0 h 933868"/>
              <a:gd name="connsiteX2" fmla="*/ 912192 w 914400"/>
              <a:gd name="connsiteY2" fmla="*/ 689083 h 933868"/>
              <a:gd name="connsiteX3" fmla="*/ 804333 w 914400"/>
              <a:gd name="connsiteY3" fmla="*/ 787400 h 933868"/>
              <a:gd name="connsiteX4" fmla="*/ 845433 w 914400"/>
              <a:gd name="connsiteY4" fmla="*/ 933868 h 933868"/>
              <a:gd name="connsiteX5" fmla="*/ 0 w 914400"/>
              <a:gd name="connsiteY5" fmla="*/ 914400 h 933868"/>
              <a:gd name="connsiteX6" fmla="*/ 0 w 914400"/>
              <a:gd name="connsiteY6" fmla="*/ 0 h 933868"/>
              <a:gd name="connsiteX0" fmla="*/ 0 w 914400"/>
              <a:gd name="connsiteY0" fmla="*/ 0 h 933868"/>
              <a:gd name="connsiteX1" fmla="*/ 914400 w 914400"/>
              <a:gd name="connsiteY1" fmla="*/ 0 h 933868"/>
              <a:gd name="connsiteX2" fmla="*/ 912192 w 914400"/>
              <a:gd name="connsiteY2" fmla="*/ 446306 h 933868"/>
              <a:gd name="connsiteX3" fmla="*/ 804333 w 914400"/>
              <a:gd name="connsiteY3" fmla="*/ 787400 h 933868"/>
              <a:gd name="connsiteX4" fmla="*/ 845433 w 914400"/>
              <a:gd name="connsiteY4" fmla="*/ 933868 h 933868"/>
              <a:gd name="connsiteX5" fmla="*/ 0 w 914400"/>
              <a:gd name="connsiteY5" fmla="*/ 914400 h 933868"/>
              <a:gd name="connsiteX6" fmla="*/ 0 w 914400"/>
              <a:gd name="connsiteY6" fmla="*/ 0 h 933868"/>
              <a:gd name="connsiteX0" fmla="*/ 0 w 914400"/>
              <a:gd name="connsiteY0" fmla="*/ 0 h 933868"/>
              <a:gd name="connsiteX1" fmla="*/ 914400 w 914400"/>
              <a:gd name="connsiteY1" fmla="*/ 0 h 933868"/>
              <a:gd name="connsiteX2" fmla="*/ 912192 w 914400"/>
              <a:gd name="connsiteY2" fmla="*/ 446306 h 933868"/>
              <a:gd name="connsiteX3" fmla="*/ 874140 w 914400"/>
              <a:gd name="connsiteY3" fmla="*/ 722659 h 933868"/>
              <a:gd name="connsiteX4" fmla="*/ 845433 w 914400"/>
              <a:gd name="connsiteY4" fmla="*/ 933868 h 933868"/>
              <a:gd name="connsiteX5" fmla="*/ 0 w 914400"/>
              <a:gd name="connsiteY5" fmla="*/ 914400 h 933868"/>
              <a:gd name="connsiteX6" fmla="*/ 0 w 914400"/>
              <a:gd name="connsiteY6" fmla="*/ 0 h 9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933868">
                <a:moveTo>
                  <a:pt x="0" y="0"/>
                </a:moveTo>
                <a:lnTo>
                  <a:pt x="914400" y="0"/>
                </a:lnTo>
                <a:cubicBezTo>
                  <a:pt x="910842" y="226872"/>
                  <a:pt x="915750" y="219434"/>
                  <a:pt x="912192" y="446306"/>
                </a:cubicBezTo>
                <a:lnTo>
                  <a:pt x="874140" y="722659"/>
                </a:lnTo>
                <a:lnTo>
                  <a:pt x="845433" y="933868"/>
                </a:lnTo>
                <a:lnTo>
                  <a:pt x="0" y="914400"/>
                </a:lnTo>
                <a:lnTo>
                  <a:pt x="0" y="0"/>
                </a:lnTo>
                <a:close/>
              </a:path>
            </a:pathLst>
          </a:custGeom>
          <a:solidFill>
            <a:srgbClr val="FFFFFF"/>
          </a:solidFill>
          <a:ln w="9525" cap="flat" cmpd="sng" algn="ctr">
            <a:solidFill>
              <a:srgbClr val="000000"/>
            </a:solidFill>
            <a:prstDash val="solid"/>
            <a:round/>
            <a:headEnd type="none" w="med" len="med"/>
            <a:tailEnd type="none" w="med" len="med"/>
          </a:ln>
          <a:effectLst/>
          <a:extLst/>
        </p:spPr>
        <p:txBody>
          <a:bodyPr/>
          <a:lstStyle/>
          <a:p>
            <a:pPr>
              <a:defRPr/>
            </a:pPr>
            <a:r>
              <a:rPr lang="en-US" sz="1200" dirty="0" err="1">
                <a:latin typeface="+mn-lt"/>
              </a:rPr>
              <a:t>sd</a:t>
            </a:r>
            <a:r>
              <a:rPr lang="en-US" sz="1200" dirty="0">
                <a:latin typeface="+mn-lt"/>
              </a:rPr>
              <a:t>    </a:t>
            </a:r>
            <a:r>
              <a:rPr lang="en-US" sz="1200" dirty="0" err="1">
                <a:latin typeface="+mn-lt"/>
              </a:rPr>
              <a:t>BalanceLookup</a:t>
            </a:r>
            <a:r>
              <a:rPr lang="en-US" sz="1200" dirty="0">
                <a:latin typeface="+mn-lt"/>
              </a:rPr>
              <a:t>   (</a:t>
            </a:r>
            <a:r>
              <a:rPr lang="en-US" sz="1200" dirty="0" err="1">
                <a:latin typeface="+mn-lt"/>
              </a:rPr>
              <a:t>int</a:t>
            </a:r>
            <a:r>
              <a:rPr lang="en-US" sz="1200" dirty="0">
                <a:latin typeface="+mn-lt"/>
              </a:rPr>
              <a:t> </a:t>
            </a:r>
            <a:r>
              <a:rPr lang="en-US" sz="1200" dirty="0" err="1">
                <a:latin typeface="+mn-lt"/>
              </a:rPr>
              <a:t>accountNumber</a:t>
            </a:r>
            <a:r>
              <a:rPr lang="en-US" sz="1200" dirty="0">
                <a:latin typeface="+mn-lt"/>
              </a:rPr>
              <a:t>): </a:t>
            </a:r>
            <a:r>
              <a:rPr lang="en-US" sz="1200" dirty="0" err="1">
                <a:latin typeface="+mn-lt"/>
              </a:rPr>
              <a:t>int</a:t>
            </a:r>
            <a:endParaRPr lang="en-US" sz="1200" dirty="0">
              <a:latin typeface="+mn-lt"/>
            </a:endParaRPr>
          </a:p>
        </p:txBody>
      </p:sp>
      <p:sp>
        <p:nvSpPr>
          <p:cNvPr id="68" name="Oval 67"/>
          <p:cNvSpPr>
            <a:spLocks noChangeArrowheads="1"/>
          </p:cNvSpPr>
          <p:nvPr/>
        </p:nvSpPr>
        <p:spPr bwMode="auto">
          <a:xfrm>
            <a:off x="395288" y="2162175"/>
            <a:ext cx="360362" cy="4302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 name="Rounded Rectangular Callout 5"/>
          <p:cNvSpPr/>
          <p:nvPr/>
        </p:nvSpPr>
        <p:spPr bwMode="auto">
          <a:xfrm>
            <a:off x="5041900" y="1519238"/>
            <a:ext cx="1439863" cy="395287"/>
          </a:xfrm>
          <a:prstGeom prst="wedgeRoundRectCallout">
            <a:avLst>
              <a:gd name="adj1" fmla="val -133675"/>
              <a:gd name="adj2" fmla="val 125259"/>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Diagram’s label</a:t>
            </a:r>
          </a:p>
        </p:txBody>
      </p:sp>
      <p:sp>
        <p:nvSpPr>
          <p:cNvPr id="69" name="Rounded Rectangular Callout 68"/>
          <p:cNvSpPr/>
          <p:nvPr/>
        </p:nvSpPr>
        <p:spPr bwMode="auto">
          <a:xfrm>
            <a:off x="365125" y="927100"/>
            <a:ext cx="2805113" cy="288925"/>
          </a:xfrm>
          <a:prstGeom prst="wedgeRoundRectCallout">
            <a:avLst>
              <a:gd name="adj1" fmla="val -42647"/>
              <a:gd name="adj2" fmla="val 356655"/>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Means sequence (s) diagram (d)</a:t>
            </a:r>
          </a:p>
        </p:txBody>
      </p:sp>
      <p:sp>
        <p:nvSpPr>
          <p:cNvPr id="70" name="Oval 69"/>
          <p:cNvSpPr>
            <a:spLocks noChangeArrowheads="1"/>
          </p:cNvSpPr>
          <p:nvPr/>
        </p:nvSpPr>
        <p:spPr bwMode="auto">
          <a:xfrm>
            <a:off x="685800" y="2170113"/>
            <a:ext cx="1293813" cy="430212"/>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 name="Rounded Rectangular Callout 70"/>
          <p:cNvSpPr/>
          <p:nvPr/>
        </p:nvSpPr>
        <p:spPr bwMode="auto">
          <a:xfrm>
            <a:off x="1693863" y="1268413"/>
            <a:ext cx="2805112" cy="288925"/>
          </a:xfrm>
          <a:prstGeom prst="wedgeRoundRectCallout">
            <a:avLst>
              <a:gd name="adj1" fmla="val -60147"/>
              <a:gd name="adj2" fmla="val 244981"/>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Name of the sequence diagram</a:t>
            </a:r>
          </a:p>
        </p:txBody>
      </p:sp>
      <p:sp>
        <p:nvSpPr>
          <p:cNvPr id="72" name="Oval 71"/>
          <p:cNvSpPr>
            <a:spLocks noChangeArrowheads="1"/>
          </p:cNvSpPr>
          <p:nvPr/>
        </p:nvSpPr>
        <p:spPr bwMode="auto">
          <a:xfrm>
            <a:off x="1990725" y="2162175"/>
            <a:ext cx="1428750" cy="4302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 name="Rounded Rectangular Callout 72"/>
          <p:cNvSpPr/>
          <p:nvPr/>
        </p:nvSpPr>
        <p:spPr bwMode="auto">
          <a:xfrm>
            <a:off x="2897188" y="1716088"/>
            <a:ext cx="1458912" cy="288925"/>
          </a:xfrm>
          <a:prstGeom prst="wedgeRoundRectCallout">
            <a:avLst>
              <a:gd name="adj1" fmla="val -47776"/>
              <a:gd name="adj2" fmla="val 103886"/>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Input parameter</a:t>
            </a:r>
          </a:p>
        </p:txBody>
      </p:sp>
      <p:sp>
        <p:nvSpPr>
          <p:cNvPr id="74" name="Oval 73"/>
          <p:cNvSpPr>
            <a:spLocks noChangeArrowheads="1"/>
          </p:cNvSpPr>
          <p:nvPr/>
        </p:nvSpPr>
        <p:spPr bwMode="auto">
          <a:xfrm>
            <a:off x="1327150" y="3082925"/>
            <a:ext cx="1104900" cy="2651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212997" name="Straight Arrow Connector 212996"/>
          <p:cNvCxnSpPr>
            <a:stCxn id="72" idx="4"/>
            <a:endCxn id="74" idx="0"/>
          </p:cNvCxnSpPr>
          <p:nvPr/>
        </p:nvCxnSpPr>
        <p:spPr bwMode="auto">
          <a:xfrm flipH="1">
            <a:off x="1879600" y="2592388"/>
            <a:ext cx="825500" cy="490537"/>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7" name="Rounded Rectangular Callout 76"/>
          <p:cNvSpPr/>
          <p:nvPr/>
        </p:nvSpPr>
        <p:spPr bwMode="auto">
          <a:xfrm>
            <a:off x="4813300" y="2205038"/>
            <a:ext cx="1116013" cy="395287"/>
          </a:xfrm>
          <a:prstGeom prst="wedgeRoundRectCallout">
            <a:avLst>
              <a:gd name="adj1" fmla="val -150623"/>
              <a:gd name="adj2" fmla="val -7539"/>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Return type</a:t>
            </a:r>
          </a:p>
        </p:txBody>
      </p:sp>
      <p:sp>
        <p:nvSpPr>
          <p:cNvPr id="78" name="Oval 77"/>
          <p:cNvSpPr>
            <a:spLocks noChangeArrowheads="1"/>
          </p:cNvSpPr>
          <p:nvPr/>
        </p:nvSpPr>
        <p:spPr bwMode="auto">
          <a:xfrm>
            <a:off x="927100" y="4895850"/>
            <a:ext cx="1104900" cy="2651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79" name="Straight Arrow Connector 78"/>
          <p:cNvCxnSpPr/>
          <p:nvPr/>
        </p:nvCxnSpPr>
        <p:spPr bwMode="auto">
          <a:xfrm flipH="1">
            <a:off x="1819275" y="2420938"/>
            <a:ext cx="1673225" cy="2474912"/>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dissolve">
                                      <p:cBhvr>
                                        <p:cTn id="15" dur="500"/>
                                        <p:tgtEl>
                                          <p:spTgt spid="6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dissolve">
                                      <p:cBhvr>
                                        <p:cTn id="18" dur="500"/>
                                        <p:tgtEl>
                                          <p:spTgt spid="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dissolve">
                                      <p:cBhvr>
                                        <p:cTn id="23" dur="500"/>
                                        <p:tgtEl>
                                          <p:spTgt spid="7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dissolve">
                                      <p:cBhvr>
                                        <p:cTn id="26" dur="500"/>
                                        <p:tgtEl>
                                          <p:spTgt spid="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dissolve">
                                      <p:cBhvr>
                                        <p:cTn id="34" dur="500"/>
                                        <p:tgtEl>
                                          <p:spTgt spid="73"/>
                                        </p:tgtEl>
                                      </p:cBhvr>
                                    </p:animEffect>
                                  </p:childTnLst>
                                </p:cTn>
                              </p:par>
                            </p:childTnLst>
                          </p:cTn>
                        </p:par>
                        <p:par>
                          <p:cTn id="35" fill="hold" nodeType="afterGroup">
                            <p:stCondLst>
                              <p:cond delay="500"/>
                            </p:stCondLst>
                            <p:childTnLst>
                              <p:par>
                                <p:cTn id="36" presetID="1" presetClass="entr" presetSubtype="0" fill="hold" nodeType="afterEffect">
                                  <p:stCondLst>
                                    <p:cond delay="0"/>
                                  </p:stCondLst>
                                  <p:childTnLst>
                                    <p:set>
                                      <p:cBhvr>
                                        <p:cTn id="37" dur="1" fill="hold">
                                          <p:stCondLst>
                                            <p:cond delay="0"/>
                                          </p:stCondLst>
                                        </p:cTn>
                                        <p:tgtEl>
                                          <p:spTgt spid="212997"/>
                                        </p:tgtEl>
                                        <p:attrNameLst>
                                          <p:attrName>style.visibility</p:attrName>
                                        </p:attrNameLst>
                                      </p:cBhvr>
                                      <p:to>
                                        <p:strVal val="visible"/>
                                      </p:to>
                                    </p:set>
                                  </p:childTnLst>
                                </p:cTn>
                              </p:par>
                              <p:par>
                                <p:cTn id="38" presetID="9"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ssolve">
                                      <p:cBhvr>
                                        <p:cTn id="40" dur="500"/>
                                        <p:tgtEl>
                                          <p:spTgt spid="7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dissolve">
                                      <p:cBhvr>
                                        <p:cTn id="45" dur="500"/>
                                        <p:tgtEl>
                                          <p:spTgt spid="77"/>
                                        </p:tgtEl>
                                      </p:cBhvr>
                                    </p:animEffect>
                                  </p:childTnLst>
                                </p:cTn>
                              </p:par>
                            </p:childTnLst>
                          </p:cTn>
                        </p:par>
                        <p:par>
                          <p:cTn id="46" fill="hold" nodeType="afterGroup">
                            <p:stCondLst>
                              <p:cond delay="500"/>
                            </p:stCondLst>
                            <p:childTnLst>
                              <p:par>
                                <p:cTn id="47" presetID="1"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9"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dissolve">
                                      <p:cBhvr>
                                        <p:cTn id="5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8" grpId="0" animBg="1"/>
      <p:bldP spid="6" grpId="0" animBg="1"/>
      <p:bldP spid="69" grpId="0" animBg="1"/>
      <p:bldP spid="70" grpId="0" animBg="1"/>
      <p:bldP spid="71" grpId="0" animBg="1"/>
      <p:bldP spid="72" grpId="0" animBg="1"/>
      <p:bldP spid="73" grpId="0" animBg="1"/>
      <p:bldP spid="74" grpId="0" animBg="1"/>
      <p:bldP spid="77" grpId="0" animBg="1"/>
      <p:bldP spid="7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Frames—Control Flow</a:t>
            </a:r>
            <a:endParaRPr lang="en-US" dirty="0"/>
          </a:p>
        </p:txBody>
      </p:sp>
      <p:sp>
        <p:nvSpPr>
          <p:cNvPr id="3" name="Content Placeholder 2"/>
          <p:cNvSpPr>
            <a:spLocks noGrp="1"/>
          </p:cNvSpPr>
          <p:nvPr>
            <p:ph idx="1"/>
          </p:nvPr>
        </p:nvSpPr>
        <p:spPr/>
        <p:txBody>
          <a:bodyPr/>
          <a:lstStyle/>
          <a:p>
            <a:pPr>
              <a:lnSpc>
                <a:spcPct val="90000"/>
              </a:lnSpc>
              <a:defRPr/>
            </a:pPr>
            <a:r>
              <a:rPr lang="en-US" dirty="0"/>
              <a:t>To support </a:t>
            </a:r>
            <a:r>
              <a:rPr lang="en-US" dirty="0" smtClean="0"/>
              <a:t>conditional </a:t>
            </a:r>
            <a:r>
              <a:rPr lang="en-US" dirty="0"/>
              <a:t>and looping constructs (among many other things), the UML 2.0 uses </a:t>
            </a:r>
            <a:r>
              <a:rPr lang="en-US" b="1" dirty="0"/>
              <a:t>frames</a:t>
            </a:r>
            <a:r>
              <a:rPr lang="en-US" dirty="0"/>
              <a:t>.  </a:t>
            </a:r>
          </a:p>
          <a:p>
            <a:pPr>
              <a:lnSpc>
                <a:spcPct val="90000"/>
              </a:lnSpc>
              <a:defRPr/>
            </a:pPr>
            <a:r>
              <a:rPr lang="en-US" dirty="0"/>
              <a:t>Frames are regions or fragments of the diagrams; they have an operator or label (such as </a:t>
            </a:r>
            <a:r>
              <a:rPr lang="en-US" i="1" dirty="0"/>
              <a:t>loop</a:t>
            </a:r>
            <a:r>
              <a:rPr lang="en-US" dirty="0"/>
              <a:t>) and guard (conditional clause).</a:t>
            </a:r>
          </a:p>
          <a:p>
            <a:pPr>
              <a:lnSpc>
                <a:spcPct val="90000"/>
              </a:lnSpc>
              <a:defRPr/>
            </a:pPr>
            <a:r>
              <a:rPr lang="en-US" dirty="0" smtClean="0"/>
              <a:t>Different kinds of frame exist (not exhaustive list):</a:t>
            </a:r>
          </a:p>
          <a:p>
            <a:pPr lvl="1">
              <a:lnSpc>
                <a:spcPct val="90000"/>
              </a:lnSpc>
              <a:defRPr/>
            </a:pPr>
            <a:r>
              <a:rPr lang="en-US" b="1" dirty="0" smtClean="0"/>
              <a:t>alt</a:t>
            </a:r>
            <a:r>
              <a:rPr lang="en-US" dirty="0" smtClean="0"/>
              <a:t>: </a:t>
            </a:r>
            <a:r>
              <a:rPr lang="en-US" sz="1600" dirty="0" smtClean="0"/>
              <a:t>At </a:t>
            </a:r>
            <a:r>
              <a:rPr lang="en-US" sz="1600" dirty="0"/>
              <a:t>most one operand’s condition will evaluate to true. If there is an else operand and none of the other operands have executed, then the else will be </a:t>
            </a:r>
            <a:r>
              <a:rPr lang="en-US" sz="1600" dirty="0" smtClean="0"/>
              <a:t>executed.</a:t>
            </a:r>
          </a:p>
          <a:p>
            <a:pPr lvl="1">
              <a:lnSpc>
                <a:spcPct val="90000"/>
              </a:lnSpc>
              <a:defRPr/>
            </a:pPr>
            <a:r>
              <a:rPr lang="en-US" b="1" dirty="0" smtClean="0"/>
              <a:t>loop</a:t>
            </a:r>
            <a:r>
              <a:rPr lang="en-US" dirty="0" smtClean="0"/>
              <a:t>: </a:t>
            </a:r>
            <a:r>
              <a:rPr lang="en-US" sz="1600" dirty="0" smtClean="0"/>
              <a:t>Fragment </a:t>
            </a:r>
            <a:r>
              <a:rPr lang="en-US" sz="1600" dirty="0"/>
              <a:t>will be executed repeatedly. That is, loop fragment while guard is true.  Can also write </a:t>
            </a:r>
            <a:r>
              <a:rPr lang="en-US" sz="1600" i="1" dirty="0"/>
              <a:t>loop(n)</a:t>
            </a:r>
            <a:r>
              <a:rPr lang="en-US" sz="1600" dirty="0"/>
              <a:t> to indicate looping n </a:t>
            </a:r>
            <a:r>
              <a:rPr lang="en-US" sz="1600" dirty="0" smtClean="0"/>
              <a:t>times</a:t>
            </a:r>
          </a:p>
          <a:p>
            <a:pPr lvl="1">
              <a:lnSpc>
                <a:spcPct val="90000"/>
              </a:lnSpc>
              <a:defRPr/>
            </a:pPr>
            <a:r>
              <a:rPr lang="en-US" b="1" dirty="0" smtClean="0"/>
              <a:t>opt</a:t>
            </a:r>
            <a:r>
              <a:rPr lang="en-US" dirty="0" smtClean="0"/>
              <a:t>: </a:t>
            </a:r>
            <a:r>
              <a:rPr lang="en-US" sz="1600" dirty="0"/>
              <a:t>A choice in which either this fragment will execute or it will not, depending on whether the guard is true or not</a:t>
            </a:r>
            <a:endParaRPr lang="en-US" dirty="0" smtClean="0"/>
          </a:p>
          <a:p>
            <a:pPr lvl="1">
              <a:lnSpc>
                <a:spcPct val="90000"/>
              </a:lnSpc>
              <a:defRPr/>
            </a:pPr>
            <a:r>
              <a:rPr lang="en-US" b="1" dirty="0" smtClean="0"/>
              <a:t>par</a:t>
            </a:r>
            <a:r>
              <a:rPr lang="en-US" dirty="0" smtClean="0"/>
              <a:t>: </a:t>
            </a:r>
            <a:r>
              <a:rPr lang="en-US" sz="1600" dirty="0" smtClean="0"/>
              <a:t>Operands execute </a:t>
            </a:r>
            <a:r>
              <a:rPr lang="en-US" sz="1600" dirty="0"/>
              <a:t>in parallel. </a:t>
            </a:r>
            <a:r>
              <a:rPr lang="en-US" sz="1600" dirty="0" smtClean="0"/>
              <a:t>Any interleaving between operands is possible; order within operands maintained</a:t>
            </a:r>
            <a:endParaRPr lang="en-US" dirty="0" smtClean="0"/>
          </a:p>
          <a:p>
            <a:pPr lvl="1">
              <a:lnSpc>
                <a:spcPct val="90000"/>
              </a:lnSpc>
              <a:defRPr/>
            </a:pPr>
            <a:r>
              <a:rPr lang="en-US" b="1" dirty="0" smtClean="0"/>
              <a:t>break</a:t>
            </a:r>
            <a:r>
              <a:rPr lang="en-US" dirty="0" smtClean="0"/>
              <a:t>: </a:t>
            </a:r>
            <a:r>
              <a:rPr lang="en-US" sz="1600" dirty="0"/>
              <a:t>A fragment with a condition which, if it is true, will be executed and will break out of the enclosing </a:t>
            </a:r>
            <a:r>
              <a:rPr lang="en-US" sz="1600" dirty="0" smtClean="0"/>
              <a:t>fragment</a:t>
            </a:r>
          </a:p>
          <a:p>
            <a:pPr lvl="1">
              <a:lnSpc>
                <a:spcPct val="90000"/>
              </a:lnSpc>
              <a:defRPr/>
            </a:pPr>
            <a:r>
              <a:rPr lang="en-US" b="1" dirty="0" smtClean="0"/>
              <a:t>ref</a:t>
            </a:r>
            <a:r>
              <a:rPr lang="en-US" sz="1600" dirty="0" smtClean="0"/>
              <a:t>:  a sequence diagram is invoked within another sequence diagram</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endParaRPr lang="en-US" dirty="0"/>
          </a:p>
        </p:txBody>
      </p:sp>
      <p:sp>
        <p:nvSpPr>
          <p:cNvPr id="5" name="Slide Number Placeholder 4"/>
          <p:cNvSpPr>
            <a:spLocks noGrp="1"/>
          </p:cNvSpPr>
          <p:nvPr>
            <p:ph type="sldNum" sz="quarter" idx="11"/>
          </p:nvPr>
        </p:nvSpPr>
        <p:spPr/>
        <p:txBody>
          <a:bodyPr/>
          <a:lstStyle/>
          <a:p>
            <a:pPr>
              <a:defRPr/>
            </a:pPr>
            <a:fld id="{55D7C41E-CFBA-A74A-B2A0-6853BB32D7BD}"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Frames—Control Flow (cont.)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E14C1E70-7363-7D4D-8C33-A270BCEC02CE}" type="slidenum">
              <a:rPr lang="en-US" smtClean="0"/>
              <a:pPr>
                <a:defRPr/>
              </a:pPr>
              <a:t>107</a:t>
            </a:fld>
            <a:endParaRPr lang="en-US"/>
          </a:p>
        </p:txBody>
      </p:sp>
      <p:sp>
        <p:nvSpPr>
          <p:cNvPr id="6" name="Rectangle 5"/>
          <p:cNvSpPr/>
          <p:nvPr/>
        </p:nvSpPr>
        <p:spPr bwMode="auto">
          <a:xfrm>
            <a:off x="1392238" y="1052513"/>
            <a:ext cx="1709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objOne</a:t>
            </a:r>
            <a:r>
              <a:rPr lang="en-US" sz="1600" u="sng" dirty="0">
                <a:latin typeface="+mn-lt"/>
              </a:rPr>
              <a:t> : </a:t>
            </a:r>
            <a:r>
              <a:rPr lang="en-US" sz="1600" u="sng" dirty="0" err="1">
                <a:latin typeface="+mn-lt"/>
              </a:rPr>
              <a:t>ClassA</a:t>
            </a:r>
            <a:endParaRPr lang="en-US" sz="1600" u="sng" dirty="0">
              <a:latin typeface="+mn-lt"/>
            </a:endParaRPr>
          </a:p>
        </p:txBody>
      </p:sp>
      <p:cxnSp>
        <p:nvCxnSpPr>
          <p:cNvPr id="7" name="Straight Connector 6"/>
          <p:cNvCxnSpPr>
            <a:stCxn id="6" idx="2"/>
          </p:cNvCxnSpPr>
          <p:nvPr/>
        </p:nvCxnSpPr>
        <p:spPr bwMode="auto">
          <a:xfrm flipH="1">
            <a:off x="2246313" y="1484313"/>
            <a:ext cx="1587" cy="45370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2038" name="Rectangle 7"/>
          <p:cNvSpPr>
            <a:spLocks noChangeArrowheads="1"/>
          </p:cNvSpPr>
          <p:nvPr/>
        </p:nvSpPr>
        <p:spPr bwMode="auto">
          <a:xfrm>
            <a:off x="2103438" y="1628775"/>
            <a:ext cx="287337" cy="4176713"/>
          </a:xfrm>
          <a:prstGeom prst="rect">
            <a:avLst/>
          </a:prstGeom>
          <a:solidFill>
            <a:srgbClr val="FFFFFF"/>
          </a:solidFill>
          <a:ln w="9525">
            <a:solidFill>
              <a:schemeClr val="tx1"/>
            </a:solidFill>
            <a:round/>
            <a:headEnd/>
            <a:tailEnd/>
          </a:ln>
        </p:spPr>
        <p:txBody>
          <a:bodyPr/>
          <a:lstStyle/>
          <a:p>
            <a:endParaRPr lang="en-US"/>
          </a:p>
        </p:txBody>
      </p:sp>
      <p:sp>
        <p:nvSpPr>
          <p:cNvPr id="9" name="Rectangle 8"/>
          <p:cNvSpPr/>
          <p:nvPr/>
        </p:nvSpPr>
        <p:spPr bwMode="auto">
          <a:xfrm>
            <a:off x="4360863" y="1052513"/>
            <a:ext cx="1711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objTwo</a:t>
            </a:r>
            <a:r>
              <a:rPr lang="en-US" sz="1600" u="sng" dirty="0">
                <a:latin typeface="+mn-lt"/>
              </a:rPr>
              <a:t> : </a:t>
            </a:r>
            <a:r>
              <a:rPr lang="en-US" sz="1600" u="sng" dirty="0" err="1">
                <a:latin typeface="+mn-lt"/>
              </a:rPr>
              <a:t>ClassB</a:t>
            </a:r>
            <a:endParaRPr lang="en-US" sz="1600" u="sng" dirty="0">
              <a:latin typeface="+mn-lt"/>
            </a:endParaRPr>
          </a:p>
        </p:txBody>
      </p:sp>
      <p:cxnSp>
        <p:nvCxnSpPr>
          <p:cNvPr id="10" name="Straight Connector 9"/>
          <p:cNvCxnSpPr>
            <a:stCxn id="9" idx="2"/>
          </p:cNvCxnSpPr>
          <p:nvPr/>
        </p:nvCxnSpPr>
        <p:spPr bwMode="auto">
          <a:xfrm>
            <a:off x="5216525" y="1484313"/>
            <a:ext cx="0" cy="45370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2041" name="Rectangle 11"/>
          <p:cNvSpPr>
            <a:spLocks noChangeArrowheads="1"/>
          </p:cNvSpPr>
          <p:nvPr/>
        </p:nvSpPr>
        <p:spPr bwMode="auto">
          <a:xfrm>
            <a:off x="5073650" y="1763713"/>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12" name="Straight Connector 11"/>
          <p:cNvCxnSpPr/>
          <p:nvPr/>
        </p:nvCxnSpPr>
        <p:spPr bwMode="auto">
          <a:xfrm flipH="1">
            <a:off x="2390775" y="176371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3294063" y="1465263"/>
            <a:ext cx="912812" cy="307975"/>
          </a:xfrm>
          <a:prstGeom prst="rect">
            <a:avLst/>
          </a:prstGeom>
          <a:noFill/>
        </p:spPr>
        <p:txBody>
          <a:bodyPr wrap="none">
            <a:spAutoFit/>
          </a:bodyPr>
          <a:lstStyle/>
          <a:p>
            <a:pPr>
              <a:defRPr/>
            </a:pPr>
            <a:r>
              <a:rPr lang="en-US" sz="1400" dirty="0">
                <a:latin typeface="+mn-lt"/>
              </a:rPr>
              <a:t>opCall1()</a:t>
            </a:r>
          </a:p>
        </p:txBody>
      </p:sp>
      <p:sp>
        <p:nvSpPr>
          <p:cNvPr id="23" name="Freeform 58"/>
          <p:cNvSpPr>
            <a:spLocks/>
          </p:cNvSpPr>
          <p:nvPr/>
        </p:nvSpPr>
        <p:spPr bwMode="auto">
          <a:xfrm>
            <a:off x="1116013" y="2117725"/>
            <a:ext cx="668337" cy="382588"/>
          </a:xfrm>
          <a:custGeom>
            <a:avLst/>
            <a:gdLst>
              <a:gd name="T0" fmla="*/ 0 w 421"/>
              <a:gd name="T1" fmla="*/ 241 h 241"/>
              <a:gd name="T2" fmla="*/ 301 w 421"/>
              <a:gd name="T3" fmla="*/ 241 h 241"/>
              <a:gd name="T4" fmla="*/ 421 w 421"/>
              <a:gd name="T5" fmla="*/ 120 h 241"/>
              <a:gd name="T6" fmla="*/ 421 w 421"/>
              <a:gd name="T7" fmla="*/ 0 h 241"/>
              <a:gd name="T8" fmla="*/ 0 w 421"/>
              <a:gd name="T9" fmla="*/ 0 h 241"/>
              <a:gd name="T10" fmla="*/ 0 w 421"/>
              <a:gd name="T11" fmla="*/ 241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241">
                <a:moveTo>
                  <a:pt x="0" y="241"/>
                </a:moveTo>
                <a:lnTo>
                  <a:pt x="301" y="241"/>
                </a:lnTo>
                <a:lnTo>
                  <a:pt x="421" y="120"/>
                </a:lnTo>
                <a:lnTo>
                  <a:pt x="421" y="0"/>
                </a:lnTo>
                <a:lnTo>
                  <a:pt x="0" y="0"/>
                </a:lnTo>
                <a:lnTo>
                  <a:pt x="0" y="241"/>
                </a:lnTo>
                <a:close/>
              </a:path>
            </a:pathLst>
          </a:custGeom>
          <a:noFill/>
          <a:ln w="47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r>
              <a:rPr lang="en-US" sz="1600" dirty="0">
                <a:latin typeface="+mn-lt"/>
              </a:rPr>
              <a:t>alt</a:t>
            </a:r>
          </a:p>
        </p:txBody>
      </p:sp>
      <p:sp>
        <p:nvSpPr>
          <p:cNvPr id="172045" name="Rectangle 11"/>
          <p:cNvSpPr>
            <a:spLocks noChangeArrowheads="1"/>
          </p:cNvSpPr>
          <p:nvPr/>
        </p:nvSpPr>
        <p:spPr bwMode="auto">
          <a:xfrm>
            <a:off x="5072063" y="2617788"/>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25" name="Straight Connector 24"/>
          <p:cNvCxnSpPr/>
          <p:nvPr/>
        </p:nvCxnSpPr>
        <p:spPr bwMode="auto">
          <a:xfrm flipH="1">
            <a:off x="2389188" y="261778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TextBox 25"/>
          <p:cNvSpPr txBox="1"/>
          <p:nvPr/>
        </p:nvSpPr>
        <p:spPr>
          <a:xfrm>
            <a:off x="3292475" y="2309813"/>
            <a:ext cx="914400" cy="307975"/>
          </a:xfrm>
          <a:prstGeom prst="rect">
            <a:avLst/>
          </a:prstGeom>
          <a:noFill/>
        </p:spPr>
        <p:txBody>
          <a:bodyPr wrap="none">
            <a:spAutoFit/>
          </a:bodyPr>
          <a:lstStyle/>
          <a:p>
            <a:pPr>
              <a:defRPr/>
            </a:pPr>
            <a:r>
              <a:rPr lang="en-US" sz="1400" dirty="0">
                <a:latin typeface="+mn-lt"/>
              </a:rPr>
              <a:t>opCall2()</a:t>
            </a:r>
          </a:p>
        </p:txBody>
      </p:sp>
      <p:sp>
        <p:nvSpPr>
          <p:cNvPr id="172048" name="Rectangle 11"/>
          <p:cNvSpPr>
            <a:spLocks noChangeArrowheads="1"/>
          </p:cNvSpPr>
          <p:nvPr/>
        </p:nvSpPr>
        <p:spPr bwMode="auto">
          <a:xfrm>
            <a:off x="5068888" y="3103563"/>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28" name="Straight Connector 27"/>
          <p:cNvCxnSpPr/>
          <p:nvPr/>
        </p:nvCxnSpPr>
        <p:spPr bwMode="auto">
          <a:xfrm flipH="1">
            <a:off x="2386013" y="310356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9" name="TextBox 28"/>
          <p:cNvSpPr txBox="1"/>
          <p:nvPr/>
        </p:nvSpPr>
        <p:spPr>
          <a:xfrm>
            <a:off x="3289300" y="2795588"/>
            <a:ext cx="912813" cy="306387"/>
          </a:xfrm>
          <a:prstGeom prst="rect">
            <a:avLst/>
          </a:prstGeom>
          <a:noFill/>
        </p:spPr>
        <p:txBody>
          <a:bodyPr wrap="none">
            <a:spAutoFit/>
          </a:bodyPr>
          <a:lstStyle/>
          <a:p>
            <a:pPr>
              <a:defRPr/>
            </a:pPr>
            <a:r>
              <a:rPr lang="en-US" sz="1400" dirty="0">
                <a:latin typeface="+mn-lt"/>
              </a:rPr>
              <a:t>opCall3()</a:t>
            </a:r>
          </a:p>
        </p:txBody>
      </p:sp>
      <p:sp>
        <p:nvSpPr>
          <p:cNvPr id="172051" name="Rectangle 11"/>
          <p:cNvSpPr>
            <a:spLocks noChangeArrowheads="1"/>
          </p:cNvSpPr>
          <p:nvPr/>
        </p:nvSpPr>
        <p:spPr bwMode="auto">
          <a:xfrm>
            <a:off x="5065713" y="4795838"/>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31" name="Straight Connector 30"/>
          <p:cNvCxnSpPr/>
          <p:nvPr/>
        </p:nvCxnSpPr>
        <p:spPr bwMode="auto">
          <a:xfrm flipH="1">
            <a:off x="2382838" y="479583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2" name="TextBox 31"/>
          <p:cNvSpPr txBox="1"/>
          <p:nvPr/>
        </p:nvSpPr>
        <p:spPr>
          <a:xfrm>
            <a:off x="3286125" y="4508500"/>
            <a:ext cx="912813" cy="307975"/>
          </a:xfrm>
          <a:prstGeom prst="rect">
            <a:avLst/>
          </a:prstGeom>
          <a:noFill/>
        </p:spPr>
        <p:txBody>
          <a:bodyPr wrap="none">
            <a:spAutoFit/>
          </a:bodyPr>
          <a:lstStyle/>
          <a:p>
            <a:pPr>
              <a:defRPr/>
            </a:pPr>
            <a:r>
              <a:rPr lang="en-US" sz="1400" dirty="0">
                <a:latin typeface="+mn-lt"/>
              </a:rPr>
              <a:t>opCall5()</a:t>
            </a:r>
          </a:p>
        </p:txBody>
      </p:sp>
      <p:sp>
        <p:nvSpPr>
          <p:cNvPr id="172054" name="Rectangle 32"/>
          <p:cNvSpPr>
            <a:spLocks noChangeArrowheads="1"/>
          </p:cNvSpPr>
          <p:nvPr/>
        </p:nvSpPr>
        <p:spPr bwMode="auto">
          <a:xfrm>
            <a:off x="1116013" y="2122488"/>
            <a:ext cx="4884737" cy="2243137"/>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1797050" y="2155825"/>
            <a:ext cx="1343025" cy="307975"/>
          </a:xfrm>
          <a:prstGeom prst="rect">
            <a:avLst/>
          </a:prstGeom>
          <a:noFill/>
        </p:spPr>
        <p:txBody>
          <a:bodyPr wrap="none">
            <a:spAutoFit/>
          </a:bodyPr>
          <a:lstStyle/>
          <a:p>
            <a:pPr>
              <a:defRPr/>
            </a:pPr>
            <a:r>
              <a:rPr lang="en-US" sz="1400" dirty="0">
                <a:latin typeface="+mn-lt"/>
              </a:rPr>
              <a:t>[</a:t>
            </a:r>
            <a:r>
              <a:rPr lang="en-US" sz="1400" dirty="0" err="1">
                <a:latin typeface="+mn-lt"/>
              </a:rPr>
              <a:t>conditionOne</a:t>
            </a:r>
            <a:r>
              <a:rPr lang="en-US" sz="1400" dirty="0">
                <a:latin typeface="+mn-lt"/>
              </a:rPr>
              <a:t>]</a:t>
            </a:r>
          </a:p>
        </p:txBody>
      </p:sp>
      <p:sp>
        <p:nvSpPr>
          <p:cNvPr id="35" name="Rounded Rectangular Callout 34"/>
          <p:cNvSpPr/>
          <p:nvPr/>
        </p:nvSpPr>
        <p:spPr bwMode="auto">
          <a:xfrm>
            <a:off x="6588125" y="3514725"/>
            <a:ext cx="1728788" cy="490538"/>
          </a:xfrm>
          <a:prstGeom prst="wedgeRoundRectCallout">
            <a:avLst>
              <a:gd name="adj1" fmla="val -81281"/>
              <a:gd name="adj2" fmla="val -43509"/>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Corresponds to an if-then-else</a:t>
            </a:r>
          </a:p>
        </p:txBody>
      </p:sp>
      <p:cxnSp>
        <p:nvCxnSpPr>
          <p:cNvPr id="16" name="Straight Connector 15"/>
          <p:cNvCxnSpPr/>
          <p:nvPr/>
        </p:nvCxnSpPr>
        <p:spPr bwMode="auto">
          <a:xfrm>
            <a:off x="1116013" y="3500438"/>
            <a:ext cx="4884737"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2058" name="Rectangle 11"/>
          <p:cNvSpPr>
            <a:spLocks noChangeArrowheads="1"/>
          </p:cNvSpPr>
          <p:nvPr/>
        </p:nvSpPr>
        <p:spPr bwMode="auto">
          <a:xfrm>
            <a:off x="5076825" y="3911600"/>
            <a:ext cx="287338" cy="309563"/>
          </a:xfrm>
          <a:prstGeom prst="rect">
            <a:avLst/>
          </a:prstGeom>
          <a:solidFill>
            <a:srgbClr val="FFFFFF"/>
          </a:solidFill>
          <a:ln w="9525">
            <a:solidFill>
              <a:schemeClr val="tx1"/>
            </a:solidFill>
            <a:round/>
            <a:headEnd/>
            <a:tailEnd/>
          </a:ln>
        </p:spPr>
        <p:txBody>
          <a:bodyPr/>
          <a:lstStyle/>
          <a:p>
            <a:endParaRPr lang="en-US"/>
          </a:p>
        </p:txBody>
      </p:sp>
      <p:cxnSp>
        <p:nvCxnSpPr>
          <p:cNvPr id="36" name="Straight Connector 35"/>
          <p:cNvCxnSpPr/>
          <p:nvPr/>
        </p:nvCxnSpPr>
        <p:spPr bwMode="auto">
          <a:xfrm flipH="1">
            <a:off x="2393950" y="3911600"/>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7" name="TextBox 36"/>
          <p:cNvSpPr txBox="1"/>
          <p:nvPr/>
        </p:nvSpPr>
        <p:spPr>
          <a:xfrm>
            <a:off x="3297238" y="3603625"/>
            <a:ext cx="912812" cy="307975"/>
          </a:xfrm>
          <a:prstGeom prst="rect">
            <a:avLst/>
          </a:prstGeom>
          <a:noFill/>
        </p:spPr>
        <p:txBody>
          <a:bodyPr wrap="none">
            <a:spAutoFit/>
          </a:bodyPr>
          <a:lstStyle/>
          <a:p>
            <a:pPr>
              <a:defRPr/>
            </a:pPr>
            <a:r>
              <a:rPr lang="en-US" sz="1400" dirty="0">
                <a:latin typeface="+mn-lt"/>
              </a:rPr>
              <a:t>opCall4()</a:t>
            </a:r>
          </a:p>
        </p:txBody>
      </p:sp>
      <p:sp>
        <p:nvSpPr>
          <p:cNvPr id="38" name="TextBox 37"/>
          <p:cNvSpPr txBox="1"/>
          <p:nvPr/>
        </p:nvSpPr>
        <p:spPr>
          <a:xfrm>
            <a:off x="1331913" y="3552825"/>
            <a:ext cx="612775" cy="307975"/>
          </a:xfrm>
          <a:prstGeom prst="rect">
            <a:avLst/>
          </a:prstGeom>
          <a:noFill/>
        </p:spPr>
        <p:txBody>
          <a:bodyPr wrap="none">
            <a:spAutoFit/>
          </a:bodyPr>
          <a:lstStyle/>
          <a:p>
            <a:pPr>
              <a:defRPr/>
            </a:pPr>
            <a:r>
              <a:rPr lang="en-US" sz="1400" dirty="0">
                <a:latin typeface="+mn-lt"/>
              </a:rPr>
              <a:t>[else]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Frames—Control Flow (cont.)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0ADA0452-0D32-2643-B79B-6FF9B792FECD}" type="slidenum">
              <a:rPr lang="en-US" smtClean="0"/>
              <a:pPr>
                <a:defRPr/>
              </a:pPr>
              <a:t>108</a:t>
            </a:fld>
            <a:endParaRPr lang="en-US"/>
          </a:p>
        </p:txBody>
      </p:sp>
      <p:sp>
        <p:nvSpPr>
          <p:cNvPr id="6" name="Rectangle 5"/>
          <p:cNvSpPr/>
          <p:nvPr/>
        </p:nvSpPr>
        <p:spPr bwMode="auto">
          <a:xfrm>
            <a:off x="1392238" y="1052513"/>
            <a:ext cx="1709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objOne</a:t>
            </a:r>
            <a:r>
              <a:rPr lang="en-US" sz="1600" u="sng" dirty="0">
                <a:latin typeface="+mn-lt"/>
              </a:rPr>
              <a:t> : </a:t>
            </a:r>
            <a:r>
              <a:rPr lang="en-US" sz="1600" u="sng" dirty="0" err="1">
                <a:latin typeface="+mn-lt"/>
              </a:rPr>
              <a:t>ClassA</a:t>
            </a:r>
            <a:endParaRPr lang="en-US" sz="1600" u="sng" dirty="0">
              <a:latin typeface="+mn-lt"/>
            </a:endParaRPr>
          </a:p>
        </p:txBody>
      </p:sp>
      <p:cxnSp>
        <p:nvCxnSpPr>
          <p:cNvPr id="7" name="Straight Connector 6"/>
          <p:cNvCxnSpPr>
            <a:stCxn id="6" idx="2"/>
          </p:cNvCxnSpPr>
          <p:nvPr/>
        </p:nvCxnSpPr>
        <p:spPr bwMode="auto">
          <a:xfrm flipH="1">
            <a:off x="2246313" y="1484313"/>
            <a:ext cx="1587" cy="45370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3062" name="Rectangle 7"/>
          <p:cNvSpPr>
            <a:spLocks noChangeArrowheads="1"/>
          </p:cNvSpPr>
          <p:nvPr/>
        </p:nvSpPr>
        <p:spPr bwMode="auto">
          <a:xfrm>
            <a:off x="2103438" y="1628775"/>
            <a:ext cx="287337" cy="4176713"/>
          </a:xfrm>
          <a:prstGeom prst="rect">
            <a:avLst/>
          </a:prstGeom>
          <a:solidFill>
            <a:srgbClr val="FFFFFF"/>
          </a:solidFill>
          <a:ln w="9525">
            <a:solidFill>
              <a:schemeClr val="tx1"/>
            </a:solidFill>
            <a:round/>
            <a:headEnd/>
            <a:tailEnd/>
          </a:ln>
        </p:spPr>
        <p:txBody>
          <a:bodyPr/>
          <a:lstStyle/>
          <a:p>
            <a:endParaRPr lang="en-US"/>
          </a:p>
        </p:txBody>
      </p:sp>
      <p:sp>
        <p:nvSpPr>
          <p:cNvPr id="9" name="Rectangle 8"/>
          <p:cNvSpPr/>
          <p:nvPr/>
        </p:nvSpPr>
        <p:spPr bwMode="auto">
          <a:xfrm>
            <a:off x="4360863" y="1052513"/>
            <a:ext cx="1711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objTwo</a:t>
            </a:r>
            <a:r>
              <a:rPr lang="en-US" sz="1600" u="sng" dirty="0">
                <a:latin typeface="+mn-lt"/>
              </a:rPr>
              <a:t> : </a:t>
            </a:r>
            <a:r>
              <a:rPr lang="en-US" sz="1600" u="sng" dirty="0" err="1">
                <a:latin typeface="+mn-lt"/>
              </a:rPr>
              <a:t>ClassB</a:t>
            </a:r>
            <a:endParaRPr lang="en-US" sz="1600" u="sng" dirty="0">
              <a:latin typeface="+mn-lt"/>
            </a:endParaRPr>
          </a:p>
        </p:txBody>
      </p:sp>
      <p:cxnSp>
        <p:nvCxnSpPr>
          <p:cNvPr id="10" name="Straight Connector 9"/>
          <p:cNvCxnSpPr>
            <a:stCxn id="9" idx="2"/>
          </p:cNvCxnSpPr>
          <p:nvPr/>
        </p:nvCxnSpPr>
        <p:spPr bwMode="auto">
          <a:xfrm>
            <a:off x="5216525" y="1484313"/>
            <a:ext cx="0" cy="45370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3065" name="Rectangle 11"/>
          <p:cNvSpPr>
            <a:spLocks noChangeArrowheads="1"/>
          </p:cNvSpPr>
          <p:nvPr/>
        </p:nvSpPr>
        <p:spPr bwMode="auto">
          <a:xfrm>
            <a:off x="5073650" y="1763713"/>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12" name="Straight Connector 11"/>
          <p:cNvCxnSpPr/>
          <p:nvPr/>
        </p:nvCxnSpPr>
        <p:spPr bwMode="auto">
          <a:xfrm flipH="1">
            <a:off x="2390775" y="176371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3294063" y="1465263"/>
            <a:ext cx="912812" cy="307975"/>
          </a:xfrm>
          <a:prstGeom prst="rect">
            <a:avLst/>
          </a:prstGeom>
          <a:noFill/>
        </p:spPr>
        <p:txBody>
          <a:bodyPr wrap="none">
            <a:spAutoFit/>
          </a:bodyPr>
          <a:lstStyle/>
          <a:p>
            <a:pPr>
              <a:defRPr/>
            </a:pPr>
            <a:r>
              <a:rPr lang="en-US" sz="1400" dirty="0">
                <a:latin typeface="+mn-lt"/>
              </a:rPr>
              <a:t>opCall1()</a:t>
            </a:r>
          </a:p>
        </p:txBody>
      </p:sp>
      <p:sp>
        <p:nvSpPr>
          <p:cNvPr id="23" name="Freeform 58"/>
          <p:cNvSpPr>
            <a:spLocks/>
          </p:cNvSpPr>
          <p:nvPr/>
        </p:nvSpPr>
        <p:spPr bwMode="auto">
          <a:xfrm>
            <a:off x="1116013" y="2117725"/>
            <a:ext cx="668337" cy="382588"/>
          </a:xfrm>
          <a:custGeom>
            <a:avLst/>
            <a:gdLst>
              <a:gd name="T0" fmla="*/ 0 w 421"/>
              <a:gd name="T1" fmla="*/ 241 h 241"/>
              <a:gd name="T2" fmla="*/ 301 w 421"/>
              <a:gd name="T3" fmla="*/ 241 h 241"/>
              <a:gd name="T4" fmla="*/ 421 w 421"/>
              <a:gd name="T5" fmla="*/ 120 h 241"/>
              <a:gd name="T6" fmla="*/ 421 w 421"/>
              <a:gd name="T7" fmla="*/ 0 h 241"/>
              <a:gd name="T8" fmla="*/ 0 w 421"/>
              <a:gd name="T9" fmla="*/ 0 h 241"/>
              <a:gd name="T10" fmla="*/ 0 w 421"/>
              <a:gd name="T11" fmla="*/ 241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241">
                <a:moveTo>
                  <a:pt x="0" y="241"/>
                </a:moveTo>
                <a:lnTo>
                  <a:pt x="301" y="241"/>
                </a:lnTo>
                <a:lnTo>
                  <a:pt x="421" y="120"/>
                </a:lnTo>
                <a:lnTo>
                  <a:pt x="421" y="0"/>
                </a:lnTo>
                <a:lnTo>
                  <a:pt x="0" y="0"/>
                </a:lnTo>
                <a:lnTo>
                  <a:pt x="0" y="241"/>
                </a:lnTo>
                <a:close/>
              </a:path>
            </a:pathLst>
          </a:custGeom>
          <a:noFill/>
          <a:ln w="47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r>
              <a:rPr lang="en-US" sz="1600" dirty="0">
                <a:latin typeface="+mn-lt"/>
              </a:rPr>
              <a:t>alt</a:t>
            </a:r>
          </a:p>
        </p:txBody>
      </p:sp>
      <p:sp>
        <p:nvSpPr>
          <p:cNvPr id="173069" name="Rectangle 11"/>
          <p:cNvSpPr>
            <a:spLocks noChangeArrowheads="1"/>
          </p:cNvSpPr>
          <p:nvPr/>
        </p:nvSpPr>
        <p:spPr bwMode="auto">
          <a:xfrm>
            <a:off x="5072063" y="2617788"/>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25" name="Straight Connector 24"/>
          <p:cNvCxnSpPr/>
          <p:nvPr/>
        </p:nvCxnSpPr>
        <p:spPr bwMode="auto">
          <a:xfrm flipH="1">
            <a:off x="2389188" y="261778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TextBox 25"/>
          <p:cNvSpPr txBox="1"/>
          <p:nvPr/>
        </p:nvSpPr>
        <p:spPr>
          <a:xfrm>
            <a:off x="3292475" y="2309813"/>
            <a:ext cx="914400" cy="307975"/>
          </a:xfrm>
          <a:prstGeom prst="rect">
            <a:avLst/>
          </a:prstGeom>
          <a:noFill/>
        </p:spPr>
        <p:txBody>
          <a:bodyPr wrap="none">
            <a:spAutoFit/>
          </a:bodyPr>
          <a:lstStyle/>
          <a:p>
            <a:pPr>
              <a:defRPr/>
            </a:pPr>
            <a:r>
              <a:rPr lang="en-US" sz="1400" dirty="0">
                <a:latin typeface="+mn-lt"/>
              </a:rPr>
              <a:t>opCall2()</a:t>
            </a:r>
          </a:p>
        </p:txBody>
      </p:sp>
      <p:sp>
        <p:nvSpPr>
          <p:cNvPr id="173072" name="Rectangle 11"/>
          <p:cNvSpPr>
            <a:spLocks noChangeArrowheads="1"/>
          </p:cNvSpPr>
          <p:nvPr/>
        </p:nvSpPr>
        <p:spPr bwMode="auto">
          <a:xfrm>
            <a:off x="5068888" y="3103563"/>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28" name="Straight Connector 27"/>
          <p:cNvCxnSpPr/>
          <p:nvPr/>
        </p:nvCxnSpPr>
        <p:spPr bwMode="auto">
          <a:xfrm flipH="1">
            <a:off x="2386013" y="310356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9" name="TextBox 28"/>
          <p:cNvSpPr txBox="1"/>
          <p:nvPr/>
        </p:nvSpPr>
        <p:spPr>
          <a:xfrm>
            <a:off x="3289300" y="2795588"/>
            <a:ext cx="912813" cy="306387"/>
          </a:xfrm>
          <a:prstGeom prst="rect">
            <a:avLst/>
          </a:prstGeom>
          <a:noFill/>
        </p:spPr>
        <p:txBody>
          <a:bodyPr wrap="none">
            <a:spAutoFit/>
          </a:bodyPr>
          <a:lstStyle/>
          <a:p>
            <a:pPr>
              <a:defRPr/>
            </a:pPr>
            <a:r>
              <a:rPr lang="en-US" sz="1400" dirty="0">
                <a:latin typeface="+mn-lt"/>
              </a:rPr>
              <a:t>opCall3()</a:t>
            </a:r>
          </a:p>
        </p:txBody>
      </p:sp>
      <p:sp>
        <p:nvSpPr>
          <p:cNvPr id="173075" name="Rectangle 11"/>
          <p:cNvSpPr>
            <a:spLocks noChangeArrowheads="1"/>
          </p:cNvSpPr>
          <p:nvPr/>
        </p:nvSpPr>
        <p:spPr bwMode="auto">
          <a:xfrm>
            <a:off x="5065713" y="5372100"/>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31" name="Straight Connector 30"/>
          <p:cNvCxnSpPr/>
          <p:nvPr/>
        </p:nvCxnSpPr>
        <p:spPr bwMode="auto">
          <a:xfrm flipH="1">
            <a:off x="2382838" y="5372100"/>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2" name="TextBox 31"/>
          <p:cNvSpPr txBox="1"/>
          <p:nvPr/>
        </p:nvSpPr>
        <p:spPr>
          <a:xfrm>
            <a:off x="3286125" y="5084763"/>
            <a:ext cx="912813" cy="307975"/>
          </a:xfrm>
          <a:prstGeom prst="rect">
            <a:avLst/>
          </a:prstGeom>
          <a:noFill/>
        </p:spPr>
        <p:txBody>
          <a:bodyPr wrap="none">
            <a:spAutoFit/>
          </a:bodyPr>
          <a:lstStyle/>
          <a:p>
            <a:pPr>
              <a:defRPr/>
            </a:pPr>
            <a:r>
              <a:rPr lang="en-US" sz="1400" dirty="0">
                <a:latin typeface="+mn-lt"/>
              </a:rPr>
              <a:t>opCall6()</a:t>
            </a:r>
          </a:p>
        </p:txBody>
      </p:sp>
      <p:sp>
        <p:nvSpPr>
          <p:cNvPr id="173078" name="Rectangle 32"/>
          <p:cNvSpPr>
            <a:spLocks noChangeArrowheads="1"/>
          </p:cNvSpPr>
          <p:nvPr/>
        </p:nvSpPr>
        <p:spPr bwMode="auto">
          <a:xfrm>
            <a:off x="1116013" y="2122488"/>
            <a:ext cx="4884737" cy="2962275"/>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1797050" y="2155825"/>
            <a:ext cx="1343025" cy="307975"/>
          </a:xfrm>
          <a:prstGeom prst="rect">
            <a:avLst/>
          </a:prstGeom>
          <a:noFill/>
        </p:spPr>
        <p:txBody>
          <a:bodyPr wrap="none">
            <a:spAutoFit/>
          </a:bodyPr>
          <a:lstStyle/>
          <a:p>
            <a:pPr>
              <a:defRPr/>
            </a:pPr>
            <a:r>
              <a:rPr lang="en-US" sz="1400" dirty="0">
                <a:latin typeface="+mn-lt"/>
              </a:rPr>
              <a:t>[</a:t>
            </a:r>
            <a:r>
              <a:rPr lang="en-US" sz="1400" dirty="0" err="1">
                <a:latin typeface="+mn-lt"/>
              </a:rPr>
              <a:t>conditionOne</a:t>
            </a:r>
            <a:r>
              <a:rPr lang="en-US" sz="1400" dirty="0">
                <a:latin typeface="+mn-lt"/>
              </a:rPr>
              <a:t>]</a:t>
            </a:r>
          </a:p>
        </p:txBody>
      </p:sp>
      <p:cxnSp>
        <p:nvCxnSpPr>
          <p:cNvPr id="16" name="Straight Connector 15"/>
          <p:cNvCxnSpPr/>
          <p:nvPr/>
        </p:nvCxnSpPr>
        <p:spPr bwMode="auto">
          <a:xfrm>
            <a:off x="1116013" y="3500438"/>
            <a:ext cx="4884737"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3081" name="Rectangle 11"/>
          <p:cNvSpPr>
            <a:spLocks noChangeArrowheads="1"/>
          </p:cNvSpPr>
          <p:nvPr/>
        </p:nvSpPr>
        <p:spPr bwMode="auto">
          <a:xfrm>
            <a:off x="5076825" y="3911600"/>
            <a:ext cx="287338" cy="309563"/>
          </a:xfrm>
          <a:prstGeom prst="rect">
            <a:avLst/>
          </a:prstGeom>
          <a:solidFill>
            <a:srgbClr val="FFFFFF"/>
          </a:solidFill>
          <a:ln w="9525">
            <a:solidFill>
              <a:schemeClr val="tx1"/>
            </a:solidFill>
            <a:round/>
            <a:headEnd/>
            <a:tailEnd/>
          </a:ln>
        </p:spPr>
        <p:txBody>
          <a:bodyPr/>
          <a:lstStyle/>
          <a:p>
            <a:endParaRPr lang="en-US"/>
          </a:p>
        </p:txBody>
      </p:sp>
      <p:cxnSp>
        <p:nvCxnSpPr>
          <p:cNvPr id="36" name="Straight Connector 35"/>
          <p:cNvCxnSpPr/>
          <p:nvPr/>
        </p:nvCxnSpPr>
        <p:spPr bwMode="auto">
          <a:xfrm flipH="1">
            <a:off x="2393950" y="3911600"/>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7" name="TextBox 36"/>
          <p:cNvSpPr txBox="1"/>
          <p:nvPr/>
        </p:nvSpPr>
        <p:spPr>
          <a:xfrm>
            <a:off x="3297238" y="3603625"/>
            <a:ext cx="912812" cy="307975"/>
          </a:xfrm>
          <a:prstGeom prst="rect">
            <a:avLst/>
          </a:prstGeom>
          <a:noFill/>
        </p:spPr>
        <p:txBody>
          <a:bodyPr wrap="none">
            <a:spAutoFit/>
          </a:bodyPr>
          <a:lstStyle/>
          <a:p>
            <a:pPr>
              <a:defRPr/>
            </a:pPr>
            <a:r>
              <a:rPr lang="en-US" sz="1400" dirty="0">
                <a:latin typeface="+mn-lt"/>
              </a:rPr>
              <a:t>opCall4()</a:t>
            </a:r>
          </a:p>
        </p:txBody>
      </p:sp>
      <p:sp>
        <p:nvSpPr>
          <p:cNvPr id="38" name="TextBox 37"/>
          <p:cNvSpPr txBox="1"/>
          <p:nvPr/>
        </p:nvSpPr>
        <p:spPr>
          <a:xfrm>
            <a:off x="1331913" y="3552825"/>
            <a:ext cx="1331912" cy="307975"/>
          </a:xfrm>
          <a:prstGeom prst="rect">
            <a:avLst/>
          </a:prstGeom>
          <a:noFill/>
        </p:spPr>
        <p:txBody>
          <a:bodyPr wrap="none">
            <a:spAutoFit/>
          </a:bodyPr>
          <a:lstStyle/>
          <a:p>
            <a:pPr>
              <a:defRPr/>
            </a:pPr>
            <a:r>
              <a:rPr lang="en-US" sz="1400" dirty="0">
                <a:latin typeface="+mn-lt"/>
              </a:rPr>
              <a:t>[</a:t>
            </a:r>
            <a:r>
              <a:rPr lang="en-US" sz="1400" dirty="0" err="1">
                <a:latin typeface="+mn-lt"/>
              </a:rPr>
              <a:t>conditionTwo</a:t>
            </a:r>
            <a:r>
              <a:rPr lang="en-US" sz="1400" dirty="0">
                <a:latin typeface="+mn-lt"/>
              </a:rPr>
              <a:t>]</a:t>
            </a:r>
          </a:p>
        </p:txBody>
      </p:sp>
      <p:cxnSp>
        <p:nvCxnSpPr>
          <p:cNvPr id="39" name="Straight Connector 38"/>
          <p:cNvCxnSpPr/>
          <p:nvPr/>
        </p:nvCxnSpPr>
        <p:spPr bwMode="auto">
          <a:xfrm>
            <a:off x="1116013" y="4365625"/>
            <a:ext cx="4884737"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0" name="TextBox 39"/>
          <p:cNvSpPr txBox="1"/>
          <p:nvPr/>
        </p:nvSpPr>
        <p:spPr>
          <a:xfrm>
            <a:off x="1308100" y="4383088"/>
            <a:ext cx="614363" cy="306387"/>
          </a:xfrm>
          <a:prstGeom prst="rect">
            <a:avLst/>
          </a:prstGeom>
          <a:noFill/>
        </p:spPr>
        <p:txBody>
          <a:bodyPr wrap="none">
            <a:spAutoFit/>
          </a:bodyPr>
          <a:lstStyle/>
          <a:p>
            <a:pPr>
              <a:defRPr/>
            </a:pPr>
            <a:r>
              <a:rPr lang="en-US" sz="1400" dirty="0">
                <a:latin typeface="+mn-lt"/>
              </a:rPr>
              <a:t>[else]</a:t>
            </a:r>
          </a:p>
        </p:txBody>
      </p:sp>
      <p:sp>
        <p:nvSpPr>
          <p:cNvPr id="173087" name="Rectangle 11"/>
          <p:cNvSpPr>
            <a:spLocks noChangeArrowheads="1"/>
          </p:cNvSpPr>
          <p:nvPr/>
        </p:nvSpPr>
        <p:spPr bwMode="auto">
          <a:xfrm>
            <a:off x="5076825" y="4703763"/>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42" name="Straight Connector 41"/>
          <p:cNvCxnSpPr/>
          <p:nvPr/>
        </p:nvCxnSpPr>
        <p:spPr bwMode="auto">
          <a:xfrm flipH="1">
            <a:off x="2393950" y="470376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3" name="TextBox 42"/>
          <p:cNvSpPr txBox="1"/>
          <p:nvPr/>
        </p:nvSpPr>
        <p:spPr>
          <a:xfrm>
            <a:off x="3297238" y="4395788"/>
            <a:ext cx="912812" cy="307975"/>
          </a:xfrm>
          <a:prstGeom prst="rect">
            <a:avLst/>
          </a:prstGeom>
          <a:noFill/>
        </p:spPr>
        <p:txBody>
          <a:bodyPr wrap="none">
            <a:spAutoFit/>
          </a:bodyPr>
          <a:lstStyle/>
          <a:p>
            <a:pPr>
              <a:defRPr/>
            </a:pPr>
            <a:r>
              <a:rPr lang="en-US" sz="1400" dirty="0">
                <a:latin typeface="+mn-lt"/>
              </a:rPr>
              <a:t>opCall5()</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Frames—Control Flow (cont.)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AA35EBA6-BE17-E54D-B5DD-1CBCFA81E60B}" type="slidenum">
              <a:rPr lang="en-US" smtClean="0"/>
              <a:pPr>
                <a:defRPr/>
              </a:pPr>
              <a:t>109</a:t>
            </a:fld>
            <a:endParaRPr lang="en-US"/>
          </a:p>
        </p:txBody>
      </p:sp>
      <p:sp>
        <p:nvSpPr>
          <p:cNvPr id="6" name="Rectangle 5"/>
          <p:cNvSpPr/>
          <p:nvPr/>
        </p:nvSpPr>
        <p:spPr bwMode="auto">
          <a:xfrm>
            <a:off x="1392238" y="1341438"/>
            <a:ext cx="1709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objOne</a:t>
            </a:r>
            <a:r>
              <a:rPr lang="en-US" sz="1600" u="sng" dirty="0">
                <a:latin typeface="+mn-lt"/>
              </a:rPr>
              <a:t> : </a:t>
            </a:r>
            <a:r>
              <a:rPr lang="en-US" sz="1600" u="sng" dirty="0" err="1">
                <a:latin typeface="+mn-lt"/>
              </a:rPr>
              <a:t>ClassA</a:t>
            </a:r>
            <a:endParaRPr lang="en-US" sz="1600" u="sng" dirty="0">
              <a:latin typeface="+mn-lt"/>
            </a:endParaRPr>
          </a:p>
        </p:txBody>
      </p:sp>
      <p:cxnSp>
        <p:nvCxnSpPr>
          <p:cNvPr id="7" name="Straight Connector 6"/>
          <p:cNvCxnSpPr>
            <a:stCxn id="6" idx="2"/>
          </p:cNvCxnSpPr>
          <p:nvPr/>
        </p:nvCxnSpPr>
        <p:spPr bwMode="auto">
          <a:xfrm>
            <a:off x="2246313" y="1773238"/>
            <a:ext cx="0" cy="410368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4086" name="Rectangle 7"/>
          <p:cNvSpPr>
            <a:spLocks noChangeArrowheads="1"/>
          </p:cNvSpPr>
          <p:nvPr/>
        </p:nvSpPr>
        <p:spPr bwMode="auto">
          <a:xfrm>
            <a:off x="2103438" y="2076450"/>
            <a:ext cx="287337" cy="3513138"/>
          </a:xfrm>
          <a:prstGeom prst="rect">
            <a:avLst/>
          </a:prstGeom>
          <a:solidFill>
            <a:srgbClr val="FFFFFF"/>
          </a:solidFill>
          <a:ln w="9525">
            <a:solidFill>
              <a:schemeClr val="tx1"/>
            </a:solidFill>
            <a:round/>
            <a:headEnd/>
            <a:tailEnd/>
          </a:ln>
        </p:spPr>
        <p:txBody>
          <a:bodyPr/>
          <a:lstStyle/>
          <a:p>
            <a:endParaRPr lang="en-US"/>
          </a:p>
        </p:txBody>
      </p:sp>
      <p:sp>
        <p:nvSpPr>
          <p:cNvPr id="9" name="Rectangle 8"/>
          <p:cNvSpPr/>
          <p:nvPr/>
        </p:nvSpPr>
        <p:spPr bwMode="auto">
          <a:xfrm>
            <a:off x="4360863" y="1341438"/>
            <a:ext cx="1711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objTwo</a:t>
            </a:r>
            <a:r>
              <a:rPr lang="en-US" sz="1600" u="sng" dirty="0">
                <a:latin typeface="+mn-lt"/>
              </a:rPr>
              <a:t> : </a:t>
            </a:r>
            <a:r>
              <a:rPr lang="en-US" sz="1600" u="sng" dirty="0" err="1">
                <a:latin typeface="+mn-lt"/>
              </a:rPr>
              <a:t>ClassB</a:t>
            </a:r>
            <a:endParaRPr lang="en-US" sz="1600" u="sng" dirty="0">
              <a:latin typeface="+mn-lt"/>
            </a:endParaRPr>
          </a:p>
        </p:txBody>
      </p:sp>
      <p:cxnSp>
        <p:nvCxnSpPr>
          <p:cNvPr id="10" name="Straight Connector 9"/>
          <p:cNvCxnSpPr>
            <a:stCxn id="9" idx="2"/>
          </p:cNvCxnSpPr>
          <p:nvPr/>
        </p:nvCxnSpPr>
        <p:spPr bwMode="auto">
          <a:xfrm>
            <a:off x="5216525" y="1773238"/>
            <a:ext cx="1588" cy="410368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4089" name="Rectangle 11"/>
          <p:cNvSpPr>
            <a:spLocks noChangeArrowheads="1"/>
          </p:cNvSpPr>
          <p:nvPr/>
        </p:nvSpPr>
        <p:spPr bwMode="auto">
          <a:xfrm>
            <a:off x="5073650" y="2211388"/>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12" name="Straight Connector 11"/>
          <p:cNvCxnSpPr/>
          <p:nvPr/>
        </p:nvCxnSpPr>
        <p:spPr bwMode="auto">
          <a:xfrm flipH="1">
            <a:off x="2390775" y="221138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3294063" y="1903413"/>
            <a:ext cx="912812" cy="307975"/>
          </a:xfrm>
          <a:prstGeom prst="rect">
            <a:avLst/>
          </a:prstGeom>
          <a:noFill/>
        </p:spPr>
        <p:txBody>
          <a:bodyPr wrap="none">
            <a:spAutoFit/>
          </a:bodyPr>
          <a:lstStyle/>
          <a:p>
            <a:pPr>
              <a:defRPr/>
            </a:pPr>
            <a:r>
              <a:rPr lang="en-US" sz="1400" dirty="0">
                <a:latin typeface="+mn-lt"/>
              </a:rPr>
              <a:t>opCall1()</a:t>
            </a:r>
          </a:p>
        </p:txBody>
      </p:sp>
      <p:sp>
        <p:nvSpPr>
          <p:cNvPr id="23" name="Freeform 58"/>
          <p:cNvSpPr>
            <a:spLocks/>
          </p:cNvSpPr>
          <p:nvPr/>
        </p:nvSpPr>
        <p:spPr bwMode="auto">
          <a:xfrm>
            <a:off x="1116013" y="2713038"/>
            <a:ext cx="668337" cy="382587"/>
          </a:xfrm>
          <a:custGeom>
            <a:avLst/>
            <a:gdLst>
              <a:gd name="T0" fmla="*/ 0 w 421"/>
              <a:gd name="T1" fmla="*/ 241 h 241"/>
              <a:gd name="T2" fmla="*/ 301 w 421"/>
              <a:gd name="T3" fmla="*/ 241 h 241"/>
              <a:gd name="T4" fmla="*/ 421 w 421"/>
              <a:gd name="T5" fmla="*/ 120 h 241"/>
              <a:gd name="T6" fmla="*/ 421 w 421"/>
              <a:gd name="T7" fmla="*/ 0 h 241"/>
              <a:gd name="T8" fmla="*/ 0 w 421"/>
              <a:gd name="T9" fmla="*/ 0 h 241"/>
              <a:gd name="T10" fmla="*/ 0 w 421"/>
              <a:gd name="T11" fmla="*/ 241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241">
                <a:moveTo>
                  <a:pt x="0" y="241"/>
                </a:moveTo>
                <a:lnTo>
                  <a:pt x="301" y="241"/>
                </a:lnTo>
                <a:lnTo>
                  <a:pt x="421" y="120"/>
                </a:lnTo>
                <a:lnTo>
                  <a:pt x="421" y="0"/>
                </a:lnTo>
                <a:lnTo>
                  <a:pt x="0" y="0"/>
                </a:lnTo>
                <a:lnTo>
                  <a:pt x="0" y="241"/>
                </a:lnTo>
                <a:close/>
              </a:path>
            </a:pathLst>
          </a:custGeom>
          <a:noFill/>
          <a:ln w="47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r>
              <a:rPr lang="en-US" sz="1600" dirty="0">
                <a:latin typeface="+mn-lt"/>
              </a:rPr>
              <a:t>loop</a:t>
            </a:r>
          </a:p>
        </p:txBody>
      </p:sp>
      <p:sp>
        <p:nvSpPr>
          <p:cNvPr id="174093" name="Rectangle 11"/>
          <p:cNvSpPr>
            <a:spLocks noChangeArrowheads="1"/>
          </p:cNvSpPr>
          <p:nvPr/>
        </p:nvSpPr>
        <p:spPr bwMode="auto">
          <a:xfrm>
            <a:off x="5072063" y="3213100"/>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25" name="Straight Connector 24"/>
          <p:cNvCxnSpPr/>
          <p:nvPr/>
        </p:nvCxnSpPr>
        <p:spPr bwMode="auto">
          <a:xfrm flipH="1">
            <a:off x="2389188" y="3213100"/>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TextBox 25"/>
          <p:cNvSpPr txBox="1"/>
          <p:nvPr/>
        </p:nvSpPr>
        <p:spPr>
          <a:xfrm>
            <a:off x="3292475" y="2905125"/>
            <a:ext cx="914400" cy="307975"/>
          </a:xfrm>
          <a:prstGeom prst="rect">
            <a:avLst/>
          </a:prstGeom>
          <a:noFill/>
        </p:spPr>
        <p:txBody>
          <a:bodyPr wrap="none">
            <a:spAutoFit/>
          </a:bodyPr>
          <a:lstStyle/>
          <a:p>
            <a:pPr>
              <a:defRPr/>
            </a:pPr>
            <a:r>
              <a:rPr lang="en-US" sz="1400" dirty="0">
                <a:latin typeface="+mn-lt"/>
              </a:rPr>
              <a:t>opCall2()</a:t>
            </a:r>
          </a:p>
        </p:txBody>
      </p:sp>
      <p:sp>
        <p:nvSpPr>
          <p:cNvPr id="174096" name="Rectangle 11"/>
          <p:cNvSpPr>
            <a:spLocks noChangeArrowheads="1"/>
          </p:cNvSpPr>
          <p:nvPr/>
        </p:nvSpPr>
        <p:spPr bwMode="auto">
          <a:xfrm>
            <a:off x="5068888" y="3933825"/>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28" name="Straight Connector 27"/>
          <p:cNvCxnSpPr/>
          <p:nvPr/>
        </p:nvCxnSpPr>
        <p:spPr bwMode="auto">
          <a:xfrm flipH="1">
            <a:off x="2386013" y="3933825"/>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9" name="TextBox 28"/>
          <p:cNvSpPr txBox="1"/>
          <p:nvPr/>
        </p:nvSpPr>
        <p:spPr>
          <a:xfrm>
            <a:off x="3289300" y="3625850"/>
            <a:ext cx="912813" cy="306388"/>
          </a:xfrm>
          <a:prstGeom prst="rect">
            <a:avLst/>
          </a:prstGeom>
          <a:noFill/>
        </p:spPr>
        <p:txBody>
          <a:bodyPr wrap="none">
            <a:spAutoFit/>
          </a:bodyPr>
          <a:lstStyle/>
          <a:p>
            <a:pPr>
              <a:defRPr/>
            </a:pPr>
            <a:r>
              <a:rPr lang="en-US" sz="1400" dirty="0">
                <a:latin typeface="+mn-lt"/>
              </a:rPr>
              <a:t>opCall3()</a:t>
            </a:r>
          </a:p>
        </p:txBody>
      </p:sp>
      <p:sp>
        <p:nvSpPr>
          <p:cNvPr id="174099" name="Rectangle 11"/>
          <p:cNvSpPr>
            <a:spLocks noChangeArrowheads="1"/>
          </p:cNvSpPr>
          <p:nvPr/>
        </p:nvSpPr>
        <p:spPr bwMode="auto">
          <a:xfrm>
            <a:off x="5065713" y="4957763"/>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31" name="Straight Connector 30"/>
          <p:cNvCxnSpPr/>
          <p:nvPr/>
        </p:nvCxnSpPr>
        <p:spPr bwMode="auto">
          <a:xfrm flipH="1">
            <a:off x="2382838" y="495776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2" name="TextBox 31"/>
          <p:cNvSpPr txBox="1"/>
          <p:nvPr/>
        </p:nvSpPr>
        <p:spPr>
          <a:xfrm>
            <a:off x="3286125" y="4649788"/>
            <a:ext cx="912813" cy="307975"/>
          </a:xfrm>
          <a:prstGeom prst="rect">
            <a:avLst/>
          </a:prstGeom>
          <a:noFill/>
        </p:spPr>
        <p:txBody>
          <a:bodyPr wrap="none">
            <a:spAutoFit/>
          </a:bodyPr>
          <a:lstStyle/>
          <a:p>
            <a:pPr>
              <a:defRPr/>
            </a:pPr>
            <a:r>
              <a:rPr lang="en-US" sz="1400" dirty="0">
                <a:latin typeface="+mn-lt"/>
              </a:rPr>
              <a:t>opCall4()</a:t>
            </a:r>
          </a:p>
        </p:txBody>
      </p:sp>
      <p:sp>
        <p:nvSpPr>
          <p:cNvPr id="174102" name="Rectangle 32"/>
          <p:cNvSpPr>
            <a:spLocks noChangeArrowheads="1"/>
          </p:cNvSpPr>
          <p:nvPr/>
        </p:nvSpPr>
        <p:spPr bwMode="auto">
          <a:xfrm>
            <a:off x="1116013" y="2717800"/>
            <a:ext cx="4884737" cy="1719263"/>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1797050" y="2751138"/>
            <a:ext cx="1171575" cy="307975"/>
          </a:xfrm>
          <a:prstGeom prst="rect">
            <a:avLst/>
          </a:prstGeom>
          <a:noFill/>
        </p:spPr>
        <p:txBody>
          <a:bodyPr wrap="none">
            <a:spAutoFit/>
          </a:bodyPr>
          <a:lstStyle/>
          <a:p>
            <a:pPr>
              <a:defRPr/>
            </a:pPr>
            <a:r>
              <a:rPr lang="en-US" sz="1400" dirty="0">
                <a:latin typeface="+mn-lt"/>
              </a:rPr>
              <a:t>[more items]</a:t>
            </a:r>
          </a:p>
        </p:txBody>
      </p:sp>
      <p:sp>
        <p:nvSpPr>
          <p:cNvPr id="35" name="Rounded Rectangular Callout 34"/>
          <p:cNvSpPr/>
          <p:nvPr/>
        </p:nvSpPr>
        <p:spPr bwMode="auto">
          <a:xfrm>
            <a:off x="6072188" y="3362325"/>
            <a:ext cx="2805112" cy="1284288"/>
          </a:xfrm>
          <a:prstGeom prst="wedgeRoundRectCallout">
            <a:avLst>
              <a:gd name="adj1" fmla="val -71019"/>
              <a:gd name="adj2" fmla="val -29006"/>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opCall2() and opCall3() are repeated as long as there are “more items”.</a:t>
            </a:r>
          </a:p>
          <a:p>
            <a:pPr>
              <a:defRPr/>
            </a:pPr>
            <a:r>
              <a:rPr lang="en-US" sz="1400" dirty="0">
                <a:solidFill>
                  <a:srgbClr val="0000FF"/>
                </a:solidFill>
                <a:latin typeface="+mn-lt"/>
              </a:rPr>
              <a:t>But after opCall1() and before opCall4().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Class Definition—Example</a:t>
            </a:r>
            <a:endParaRPr lang="en-US" dirty="0"/>
          </a:p>
        </p:txBody>
      </p:sp>
      <p:sp>
        <p:nvSpPr>
          <p:cNvPr id="5" name="Footer Placeholder 4"/>
          <p:cNvSpPr>
            <a:spLocks noGrp="1"/>
          </p:cNvSpPr>
          <p:nvPr>
            <p:ph type="ftr" sz="quarter" idx="10"/>
          </p:nvPr>
        </p:nvSpPr>
        <p:spPr/>
        <p:txBody>
          <a:bodyPr/>
          <a:lstStyle/>
          <a:p>
            <a:pPr>
              <a:defRPr/>
            </a:pPr>
            <a:r>
              <a:rPr lang="en-US"/>
              <a:t>SYSC-3120—Software Requirements Engineering </a:t>
            </a:r>
          </a:p>
        </p:txBody>
      </p:sp>
      <p:sp>
        <p:nvSpPr>
          <p:cNvPr id="6" name="Slide Number Placeholder 5"/>
          <p:cNvSpPr>
            <a:spLocks noGrp="1"/>
          </p:cNvSpPr>
          <p:nvPr>
            <p:ph type="sldNum" sz="quarter" idx="11"/>
          </p:nvPr>
        </p:nvSpPr>
        <p:spPr/>
        <p:txBody>
          <a:bodyPr/>
          <a:lstStyle/>
          <a:p>
            <a:pPr>
              <a:defRPr/>
            </a:pPr>
            <a:fld id="{42F0622D-A1C0-C34C-8262-687CB8AF2C93}" type="slidenum">
              <a:rPr lang="en-US" smtClean="0"/>
              <a:pPr>
                <a:defRPr/>
              </a:pPr>
              <a:t>11</a:t>
            </a:fld>
            <a:endParaRPr lang="en-US"/>
          </a:p>
        </p:txBody>
      </p:sp>
      <p:sp>
        <p:nvSpPr>
          <p:cNvPr id="7" name="Rectangle 6"/>
          <p:cNvSpPr/>
          <p:nvPr/>
        </p:nvSpPr>
        <p:spPr bwMode="auto">
          <a:xfrm>
            <a:off x="3022600" y="1557338"/>
            <a:ext cx="3636963"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2000" dirty="0">
                <a:latin typeface="+mn-lt"/>
              </a:rPr>
              <a:t>Account</a:t>
            </a:r>
          </a:p>
        </p:txBody>
      </p:sp>
      <p:sp>
        <p:nvSpPr>
          <p:cNvPr id="8" name="Rectangle 7"/>
          <p:cNvSpPr/>
          <p:nvPr/>
        </p:nvSpPr>
        <p:spPr bwMode="auto">
          <a:xfrm>
            <a:off x="3022600" y="1989138"/>
            <a:ext cx="3636963" cy="1511300"/>
          </a:xfrm>
          <a:prstGeom prst="rect">
            <a:avLst/>
          </a:prstGeom>
          <a:noFill/>
          <a:ln w="9525" cap="flat" cmpd="sng" algn="ctr">
            <a:solidFill>
              <a:schemeClr val="tx1"/>
            </a:solidFill>
            <a:prstDash val="solid"/>
            <a:round/>
            <a:headEnd type="none" w="med" len="med"/>
            <a:tailEnd type="none" w="med" len="med"/>
          </a:ln>
          <a:effectLst/>
          <a:extLst/>
        </p:spPr>
        <p:txBody>
          <a:bodyPr/>
          <a:lstStyle/>
          <a:p>
            <a:pPr>
              <a:defRPr/>
            </a:pPr>
            <a:r>
              <a:rPr lang="en-US" sz="1600" u="sng" dirty="0">
                <a:latin typeface="+mn-lt"/>
              </a:rPr>
              <a:t>- </a:t>
            </a:r>
            <a:r>
              <a:rPr lang="en-US" sz="1600" u="sng" dirty="0" err="1">
                <a:latin typeface="+mn-lt"/>
              </a:rPr>
              <a:t>numberOfAcounts</a:t>
            </a:r>
            <a:r>
              <a:rPr lang="en-US" sz="1600" u="sng" dirty="0">
                <a:latin typeface="+mn-lt"/>
              </a:rPr>
              <a:t>: Integer</a:t>
            </a:r>
          </a:p>
          <a:p>
            <a:pPr>
              <a:defRPr/>
            </a:pPr>
            <a:r>
              <a:rPr lang="en-US" sz="1600" dirty="0">
                <a:latin typeface="+mn-lt"/>
              </a:rPr>
              <a:t>- </a:t>
            </a:r>
            <a:r>
              <a:rPr lang="en-US" sz="1600" dirty="0" err="1">
                <a:latin typeface="+mn-lt"/>
              </a:rPr>
              <a:t>userName</a:t>
            </a:r>
            <a:r>
              <a:rPr lang="en-US" sz="1600" dirty="0">
                <a:latin typeface="+mn-lt"/>
              </a:rPr>
              <a:t>: String</a:t>
            </a:r>
          </a:p>
          <a:p>
            <a:pPr>
              <a:defRPr/>
            </a:pPr>
            <a:r>
              <a:rPr lang="en-US" sz="1600" dirty="0">
                <a:latin typeface="+mn-lt"/>
              </a:rPr>
              <a:t>- </a:t>
            </a:r>
            <a:r>
              <a:rPr lang="en-US" sz="1600" dirty="0" err="1">
                <a:latin typeface="+mn-lt"/>
              </a:rPr>
              <a:t>firstName</a:t>
            </a:r>
            <a:r>
              <a:rPr lang="en-US" sz="1600" dirty="0">
                <a:latin typeface="+mn-lt"/>
              </a:rPr>
              <a:t>: String</a:t>
            </a:r>
          </a:p>
          <a:p>
            <a:pPr>
              <a:defRPr/>
            </a:pPr>
            <a:r>
              <a:rPr lang="en-US" sz="1600" dirty="0">
                <a:latin typeface="+mn-lt"/>
              </a:rPr>
              <a:t>- </a:t>
            </a:r>
            <a:r>
              <a:rPr lang="en-US" sz="1600" dirty="0" err="1">
                <a:latin typeface="+mn-lt"/>
              </a:rPr>
              <a:t>lastName</a:t>
            </a:r>
            <a:r>
              <a:rPr lang="en-US" sz="1600" dirty="0">
                <a:latin typeface="+mn-lt"/>
              </a:rPr>
              <a:t>: String</a:t>
            </a:r>
          </a:p>
          <a:p>
            <a:pPr>
              <a:defRPr/>
            </a:pPr>
            <a:r>
              <a:rPr lang="en-US" sz="1600" dirty="0">
                <a:latin typeface="+mn-lt"/>
              </a:rPr>
              <a:t>- </a:t>
            </a:r>
            <a:r>
              <a:rPr lang="en-US" sz="1600" dirty="0" err="1">
                <a:latin typeface="+mn-lt"/>
              </a:rPr>
              <a:t>accountNumber</a:t>
            </a:r>
            <a:r>
              <a:rPr lang="en-US" sz="1600" dirty="0">
                <a:latin typeface="+mn-lt"/>
              </a:rPr>
              <a:t>: Integer</a:t>
            </a:r>
          </a:p>
          <a:p>
            <a:pPr>
              <a:defRPr/>
            </a:pPr>
            <a:endParaRPr lang="en-US" sz="1600" dirty="0">
              <a:latin typeface="+mn-lt"/>
            </a:endParaRPr>
          </a:p>
        </p:txBody>
      </p:sp>
      <p:sp>
        <p:nvSpPr>
          <p:cNvPr id="9" name="Rectangle 8"/>
          <p:cNvSpPr/>
          <p:nvPr/>
        </p:nvSpPr>
        <p:spPr bwMode="auto">
          <a:xfrm>
            <a:off x="3017838" y="3500438"/>
            <a:ext cx="3641725" cy="2232025"/>
          </a:xfrm>
          <a:prstGeom prst="rect">
            <a:avLst/>
          </a:prstGeom>
          <a:noFill/>
          <a:ln w="9525" cap="flat" cmpd="sng" algn="ctr">
            <a:solidFill>
              <a:schemeClr val="tx1"/>
            </a:solidFill>
            <a:prstDash val="solid"/>
            <a:round/>
            <a:headEnd type="none" w="med" len="med"/>
            <a:tailEnd type="none" w="med" len="med"/>
          </a:ln>
          <a:effectLst/>
          <a:extLst/>
        </p:spPr>
        <p:txBody>
          <a:bodyPr/>
          <a:lstStyle/>
          <a:p>
            <a:pPr>
              <a:defRPr/>
            </a:pPr>
            <a:r>
              <a:rPr lang="en-US" sz="1600" dirty="0">
                <a:latin typeface="+mn-lt"/>
              </a:rPr>
              <a:t>+ </a:t>
            </a:r>
            <a:r>
              <a:rPr lang="en-US" sz="1600" dirty="0" err="1">
                <a:latin typeface="+mn-lt"/>
              </a:rPr>
              <a:t>getUsername</a:t>
            </a:r>
            <a:r>
              <a:rPr lang="en-US" sz="1600" dirty="0">
                <a:latin typeface="+mn-lt"/>
              </a:rPr>
              <a:t>()</a:t>
            </a:r>
          </a:p>
          <a:p>
            <a:pPr>
              <a:defRPr/>
            </a:pPr>
            <a:r>
              <a:rPr lang="en-US" sz="1600" dirty="0">
                <a:latin typeface="+mn-lt"/>
              </a:rPr>
              <a:t>+ </a:t>
            </a:r>
            <a:r>
              <a:rPr lang="en-US" sz="1600" dirty="0" err="1">
                <a:latin typeface="+mn-lt"/>
              </a:rPr>
              <a:t>verifyUser</a:t>
            </a:r>
            <a:r>
              <a:rPr lang="en-US" sz="1600" dirty="0">
                <a:latin typeface="+mn-lt"/>
              </a:rPr>
              <a:t>()</a:t>
            </a:r>
          </a:p>
          <a:p>
            <a:pPr>
              <a:defRPr/>
            </a:pPr>
            <a:r>
              <a:rPr lang="en-US" sz="1600" dirty="0">
                <a:latin typeface="+mn-lt"/>
              </a:rPr>
              <a:t>- </a:t>
            </a:r>
            <a:r>
              <a:rPr lang="en-US" sz="1600" dirty="0" err="1">
                <a:latin typeface="+mn-lt"/>
              </a:rPr>
              <a:t>validateNames</a:t>
            </a:r>
            <a:r>
              <a:rPr lang="en-US" sz="1600" dirty="0">
                <a:latin typeface="+mn-lt"/>
              </a:rPr>
              <a:t>()</a:t>
            </a:r>
          </a:p>
          <a:p>
            <a:pPr>
              <a:defRPr/>
            </a:pPr>
            <a:r>
              <a:rPr lang="en-US" sz="1600" dirty="0">
                <a:latin typeface="+mn-lt"/>
              </a:rPr>
              <a:t>+ </a:t>
            </a:r>
            <a:r>
              <a:rPr lang="en-US" sz="1600" dirty="0" err="1">
                <a:latin typeface="+mn-lt"/>
              </a:rPr>
              <a:t>setName</a:t>
            </a:r>
            <a:r>
              <a:rPr lang="en-US" sz="1600" dirty="0">
                <a:latin typeface="+mn-lt"/>
              </a:rPr>
              <a:t>(first: String, last: String)</a:t>
            </a:r>
          </a:p>
          <a:p>
            <a:pPr>
              <a:defRPr/>
            </a:pPr>
            <a:r>
              <a:rPr lang="en-US" sz="1600" dirty="0">
                <a:latin typeface="+mn-lt"/>
              </a:rPr>
              <a:t>+ </a:t>
            </a:r>
            <a:r>
              <a:rPr lang="en-US" sz="1600" dirty="0" err="1">
                <a:latin typeface="+mn-lt"/>
              </a:rPr>
              <a:t>setName</a:t>
            </a:r>
            <a:r>
              <a:rPr lang="en-US" sz="1600" dirty="0">
                <a:latin typeface="+mn-lt"/>
              </a:rPr>
              <a:t>(in </a:t>
            </a:r>
            <a:r>
              <a:rPr lang="en-US" sz="1600" dirty="0" err="1">
                <a:latin typeface="+mn-lt"/>
              </a:rPr>
              <a:t>fullName</a:t>
            </a:r>
            <a:r>
              <a:rPr lang="en-US" sz="1600" dirty="0">
                <a:latin typeface="+mn-lt"/>
              </a:rPr>
              <a:t>: String)</a:t>
            </a:r>
          </a:p>
          <a:p>
            <a:pPr>
              <a:defRPr/>
            </a:pPr>
            <a:r>
              <a:rPr lang="en-US" sz="1600" dirty="0">
                <a:latin typeface="+mn-lt"/>
              </a:rPr>
              <a:t>+ </a:t>
            </a:r>
            <a:r>
              <a:rPr lang="en-US" sz="1600" dirty="0" err="1">
                <a:latin typeface="+mn-lt"/>
              </a:rPr>
              <a:t>createOrder</a:t>
            </a:r>
            <a:r>
              <a:rPr lang="en-US" sz="1600" dirty="0">
                <a:latin typeface="+mn-lt"/>
              </a:rPr>
              <a:t>(): Order</a:t>
            </a:r>
          </a:p>
          <a:p>
            <a:pPr>
              <a:defRPr/>
            </a:pPr>
            <a:r>
              <a:rPr lang="en-US" sz="1600" dirty="0">
                <a:latin typeface="+mn-lt"/>
              </a:rPr>
              <a:t>+ </a:t>
            </a:r>
            <a:r>
              <a:rPr lang="en-US" sz="1600" dirty="0" err="1">
                <a:latin typeface="+mn-lt"/>
              </a:rPr>
              <a:t>matchesOrder</a:t>
            </a:r>
            <a:r>
              <a:rPr lang="en-US" sz="1600" dirty="0">
                <a:latin typeface="+mn-lt"/>
              </a:rPr>
              <a:t>(in o: Order): Boolean</a:t>
            </a:r>
          </a:p>
          <a:p>
            <a:pPr>
              <a:defRPr/>
            </a:pPr>
            <a:r>
              <a:rPr lang="en-US" sz="1600" dirty="0">
                <a:latin typeface="+mn-lt"/>
              </a:rPr>
              <a:t>+ </a:t>
            </a:r>
            <a:r>
              <a:rPr lang="en-US" sz="1600" dirty="0" err="1">
                <a:latin typeface="+mn-lt"/>
              </a:rPr>
              <a:t>mergeOrders</a:t>
            </a:r>
            <a:r>
              <a:rPr lang="en-US" sz="1600" dirty="0">
                <a:latin typeface="+mn-lt"/>
              </a:rPr>
              <a:t>(</a:t>
            </a:r>
            <a:r>
              <a:rPr lang="en-US" sz="1600" dirty="0" err="1">
                <a:latin typeface="+mn-lt"/>
              </a:rPr>
              <a:t>inout</a:t>
            </a:r>
            <a:r>
              <a:rPr lang="en-US" sz="1600" dirty="0">
                <a:latin typeface="+mn-lt"/>
              </a:rPr>
              <a:t> o: Order)</a:t>
            </a:r>
          </a:p>
        </p:txBody>
      </p:sp>
      <p:sp>
        <p:nvSpPr>
          <p:cNvPr id="10" name="Oval 9"/>
          <p:cNvSpPr>
            <a:spLocks noChangeArrowheads="1"/>
          </p:cNvSpPr>
          <p:nvPr/>
        </p:nvSpPr>
        <p:spPr bwMode="auto">
          <a:xfrm>
            <a:off x="3017838" y="1989138"/>
            <a:ext cx="269875" cy="1368425"/>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TextBox 10"/>
          <p:cNvSpPr txBox="1"/>
          <p:nvPr/>
        </p:nvSpPr>
        <p:spPr>
          <a:xfrm>
            <a:off x="581025" y="1803400"/>
            <a:ext cx="1987550" cy="339725"/>
          </a:xfrm>
          <a:prstGeom prst="rect">
            <a:avLst/>
          </a:prstGeom>
          <a:noFill/>
        </p:spPr>
        <p:txBody>
          <a:bodyPr wrap="none">
            <a:spAutoFit/>
          </a:bodyPr>
          <a:lstStyle/>
          <a:p>
            <a:pPr>
              <a:defRPr/>
            </a:pPr>
            <a:r>
              <a:rPr lang="en-US" sz="1600" dirty="0">
                <a:solidFill>
                  <a:srgbClr val="0000FF"/>
                </a:solidFill>
                <a:latin typeface="+mn-lt"/>
              </a:rPr>
              <a:t>All private attributes</a:t>
            </a:r>
          </a:p>
        </p:txBody>
      </p:sp>
      <p:cxnSp>
        <p:nvCxnSpPr>
          <p:cNvPr id="13" name="Curved Connector 12"/>
          <p:cNvCxnSpPr>
            <a:stCxn id="11" idx="2"/>
            <a:endCxn id="10" idx="2"/>
          </p:cNvCxnSpPr>
          <p:nvPr/>
        </p:nvCxnSpPr>
        <p:spPr bwMode="auto">
          <a:xfrm rot="16200000" flipH="1">
            <a:off x="2031206" y="1686719"/>
            <a:ext cx="530225" cy="1443038"/>
          </a:xfrm>
          <a:prstGeom prst="curvedConnector2">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Oval 13"/>
          <p:cNvSpPr>
            <a:spLocks noChangeArrowheads="1"/>
          </p:cNvSpPr>
          <p:nvPr/>
        </p:nvSpPr>
        <p:spPr bwMode="auto">
          <a:xfrm>
            <a:off x="4446588" y="4946650"/>
            <a:ext cx="701675" cy="642938"/>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 name="TextBox 14"/>
          <p:cNvSpPr txBox="1"/>
          <p:nvPr/>
        </p:nvSpPr>
        <p:spPr>
          <a:xfrm>
            <a:off x="5927725" y="908050"/>
            <a:ext cx="2928938" cy="585788"/>
          </a:xfrm>
          <a:prstGeom prst="rect">
            <a:avLst/>
          </a:prstGeom>
          <a:noFill/>
        </p:spPr>
        <p:txBody>
          <a:bodyPr>
            <a:spAutoFit/>
          </a:bodyPr>
          <a:lstStyle/>
          <a:p>
            <a:pPr>
              <a:defRPr/>
            </a:pPr>
            <a:r>
              <a:rPr lang="en-US" sz="1600" dirty="0">
                <a:solidFill>
                  <a:srgbClr val="0000FF"/>
                </a:solidFill>
                <a:latin typeface="+mn-lt"/>
              </a:rPr>
              <a:t>An attribute at scope class (static in implementation)</a:t>
            </a:r>
          </a:p>
        </p:txBody>
      </p:sp>
      <p:cxnSp>
        <p:nvCxnSpPr>
          <p:cNvPr id="16" name="Curved Connector 15"/>
          <p:cNvCxnSpPr>
            <a:stCxn id="15" idx="2"/>
          </p:cNvCxnSpPr>
          <p:nvPr/>
        </p:nvCxnSpPr>
        <p:spPr bwMode="auto">
          <a:xfrm rot="5400000">
            <a:off x="6176169" y="956469"/>
            <a:ext cx="679450" cy="1754188"/>
          </a:xfrm>
          <a:prstGeom prst="curvedConnector2">
            <a:avLst/>
          </a:prstGeom>
          <a:solidFill>
            <a:schemeClr val="accent1"/>
          </a:solidFill>
          <a:ln w="19050" cap="flat" cmpd="sng" algn="ctr">
            <a:solidFill>
              <a:srgbClr val="0000FF"/>
            </a:solidFill>
            <a:prstDash val="solid"/>
            <a:round/>
            <a:headEnd type="none" w="med" len="med"/>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 name="Right Brace 19"/>
          <p:cNvSpPr>
            <a:spLocks/>
          </p:cNvSpPr>
          <p:nvPr/>
        </p:nvSpPr>
        <p:spPr bwMode="auto">
          <a:xfrm>
            <a:off x="5902325" y="1989138"/>
            <a:ext cx="287338" cy="1295400"/>
          </a:xfrm>
          <a:prstGeom prst="rightBrace">
            <a:avLst>
              <a:gd name="adj1" fmla="val 8349"/>
              <a:gd name="adj2" fmla="val 50000"/>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TextBox 20"/>
          <p:cNvSpPr txBox="1"/>
          <p:nvPr/>
        </p:nvSpPr>
        <p:spPr>
          <a:xfrm>
            <a:off x="6765925" y="2916238"/>
            <a:ext cx="2265363" cy="338137"/>
          </a:xfrm>
          <a:prstGeom prst="rect">
            <a:avLst/>
          </a:prstGeom>
          <a:noFill/>
        </p:spPr>
        <p:txBody>
          <a:bodyPr>
            <a:spAutoFit/>
          </a:bodyPr>
          <a:lstStyle/>
          <a:p>
            <a:pPr>
              <a:defRPr/>
            </a:pPr>
            <a:r>
              <a:rPr lang="en-US" sz="1600" dirty="0">
                <a:solidFill>
                  <a:srgbClr val="0000FF"/>
                </a:solidFill>
                <a:latin typeface="+mn-lt"/>
              </a:rPr>
              <a:t>Only primitive types</a:t>
            </a:r>
          </a:p>
        </p:txBody>
      </p:sp>
      <p:cxnSp>
        <p:nvCxnSpPr>
          <p:cNvPr id="28" name="Curved Connector 27"/>
          <p:cNvCxnSpPr>
            <a:stCxn id="20" idx="1"/>
            <a:endCxn id="21" idx="0"/>
          </p:cNvCxnSpPr>
          <p:nvPr/>
        </p:nvCxnSpPr>
        <p:spPr bwMode="auto">
          <a:xfrm rot="10800000" flipH="1" flipV="1">
            <a:off x="6189663" y="2636838"/>
            <a:ext cx="1708150" cy="279400"/>
          </a:xfrm>
          <a:prstGeom prst="curvedConnector4">
            <a:avLst>
              <a:gd name="adj1" fmla="val 35180"/>
              <a:gd name="adj2" fmla="val -32027"/>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7" name="TextBox 36"/>
          <p:cNvSpPr txBox="1"/>
          <p:nvPr/>
        </p:nvSpPr>
        <p:spPr>
          <a:xfrm>
            <a:off x="6772275" y="3575050"/>
            <a:ext cx="2263775" cy="584200"/>
          </a:xfrm>
          <a:prstGeom prst="rect">
            <a:avLst/>
          </a:prstGeom>
          <a:noFill/>
        </p:spPr>
        <p:txBody>
          <a:bodyPr>
            <a:spAutoFit/>
          </a:bodyPr>
          <a:lstStyle/>
          <a:p>
            <a:pPr>
              <a:defRPr/>
            </a:pPr>
            <a:r>
              <a:rPr lang="en-US" sz="1600" dirty="0">
                <a:solidFill>
                  <a:srgbClr val="0000FF"/>
                </a:solidFill>
                <a:latin typeface="+mn-lt"/>
              </a:rPr>
              <a:t>Omitted return type means void</a:t>
            </a:r>
          </a:p>
        </p:txBody>
      </p:sp>
      <p:cxnSp>
        <p:nvCxnSpPr>
          <p:cNvPr id="38" name="Curved Connector 37"/>
          <p:cNvCxnSpPr>
            <a:stCxn id="37" idx="1"/>
          </p:cNvCxnSpPr>
          <p:nvPr/>
        </p:nvCxnSpPr>
        <p:spPr bwMode="auto">
          <a:xfrm rot="10800000">
            <a:off x="4678363" y="3789363"/>
            <a:ext cx="2093912" cy="77787"/>
          </a:xfrm>
          <a:prstGeom prst="curvedConnector3">
            <a:avLst>
              <a:gd name="adj1" fmla="val 50000"/>
            </a:avLst>
          </a:prstGeom>
          <a:solidFill>
            <a:schemeClr val="accent1"/>
          </a:solidFill>
          <a:ln w="19050" cap="flat" cmpd="sng" algn="ctr">
            <a:solidFill>
              <a:srgbClr val="0000FF"/>
            </a:solidFill>
            <a:prstDash val="solid"/>
            <a:round/>
            <a:headEnd type="none" w="med" len="med"/>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2" name="Right Brace 41"/>
          <p:cNvSpPr>
            <a:spLocks/>
          </p:cNvSpPr>
          <p:nvPr/>
        </p:nvSpPr>
        <p:spPr bwMode="auto">
          <a:xfrm flipH="1">
            <a:off x="2813050" y="4797425"/>
            <a:ext cx="288925" cy="719138"/>
          </a:xfrm>
          <a:prstGeom prst="rightBrace">
            <a:avLst>
              <a:gd name="adj1" fmla="val 8297"/>
              <a:gd name="adj2" fmla="val 50000"/>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TextBox 42"/>
          <p:cNvSpPr txBox="1"/>
          <p:nvPr/>
        </p:nvSpPr>
        <p:spPr>
          <a:xfrm>
            <a:off x="250825" y="3573463"/>
            <a:ext cx="2808288" cy="1076325"/>
          </a:xfrm>
          <a:prstGeom prst="rect">
            <a:avLst/>
          </a:prstGeom>
          <a:noFill/>
        </p:spPr>
        <p:txBody>
          <a:bodyPr>
            <a:spAutoFit/>
          </a:bodyPr>
          <a:lstStyle/>
          <a:p>
            <a:pPr>
              <a:defRPr/>
            </a:pPr>
            <a:r>
              <a:rPr lang="en-US" sz="1600" dirty="0">
                <a:solidFill>
                  <a:srgbClr val="0000FF"/>
                </a:solidFill>
                <a:latin typeface="+mn-lt"/>
              </a:rPr>
              <a:t>Another class in the class diagram can be a parameter or return type: not restricted to primitive types</a:t>
            </a:r>
          </a:p>
        </p:txBody>
      </p:sp>
      <p:cxnSp>
        <p:nvCxnSpPr>
          <p:cNvPr id="45" name="Curved Connector 44"/>
          <p:cNvCxnSpPr>
            <a:stCxn id="43" idx="2"/>
            <a:endCxn id="42" idx="1"/>
          </p:cNvCxnSpPr>
          <p:nvPr/>
        </p:nvCxnSpPr>
        <p:spPr bwMode="auto">
          <a:xfrm rot="16200000" flipH="1">
            <a:off x="1980407" y="4325144"/>
            <a:ext cx="508000" cy="1157287"/>
          </a:xfrm>
          <a:prstGeom prst="curvedConnector4">
            <a:avLst>
              <a:gd name="adj1" fmla="val 14492"/>
              <a:gd name="adj2" fmla="val 43708"/>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1" name="Oval 50"/>
          <p:cNvSpPr>
            <a:spLocks noChangeArrowheads="1"/>
          </p:cNvSpPr>
          <p:nvPr/>
        </p:nvSpPr>
        <p:spPr bwMode="auto">
          <a:xfrm>
            <a:off x="3976688" y="4221163"/>
            <a:ext cx="701675" cy="641350"/>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2" name="TextBox 51"/>
          <p:cNvSpPr txBox="1"/>
          <p:nvPr/>
        </p:nvSpPr>
        <p:spPr>
          <a:xfrm>
            <a:off x="6710363" y="4341813"/>
            <a:ext cx="2265362" cy="338137"/>
          </a:xfrm>
          <a:prstGeom prst="rect">
            <a:avLst/>
          </a:prstGeom>
          <a:noFill/>
        </p:spPr>
        <p:txBody>
          <a:bodyPr>
            <a:spAutoFit/>
          </a:bodyPr>
          <a:lstStyle/>
          <a:p>
            <a:pPr>
              <a:defRPr/>
            </a:pPr>
            <a:r>
              <a:rPr lang="en-US" sz="1600" dirty="0">
                <a:solidFill>
                  <a:srgbClr val="0000FF"/>
                </a:solidFill>
                <a:latin typeface="+mn-lt"/>
              </a:rPr>
              <a:t>Omitted direction = in</a:t>
            </a:r>
          </a:p>
        </p:txBody>
      </p:sp>
      <p:cxnSp>
        <p:nvCxnSpPr>
          <p:cNvPr id="57" name="Curved Connector 56"/>
          <p:cNvCxnSpPr>
            <a:stCxn id="52" idx="1"/>
            <a:endCxn id="51" idx="6"/>
          </p:cNvCxnSpPr>
          <p:nvPr/>
        </p:nvCxnSpPr>
        <p:spPr bwMode="auto">
          <a:xfrm rot="10800000" flipV="1">
            <a:off x="4678363" y="4511675"/>
            <a:ext cx="2032000" cy="30163"/>
          </a:xfrm>
          <a:prstGeom prst="curvedConnector3">
            <a:avLst>
              <a:gd name="adj1" fmla="val 50000"/>
            </a:avLst>
          </a:prstGeom>
          <a:solidFill>
            <a:schemeClr val="accent1"/>
          </a:solidFill>
          <a:ln w="19050" cap="flat" cmpd="sng" algn="ctr">
            <a:solidFill>
              <a:srgbClr val="0000FF"/>
            </a:solidFill>
            <a:prstDash val="solid"/>
            <a:round/>
            <a:headEnd type="none" w="med" len="med"/>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0" name="TextBox 59"/>
          <p:cNvSpPr txBox="1"/>
          <p:nvPr/>
        </p:nvSpPr>
        <p:spPr>
          <a:xfrm>
            <a:off x="5711825" y="5738813"/>
            <a:ext cx="3397250" cy="1077912"/>
          </a:xfrm>
          <a:prstGeom prst="rect">
            <a:avLst/>
          </a:prstGeom>
          <a:noFill/>
        </p:spPr>
        <p:txBody>
          <a:bodyPr>
            <a:spAutoFit/>
          </a:bodyPr>
          <a:lstStyle/>
          <a:p>
            <a:pPr>
              <a:defRPr/>
            </a:pPr>
            <a:r>
              <a:rPr lang="en-US" sz="1600" dirty="0" err="1">
                <a:solidFill>
                  <a:srgbClr val="0000FF"/>
                </a:solidFill>
                <a:latin typeface="+mn-lt"/>
              </a:rPr>
              <a:t>inout</a:t>
            </a:r>
            <a:r>
              <a:rPr lang="en-US" sz="1600" dirty="0">
                <a:solidFill>
                  <a:srgbClr val="0000FF"/>
                </a:solidFill>
                <a:latin typeface="+mn-lt"/>
              </a:rPr>
              <a:t> = </a:t>
            </a:r>
          </a:p>
          <a:p>
            <a:pPr marL="355600" lvl="1" indent="-177800">
              <a:defRPr/>
            </a:pPr>
            <a:r>
              <a:rPr lang="en-US" sz="1600" dirty="0">
                <a:solidFill>
                  <a:srgbClr val="0000FF"/>
                </a:solidFill>
                <a:latin typeface="+mn-lt"/>
              </a:rPr>
              <a:t>Value provided by caller</a:t>
            </a:r>
          </a:p>
          <a:p>
            <a:pPr marL="355600" lvl="1" indent="-177800">
              <a:defRPr/>
            </a:pPr>
            <a:r>
              <a:rPr lang="en-US" sz="1600" dirty="0">
                <a:solidFill>
                  <a:srgbClr val="0000FF"/>
                </a:solidFill>
                <a:latin typeface="+mn-lt"/>
              </a:rPr>
              <a:t>+</a:t>
            </a:r>
          </a:p>
          <a:p>
            <a:pPr marL="355600" lvl="1" indent="-177800">
              <a:defRPr/>
            </a:pPr>
            <a:r>
              <a:rPr lang="en-US" sz="1600" dirty="0">
                <a:solidFill>
                  <a:srgbClr val="0000FF"/>
                </a:solidFill>
                <a:latin typeface="+mn-lt"/>
              </a:rPr>
              <a:t>Value modified by this operation</a:t>
            </a:r>
          </a:p>
        </p:txBody>
      </p:sp>
      <p:cxnSp>
        <p:nvCxnSpPr>
          <p:cNvPr id="62" name="Curved Connector 61"/>
          <p:cNvCxnSpPr>
            <a:stCxn id="14" idx="4"/>
            <a:endCxn id="60" idx="1"/>
          </p:cNvCxnSpPr>
          <p:nvPr/>
        </p:nvCxnSpPr>
        <p:spPr bwMode="auto">
          <a:xfrm rot="16200000" flipH="1">
            <a:off x="4910137" y="5476876"/>
            <a:ext cx="688975" cy="914400"/>
          </a:xfrm>
          <a:prstGeom prst="curvedConnector2">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p:bldP spid="20" grpId="0" animBg="1"/>
      <p:bldP spid="21" grpId="0"/>
      <p:bldP spid="37" grpId="0"/>
      <p:bldP spid="42" grpId="0" animBg="1"/>
      <p:bldP spid="43" grpId="0"/>
      <p:bldP spid="51" grpId="0" animBg="1"/>
      <p:bldP spid="51" grpId="1" animBg="1"/>
      <p:bldP spid="52" grpId="0"/>
      <p:bldP spid="6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Frames—Control Flow (cont.)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F3D2BC2F-CC28-4744-A8D5-D772D43EB8D2}" type="slidenum">
              <a:rPr lang="en-US" smtClean="0"/>
              <a:pPr>
                <a:defRPr/>
              </a:pPr>
              <a:t>110</a:t>
            </a:fld>
            <a:endParaRPr lang="en-US"/>
          </a:p>
        </p:txBody>
      </p:sp>
      <p:sp>
        <p:nvSpPr>
          <p:cNvPr id="6" name="Rectangle 5"/>
          <p:cNvSpPr/>
          <p:nvPr/>
        </p:nvSpPr>
        <p:spPr bwMode="auto">
          <a:xfrm>
            <a:off x="1392238" y="1341438"/>
            <a:ext cx="1709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objOne</a:t>
            </a:r>
            <a:r>
              <a:rPr lang="en-US" sz="1600" u="sng" dirty="0">
                <a:latin typeface="+mn-lt"/>
              </a:rPr>
              <a:t> : </a:t>
            </a:r>
            <a:r>
              <a:rPr lang="en-US" sz="1600" u="sng" dirty="0" err="1">
                <a:latin typeface="+mn-lt"/>
              </a:rPr>
              <a:t>ClassA</a:t>
            </a:r>
            <a:endParaRPr lang="en-US" sz="1600" u="sng" dirty="0">
              <a:latin typeface="+mn-lt"/>
            </a:endParaRPr>
          </a:p>
        </p:txBody>
      </p:sp>
      <p:cxnSp>
        <p:nvCxnSpPr>
          <p:cNvPr id="7" name="Straight Connector 6"/>
          <p:cNvCxnSpPr>
            <a:stCxn id="6" idx="2"/>
          </p:cNvCxnSpPr>
          <p:nvPr/>
        </p:nvCxnSpPr>
        <p:spPr bwMode="auto">
          <a:xfrm>
            <a:off x="2246313" y="1773238"/>
            <a:ext cx="0" cy="410368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5110" name="Rectangle 7"/>
          <p:cNvSpPr>
            <a:spLocks noChangeArrowheads="1"/>
          </p:cNvSpPr>
          <p:nvPr/>
        </p:nvSpPr>
        <p:spPr bwMode="auto">
          <a:xfrm>
            <a:off x="2103438" y="2076450"/>
            <a:ext cx="287337" cy="3513138"/>
          </a:xfrm>
          <a:prstGeom prst="rect">
            <a:avLst/>
          </a:prstGeom>
          <a:solidFill>
            <a:srgbClr val="FFFFFF"/>
          </a:solidFill>
          <a:ln w="9525">
            <a:solidFill>
              <a:schemeClr val="tx1"/>
            </a:solidFill>
            <a:round/>
            <a:headEnd/>
            <a:tailEnd/>
          </a:ln>
        </p:spPr>
        <p:txBody>
          <a:bodyPr/>
          <a:lstStyle/>
          <a:p>
            <a:endParaRPr lang="en-US"/>
          </a:p>
        </p:txBody>
      </p:sp>
      <p:sp>
        <p:nvSpPr>
          <p:cNvPr id="9" name="Rectangle 8"/>
          <p:cNvSpPr/>
          <p:nvPr/>
        </p:nvSpPr>
        <p:spPr bwMode="auto">
          <a:xfrm>
            <a:off x="4360863" y="1341438"/>
            <a:ext cx="1711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objTwo</a:t>
            </a:r>
            <a:r>
              <a:rPr lang="en-US" sz="1600" u="sng" dirty="0">
                <a:latin typeface="+mn-lt"/>
              </a:rPr>
              <a:t> : </a:t>
            </a:r>
            <a:r>
              <a:rPr lang="en-US" sz="1600" u="sng" dirty="0" err="1">
                <a:latin typeface="+mn-lt"/>
              </a:rPr>
              <a:t>ClassB</a:t>
            </a:r>
            <a:endParaRPr lang="en-US" sz="1600" u="sng" dirty="0">
              <a:latin typeface="+mn-lt"/>
            </a:endParaRPr>
          </a:p>
        </p:txBody>
      </p:sp>
      <p:cxnSp>
        <p:nvCxnSpPr>
          <p:cNvPr id="10" name="Straight Connector 9"/>
          <p:cNvCxnSpPr>
            <a:stCxn id="9" idx="2"/>
          </p:cNvCxnSpPr>
          <p:nvPr/>
        </p:nvCxnSpPr>
        <p:spPr bwMode="auto">
          <a:xfrm>
            <a:off x="5216525" y="1773238"/>
            <a:ext cx="1588" cy="410368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5113" name="Rectangle 11"/>
          <p:cNvSpPr>
            <a:spLocks noChangeArrowheads="1"/>
          </p:cNvSpPr>
          <p:nvPr/>
        </p:nvSpPr>
        <p:spPr bwMode="auto">
          <a:xfrm>
            <a:off x="5073650" y="2211388"/>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12" name="Straight Connector 11"/>
          <p:cNvCxnSpPr/>
          <p:nvPr/>
        </p:nvCxnSpPr>
        <p:spPr bwMode="auto">
          <a:xfrm flipH="1">
            <a:off x="2390775" y="221138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3294063" y="1903413"/>
            <a:ext cx="912812" cy="307975"/>
          </a:xfrm>
          <a:prstGeom prst="rect">
            <a:avLst/>
          </a:prstGeom>
          <a:noFill/>
        </p:spPr>
        <p:txBody>
          <a:bodyPr wrap="none">
            <a:spAutoFit/>
          </a:bodyPr>
          <a:lstStyle/>
          <a:p>
            <a:pPr>
              <a:defRPr/>
            </a:pPr>
            <a:r>
              <a:rPr lang="en-US" sz="1400" dirty="0">
                <a:latin typeface="+mn-lt"/>
              </a:rPr>
              <a:t>opCall1()</a:t>
            </a:r>
          </a:p>
        </p:txBody>
      </p:sp>
      <p:sp>
        <p:nvSpPr>
          <p:cNvPr id="23" name="Freeform 58"/>
          <p:cNvSpPr>
            <a:spLocks/>
          </p:cNvSpPr>
          <p:nvPr/>
        </p:nvSpPr>
        <p:spPr bwMode="auto">
          <a:xfrm>
            <a:off x="1116013" y="2713038"/>
            <a:ext cx="668337" cy="382587"/>
          </a:xfrm>
          <a:custGeom>
            <a:avLst/>
            <a:gdLst>
              <a:gd name="T0" fmla="*/ 0 w 421"/>
              <a:gd name="T1" fmla="*/ 241 h 241"/>
              <a:gd name="T2" fmla="*/ 301 w 421"/>
              <a:gd name="T3" fmla="*/ 241 h 241"/>
              <a:gd name="T4" fmla="*/ 421 w 421"/>
              <a:gd name="T5" fmla="*/ 120 h 241"/>
              <a:gd name="T6" fmla="*/ 421 w 421"/>
              <a:gd name="T7" fmla="*/ 0 h 241"/>
              <a:gd name="T8" fmla="*/ 0 w 421"/>
              <a:gd name="T9" fmla="*/ 0 h 241"/>
              <a:gd name="T10" fmla="*/ 0 w 421"/>
              <a:gd name="T11" fmla="*/ 241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241">
                <a:moveTo>
                  <a:pt x="0" y="241"/>
                </a:moveTo>
                <a:lnTo>
                  <a:pt x="301" y="241"/>
                </a:lnTo>
                <a:lnTo>
                  <a:pt x="421" y="120"/>
                </a:lnTo>
                <a:lnTo>
                  <a:pt x="421" y="0"/>
                </a:lnTo>
                <a:lnTo>
                  <a:pt x="0" y="0"/>
                </a:lnTo>
                <a:lnTo>
                  <a:pt x="0" y="241"/>
                </a:lnTo>
                <a:close/>
              </a:path>
            </a:pathLst>
          </a:custGeom>
          <a:noFill/>
          <a:ln w="47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r>
              <a:rPr lang="en-US" sz="1600" dirty="0">
                <a:latin typeface="+mn-lt"/>
              </a:rPr>
              <a:t>opt</a:t>
            </a:r>
          </a:p>
        </p:txBody>
      </p:sp>
      <p:sp>
        <p:nvSpPr>
          <p:cNvPr id="175117" name="Rectangle 11"/>
          <p:cNvSpPr>
            <a:spLocks noChangeArrowheads="1"/>
          </p:cNvSpPr>
          <p:nvPr/>
        </p:nvSpPr>
        <p:spPr bwMode="auto">
          <a:xfrm>
            <a:off x="5072063" y="3213100"/>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25" name="Straight Connector 24"/>
          <p:cNvCxnSpPr/>
          <p:nvPr/>
        </p:nvCxnSpPr>
        <p:spPr bwMode="auto">
          <a:xfrm flipH="1">
            <a:off x="2389188" y="3213100"/>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TextBox 25"/>
          <p:cNvSpPr txBox="1"/>
          <p:nvPr/>
        </p:nvSpPr>
        <p:spPr>
          <a:xfrm>
            <a:off x="3292475" y="2905125"/>
            <a:ext cx="914400" cy="307975"/>
          </a:xfrm>
          <a:prstGeom prst="rect">
            <a:avLst/>
          </a:prstGeom>
          <a:noFill/>
        </p:spPr>
        <p:txBody>
          <a:bodyPr wrap="none">
            <a:spAutoFit/>
          </a:bodyPr>
          <a:lstStyle/>
          <a:p>
            <a:pPr>
              <a:defRPr/>
            </a:pPr>
            <a:r>
              <a:rPr lang="en-US" sz="1400" dirty="0">
                <a:latin typeface="+mn-lt"/>
              </a:rPr>
              <a:t>opCall2()</a:t>
            </a:r>
          </a:p>
        </p:txBody>
      </p:sp>
      <p:sp>
        <p:nvSpPr>
          <p:cNvPr id="175120" name="Rectangle 11"/>
          <p:cNvSpPr>
            <a:spLocks noChangeArrowheads="1"/>
          </p:cNvSpPr>
          <p:nvPr/>
        </p:nvSpPr>
        <p:spPr bwMode="auto">
          <a:xfrm>
            <a:off x="5068888" y="3933825"/>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28" name="Straight Connector 27"/>
          <p:cNvCxnSpPr/>
          <p:nvPr/>
        </p:nvCxnSpPr>
        <p:spPr bwMode="auto">
          <a:xfrm flipH="1">
            <a:off x="2386013" y="3933825"/>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9" name="TextBox 28"/>
          <p:cNvSpPr txBox="1"/>
          <p:nvPr/>
        </p:nvSpPr>
        <p:spPr>
          <a:xfrm>
            <a:off x="3289300" y="3625850"/>
            <a:ext cx="912813" cy="306388"/>
          </a:xfrm>
          <a:prstGeom prst="rect">
            <a:avLst/>
          </a:prstGeom>
          <a:noFill/>
        </p:spPr>
        <p:txBody>
          <a:bodyPr wrap="none">
            <a:spAutoFit/>
          </a:bodyPr>
          <a:lstStyle/>
          <a:p>
            <a:pPr>
              <a:defRPr/>
            </a:pPr>
            <a:r>
              <a:rPr lang="en-US" sz="1400" dirty="0">
                <a:latin typeface="+mn-lt"/>
              </a:rPr>
              <a:t>opCall3()</a:t>
            </a:r>
          </a:p>
        </p:txBody>
      </p:sp>
      <p:sp>
        <p:nvSpPr>
          <p:cNvPr id="175123" name="Rectangle 11"/>
          <p:cNvSpPr>
            <a:spLocks noChangeArrowheads="1"/>
          </p:cNvSpPr>
          <p:nvPr/>
        </p:nvSpPr>
        <p:spPr bwMode="auto">
          <a:xfrm>
            <a:off x="5065713" y="4957763"/>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31" name="Straight Connector 30"/>
          <p:cNvCxnSpPr/>
          <p:nvPr/>
        </p:nvCxnSpPr>
        <p:spPr bwMode="auto">
          <a:xfrm flipH="1">
            <a:off x="2382838" y="495776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2" name="TextBox 31"/>
          <p:cNvSpPr txBox="1"/>
          <p:nvPr/>
        </p:nvSpPr>
        <p:spPr>
          <a:xfrm>
            <a:off x="3286125" y="4649788"/>
            <a:ext cx="912813" cy="307975"/>
          </a:xfrm>
          <a:prstGeom prst="rect">
            <a:avLst/>
          </a:prstGeom>
          <a:noFill/>
        </p:spPr>
        <p:txBody>
          <a:bodyPr wrap="none">
            <a:spAutoFit/>
          </a:bodyPr>
          <a:lstStyle/>
          <a:p>
            <a:pPr>
              <a:defRPr/>
            </a:pPr>
            <a:r>
              <a:rPr lang="en-US" sz="1400" dirty="0">
                <a:latin typeface="+mn-lt"/>
              </a:rPr>
              <a:t>opCall4()</a:t>
            </a:r>
          </a:p>
        </p:txBody>
      </p:sp>
      <p:sp>
        <p:nvSpPr>
          <p:cNvPr id="175126" name="Rectangle 32"/>
          <p:cNvSpPr>
            <a:spLocks noChangeArrowheads="1"/>
          </p:cNvSpPr>
          <p:nvPr/>
        </p:nvSpPr>
        <p:spPr bwMode="auto">
          <a:xfrm>
            <a:off x="1116013" y="2717800"/>
            <a:ext cx="4884737" cy="1719263"/>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1797050" y="2751138"/>
            <a:ext cx="1003300" cy="307975"/>
          </a:xfrm>
          <a:prstGeom prst="rect">
            <a:avLst/>
          </a:prstGeom>
          <a:noFill/>
        </p:spPr>
        <p:txBody>
          <a:bodyPr wrap="none">
            <a:spAutoFit/>
          </a:bodyPr>
          <a:lstStyle/>
          <a:p>
            <a:pPr>
              <a:defRPr/>
            </a:pPr>
            <a:r>
              <a:rPr lang="en-US" sz="1400" dirty="0">
                <a:latin typeface="+mn-lt"/>
              </a:rPr>
              <a:t>[condition]</a:t>
            </a:r>
          </a:p>
        </p:txBody>
      </p:sp>
      <p:sp>
        <p:nvSpPr>
          <p:cNvPr id="35" name="Rounded Rectangular Callout 34"/>
          <p:cNvSpPr/>
          <p:nvPr/>
        </p:nvSpPr>
        <p:spPr bwMode="auto">
          <a:xfrm>
            <a:off x="6072188" y="3362325"/>
            <a:ext cx="2805112" cy="571500"/>
          </a:xfrm>
          <a:prstGeom prst="wedgeRoundRectCallout">
            <a:avLst>
              <a:gd name="adj1" fmla="val -71019"/>
              <a:gd name="adj2" fmla="val -29006"/>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opCall2() and opCall3() are sent only if “condition” is true.</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Frames—Control Flow (cont.)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15636DFB-B095-F14D-8D0E-17861C13083B}" type="slidenum">
              <a:rPr lang="en-US" smtClean="0"/>
              <a:pPr>
                <a:defRPr/>
              </a:pPr>
              <a:t>111</a:t>
            </a:fld>
            <a:endParaRPr lang="en-US"/>
          </a:p>
        </p:txBody>
      </p:sp>
      <p:sp>
        <p:nvSpPr>
          <p:cNvPr id="6" name="Rectangle 5"/>
          <p:cNvSpPr/>
          <p:nvPr/>
        </p:nvSpPr>
        <p:spPr bwMode="auto">
          <a:xfrm>
            <a:off x="1392238" y="1052513"/>
            <a:ext cx="1709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objOne</a:t>
            </a:r>
            <a:r>
              <a:rPr lang="en-US" sz="1600" u="sng" dirty="0">
                <a:latin typeface="+mn-lt"/>
              </a:rPr>
              <a:t> : </a:t>
            </a:r>
            <a:r>
              <a:rPr lang="en-US" sz="1600" u="sng" dirty="0" err="1">
                <a:latin typeface="+mn-lt"/>
              </a:rPr>
              <a:t>ClassA</a:t>
            </a:r>
            <a:endParaRPr lang="en-US" sz="1600" u="sng" dirty="0">
              <a:latin typeface="+mn-lt"/>
            </a:endParaRPr>
          </a:p>
        </p:txBody>
      </p:sp>
      <p:cxnSp>
        <p:nvCxnSpPr>
          <p:cNvPr id="7" name="Straight Connector 6"/>
          <p:cNvCxnSpPr>
            <a:stCxn id="6" idx="2"/>
          </p:cNvCxnSpPr>
          <p:nvPr/>
        </p:nvCxnSpPr>
        <p:spPr bwMode="auto">
          <a:xfrm flipH="1">
            <a:off x="2246313" y="1484313"/>
            <a:ext cx="1587" cy="45370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6134" name="Rectangle 7"/>
          <p:cNvSpPr>
            <a:spLocks noChangeArrowheads="1"/>
          </p:cNvSpPr>
          <p:nvPr/>
        </p:nvSpPr>
        <p:spPr bwMode="auto">
          <a:xfrm>
            <a:off x="2103438" y="1628775"/>
            <a:ext cx="287337" cy="4176713"/>
          </a:xfrm>
          <a:prstGeom prst="rect">
            <a:avLst/>
          </a:prstGeom>
          <a:solidFill>
            <a:srgbClr val="FFFFFF"/>
          </a:solidFill>
          <a:ln w="9525">
            <a:solidFill>
              <a:schemeClr val="tx1"/>
            </a:solidFill>
            <a:round/>
            <a:headEnd/>
            <a:tailEnd/>
          </a:ln>
        </p:spPr>
        <p:txBody>
          <a:bodyPr/>
          <a:lstStyle/>
          <a:p>
            <a:endParaRPr lang="en-US"/>
          </a:p>
        </p:txBody>
      </p:sp>
      <p:sp>
        <p:nvSpPr>
          <p:cNvPr id="9" name="Rectangle 8"/>
          <p:cNvSpPr/>
          <p:nvPr/>
        </p:nvSpPr>
        <p:spPr bwMode="auto">
          <a:xfrm>
            <a:off x="4360863" y="1052513"/>
            <a:ext cx="1711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objTwo</a:t>
            </a:r>
            <a:r>
              <a:rPr lang="en-US" sz="1600" u="sng" dirty="0">
                <a:latin typeface="+mn-lt"/>
              </a:rPr>
              <a:t> : </a:t>
            </a:r>
            <a:r>
              <a:rPr lang="en-US" sz="1600" u="sng" dirty="0" err="1">
                <a:latin typeface="+mn-lt"/>
              </a:rPr>
              <a:t>ClassB</a:t>
            </a:r>
            <a:endParaRPr lang="en-US" sz="1600" u="sng" dirty="0">
              <a:latin typeface="+mn-lt"/>
            </a:endParaRPr>
          </a:p>
        </p:txBody>
      </p:sp>
      <p:cxnSp>
        <p:nvCxnSpPr>
          <p:cNvPr id="10" name="Straight Connector 9"/>
          <p:cNvCxnSpPr>
            <a:stCxn id="9" idx="2"/>
          </p:cNvCxnSpPr>
          <p:nvPr/>
        </p:nvCxnSpPr>
        <p:spPr bwMode="auto">
          <a:xfrm>
            <a:off x="5216525" y="1484313"/>
            <a:ext cx="0" cy="45370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6137" name="Rectangle 11"/>
          <p:cNvSpPr>
            <a:spLocks noChangeArrowheads="1"/>
          </p:cNvSpPr>
          <p:nvPr/>
        </p:nvSpPr>
        <p:spPr bwMode="auto">
          <a:xfrm>
            <a:off x="5073650" y="1763713"/>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12" name="Straight Connector 11"/>
          <p:cNvCxnSpPr/>
          <p:nvPr/>
        </p:nvCxnSpPr>
        <p:spPr bwMode="auto">
          <a:xfrm flipH="1">
            <a:off x="2390775" y="176371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3294063" y="1465263"/>
            <a:ext cx="912812" cy="307975"/>
          </a:xfrm>
          <a:prstGeom prst="rect">
            <a:avLst/>
          </a:prstGeom>
          <a:noFill/>
        </p:spPr>
        <p:txBody>
          <a:bodyPr wrap="none">
            <a:spAutoFit/>
          </a:bodyPr>
          <a:lstStyle/>
          <a:p>
            <a:pPr>
              <a:defRPr/>
            </a:pPr>
            <a:r>
              <a:rPr lang="en-US" sz="1400" dirty="0">
                <a:latin typeface="+mn-lt"/>
              </a:rPr>
              <a:t>opCall1()</a:t>
            </a:r>
          </a:p>
        </p:txBody>
      </p:sp>
      <p:sp>
        <p:nvSpPr>
          <p:cNvPr id="23" name="Freeform 58"/>
          <p:cNvSpPr>
            <a:spLocks/>
          </p:cNvSpPr>
          <p:nvPr/>
        </p:nvSpPr>
        <p:spPr bwMode="auto">
          <a:xfrm>
            <a:off x="1116013" y="2117725"/>
            <a:ext cx="668337" cy="382588"/>
          </a:xfrm>
          <a:custGeom>
            <a:avLst/>
            <a:gdLst>
              <a:gd name="T0" fmla="*/ 0 w 421"/>
              <a:gd name="T1" fmla="*/ 241 h 241"/>
              <a:gd name="T2" fmla="*/ 301 w 421"/>
              <a:gd name="T3" fmla="*/ 241 h 241"/>
              <a:gd name="T4" fmla="*/ 421 w 421"/>
              <a:gd name="T5" fmla="*/ 120 h 241"/>
              <a:gd name="T6" fmla="*/ 421 w 421"/>
              <a:gd name="T7" fmla="*/ 0 h 241"/>
              <a:gd name="T8" fmla="*/ 0 w 421"/>
              <a:gd name="T9" fmla="*/ 0 h 241"/>
              <a:gd name="T10" fmla="*/ 0 w 421"/>
              <a:gd name="T11" fmla="*/ 241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241">
                <a:moveTo>
                  <a:pt x="0" y="241"/>
                </a:moveTo>
                <a:lnTo>
                  <a:pt x="301" y="241"/>
                </a:lnTo>
                <a:lnTo>
                  <a:pt x="421" y="120"/>
                </a:lnTo>
                <a:lnTo>
                  <a:pt x="421" y="0"/>
                </a:lnTo>
                <a:lnTo>
                  <a:pt x="0" y="0"/>
                </a:lnTo>
                <a:lnTo>
                  <a:pt x="0" y="241"/>
                </a:lnTo>
                <a:close/>
              </a:path>
            </a:pathLst>
          </a:custGeom>
          <a:noFill/>
          <a:ln w="47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r>
              <a:rPr lang="en-US" sz="1600" dirty="0">
                <a:latin typeface="+mn-lt"/>
              </a:rPr>
              <a:t>par</a:t>
            </a:r>
          </a:p>
        </p:txBody>
      </p:sp>
      <p:sp>
        <p:nvSpPr>
          <p:cNvPr id="176141" name="Rectangle 11"/>
          <p:cNvSpPr>
            <a:spLocks noChangeArrowheads="1"/>
          </p:cNvSpPr>
          <p:nvPr/>
        </p:nvSpPr>
        <p:spPr bwMode="auto">
          <a:xfrm>
            <a:off x="5072063" y="2617788"/>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25" name="Straight Connector 24"/>
          <p:cNvCxnSpPr/>
          <p:nvPr/>
        </p:nvCxnSpPr>
        <p:spPr bwMode="auto">
          <a:xfrm flipH="1">
            <a:off x="2389188" y="261778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TextBox 25"/>
          <p:cNvSpPr txBox="1"/>
          <p:nvPr/>
        </p:nvSpPr>
        <p:spPr>
          <a:xfrm>
            <a:off x="3292475" y="2309813"/>
            <a:ext cx="914400" cy="307975"/>
          </a:xfrm>
          <a:prstGeom prst="rect">
            <a:avLst/>
          </a:prstGeom>
          <a:noFill/>
        </p:spPr>
        <p:txBody>
          <a:bodyPr wrap="none">
            <a:spAutoFit/>
          </a:bodyPr>
          <a:lstStyle/>
          <a:p>
            <a:pPr>
              <a:defRPr/>
            </a:pPr>
            <a:r>
              <a:rPr lang="en-US" sz="1400" dirty="0">
                <a:latin typeface="+mn-lt"/>
              </a:rPr>
              <a:t>opCall2()</a:t>
            </a:r>
          </a:p>
        </p:txBody>
      </p:sp>
      <p:sp>
        <p:nvSpPr>
          <p:cNvPr id="176144" name="Rectangle 11"/>
          <p:cNvSpPr>
            <a:spLocks noChangeArrowheads="1"/>
          </p:cNvSpPr>
          <p:nvPr/>
        </p:nvSpPr>
        <p:spPr bwMode="auto">
          <a:xfrm>
            <a:off x="5068888" y="3103563"/>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28" name="Straight Connector 27"/>
          <p:cNvCxnSpPr/>
          <p:nvPr/>
        </p:nvCxnSpPr>
        <p:spPr bwMode="auto">
          <a:xfrm flipH="1">
            <a:off x="2386013" y="310356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9" name="TextBox 28"/>
          <p:cNvSpPr txBox="1"/>
          <p:nvPr/>
        </p:nvSpPr>
        <p:spPr>
          <a:xfrm>
            <a:off x="3289300" y="2795588"/>
            <a:ext cx="912813" cy="306387"/>
          </a:xfrm>
          <a:prstGeom prst="rect">
            <a:avLst/>
          </a:prstGeom>
          <a:noFill/>
        </p:spPr>
        <p:txBody>
          <a:bodyPr wrap="none">
            <a:spAutoFit/>
          </a:bodyPr>
          <a:lstStyle/>
          <a:p>
            <a:pPr>
              <a:defRPr/>
            </a:pPr>
            <a:r>
              <a:rPr lang="en-US" sz="1400" dirty="0">
                <a:latin typeface="+mn-lt"/>
              </a:rPr>
              <a:t>opCall3()</a:t>
            </a:r>
          </a:p>
        </p:txBody>
      </p:sp>
      <p:sp>
        <p:nvSpPr>
          <p:cNvPr id="176147" name="Rectangle 11"/>
          <p:cNvSpPr>
            <a:spLocks noChangeArrowheads="1"/>
          </p:cNvSpPr>
          <p:nvPr/>
        </p:nvSpPr>
        <p:spPr bwMode="auto">
          <a:xfrm>
            <a:off x="5065713" y="4795838"/>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31" name="Straight Connector 30"/>
          <p:cNvCxnSpPr/>
          <p:nvPr/>
        </p:nvCxnSpPr>
        <p:spPr bwMode="auto">
          <a:xfrm flipH="1">
            <a:off x="2382838" y="479583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2" name="TextBox 31"/>
          <p:cNvSpPr txBox="1"/>
          <p:nvPr/>
        </p:nvSpPr>
        <p:spPr>
          <a:xfrm>
            <a:off x="3286125" y="4508500"/>
            <a:ext cx="912813" cy="307975"/>
          </a:xfrm>
          <a:prstGeom prst="rect">
            <a:avLst/>
          </a:prstGeom>
          <a:noFill/>
        </p:spPr>
        <p:txBody>
          <a:bodyPr wrap="none">
            <a:spAutoFit/>
          </a:bodyPr>
          <a:lstStyle/>
          <a:p>
            <a:pPr>
              <a:defRPr/>
            </a:pPr>
            <a:r>
              <a:rPr lang="en-US" sz="1400" dirty="0">
                <a:latin typeface="+mn-lt"/>
              </a:rPr>
              <a:t>opCall5()</a:t>
            </a:r>
          </a:p>
        </p:txBody>
      </p:sp>
      <p:sp>
        <p:nvSpPr>
          <p:cNvPr id="176150" name="Rectangle 32"/>
          <p:cNvSpPr>
            <a:spLocks noChangeArrowheads="1"/>
          </p:cNvSpPr>
          <p:nvPr/>
        </p:nvSpPr>
        <p:spPr bwMode="auto">
          <a:xfrm>
            <a:off x="1116013" y="2122488"/>
            <a:ext cx="4884737" cy="2243137"/>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5" name="Rounded Rectangular Callout 34"/>
          <p:cNvSpPr/>
          <p:nvPr/>
        </p:nvSpPr>
        <p:spPr bwMode="auto">
          <a:xfrm>
            <a:off x="6300788" y="3514725"/>
            <a:ext cx="2519362" cy="1714500"/>
          </a:xfrm>
          <a:prstGeom prst="wedgeRoundRectCallout">
            <a:avLst>
              <a:gd name="adj1" fmla="val -81281"/>
              <a:gd name="adj2" fmla="val -43509"/>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opCall2() followed by opCall3() happens in parallel to opCall4().</a:t>
            </a:r>
          </a:p>
          <a:p>
            <a:pPr>
              <a:defRPr/>
            </a:pPr>
            <a:r>
              <a:rPr lang="en-US" sz="1400" dirty="0">
                <a:solidFill>
                  <a:srgbClr val="0000FF"/>
                </a:solidFill>
                <a:latin typeface="+mn-lt"/>
              </a:rPr>
              <a:t>Different message interleaving are possible.</a:t>
            </a:r>
          </a:p>
          <a:p>
            <a:pPr>
              <a:defRPr/>
            </a:pPr>
            <a:r>
              <a:rPr lang="en-US" sz="1400" dirty="0">
                <a:solidFill>
                  <a:srgbClr val="0000FF"/>
                </a:solidFill>
                <a:latin typeface="+mn-lt"/>
              </a:rPr>
              <a:t>More than two parallel compartments are possible.</a:t>
            </a:r>
          </a:p>
        </p:txBody>
      </p:sp>
      <p:cxnSp>
        <p:nvCxnSpPr>
          <p:cNvPr id="16" name="Straight Connector 15"/>
          <p:cNvCxnSpPr/>
          <p:nvPr/>
        </p:nvCxnSpPr>
        <p:spPr bwMode="auto">
          <a:xfrm>
            <a:off x="1116013" y="3500438"/>
            <a:ext cx="4884737"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6153" name="Rectangle 11"/>
          <p:cNvSpPr>
            <a:spLocks noChangeArrowheads="1"/>
          </p:cNvSpPr>
          <p:nvPr/>
        </p:nvSpPr>
        <p:spPr bwMode="auto">
          <a:xfrm>
            <a:off x="5076825" y="3911600"/>
            <a:ext cx="287338" cy="309563"/>
          </a:xfrm>
          <a:prstGeom prst="rect">
            <a:avLst/>
          </a:prstGeom>
          <a:solidFill>
            <a:srgbClr val="FFFFFF"/>
          </a:solidFill>
          <a:ln w="9525">
            <a:solidFill>
              <a:schemeClr val="tx1"/>
            </a:solidFill>
            <a:round/>
            <a:headEnd/>
            <a:tailEnd/>
          </a:ln>
        </p:spPr>
        <p:txBody>
          <a:bodyPr/>
          <a:lstStyle/>
          <a:p>
            <a:endParaRPr lang="en-US"/>
          </a:p>
        </p:txBody>
      </p:sp>
      <p:cxnSp>
        <p:nvCxnSpPr>
          <p:cNvPr id="36" name="Straight Connector 35"/>
          <p:cNvCxnSpPr/>
          <p:nvPr/>
        </p:nvCxnSpPr>
        <p:spPr bwMode="auto">
          <a:xfrm flipH="1">
            <a:off x="2393950" y="3911600"/>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7" name="TextBox 36"/>
          <p:cNvSpPr txBox="1"/>
          <p:nvPr/>
        </p:nvSpPr>
        <p:spPr>
          <a:xfrm>
            <a:off x="3297238" y="3603625"/>
            <a:ext cx="912812" cy="307975"/>
          </a:xfrm>
          <a:prstGeom prst="rect">
            <a:avLst/>
          </a:prstGeom>
          <a:noFill/>
        </p:spPr>
        <p:txBody>
          <a:bodyPr wrap="none">
            <a:spAutoFit/>
          </a:bodyPr>
          <a:lstStyle/>
          <a:p>
            <a:pPr>
              <a:defRPr/>
            </a:pPr>
            <a:r>
              <a:rPr lang="en-US" sz="1400" dirty="0">
                <a:latin typeface="+mn-lt"/>
              </a:rPr>
              <a:t>opCall4()</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Frames—Control Flow (cont.)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02BCE10A-3421-8046-B208-2BDB0F0E57DA}" type="slidenum">
              <a:rPr lang="en-US" smtClean="0"/>
              <a:pPr>
                <a:defRPr/>
              </a:pPr>
              <a:t>112</a:t>
            </a:fld>
            <a:endParaRPr lang="en-US"/>
          </a:p>
        </p:txBody>
      </p:sp>
      <p:sp>
        <p:nvSpPr>
          <p:cNvPr id="6" name="Rectangle 5"/>
          <p:cNvSpPr/>
          <p:nvPr/>
        </p:nvSpPr>
        <p:spPr bwMode="auto">
          <a:xfrm>
            <a:off x="1392238" y="1341438"/>
            <a:ext cx="1709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objOne</a:t>
            </a:r>
            <a:r>
              <a:rPr lang="en-US" sz="1600" u="sng" dirty="0">
                <a:latin typeface="+mn-lt"/>
              </a:rPr>
              <a:t> : </a:t>
            </a:r>
            <a:r>
              <a:rPr lang="en-US" sz="1600" u="sng" dirty="0" err="1">
                <a:latin typeface="+mn-lt"/>
              </a:rPr>
              <a:t>ClassA</a:t>
            </a:r>
            <a:endParaRPr lang="en-US" sz="1600" u="sng" dirty="0">
              <a:latin typeface="+mn-lt"/>
            </a:endParaRPr>
          </a:p>
        </p:txBody>
      </p:sp>
      <p:cxnSp>
        <p:nvCxnSpPr>
          <p:cNvPr id="7" name="Straight Connector 6"/>
          <p:cNvCxnSpPr>
            <a:stCxn id="6" idx="2"/>
          </p:cNvCxnSpPr>
          <p:nvPr/>
        </p:nvCxnSpPr>
        <p:spPr bwMode="auto">
          <a:xfrm>
            <a:off x="2246313" y="1773238"/>
            <a:ext cx="0" cy="410368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7158" name="Rectangle 7"/>
          <p:cNvSpPr>
            <a:spLocks noChangeArrowheads="1"/>
          </p:cNvSpPr>
          <p:nvPr/>
        </p:nvSpPr>
        <p:spPr bwMode="auto">
          <a:xfrm>
            <a:off x="2103438" y="2076450"/>
            <a:ext cx="287337" cy="3513138"/>
          </a:xfrm>
          <a:prstGeom prst="rect">
            <a:avLst/>
          </a:prstGeom>
          <a:solidFill>
            <a:srgbClr val="FFFFFF"/>
          </a:solidFill>
          <a:ln w="9525">
            <a:solidFill>
              <a:schemeClr val="tx1"/>
            </a:solidFill>
            <a:round/>
            <a:headEnd/>
            <a:tailEnd/>
          </a:ln>
        </p:spPr>
        <p:txBody>
          <a:bodyPr/>
          <a:lstStyle/>
          <a:p>
            <a:endParaRPr lang="en-US"/>
          </a:p>
        </p:txBody>
      </p:sp>
      <p:sp>
        <p:nvSpPr>
          <p:cNvPr id="9" name="Rectangle 8"/>
          <p:cNvSpPr/>
          <p:nvPr/>
        </p:nvSpPr>
        <p:spPr bwMode="auto">
          <a:xfrm>
            <a:off x="4360863" y="1341438"/>
            <a:ext cx="1711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objTwo</a:t>
            </a:r>
            <a:r>
              <a:rPr lang="en-US" sz="1600" u="sng" dirty="0">
                <a:latin typeface="+mn-lt"/>
              </a:rPr>
              <a:t> : </a:t>
            </a:r>
            <a:r>
              <a:rPr lang="en-US" sz="1600" u="sng" dirty="0" err="1">
                <a:latin typeface="+mn-lt"/>
              </a:rPr>
              <a:t>ClassB</a:t>
            </a:r>
            <a:endParaRPr lang="en-US" sz="1600" u="sng" dirty="0">
              <a:latin typeface="+mn-lt"/>
            </a:endParaRPr>
          </a:p>
        </p:txBody>
      </p:sp>
      <p:cxnSp>
        <p:nvCxnSpPr>
          <p:cNvPr id="10" name="Straight Connector 9"/>
          <p:cNvCxnSpPr>
            <a:stCxn id="9" idx="2"/>
          </p:cNvCxnSpPr>
          <p:nvPr/>
        </p:nvCxnSpPr>
        <p:spPr bwMode="auto">
          <a:xfrm>
            <a:off x="5216525" y="1773238"/>
            <a:ext cx="1588" cy="410368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7161" name="Rectangle 11"/>
          <p:cNvSpPr>
            <a:spLocks noChangeArrowheads="1"/>
          </p:cNvSpPr>
          <p:nvPr/>
        </p:nvSpPr>
        <p:spPr bwMode="auto">
          <a:xfrm>
            <a:off x="5073650" y="2211388"/>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12" name="Straight Connector 11"/>
          <p:cNvCxnSpPr/>
          <p:nvPr/>
        </p:nvCxnSpPr>
        <p:spPr bwMode="auto">
          <a:xfrm flipH="1">
            <a:off x="2390775" y="221138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3294063" y="1903413"/>
            <a:ext cx="912812" cy="307975"/>
          </a:xfrm>
          <a:prstGeom prst="rect">
            <a:avLst/>
          </a:prstGeom>
          <a:noFill/>
        </p:spPr>
        <p:txBody>
          <a:bodyPr wrap="none">
            <a:spAutoFit/>
          </a:bodyPr>
          <a:lstStyle/>
          <a:p>
            <a:pPr>
              <a:defRPr/>
            </a:pPr>
            <a:r>
              <a:rPr lang="en-US" sz="1400" dirty="0">
                <a:latin typeface="+mn-lt"/>
              </a:rPr>
              <a:t>opCall1()</a:t>
            </a:r>
          </a:p>
        </p:txBody>
      </p:sp>
      <p:sp>
        <p:nvSpPr>
          <p:cNvPr id="23" name="Freeform 58"/>
          <p:cNvSpPr>
            <a:spLocks/>
          </p:cNvSpPr>
          <p:nvPr/>
        </p:nvSpPr>
        <p:spPr bwMode="auto">
          <a:xfrm>
            <a:off x="1116013" y="2713038"/>
            <a:ext cx="792162" cy="382587"/>
          </a:xfrm>
          <a:custGeom>
            <a:avLst/>
            <a:gdLst>
              <a:gd name="T0" fmla="*/ 0 w 421"/>
              <a:gd name="T1" fmla="*/ 241 h 241"/>
              <a:gd name="T2" fmla="*/ 301 w 421"/>
              <a:gd name="T3" fmla="*/ 241 h 241"/>
              <a:gd name="T4" fmla="*/ 421 w 421"/>
              <a:gd name="T5" fmla="*/ 120 h 241"/>
              <a:gd name="T6" fmla="*/ 421 w 421"/>
              <a:gd name="T7" fmla="*/ 0 h 241"/>
              <a:gd name="T8" fmla="*/ 0 w 421"/>
              <a:gd name="T9" fmla="*/ 0 h 241"/>
              <a:gd name="T10" fmla="*/ 0 w 421"/>
              <a:gd name="T11" fmla="*/ 241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241">
                <a:moveTo>
                  <a:pt x="0" y="241"/>
                </a:moveTo>
                <a:lnTo>
                  <a:pt x="301" y="241"/>
                </a:lnTo>
                <a:lnTo>
                  <a:pt x="421" y="120"/>
                </a:lnTo>
                <a:lnTo>
                  <a:pt x="421" y="0"/>
                </a:lnTo>
                <a:lnTo>
                  <a:pt x="0" y="0"/>
                </a:lnTo>
                <a:lnTo>
                  <a:pt x="0" y="241"/>
                </a:lnTo>
                <a:close/>
              </a:path>
            </a:pathLst>
          </a:custGeom>
          <a:noFill/>
          <a:ln w="47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r>
              <a:rPr lang="en-US" sz="1600" dirty="0">
                <a:latin typeface="+mn-lt"/>
              </a:rPr>
              <a:t>break</a:t>
            </a:r>
          </a:p>
        </p:txBody>
      </p:sp>
      <p:sp>
        <p:nvSpPr>
          <p:cNvPr id="177165" name="Rectangle 11"/>
          <p:cNvSpPr>
            <a:spLocks noChangeArrowheads="1"/>
          </p:cNvSpPr>
          <p:nvPr/>
        </p:nvSpPr>
        <p:spPr bwMode="auto">
          <a:xfrm>
            <a:off x="5072063" y="3213100"/>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25" name="Straight Connector 24"/>
          <p:cNvCxnSpPr/>
          <p:nvPr/>
        </p:nvCxnSpPr>
        <p:spPr bwMode="auto">
          <a:xfrm flipH="1">
            <a:off x="2389188" y="3213100"/>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TextBox 25"/>
          <p:cNvSpPr txBox="1"/>
          <p:nvPr/>
        </p:nvSpPr>
        <p:spPr>
          <a:xfrm>
            <a:off x="3292475" y="2905125"/>
            <a:ext cx="914400" cy="307975"/>
          </a:xfrm>
          <a:prstGeom prst="rect">
            <a:avLst/>
          </a:prstGeom>
          <a:noFill/>
        </p:spPr>
        <p:txBody>
          <a:bodyPr wrap="none">
            <a:spAutoFit/>
          </a:bodyPr>
          <a:lstStyle/>
          <a:p>
            <a:pPr>
              <a:defRPr/>
            </a:pPr>
            <a:r>
              <a:rPr lang="en-US" sz="1400" dirty="0">
                <a:latin typeface="+mn-lt"/>
              </a:rPr>
              <a:t>opCall2()</a:t>
            </a:r>
          </a:p>
        </p:txBody>
      </p:sp>
      <p:sp>
        <p:nvSpPr>
          <p:cNvPr id="177168" name="Rectangle 11"/>
          <p:cNvSpPr>
            <a:spLocks noChangeArrowheads="1"/>
          </p:cNvSpPr>
          <p:nvPr/>
        </p:nvSpPr>
        <p:spPr bwMode="auto">
          <a:xfrm>
            <a:off x="5068888" y="3933825"/>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28" name="Straight Connector 27"/>
          <p:cNvCxnSpPr/>
          <p:nvPr/>
        </p:nvCxnSpPr>
        <p:spPr bwMode="auto">
          <a:xfrm flipH="1">
            <a:off x="2386013" y="3933825"/>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9" name="TextBox 28"/>
          <p:cNvSpPr txBox="1"/>
          <p:nvPr/>
        </p:nvSpPr>
        <p:spPr>
          <a:xfrm>
            <a:off x="3289300" y="3625850"/>
            <a:ext cx="912813" cy="306388"/>
          </a:xfrm>
          <a:prstGeom prst="rect">
            <a:avLst/>
          </a:prstGeom>
          <a:noFill/>
        </p:spPr>
        <p:txBody>
          <a:bodyPr wrap="none">
            <a:spAutoFit/>
          </a:bodyPr>
          <a:lstStyle/>
          <a:p>
            <a:pPr>
              <a:defRPr/>
            </a:pPr>
            <a:r>
              <a:rPr lang="en-US" sz="1400" dirty="0">
                <a:latin typeface="+mn-lt"/>
              </a:rPr>
              <a:t>opCall3()</a:t>
            </a:r>
          </a:p>
        </p:txBody>
      </p:sp>
      <p:sp>
        <p:nvSpPr>
          <p:cNvPr id="177171" name="Rectangle 11"/>
          <p:cNvSpPr>
            <a:spLocks noChangeArrowheads="1"/>
          </p:cNvSpPr>
          <p:nvPr/>
        </p:nvSpPr>
        <p:spPr bwMode="auto">
          <a:xfrm>
            <a:off x="5065713" y="4957763"/>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31" name="Straight Connector 30"/>
          <p:cNvCxnSpPr/>
          <p:nvPr/>
        </p:nvCxnSpPr>
        <p:spPr bwMode="auto">
          <a:xfrm flipH="1">
            <a:off x="2382838" y="4957763"/>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2" name="TextBox 31"/>
          <p:cNvSpPr txBox="1"/>
          <p:nvPr/>
        </p:nvSpPr>
        <p:spPr>
          <a:xfrm>
            <a:off x="3286125" y="4649788"/>
            <a:ext cx="912813" cy="307975"/>
          </a:xfrm>
          <a:prstGeom prst="rect">
            <a:avLst/>
          </a:prstGeom>
          <a:noFill/>
        </p:spPr>
        <p:txBody>
          <a:bodyPr wrap="none">
            <a:spAutoFit/>
          </a:bodyPr>
          <a:lstStyle/>
          <a:p>
            <a:pPr>
              <a:defRPr/>
            </a:pPr>
            <a:r>
              <a:rPr lang="en-US" sz="1400" dirty="0">
                <a:latin typeface="+mn-lt"/>
              </a:rPr>
              <a:t>opCall4()</a:t>
            </a:r>
          </a:p>
        </p:txBody>
      </p:sp>
      <p:sp>
        <p:nvSpPr>
          <p:cNvPr id="177174" name="Rectangle 32"/>
          <p:cNvSpPr>
            <a:spLocks noChangeArrowheads="1"/>
          </p:cNvSpPr>
          <p:nvPr/>
        </p:nvSpPr>
        <p:spPr bwMode="auto">
          <a:xfrm>
            <a:off x="1116013" y="2717800"/>
            <a:ext cx="4884737" cy="1719263"/>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1912938" y="2751138"/>
            <a:ext cx="1003300" cy="307975"/>
          </a:xfrm>
          <a:prstGeom prst="rect">
            <a:avLst/>
          </a:prstGeom>
          <a:noFill/>
        </p:spPr>
        <p:txBody>
          <a:bodyPr wrap="none">
            <a:spAutoFit/>
          </a:bodyPr>
          <a:lstStyle/>
          <a:p>
            <a:pPr>
              <a:defRPr/>
            </a:pPr>
            <a:r>
              <a:rPr lang="en-US" sz="1400" dirty="0">
                <a:latin typeface="+mn-lt"/>
              </a:rPr>
              <a:t>[condition]</a:t>
            </a:r>
          </a:p>
        </p:txBody>
      </p:sp>
      <p:sp>
        <p:nvSpPr>
          <p:cNvPr id="35" name="Rounded Rectangular Callout 34"/>
          <p:cNvSpPr/>
          <p:nvPr/>
        </p:nvSpPr>
        <p:spPr bwMode="auto">
          <a:xfrm>
            <a:off x="6072188" y="3362325"/>
            <a:ext cx="2805112" cy="1287463"/>
          </a:xfrm>
          <a:prstGeom prst="wedgeRoundRectCallout">
            <a:avLst>
              <a:gd name="adj1" fmla="val -71019"/>
              <a:gd name="adj2" fmla="val -29006"/>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opCall2() and opCall3() are sent only if “condition” is true, and then this terminates the “enclosing” interaction, i.e., the sequence diagram.</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Frames—Control Flow (cont.)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8B1211C7-BAB7-2D41-916D-A64E85E04A6D}" type="slidenum">
              <a:rPr lang="en-US" smtClean="0"/>
              <a:pPr>
                <a:defRPr/>
              </a:pPr>
              <a:t>113</a:t>
            </a:fld>
            <a:endParaRPr lang="en-US"/>
          </a:p>
        </p:txBody>
      </p:sp>
      <p:sp>
        <p:nvSpPr>
          <p:cNvPr id="6" name="Rounded Rectangular Callout 5"/>
          <p:cNvSpPr/>
          <p:nvPr/>
        </p:nvSpPr>
        <p:spPr bwMode="auto">
          <a:xfrm>
            <a:off x="6732588" y="3000375"/>
            <a:ext cx="2027237" cy="425450"/>
          </a:xfrm>
          <a:prstGeom prst="wedgeRoundRectCallout">
            <a:avLst>
              <a:gd name="adj1" fmla="val -74359"/>
              <a:gd name="adj2" fmla="val 60281"/>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Frames can be nested.</a:t>
            </a:r>
          </a:p>
        </p:txBody>
      </p:sp>
      <p:sp>
        <p:nvSpPr>
          <p:cNvPr id="7" name="Rectangle 6"/>
          <p:cNvSpPr/>
          <p:nvPr/>
        </p:nvSpPr>
        <p:spPr bwMode="auto">
          <a:xfrm>
            <a:off x="1392238" y="1341438"/>
            <a:ext cx="1709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objOne</a:t>
            </a:r>
            <a:r>
              <a:rPr lang="en-US" sz="1600" u="sng" dirty="0">
                <a:latin typeface="+mn-lt"/>
              </a:rPr>
              <a:t> : </a:t>
            </a:r>
            <a:r>
              <a:rPr lang="en-US" sz="1600" u="sng" dirty="0" err="1">
                <a:latin typeface="+mn-lt"/>
              </a:rPr>
              <a:t>ClassA</a:t>
            </a:r>
            <a:endParaRPr lang="en-US" sz="1600" u="sng" dirty="0">
              <a:latin typeface="+mn-lt"/>
            </a:endParaRPr>
          </a:p>
        </p:txBody>
      </p:sp>
      <p:cxnSp>
        <p:nvCxnSpPr>
          <p:cNvPr id="8" name="Straight Connector 7"/>
          <p:cNvCxnSpPr>
            <a:stCxn id="7" idx="2"/>
          </p:cNvCxnSpPr>
          <p:nvPr/>
        </p:nvCxnSpPr>
        <p:spPr bwMode="auto">
          <a:xfrm flipH="1">
            <a:off x="2246313" y="1773238"/>
            <a:ext cx="1587" cy="424815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8183" name="Rectangle 7"/>
          <p:cNvSpPr>
            <a:spLocks noChangeArrowheads="1"/>
          </p:cNvSpPr>
          <p:nvPr/>
        </p:nvSpPr>
        <p:spPr bwMode="auto">
          <a:xfrm>
            <a:off x="2103438" y="2076450"/>
            <a:ext cx="287337" cy="3729038"/>
          </a:xfrm>
          <a:prstGeom prst="rect">
            <a:avLst/>
          </a:prstGeom>
          <a:solidFill>
            <a:srgbClr val="FFFFFF"/>
          </a:solidFill>
          <a:ln w="9525">
            <a:solidFill>
              <a:schemeClr val="tx1"/>
            </a:solidFill>
            <a:round/>
            <a:headEnd/>
            <a:tailEnd/>
          </a:ln>
        </p:spPr>
        <p:txBody>
          <a:bodyPr/>
          <a:lstStyle/>
          <a:p>
            <a:endParaRPr lang="en-US"/>
          </a:p>
        </p:txBody>
      </p:sp>
      <p:sp>
        <p:nvSpPr>
          <p:cNvPr id="10" name="Rectangle 9"/>
          <p:cNvSpPr/>
          <p:nvPr/>
        </p:nvSpPr>
        <p:spPr bwMode="auto">
          <a:xfrm>
            <a:off x="4360863" y="1341438"/>
            <a:ext cx="1711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objTwo</a:t>
            </a:r>
            <a:r>
              <a:rPr lang="en-US" sz="1600" u="sng" dirty="0">
                <a:latin typeface="+mn-lt"/>
              </a:rPr>
              <a:t> : </a:t>
            </a:r>
            <a:r>
              <a:rPr lang="en-US" sz="1600" u="sng" dirty="0" err="1">
                <a:latin typeface="+mn-lt"/>
              </a:rPr>
              <a:t>ClassB</a:t>
            </a:r>
            <a:endParaRPr lang="en-US" sz="1600" u="sng" dirty="0">
              <a:latin typeface="+mn-lt"/>
            </a:endParaRPr>
          </a:p>
        </p:txBody>
      </p:sp>
      <p:cxnSp>
        <p:nvCxnSpPr>
          <p:cNvPr id="11" name="Straight Connector 10"/>
          <p:cNvCxnSpPr>
            <a:stCxn id="10" idx="2"/>
          </p:cNvCxnSpPr>
          <p:nvPr/>
        </p:nvCxnSpPr>
        <p:spPr bwMode="auto">
          <a:xfrm flipH="1">
            <a:off x="5216525" y="1773238"/>
            <a:ext cx="0" cy="424815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8186" name="Rectangle 11"/>
          <p:cNvSpPr>
            <a:spLocks noChangeArrowheads="1"/>
          </p:cNvSpPr>
          <p:nvPr/>
        </p:nvSpPr>
        <p:spPr bwMode="auto">
          <a:xfrm>
            <a:off x="5073650" y="2211388"/>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13" name="Straight Connector 12"/>
          <p:cNvCxnSpPr/>
          <p:nvPr/>
        </p:nvCxnSpPr>
        <p:spPr bwMode="auto">
          <a:xfrm flipH="1">
            <a:off x="2390775" y="221138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TextBox 13"/>
          <p:cNvSpPr txBox="1"/>
          <p:nvPr/>
        </p:nvSpPr>
        <p:spPr>
          <a:xfrm>
            <a:off x="3294063" y="1903413"/>
            <a:ext cx="912812" cy="307975"/>
          </a:xfrm>
          <a:prstGeom prst="rect">
            <a:avLst/>
          </a:prstGeom>
          <a:noFill/>
        </p:spPr>
        <p:txBody>
          <a:bodyPr wrap="none">
            <a:spAutoFit/>
          </a:bodyPr>
          <a:lstStyle/>
          <a:p>
            <a:pPr>
              <a:defRPr/>
            </a:pPr>
            <a:r>
              <a:rPr lang="en-US" sz="1400" dirty="0">
                <a:latin typeface="+mn-lt"/>
              </a:rPr>
              <a:t>opCall1()</a:t>
            </a:r>
          </a:p>
        </p:txBody>
      </p:sp>
      <p:sp>
        <p:nvSpPr>
          <p:cNvPr id="15" name="Freeform 58"/>
          <p:cNvSpPr>
            <a:spLocks/>
          </p:cNvSpPr>
          <p:nvPr/>
        </p:nvSpPr>
        <p:spPr bwMode="auto">
          <a:xfrm>
            <a:off x="611188" y="2713038"/>
            <a:ext cx="668337" cy="382587"/>
          </a:xfrm>
          <a:custGeom>
            <a:avLst/>
            <a:gdLst>
              <a:gd name="T0" fmla="*/ 0 w 421"/>
              <a:gd name="T1" fmla="*/ 241 h 241"/>
              <a:gd name="T2" fmla="*/ 301 w 421"/>
              <a:gd name="T3" fmla="*/ 241 h 241"/>
              <a:gd name="T4" fmla="*/ 421 w 421"/>
              <a:gd name="T5" fmla="*/ 120 h 241"/>
              <a:gd name="T6" fmla="*/ 421 w 421"/>
              <a:gd name="T7" fmla="*/ 0 h 241"/>
              <a:gd name="T8" fmla="*/ 0 w 421"/>
              <a:gd name="T9" fmla="*/ 0 h 241"/>
              <a:gd name="T10" fmla="*/ 0 w 421"/>
              <a:gd name="T11" fmla="*/ 241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241">
                <a:moveTo>
                  <a:pt x="0" y="241"/>
                </a:moveTo>
                <a:lnTo>
                  <a:pt x="301" y="241"/>
                </a:lnTo>
                <a:lnTo>
                  <a:pt x="421" y="120"/>
                </a:lnTo>
                <a:lnTo>
                  <a:pt x="421" y="0"/>
                </a:lnTo>
                <a:lnTo>
                  <a:pt x="0" y="0"/>
                </a:lnTo>
                <a:lnTo>
                  <a:pt x="0" y="241"/>
                </a:lnTo>
                <a:close/>
              </a:path>
            </a:pathLst>
          </a:custGeom>
          <a:noFill/>
          <a:ln w="47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r>
              <a:rPr lang="en-US" sz="1600" dirty="0">
                <a:latin typeface="+mn-lt"/>
              </a:rPr>
              <a:t>opt</a:t>
            </a:r>
          </a:p>
        </p:txBody>
      </p:sp>
      <p:sp>
        <p:nvSpPr>
          <p:cNvPr id="178190" name="Rectangle 11"/>
          <p:cNvSpPr>
            <a:spLocks noChangeArrowheads="1"/>
          </p:cNvSpPr>
          <p:nvPr/>
        </p:nvSpPr>
        <p:spPr bwMode="auto">
          <a:xfrm>
            <a:off x="5072063" y="3213100"/>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17" name="Straight Connector 16"/>
          <p:cNvCxnSpPr/>
          <p:nvPr/>
        </p:nvCxnSpPr>
        <p:spPr bwMode="auto">
          <a:xfrm flipH="1">
            <a:off x="2389188" y="3213100"/>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Box 17"/>
          <p:cNvSpPr txBox="1"/>
          <p:nvPr/>
        </p:nvSpPr>
        <p:spPr>
          <a:xfrm>
            <a:off x="3292475" y="2905125"/>
            <a:ext cx="914400" cy="307975"/>
          </a:xfrm>
          <a:prstGeom prst="rect">
            <a:avLst/>
          </a:prstGeom>
          <a:noFill/>
        </p:spPr>
        <p:txBody>
          <a:bodyPr wrap="none">
            <a:spAutoFit/>
          </a:bodyPr>
          <a:lstStyle/>
          <a:p>
            <a:pPr>
              <a:defRPr/>
            </a:pPr>
            <a:r>
              <a:rPr lang="en-US" sz="1400" dirty="0">
                <a:latin typeface="+mn-lt"/>
              </a:rPr>
              <a:t>opCall2()</a:t>
            </a:r>
          </a:p>
        </p:txBody>
      </p:sp>
      <p:sp>
        <p:nvSpPr>
          <p:cNvPr id="178193" name="Rectangle 11"/>
          <p:cNvSpPr>
            <a:spLocks noChangeArrowheads="1"/>
          </p:cNvSpPr>
          <p:nvPr/>
        </p:nvSpPr>
        <p:spPr bwMode="auto">
          <a:xfrm>
            <a:off x="5068888" y="4127500"/>
            <a:ext cx="287337" cy="309563"/>
          </a:xfrm>
          <a:prstGeom prst="rect">
            <a:avLst/>
          </a:prstGeom>
          <a:solidFill>
            <a:srgbClr val="FFFFFF"/>
          </a:solidFill>
          <a:ln w="9525">
            <a:solidFill>
              <a:schemeClr val="tx1"/>
            </a:solidFill>
            <a:round/>
            <a:headEnd/>
            <a:tailEnd/>
          </a:ln>
        </p:spPr>
        <p:txBody>
          <a:bodyPr/>
          <a:lstStyle/>
          <a:p>
            <a:endParaRPr lang="en-US"/>
          </a:p>
        </p:txBody>
      </p:sp>
      <p:cxnSp>
        <p:nvCxnSpPr>
          <p:cNvPr id="20" name="Straight Connector 19"/>
          <p:cNvCxnSpPr/>
          <p:nvPr/>
        </p:nvCxnSpPr>
        <p:spPr bwMode="auto">
          <a:xfrm flipH="1">
            <a:off x="2386013" y="4127500"/>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1" name="TextBox 20"/>
          <p:cNvSpPr txBox="1"/>
          <p:nvPr/>
        </p:nvSpPr>
        <p:spPr>
          <a:xfrm>
            <a:off x="3289300" y="3819525"/>
            <a:ext cx="912813" cy="306388"/>
          </a:xfrm>
          <a:prstGeom prst="rect">
            <a:avLst/>
          </a:prstGeom>
          <a:noFill/>
        </p:spPr>
        <p:txBody>
          <a:bodyPr wrap="none">
            <a:spAutoFit/>
          </a:bodyPr>
          <a:lstStyle/>
          <a:p>
            <a:pPr>
              <a:defRPr/>
            </a:pPr>
            <a:r>
              <a:rPr lang="en-US" sz="1400" dirty="0">
                <a:latin typeface="+mn-lt"/>
              </a:rPr>
              <a:t>opCall3()</a:t>
            </a:r>
          </a:p>
        </p:txBody>
      </p:sp>
      <p:sp>
        <p:nvSpPr>
          <p:cNvPr id="178196" name="Rectangle 11"/>
          <p:cNvSpPr>
            <a:spLocks noChangeArrowheads="1"/>
          </p:cNvSpPr>
          <p:nvPr/>
        </p:nvSpPr>
        <p:spPr bwMode="auto">
          <a:xfrm>
            <a:off x="5065713" y="5392738"/>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23" name="Straight Connector 22"/>
          <p:cNvCxnSpPr/>
          <p:nvPr/>
        </p:nvCxnSpPr>
        <p:spPr bwMode="auto">
          <a:xfrm flipH="1">
            <a:off x="2382838" y="5392738"/>
            <a:ext cx="2682875"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TextBox 23"/>
          <p:cNvSpPr txBox="1"/>
          <p:nvPr/>
        </p:nvSpPr>
        <p:spPr>
          <a:xfrm>
            <a:off x="3286125" y="5084763"/>
            <a:ext cx="912813" cy="307975"/>
          </a:xfrm>
          <a:prstGeom prst="rect">
            <a:avLst/>
          </a:prstGeom>
          <a:noFill/>
        </p:spPr>
        <p:txBody>
          <a:bodyPr wrap="none">
            <a:spAutoFit/>
          </a:bodyPr>
          <a:lstStyle/>
          <a:p>
            <a:pPr>
              <a:defRPr/>
            </a:pPr>
            <a:r>
              <a:rPr lang="en-US" sz="1400" dirty="0">
                <a:latin typeface="+mn-lt"/>
              </a:rPr>
              <a:t>opCall4()</a:t>
            </a:r>
          </a:p>
        </p:txBody>
      </p:sp>
      <p:sp>
        <p:nvSpPr>
          <p:cNvPr id="178199" name="Rectangle 32"/>
          <p:cNvSpPr>
            <a:spLocks noChangeArrowheads="1"/>
          </p:cNvSpPr>
          <p:nvPr/>
        </p:nvSpPr>
        <p:spPr bwMode="auto">
          <a:xfrm>
            <a:off x="611188" y="2717800"/>
            <a:ext cx="5803900" cy="2079625"/>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 name="TextBox 25"/>
          <p:cNvSpPr txBox="1"/>
          <p:nvPr/>
        </p:nvSpPr>
        <p:spPr>
          <a:xfrm>
            <a:off x="1285875" y="2751138"/>
            <a:ext cx="1341438" cy="307975"/>
          </a:xfrm>
          <a:prstGeom prst="rect">
            <a:avLst/>
          </a:prstGeom>
          <a:noFill/>
        </p:spPr>
        <p:txBody>
          <a:bodyPr wrap="none">
            <a:spAutoFit/>
          </a:bodyPr>
          <a:lstStyle/>
          <a:p>
            <a:pPr>
              <a:defRPr/>
            </a:pPr>
            <a:r>
              <a:rPr lang="en-US" sz="1400" dirty="0">
                <a:latin typeface="+mn-lt"/>
              </a:rPr>
              <a:t>[</a:t>
            </a:r>
            <a:r>
              <a:rPr lang="en-US" sz="1400" dirty="0" err="1">
                <a:latin typeface="+mn-lt"/>
              </a:rPr>
              <a:t>conditionOne</a:t>
            </a:r>
            <a:r>
              <a:rPr lang="en-US" sz="1400" dirty="0">
                <a:latin typeface="+mn-lt"/>
              </a:rPr>
              <a:t>]</a:t>
            </a:r>
          </a:p>
        </p:txBody>
      </p:sp>
      <p:sp>
        <p:nvSpPr>
          <p:cNvPr id="29" name="Freeform 58"/>
          <p:cNvSpPr>
            <a:spLocks/>
          </p:cNvSpPr>
          <p:nvPr/>
        </p:nvSpPr>
        <p:spPr bwMode="auto">
          <a:xfrm>
            <a:off x="1116013" y="3576638"/>
            <a:ext cx="668337" cy="382587"/>
          </a:xfrm>
          <a:custGeom>
            <a:avLst/>
            <a:gdLst>
              <a:gd name="T0" fmla="*/ 0 w 421"/>
              <a:gd name="T1" fmla="*/ 241 h 241"/>
              <a:gd name="T2" fmla="*/ 301 w 421"/>
              <a:gd name="T3" fmla="*/ 241 h 241"/>
              <a:gd name="T4" fmla="*/ 421 w 421"/>
              <a:gd name="T5" fmla="*/ 120 h 241"/>
              <a:gd name="T6" fmla="*/ 421 w 421"/>
              <a:gd name="T7" fmla="*/ 0 h 241"/>
              <a:gd name="T8" fmla="*/ 0 w 421"/>
              <a:gd name="T9" fmla="*/ 0 h 241"/>
              <a:gd name="T10" fmla="*/ 0 w 421"/>
              <a:gd name="T11" fmla="*/ 241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241">
                <a:moveTo>
                  <a:pt x="0" y="241"/>
                </a:moveTo>
                <a:lnTo>
                  <a:pt x="301" y="241"/>
                </a:lnTo>
                <a:lnTo>
                  <a:pt x="421" y="120"/>
                </a:lnTo>
                <a:lnTo>
                  <a:pt x="421" y="0"/>
                </a:lnTo>
                <a:lnTo>
                  <a:pt x="0" y="0"/>
                </a:lnTo>
                <a:lnTo>
                  <a:pt x="0" y="241"/>
                </a:lnTo>
                <a:close/>
              </a:path>
            </a:pathLst>
          </a:custGeom>
          <a:noFill/>
          <a:ln w="47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r>
              <a:rPr lang="en-US" sz="1600" dirty="0">
                <a:latin typeface="+mn-lt"/>
              </a:rPr>
              <a:t>loop</a:t>
            </a:r>
          </a:p>
        </p:txBody>
      </p:sp>
      <p:sp>
        <p:nvSpPr>
          <p:cNvPr id="178202" name="Rectangle 32"/>
          <p:cNvSpPr>
            <a:spLocks noChangeArrowheads="1"/>
          </p:cNvSpPr>
          <p:nvPr/>
        </p:nvSpPr>
        <p:spPr bwMode="auto">
          <a:xfrm>
            <a:off x="1116013" y="3581400"/>
            <a:ext cx="4884737" cy="1000125"/>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 name="TextBox 30"/>
          <p:cNvSpPr txBox="1"/>
          <p:nvPr/>
        </p:nvSpPr>
        <p:spPr>
          <a:xfrm>
            <a:off x="1858963" y="3648075"/>
            <a:ext cx="1331912" cy="307975"/>
          </a:xfrm>
          <a:prstGeom prst="rect">
            <a:avLst/>
          </a:prstGeom>
          <a:noFill/>
        </p:spPr>
        <p:txBody>
          <a:bodyPr wrap="none">
            <a:spAutoFit/>
          </a:bodyPr>
          <a:lstStyle/>
          <a:p>
            <a:pPr>
              <a:defRPr/>
            </a:pPr>
            <a:r>
              <a:rPr lang="en-US" sz="1400" dirty="0">
                <a:latin typeface="+mn-lt"/>
              </a:rPr>
              <a:t>[</a:t>
            </a:r>
            <a:r>
              <a:rPr lang="en-US" sz="1400" dirty="0" err="1">
                <a:latin typeface="+mn-lt"/>
              </a:rPr>
              <a:t>conditionTwo</a:t>
            </a:r>
            <a:r>
              <a:rPr lang="en-US" sz="1400" dirty="0">
                <a:latin typeface="+mn-lt"/>
              </a:rPr>
              <a: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Frames—Control Flow (cont.)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83077534-960B-8F4C-9DDD-C3CC1D4547F5}" type="slidenum">
              <a:rPr lang="en-US" smtClean="0"/>
              <a:pPr>
                <a:defRPr/>
              </a:pPr>
              <a:t>114</a:t>
            </a:fld>
            <a:endParaRPr lang="en-US"/>
          </a:p>
        </p:txBody>
      </p:sp>
      <p:sp>
        <p:nvSpPr>
          <p:cNvPr id="6" name="Rounded Rectangular Callout 5"/>
          <p:cNvSpPr/>
          <p:nvPr/>
        </p:nvSpPr>
        <p:spPr bwMode="auto">
          <a:xfrm>
            <a:off x="6227763" y="3000375"/>
            <a:ext cx="2736850" cy="1508125"/>
          </a:xfrm>
          <a:prstGeom prst="wedgeRoundRectCallout">
            <a:avLst>
              <a:gd name="adj1" fmla="val -72138"/>
              <a:gd name="adj2" fmla="val -5670"/>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err="1">
                <a:solidFill>
                  <a:srgbClr val="0000FF"/>
                </a:solidFill>
                <a:latin typeface="+mn-lt"/>
              </a:rPr>
              <a:t>BalanceLookUp</a:t>
            </a:r>
            <a:r>
              <a:rPr lang="en-US" sz="1400" dirty="0">
                <a:solidFill>
                  <a:srgbClr val="0000FF"/>
                </a:solidFill>
                <a:latin typeface="+mn-lt"/>
              </a:rPr>
              <a:t> is a sequence diagram we defined earlier.</a:t>
            </a:r>
          </a:p>
          <a:p>
            <a:pPr>
              <a:defRPr/>
            </a:pPr>
            <a:r>
              <a:rPr lang="en-US" sz="1400" dirty="0">
                <a:solidFill>
                  <a:srgbClr val="0000FF"/>
                </a:solidFill>
                <a:latin typeface="+mn-lt"/>
              </a:rPr>
              <a:t>It is invoked here with an input parameter. The interaction specified in </a:t>
            </a:r>
            <a:r>
              <a:rPr lang="en-US" sz="1400" dirty="0" err="1">
                <a:solidFill>
                  <a:srgbClr val="0000FF"/>
                </a:solidFill>
                <a:latin typeface="+mn-lt"/>
              </a:rPr>
              <a:t>BalanceLookUp</a:t>
            </a:r>
            <a:r>
              <a:rPr lang="en-US" sz="1400" dirty="0">
                <a:solidFill>
                  <a:srgbClr val="0000FF"/>
                </a:solidFill>
                <a:latin typeface="+mn-lt"/>
              </a:rPr>
              <a:t> returns a value, assigned to var.</a:t>
            </a:r>
          </a:p>
        </p:txBody>
      </p:sp>
      <p:sp>
        <p:nvSpPr>
          <p:cNvPr id="7" name="Rectangle 6"/>
          <p:cNvSpPr/>
          <p:nvPr/>
        </p:nvSpPr>
        <p:spPr bwMode="auto">
          <a:xfrm>
            <a:off x="2214563" y="1341438"/>
            <a:ext cx="1709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objOne</a:t>
            </a:r>
            <a:r>
              <a:rPr lang="en-US" sz="1600" u="sng" dirty="0">
                <a:latin typeface="+mn-lt"/>
              </a:rPr>
              <a:t> : </a:t>
            </a:r>
            <a:r>
              <a:rPr lang="en-US" sz="1600" u="sng" dirty="0" err="1">
                <a:latin typeface="+mn-lt"/>
              </a:rPr>
              <a:t>ClassA</a:t>
            </a:r>
            <a:endParaRPr lang="en-US" sz="1600" u="sng" dirty="0">
              <a:latin typeface="+mn-lt"/>
            </a:endParaRPr>
          </a:p>
        </p:txBody>
      </p:sp>
      <p:cxnSp>
        <p:nvCxnSpPr>
          <p:cNvPr id="8" name="Straight Connector 7"/>
          <p:cNvCxnSpPr>
            <a:stCxn id="7" idx="2"/>
          </p:cNvCxnSpPr>
          <p:nvPr/>
        </p:nvCxnSpPr>
        <p:spPr bwMode="auto">
          <a:xfrm flipH="1">
            <a:off x="3068638" y="1773238"/>
            <a:ext cx="0" cy="424815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9207" name="Rectangle 7"/>
          <p:cNvSpPr>
            <a:spLocks noChangeArrowheads="1"/>
          </p:cNvSpPr>
          <p:nvPr/>
        </p:nvSpPr>
        <p:spPr bwMode="auto">
          <a:xfrm>
            <a:off x="2925763" y="2076450"/>
            <a:ext cx="287337" cy="3729038"/>
          </a:xfrm>
          <a:prstGeom prst="rect">
            <a:avLst/>
          </a:prstGeom>
          <a:solidFill>
            <a:srgbClr val="FFFFFF"/>
          </a:solidFill>
          <a:ln w="9525">
            <a:solidFill>
              <a:schemeClr val="tx1"/>
            </a:solidFill>
            <a:round/>
            <a:headEnd/>
            <a:tailEnd/>
          </a:ln>
        </p:spPr>
        <p:txBody>
          <a:bodyPr/>
          <a:lstStyle/>
          <a:p>
            <a:endParaRPr lang="en-US"/>
          </a:p>
        </p:txBody>
      </p:sp>
      <p:sp>
        <p:nvSpPr>
          <p:cNvPr id="10" name="Rectangle 9"/>
          <p:cNvSpPr/>
          <p:nvPr/>
        </p:nvSpPr>
        <p:spPr bwMode="auto">
          <a:xfrm>
            <a:off x="4356100" y="1341438"/>
            <a:ext cx="1711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objTwo</a:t>
            </a:r>
            <a:r>
              <a:rPr lang="en-US" sz="1600" u="sng" dirty="0">
                <a:latin typeface="+mn-lt"/>
              </a:rPr>
              <a:t> : </a:t>
            </a:r>
            <a:r>
              <a:rPr lang="en-US" sz="1600" u="sng" dirty="0" err="1">
                <a:latin typeface="+mn-lt"/>
              </a:rPr>
              <a:t>ClassB</a:t>
            </a:r>
            <a:endParaRPr lang="en-US" sz="1600" u="sng" dirty="0">
              <a:latin typeface="+mn-lt"/>
            </a:endParaRPr>
          </a:p>
        </p:txBody>
      </p:sp>
      <p:cxnSp>
        <p:nvCxnSpPr>
          <p:cNvPr id="11" name="Straight Connector 10"/>
          <p:cNvCxnSpPr>
            <a:stCxn id="10" idx="2"/>
          </p:cNvCxnSpPr>
          <p:nvPr/>
        </p:nvCxnSpPr>
        <p:spPr bwMode="auto">
          <a:xfrm flipH="1">
            <a:off x="5211763" y="1773238"/>
            <a:ext cx="0" cy="424815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H="1">
            <a:off x="1073150" y="2212975"/>
            <a:ext cx="1852613"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TextBox 13"/>
          <p:cNvSpPr txBox="1"/>
          <p:nvPr/>
        </p:nvSpPr>
        <p:spPr>
          <a:xfrm>
            <a:off x="250825" y="1844675"/>
            <a:ext cx="2689225" cy="307975"/>
          </a:xfrm>
          <a:prstGeom prst="rect">
            <a:avLst/>
          </a:prstGeom>
          <a:noFill/>
        </p:spPr>
        <p:txBody>
          <a:bodyPr wrap="none">
            <a:spAutoFit/>
          </a:bodyPr>
          <a:lstStyle/>
          <a:p>
            <a:pPr>
              <a:defRPr/>
            </a:pPr>
            <a:r>
              <a:rPr lang="en-US" sz="1400" dirty="0" err="1">
                <a:latin typeface="+mn-lt"/>
              </a:rPr>
              <a:t>checkAccount</a:t>
            </a:r>
            <a:r>
              <a:rPr lang="en-US" sz="1400" dirty="0">
                <a:latin typeface="+mn-lt"/>
              </a:rPr>
              <a:t>(</a:t>
            </a:r>
            <a:r>
              <a:rPr lang="en-US" sz="1400" dirty="0" err="1">
                <a:latin typeface="+mn-lt"/>
              </a:rPr>
              <a:t>accountNumber</a:t>
            </a:r>
            <a:r>
              <a:rPr lang="en-US" sz="1400" dirty="0">
                <a:latin typeface="+mn-lt"/>
              </a:rPr>
              <a:t>)</a:t>
            </a:r>
          </a:p>
        </p:txBody>
      </p:sp>
      <p:sp>
        <p:nvSpPr>
          <p:cNvPr id="179212" name="Rectangle 11"/>
          <p:cNvSpPr>
            <a:spLocks noChangeArrowheads="1"/>
          </p:cNvSpPr>
          <p:nvPr/>
        </p:nvSpPr>
        <p:spPr bwMode="auto">
          <a:xfrm>
            <a:off x="5067300" y="2800350"/>
            <a:ext cx="287338" cy="309563"/>
          </a:xfrm>
          <a:prstGeom prst="rect">
            <a:avLst/>
          </a:prstGeom>
          <a:solidFill>
            <a:srgbClr val="FFFFFF"/>
          </a:solidFill>
          <a:ln w="9525">
            <a:solidFill>
              <a:schemeClr val="tx1"/>
            </a:solidFill>
            <a:round/>
            <a:headEnd/>
            <a:tailEnd/>
          </a:ln>
        </p:spPr>
        <p:txBody>
          <a:bodyPr/>
          <a:lstStyle/>
          <a:p>
            <a:endParaRPr lang="en-US"/>
          </a:p>
        </p:txBody>
      </p:sp>
      <p:cxnSp>
        <p:nvCxnSpPr>
          <p:cNvPr id="17" name="Straight Connector 16"/>
          <p:cNvCxnSpPr/>
          <p:nvPr/>
        </p:nvCxnSpPr>
        <p:spPr bwMode="auto">
          <a:xfrm flipH="1">
            <a:off x="3213100" y="2800350"/>
            <a:ext cx="1854200"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Box 17"/>
          <p:cNvSpPr txBox="1"/>
          <p:nvPr/>
        </p:nvSpPr>
        <p:spPr>
          <a:xfrm>
            <a:off x="3825875" y="2492375"/>
            <a:ext cx="914400" cy="307975"/>
          </a:xfrm>
          <a:prstGeom prst="rect">
            <a:avLst/>
          </a:prstGeom>
          <a:noFill/>
        </p:spPr>
        <p:txBody>
          <a:bodyPr wrap="none">
            <a:spAutoFit/>
          </a:bodyPr>
          <a:lstStyle/>
          <a:p>
            <a:pPr>
              <a:defRPr/>
            </a:pPr>
            <a:r>
              <a:rPr lang="en-US" sz="1400" dirty="0">
                <a:latin typeface="+mn-lt"/>
              </a:rPr>
              <a:t>opCall2()</a:t>
            </a:r>
          </a:p>
        </p:txBody>
      </p:sp>
      <p:sp>
        <p:nvSpPr>
          <p:cNvPr id="179215" name="Rectangle 11"/>
          <p:cNvSpPr>
            <a:spLocks noChangeArrowheads="1"/>
          </p:cNvSpPr>
          <p:nvPr/>
        </p:nvSpPr>
        <p:spPr bwMode="auto">
          <a:xfrm>
            <a:off x="5060950" y="4735513"/>
            <a:ext cx="287338" cy="309562"/>
          </a:xfrm>
          <a:prstGeom prst="rect">
            <a:avLst/>
          </a:prstGeom>
          <a:solidFill>
            <a:srgbClr val="FFFFFF"/>
          </a:solidFill>
          <a:ln w="9525">
            <a:solidFill>
              <a:schemeClr val="tx1"/>
            </a:solidFill>
            <a:round/>
            <a:headEnd/>
            <a:tailEnd/>
          </a:ln>
        </p:spPr>
        <p:txBody>
          <a:bodyPr/>
          <a:lstStyle/>
          <a:p>
            <a:endParaRPr lang="en-US"/>
          </a:p>
        </p:txBody>
      </p:sp>
      <p:cxnSp>
        <p:nvCxnSpPr>
          <p:cNvPr id="23" name="Straight Connector 22"/>
          <p:cNvCxnSpPr/>
          <p:nvPr/>
        </p:nvCxnSpPr>
        <p:spPr bwMode="auto">
          <a:xfrm flipH="1">
            <a:off x="3213100" y="4735513"/>
            <a:ext cx="1847850"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TextBox 23"/>
          <p:cNvSpPr txBox="1"/>
          <p:nvPr/>
        </p:nvSpPr>
        <p:spPr>
          <a:xfrm>
            <a:off x="3819525" y="4427538"/>
            <a:ext cx="1163638" cy="307975"/>
          </a:xfrm>
          <a:prstGeom prst="rect">
            <a:avLst/>
          </a:prstGeom>
          <a:noFill/>
        </p:spPr>
        <p:txBody>
          <a:bodyPr wrap="none">
            <a:spAutoFit/>
          </a:bodyPr>
          <a:lstStyle/>
          <a:p>
            <a:pPr>
              <a:defRPr/>
            </a:pPr>
            <a:r>
              <a:rPr lang="en-US" sz="1400" dirty="0">
                <a:latin typeface="+mn-lt"/>
              </a:rPr>
              <a:t>opCall4(</a:t>
            </a:r>
            <a:r>
              <a:rPr lang="en-US" sz="1400" dirty="0" err="1">
                <a:latin typeface="+mn-lt"/>
              </a:rPr>
              <a:t>var</a:t>
            </a:r>
            <a:r>
              <a:rPr lang="en-US" sz="1400" dirty="0">
                <a:latin typeface="+mn-lt"/>
              </a:rPr>
              <a:t>)</a:t>
            </a:r>
          </a:p>
        </p:txBody>
      </p:sp>
      <p:sp>
        <p:nvSpPr>
          <p:cNvPr id="29" name="Freeform 58"/>
          <p:cNvSpPr>
            <a:spLocks/>
          </p:cNvSpPr>
          <p:nvPr/>
        </p:nvSpPr>
        <p:spPr bwMode="auto">
          <a:xfrm>
            <a:off x="2117725" y="3213100"/>
            <a:ext cx="668338" cy="382588"/>
          </a:xfrm>
          <a:custGeom>
            <a:avLst/>
            <a:gdLst>
              <a:gd name="T0" fmla="*/ 0 w 421"/>
              <a:gd name="T1" fmla="*/ 241 h 241"/>
              <a:gd name="T2" fmla="*/ 301 w 421"/>
              <a:gd name="T3" fmla="*/ 241 h 241"/>
              <a:gd name="T4" fmla="*/ 421 w 421"/>
              <a:gd name="T5" fmla="*/ 120 h 241"/>
              <a:gd name="T6" fmla="*/ 421 w 421"/>
              <a:gd name="T7" fmla="*/ 0 h 241"/>
              <a:gd name="T8" fmla="*/ 0 w 421"/>
              <a:gd name="T9" fmla="*/ 0 h 241"/>
              <a:gd name="T10" fmla="*/ 0 w 421"/>
              <a:gd name="T11" fmla="*/ 241 h 2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241">
                <a:moveTo>
                  <a:pt x="0" y="241"/>
                </a:moveTo>
                <a:lnTo>
                  <a:pt x="301" y="241"/>
                </a:lnTo>
                <a:lnTo>
                  <a:pt x="421" y="120"/>
                </a:lnTo>
                <a:lnTo>
                  <a:pt x="421" y="0"/>
                </a:lnTo>
                <a:lnTo>
                  <a:pt x="0" y="0"/>
                </a:lnTo>
                <a:lnTo>
                  <a:pt x="0" y="241"/>
                </a:lnTo>
                <a:close/>
              </a:path>
            </a:pathLst>
          </a:custGeom>
          <a:noFill/>
          <a:ln w="476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r>
              <a:rPr lang="en-US" sz="1600" dirty="0">
                <a:latin typeface="+mn-lt"/>
              </a:rPr>
              <a:t>ref</a:t>
            </a:r>
          </a:p>
        </p:txBody>
      </p:sp>
      <p:sp>
        <p:nvSpPr>
          <p:cNvPr id="30" name="Rectangle 32"/>
          <p:cNvSpPr>
            <a:spLocks noChangeArrowheads="1"/>
          </p:cNvSpPr>
          <p:nvPr/>
        </p:nvSpPr>
        <p:spPr bwMode="auto">
          <a:xfrm>
            <a:off x="2124075" y="3213100"/>
            <a:ext cx="3743325" cy="998538"/>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defRPr/>
            </a:pPr>
            <a:r>
              <a:rPr lang="en-US" sz="1400" dirty="0" err="1">
                <a:latin typeface="+mn-lt"/>
              </a:rPr>
              <a:t>var</a:t>
            </a:r>
            <a:r>
              <a:rPr lang="en-US" sz="1400" dirty="0">
                <a:latin typeface="+mn-lt"/>
              </a:rPr>
              <a:t> = </a:t>
            </a:r>
            <a:r>
              <a:rPr lang="en-US" sz="1400" dirty="0" err="1">
                <a:latin typeface="+mn-lt"/>
              </a:rPr>
              <a:t>BalanceLookUp</a:t>
            </a:r>
            <a:r>
              <a:rPr lang="en-US" sz="1400" dirty="0">
                <a:latin typeface="+mn-lt"/>
              </a:rPr>
              <a:t>(</a:t>
            </a:r>
            <a:r>
              <a:rPr lang="en-US" sz="1400" dirty="0" err="1">
                <a:latin typeface="+mn-lt"/>
              </a:rPr>
              <a:t>accountNumber</a:t>
            </a:r>
            <a:r>
              <a:rPr lang="en-US" sz="1400" dirty="0">
                <a:latin typeface="+mn-lt"/>
              </a:rPr>
              <a:t>)</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517358FD-A8C2-A345-A091-CE312ACD9F45}" type="slidenum">
              <a:rPr lang="en-US"/>
              <a:pPr>
                <a:defRPr/>
              </a:pPr>
              <a:t>115</a:t>
            </a:fld>
            <a:endParaRPr lang="en-US"/>
          </a:p>
        </p:txBody>
      </p:sp>
      <p:sp>
        <p:nvSpPr>
          <p:cNvPr id="1169410"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9411" name="Rectangle 1027"/>
          <p:cNvSpPr>
            <a:spLocks noGrp="1" noChangeArrowheads="1"/>
          </p:cNvSpPr>
          <p:nvPr>
            <p:ph type="body" idx="1"/>
          </p:nvPr>
        </p:nvSpPr>
        <p:spPr/>
        <p:txBody>
          <a:bodyPr/>
          <a:lstStyle/>
          <a:p>
            <a:pPr>
              <a:defRPr/>
            </a:pPr>
            <a:r>
              <a:rPr lang="en-US" dirty="0">
                <a:solidFill>
                  <a:schemeClr val="folHlink"/>
                </a:solidFill>
              </a:rPr>
              <a:t>Overview</a:t>
            </a:r>
          </a:p>
          <a:p>
            <a:pPr>
              <a:defRPr/>
            </a:pPr>
            <a:r>
              <a:rPr lang="en-US" dirty="0"/>
              <a:t>Analysis Concepts</a:t>
            </a:r>
          </a:p>
          <a:p>
            <a:pPr lvl="1">
              <a:defRPr/>
            </a:pPr>
            <a:r>
              <a:rPr lang="en-US" dirty="0">
                <a:solidFill>
                  <a:schemeClr val="folHlink"/>
                </a:solidFill>
              </a:rPr>
              <a:t>Modeling structure: class </a:t>
            </a:r>
            <a:r>
              <a:rPr lang="en-US" dirty="0" smtClean="0">
                <a:solidFill>
                  <a:schemeClr val="folHlink"/>
                </a:solidFill>
              </a:rPr>
              <a:t>diagram</a:t>
            </a:r>
          </a:p>
          <a:p>
            <a:pPr lvl="1">
              <a:defRPr/>
            </a:pPr>
            <a:r>
              <a:rPr lang="en-US" dirty="0" smtClean="0">
                <a:solidFill>
                  <a:schemeClr val="folHlink"/>
                </a:solidFill>
              </a:rPr>
              <a:t>Modeling interaction: sequence diagram</a:t>
            </a:r>
            <a:endParaRPr lang="en-US" dirty="0">
              <a:solidFill>
                <a:schemeClr val="folHlink"/>
              </a:solidFill>
            </a:endParaRPr>
          </a:p>
          <a:p>
            <a:pPr lvl="1">
              <a:defRPr/>
            </a:pPr>
            <a:r>
              <a:rPr lang="en-US" dirty="0" smtClean="0"/>
              <a:t>Modeling </a:t>
            </a:r>
            <a:r>
              <a:rPr lang="en-US" dirty="0"/>
              <a:t>state-based behavior: state machine diagram</a:t>
            </a:r>
          </a:p>
          <a:p>
            <a:pPr>
              <a:defRPr/>
            </a:pPr>
            <a:r>
              <a:rPr lang="en-US" dirty="0">
                <a:solidFill>
                  <a:schemeClr val="folHlink"/>
                </a:solidFill>
              </a:rPr>
              <a:t>Analysis Process</a:t>
            </a:r>
          </a:p>
          <a:p>
            <a:pPr lvl="1">
              <a:defRPr/>
            </a:pPr>
            <a:r>
              <a:rPr lang="en-US" dirty="0">
                <a:solidFill>
                  <a:schemeClr val="folHlink"/>
                </a:solidFill>
              </a:rPr>
              <a:t>Finding objects/classes (heuristics)</a:t>
            </a:r>
          </a:p>
          <a:p>
            <a:pPr lvl="1">
              <a:defRPr/>
            </a:pPr>
            <a:r>
              <a:rPr lang="en-US" dirty="0">
                <a:solidFill>
                  <a:schemeClr val="folHlink"/>
                </a:solidFill>
              </a:rPr>
              <a:t>Finding relationships : associations and attributes (heuristics)</a:t>
            </a:r>
          </a:p>
          <a:p>
            <a:pPr lvl="1">
              <a:defRPr/>
            </a:pPr>
            <a:r>
              <a:rPr lang="en-US" dirty="0" smtClean="0">
                <a:solidFill>
                  <a:schemeClr val="folHlink"/>
                </a:solidFill>
              </a:rPr>
              <a:t>…</a:t>
            </a:r>
            <a:endParaRPr lang="en-US" dirty="0">
              <a:solidFill>
                <a:schemeClr val="folHlink"/>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Different Kinds of Object </a:t>
            </a:r>
            <a:r>
              <a:rPr lang="en-US" dirty="0" err="1" smtClean="0"/>
              <a:t>Behaviours</a:t>
            </a:r>
            <a:r>
              <a:rPr lang="en-US" dirty="0" smtClean="0"/>
              <a:t/>
            </a:r>
            <a:br>
              <a:rPr lang="en-US" dirty="0" smtClean="0"/>
            </a:br>
            <a:r>
              <a:rPr lang="en-US" dirty="0" smtClean="0"/>
              <a:t>[Douglas, Wagner et al]</a:t>
            </a:r>
            <a:endParaRPr lang="en-US" dirty="0"/>
          </a:p>
        </p:txBody>
      </p:sp>
      <p:sp>
        <p:nvSpPr>
          <p:cNvPr id="3" name="Content Placeholder 2"/>
          <p:cNvSpPr>
            <a:spLocks noGrp="1"/>
          </p:cNvSpPr>
          <p:nvPr>
            <p:ph idx="1"/>
          </p:nvPr>
        </p:nvSpPr>
        <p:spPr/>
        <p:txBody>
          <a:bodyPr/>
          <a:lstStyle/>
          <a:p>
            <a:pPr>
              <a:defRPr/>
            </a:pPr>
            <a:r>
              <a:rPr lang="en-US" b="1" dirty="0" smtClean="0"/>
              <a:t>Simple </a:t>
            </a:r>
            <a:r>
              <a:rPr lang="en-US" b="1" dirty="0" err="1" smtClean="0"/>
              <a:t>behaviour</a:t>
            </a:r>
            <a:r>
              <a:rPr lang="en-US" dirty="0" smtClean="0"/>
              <a:t>: object performs services on request and keeps no memory of previous services</a:t>
            </a:r>
          </a:p>
          <a:p>
            <a:pPr lvl="1">
              <a:tabLst>
                <a:tab pos="1257300" algn="l"/>
              </a:tabLst>
              <a:defRPr/>
            </a:pPr>
            <a:r>
              <a:rPr lang="en-US" dirty="0" smtClean="0"/>
              <a:t>e.g., a simple math function such as sine, or square root</a:t>
            </a:r>
          </a:p>
          <a:p>
            <a:pPr lvl="1">
              <a:tabLst>
                <a:tab pos="1257300" algn="l"/>
              </a:tabLst>
              <a:defRPr/>
            </a:pPr>
            <a:r>
              <a:rPr lang="en-US" dirty="0" smtClean="0"/>
              <a:t>returns the value measured from a sensor at a given instant in time</a:t>
            </a:r>
          </a:p>
          <a:p>
            <a:pPr lvl="1">
              <a:tabLst>
                <a:tab pos="1257300" algn="l"/>
              </a:tabLst>
              <a:defRPr/>
            </a:pPr>
            <a:r>
              <a:rPr lang="en-US" dirty="0" smtClean="0"/>
              <a:t>returns value of object attribute.</a:t>
            </a:r>
          </a:p>
          <a:p>
            <a:pPr marL="287338" indent="-285750">
              <a:spcBef>
                <a:spcPts val="600"/>
              </a:spcBef>
              <a:tabLst>
                <a:tab pos="1524000" algn="l"/>
              </a:tabLst>
              <a:defRPr/>
            </a:pPr>
            <a:r>
              <a:rPr lang="en-US" b="1" dirty="0" smtClean="0"/>
              <a:t>State </a:t>
            </a:r>
            <a:r>
              <a:rPr lang="en-US" b="1" dirty="0" err="1" smtClean="0"/>
              <a:t>behaviour</a:t>
            </a:r>
            <a:r>
              <a:rPr lang="en-US" dirty="0" smtClean="0"/>
              <a:t> (a.k.a., state-driven, reactive): the way the object performs services depends on what happened in the past (memory), i.e., what other services have occurred before</a:t>
            </a:r>
          </a:p>
          <a:p>
            <a:pPr marL="636588" lvl="1" indent="-285750">
              <a:tabLst>
                <a:tab pos="1257300" algn="l"/>
              </a:tabLst>
              <a:defRPr/>
            </a:pPr>
            <a:r>
              <a:rPr lang="en-US" dirty="0" smtClean="0"/>
              <a:t>e.g., a cruise control</a:t>
            </a:r>
          </a:p>
          <a:p>
            <a:pPr marL="636588" lvl="1" indent="-285750">
              <a:tabLst>
                <a:tab pos="1257300" algn="l"/>
              </a:tabLst>
              <a:defRPr/>
            </a:pPr>
            <a:r>
              <a:rPr lang="en-US" dirty="0" smtClean="0"/>
              <a:t>an elevator control</a:t>
            </a:r>
          </a:p>
          <a:p>
            <a:pPr marL="287338" indent="-285750">
              <a:tabLst>
                <a:tab pos="1524000" algn="l"/>
              </a:tabLst>
              <a:defRPr/>
            </a:pPr>
            <a:r>
              <a:rPr lang="en-US" b="1" dirty="0" smtClean="0"/>
              <a:t>Continuous </a:t>
            </a:r>
            <a:r>
              <a:rPr lang="en-US" b="1" dirty="0" err="1" smtClean="0"/>
              <a:t>behaviour</a:t>
            </a:r>
            <a:r>
              <a:rPr lang="en-US" dirty="0" smtClean="0"/>
              <a:t>: current output depends on the previous history in a way that does not lend itself to discretization (as in state </a:t>
            </a:r>
            <a:r>
              <a:rPr lang="en-US" dirty="0" err="1" smtClean="0"/>
              <a:t>behaviour</a:t>
            </a:r>
            <a:r>
              <a:rPr lang="en-US" dirty="0" smtClean="0"/>
              <a:t>)</a:t>
            </a:r>
          </a:p>
          <a:p>
            <a:pPr marL="636588" lvl="1" indent="-285750">
              <a:tabLst>
                <a:tab pos="1257300" algn="l"/>
              </a:tabLst>
              <a:defRPr/>
            </a:pPr>
            <a:r>
              <a:rPr lang="en-US" dirty="0" smtClean="0"/>
              <a:t>e.g.,	digital filter</a:t>
            </a:r>
          </a:p>
          <a:p>
            <a:pPr lvl="2">
              <a:defRPr/>
            </a:pPr>
            <a:endParaRPr lang="en-US" dirty="0" smtClean="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5EC17F9F-908D-6542-AD22-DB4EE6237315}" type="slidenum">
              <a:rPr lang="en-US" smtClean="0"/>
              <a:pPr>
                <a:defRPr/>
              </a:pPr>
              <a:t>116</a:t>
            </a:fld>
            <a:endParaRPr lang="en-US"/>
          </a:p>
        </p:txBody>
      </p:sp>
      <p:sp>
        <p:nvSpPr>
          <p:cNvPr id="6" name="Rounded Rectangle 5"/>
          <p:cNvSpPr>
            <a:spLocks noChangeArrowheads="1"/>
          </p:cNvSpPr>
          <p:nvPr/>
        </p:nvSpPr>
        <p:spPr bwMode="auto">
          <a:xfrm>
            <a:off x="928662" y="2944813"/>
            <a:ext cx="2087563" cy="555625"/>
          </a:xfrm>
          <a:prstGeom prst="roundRect">
            <a:avLst>
              <a:gd name="adj" fmla="val 16667"/>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Notion of State in a Finite State Machine</a:t>
            </a:r>
            <a:endParaRPr lang="en-US" dirty="0"/>
          </a:p>
        </p:txBody>
      </p:sp>
      <p:sp>
        <p:nvSpPr>
          <p:cNvPr id="3" name="Content Placeholder 2"/>
          <p:cNvSpPr>
            <a:spLocks noGrp="1"/>
          </p:cNvSpPr>
          <p:nvPr>
            <p:ph idx="1"/>
          </p:nvPr>
        </p:nvSpPr>
        <p:spPr/>
        <p:txBody>
          <a:bodyPr/>
          <a:lstStyle/>
          <a:p>
            <a:pPr>
              <a:tabLst>
                <a:tab pos="1168400" algn="l"/>
              </a:tabLst>
              <a:defRPr/>
            </a:pPr>
            <a:r>
              <a:rPr lang="en-US" dirty="0" smtClean="0"/>
              <a:t>State =	information about past </a:t>
            </a:r>
            <a:r>
              <a:rPr lang="en-US" dirty="0"/>
              <a:t>history. </a:t>
            </a:r>
            <a:endParaRPr lang="en-US" dirty="0" smtClean="0"/>
          </a:p>
          <a:p>
            <a:pPr marL="0" indent="0">
              <a:buFontTx/>
              <a:buNone/>
              <a:tabLst>
                <a:tab pos="1168400" algn="l"/>
              </a:tabLst>
              <a:defRPr/>
            </a:pPr>
            <a:r>
              <a:rPr lang="en-US" dirty="0" smtClean="0"/>
              <a:t>	condition that persists for a significant period of time</a:t>
            </a:r>
          </a:p>
          <a:p>
            <a:pPr>
              <a:defRPr/>
            </a:pPr>
            <a:r>
              <a:rPr lang="en-US" dirty="0" smtClean="0"/>
              <a:t>All </a:t>
            </a:r>
            <a:r>
              <a:rPr lang="en-US" dirty="0"/>
              <a:t>states represent </a:t>
            </a:r>
            <a:r>
              <a:rPr lang="en-US" dirty="0">
                <a:solidFill>
                  <a:srgbClr val="FF0000"/>
                </a:solidFill>
              </a:rPr>
              <a:t>all possible situations </a:t>
            </a:r>
            <a:r>
              <a:rPr lang="en-US" dirty="0"/>
              <a:t>in </a:t>
            </a:r>
            <a:r>
              <a:rPr lang="en-US" dirty="0" smtClean="0"/>
              <a:t>which the </a:t>
            </a:r>
            <a:r>
              <a:rPr lang="en-US" dirty="0"/>
              <a:t>state machine may ever be. </a:t>
            </a:r>
            <a:endParaRPr lang="en-US" dirty="0" smtClean="0"/>
          </a:p>
          <a:p>
            <a:pPr>
              <a:defRPr/>
            </a:pPr>
            <a:r>
              <a:rPr lang="en-US" dirty="0" smtClean="0"/>
              <a:t>Contains </a:t>
            </a:r>
            <a:r>
              <a:rPr lang="en-US" dirty="0"/>
              <a:t>a kind of </a:t>
            </a:r>
            <a:r>
              <a:rPr lang="en-US" dirty="0" smtClean="0">
                <a:solidFill>
                  <a:srgbClr val="FF0000"/>
                </a:solidFill>
              </a:rPr>
              <a:t>memory</a:t>
            </a:r>
            <a:r>
              <a:rPr lang="en-US" dirty="0" smtClean="0"/>
              <a:t>: how </a:t>
            </a:r>
            <a:r>
              <a:rPr lang="en-US" dirty="0"/>
              <a:t>the state machine can have reached the present situation. </a:t>
            </a:r>
            <a:endParaRPr lang="en-US" dirty="0" smtClean="0"/>
          </a:p>
          <a:p>
            <a:pPr>
              <a:defRPr/>
            </a:pPr>
            <a:r>
              <a:rPr lang="en-US" dirty="0" smtClean="0"/>
              <a:t>As the application </a:t>
            </a:r>
            <a:r>
              <a:rPr lang="en-US" dirty="0"/>
              <a:t>runs the state changes from time to time, and outputs </a:t>
            </a:r>
            <a:r>
              <a:rPr lang="en-US" dirty="0" smtClean="0"/>
              <a:t>may depend </a:t>
            </a:r>
            <a:r>
              <a:rPr lang="en-US" dirty="0"/>
              <a:t>on the current state as well as on the inputs</a:t>
            </a:r>
            <a:r>
              <a:rPr lang="en-US" dirty="0" smtClean="0"/>
              <a:t>.</a:t>
            </a:r>
          </a:p>
          <a:p>
            <a:pPr>
              <a:defRPr/>
            </a:pPr>
            <a:r>
              <a:rPr lang="en-US" dirty="0" smtClean="0"/>
              <a:t>States are </a:t>
            </a:r>
            <a:r>
              <a:rPr lang="en-US" dirty="0" smtClean="0">
                <a:solidFill>
                  <a:srgbClr val="FF0000"/>
                </a:solidFill>
              </a:rPr>
              <a:t>distinguishable</a:t>
            </a:r>
            <a:r>
              <a:rPr lang="en-US" dirty="0" smtClean="0"/>
              <a:t>: i.e., they observably differ from one another in either one (or several) of:</a:t>
            </a:r>
          </a:p>
          <a:p>
            <a:pPr lvl="1">
              <a:defRPr/>
            </a:pPr>
            <a:r>
              <a:rPr lang="en-US" dirty="0" smtClean="0"/>
              <a:t>The events they accept</a:t>
            </a:r>
          </a:p>
          <a:p>
            <a:pPr lvl="1">
              <a:defRPr/>
            </a:pPr>
            <a:r>
              <a:rPr lang="en-US" dirty="0" smtClean="0"/>
              <a:t>The transition they take as a result of accepting those events</a:t>
            </a:r>
          </a:p>
          <a:p>
            <a:pPr lvl="2">
              <a:defRPr/>
            </a:pPr>
            <a:r>
              <a:rPr lang="en-US" dirty="0" smtClean="0"/>
              <a:t>A transition is a response to an event that causes a state change</a:t>
            </a:r>
          </a:p>
          <a:p>
            <a:pPr lvl="1">
              <a:defRPr/>
            </a:pPr>
            <a:r>
              <a:rPr lang="en-US" dirty="0" smtClean="0"/>
              <a:t>The actions they perform.</a:t>
            </a:r>
          </a:p>
          <a:p>
            <a:pPr lvl="1">
              <a:defRPr/>
            </a:pPr>
            <a:endParaRPr lang="en-US" dirty="0" smtClean="0"/>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0BFC701A-CDB7-AD4B-98CD-9B63AF9F4C63}"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State = Condition: Condition on What?</a:t>
            </a:r>
            <a:endParaRPr lang="en-US" dirty="0"/>
          </a:p>
        </p:txBody>
      </p:sp>
      <p:sp>
        <p:nvSpPr>
          <p:cNvPr id="3" name="Content Placeholder 2"/>
          <p:cNvSpPr>
            <a:spLocks noGrp="1"/>
          </p:cNvSpPr>
          <p:nvPr>
            <p:ph idx="1"/>
          </p:nvPr>
        </p:nvSpPr>
        <p:spPr/>
        <p:txBody>
          <a:bodyPr/>
          <a:lstStyle/>
          <a:p>
            <a:pPr>
              <a:lnSpc>
                <a:spcPct val="90000"/>
              </a:lnSpc>
              <a:defRPr/>
            </a:pPr>
            <a:r>
              <a:rPr lang="en-GB" dirty="0" smtClean="0">
                <a:cs typeface="Times New Roman" pitchFamily="18" charset="0"/>
              </a:rPr>
              <a:t>The current state of an object is determined by:</a:t>
            </a:r>
          </a:p>
          <a:p>
            <a:pPr lvl="1">
              <a:lnSpc>
                <a:spcPct val="90000"/>
              </a:lnSpc>
              <a:defRPr/>
            </a:pPr>
            <a:r>
              <a:rPr lang="en-GB" dirty="0" smtClean="0">
                <a:cs typeface="Times New Roman" pitchFamily="18" charset="0"/>
              </a:rPr>
              <a:t>the current value of the object’s attributes (state variables) </a:t>
            </a:r>
          </a:p>
          <a:p>
            <a:pPr lvl="1">
              <a:lnSpc>
                <a:spcPct val="90000"/>
              </a:lnSpc>
              <a:defRPr/>
            </a:pPr>
            <a:r>
              <a:rPr lang="en-GB" dirty="0" smtClean="0">
                <a:cs typeface="Times New Roman" pitchFamily="18" charset="0"/>
              </a:rPr>
              <a:t>the current value (and contents) of links that it has with other objects</a:t>
            </a:r>
          </a:p>
          <a:p>
            <a:pPr lvl="2">
              <a:lnSpc>
                <a:spcPct val="90000"/>
              </a:lnSpc>
              <a:defRPr/>
            </a:pPr>
            <a:r>
              <a:rPr lang="en-GB" dirty="0" smtClean="0">
                <a:cs typeface="Times New Roman" pitchFamily="18" charset="0"/>
              </a:rPr>
              <a:t>Possibly the current value of other (linked) objects’ attributes</a:t>
            </a:r>
          </a:p>
          <a:p>
            <a:pPr>
              <a:lnSpc>
                <a:spcPct val="90000"/>
              </a:lnSpc>
              <a:defRPr/>
            </a:pPr>
            <a:r>
              <a:rPr lang="en-GB" dirty="0" smtClean="0">
                <a:cs typeface="Times New Roman" pitchFamily="18" charset="0"/>
              </a:rPr>
              <a:t>Example: </a:t>
            </a:r>
          </a:p>
          <a:p>
            <a:pPr lvl="1">
              <a:lnSpc>
                <a:spcPct val="90000"/>
              </a:lnSpc>
              <a:defRPr/>
            </a:pPr>
            <a:r>
              <a:rPr lang="en-GB" sz="1600" dirty="0" smtClean="0">
                <a:cs typeface="Times New Roman" pitchFamily="18" charset="0"/>
              </a:rPr>
              <a:t>class </a:t>
            </a:r>
            <a:r>
              <a:rPr lang="en-GB" sz="1600" dirty="0" err="1" smtClean="0">
                <a:latin typeface="Courier" pitchFamily="49" charset="0"/>
                <a:cs typeface="Times New Roman" pitchFamily="18" charset="0"/>
              </a:rPr>
              <a:t>StaffMember</a:t>
            </a:r>
            <a:r>
              <a:rPr lang="en-GB" sz="1600" dirty="0" smtClean="0">
                <a:cs typeface="Times New Roman" pitchFamily="18" charset="0"/>
              </a:rPr>
              <a:t> has an attribute </a:t>
            </a:r>
            <a:r>
              <a:rPr lang="en-GB" sz="1600" dirty="0" err="1" smtClean="0">
                <a:latin typeface="Courier New" pitchFamily="49" charset="0"/>
                <a:cs typeface="Times New Roman" pitchFamily="18" charset="0"/>
              </a:rPr>
              <a:t>startDate</a:t>
            </a:r>
            <a:r>
              <a:rPr lang="en-GB" sz="1600" dirty="0" smtClean="0">
                <a:cs typeface="Times New Roman" pitchFamily="18" charset="0"/>
              </a:rPr>
              <a:t> </a:t>
            </a:r>
          </a:p>
          <a:p>
            <a:pPr lvl="1">
              <a:lnSpc>
                <a:spcPct val="90000"/>
              </a:lnSpc>
              <a:defRPr/>
            </a:pPr>
            <a:r>
              <a:rPr lang="en-GB" sz="1600" dirty="0" err="1" smtClean="0">
                <a:latin typeface="Courier New" pitchFamily="49" charset="0"/>
                <a:cs typeface="Times New Roman" pitchFamily="18" charset="0"/>
              </a:rPr>
              <a:t>startDate</a:t>
            </a:r>
            <a:r>
              <a:rPr lang="en-GB" sz="1600" dirty="0" smtClean="0">
                <a:cs typeface="Times New Roman" pitchFamily="18" charset="0"/>
              </a:rPr>
              <a:t> determines whether a </a:t>
            </a:r>
            <a:r>
              <a:rPr lang="en-GB" sz="1600" dirty="0" err="1" smtClean="0">
                <a:latin typeface="Courier New" pitchFamily="49" charset="0"/>
                <a:cs typeface="Times New Roman" pitchFamily="18" charset="0"/>
              </a:rPr>
              <a:t>StaffMember</a:t>
            </a:r>
            <a:r>
              <a:rPr lang="en-GB" sz="1600" dirty="0" smtClean="0">
                <a:cs typeface="Times New Roman" pitchFamily="18" charset="0"/>
              </a:rPr>
              <a:t> object is in the </a:t>
            </a:r>
            <a:r>
              <a:rPr lang="en-GB" sz="1600" i="1" dirty="0" smtClean="0">
                <a:cs typeface="Times New Roman" pitchFamily="18" charset="0"/>
              </a:rPr>
              <a:t>probationary state</a:t>
            </a:r>
            <a:r>
              <a:rPr lang="en-GB" sz="1600" dirty="0" smtClean="0">
                <a:cs typeface="Times New Roman" pitchFamily="18" charset="0"/>
              </a:rPr>
              <a:t>:</a:t>
            </a:r>
          </a:p>
          <a:p>
            <a:pPr lvl="2" algn="just">
              <a:lnSpc>
                <a:spcPct val="90000"/>
              </a:lnSpc>
              <a:defRPr/>
            </a:pPr>
            <a:r>
              <a:rPr lang="en-GB" dirty="0" smtClean="0">
                <a:cs typeface="Times New Roman" pitchFamily="18" charset="0"/>
              </a:rPr>
              <a:t>The </a:t>
            </a:r>
            <a:r>
              <a:rPr lang="en-GB" dirty="0" err="1" smtClean="0">
                <a:latin typeface="Courier New" pitchFamily="49" charset="0"/>
                <a:cs typeface="Courier New" pitchFamily="49" charset="0"/>
              </a:rPr>
              <a:t>StaffMember</a:t>
            </a:r>
            <a:r>
              <a:rPr lang="en-GB" dirty="0" smtClean="0">
                <a:cs typeface="Times New Roman" pitchFamily="18" charset="0"/>
              </a:rPr>
              <a:t> object is in the </a:t>
            </a:r>
            <a:r>
              <a:rPr lang="en-GB" dirty="0" smtClean="0">
                <a:latin typeface="Courier New" pitchFamily="49" charset="0"/>
                <a:cs typeface="Courier New" pitchFamily="49" charset="0"/>
              </a:rPr>
              <a:t>Probationary</a:t>
            </a:r>
            <a:r>
              <a:rPr lang="en-GB" dirty="0" smtClean="0">
                <a:cs typeface="Times New Roman" pitchFamily="18" charset="0"/>
              </a:rPr>
              <a:t> state for the first six months of employment.  </a:t>
            </a:r>
          </a:p>
          <a:p>
            <a:pPr lvl="2" algn="just">
              <a:lnSpc>
                <a:spcPct val="90000"/>
              </a:lnSpc>
              <a:defRPr/>
            </a:pPr>
            <a:r>
              <a:rPr lang="en-GB" dirty="0" smtClean="0">
                <a:cs typeface="Times New Roman" pitchFamily="18" charset="0"/>
              </a:rPr>
              <a:t>While in this state, a staff member has different employment rights.</a:t>
            </a:r>
          </a:p>
          <a:p>
            <a:pPr>
              <a:lnSpc>
                <a:spcPct val="90000"/>
              </a:lnSpc>
              <a:defRPr/>
            </a:pPr>
            <a:r>
              <a:rPr lang="en-GB" dirty="0" smtClean="0">
                <a:cs typeface="Times New Roman" pitchFamily="18" charset="0"/>
              </a:rPr>
              <a:t>Some attributes and links of an object are significant for the determination of its state while others are not.</a:t>
            </a:r>
          </a:p>
          <a:p>
            <a:pPr lvl="1">
              <a:lnSpc>
                <a:spcPct val="90000"/>
              </a:lnSpc>
              <a:defRPr/>
            </a:pPr>
            <a:r>
              <a:rPr lang="en-GB" sz="1600" dirty="0" err="1" smtClean="0">
                <a:latin typeface="Courier New" pitchFamily="49" charset="0"/>
                <a:cs typeface="Courier New" pitchFamily="49" charset="0"/>
              </a:rPr>
              <a:t>staffName</a:t>
            </a:r>
            <a:r>
              <a:rPr lang="en-GB" sz="1600" dirty="0" smtClean="0">
                <a:cs typeface="Times New Roman" pitchFamily="18" charset="0"/>
              </a:rPr>
              <a:t> and </a:t>
            </a:r>
            <a:r>
              <a:rPr lang="en-GB" sz="1600" dirty="0" err="1" smtClean="0">
                <a:latin typeface="Courier New" pitchFamily="49" charset="0"/>
                <a:cs typeface="Courier New" pitchFamily="49" charset="0"/>
              </a:rPr>
              <a:t>staffNo</a:t>
            </a:r>
            <a:r>
              <a:rPr lang="en-GB" sz="1600" dirty="0" smtClean="0">
                <a:cs typeface="Times New Roman" pitchFamily="18" charset="0"/>
              </a:rPr>
              <a:t> attributes of a </a:t>
            </a:r>
            <a:r>
              <a:rPr lang="en-GB" sz="1600" dirty="0" err="1" smtClean="0">
                <a:latin typeface="Courier New" pitchFamily="49" charset="0"/>
                <a:cs typeface="Courier New" pitchFamily="49" charset="0"/>
              </a:rPr>
              <a:t>StaffMember</a:t>
            </a:r>
            <a:r>
              <a:rPr lang="en-GB" sz="1600" dirty="0" smtClean="0">
                <a:cs typeface="Times New Roman" pitchFamily="18" charset="0"/>
              </a:rPr>
              <a:t> object have no impact upon its state</a:t>
            </a:r>
          </a:p>
          <a:p>
            <a:pPr>
              <a:lnSpc>
                <a:spcPct val="90000"/>
              </a:lnSpc>
              <a:defRPr/>
            </a:pPr>
            <a:r>
              <a:rPr lang="en-US" dirty="0" smtClean="0"/>
              <a:t>Often: several attributes’ and links’ values are used to define a state</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29D08CF5-2D31-EB43-8B6A-DE41E315F90B}"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State Conditions are Distinguishable</a:t>
            </a:r>
            <a:endParaRPr lang="en-US" dirty="0"/>
          </a:p>
        </p:txBody>
      </p:sp>
      <p:sp>
        <p:nvSpPr>
          <p:cNvPr id="3" name="Content Placeholder 2"/>
          <p:cNvSpPr>
            <a:spLocks noGrp="1"/>
          </p:cNvSpPr>
          <p:nvPr>
            <p:ph idx="1"/>
          </p:nvPr>
        </p:nvSpPr>
        <p:spPr/>
        <p:txBody>
          <a:bodyPr/>
          <a:lstStyle/>
          <a:p>
            <a:pPr>
              <a:defRPr/>
            </a:pPr>
            <a:r>
              <a:rPr lang="en-US" dirty="0" smtClean="0"/>
              <a:t>Since any two different states are distinguishable</a:t>
            </a:r>
          </a:p>
          <a:p>
            <a:pPr>
              <a:buNone/>
              <a:defRPr/>
            </a:pPr>
            <a:r>
              <a:rPr lang="en-US" dirty="0" smtClean="0"/>
              <a:t>	Since a state defines a condition</a:t>
            </a:r>
          </a:p>
          <a:p>
            <a:pPr>
              <a:buNone/>
              <a:defRPr/>
            </a:pPr>
            <a:r>
              <a:rPr lang="en-US" dirty="0" smtClean="0"/>
              <a:t>	Then, </a:t>
            </a:r>
            <a:r>
              <a:rPr lang="en-US" dirty="0" smtClean="0">
                <a:solidFill>
                  <a:srgbClr val="FF0000"/>
                </a:solidFill>
              </a:rPr>
              <a:t>conditions are distinguishable</a:t>
            </a:r>
            <a:endParaRPr lang="en-US" dirty="0" smtClean="0"/>
          </a:p>
          <a:p>
            <a:pPr>
              <a:defRPr/>
            </a:pPr>
            <a:endParaRPr lang="en-US" dirty="0" smtClean="0"/>
          </a:p>
          <a:p>
            <a:pPr>
              <a:defRPr/>
            </a:pPr>
            <a:r>
              <a:rPr lang="en-US" dirty="0" smtClean="0"/>
              <a:t>Consider a data structure that has a maximum capacity.</a:t>
            </a:r>
          </a:p>
          <a:p>
            <a:pPr>
              <a:defRPr/>
            </a:pPr>
            <a:r>
              <a:rPr lang="en-US" dirty="0" smtClean="0"/>
              <a:t>One can define three states: </a:t>
            </a:r>
          </a:p>
          <a:p>
            <a:pPr lvl="1">
              <a:defRPr/>
            </a:pPr>
            <a:r>
              <a:rPr lang="en-US" dirty="0" smtClean="0"/>
              <a:t>The data structure is empty</a:t>
            </a:r>
            <a:r>
              <a:rPr lang="en-US" sz="1600" dirty="0" smtClean="0"/>
              <a:t>: </a:t>
            </a:r>
            <a:r>
              <a:rPr lang="en-US" sz="1600" dirty="0" err="1" smtClean="0"/>
              <a:t>numberOfElements</a:t>
            </a:r>
            <a:r>
              <a:rPr lang="en-US" sz="1600" dirty="0" smtClean="0"/>
              <a:t>=0</a:t>
            </a:r>
          </a:p>
          <a:p>
            <a:pPr lvl="1">
              <a:defRPr/>
            </a:pPr>
            <a:r>
              <a:rPr lang="en-US" dirty="0" smtClean="0"/>
              <a:t>The data structure is full</a:t>
            </a:r>
            <a:r>
              <a:rPr lang="en-US" sz="1600" dirty="0" smtClean="0"/>
              <a:t>: </a:t>
            </a:r>
            <a:r>
              <a:rPr lang="en-US" sz="1600" dirty="0" err="1" smtClean="0"/>
              <a:t>numberOfElements</a:t>
            </a:r>
            <a:r>
              <a:rPr lang="en-US" sz="1600" dirty="0" smtClean="0"/>
              <a:t>=</a:t>
            </a:r>
            <a:r>
              <a:rPr lang="en-US" sz="1600" dirty="0" err="1" smtClean="0"/>
              <a:t>maxCapacity</a:t>
            </a:r>
            <a:endParaRPr lang="en-US" dirty="0" smtClean="0"/>
          </a:p>
          <a:p>
            <a:pPr lvl="1">
              <a:defRPr/>
            </a:pPr>
            <a:r>
              <a:rPr lang="en-US" dirty="0" smtClean="0"/>
              <a:t>The data structure is partially full: </a:t>
            </a:r>
          </a:p>
          <a:p>
            <a:pPr lvl="1">
              <a:buNone/>
              <a:defRPr/>
            </a:pPr>
            <a:r>
              <a:rPr lang="en-US" sz="1600" dirty="0" smtClean="0"/>
              <a:t>		</a:t>
            </a:r>
            <a:r>
              <a:rPr lang="en-US" sz="1600" dirty="0" err="1" smtClean="0"/>
              <a:t>numberOfElements</a:t>
            </a:r>
            <a:r>
              <a:rPr lang="en-US" sz="1600" dirty="0" smtClean="0"/>
              <a:t>&gt;0 and </a:t>
            </a:r>
            <a:r>
              <a:rPr lang="en-US" sz="1600" dirty="0" err="1" smtClean="0"/>
              <a:t>numberOfElements</a:t>
            </a:r>
            <a:r>
              <a:rPr lang="en-US" sz="1600" dirty="0" smtClean="0"/>
              <a:t>&lt;</a:t>
            </a:r>
            <a:r>
              <a:rPr lang="en-US" sz="1600" dirty="0" err="1" smtClean="0"/>
              <a:t>maxCapacity</a:t>
            </a:r>
            <a:endParaRPr lang="en-US" sz="1600" dirty="0" smtClean="0"/>
          </a:p>
          <a:p>
            <a:pPr>
              <a:defRPr/>
            </a:pPr>
            <a:r>
              <a:rPr lang="en-US" dirty="0" smtClean="0"/>
              <a:t>Conditions are distinguishable since </a:t>
            </a:r>
            <a:r>
              <a:rPr lang="en-US" sz="1800" dirty="0" err="1" smtClean="0"/>
              <a:t>numberOfElements</a:t>
            </a:r>
            <a:r>
              <a:rPr lang="en-US" dirty="0" smtClean="0"/>
              <a:t> can only satisfy one (and only one) of the three conditions.</a:t>
            </a:r>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E3126D06-CC67-0A49-BB7C-A048756B2067}" type="slidenum">
              <a:rPr lang="en-US" smtClean="0"/>
              <a:pPr>
                <a:defRPr/>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9A03EC79-EB97-9E44-AC2B-11C45DE9E274}" type="slidenum">
              <a:rPr lang="en-US"/>
              <a:pPr>
                <a:defRPr/>
              </a:pPr>
              <a:t>12</a:t>
            </a:fld>
            <a:endParaRPr lang="en-US"/>
          </a:p>
        </p:txBody>
      </p:sp>
      <p:sp>
        <p:nvSpPr>
          <p:cNvPr id="968706" name="Rectangle 2"/>
          <p:cNvSpPr>
            <a:spLocks noGrp="1" noChangeArrowheads="1"/>
          </p:cNvSpPr>
          <p:nvPr>
            <p:ph type="title"/>
          </p:nvPr>
        </p:nvSpPr>
        <p:spPr/>
        <p:txBody>
          <a:bodyPr/>
          <a:lstStyle/>
          <a:p>
            <a:pPr>
              <a:defRPr/>
            </a:pPr>
            <a:r>
              <a:rPr lang="en-US" dirty="0" smtClean="0">
                <a:cs typeface="+mj-cs"/>
              </a:rPr>
              <a:t>Class/Object Taxonomy</a:t>
            </a:r>
          </a:p>
        </p:txBody>
      </p:sp>
      <p:sp>
        <p:nvSpPr>
          <p:cNvPr id="968707" name="Rectangle 3"/>
          <p:cNvSpPr>
            <a:spLocks noGrp="1" noChangeArrowheads="1"/>
          </p:cNvSpPr>
          <p:nvPr>
            <p:ph type="body" idx="1"/>
          </p:nvPr>
        </p:nvSpPr>
        <p:spPr/>
        <p:txBody>
          <a:bodyPr/>
          <a:lstStyle/>
          <a:p>
            <a:pPr>
              <a:defRPr/>
            </a:pPr>
            <a:r>
              <a:rPr lang="en-US" dirty="0" smtClean="0">
                <a:cs typeface="+mn-cs"/>
              </a:rPr>
              <a:t>Objectives:</a:t>
            </a:r>
          </a:p>
          <a:p>
            <a:pPr lvl="1">
              <a:defRPr/>
            </a:pPr>
            <a:r>
              <a:rPr lang="en-US" dirty="0" smtClean="0"/>
              <a:t>facilitate the identification of classes/objects’ responsibilities</a:t>
            </a:r>
          </a:p>
          <a:p>
            <a:pPr>
              <a:defRPr/>
            </a:pPr>
            <a:r>
              <a:rPr lang="en-US" dirty="0" smtClean="0">
                <a:cs typeface="+mn-cs"/>
              </a:rPr>
              <a:t>Result: classification of classes</a:t>
            </a:r>
          </a:p>
          <a:p>
            <a:pPr lvl="1">
              <a:defRPr/>
            </a:pPr>
            <a:r>
              <a:rPr lang="en-US" i="1" dirty="0" smtClean="0"/>
              <a:t>Entity Class/Object</a:t>
            </a:r>
          </a:p>
          <a:p>
            <a:pPr lvl="2">
              <a:defRPr/>
            </a:pPr>
            <a:r>
              <a:rPr lang="en-US" dirty="0" smtClean="0"/>
              <a:t>Represents the persistent information tracked by the system (Application domain objects, </a:t>
            </a:r>
            <a:r>
              <a:rPr lang="ja-JP" altLang="en-US" dirty="0" smtClean="0">
                <a:latin typeface="Arial"/>
              </a:rPr>
              <a:t>“</a:t>
            </a:r>
            <a:r>
              <a:rPr lang="en-US" dirty="0" smtClean="0"/>
              <a:t>Business objects</a:t>
            </a:r>
            <a:r>
              <a:rPr lang="ja-JP" altLang="en-US" dirty="0" smtClean="0">
                <a:latin typeface="Arial"/>
              </a:rPr>
              <a:t>”</a:t>
            </a:r>
            <a:r>
              <a:rPr lang="en-US" dirty="0" smtClean="0"/>
              <a:t>)</a:t>
            </a:r>
          </a:p>
          <a:p>
            <a:pPr lvl="1">
              <a:defRPr/>
            </a:pPr>
            <a:r>
              <a:rPr lang="en-US" i="1" dirty="0" smtClean="0"/>
              <a:t>Control Class/Object</a:t>
            </a:r>
            <a:endParaRPr lang="en-US" dirty="0" smtClean="0"/>
          </a:p>
          <a:p>
            <a:pPr lvl="2">
              <a:defRPr/>
            </a:pPr>
            <a:r>
              <a:rPr lang="en-US" dirty="0" smtClean="0"/>
              <a:t>Represents the control tasks performed by the system, contains the logic and determines the order of object interactions</a:t>
            </a:r>
          </a:p>
          <a:p>
            <a:pPr lvl="2">
              <a:defRPr/>
            </a:pPr>
            <a:r>
              <a:rPr lang="en-US" dirty="0" smtClean="0"/>
              <a:t>Implements the logic of use cases</a:t>
            </a:r>
          </a:p>
          <a:p>
            <a:pPr lvl="1">
              <a:defRPr/>
            </a:pPr>
            <a:r>
              <a:rPr lang="en-US" i="1" dirty="0" smtClean="0"/>
              <a:t>Boundary Class/Object</a:t>
            </a:r>
          </a:p>
          <a:p>
            <a:pPr lvl="2">
              <a:defRPr/>
            </a:pPr>
            <a:r>
              <a:rPr lang="en-US" dirty="0" smtClean="0"/>
              <a:t>Represents the interaction between the actors and the system: user interface object, device interface object, system interface object</a:t>
            </a:r>
          </a:p>
          <a:p>
            <a:pPr lvl="2">
              <a:defRPr/>
            </a:pPr>
            <a:r>
              <a:rPr lang="en-US" dirty="0" smtClean="0"/>
              <a:t>Only transmits data, without change of semantics, possibly with change of format</a:t>
            </a:r>
          </a:p>
          <a:p>
            <a:pPr>
              <a:defRPr/>
            </a:pPr>
            <a:r>
              <a:rPr lang="en-US" dirty="0" smtClean="0">
                <a:cs typeface="+mn-cs"/>
              </a:rPr>
              <a:t>There are other class taxonomies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State vs. Class Invariant</a:t>
            </a:r>
            <a:endParaRPr lang="en-US" dirty="0"/>
          </a:p>
        </p:txBody>
      </p:sp>
      <p:sp>
        <p:nvSpPr>
          <p:cNvPr id="3" name="Content Placeholder 2"/>
          <p:cNvSpPr>
            <a:spLocks noGrp="1"/>
          </p:cNvSpPr>
          <p:nvPr>
            <p:ph idx="1"/>
          </p:nvPr>
        </p:nvSpPr>
        <p:spPr/>
        <p:txBody>
          <a:bodyPr/>
          <a:lstStyle/>
          <a:p>
            <a:pPr>
              <a:defRPr/>
            </a:pPr>
            <a:r>
              <a:rPr lang="en-US" dirty="0" smtClean="0"/>
              <a:t>State condition = State invariant</a:t>
            </a:r>
          </a:p>
          <a:p>
            <a:pPr lvl="1">
              <a:defRPr/>
            </a:pPr>
            <a:r>
              <a:rPr lang="en-US" dirty="0" smtClean="0"/>
              <a:t>i.e., a condition that does not vary (invariant) while the object is in the state</a:t>
            </a:r>
          </a:p>
          <a:p>
            <a:pPr>
              <a:defRPr/>
            </a:pPr>
            <a:r>
              <a:rPr lang="en-US" dirty="0" smtClean="0"/>
              <a:t>Class invariant = what state</a:t>
            </a:r>
            <a:r>
              <a:rPr lang="en-US" b="1" dirty="0" smtClean="0">
                <a:solidFill>
                  <a:srgbClr val="FF0000"/>
                </a:solidFill>
              </a:rPr>
              <a:t>s</a:t>
            </a:r>
            <a:r>
              <a:rPr lang="en-US" dirty="0" smtClean="0"/>
              <a:t> an object can be in</a:t>
            </a:r>
          </a:p>
          <a:p>
            <a:pPr>
              <a:defRPr/>
            </a:pPr>
            <a:endParaRPr lang="en-US" b="1" dirty="0"/>
          </a:p>
          <a:p>
            <a:pPr>
              <a:defRPr/>
            </a:pPr>
            <a:r>
              <a:rPr lang="en-US" dirty="0" smtClean="0"/>
              <a:t>Consider a data structure that has a maximum capacity.</a:t>
            </a:r>
          </a:p>
          <a:p>
            <a:pPr>
              <a:defRPr/>
            </a:pPr>
            <a:r>
              <a:rPr lang="en-US" dirty="0" smtClean="0"/>
              <a:t>State invariant for state Empty: </a:t>
            </a:r>
            <a:r>
              <a:rPr lang="en-US" sz="1800" dirty="0" err="1" smtClean="0"/>
              <a:t>numberOfElements</a:t>
            </a:r>
            <a:r>
              <a:rPr lang="en-US" sz="1800" dirty="0" smtClean="0"/>
              <a:t>=0</a:t>
            </a:r>
            <a:endParaRPr lang="en-US" dirty="0" smtClean="0"/>
          </a:p>
          <a:p>
            <a:pPr>
              <a:defRPr/>
            </a:pPr>
            <a:r>
              <a:rPr lang="en-US" dirty="0" smtClean="0"/>
              <a:t>Class invariant: the object is either Empty, Full or </a:t>
            </a:r>
            <a:r>
              <a:rPr lang="en-US" dirty="0" err="1" smtClean="0"/>
              <a:t>PartiallyFull</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3F0FDD95-D7F6-674F-9DC0-D7F8394060F6}" type="slidenum">
              <a:rPr lang="en-US" smtClean="0"/>
              <a:pPr>
                <a:defRPr/>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State vs. Class Invariant</a:t>
            </a:r>
            <a:endParaRPr lang="en-US" dirty="0"/>
          </a:p>
        </p:txBody>
      </p:sp>
      <p:sp>
        <p:nvSpPr>
          <p:cNvPr id="3" name="Content Placeholder 2"/>
          <p:cNvSpPr>
            <a:spLocks noGrp="1"/>
          </p:cNvSpPr>
          <p:nvPr>
            <p:ph idx="1"/>
          </p:nvPr>
        </p:nvSpPr>
        <p:spPr/>
        <p:txBody>
          <a:bodyPr/>
          <a:lstStyle/>
          <a:p>
            <a:pPr>
              <a:defRPr/>
            </a:pPr>
            <a:r>
              <a:rPr lang="en-US" dirty="0" smtClean="0"/>
              <a:t>Often useful to add a </a:t>
            </a:r>
            <a:r>
              <a:rPr lang="en-US" dirty="0" smtClean="0">
                <a:solidFill>
                  <a:srgbClr val="FF0000"/>
                </a:solidFill>
              </a:rPr>
              <a:t>state</a:t>
            </a:r>
            <a:r>
              <a:rPr lang="en-US" dirty="0" smtClean="0"/>
              <a:t> attribute to the class</a:t>
            </a:r>
          </a:p>
          <a:p>
            <a:pPr>
              <a:defRPr/>
            </a:pPr>
            <a:endParaRPr lang="en-US" dirty="0"/>
          </a:p>
          <a:p>
            <a:pPr>
              <a:defRPr/>
            </a:pPr>
            <a:r>
              <a:rPr lang="en-US" dirty="0" smtClean="0"/>
              <a:t>Consider a data structure that has a maximum capacity.</a:t>
            </a:r>
          </a:p>
          <a:p>
            <a:pPr>
              <a:defRPr/>
            </a:pPr>
            <a:r>
              <a:rPr lang="en-US" dirty="0" smtClean="0"/>
              <a:t>State invariant for state Empty: </a:t>
            </a:r>
          </a:p>
          <a:p>
            <a:pPr marL="344488" lvl="1" indent="0">
              <a:buFontTx/>
              <a:buNone/>
              <a:defRPr/>
            </a:pPr>
            <a:r>
              <a:rPr lang="en-US" dirty="0" smtClean="0"/>
              <a:t>state=</a:t>
            </a:r>
            <a:r>
              <a:rPr lang="en-US" dirty="0" err="1" smtClean="0"/>
              <a:t>DataStructureState.Empty</a:t>
            </a:r>
            <a:r>
              <a:rPr lang="en-US" dirty="0" smtClean="0"/>
              <a:t> </a:t>
            </a:r>
            <a:r>
              <a:rPr lang="en-US" dirty="0" smtClean="0">
                <a:sym typeface="Wingdings"/>
              </a:rPr>
              <a:t> </a:t>
            </a:r>
            <a:r>
              <a:rPr lang="en-US" dirty="0" err="1" smtClean="0"/>
              <a:t>numberOfElements</a:t>
            </a:r>
            <a:r>
              <a:rPr lang="en-US" dirty="0" smtClean="0"/>
              <a:t>=0</a:t>
            </a:r>
            <a:endParaRPr lang="en-US" sz="2000" dirty="0" smtClean="0"/>
          </a:p>
          <a:p>
            <a:pPr>
              <a:defRPr/>
            </a:pPr>
            <a:r>
              <a:rPr lang="en-US" dirty="0" smtClean="0"/>
              <a:t>Class invariant: </a:t>
            </a:r>
          </a:p>
          <a:p>
            <a:pPr marL="344488" lvl="1" indent="0">
              <a:buFontTx/>
              <a:buNone/>
              <a:defRPr/>
            </a:pPr>
            <a:r>
              <a:rPr lang="en-US" dirty="0" smtClean="0"/>
              <a:t>	state=</a:t>
            </a:r>
            <a:r>
              <a:rPr lang="en-US" dirty="0" err="1" smtClean="0"/>
              <a:t>DataStructureState.Empty</a:t>
            </a:r>
            <a:r>
              <a:rPr lang="en-US" dirty="0" smtClean="0"/>
              <a:t> </a:t>
            </a:r>
            <a:br>
              <a:rPr lang="en-US" dirty="0" smtClean="0"/>
            </a:br>
            <a:r>
              <a:rPr lang="en-US" dirty="0" smtClean="0"/>
              <a:t>	</a:t>
            </a:r>
            <a:r>
              <a:rPr lang="en-US" dirty="0" err="1" smtClean="0"/>
              <a:t>xor</a:t>
            </a:r>
            <a:r>
              <a:rPr lang="en-US" dirty="0" smtClean="0"/>
              <a:t> state=</a:t>
            </a:r>
            <a:r>
              <a:rPr lang="en-US" dirty="0" err="1" smtClean="0"/>
              <a:t>DataStructureState.PartiallyFull</a:t>
            </a:r>
            <a:r>
              <a:rPr lang="en-US" dirty="0" smtClean="0"/>
              <a:t> </a:t>
            </a:r>
            <a:br>
              <a:rPr lang="en-US" dirty="0" smtClean="0"/>
            </a:br>
            <a:r>
              <a:rPr lang="en-US" dirty="0" smtClean="0"/>
              <a:t>	</a:t>
            </a:r>
            <a:r>
              <a:rPr lang="en-US" dirty="0" err="1" smtClean="0"/>
              <a:t>xor</a:t>
            </a:r>
            <a:r>
              <a:rPr lang="en-US" dirty="0" smtClean="0"/>
              <a:t> state=</a:t>
            </a:r>
            <a:r>
              <a:rPr lang="en-US" dirty="0" err="1" smtClean="0"/>
              <a:t>DataStructureState.Full</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2A27EA9E-287B-2A40-A51D-AD2587874193}" type="slidenum">
              <a:rPr lang="en-US" smtClean="0"/>
              <a:pPr>
                <a:defRPr/>
              </a:pPr>
              <a:t>121</a:t>
            </a:fld>
            <a:endParaRPr lang="en-US"/>
          </a:p>
        </p:txBody>
      </p:sp>
      <p:grpSp>
        <p:nvGrpSpPr>
          <p:cNvPr id="187397" name="Group 16"/>
          <p:cNvGrpSpPr>
            <a:grpSpLocks/>
          </p:cNvGrpSpPr>
          <p:nvPr/>
        </p:nvGrpSpPr>
        <p:grpSpPr bwMode="auto">
          <a:xfrm>
            <a:off x="2071670" y="4929188"/>
            <a:ext cx="2687637" cy="1008062"/>
            <a:chOff x="432" y="2592"/>
            <a:chExt cx="2208" cy="864"/>
          </a:xfrm>
        </p:grpSpPr>
        <p:sp>
          <p:nvSpPr>
            <p:cNvPr id="12" name="Rectangle 11"/>
            <p:cNvSpPr>
              <a:spLocks noChangeArrowheads="1"/>
            </p:cNvSpPr>
            <p:nvPr/>
          </p:nvSpPr>
          <p:spPr bwMode="auto">
            <a:xfrm>
              <a:off x="432" y="2592"/>
              <a:ext cx="2208" cy="2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err="1">
                  <a:cs typeface="+mn-cs"/>
                </a:rPr>
                <a:t>DataStructure</a:t>
              </a:r>
              <a:endParaRPr lang="en-US" sz="1800" dirty="0">
                <a:cs typeface="+mn-cs"/>
              </a:endParaRPr>
            </a:p>
          </p:txBody>
        </p:sp>
        <p:sp>
          <p:nvSpPr>
            <p:cNvPr id="13" name="Rectangle 12"/>
            <p:cNvSpPr>
              <a:spLocks noChangeArrowheads="1"/>
            </p:cNvSpPr>
            <p:nvPr/>
          </p:nvSpPr>
          <p:spPr bwMode="auto">
            <a:xfrm>
              <a:off x="432" y="2880"/>
              <a:ext cx="2208" cy="28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800" dirty="0">
                  <a:cs typeface="+mn-cs"/>
                </a:rPr>
                <a:t>- state: </a:t>
              </a:r>
              <a:r>
                <a:rPr lang="en-US" sz="1800" dirty="0" err="1">
                  <a:cs typeface="+mn-cs"/>
                </a:rPr>
                <a:t>DataStructureState</a:t>
              </a:r>
              <a:endParaRPr lang="en-US" sz="1800" dirty="0">
                <a:cs typeface="+mn-cs"/>
              </a:endParaRPr>
            </a:p>
          </p:txBody>
        </p:sp>
        <p:sp>
          <p:nvSpPr>
            <p:cNvPr id="14" name="Rectangle 13"/>
            <p:cNvSpPr>
              <a:spLocks noChangeArrowheads="1"/>
            </p:cNvSpPr>
            <p:nvPr/>
          </p:nvSpPr>
          <p:spPr bwMode="auto">
            <a:xfrm>
              <a:off x="432" y="3168"/>
              <a:ext cx="2208" cy="2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cs typeface="+mn-cs"/>
              </a:endParaRPr>
            </a:p>
          </p:txBody>
        </p:sp>
        <p:sp>
          <p:nvSpPr>
            <p:cNvPr id="15" name="Rectangle 15"/>
            <p:cNvSpPr>
              <a:spLocks noChangeArrowheads="1"/>
            </p:cNvSpPr>
            <p:nvPr/>
          </p:nvSpPr>
          <p:spPr bwMode="auto">
            <a:xfrm>
              <a:off x="432" y="2592"/>
              <a:ext cx="2208" cy="864"/>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cs typeface="+mn-cs"/>
              </a:endParaRPr>
            </a:p>
          </p:txBody>
        </p:sp>
      </p:grpSp>
      <p:grpSp>
        <p:nvGrpSpPr>
          <p:cNvPr id="187398" name="Group 15"/>
          <p:cNvGrpSpPr>
            <a:grpSpLocks/>
          </p:cNvGrpSpPr>
          <p:nvPr/>
        </p:nvGrpSpPr>
        <p:grpSpPr bwMode="auto">
          <a:xfrm>
            <a:off x="5240320" y="4489450"/>
            <a:ext cx="2687637" cy="1436688"/>
            <a:chOff x="6084168" y="4368668"/>
            <a:chExt cx="2688704" cy="1436596"/>
          </a:xfrm>
        </p:grpSpPr>
        <p:sp>
          <p:nvSpPr>
            <p:cNvPr id="17" name="Rectangle 11"/>
            <p:cNvSpPr>
              <a:spLocks noChangeArrowheads="1"/>
            </p:cNvSpPr>
            <p:nvPr/>
          </p:nvSpPr>
          <p:spPr bwMode="auto">
            <a:xfrm>
              <a:off x="6084168" y="4368668"/>
              <a:ext cx="2688704" cy="57305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cs typeface="+mn-cs"/>
                </a:rPr>
                <a:t>&lt;&lt;enumeration&gt;&gt;</a:t>
              </a:r>
              <a:br>
                <a:rPr lang="en-US" sz="1800" dirty="0">
                  <a:cs typeface="+mn-cs"/>
                </a:rPr>
              </a:br>
              <a:r>
                <a:rPr lang="en-US" sz="1800" dirty="0" err="1">
                  <a:cs typeface="+mn-cs"/>
                </a:rPr>
                <a:t>DataStructureState</a:t>
              </a:r>
              <a:endParaRPr lang="en-US" sz="1800" dirty="0">
                <a:cs typeface="+mn-cs"/>
              </a:endParaRPr>
            </a:p>
          </p:txBody>
        </p:sp>
        <p:sp>
          <p:nvSpPr>
            <p:cNvPr id="18" name="Rectangle 12"/>
            <p:cNvSpPr>
              <a:spLocks noChangeArrowheads="1"/>
            </p:cNvSpPr>
            <p:nvPr/>
          </p:nvSpPr>
          <p:spPr bwMode="auto">
            <a:xfrm>
              <a:off x="6084168" y="4941719"/>
              <a:ext cx="2688704" cy="86354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800" dirty="0">
                  <a:cs typeface="+mn-cs"/>
                </a:rPr>
                <a:t>Empty</a:t>
              </a:r>
            </a:p>
            <a:p>
              <a:pPr>
                <a:defRPr/>
              </a:pPr>
              <a:r>
                <a:rPr lang="en-US" sz="1800" dirty="0" err="1"/>
                <a:t>PartiallyFull</a:t>
              </a:r>
              <a:endParaRPr lang="en-US" sz="1800" dirty="0"/>
            </a:p>
            <a:p>
              <a:pPr>
                <a:defRPr/>
              </a:pPr>
              <a:r>
                <a:rPr lang="en-US" sz="1800" dirty="0">
                  <a:cs typeface="+mn-cs"/>
                </a:rPr>
                <a:t>Full</a:t>
              </a:r>
            </a:p>
          </p:txBody>
        </p:sp>
        <p:sp>
          <p:nvSpPr>
            <p:cNvPr id="19" name="Rectangle 15"/>
            <p:cNvSpPr>
              <a:spLocks noChangeArrowheads="1"/>
            </p:cNvSpPr>
            <p:nvPr/>
          </p:nvSpPr>
          <p:spPr bwMode="auto">
            <a:xfrm>
              <a:off x="6084168" y="4368668"/>
              <a:ext cx="2688704" cy="1436596"/>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cs typeface="+mn-cs"/>
              </a:endParaRPr>
            </a:p>
          </p:txBody>
        </p:sp>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Finite State Machine</a:t>
            </a:r>
            <a:endParaRPr lang="en-US" dirty="0"/>
          </a:p>
        </p:txBody>
      </p:sp>
      <p:sp>
        <p:nvSpPr>
          <p:cNvPr id="3" name="Content Placeholder 2"/>
          <p:cNvSpPr>
            <a:spLocks noGrp="1"/>
          </p:cNvSpPr>
          <p:nvPr>
            <p:ph idx="1"/>
          </p:nvPr>
        </p:nvSpPr>
        <p:spPr/>
        <p:txBody>
          <a:bodyPr/>
          <a:lstStyle/>
          <a:p>
            <a:pPr>
              <a:lnSpc>
                <a:spcPct val="80000"/>
              </a:lnSpc>
              <a:defRPr/>
            </a:pPr>
            <a:r>
              <a:rPr lang="en-US" dirty="0" smtClean="0"/>
              <a:t>The object (or component) being modeled can only assume a finite number of existence conditions called states</a:t>
            </a:r>
          </a:p>
          <a:p>
            <a:pPr>
              <a:lnSpc>
                <a:spcPct val="80000"/>
              </a:lnSpc>
              <a:defRPr/>
            </a:pPr>
            <a:r>
              <a:rPr lang="en-US" dirty="0" smtClean="0"/>
              <a:t>The object </a:t>
            </a:r>
            <a:r>
              <a:rPr lang="en-US" dirty="0" err="1" smtClean="0"/>
              <a:t>behaviour</a:t>
            </a:r>
            <a:r>
              <a:rPr lang="en-US" dirty="0" smtClean="0"/>
              <a:t> in a given state is (distinguishable from other states’ </a:t>
            </a:r>
            <a:r>
              <a:rPr lang="en-US" dirty="0" err="1" smtClean="0"/>
              <a:t>behaviour</a:t>
            </a:r>
            <a:r>
              <a:rPr lang="en-US" dirty="0" smtClean="0"/>
              <a:t>) defined by:</a:t>
            </a:r>
          </a:p>
          <a:p>
            <a:pPr lvl="1">
              <a:lnSpc>
                <a:spcPct val="80000"/>
              </a:lnSpc>
              <a:defRPr/>
            </a:pPr>
            <a:r>
              <a:rPr lang="en-US" dirty="0" smtClean="0"/>
              <a:t>The messages and events accepted</a:t>
            </a:r>
          </a:p>
          <a:p>
            <a:pPr lvl="1">
              <a:lnSpc>
                <a:spcPct val="80000"/>
              </a:lnSpc>
              <a:defRPr/>
            </a:pPr>
            <a:r>
              <a:rPr lang="en-US" dirty="0" smtClean="0"/>
              <a:t>The actions associated with each incoming event</a:t>
            </a:r>
          </a:p>
          <a:p>
            <a:pPr lvl="1">
              <a:lnSpc>
                <a:spcPct val="80000"/>
              </a:lnSpc>
              <a:defRPr/>
            </a:pPr>
            <a:r>
              <a:rPr lang="en-US" dirty="0" smtClean="0"/>
              <a:t>The state’s reachability graph (i.e., how state can change)</a:t>
            </a:r>
          </a:p>
          <a:p>
            <a:pPr lvl="1">
              <a:lnSpc>
                <a:spcPct val="80000"/>
              </a:lnSpc>
              <a:defRPr/>
            </a:pPr>
            <a:r>
              <a:rPr lang="en-US" dirty="0" smtClean="0"/>
              <a:t>The set of transitions</a:t>
            </a:r>
          </a:p>
          <a:p>
            <a:pPr>
              <a:lnSpc>
                <a:spcPct val="80000"/>
              </a:lnSpc>
              <a:defRPr/>
            </a:pPr>
            <a:r>
              <a:rPr lang="en-US" dirty="0" smtClean="0"/>
              <a:t>An object spend all its time in states</a:t>
            </a:r>
          </a:p>
          <a:p>
            <a:pPr lvl="1">
              <a:lnSpc>
                <a:spcPct val="80000"/>
              </a:lnSpc>
              <a:defRPr/>
            </a:pPr>
            <a:r>
              <a:rPr lang="en-US" dirty="0" smtClean="0"/>
              <a:t>I.e., transitions take (approximately) zero time</a:t>
            </a:r>
          </a:p>
          <a:p>
            <a:pPr>
              <a:lnSpc>
                <a:spcPct val="80000"/>
              </a:lnSpc>
              <a:defRPr/>
            </a:pPr>
            <a:r>
              <a:rPr lang="en-US" dirty="0" smtClean="0"/>
              <a:t>The object may change state only in a finite number of well-defined ways, called transitions</a:t>
            </a:r>
          </a:p>
          <a:p>
            <a:pPr>
              <a:lnSpc>
                <a:spcPct val="80000"/>
              </a:lnSpc>
              <a:defRPr/>
            </a:pPr>
            <a:r>
              <a:rPr lang="en-US" dirty="0" smtClean="0"/>
              <a:t>Transitions are enabled by events: a response to an event that causes a change in state</a:t>
            </a:r>
          </a:p>
          <a:p>
            <a:pPr>
              <a:lnSpc>
                <a:spcPct val="80000"/>
              </a:lnSpc>
              <a:defRPr/>
            </a:pPr>
            <a:r>
              <a:rPr lang="en-US" dirty="0" smtClean="0"/>
              <a:t>An object cannot be in two different states at the same time.</a:t>
            </a:r>
          </a:p>
          <a:p>
            <a:pPr lvl="1">
              <a:lnSpc>
                <a:spcPct val="80000"/>
              </a:lnSpc>
              <a:defRPr/>
            </a:pPr>
            <a:r>
              <a:rPr lang="en-US" dirty="0" smtClean="0"/>
              <a:t>One (and only one) state condition holds at a given instant</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6E5C7C46-DF51-FD4C-B833-9FA9DE2D79EE}"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Simple Finite State Machine</a:t>
            </a:r>
            <a:endParaRPr lang="en-US" dirty="0"/>
          </a:p>
        </p:txBody>
      </p:sp>
      <p:sp>
        <p:nvSpPr>
          <p:cNvPr id="3" name="Content Placeholder 2"/>
          <p:cNvSpPr>
            <a:spLocks noGrp="1"/>
          </p:cNvSpPr>
          <p:nvPr>
            <p:ph idx="1"/>
          </p:nvPr>
        </p:nvSpPr>
        <p:spPr>
          <a:xfrm>
            <a:off x="685800" y="1295400"/>
            <a:ext cx="7772400" cy="1196975"/>
          </a:xfrm>
        </p:spPr>
        <p:txBody>
          <a:bodyPr/>
          <a:lstStyle/>
          <a:p>
            <a:pPr marL="0" indent="0">
              <a:buFontTx/>
              <a:buNone/>
              <a:defRPr/>
            </a:pPr>
            <a:r>
              <a:rPr lang="en-US" dirty="0"/>
              <a:t>A control system has to count the amount of money </a:t>
            </a:r>
            <a:r>
              <a:rPr lang="en-US" dirty="0" smtClean="0"/>
              <a:t>dropped into </a:t>
            </a:r>
            <a:r>
              <a:rPr lang="en-US" dirty="0"/>
              <a:t>a vending machine. </a:t>
            </a:r>
            <a:r>
              <a:rPr lang="en-US" dirty="0" smtClean="0"/>
              <a:t>Only 5</a:t>
            </a:r>
            <a:r>
              <a:rPr lang="en-US" dirty="0"/>
              <a:t> </a:t>
            </a:r>
            <a:r>
              <a:rPr lang="en-US" dirty="0" smtClean="0"/>
              <a:t>and</a:t>
            </a:r>
            <a:r>
              <a:rPr lang="en-US" dirty="0"/>
              <a:t> </a:t>
            </a:r>
            <a:r>
              <a:rPr lang="en-US" dirty="0" smtClean="0"/>
              <a:t>10</a:t>
            </a:r>
            <a:r>
              <a:rPr lang="en-US" dirty="0"/>
              <a:t> </a:t>
            </a:r>
            <a:r>
              <a:rPr lang="en-US" dirty="0" smtClean="0"/>
              <a:t>cent </a:t>
            </a:r>
            <a:r>
              <a:rPr lang="en-US" dirty="0"/>
              <a:t>coins are accepted. </a:t>
            </a:r>
            <a:r>
              <a:rPr lang="en-US" dirty="0" smtClean="0"/>
              <a:t>The correct</a:t>
            </a:r>
            <a:r>
              <a:rPr lang="en-US" dirty="0"/>
              <a:t>, recognized sum </a:t>
            </a:r>
            <a:r>
              <a:rPr lang="en-US" dirty="0" smtClean="0"/>
              <a:t>(e.g., to deliver a stamp) is 25</a:t>
            </a:r>
            <a:r>
              <a:rPr lang="en-US" dirty="0"/>
              <a:t> </a:t>
            </a:r>
            <a:r>
              <a:rPr lang="en-US" dirty="0" smtClean="0"/>
              <a:t>cents</a:t>
            </a:r>
            <a:r>
              <a:rPr lang="en-US" dirty="0"/>
              <a:t>.</a:t>
            </a:r>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FC6C2443-34CA-674F-9FA2-28F4A507DC96}" type="slidenum">
              <a:rPr lang="en-US" smtClean="0"/>
              <a:pPr>
                <a:defRPr/>
              </a:pPr>
              <a:t>123</a:t>
            </a:fld>
            <a:endParaRPr lang="en-US"/>
          </a:p>
        </p:txBody>
      </p:sp>
      <p:sp>
        <p:nvSpPr>
          <p:cNvPr id="6" name="Oval 5"/>
          <p:cNvSpPr>
            <a:spLocks noChangeAspect="1"/>
          </p:cNvSpPr>
          <p:nvPr/>
        </p:nvSpPr>
        <p:spPr bwMode="auto">
          <a:xfrm>
            <a:off x="779463" y="4546600"/>
            <a:ext cx="114300" cy="114300"/>
          </a:xfrm>
          <a:prstGeom prst="ellipse">
            <a:avLst/>
          </a:prstGeom>
          <a:solidFill>
            <a:schemeClr val="tx1"/>
          </a:solidFill>
          <a:ln w="9525">
            <a:solidFill>
              <a:schemeClr val="tx1"/>
            </a:solidFill>
            <a:round/>
            <a:headEnd/>
            <a:tailEnd/>
          </a:ln>
        </p:spPr>
        <p:txBody>
          <a:bodyPr/>
          <a:lstStyle/>
          <a:p>
            <a:endParaRPr lang="en-US"/>
          </a:p>
        </p:txBody>
      </p:sp>
      <p:sp>
        <p:nvSpPr>
          <p:cNvPr id="7" name="Rounded Rectangle 6"/>
          <p:cNvSpPr/>
          <p:nvPr/>
        </p:nvSpPr>
        <p:spPr bwMode="auto">
          <a:xfrm>
            <a:off x="1474788" y="4430713"/>
            <a:ext cx="865187" cy="346075"/>
          </a:xfrm>
          <a:prstGeom prst="roundRect">
            <a:avLst/>
          </a:prstGeom>
          <a:noFill/>
          <a:ln w="9525" cap="flat" cmpd="sng" algn="ctr">
            <a:solidFill>
              <a:schemeClr val="tx1"/>
            </a:solidFill>
            <a:prstDash val="solid"/>
            <a:round/>
            <a:headEnd type="none" w="med" len="med"/>
            <a:tailEnd type="none" w="med" len="med"/>
          </a:ln>
          <a:effectLst/>
          <a:extLst/>
        </p:spPr>
        <p:txBody>
          <a:bodyPr tIns="0" bIns="0"/>
          <a:lstStyle/>
          <a:p>
            <a:pPr algn="ctr">
              <a:defRPr/>
            </a:pPr>
            <a:r>
              <a:rPr lang="en-US" sz="1600" dirty="0">
                <a:latin typeface="+mn-lt"/>
              </a:rPr>
              <a:t>start</a:t>
            </a:r>
          </a:p>
        </p:txBody>
      </p:sp>
      <p:cxnSp>
        <p:nvCxnSpPr>
          <p:cNvPr id="42" name="Straight Arrow Connector 41"/>
          <p:cNvCxnSpPr>
            <a:stCxn id="6" idx="6"/>
            <a:endCxn id="7" idx="1"/>
          </p:cNvCxnSpPr>
          <p:nvPr/>
        </p:nvCxnSpPr>
        <p:spPr bwMode="auto">
          <a:xfrm>
            <a:off x="893763" y="4603750"/>
            <a:ext cx="58102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5" name="Group 14"/>
          <p:cNvGrpSpPr>
            <a:grpSpLocks/>
          </p:cNvGrpSpPr>
          <p:nvPr/>
        </p:nvGrpSpPr>
        <p:grpSpPr bwMode="auto">
          <a:xfrm>
            <a:off x="8145463" y="4584700"/>
            <a:ext cx="171450" cy="171450"/>
            <a:chOff x="2684463" y="3852118"/>
            <a:chExt cx="171450" cy="171450"/>
          </a:xfrm>
        </p:grpSpPr>
        <p:sp>
          <p:nvSpPr>
            <p:cNvPr id="189475" name="Oval 12"/>
            <p:cNvSpPr>
              <a:spLocks noChangeAspect="1"/>
            </p:cNvSpPr>
            <p:nvPr/>
          </p:nvSpPr>
          <p:spPr bwMode="auto">
            <a:xfrm>
              <a:off x="2709309" y="3876675"/>
              <a:ext cx="114300" cy="114300"/>
            </a:xfrm>
            <a:prstGeom prst="ellipse">
              <a:avLst/>
            </a:prstGeom>
            <a:solidFill>
              <a:schemeClr val="tx1"/>
            </a:solidFill>
            <a:ln w="9525">
              <a:solidFill>
                <a:schemeClr val="tx1"/>
              </a:solidFill>
              <a:round/>
              <a:headEnd/>
              <a:tailEnd/>
            </a:ln>
          </p:spPr>
          <p:txBody>
            <a:bodyPr/>
            <a:lstStyle/>
            <a:p>
              <a:endParaRPr lang="en-US"/>
            </a:p>
          </p:txBody>
        </p:sp>
        <p:sp>
          <p:nvSpPr>
            <p:cNvPr id="189476" name="Oval 13"/>
            <p:cNvSpPr>
              <a:spLocks noChangeAspect="1"/>
            </p:cNvSpPr>
            <p:nvPr/>
          </p:nvSpPr>
          <p:spPr bwMode="auto">
            <a:xfrm>
              <a:off x="2684463" y="3852118"/>
              <a:ext cx="171450" cy="17145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cxnSp>
        <p:nvCxnSpPr>
          <p:cNvPr id="45" name="Straight Arrow Connector 44"/>
          <p:cNvCxnSpPr>
            <a:stCxn id="12" idx="3"/>
            <a:endCxn id="189476" idx="2"/>
          </p:cNvCxnSpPr>
          <p:nvPr/>
        </p:nvCxnSpPr>
        <p:spPr bwMode="auto">
          <a:xfrm>
            <a:off x="7275513" y="4660900"/>
            <a:ext cx="869950" cy="95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ounded Rectangle 7"/>
          <p:cNvSpPr/>
          <p:nvPr/>
        </p:nvSpPr>
        <p:spPr bwMode="auto">
          <a:xfrm>
            <a:off x="2868613" y="3441700"/>
            <a:ext cx="863600" cy="347663"/>
          </a:xfrm>
          <a:prstGeom prst="roundRect">
            <a:avLst/>
          </a:prstGeom>
          <a:noFill/>
          <a:ln w="9525" cap="flat" cmpd="sng" algn="ctr">
            <a:solidFill>
              <a:schemeClr val="tx1"/>
            </a:solidFill>
            <a:prstDash val="solid"/>
            <a:round/>
            <a:headEnd type="none" w="med" len="med"/>
            <a:tailEnd type="none" w="med" len="med"/>
          </a:ln>
          <a:effectLst/>
          <a:extLst/>
        </p:spPr>
        <p:txBody>
          <a:bodyPr tIns="0" bIns="0"/>
          <a:lstStyle/>
          <a:p>
            <a:pPr algn="ctr">
              <a:defRPr/>
            </a:pPr>
            <a:r>
              <a:rPr lang="en-US" sz="1600" dirty="0">
                <a:latin typeface="+mn-lt"/>
              </a:rPr>
              <a:t>five</a:t>
            </a:r>
          </a:p>
        </p:txBody>
      </p:sp>
      <p:cxnSp>
        <p:nvCxnSpPr>
          <p:cNvPr id="17" name="Straight Arrow Connector 16"/>
          <p:cNvCxnSpPr>
            <a:stCxn id="7" idx="0"/>
            <a:endCxn id="8" idx="1"/>
          </p:cNvCxnSpPr>
          <p:nvPr/>
        </p:nvCxnSpPr>
        <p:spPr bwMode="auto">
          <a:xfrm flipV="1">
            <a:off x="1906588" y="3616325"/>
            <a:ext cx="962025" cy="8143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0" name="TextBox 69"/>
          <p:cNvSpPr txBox="1"/>
          <p:nvPr/>
        </p:nvSpPr>
        <p:spPr>
          <a:xfrm>
            <a:off x="2054225" y="3763963"/>
            <a:ext cx="285750" cy="307975"/>
          </a:xfrm>
          <a:prstGeom prst="rect">
            <a:avLst/>
          </a:prstGeom>
          <a:noFill/>
        </p:spPr>
        <p:txBody>
          <a:bodyPr wrap="none">
            <a:spAutoFit/>
          </a:bodyPr>
          <a:lstStyle/>
          <a:p>
            <a:pPr>
              <a:defRPr/>
            </a:pPr>
            <a:r>
              <a:rPr lang="en-US" sz="1400" dirty="0">
                <a:latin typeface="+mn-lt"/>
              </a:rPr>
              <a:t>5</a:t>
            </a:r>
          </a:p>
        </p:txBody>
      </p:sp>
      <p:sp>
        <p:nvSpPr>
          <p:cNvPr id="9" name="Rounded Rectangle 8"/>
          <p:cNvSpPr/>
          <p:nvPr/>
        </p:nvSpPr>
        <p:spPr bwMode="auto">
          <a:xfrm>
            <a:off x="2855913" y="5099050"/>
            <a:ext cx="863600" cy="346075"/>
          </a:xfrm>
          <a:prstGeom prst="roundRect">
            <a:avLst/>
          </a:prstGeom>
          <a:noFill/>
          <a:ln w="9525" cap="flat" cmpd="sng" algn="ctr">
            <a:solidFill>
              <a:schemeClr val="tx1"/>
            </a:solidFill>
            <a:prstDash val="solid"/>
            <a:round/>
            <a:headEnd type="none" w="med" len="med"/>
            <a:tailEnd type="none" w="med" len="med"/>
          </a:ln>
          <a:effectLst/>
          <a:extLst/>
        </p:spPr>
        <p:txBody>
          <a:bodyPr tIns="0" bIns="0"/>
          <a:lstStyle/>
          <a:p>
            <a:pPr algn="ctr">
              <a:defRPr/>
            </a:pPr>
            <a:r>
              <a:rPr lang="en-US" sz="1600" dirty="0">
                <a:latin typeface="+mn-lt"/>
              </a:rPr>
              <a:t>ten</a:t>
            </a:r>
          </a:p>
        </p:txBody>
      </p:sp>
      <p:cxnSp>
        <p:nvCxnSpPr>
          <p:cNvPr id="27" name="Straight Arrow Connector 26"/>
          <p:cNvCxnSpPr>
            <a:stCxn id="8" idx="2"/>
            <a:endCxn id="9" idx="0"/>
          </p:cNvCxnSpPr>
          <p:nvPr/>
        </p:nvCxnSpPr>
        <p:spPr bwMode="auto">
          <a:xfrm flipH="1">
            <a:off x="3287713" y="3789363"/>
            <a:ext cx="12700" cy="130968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1" name="TextBox 70"/>
          <p:cNvSpPr txBox="1"/>
          <p:nvPr/>
        </p:nvSpPr>
        <p:spPr>
          <a:xfrm>
            <a:off x="3300413" y="4197350"/>
            <a:ext cx="284162" cy="307975"/>
          </a:xfrm>
          <a:prstGeom prst="rect">
            <a:avLst/>
          </a:prstGeom>
          <a:noFill/>
        </p:spPr>
        <p:txBody>
          <a:bodyPr wrap="none">
            <a:spAutoFit/>
          </a:bodyPr>
          <a:lstStyle/>
          <a:p>
            <a:pPr>
              <a:defRPr/>
            </a:pPr>
            <a:r>
              <a:rPr lang="en-US" sz="1400" dirty="0">
                <a:latin typeface="+mn-lt"/>
              </a:rPr>
              <a:t>5</a:t>
            </a:r>
          </a:p>
        </p:txBody>
      </p:sp>
      <p:cxnSp>
        <p:nvCxnSpPr>
          <p:cNvPr id="21" name="Straight Arrow Connector 20"/>
          <p:cNvCxnSpPr>
            <a:stCxn id="9" idx="0"/>
            <a:endCxn id="10" idx="2"/>
          </p:cNvCxnSpPr>
          <p:nvPr/>
        </p:nvCxnSpPr>
        <p:spPr bwMode="auto">
          <a:xfrm flipV="1">
            <a:off x="3287713" y="3789363"/>
            <a:ext cx="1957387" cy="130968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3" name="TextBox 72"/>
          <p:cNvSpPr txBox="1"/>
          <p:nvPr/>
        </p:nvSpPr>
        <p:spPr>
          <a:xfrm>
            <a:off x="4164013" y="4122738"/>
            <a:ext cx="285750" cy="307975"/>
          </a:xfrm>
          <a:prstGeom prst="rect">
            <a:avLst/>
          </a:prstGeom>
          <a:noFill/>
        </p:spPr>
        <p:txBody>
          <a:bodyPr wrap="none">
            <a:spAutoFit/>
          </a:bodyPr>
          <a:lstStyle/>
          <a:p>
            <a:pPr>
              <a:defRPr/>
            </a:pPr>
            <a:r>
              <a:rPr lang="en-US" sz="1400" dirty="0">
                <a:latin typeface="+mn-lt"/>
              </a:rPr>
              <a:t>5</a:t>
            </a:r>
          </a:p>
        </p:txBody>
      </p:sp>
      <p:cxnSp>
        <p:nvCxnSpPr>
          <p:cNvPr id="18" name="Straight Arrow Connector 17"/>
          <p:cNvCxnSpPr>
            <a:stCxn id="7" idx="2"/>
            <a:endCxn id="9" idx="1"/>
          </p:cNvCxnSpPr>
          <p:nvPr/>
        </p:nvCxnSpPr>
        <p:spPr bwMode="auto">
          <a:xfrm>
            <a:off x="1906588" y="4776788"/>
            <a:ext cx="949325" cy="4953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4" name="TextBox 73"/>
          <p:cNvSpPr txBox="1"/>
          <p:nvPr/>
        </p:nvSpPr>
        <p:spPr>
          <a:xfrm>
            <a:off x="2027238" y="4911725"/>
            <a:ext cx="384175" cy="307975"/>
          </a:xfrm>
          <a:prstGeom prst="rect">
            <a:avLst/>
          </a:prstGeom>
          <a:noFill/>
        </p:spPr>
        <p:txBody>
          <a:bodyPr wrap="none">
            <a:spAutoFit/>
          </a:bodyPr>
          <a:lstStyle/>
          <a:p>
            <a:pPr>
              <a:defRPr/>
            </a:pPr>
            <a:r>
              <a:rPr lang="en-US" sz="1400" dirty="0">
                <a:latin typeface="+mn-lt"/>
              </a:rPr>
              <a:t>10</a:t>
            </a:r>
          </a:p>
        </p:txBody>
      </p:sp>
      <p:sp>
        <p:nvSpPr>
          <p:cNvPr id="10" name="Rounded Rectangle 9"/>
          <p:cNvSpPr/>
          <p:nvPr/>
        </p:nvSpPr>
        <p:spPr bwMode="auto">
          <a:xfrm>
            <a:off x="4813300" y="3441700"/>
            <a:ext cx="863600" cy="347663"/>
          </a:xfrm>
          <a:prstGeom prst="roundRect">
            <a:avLst/>
          </a:prstGeom>
          <a:noFill/>
          <a:ln w="9525" cap="flat" cmpd="sng" algn="ctr">
            <a:solidFill>
              <a:schemeClr val="tx1"/>
            </a:solidFill>
            <a:prstDash val="solid"/>
            <a:round/>
            <a:headEnd type="none" w="med" len="med"/>
            <a:tailEnd type="none" w="med" len="med"/>
          </a:ln>
          <a:effectLst/>
          <a:extLst/>
        </p:spPr>
        <p:txBody>
          <a:bodyPr tIns="0" bIns="0"/>
          <a:lstStyle/>
          <a:p>
            <a:pPr algn="ctr">
              <a:defRPr/>
            </a:pPr>
            <a:r>
              <a:rPr lang="en-US" sz="1600" dirty="0">
                <a:latin typeface="+mn-lt"/>
              </a:rPr>
              <a:t>fifteen</a:t>
            </a:r>
          </a:p>
        </p:txBody>
      </p:sp>
      <p:cxnSp>
        <p:nvCxnSpPr>
          <p:cNvPr id="30" name="Straight Arrow Connector 29"/>
          <p:cNvCxnSpPr>
            <a:stCxn id="8" idx="3"/>
            <a:endCxn id="10" idx="1"/>
          </p:cNvCxnSpPr>
          <p:nvPr/>
        </p:nvCxnSpPr>
        <p:spPr bwMode="auto">
          <a:xfrm>
            <a:off x="3732213" y="3616325"/>
            <a:ext cx="1081087"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6" name="TextBox 75"/>
          <p:cNvSpPr txBox="1"/>
          <p:nvPr/>
        </p:nvSpPr>
        <p:spPr>
          <a:xfrm>
            <a:off x="4064000" y="3284538"/>
            <a:ext cx="385763" cy="307975"/>
          </a:xfrm>
          <a:prstGeom prst="rect">
            <a:avLst/>
          </a:prstGeom>
          <a:noFill/>
        </p:spPr>
        <p:txBody>
          <a:bodyPr wrap="none">
            <a:spAutoFit/>
          </a:bodyPr>
          <a:lstStyle/>
          <a:p>
            <a:pPr>
              <a:defRPr/>
            </a:pPr>
            <a:r>
              <a:rPr lang="en-US" sz="1400" dirty="0">
                <a:latin typeface="+mn-lt"/>
              </a:rPr>
              <a:t>10</a:t>
            </a:r>
          </a:p>
        </p:txBody>
      </p:sp>
      <p:sp>
        <p:nvSpPr>
          <p:cNvPr id="11" name="Rounded Rectangle 10"/>
          <p:cNvSpPr/>
          <p:nvPr/>
        </p:nvSpPr>
        <p:spPr bwMode="auto">
          <a:xfrm>
            <a:off x="4813300" y="5099050"/>
            <a:ext cx="863600" cy="346075"/>
          </a:xfrm>
          <a:prstGeom prst="roundRect">
            <a:avLst/>
          </a:prstGeom>
          <a:noFill/>
          <a:ln w="9525" cap="flat" cmpd="sng" algn="ctr">
            <a:solidFill>
              <a:schemeClr val="tx1"/>
            </a:solidFill>
            <a:prstDash val="solid"/>
            <a:round/>
            <a:headEnd type="none" w="med" len="med"/>
            <a:tailEnd type="none" w="med" len="med"/>
          </a:ln>
          <a:effectLst/>
          <a:extLst/>
        </p:spPr>
        <p:txBody>
          <a:bodyPr tIns="0" bIns="0"/>
          <a:lstStyle/>
          <a:p>
            <a:pPr algn="ctr">
              <a:defRPr/>
            </a:pPr>
            <a:r>
              <a:rPr lang="en-US" sz="1600" dirty="0">
                <a:latin typeface="+mn-lt"/>
              </a:rPr>
              <a:t>twenty</a:t>
            </a:r>
          </a:p>
        </p:txBody>
      </p:sp>
      <p:cxnSp>
        <p:nvCxnSpPr>
          <p:cNvPr id="24" name="Straight Arrow Connector 23"/>
          <p:cNvCxnSpPr>
            <a:stCxn id="9" idx="3"/>
            <a:endCxn id="11" idx="1"/>
          </p:cNvCxnSpPr>
          <p:nvPr/>
        </p:nvCxnSpPr>
        <p:spPr bwMode="auto">
          <a:xfrm>
            <a:off x="3719513" y="5272088"/>
            <a:ext cx="1093787"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Arrow Connector 32"/>
          <p:cNvCxnSpPr>
            <a:stCxn id="10" idx="2"/>
            <a:endCxn id="11" idx="0"/>
          </p:cNvCxnSpPr>
          <p:nvPr/>
        </p:nvCxnSpPr>
        <p:spPr bwMode="auto">
          <a:xfrm>
            <a:off x="5245100" y="3789363"/>
            <a:ext cx="0" cy="130968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2" name="TextBox 71"/>
          <p:cNvSpPr txBox="1"/>
          <p:nvPr/>
        </p:nvSpPr>
        <p:spPr>
          <a:xfrm>
            <a:off x="5245100" y="4171950"/>
            <a:ext cx="284163" cy="307975"/>
          </a:xfrm>
          <a:prstGeom prst="rect">
            <a:avLst/>
          </a:prstGeom>
          <a:noFill/>
        </p:spPr>
        <p:txBody>
          <a:bodyPr wrap="none">
            <a:spAutoFit/>
          </a:bodyPr>
          <a:lstStyle/>
          <a:p>
            <a:pPr>
              <a:defRPr/>
            </a:pPr>
            <a:r>
              <a:rPr lang="en-US" sz="1400" dirty="0">
                <a:latin typeface="+mn-lt"/>
              </a:rPr>
              <a:t>5</a:t>
            </a:r>
          </a:p>
        </p:txBody>
      </p:sp>
      <p:sp>
        <p:nvSpPr>
          <p:cNvPr id="77" name="TextBox 76"/>
          <p:cNvSpPr txBox="1"/>
          <p:nvPr/>
        </p:nvSpPr>
        <p:spPr>
          <a:xfrm>
            <a:off x="4138613" y="4960938"/>
            <a:ext cx="384175" cy="307975"/>
          </a:xfrm>
          <a:prstGeom prst="rect">
            <a:avLst/>
          </a:prstGeom>
          <a:noFill/>
        </p:spPr>
        <p:txBody>
          <a:bodyPr wrap="none">
            <a:spAutoFit/>
          </a:bodyPr>
          <a:lstStyle/>
          <a:p>
            <a:pPr>
              <a:defRPr/>
            </a:pPr>
            <a:r>
              <a:rPr lang="en-US" sz="1400" dirty="0">
                <a:latin typeface="+mn-lt"/>
              </a:rPr>
              <a:t>10</a:t>
            </a:r>
          </a:p>
        </p:txBody>
      </p:sp>
      <p:sp>
        <p:nvSpPr>
          <p:cNvPr id="12" name="Rounded Rectangle 11"/>
          <p:cNvSpPr/>
          <p:nvPr/>
        </p:nvSpPr>
        <p:spPr bwMode="auto">
          <a:xfrm>
            <a:off x="6411913" y="4487863"/>
            <a:ext cx="863600" cy="346075"/>
          </a:xfrm>
          <a:prstGeom prst="roundRect">
            <a:avLst/>
          </a:prstGeom>
          <a:noFill/>
          <a:ln w="9525" cap="flat" cmpd="sng" algn="ctr">
            <a:solidFill>
              <a:schemeClr val="tx1"/>
            </a:solidFill>
            <a:prstDash val="solid"/>
            <a:round/>
            <a:headEnd type="none" w="med" len="med"/>
            <a:tailEnd type="none" w="med" len="med"/>
          </a:ln>
          <a:effectLst/>
          <a:extLst/>
        </p:spPr>
        <p:txBody>
          <a:bodyPr tIns="0" bIns="0"/>
          <a:lstStyle/>
          <a:p>
            <a:pPr algn="ctr">
              <a:defRPr/>
            </a:pPr>
            <a:r>
              <a:rPr lang="en-US" sz="1600" dirty="0">
                <a:latin typeface="+mn-lt"/>
              </a:rPr>
              <a:t>vend</a:t>
            </a:r>
          </a:p>
        </p:txBody>
      </p:sp>
      <p:cxnSp>
        <p:nvCxnSpPr>
          <p:cNvPr id="36" name="Straight Arrow Connector 35"/>
          <p:cNvCxnSpPr>
            <a:stCxn id="10" idx="3"/>
            <a:endCxn id="12" idx="0"/>
          </p:cNvCxnSpPr>
          <p:nvPr/>
        </p:nvCxnSpPr>
        <p:spPr bwMode="auto">
          <a:xfrm>
            <a:off x="5676900" y="3616325"/>
            <a:ext cx="1166813" cy="87153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9" name="Straight Arrow Connector 38"/>
          <p:cNvCxnSpPr>
            <a:stCxn id="11" idx="3"/>
            <a:endCxn id="12" idx="2"/>
          </p:cNvCxnSpPr>
          <p:nvPr/>
        </p:nvCxnSpPr>
        <p:spPr bwMode="auto">
          <a:xfrm flipV="1">
            <a:off x="5676900" y="4833938"/>
            <a:ext cx="1166813" cy="43815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8" name="TextBox 77"/>
          <p:cNvSpPr txBox="1"/>
          <p:nvPr/>
        </p:nvSpPr>
        <p:spPr>
          <a:xfrm>
            <a:off x="6276975" y="3832225"/>
            <a:ext cx="384175" cy="307975"/>
          </a:xfrm>
          <a:prstGeom prst="rect">
            <a:avLst/>
          </a:prstGeom>
          <a:noFill/>
        </p:spPr>
        <p:txBody>
          <a:bodyPr wrap="none">
            <a:spAutoFit/>
          </a:bodyPr>
          <a:lstStyle/>
          <a:p>
            <a:pPr>
              <a:defRPr/>
            </a:pPr>
            <a:r>
              <a:rPr lang="en-US" sz="1400" dirty="0">
                <a:latin typeface="+mn-lt"/>
              </a:rPr>
              <a:t>10</a:t>
            </a:r>
          </a:p>
        </p:txBody>
      </p:sp>
      <p:sp>
        <p:nvSpPr>
          <p:cNvPr id="79" name="TextBox 78"/>
          <p:cNvSpPr txBox="1"/>
          <p:nvPr/>
        </p:nvSpPr>
        <p:spPr>
          <a:xfrm>
            <a:off x="5983288" y="4848225"/>
            <a:ext cx="285750" cy="307975"/>
          </a:xfrm>
          <a:prstGeom prst="rect">
            <a:avLst/>
          </a:prstGeom>
          <a:noFill/>
        </p:spPr>
        <p:txBody>
          <a:bodyPr wrap="none">
            <a:spAutoFit/>
          </a:bodyPr>
          <a:lstStyle/>
          <a:p>
            <a:pPr>
              <a:defRPr/>
            </a:pPr>
            <a:r>
              <a:rPr lang="en-US" sz="1400" dirty="0">
                <a:latin typeface="+mn-lt"/>
              </a:rPr>
              <a:t>5</a:t>
            </a:r>
          </a:p>
        </p:txBody>
      </p:sp>
      <p:sp>
        <p:nvSpPr>
          <p:cNvPr id="89" name="TextBox 88"/>
          <p:cNvSpPr txBox="1"/>
          <p:nvPr/>
        </p:nvSpPr>
        <p:spPr>
          <a:xfrm>
            <a:off x="4572000" y="2465388"/>
            <a:ext cx="4318000" cy="584775"/>
          </a:xfrm>
          <a:prstGeom prst="rect">
            <a:avLst/>
          </a:prstGeom>
          <a:noFill/>
        </p:spPr>
        <p:txBody>
          <a:bodyPr wrap="square">
            <a:spAutoFit/>
          </a:bodyPr>
          <a:lstStyle/>
          <a:p>
            <a:pPr>
              <a:defRPr/>
            </a:pPr>
            <a:r>
              <a:rPr lang="en-US" sz="1600" dirty="0">
                <a:solidFill>
                  <a:srgbClr val="0000FF"/>
                </a:solidFill>
                <a:latin typeface="+mn-lt"/>
              </a:rPr>
              <a:t>Idea of past (history</a:t>
            </a:r>
            <a:r>
              <a:rPr lang="en-US" sz="1600" dirty="0" smtClean="0">
                <a:solidFill>
                  <a:srgbClr val="0000FF"/>
                </a:solidFill>
                <a:latin typeface="+mn-lt"/>
              </a:rPr>
              <a:t>) defined by successive inputs: 5+5+5 </a:t>
            </a:r>
            <a:r>
              <a:rPr lang="en-US" sz="1600" dirty="0">
                <a:solidFill>
                  <a:srgbClr val="0000FF"/>
                </a:solidFill>
                <a:latin typeface="+mn-lt"/>
              </a:rPr>
              <a:t>or 5+10 or 10+5.</a:t>
            </a:r>
          </a:p>
        </p:txBody>
      </p:sp>
      <p:cxnSp>
        <p:nvCxnSpPr>
          <p:cNvPr id="91" name="Straight Arrow Connector 90"/>
          <p:cNvCxnSpPr>
            <a:stCxn id="89" idx="2"/>
            <a:endCxn id="10" idx="0"/>
          </p:cNvCxnSpPr>
          <p:nvPr/>
        </p:nvCxnSpPr>
        <p:spPr bwMode="auto">
          <a:xfrm rot="5400000">
            <a:off x="5792282" y="2502981"/>
            <a:ext cx="391537" cy="1485900"/>
          </a:xfrm>
          <a:prstGeom prst="straightConnector1">
            <a:avLst/>
          </a:prstGeom>
          <a:solidFill>
            <a:schemeClr val="accent1"/>
          </a:solidFill>
          <a:ln w="19050" cap="flat" cmpd="sng" algn="ctr">
            <a:solidFill>
              <a:srgbClr val="0000FF"/>
            </a:solidFill>
            <a:prstDash val="dash"/>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left)">
                                      <p:cBhvr>
                                        <p:cTn id="23" dur="500"/>
                                        <p:tgtEl>
                                          <p:spTgt spid="70"/>
                                        </p:tgtEl>
                                      </p:cBhvr>
                                    </p:animEffect>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up)">
                                      <p:cBhvr>
                                        <p:cTn id="35" dur="500"/>
                                        <p:tgtEl>
                                          <p:spTgt spid="71"/>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left)">
                                      <p:cBhvr>
                                        <p:cTn id="46" dur="500"/>
                                        <p:tgtEl>
                                          <p:spTgt spid="7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500"/>
                                        <p:tgtEl>
                                          <p:spTgt spid="76"/>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par>
                          <p:cTn id="59" fill="hold" nodeType="afterGroup">
                            <p:stCondLst>
                              <p:cond delay="1000"/>
                            </p:stCondLst>
                            <p:childTnLst>
                              <p:par>
                                <p:cTn id="60" presetID="22" presetClass="entr" presetSubtype="4"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down)">
                                      <p:cBhvr>
                                        <p:cTn id="65" dur="500"/>
                                        <p:tgtEl>
                                          <p:spTgt spid="7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wipe(left)">
                                      <p:cBhvr>
                                        <p:cTn id="73" dur="500"/>
                                        <p:tgtEl>
                                          <p:spTgt spid="77"/>
                                        </p:tgtEl>
                                      </p:cBhvr>
                                    </p:animEffect>
                                  </p:childTnLst>
                                </p:cTn>
                              </p:par>
                              <p:par>
                                <p:cTn id="74" presetID="22" presetClass="entr" presetSubtype="1"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up)">
                                      <p:cBhvr>
                                        <p:cTn id="76" dur="500"/>
                                        <p:tgtEl>
                                          <p:spTgt spid="33"/>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up)">
                                      <p:cBhvr>
                                        <p:cTn id="79" dur="500"/>
                                        <p:tgtEl>
                                          <p:spTgt spid="72"/>
                                        </p:tgtEl>
                                      </p:cBhvr>
                                    </p:animEffect>
                                  </p:childTnLst>
                                </p:cTn>
                              </p:par>
                            </p:childTnLst>
                          </p:cTn>
                        </p:par>
                        <p:par>
                          <p:cTn id="80" fill="hold" nodeType="afterGroup">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left)">
                                      <p:cBhvr>
                                        <p:cTn id="83" dur="500"/>
                                        <p:tgtEl>
                                          <p:spTgt spid="1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up)">
                                      <p:cBhvr>
                                        <p:cTn id="91" dur="500"/>
                                        <p:tgtEl>
                                          <p:spTgt spid="78"/>
                                        </p:tgtEl>
                                      </p:cBhvr>
                                    </p:animEffect>
                                  </p:childTnLst>
                                </p:cTn>
                              </p:par>
                              <p:par>
                                <p:cTn id="92" presetID="22" presetClass="entr" presetSubtype="8"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left)">
                                      <p:cBhvr>
                                        <p:cTn id="94" dur="500"/>
                                        <p:tgtEl>
                                          <p:spTgt spid="39"/>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left)">
                                      <p:cBhvr>
                                        <p:cTn id="97" dur="500"/>
                                        <p:tgtEl>
                                          <p:spTgt spid="79"/>
                                        </p:tgtEl>
                                      </p:cBhvr>
                                    </p:animEffect>
                                  </p:childTnLst>
                                </p:cTn>
                              </p:par>
                            </p:childTnLst>
                          </p:cTn>
                        </p:par>
                        <p:par>
                          <p:cTn id="98" fill="hold" nodeType="afterGroup">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par>
                          <p:cTn id="102" fill="hold" nodeType="afterGroup">
                            <p:stCondLst>
                              <p:cond delay="1000"/>
                            </p:stCondLst>
                            <p:childTnLst>
                              <p:par>
                                <p:cTn id="103" presetID="22" presetClass="entr" presetSubtype="8" fill="hold"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left)">
                                      <p:cBhvr>
                                        <p:cTn id="105" dur="500"/>
                                        <p:tgtEl>
                                          <p:spTgt spid="45"/>
                                        </p:tgtEl>
                                      </p:cBhvr>
                                    </p:animEffect>
                                  </p:childTnLst>
                                </p:cTn>
                              </p:par>
                            </p:childTnLst>
                          </p:cTn>
                        </p:par>
                        <p:par>
                          <p:cTn id="106" fill="hold" nodeType="afterGroup">
                            <p:stCondLst>
                              <p:cond delay="1500"/>
                            </p:stCondLst>
                            <p:childTnLst>
                              <p:par>
                                <p:cTn id="107" presetID="22" presetClass="entr" presetSubtype="8" fill="hold"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wipe(left)">
                                      <p:cBhvr>
                                        <p:cTn id="109" dur="500"/>
                                        <p:tgtEl>
                                          <p:spTgt spid="1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blinds(horizontal)">
                                      <p:cBhvr>
                                        <p:cTn id="114" dur="500"/>
                                        <p:tgtEl>
                                          <p:spTgt spid="89"/>
                                        </p:tgtEl>
                                      </p:cBhvr>
                                    </p:animEffect>
                                  </p:childTnLst>
                                </p:cTn>
                              </p:par>
                              <p:par>
                                <p:cTn id="115" presetID="3" presetClass="entr" presetSubtype="10" fill="hold"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blinds(horizontal)">
                                      <p:cBhvr>
                                        <p:cTn id="11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70" grpId="0"/>
      <p:bldP spid="9" grpId="0" animBg="1"/>
      <p:bldP spid="71" grpId="0"/>
      <p:bldP spid="73" grpId="0"/>
      <p:bldP spid="74" grpId="0"/>
      <p:bldP spid="10" grpId="0" animBg="1"/>
      <p:bldP spid="76" grpId="0"/>
      <p:bldP spid="11" grpId="0" animBg="1"/>
      <p:bldP spid="72" grpId="0"/>
      <p:bldP spid="77" grpId="0"/>
      <p:bldP spid="12" grpId="0" animBg="1"/>
      <p:bldP spid="78" grpId="0"/>
      <p:bldP spid="79" grpId="0"/>
      <p:bldP spid="8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6B838AB7-6B4D-A14A-81AB-115E5C75194E}" type="slidenum">
              <a:rPr lang="en-US"/>
              <a:pPr>
                <a:defRPr/>
              </a:pPr>
              <a:t>124</a:t>
            </a:fld>
            <a:endParaRPr lang="en-US"/>
          </a:p>
        </p:txBody>
      </p:sp>
      <p:sp>
        <p:nvSpPr>
          <p:cNvPr id="1024002" name="Rectangle 2"/>
          <p:cNvSpPr>
            <a:spLocks noGrp="1" noChangeArrowheads="1"/>
          </p:cNvSpPr>
          <p:nvPr>
            <p:ph type="title"/>
          </p:nvPr>
        </p:nvSpPr>
        <p:spPr/>
        <p:txBody>
          <a:bodyPr/>
          <a:lstStyle/>
          <a:p>
            <a:pPr>
              <a:defRPr/>
            </a:pPr>
            <a:r>
              <a:rPr lang="en-US" dirty="0" smtClean="0">
                <a:cs typeface="+mj-cs"/>
              </a:rPr>
              <a:t>Transitions and Events</a:t>
            </a:r>
          </a:p>
        </p:txBody>
      </p:sp>
      <p:sp>
        <p:nvSpPr>
          <p:cNvPr id="1024003" name="Rectangle 3"/>
          <p:cNvSpPr>
            <a:spLocks noGrp="1" noChangeArrowheads="1"/>
          </p:cNvSpPr>
          <p:nvPr>
            <p:ph type="body" idx="1"/>
          </p:nvPr>
        </p:nvSpPr>
        <p:spPr/>
        <p:txBody>
          <a:bodyPr/>
          <a:lstStyle/>
          <a:p>
            <a:pPr>
              <a:defRPr/>
            </a:pPr>
            <a:r>
              <a:rPr lang="en-US" dirty="0" smtClean="0">
                <a:cs typeface="+mn-cs"/>
              </a:rPr>
              <a:t>Transition: the act of changing state</a:t>
            </a:r>
          </a:p>
          <a:p>
            <a:pPr>
              <a:defRPr/>
            </a:pPr>
            <a:r>
              <a:rPr lang="en-US" dirty="0" smtClean="0">
                <a:cs typeface="+mn-cs"/>
              </a:rPr>
              <a:t>A transition is initiated by an event.</a:t>
            </a:r>
          </a:p>
          <a:p>
            <a:pPr>
              <a:defRPr/>
            </a:pPr>
            <a:r>
              <a:rPr lang="en-US" dirty="0" smtClean="0">
                <a:cs typeface="+mn-cs"/>
              </a:rPr>
              <a:t>Four kinds of events in UML:</a:t>
            </a:r>
          </a:p>
          <a:p>
            <a:pPr lvl="1">
              <a:defRPr/>
            </a:pPr>
            <a:r>
              <a:rPr lang="en-US" dirty="0" smtClean="0"/>
              <a:t>Signal event:</a:t>
            </a:r>
          </a:p>
          <a:p>
            <a:pPr lvl="2">
              <a:defRPr/>
            </a:pPr>
            <a:r>
              <a:rPr lang="en-US" dirty="0" smtClean="0"/>
              <a:t>An occurrence of interest arising asynchronously from outside the scope of the state machine</a:t>
            </a:r>
          </a:p>
          <a:p>
            <a:pPr lvl="1">
              <a:defRPr/>
            </a:pPr>
            <a:r>
              <a:rPr lang="en-US" dirty="0" smtClean="0"/>
              <a:t>Call event:</a:t>
            </a:r>
          </a:p>
          <a:p>
            <a:pPr lvl="2">
              <a:defRPr/>
            </a:pPr>
            <a:r>
              <a:rPr lang="en-US" dirty="0" smtClean="0"/>
              <a:t>An explicit synchronous notification of an object by another</a:t>
            </a:r>
          </a:p>
          <a:p>
            <a:pPr lvl="1">
              <a:defRPr/>
            </a:pPr>
            <a:r>
              <a:rPr lang="en-US" dirty="0" smtClean="0"/>
              <a:t>Change event:</a:t>
            </a:r>
          </a:p>
          <a:p>
            <a:pPr lvl="2">
              <a:defRPr/>
            </a:pPr>
            <a:r>
              <a:rPr lang="en-US" dirty="0" smtClean="0"/>
              <a:t>An event based on the changing of an attribute value</a:t>
            </a:r>
          </a:p>
          <a:p>
            <a:pPr lvl="1">
              <a:defRPr/>
            </a:pPr>
            <a:r>
              <a:rPr lang="en-US" dirty="0" smtClean="0"/>
              <a:t>Time event:</a:t>
            </a:r>
          </a:p>
          <a:p>
            <a:pPr lvl="2">
              <a:defRPr/>
            </a:pPr>
            <a:r>
              <a:rPr lang="en-US" dirty="0" smtClean="0"/>
              <a:t>Either the elapse of a specific duration or the arrival of an absolute time</a:t>
            </a:r>
            <a:endParaRPr lang="en-AU" dirty="0" smtClean="0"/>
          </a:p>
          <a:p>
            <a:pPr>
              <a:defRPr/>
            </a:pPr>
            <a:r>
              <a:rPr lang="en-US" dirty="0" smtClean="0">
                <a:solidFill>
                  <a:srgbClr val="FF0000"/>
                </a:solidFill>
                <a:cs typeface="+mn-cs"/>
              </a:rPr>
              <a:t>Warning: an event is just that</a:t>
            </a:r>
          </a:p>
          <a:p>
            <a:pPr lvl="1">
              <a:defRPr/>
            </a:pPr>
            <a:r>
              <a:rPr lang="en-US" dirty="0" smtClean="0">
                <a:cs typeface="+mn-cs"/>
              </a:rPr>
              <a:t>Something that occurs at a particular instant</a:t>
            </a:r>
          </a:p>
          <a:p>
            <a:pPr lvl="2">
              <a:defRPr/>
            </a:pPr>
            <a:r>
              <a:rPr lang="en-US" dirty="0" smtClean="0"/>
              <a:t>Recall: transitions </a:t>
            </a:r>
            <a:r>
              <a:rPr lang="en-US" dirty="0"/>
              <a:t>take (approximately) zero time</a:t>
            </a:r>
          </a:p>
          <a:p>
            <a:pPr lvl="1">
              <a:defRPr/>
            </a:pPr>
            <a:endParaRPr lang="en-US" dirty="0" smtClean="0">
              <a:cs typeface="+mn-cs"/>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0DDDB1A0-4221-0245-AC77-C90567436E81}" type="slidenum">
              <a:rPr lang="en-US"/>
              <a:pPr>
                <a:defRPr/>
              </a:pPr>
              <a:t>125</a:t>
            </a:fld>
            <a:endParaRPr lang="en-US"/>
          </a:p>
        </p:txBody>
      </p:sp>
      <p:sp>
        <p:nvSpPr>
          <p:cNvPr id="1169410"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9411" name="Rectangle 1027"/>
          <p:cNvSpPr>
            <a:spLocks noGrp="1" noChangeArrowheads="1"/>
          </p:cNvSpPr>
          <p:nvPr>
            <p:ph type="body" idx="1"/>
          </p:nvPr>
        </p:nvSpPr>
        <p:spPr/>
        <p:txBody>
          <a:bodyPr/>
          <a:lstStyle/>
          <a:p>
            <a:pPr>
              <a:defRPr/>
            </a:pPr>
            <a:r>
              <a:rPr lang="en-US" dirty="0">
                <a:solidFill>
                  <a:schemeClr val="folHlink"/>
                </a:solidFill>
              </a:rPr>
              <a:t>Overview</a:t>
            </a:r>
          </a:p>
          <a:p>
            <a:pPr>
              <a:defRPr/>
            </a:pPr>
            <a:r>
              <a:rPr lang="en-US" dirty="0" smtClean="0">
                <a:solidFill>
                  <a:schemeClr val="folHlink"/>
                </a:solidFill>
              </a:rPr>
              <a:t>Analysis Concepts</a:t>
            </a:r>
          </a:p>
          <a:p>
            <a:pPr lvl="1">
              <a:defRPr/>
            </a:pPr>
            <a:r>
              <a:rPr lang="en-US" dirty="0" smtClean="0">
                <a:solidFill>
                  <a:schemeClr val="folHlink"/>
                </a:solidFill>
              </a:rPr>
              <a:t>Modeling </a:t>
            </a:r>
            <a:r>
              <a:rPr lang="en-US" dirty="0">
                <a:solidFill>
                  <a:schemeClr val="folHlink"/>
                </a:solidFill>
              </a:rPr>
              <a:t>structure: class </a:t>
            </a:r>
            <a:r>
              <a:rPr lang="en-US" dirty="0" smtClean="0">
                <a:solidFill>
                  <a:schemeClr val="folHlink"/>
                </a:solidFill>
              </a:rPr>
              <a:t>diagram</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a:t>
            </a:r>
            <a:r>
              <a:rPr lang="en-US" dirty="0" err="1" smtClean="0">
                <a:solidFill>
                  <a:schemeClr val="folHlink"/>
                </a:solidFill>
              </a:rPr>
              <a:t>behaviour</a:t>
            </a:r>
            <a:r>
              <a:rPr lang="en-US" dirty="0" smtClean="0">
                <a:solidFill>
                  <a:schemeClr val="folHlink"/>
                </a:solidFill>
              </a:rPr>
              <a:t>: state machine diagram</a:t>
            </a:r>
            <a:endParaRPr lang="en-US" dirty="0">
              <a:solidFill>
                <a:schemeClr val="folHlink"/>
              </a:solidFill>
            </a:endParaRPr>
          </a:p>
          <a:p>
            <a:pPr>
              <a:defRPr/>
            </a:pPr>
            <a:r>
              <a:rPr lang="en-US" dirty="0" smtClean="0"/>
              <a:t>Analysis </a:t>
            </a:r>
            <a:r>
              <a:rPr lang="en-US" dirty="0"/>
              <a:t>Process</a:t>
            </a:r>
          </a:p>
          <a:p>
            <a:pPr lvl="1">
              <a:defRPr/>
            </a:pPr>
            <a:r>
              <a:rPr lang="en-US" dirty="0"/>
              <a:t>Finding objects/classes (heuristics)</a:t>
            </a:r>
          </a:p>
          <a:p>
            <a:pPr lvl="1">
              <a:defRPr/>
            </a:pPr>
            <a:r>
              <a:rPr lang="en-US" dirty="0" smtClean="0">
                <a:solidFill>
                  <a:schemeClr val="folHlink"/>
                </a:solidFill>
              </a:rPr>
              <a:t>Finding </a:t>
            </a:r>
            <a:r>
              <a:rPr lang="en-US" dirty="0">
                <a:solidFill>
                  <a:schemeClr val="folHlink"/>
                </a:solidFill>
              </a:rPr>
              <a:t>relationships : associations and attributes (heuristics)</a:t>
            </a:r>
          </a:p>
          <a:p>
            <a:pPr lvl="1">
              <a:defRPr/>
            </a:pPr>
            <a:r>
              <a:rPr lang="en-US" dirty="0">
                <a:solidFill>
                  <a:schemeClr val="folHlink"/>
                </a:solidFill>
              </a:rPr>
              <a:t>Interactions/behavior (heuristics)</a:t>
            </a:r>
          </a:p>
          <a:p>
            <a:pPr lvl="1">
              <a:defRPr/>
            </a:pPr>
            <a:r>
              <a:rPr lang="en-US" dirty="0" smtClean="0">
                <a:solidFill>
                  <a:schemeClr val="folHlink"/>
                </a:solidFill>
              </a:rPr>
              <a:t>Responsibilities and consistency</a:t>
            </a:r>
            <a:endParaRPr lang="en-US" dirty="0">
              <a:solidFill>
                <a:schemeClr val="folHlink"/>
              </a:solidFill>
            </a:endParaRPr>
          </a:p>
          <a:p>
            <a:pPr lvl="1">
              <a:defRPr/>
            </a:pPr>
            <a:r>
              <a:rPr lang="en-US" dirty="0">
                <a:solidFill>
                  <a:schemeClr val="folHlink"/>
                </a:solidFill>
              </a:rPr>
              <a:t>Analysis review</a:t>
            </a:r>
          </a:p>
          <a:p>
            <a:pPr lvl="1">
              <a:defRPr/>
            </a:pPr>
            <a:endParaRPr lang="en-US" dirty="0">
              <a:solidFill>
                <a:schemeClr val="folHlink"/>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043710F6-8600-B340-88C9-91FEA3B52EF4}" type="slidenum">
              <a:rPr lang="en-US"/>
              <a:pPr>
                <a:defRPr/>
              </a:pPr>
              <a:t>126</a:t>
            </a:fld>
            <a:endParaRPr lang="en-US"/>
          </a:p>
        </p:txBody>
      </p:sp>
      <p:sp>
        <p:nvSpPr>
          <p:cNvPr id="948226" name="Rectangle 2"/>
          <p:cNvSpPr>
            <a:spLocks noGrp="1" noChangeArrowheads="1"/>
          </p:cNvSpPr>
          <p:nvPr>
            <p:ph type="title"/>
          </p:nvPr>
        </p:nvSpPr>
        <p:spPr/>
        <p:txBody>
          <a:bodyPr/>
          <a:lstStyle/>
          <a:p>
            <a:pPr>
              <a:defRPr/>
            </a:pPr>
            <a:r>
              <a:rPr lang="en-US" smtClean="0">
                <a:cs typeface="+mj-cs"/>
              </a:rPr>
              <a:t>Object Modeling</a:t>
            </a:r>
          </a:p>
        </p:txBody>
      </p:sp>
      <p:sp>
        <p:nvSpPr>
          <p:cNvPr id="948227" name="Rectangle 3"/>
          <p:cNvSpPr>
            <a:spLocks noGrp="1" noChangeArrowheads="1"/>
          </p:cNvSpPr>
          <p:nvPr>
            <p:ph type="body" idx="1"/>
          </p:nvPr>
        </p:nvSpPr>
        <p:spPr/>
        <p:txBody>
          <a:bodyPr/>
          <a:lstStyle/>
          <a:p>
            <a:pPr>
              <a:defRPr/>
            </a:pPr>
            <a:r>
              <a:rPr lang="en-US" dirty="0" smtClean="0">
                <a:cs typeface="+mn-cs"/>
              </a:rPr>
              <a:t>Steps during object modeling</a:t>
            </a:r>
          </a:p>
          <a:p>
            <a:pPr marL="635000" lvl="1" indent="-290513">
              <a:buFontTx/>
              <a:buAutoNum type="arabicPeriod"/>
              <a:defRPr/>
            </a:pPr>
            <a:r>
              <a:rPr lang="en-US" dirty="0" smtClean="0"/>
              <a:t>Class identification</a:t>
            </a:r>
          </a:p>
          <a:p>
            <a:pPr marL="635000" lvl="1" indent="-290513">
              <a:buFontTx/>
              <a:buAutoNum type="arabicPeriod"/>
              <a:defRPr/>
            </a:pPr>
            <a:r>
              <a:rPr lang="en-US" dirty="0" smtClean="0"/>
              <a:t>Find the attributes</a:t>
            </a:r>
          </a:p>
          <a:p>
            <a:pPr marL="635000" lvl="1" indent="-290513">
              <a:buFontTx/>
              <a:buAutoNum type="arabicPeriod"/>
              <a:defRPr/>
            </a:pPr>
            <a:r>
              <a:rPr lang="en-US" dirty="0" smtClean="0"/>
              <a:t>Find the methods</a:t>
            </a:r>
          </a:p>
          <a:p>
            <a:pPr marL="635000" lvl="1" indent="-290513">
              <a:buFontTx/>
              <a:buAutoNum type="arabicPeriod"/>
              <a:defRPr/>
            </a:pPr>
            <a:r>
              <a:rPr lang="en-US" dirty="0" smtClean="0"/>
              <a:t>Find the associations between classes</a:t>
            </a:r>
          </a:p>
          <a:p>
            <a:pPr marL="635000" lvl="1" indent="-290513">
              <a:buFontTx/>
              <a:buAutoNum type="arabicPeriod"/>
              <a:defRPr/>
            </a:pPr>
            <a:r>
              <a:rPr lang="en-US" dirty="0" smtClean="0"/>
              <a:t>Review (iterate, iterate, iterate)</a:t>
            </a:r>
          </a:p>
          <a:p>
            <a:pPr>
              <a:defRPr/>
            </a:pPr>
            <a:r>
              <a:rPr lang="en-US" dirty="0" smtClean="0">
                <a:cs typeface="+mn-cs"/>
              </a:rPr>
              <a:t>Order of steps</a:t>
            </a:r>
          </a:p>
          <a:p>
            <a:pPr marL="635000" lvl="1" indent="-290513">
              <a:defRPr/>
            </a:pPr>
            <a:r>
              <a:rPr lang="en-US" dirty="0" smtClean="0"/>
              <a:t>Order of steps secondary, only a heuristic</a:t>
            </a:r>
          </a:p>
          <a:p>
            <a:pPr marL="635000" lvl="1" indent="-290513">
              <a:defRPr/>
            </a:pPr>
            <a:r>
              <a:rPr lang="en-US" dirty="0" smtClean="0"/>
              <a:t>Iteration is important</a:t>
            </a:r>
          </a:p>
          <a:p>
            <a:pPr marL="635000" lvl="1" indent="-290513">
              <a:defRPr/>
            </a:pPr>
            <a:r>
              <a:rPr lang="en-US" dirty="0" smtClean="0"/>
              <a:t>Static model will be refined when devising dynamic models</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F80EB86C-B713-7A4B-8E1E-F0CE49C9F6AD}" type="slidenum">
              <a:rPr lang="en-US"/>
              <a:pPr>
                <a:defRPr/>
              </a:pPr>
              <a:t>127</a:t>
            </a:fld>
            <a:endParaRPr lang="en-US"/>
          </a:p>
        </p:txBody>
      </p:sp>
      <p:sp>
        <p:nvSpPr>
          <p:cNvPr id="1033218" name="Rectangle 2"/>
          <p:cNvSpPr>
            <a:spLocks noGrp="1" noChangeArrowheads="1"/>
          </p:cNvSpPr>
          <p:nvPr>
            <p:ph type="title"/>
          </p:nvPr>
        </p:nvSpPr>
        <p:spPr/>
        <p:txBody>
          <a:bodyPr/>
          <a:lstStyle/>
          <a:p>
            <a:pPr>
              <a:defRPr/>
            </a:pPr>
            <a:r>
              <a:rPr lang="en-US" smtClean="0">
                <a:cs typeface="+mj-cs"/>
              </a:rPr>
              <a:t>Class Modeling during Analysis</a:t>
            </a:r>
          </a:p>
        </p:txBody>
      </p:sp>
      <p:sp>
        <p:nvSpPr>
          <p:cNvPr id="1033219" name="Rectangle 3"/>
          <p:cNvSpPr>
            <a:spLocks noGrp="1" noChangeArrowheads="1"/>
          </p:cNvSpPr>
          <p:nvPr>
            <p:ph type="body" idx="1"/>
          </p:nvPr>
        </p:nvSpPr>
        <p:spPr/>
        <p:txBody>
          <a:bodyPr/>
          <a:lstStyle/>
          <a:p>
            <a:pPr>
              <a:spcBef>
                <a:spcPct val="0"/>
              </a:spcBef>
              <a:defRPr/>
            </a:pPr>
            <a:r>
              <a:rPr lang="en-US" dirty="0" smtClean="0">
                <a:cs typeface="+mn-cs"/>
              </a:rPr>
              <a:t>Classes, their </a:t>
            </a:r>
            <a:r>
              <a:rPr lang="en-US" i="1" dirty="0" smtClean="0">
                <a:cs typeface="+mn-cs"/>
              </a:rPr>
              <a:t>invariant</a:t>
            </a:r>
            <a:r>
              <a:rPr lang="en-US" dirty="0" smtClean="0">
                <a:cs typeface="+mn-cs"/>
              </a:rPr>
              <a:t>, associations, and attributes are determined at this stage</a:t>
            </a:r>
            <a:r>
              <a:rPr lang="en-US" i="1" dirty="0" smtClean="0">
                <a:cs typeface="+mn-cs"/>
              </a:rPr>
              <a:t> </a:t>
            </a:r>
          </a:p>
          <a:p>
            <a:pPr>
              <a:spcBef>
                <a:spcPct val="0"/>
              </a:spcBef>
              <a:defRPr/>
            </a:pPr>
            <a:r>
              <a:rPr lang="en-US" i="1" dirty="0" smtClean="0">
                <a:cs typeface="+mn-cs"/>
              </a:rPr>
              <a:t>Associations</a:t>
            </a:r>
            <a:r>
              <a:rPr lang="en-US" dirty="0" smtClean="0">
                <a:cs typeface="+mn-cs"/>
              </a:rPr>
              <a:t> among classes</a:t>
            </a:r>
          </a:p>
          <a:p>
            <a:pPr>
              <a:defRPr/>
            </a:pPr>
            <a:r>
              <a:rPr lang="en-US" i="1" dirty="0" smtClean="0">
                <a:cs typeface="+mn-cs"/>
              </a:rPr>
              <a:t>Attributes</a:t>
            </a:r>
            <a:r>
              <a:rPr lang="en-US" dirty="0" smtClean="0">
                <a:cs typeface="+mn-cs"/>
              </a:rPr>
              <a:t> of classes</a:t>
            </a:r>
          </a:p>
          <a:p>
            <a:pPr>
              <a:defRPr/>
            </a:pPr>
            <a:r>
              <a:rPr lang="en-US" dirty="0" smtClean="0">
                <a:cs typeface="+mn-cs"/>
              </a:rPr>
              <a:t>But also system </a:t>
            </a:r>
            <a:r>
              <a:rPr lang="en-US" i="1" dirty="0" smtClean="0">
                <a:cs typeface="+mn-cs"/>
              </a:rPr>
              <a:t>operations</a:t>
            </a:r>
            <a:r>
              <a:rPr lang="en-US" dirty="0" smtClean="0">
                <a:cs typeface="+mn-cs"/>
              </a:rPr>
              <a:t> and their </a:t>
            </a:r>
            <a:r>
              <a:rPr lang="en-US" i="1" dirty="0" smtClean="0">
                <a:cs typeface="+mn-cs"/>
              </a:rPr>
              <a:t>contracts</a:t>
            </a:r>
            <a:r>
              <a:rPr lang="en-US" dirty="0" smtClean="0">
                <a:cs typeface="+mn-cs"/>
              </a:rPr>
              <a:t>, i.e., pre- and post-conditions</a:t>
            </a:r>
          </a:p>
          <a:p>
            <a:pPr>
              <a:defRPr/>
            </a:pPr>
            <a:r>
              <a:rPr lang="en-US" dirty="0" smtClean="0">
                <a:cs typeface="+mn-cs"/>
              </a:rPr>
              <a:t>Invariant: condition that must remain true under any circumstances for an instance of the class</a:t>
            </a:r>
          </a:p>
          <a:p>
            <a:pPr>
              <a:defRPr/>
            </a:pPr>
            <a:r>
              <a:rPr lang="en-US" dirty="0" smtClean="0">
                <a:cs typeface="+mn-cs"/>
              </a:rPr>
              <a:t>Pre-condition: condition that must be true for the operation to execute correctly</a:t>
            </a:r>
          </a:p>
          <a:p>
            <a:pPr>
              <a:defRPr/>
            </a:pPr>
            <a:r>
              <a:rPr lang="en-US" dirty="0" smtClean="0">
                <a:cs typeface="+mn-cs"/>
              </a:rPr>
              <a:t>Post-condition: the effect of executing the operation in terms of system state change and outputs</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1E7D31E4-B352-3B40-A519-92DB15E75394}" type="slidenum">
              <a:rPr lang="en-US"/>
              <a:pPr>
                <a:defRPr/>
              </a:pPr>
              <a:t>128</a:t>
            </a:fld>
            <a:endParaRPr lang="en-US"/>
          </a:p>
        </p:txBody>
      </p:sp>
      <p:sp>
        <p:nvSpPr>
          <p:cNvPr id="951298" name="Rectangle 2"/>
          <p:cNvSpPr>
            <a:spLocks noGrp="1" noChangeArrowheads="1"/>
          </p:cNvSpPr>
          <p:nvPr>
            <p:ph type="title"/>
          </p:nvPr>
        </p:nvSpPr>
        <p:spPr/>
        <p:txBody>
          <a:bodyPr/>
          <a:lstStyle/>
          <a:p>
            <a:pPr>
              <a:defRPr/>
            </a:pPr>
            <a:r>
              <a:rPr lang="en-US" smtClean="0">
                <a:cs typeface="+mj-cs"/>
              </a:rPr>
              <a:t>Finding classes (I)</a:t>
            </a:r>
          </a:p>
        </p:txBody>
      </p:sp>
      <p:sp>
        <p:nvSpPr>
          <p:cNvPr id="951299" name="Rectangle 3"/>
          <p:cNvSpPr>
            <a:spLocks noGrp="1" noChangeArrowheads="1"/>
          </p:cNvSpPr>
          <p:nvPr>
            <p:ph type="body" idx="1"/>
          </p:nvPr>
        </p:nvSpPr>
        <p:spPr/>
        <p:txBody>
          <a:bodyPr/>
          <a:lstStyle/>
          <a:p>
            <a:pPr>
              <a:defRPr/>
            </a:pPr>
            <a:r>
              <a:rPr lang="en-US" sz="1600" smtClean="0">
                <a:cs typeface="+mn-cs"/>
              </a:rPr>
              <a:t>Identify participating objects in each use case</a:t>
            </a:r>
          </a:p>
          <a:p>
            <a:pPr lvl="1">
              <a:defRPr/>
            </a:pPr>
            <a:r>
              <a:rPr lang="en-US" sz="1600" smtClean="0"/>
              <a:t>Pick one (there are many, so prioritize!)</a:t>
            </a:r>
          </a:p>
          <a:p>
            <a:pPr>
              <a:defRPr/>
            </a:pPr>
            <a:r>
              <a:rPr lang="en-US" sz="1600" smtClean="0">
                <a:cs typeface="+mn-cs"/>
              </a:rPr>
              <a:t>They will correspond to the main concepts of the application domain</a:t>
            </a:r>
          </a:p>
          <a:p>
            <a:pPr lvl="1">
              <a:defRPr/>
            </a:pPr>
            <a:r>
              <a:rPr lang="en-US" sz="1600" smtClean="0"/>
              <a:t>Always use application domain terms</a:t>
            </a:r>
          </a:p>
          <a:p>
            <a:pPr>
              <a:defRPr/>
            </a:pPr>
            <a:r>
              <a:rPr lang="en-US" sz="1600" smtClean="0">
                <a:cs typeface="+mn-cs"/>
              </a:rPr>
              <a:t>They are named, described, consolidated into the data dictionary (glossary)</a:t>
            </a:r>
          </a:p>
          <a:p>
            <a:pPr lvl="1">
              <a:defRPr/>
            </a:pPr>
            <a:r>
              <a:rPr lang="en-US" sz="1400" smtClean="0"/>
              <a:t>If two use cases refer to the same concept, the corresponding object should be the same.</a:t>
            </a:r>
          </a:p>
          <a:p>
            <a:pPr lvl="1">
              <a:defRPr/>
            </a:pPr>
            <a:r>
              <a:rPr lang="en-US" sz="1400" smtClean="0"/>
              <a:t>If two objects share the same name and do not correspond to the same concept, one or both concepts are renamed to acknowledge and emphasize their difference.</a:t>
            </a:r>
          </a:p>
          <a:p>
            <a:pPr>
              <a:defRPr/>
            </a:pPr>
            <a:r>
              <a:rPr lang="en-US" sz="1600" smtClean="0">
                <a:cs typeface="+mn-cs"/>
              </a:rPr>
              <a:t>Benefits of a data dictionary:</a:t>
            </a:r>
          </a:p>
          <a:p>
            <a:pPr lvl="1">
              <a:defRPr/>
            </a:pPr>
            <a:r>
              <a:rPr lang="en-US" sz="1400" smtClean="0"/>
              <a:t>consistent set of definitions for all developers</a:t>
            </a:r>
          </a:p>
          <a:p>
            <a:pPr lvl="1">
              <a:defRPr/>
            </a:pPr>
            <a:r>
              <a:rPr lang="en-US" sz="1400" smtClean="0"/>
              <a:t>single term for each concept</a:t>
            </a:r>
          </a:p>
          <a:p>
            <a:pPr lvl="1">
              <a:defRPr/>
            </a:pPr>
            <a:r>
              <a:rPr lang="en-US" sz="1400" smtClean="0"/>
              <a:t>precise and clear official meaning</a:t>
            </a:r>
          </a:p>
          <a:p>
            <a:pPr>
              <a:defRPr/>
            </a:pPr>
            <a:r>
              <a:rPr lang="en-US" sz="1600" smtClean="0">
                <a:cs typeface="+mn-cs"/>
              </a:rPr>
              <a:t>Definitions of objects and attributes may be reviewed by the users</a:t>
            </a:r>
          </a:p>
          <a:p>
            <a:pPr>
              <a:defRPr/>
            </a:pPr>
            <a:r>
              <a:rPr lang="en-US" sz="1600" smtClean="0">
                <a:cs typeface="+mn-cs"/>
              </a:rPr>
              <a:t>Initial Analysis model, several iterations</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047CD115-87B4-3547-ACF7-2E67876B7DF8}" type="slidenum">
              <a:rPr lang="en-US"/>
              <a:pPr>
                <a:defRPr/>
              </a:pPr>
              <a:t>129</a:t>
            </a:fld>
            <a:endParaRPr lang="en-US"/>
          </a:p>
        </p:txBody>
      </p:sp>
      <p:sp>
        <p:nvSpPr>
          <p:cNvPr id="953346" name="Rectangle 2"/>
          <p:cNvSpPr>
            <a:spLocks noGrp="1" noChangeArrowheads="1"/>
          </p:cNvSpPr>
          <p:nvPr>
            <p:ph type="title"/>
          </p:nvPr>
        </p:nvSpPr>
        <p:spPr/>
        <p:txBody>
          <a:bodyPr/>
          <a:lstStyle/>
          <a:p>
            <a:pPr>
              <a:defRPr/>
            </a:pPr>
            <a:r>
              <a:rPr lang="en-US" smtClean="0">
                <a:cs typeface="+mj-cs"/>
              </a:rPr>
              <a:t>Finding classes (II)</a:t>
            </a:r>
          </a:p>
        </p:txBody>
      </p:sp>
      <p:sp>
        <p:nvSpPr>
          <p:cNvPr id="953347" name="Rectangle 3"/>
          <p:cNvSpPr>
            <a:spLocks noGrp="1" noChangeArrowheads="1"/>
          </p:cNvSpPr>
          <p:nvPr>
            <p:ph type="body" idx="1"/>
          </p:nvPr>
        </p:nvSpPr>
        <p:spPr/>
        <p:txBody>
          <a:bodyPr/>
          <a:lstStyle/>
          <a:p>
            <a:pPr>
              <a:defRPr/>
            </a:pPr>
            <a:r>
              <a:rPr lang="en-US" dirty="0" smtClean="0">
                <a:cs typeface="+mn-cs"/>
              </a:rPr>
              <a:t>General Advice</a:t>
            </a:r>
          </a:p>
          <a:p>
            <a:pPr lvl="1">
              <a:defRPr/>
            </a:pPr>
            <a:r>
              <a:rPr lang="en-US" dirty="0" smtClean="0"/>
              <a:t>Find the nouns in the use cases (e.g., </a:t>
            </a:r>
            <a:r>
              <a:rPr lang="en-US" dirty="0" smtClean="0">
                <a:latin typeface="Courier" charset="0"/>
              </a:rPr>
              <a:t>Incident</a:t>
            </a:r>
            <a:r>
              <a:rPr lang="en-US" dirty="0" smtClean="0"/>
              <a:t>)</a:t>
            </a:r>
          </a:p>
          <a:p>
            <a:pPr lvl="1">
              <a:defRPr/>
            </a:pPr>
            <a:endParaRPr lang="en-US" dirty="0" smtClean="0"/>
          </a:p>
          <a:p>
            <a:pPr>
              <a:defRPr/>
            </a:pPr>
            <a:r>
              <a:rPr lang="en-US" dirty="0" smtClean="0">
                <a:cs typeface="+mn-cs"/>
              </a:rPr>
              <a:t>Systematic Processes</a:t>
            </a:r>
          </a:p>
          <a:p>
            <a:pPr lvl="1">
              <a:defRPr/>
            </a:pPr>
            <a:r>
              <a:rPr lang="en-US" dirty="0" smtClean="0"/>
              <a:t>Abbott</a:t>
            </a:r>
            <a:r>
              <a:rPr lang="ja-JP" altLang="en-US" smtClean="0">
                <a:latin typeface="Arial"/>
              </a:rPr>
              <a:t>’</a:t>
            </a:r>
            <a:r>
              <a:rPr lang="en-US" dirty="0" smtClean="0"/>
              <a:t>s Textual Analysis</a:t>
            </a:r>
          </a:p>
          <a:p>
            <a:pPr lvl="1">
              <a:defRPr/>
            </a:pPr>
            <a:r>
              <a:rPr lang="en-US" dirty="0" smtClean="0"/>
              <a:t>CRC cards (Class-Role-Collaboration)</a:t>
            </a:r>
          </a:p>
          <a:p>
            <a:pPr lvl="1">
              <a:defRPr/>
            </a:pPr>
            <a:endParaRPr lang="en-US" dirty="0" smtClean="0"/>
          </a:p>
          <a:p>
            <a:pPr>
              <a:defRPr/>
            </a:pPr>
            <a:r>
              <a:rPr lang="en-US" dirty="0" smtClean="0">
                <a:cs typeface="+mn-cs"/>
              </a:rPr>
              <a:t>Heuristics</a:t>
            </a:r>
          </a:p>
          <a:p>
            <a:pPr lvl="1">
              <a:defRPr/>
            </a:pPr>
            <a:r>
              <a:rPr lang="en-US" dirty="0" smtClean="0"/>
              <a:t>Heuristics for Entity</a:t>
            </a:r>
          </a:p>
          <a:p>
            <a:pPr lvl="1">
              <a:defRPr/>
            </a:pPr>
            <a:r>
              <a:rPr lang="en-US" dirty="0" smtClean="0"/>
              <a:t>Heuristics for Boundary</a:t>
            </a:r>
          </a:p>
          <a:p>
            <a:pPr lvl="1">
              <a:defRPr/>
            </a:pPr>
            <a:r>
              <a:rPr lang="en-US" dirty="0" smtClean="0"/>
              <a:t>Heuristics for Control</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D8E86DE9-5539-1F41-9799-1F3A32E7B381}" type="slidenum">
              <a:rPr lang="en-US"/>
              <a:pPr>
                <a:defRPr/>
              </a:pPr>
              <a:t>13</a:t>
            </a:fld>
            <a:endParaRPr lang="en-US"/>
          </a:p>
        </p:txBody>
      </p:sp>
      <p:sp>
        <p:nvSpPr>
          <p:cNvPr id="997378" name="Rectangle 2"/>
          <p:cNvSpPr>
            <a:spLocks noGrp="1" noChangeArrowheads="1"/>
          </p:cNvSpPr>
          <p:nvPr>
            <p:ph type="title"/>
          </p:nvPr>
        </p:nvSpPr>
        <p:spPr/>
        <p:txBody>
          <a:bodyPr/>
          <a:lstStyle/>
          <a:p>
            <a:pPr>
              <a:defRPr/>
            </a:pPr>
            <a:r>
              <a:rPr lang="en-US" dirty="0" smtClean="0">
                <a:cs typeface="+mj-cs"/>
              </a:rPr>
              <a:t>Use of Class/Object Taxonomy</a:t>
            </a:r>
          </a:p>
        </p:txBody>
      </p:sp>
      <p:sp>
        <p:nvSpPr>
          <p:cNvPr id="997379" name="Rectangle 3"/>
          <p:cNvSpPr>
            <a:spLocks noGrp="1" noChangeArrowheads="1"/>
          </p:cNvSpPr>
          <p:nvPr>
            <p:ph type="body" idx="1"/>
          </p:nvPr>
        </p:nvSpPr>
        <p:spPr/>
        <p:txBody>
          <a:bodyPr/>
          <a:lstStyle/>
          <a:p>
            <a:pPr>
              <a:lnSpc>
                <a:spcPct val="90000"/>
              </a:lnSpc>
              <a:defRPr/>
            </a:pPr>
            <a:r>
              <a:rPr lang="en-US" dirty="0" smtClean="0">
                <a:cs typeface="+mn-cs"/>
              </a:rPr>
              <a:t>Model that is more resilient to change. </a:t>
            </a:r>
          </a:p>
          <a:p>
            <a:pPr lvl="1">
              <a:lnSpc>
                <a:spcPct val="90000"/>
              </a:lnSpc>
              <a:defRPr/>
            </a:pPr>
            <a:r>
              <a:rPr lang="en-US" dirty="0" smtClean="0"/>
              <a:t>The boundary objects are more likely to change than the control</a:t>
            </a:r>
          </a:p>
          <a:p>
            <a:pPr lvl="1">
              <a:lnSpc>
                <a:spcPct val="90000"/>
              </a:lnSpc>
              <a:defRPr/>
            </a:pPr>
            <a:r>
              <a:rPr lang="en-US" dirty="0" smtClean="0"/>
              <a:t>The control objects are more likely to change than the application logic and entity objects</a:t>
            </a:r>
          </a:p>
          <a:p>
            <a:pPr lvl="1">
              <a:lnSpc>
                <a:spcPct val="90000"/>
              </a:lnSpc>
              <a:defRPr/>
            </a:pPr>
            <a:r>
              <a:rPr lang="en-US" dirty="0" smtClean="0"/>
              <a:t>Limit impact (propagation) of changes when errors are corrected or requirements change</a:t>
            </a:r>
          </a:p>
          <a:p>
            <a:pPr>
              <a:lnSpc>
                <a:spcPct val="90000"/>
              </a:lnSpc>
              <a:defRPr/>
            </a:pPr>
            <a:r>
              <a:rPr lang="en-US" dirty="0" smtClean="0">
                <a:cs typeface="+mn-cs"/>
              </a:rPr>
              <a:t>Helps identify classes/objects and clearly identify responsibilities</a:t>
            </a:r>
          </a:p>
          <a:p>
            <a:pPr>
              <a:lnSpc>
                <a:spcPct val="90000"/>
              </a:lnSpc>
              <a:defRPr/>
            </a:pPr>
            <a:r>
              <a:rPr lang="en-US" dirty="0" smtClean="0">
                <a:cs typeface="+mn-cs"/>
              </a:rPr>
              <a:t>Helps read class diagram (using stereotypes)</a:t>
            </a:r>
          </a:p>
          <a:p>
            <a:pPr lvl="1">
              <a:lnSpc>
                <a:spcPct val="90000"/>
              </a:lnSpc>
              <a:defRPr/>
            </a:pPr>
            <a:r>
              <a:rPr lang="en-US" dirty="0" smtClean="0"/>
              <a:t>Use string &lt;&lt;Boundary&gt;&gt; before the class name</a:t>
            </a:r>
          </a:p>
          <a:p>
            <a:pPr lvl="1">
              <a:lnSpc>
                <a:spcPct val="90000"/>
              </a:lnSpc>
              <a:defRPr/>
            </a:pPr>
            <a:r>
              <a:rPr lang="en-US" dirty="0" smtClean="0"/>
              <a:t>Use string &lt;&lt;Control&gt;&gt; before the class name</a:t>
            </a:r>
          </a:p>
          <a:p>
            <a:pPr lvl="1">
              <a:lnSpc>
                <a:spcPct val="90000"/>
              </a:lnSpc>
              <a:defRPr/>
            </a:pPr>
            <a:r>
              <a:rPr lang="en-US" dirty="0" smtClean="0"/>
              <a:t>Use string &lt;&lt;Entity&gt;&gt; before the class name</a:t>
            </a:r>
          </a:p>
          <a:p>
            <a:pPr>
              <a:lnSpc>
                <a:spcPct val="90000"/>
              </a:lnSpc>
              <a:defRPr/>
            </a:pPr>
            <a:r>
              <a:rPr lang="en-US" dirty="0" smtClean="0">
                <a:cs typeface="+mn-cs"/>
              </a:rPr>
              <a:t>Helps verification: </a:t>
            </a:r>
          </a:p>
          <a:p>
            <a:pPr lvl="1">
              <a:lnSpc>
                <a:spcPct val="90000"/>
              </a:lnSpc>
              <a:defRPr/>
            </a:pPr>
            <a:r>
              <a:rPr lang="en-US" dirty="0" smtClean="0"/>
              <a:t>Clear responsibilities</a:t>
            </a:r>
          </a:p>
          <a:p>
            <a:pPr lvl="1">
              <a:lnSpc>
                <a:spcPct val="90000"/>
              </a:lnSpc>
              <a:defRPr/>
            </a:pPr>
            <a:r>
              <a:rPr lang="en-US" dirty="0" smtClean="0"/>
              <a:t>bypass the boundary classes</a:t>
            </a:r>
          </a:p>
          <a:p>
            <a:pPr>
              <a:lnSpc>
                <a:spcPct val="90000"/>
              </a:lnSpc>
              <a:defRPr/>
            </a:pPr>
            <a:r>
              <a:rPr lang="en-US" dirty="0" smtClean="0">
                <a:cs typeface="+mn-cs"/>
              </a:rPr>
              <a:t>Clarify object interactions in sequence diagrams (see later)</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9A0342B1-B907-A440-8C39-1818DA5F24D1}" type="slidenum">
              <a:rPr lang="en-US"/>
              <a:pPr>
                <a:defRPr/>
              </a:pPr>
              <a:t>130</a:t>
            </a:fld>
            <a:endParaRPr lang="en-US"/>
          </a:p>
        </p:txBody>
      </p:sp>
      <p:sp>
        <p:nvSpPr>
          <p:cNvPr id="1327106" name="Rectangle 2"/>
          <p:cNvSpPr>
            <a:spLocks noGrp="1" noChangeArrowheads="1"/>
          </p:cNvSpPr>
          <p:nvPr>
            <p:ph type="title"/>
          </p:nvPr>
        </p:nvSpPr>
        <p:spPr/>
        <p:txBody>
          <a:bodyPr/>
          <a:lstStyle/>
          <a:p>
            <a:pPr>
              <a:defRPr/>
            </a:pPr>
            <a:r>
              <a:rPr lang="en-US" smtClean="0">
                <a:cs typeface="+mj-cs"/>
              </a:rPr>
              <a:t>Example: Report Emergency</a:t>
            </a:r>
          </a:p>
        </p:txBody>
      </p:sp>
      <p:sp>
        <p:nvSpPr>
          <p:cNvPr id="1327107" name="Rectangle 3"/>
          <p:cNvSpPr>
            <a:spLocks noGrp="1" noChangeArrowheads="1"/>
          </p:cNvSpPr>
          <p:nvPr>
            <p:ph type="body" idx="1"/>
          </p:nvPr>
        </p:nvSpPr>
        <p:spPr/>
        <p:txBody>
          <a:bodyPr/>
          <a:lstStyle/>
          <a:p>
            <a:pPr marL="342900" indent="-342900">
              <a:buFontTx/>
              <a:buNone/>
              <a:defRPr/>
            </a:pPr>
            <a:r>
              <a:rPr lang="en-US" sz="1600" smtClean="0">
                <a:cs typeface="+mn-cs"/>
              </a:rPr>
              <a:t>Flow of Events</a:t>
            </a:r>
          </a:p>
          <a:p>
            <a:pPr marL="342900" indent="-342900">
              <a:buFontTx/>
              <a:buAutoNum type="arabicPeriod"/>
              <a:defRPr/>
            </a:pPr>
            <a:r>
              <a:rPr lang="en-US" sz="1600" smtClean="0">
                <a:cs typeface="+mn-cs"/>
              </a:rPr>
              <a:t>FieldOfficer activates the </a:t>
            </a:r>
            <a:r>
              <a:rPr lang="ja-JP" altLang="en-US" sz="1600" smtClean="0">
                <a:latin typeface="Arial"/>
                <a:cs typeface="+mn-cs"/>
              </a:rPr>
              <a:t>“</a:t>
            </a:r>
            <a:r>
              <a:rPr lang="en-US" sz="1600" smtClean="0">
                <a:cs typeface="+mn-cs"/>
              </a:rPr>
              <a:t>Report Emergency</a:t>
            </a:r>
            <a:r>
              <a:rPr lang="ja-JP" altLang="en-US" sz="1600" smtClean="0">
                <a:latin typeface="Arial"/>
                <a:cs typeface="+mn-cs"/>
              </a:rPr>
              <a:t>”</a:t>
            </a:r>
            <a:r>
              <a:rPr lang="en-US" sz="1600" smtClean="0">
                <a:cs typeface="+mn-cs"/>
              </a:rPr>
              <a:t> function of terminal</a:t>
            </a:r>
          </a:p>
          <a:p>
            <a:pPr marL="342900" indent="-342900">
              <a:buFontTx/>
              <a:buAutoNum type="arabicPeriod"/>
              <a:defRPr/>
            </a:pPr>
            <a:r>
              <a:rPr lang="en-US" sz="1600" smtClean="0">
                <a:cs typeface="+mn-cs"/>
              </a:rPr>
              <a:t>FRIEND responds by presenting a form to the officer, including location, incident description, resource request and hazardous material fields.</a:t>
            </a:r>
          </a:p>
          <a:p>
            <a:pPr marL="342900" indent="-342900">
              <a:buFontTx/>
              <a:buAutoNum type="arabicPeriod"/>
              <a:defRPr/>
            </a:pPr>
            <a:r>
              <a:rPr lang="en-US" sz="1600" smtClean="0">
                <a:cs typeface="+mn-cs"/>
              </a:rPr>
              <a:t>FieldOfficer completes form by specifying minimally the emergency type and description fields. May also describe possible responses to the emergency situation and request specific resources. Once form is completed, FieldOfficer submits the form.</a:t>
            </a:r>
          </a:p>
          <a:p>
            <a:pPr marL="342900" indent="-342900">
              <a:buFontTx/>
              <a:buAutoNum type="arabicPeriod"/>
              <a:defRPr/>
            </a:pPr>
            <a:r>
              <a:rPr lang="en-US" sz="1600" smtClean="0">
                <a:cs typeface="+mn-cs"/>
              </a:rPr>
              <a:t>FRIEND receives form and notifies Dispatcher</a:t>
            </a:r>
          </a:p>
          <a:p>
            <a:pPr marL="342900" indent="-342900">
              <a:buFontTx/>
              <a:buAutoNum type="arabicPeriod"/>
              <a:defRPr/>
            </a:pPr>
            <a:r>
              <a:rPr lang="en-US" sz="1600" smtClean="0">
                <a:cs typeface="+mn-cs"/>
              </a:rPr>
              <a:t>Dispatcher reviews submitted information and creates an Incident in the database by invoking the OpenIncident use case. All information contained in form is automatically included in the Incident.  Dispatcher selects a response by allocating resources to the Incident (with AllocateResources use case) and acknowledges the emergency report with a short message to FieldOfficer</a:t>
            </a:r>
          </a:p>
          <a:p>
            <a:pPr marL="342900" indent="-342900">
              <a:buFontTx/>
              <a:buAutoNum type="arabicPeriod"/>
              <a:defRPr/>
            </a:pPr>
            <a:r>
              <a:rPr lang="en-US" sz="1600" smtClean="0">
                <a:cs typeface="+mn-cs"/>
              </a:rPr>
              <a:t>FRIEND display acknowledgement and selected response to FieldOfficer.</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SYSC-3120—Software Requirements Engineering </a:t>
            </a:r>
            <a:endParaRPr lang="en-US"/>
          </a:p>
        </p:txBody>
      </p:sp>
      <p:sp>
        <p:nvSpPr>
          <p:cNvPr id="8" name="Slide Number Placeholder 5"/>
          <p:cNvSpPr>
            <a:spLocks noGrp="1"/>
          </p:cNvSpPr>
          <p:nvPr>
            <p:ph type="sldNum" sz="quarter" idx="11"/>
          </p:nvPr>
        </p:nvSpPr>
        <p:spPr/>
        <p:txBody>
          <a:bodyPr/>
          <a:lstStyle/>
          <a:p>
            <a:pPr>
              <a:defRPr/>
            </a:pPr>
            <a:fld id="{DE84372B-10FC-E14E-9D68-4B17D073CB87}" type="slidenum">
              <a:rPr lang="en-US"/>
              <a:pPr>
                <a:defRPr/>
              </a:pPr>
              <a:t>131</a:t>
            </a:fld>
            <a:endParaRPr lang="en-US"/>
          </a:p>
        </p:txBody>
      </p:sp>
      <p:sp>
        <p:nvSpPr>
          <p:cNvPr id="1038338" name="Rectangle 2"/>
          <p:cNvSpPr>
            <a:spLocks noGrp="1" noChangeArrowheads="1"/>
          </p:cNvSpPr>
          <p:nvPr>
            <p:ph type="title"/>
          </p:nvPr>
        </p:nvSpPr>
        <p:spPr/>
        <p:txBody>
          <a:bodyPr/>
          <a:lstStyle/>
          <a:p>
            <a:pPr>
              <a:defRPr/>
            </a:pPr>
            <a:r>
              <a:rPr lang="en-US" smtClean="0">
                <a:cs typeface="+mj-cs"/>
              </a:rPr>
              <a:t>Textual Analysis</a:t>
            </a:r>
          </a:p>
        </p:txBody>
      </p:sp>
      <p:sp>
        <p:nvSpPr>
          <p:cNvPr id="1038339" name="Rectangle 3"/>
          <p:cNvSpPr>
            <a:spLocks noGrp="1" noChangeArrowheads="1"/>
          </p:cNvSpPr>
          <p:nvPr>
            <p:ph type="body" sz="half" idx="1"/>
          </p:nvPr>
        </p:nvSpPr>
        <p:spPr>
          <a:xfrm>
            <a:off x="685800" y="2286000"/>
            <a:ext cx="2209800" cy="3810000"/>
          </a:xfrm>
        </p:spPr>
        <p:txBody>
          <a:bodyPr/>
          <a:lstStyle/>
          <a:p>
            <a:pPr>
              <a:lnSpc>
                <a:spcPct val="130000"/>
              </a:lnSpc>
              <a:spcBef>
                <a:spcPct val="0"/>
              </a:spcBef>
              <a:buFontTx/>
              <a:buNone/>
              <a:defRPr/>
            </a:pPr>
            <a:r>
              <a:rPr lang="en-US" sz="1800" b="1" dirty="0" smtClean="0">
                <a:solidFill>
                  <a:srgbClr val="000000"/>
                </a:solidFill>
                <a:cs typeface="+mn-cs"/>
              </a:rPr>
              <a:t>Part of speech</a:t>
            </a:r>
            <a:endParaRPr lang="en-US" sz="1800" b="1" dirty="0" smtClean="0">
              <a:cs typeface="+mn-cs"/>
            </a:endParaRPr>
          </a:p>
          <a:p>
            <a:pPr>
              <a:lnSpc>
                <a:spcPct val="130000"/>
              </a:lnSpc>
              <a:spcBef>
                <a:spcPct val="0"/>
              </a:spcBef>
              <a:defRPr/>
            </a:pPr>
            <a:r>
              <a:rPr lang="en-US" sz="1800" dirty="0" smtClean="0">
                <a:solidFill>
                  <a:srgbClr val="000000"/>
                </a:solidFill>
                <a:cs typeface="+mn-cs"/>
              </a:rPr>
              <a:t>proper noun</a:t>
            </a:r>
            <a:endParaRPr lang="en-US" sz="1800" dirty="0" smtClean="0">
              <a:cs typeface="+mn-cs"/>
            </a:endParaRPr>
          </a:p>
          <a:p>
            <a:pPr>
              <a:lnSpc>
                <a:spcPct val="130000"/>
              </a:lnSpc>
              <a:spcBef>
                <a:spcPct val="0"/>
              </a:spcBef>
              <a:defRPr/>
            </a:pPr>
            <a:r>
              <a:rPr lang="en-US" sz="1800" dirty="0" smtClean="0">
                <a:solidFill>
                  <a:srgbClr val="000000"/>
                </a:solidFill>
                <a:cs typeface="+mn-cs"/>
              </a:rPr>
              <a:t>common noun</a:t>
            </a:r>
            <a:endParaRPr lang="en-US" sz="1800" dirty="0" smtClean="0">
              <a:cs typeface="+mn-cs"/>
            </a:endParaRPr>
          </a:p>
          <a:p>
            <a:pPr>
              <a:lnSpc>
                <a:spcPct val="130000"/>
              </a:lnSpc>
              <a:spcBef>
                <a:spcPct val="0"/>
              </a:spcBef>
              <a:defRPr/>
            </a:pPr>
            <a:r>
              <a:rPr lang="en-US" sz="1800" dirty="0" smtClean="0">
                <a:solidFill>
                  <a:srgbClr val="000000"/>
                </a:solidFill>
                <a:cs typeface="+mn-cs"/>
              </a:rPr>
              <a:t>doing verb</a:t>
            </a:r>
            <a:endParaRPr lang="en-US" sz="1800" dirty="0" smtClean="0">
              <a:cs typeface="+mn-cs"/>
            </a:endParaRPr>
          </a:p>
          <a:p>
            <a:pPr>
              <a:lnSpc>
                <a:spcPct val="130000"/>
              </a:lnSpc>
              <a:spcBef>
                <a:spcPct val="0"/>
              </a:spcBef>
              <a:defRPr/>
            </a:pPr>
            <a:r>
              <a:rPr lang="en-US" sz="1800" dirty="0" smtClean="0">
                <a:solidFill>
                  <a:srgbClr val="000000"/>
                </a:solidFill>
                <a:cs typeface="+mn-cs"/>
              </a:rPr>
              <a:t>being verb</a:t>
            </a:r>
            <a:endParaRPr lang="en-US" sz="1800" dirty="0" smtClean="0">
              <a:cs typeface="+mn-cs"/>
            </a:endParaRPr>
          </a:p>
          <a:p>
            <a:pPr>
              <a:lnSpc>
                <a:spcPct val="130000"/>
              </a:lnSpc>
              <a:spcBef>
                <a:spcPct val="0"/>
              </a:spcBef>
              <a:defRPr/>
            </a:pPr>
            <a:r>
              <a:rPr lang="en-US" sz="1800" dirty="0" smtClean="0">
                <a:solidFill>
                  <a:srgbClr val="000000"/>
                </a:solidFill>
                <a:cs typeface="+mn-cs"/>
              </a:rPr>
              <a:t>having verb</a:t>
            </a:r>
            <a:endParaRPr lang="en-US" sz="1800" dirty="0" smtClean="0">
              <a:cs typeface="+mn-cs"/>
            </a:endParaRPr>
          </a:p>
          <a:p>
            <a:pPr>
              <a:lnSpc>
                <a:spcPct val="130000"/>
              </a:lnSpc>
              <a:spcBef>
                <a:spcPct val="0"/>
              </a:spcBef>
              <a:defRPr/>
            </a:pPr>
            <a:r>
              <a:rPr lang="en-US" sz="1800" dirty="0" smtClean="0">
                <a:solidFill>
                  <a:srgbClr val="000000"/>
                </a:solidFill>
                <a:cs typeface="+mn-cs"/>
              </a:rPr>
              <a:t>modal verb</a:t>
            </a:r>
            <a:endParaRPr lang="en-US" sz="1800" dirty="0" smtClean="0">
              <a:cs typeface="+mn-cs"/>
            </a:endParaRPr>
          </a:p>
          <a:p>
            <a:pPr>
              <a:lnSpc>
                <a:spcPct val="130000"/>
              </a:lnSpc>
              <a:spcBef>
                <a:spcPct val="0"/>
              </a:spcBef>
              <a:defRPr/>
            </a:pPr>
            <a:r>
              <a:rPr lang="en-US" sz="1800" dirty="0" smtClean="0">
                <a:solidFill>
                  <a:srgbClr val="000000"/>
                </a:solidFill>
                <a:cs typeface="+mn-cs"/>
              </a:rPr>
              <a:t>adjective</a:t>
            </a:r>
            <a:endParaRPr lang="en-US" sz="1800" dirty="0" smtClean="0">
              <a:cs typeface="+mn-cs"/>
            </a:endParaRPr>
          </a:p>
          <a:p>
            <a:pPr>
              <a:lnSpc>
                <a:spcPct val="130000"/>
              </a:lnSpc>
              <a:defRPr/>
            </a:pPr>
            <a:endParaRPr lang="en-US" sz="1800" dirty="0" smtClean="0">
              <a:cs typeface="+mn-cs"/>
            </a:endParaRPr>
          </a:p>
        </p:txBody>
      </p:sp>
      <p:sp>
        <p:nvSpPr>
          <p:cNvPr id="1038340" name="Rectangle 4"/>
          <p:cNvSpPr>
            <a:spLocks noGrp="1" noChangeArrowheads="1"/>
          </p:cNvSpPr>
          <p:nvPr>
            <p:ph type="body" sz="half" idx="2"/>
          </p:nvPr>
        </p:nvSpPr>
        <p:spPr>
          <a:xfrm>
            <a:off x="5867400" y="2286000"/>
            <a:ext cx="2590800" cy="3810000"/>
          </a:xfrm>
        </p:spPr>
        <p:txBody>
          <a:bodyPr/>
          <a:lstStyle/>
          <a:p>
            <a:pPr>
              <a:lnSpc>
                <a:spcPct val="130000"/>
              </a:lnSpc>
              <a:spcBef>
                <a:spcPct val="0"/>
              </a:spcBef>
              <a:buFontTx/>
              <a:buNone/>
              <a:defRPr/>
            </a:pPr>
            <a:r>
              <a:rPr lang="en-US" sz="1800" b="1" dirty="0" smtClean="0">
                <a:solidFill>
                  <a:srgbClr val="000000"/>
                </a:solidFill>
                <a:cs typeface="+mn-cs"/>
              </a:rPr>
              <a:t>Example</a:t>
            </a:r>
          </a:p>
          <a:p>
            <a:pPr>
              <a:lnSpc>
                <a:spcPct val="130000"/>
              </a:lnSpc>
              <a:spcBef>
                <a:spcPct val="0"/>
              </a:spcBef>
              <a:defRPr/>
            </a:pPr>
            <a:r>
              <a:rPr lang="en-US" sz="1800" dirty="0" smtClean="0">
                <a:solidFill>
                  <a:srgbClr val="000000"/>
                </a:solidFill>
                <a:cs typeface="+mn-cs"/>
              </a:rPr>
              <a:t>Alice</a:t>
            </a:r>
            <a:endParaRPr lang="en-US" sz="1800" dirty="0" smtClean="0">
              <a:cs typeface="+mn-cs"/>
            </a:endParaRPr>
          </a:p>
          <a:p>
            <a:pPr>
              <a:lnSpc>
                <a:spcPct val="130000"/>
              </a:lnSpc>
              <a:spcBef>
                <a:spcPct val="0"/>
              </a:spcBef>
              <a:defRPr/>
            </a:pPr>
            <a:r>
              <a:rPr lang="en-US" sz="1800" dirty="0" err="1" smtClean="0">
                <a:solidFill>
                  <a:srgbClr val="000000"/>
                </a:solidFill>
                <a:cs typeface="+mn-cs"/>
              </a:rPr>
              <a:t>FieldOfficer</a:t>
            </a:r>
            <a:endParaRPr lang="en-US" sz="1800" dirty="0" smtClean="0">
              <a:cs typeface="+mn-cs"/>
            </a:endParaRPr>
          </a:p>
          <a:p>
            <a:pPr>
              <a:lnSpc>
                <a:spcPct val="130000"/>
              </a:lnSpc>
              <a:spcBef>
                <a:spcPct val="0"/>
              </a:spcBef>
              <a:defRPr/>
            </a:pPr>
            <a:r>
              <a:rPr lang="en-US" sz="1800" dirty="0" smtClean="0">
                <a:solidFill>
                  <a:srgbClr val="000000"/>
                </a:solidFill>
                <a:cs typeface="+mn-cs"/>
              </a:rPr>
              <a:t>submit</a:t>
            </a:r>
            <a:endParaRPr lang="en-US" sz="1800" dirty="0" smtClean="0">
              <a:cs typeface="+mn-cs"/>
            </a:endParaRPr>
          </a:p>
          <a:p>
            <a:pPr>
              <a:lnSpc>
                <a:spcPct val="130000"/>
              </a:lnSpc>
              <a:spcBef>
                <a:spcPct val="0"/>
              </a:spcBef>
              <a:defRPr/>
            </a:pPr>
            <a:r>
              <a:rPr lang="en-US" sz="1800" dirty="0" smtClean="0">
                <a:solidFill>
                  <a:srgbClr val="000000"/>
                </a:solidFill>
                <a:cs typeface="+mn-cs"/>
              </a:rPr>
              <a:t>is a kind of</a:t>
            </a:r>
            <a:endParaRPr lang="en-US" sz="1800" dirty="0" smtClean="0">
              <a:cs typeface="+mn-cs"/>
            </a:endParaRPr>
          </a:p>
          <a:p>
            <a:pPr>
              <a:lnSpc>
                <a:spcPct val="130000"/>
              </a:lnSpc>
              <a:spcBef>
                <a:spcPct val="0"/>
              </a:spcBef>
              <a:defRPr/>
            </a:pPr>
            <a:r>
              <a:rPr lang="en-US" sz="1800" dirty="0" smtClean="0">
                <a:solidFill>
                  <a:srgbClr val="000000"/>
                </a:solidFill>
                <a:cs typeface="+mn-cs"/>
              </a:rPr>
              <a:t>has, includes</a:t>
            </a:r>
            <a:endParaRPr lang="en-US" sz="1800" dirty="0" smtClean="0">
              <a:cs typeface="+mn-cs"/>
            </a:endParaRPr>
          </a:p>
          <a:p>
            <a:pPr>
              <a:lnSpc>
                <a:spcPct val="130000"/>
              </a:lnSpc>
              <a:spcBef>
                <a:spcPct val="0"/>
              </a:spcBef>
              <a:defRPr/>
            </a:pPr>
            <a:r>
              <a:rPr lang="en-US" sz="1800" dirty="0" smtClean="0">
                <a:solidFill>
                  <a:srgbClr val="000000"/>
                </a:solidFill>
                <a:cs typeface="+mn-cs"/>
              </a:rPr>
              <a:t>must be</a:t>
            </a:r>
            <a:endParaRPr lang="en-US" sz="1800" dirty="0" smtClean="0">
              <a:cs typeface="+mn-cs"/>
            </a:endParaRPr>
          </a:p>
          <a:p>
            <a:pPr>
              <a:lnSpc>
                <a:spcPct val="130000"/>
              </a:lnSpc>
              <a:spcBef>
                <a:spcPct val="0"/>
              </a:spcBef>
              <a:defRPr/>
            </a:pPr>
            <a:r>
              <a:rPr lang="en-US" sz="1800" dirty="0" smtClean="0">
                <a:solidFill>
                  <a:srgbClr val="000000"/>
                </a:solidFill>
                <a:cs typeface="+mn-cs"/>
              </a:rPr>
              <a:t>incident description</a:t>
            </a:r>
            <a:endParaRPr lang="en-US" sz="1800" dirty="0" smtClean="0">
              <a:cs typeface="+mn-cs"/>
            </a:endParaRPr>
          </a:p>
          <a:p>
            <a:pPr>
              <a:lnSpc>
                <a:spcPct val="130000"/>
              </a:lnSpc>
              <a:spcBef>
                <a:spcPct val="0"/>
              </a:spcBef>
              <a:buFontTx/>
              <a:buNone/>
              <a:defRPr/>
            </a:pPr>
            <a:endParaRPr lang="en-US" sz="1800" dirty="0" smtClean="0">
              <a:solidFill>
                <a:srgbClr val="000000"/>
              </a:solidFill>
              <a:cs typeface="+mn-cs"/>
            </a:endParaRPr>
          </a:p>
        </p:txBody>
      </p:sp>
      <p:sp>
        <p:nvSpPr>
          <p:cNvPr id="1038341" name="Rectangle 5"/>
          <p:cNvSpPr>
            <a:spLocks noChangeArrowheads="1"/>
          </p:cNvSpPr>
          <p:nvPr/>
        </p:nvSpPr>
        <p:spPr bwMode="auto">
          <a:xfrm>
            <a:off x="3429000" y="2286000"/>
            <a:ext cx="22098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0188" indent="-230188">
              <a:lnSpc>
                <a:spcPct val="130000"/>
              </a:lnSpc>
              <a:defRPr/>
            </a:pPr>
            <a:r>
              <a:rPr lang="en-US" sz="1800" b="1">
                <a:solidFill>
                  <a:srgbClr val="000000"/>
                </a:solidFill>
                <a:latin typeface="Arial" charset="0"/>
                <a:cs typeface="+mn-cs"/>
              </a:rPr>
              <a:t>Model component</a:t>
            </a:r>
            <a:endParaRPr lang="en-US" sz="1800" b="1">
              <a:latin typeface="Arial" charset="0"/>
              <a:cs typeface="+mn-cs"/>
            </a:endParaRPr>
          </a:p>
          <a:p>
            <a:pPr marL="230188" indent="-230188">
              <a:lnSpc>
                <a:spcPct val="130000"/>
              </a:lnSpc>
              <a:buFontTx/>
              <a:buChar char="•"/>
              <a:defRPr/>
            </a:pPr>
            <a:r>
              <a:rPr lang="en-US" sz="1800">
                <a:solidFill>
                  <a:srgbClr val="000000"/>
                </a:solidFill>
                <a:latin typeface="Arial" charset="0"/>
                <a:cs typeface="+mn-cs"/>
              </a:rPr>
              <a:t>instance</a:t>
            </a:r>
          </a:p>
          <a:p>
            <a:pPr marL="230188" indent="-230188">
              <a:lnSpc>
                <a:spcPct val="130000"/>
              </a:lnSpc>
              <a:buFontTx/>
              <a:buChar char="•"/>
              <a:defRPr/>
            </a:pPr>
            <a:r>
              <a:rPr lang="en-US" sz="1800">
                <a:solidFill>
                  <a:srgbClr val="000000"/>
                </a:solidFill>
                <a:latin typeface="Arial" charset="0"/>
                <a:cs typeface="+mn-cs"/>
              </a:rPr>
              <a:t>class</a:t>
            </a:r>
          </a:p>
          <a:p>
            <a:pPr marL="230188" indent="-230188">
              <a:lnSpc>
                <a:spcPct val="130000"/>
              </a:lnSpc>
              <a:buFontTx/>
              <a:buChar char="•"/>
              <a:defRPr/>
            </a:pPr>
            <a:r>
              <a:rPr lang="en-US" sz="1800">
                <a:solidFill>
                  <a:srgbClr val="000000"/>
                </a:solidFill>
                <a:latin typeface="Arial" charset="0"/>
                <a:cs typeface="+mn-cs"/>
              </a:rPr>
              <a:t>method</a:t>
            </a:r>
            <a:endParaRPr lang="en-US" sz="1800">
              <a:latin typeface="Arial" charset="0"/>
              <a:cs typeface="+mn-cs"/>
            </a:endParaRPr>
          </a:p>
          <a:p>
            <a:pPr marL="230188" indent="-230188">
              <a:lnSpc>
                <a:spcPct val="130000"/>
              </a:lnSpc>
              <a:buFontTx/>
              <a:buChar char="•"/>
              <a:defRPr/>
            </a:pPr>
            <a:r>
              <a:rPr lang="en-US" sz="1800">
                <a:solidFill>
                  <a:srgbClr val="000000"/>
                </a:solidFill>
                <a:latin typeface="Arial" charset="0"/>
                <a:cs typeface="+mn-cs"/>
              </a:rPr>
              <a:t>inheritance </a:t>
            </a:r>
            <a:endParaRPr lang="en-US" sz="1800">
              <a:latin typeface="Arial" charset="0"/>
              <a:cs typeface="+mn-cs"/>
            </a:endParaRPr>
          </a:p>
          <a:p>
            <a:pPr marL="230188" indent="-230188">
              <a:lnSpc>
                <a:spcPct val="130000"/>
              </a:lnSpc>
              <a:buFontTx/>
              <a:buChar char="•"/>
              <a:defRPr/>
            </a:pPr>
            <a:r>
              <a:rPr lang="en-US" sz="1800">
                <a:solidFill>
                  <a:srgbClr val="000000"/>
                </a:solidFill>
                <a:latin typeface="Arial" charset="0"/>
                <a:cs typeface="+mn-cs"/>
              </a:rPr>
              <a:t>aggregation</a:t>
            </a:r>
            <a:endParaRPr lang="en-US" sz="1800">
              <a:latin typeface="Arial" charset="0"/>
              <a:cs typeface="+mn-cs"/>
            </a:endParaRPr>
          </a:p>
          <a:p>
            <a:pPr marL="230188" indent="-230188">
              <a:lnSpc>
                <a:spcPct val="130000"/>
              </a:lnSpc>
              <a:buFontTx/>
              <a:buChar char="•"/>
              <a:defRPr/>
            </a:pPr>
            <a:r>
              <a:rPr lang="en-US" sz="1800">
                <a:solidFill>
                  <a:srgbClr val="000000"/>
                </a:solidFill>
                <a:latin typeface="Arial" charset="0"/>
                <a:cs typeface="+mn-cs"/>
              </a:rPr>
              <a:t>constraint</a:t>
            </a:r>
            <a:endParaRPr lang="en-US" sz="1800">
              <a:latin typeface="Arial" charset="0"/>
              <a:cs typeface="+mn-cs"/>
            </a:endParaRPr>
          </a:p>
          <a:p>
            <a:pPr marL="230188" indent="-230188">
              <a:lnSpc>
                <a:spcPct val="130000"/>
              </a:lnSpc>
              <a:buFontTx/>
              <a:buChar char="•"/>
              <a:defRPr/>
            </a:pPr>
            <a:r>
              <a:rPr lang="en-US" sz="1800">
                <a:solidFill>
                  <a:srgbClr val="000000"/>
                </a:solidFill>
                <a:latin typeface="Arial" charset="0"/>
                <a:cs typeface="+mn-cs"/>
              </a:rPr>
              <a:t>attribute</a:t>
            </a:r>
            <a:endParaRPr lang="en-US" sz="1800">
              <a:latin typeface="Arial" charset="0"/>
              <a:cs typeface="+mn-cs"/>
            </a:endParaRPr>
          </a:p>
          <a:p>
            <a:pPr marL="230188" indent="-230188">
              <a:lnSpc>
                <a:spcPct val="130000"/>
              </a:lnSpc>
              <a:defRPr/>
            </a:pPr>
            <a:endParaRPr lang="en-US" sz="1800">
              <a:solidFill>
                <a:srgbClr val="000000"/>
              </a:solidFill>
              <a:latin typeface="Arial" charset="0"/>
              <a:cs typeface="+mn-cs"/>
            </a:endParaRPr>
          </a:p>
        </p:txBody>
      </p:sp>
      <p:sp>
        <p:nvSpPr>
          <p:cNvPr id="1038342" name="Rectangle 6"/>
          <p:cNvSpPr>
            <a:spLocks noChangeArrowheads="1"/>
          </p:cNvSpPr>
          <p:nvPr/>
        </p:nvSpPr>
        <p:spPr bwMode="auto">
          <a:xfrm>
            <a:off x="685800" y="1295400"/>
            <a:ext cx="7772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0188" indent="-230188">
              <a:spcBef>
                <a:spcPct val="20000"/>
              </a:spcBef>
              <a:defRPr/>
            </a:pPr>
            <a:r>
              <a:rPr lang="en-US" sz="2000" dirty="0">
                <a:cs typeface="+mn-cs"/>
              </a:rPr>
              <a:t>Mapping parts of speech to object model components </a:t>
            </a:r>
            <a:r>
              <a:rPr lang="en-US" sz="1800" dirty="0">
                <a:cs typeface="+mn-cs"/>
              </a:rPr>
              <a:t>[</a:t>
            </a:r>
            <a:r>
              <a:rPr lang="en-US" sz="1800" dirty="0" smtClean="0">
                <a:cs typeface="+mn-cs"/>
              </a:rPr>
              <a:t>Abbott </a:t>
            </a:r>
            <a:r>
              <a:rPr lang="en-US" sz="1800" dirty="0">
                <a:cs typeface="+mn-cs"/>
              </a:rPr>
              <a:t>1983]</a:t>
            </a:r>
          </a:p>
          <a:p>
            <a:pPr marL="579438" lvl="1" indent="-234950">
              <a:spcBef>
                <a:spcPct val="20000"/>
              </a:spcBef>
              <a:defRPr/>
            </a:pPr>
            <a:r>
              <a:rPr lang="en-US" sz="1800" dirty="0">
                <a:cs typeface="+mn-cs"/>
              </a:rPr>
              <a:t>Examples from </a:t>
            </a:r>
            <a:r>
              <a:rPr lang="en-US" sz="1800" dirty="0" err="1">
                <a:cs typeface="+mn-cs"/>
              </a:rPr>
              <a:t>ReportEmergency</a:t>
            </a:r>
            <a:r>
              <a:rPr lang="en-US" sz="1800" dirty="0">
                <a:cs typeface="+mn-cs"/>
              </a:rPr>
              <a:t> Use Case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6" name="Slide Number Placeholder 4"/>
          <p:cNvSpPr>
            <a:spLocks noGrp="1"/>
          </p:cNvSpPr>
          <p:nvPr>
            <p:ph type="sldNum" sz="quarter" idx="11"/>
          </p:nvPr>
        </p:nvSpPr>
        <p:spPr/>
        <p:txBody>
          <a:bodyPr/>
          <a:lstStyle/>
          <a:p>
            <a:pPr>
              <a:defRPr/>
            </a:pPr>
            <a:fld id="{97415996-F23F-194B-B862-7ADDF5E13F21}" type="slidenum">
              <a:rPr lang="en-US"/>
              <a:pPr>
                <a:defRPr/>
              </a:pPr>
              <a:t>132</a:t>
            </a:fld>
            <a:endParaRPr lang="en-US"/>
          </a:p>
        </p:txBody>
      </p:sp>
      <p:sp>
        <p:nvSpPr>
          <p:cNvPr id="1067010" name="Rectangle 2"/>
          <p:cNvSpPr>
            <a:spLocks noGrp="1" noChangeArrowheads="1"/>
          </p:cNvSpPr>
          <p:nvPr>
            <p:ph type="title"/>
          </p:nvPr>
        </p:nvSpPr>
        <p:spPr/>
        <p:txBody>
          <a:bodyPr/>
          <a:lstStyle/>
          <a:p>
            <a:pPr>
              <a:defRPr/>
            </a:pPr>
            <a:r>
              <a:rPr lang="en-US" smtClean="0">
                <a:cs typeface="+mj-cs"/>
              </a:rPr>
              <a:t>Example: ReportEmergency</a:t>
            </a:r>
          </a:p>
        </p:txBody>
      </p:sp>
      <p:sp>
        <p:nvSpPr>
          <p:cNvPr id="1067011" name="Rectangle 3"/>
          <p:cNvSpPr>
            <a:spLocks noGrp="1" noChangeArrowheads="1"/>
          </p:cNvSpPr>
          <p:nvPr>
            <p:ph type="body" idx="1"/>
          </p:nvPr>
        </p:nvSpPr>
        <p:spPr>
          <a:solidFill>
            <a:srgbClr val="C0C0C0"/>
          </a:solidFill>
        </p:spPr>
        <p:txBody>
          <a:bodyPr/>
          <a:lstStyle/>
          <a:p>
            <a:pPr marL="342900" indent="-342900">
              <a:buFontTx/>
              <a:buNone/>
              <a:defRPr/>
            </a:pPr>
            <a:r>
              <a:rPr lang="en-US" sz="1600" dirty="0" smtClean="0">
                <a:solidFill>
                  <a:srgbClr val="000000"/>
                </a:solidFill>
                <a:cs typeface="+mn-cs"/>
              </a:rPr>
              <a:t>Flow of Events</a:t>
            </a:r>
          </a:p>
          <a:p>
            <a:pPr marL="342900" indent="-342900">
              <a:buFontTx/>
              <a:buAutoNum type="arabicPeriod"/>
              <a:defRPr/>
            </a:pPr>
            <a:r>
              <a:rPr lang="en-US" sz="1600" dirty="0" err="1" smtClean="0">
                <a:solidFill>
                  <a:srgbClr val="000000"/>
                </a:solidFill>
                <a:cs typeface="+mn-cs"/>
              </a:rPr>
              <a:t>FieldOfficer</a:t>
            </a:r>
            <a:r>
              <a:rPr lang="en-US" sz="1600" dirty="0" smtClean="0">
                <a:solidFill>
                  <a:srgbClr val="000000"/>
                </a:solidFill>
                <a:cs typeface="+mn-cs"/>
              </a:rPr>
              <a:t> activates the </a:t>
            </a:r>
            <a:r>
              <a:rPr lang="ja-JP" altLang="en-US" sz="1600" dirty="0" smtClean="0">
                <a:solidFill>
                  <a:srgbClr val="000000"/>
                </a:solidFill>
                <a:latin typeface="Arial"/>
                <a:cs typeface="+mn-cs"/>
              </a:rPr>
              <a:t>“</a:t>
            </a:r>
            <a:r>
              <a:rPr lang="en-US" sz="1600" dirty="0" smtClean="0">
                <a:solidFill>
                  <a:srgbClr val="000000"/>
                </a:solidFill>
                <a:cs typeface="+mn-cs"/>
              </a:rPr>
              <a:t>Report Emergency</a:t>
            </a:r>
            <a:r>
              <a:rPr lang="ja-JP" altLang="en-US" sz="1600" dirty="0" smtClean="0">
                <a:solidFill>
                  <a:srgbClr val="000000"/>
                </a:solidFill>
                <a:latin typeface="Arial"/>
                <a:cs typeface="+mn-cs"/>
              </a:rPr>
              <a:t>”</a:t>
            </a:r>
            <a:r>
              <a:rPr lang="en-US" sz="1600" dirty="0" smtClean="0">
                <a:solidFill>
                  <a:srgbClr val="000000"/>
                </a:solidFill>
                <a:cs typeface="+mn-cs"/>
              </a:rPr>
              <a:t> function of terminal</a:t>
            </a:r>
          </a:p>
          <a:p>
            <a:pPr marL="342900" indent="-342900">
              <a:buFontTx/>
              <a:buAutoNum type="arabicPeriod"/>
              <a:defRPr/>
            </a:pPr>
            <a:r>
              <a:rPr lang="en-US" sz="1600" dirty="0" smtClean="0">
                <a:solidFill>
                  <a:srgbClr val="000000"/>
                </a:solidFill>
                <a:cs typeface="+mn-cs"/>
              </a:rPr>
              <a:t>FRIEND responds by presenting a form to the officer, including location, incident description, resource request and hazardous material fields</a:t>
            </a:r>
          </a:p>
          <a:p>
            <a:pPr marL="342900" indent="-342900">
              <a:buFontTx/>
              <a:buAutoNum type="arabicPeriod"/>
              <a:defRPr/>
            </a:pPr>
            <a:r>
              <a:rPr lang="en-US" sz="1600" dirty="0" err="1" smtClean="0">
                <a:solidFill>
                  <a:srgbClr val="000000"/>
                </a:solidFill>
                <a:cs typeface="+mn-cs"/>
              </a:rPr>
              <a:t>FieldOfficer</a:t>
            </a:r>
            <a:r>
              <a:rPr lang="en-US" sz="1600" dirty="0" smtClean="0">
                <a:solidFill>
                  <a:srgbClr val="000000"/>
                </a:solidFill>
                <a:cs typeface="+mn-cs"/>
              </a:rPr>
              <a:t> completes form by specifying minimally the emergency type and description fields. May also describe possible responses to the emergency situation and request specific resources. Once form is completed, </a:t>
            </a:r>
            <a:r>
              <a:rPr lang="en-US" sz="1600" dirty="0" err="1" smtClean="0">
                <a:solidFill>
                  <a:srgbClr val="000000"/>
                </a:solidFill>
                <a:cs typeface="+mn-cs"/>
              </a:rPr>
              <a:t>FieldOfficer</a:t>
            </a:r>
            <a:r>
              <a:rPr lang="en-US" sz="1600" dirty="0" smtClean="0">
                <a:solidFill>
                  <a:srgbClr val="000000"/>
                </a:solidFill>
                <a:cs typeface="+mn-cs"/>
              </a:rPr>
              <a:t> submits the form.</a:t>
            </a:r>
          </a:p>
          <a:p>
            <a:pPr marL="342900" indent="-342900">
              <a:buFontTx/>
              <a:buAutoNum type="arabicPeriod"/>
              <a:defRPr/>
            </a:pPr>
            <a:r>
              <a:rPr lang="en-US" sz="1600" dirty="0" smtClean="0">
                <a:solidFill>
                  <a:srgbClr val="000000"/>
                </a:solidFill>
                <a:cs typeface="+mn-cs"/>
              </a:rPr>
              <a:t>FRIEND receives form and notifies Dispatcher</a:t>
            </a:r>
          </a:p>
          <a:p>
            <a:pPr marL="342900" indent="-342900">
              <a:buFontTx/>
              <a:buAutoNum type="arabicPeriod"/>
              <a:defRPr/>
            </a:pPr>
            <a:r>
              <a:rPr lang="en-US" sz="1600" dirty="0" smtClean="0">
                <a:solidFill>
                  <a:srgbClr val="000000"/>
                </a:solidFill>
                <a:cs typeface="+mn-cs"/>
              </a:rPr>
              <a:t>Dispatcher reviews submitted information and creates an Incident in the database by invoking the </a:t>
            </a:r>
            <a:r>
              <a:rPr lang="en-US" sz="1600" dirty="0" err="1" smtClean="0">
                <a:solidFill>
                  <a:srgbClr val="000000"/>
                </a:solidFill>
                <a:cs typeface="+mn-cs"/>
              </a:rPr>
              <a:t>OpenIncident</a:t>
            </a:r>
            <a:r>
              <a:rPr lang="en-US" sz="1600" dirty="0" smtClean="0">
                <a:solidFill>
                  <a:srgbClr val="000000"/>
                </a:solidFill>
                <a:cs typeface="+mn-cs"/>
              </a:rPr>
              <a:t> use case. All information contained in form is automatically included in the Incident.  Dispatcher selects a response by allocating resources to the Incident (with </a:t>
            </a:r>
            <a:r>
              <a:rPr lang="en-US" sz="1600" dirty="0" err="1" smtClean="0">
                <a:solidFill>
                  <a:srgbClr val="000000"/>
                </a:solidFill>
                <a:cs typeface="+mn-cs"/>
              </a:rPr>
              <a:t>AllocateResources</a:t>
            </a:r>
            <a:r>
              <a:rPr lang="en-US" sz="1600" dirty="0" smtClean="0">
                <a:solidFill>
                  <a:srgbClr val="000000"/>
                </a:solidFill>
                <a:cs typeface="+mn-cs"/>
              </a:rPr>
              <a:t> use case) and acknowledges the emergency report with a short message to </a:t>
            </a:r>
            <a:r>
              <a:rPr lang="en-US" sz="1600" dirty="0" err="1" smtClean="0">
                <a:solidFill>
                  <a:srgbClr val="000000"/>
                </a:solidFill>
                <a:cs typeface="+mn-cs"/>
              </a:rPr>
              <a:t>FieldOfficer</a:t>
            </a:r>
            <a:endParaRPr lang="en-US" sz="1600" dirty="0" smtClean="0">
              <a:solidFill>
                <a:srgbClr val="000000"/>
              </a:solidFill>
              <a:cs typeface="+mn-cs"/>
            </a:endParaRPr>
          </a:p>
          <a:p>
            <a:pPr marL="342900" indent="-342900">
              <a:buFontTx/>
              <a:buAutoNum type="arabicPeriod"/>
              <a:defRPr/>
            </a:pPr>
            <a:r>
              <a:rPr lang="en-US" sz="1600" dirty="0" smtClean="0">
                <a:solidFill>
                  <a:srgbClr val="000000"/>
                </a:solidFill>
                <a:cs typeface="+mn-cs"/>
              </a:rPr>
              <a:t>FRIEND displays acknowledgement and selected response to </a:t>
            </a:r>
            <a:r>
              <a:rPr lang="en-US" sz="1600" dirty="0" err="1" smtClean="0">
                <a:solidFill>
                  <a:srgbClr val="000000"/>
                </a:solidFill>
                <a:cs typeface="+mn-cs"/>
              </a:rPr>
              <a:t>FieldOfficer</a:t>
            </a:r>
            <a:r>
              <a:rPr lang="en-US" sz="1600" dirty="0" smtClean="0">
                <a:solidFill>
                  <a:srgbClr val="000000"/>
                </a:solidFill>
                <a:cs typeface="+mn-cs"/>
              </a:rPr>
              <a:t>.</a:t>
            </a:r>
          </a:p>
        </p:txBody>
      </p:sp>
      <p:sp>
        <p:nvSpPr>
          <p:cNvPr id="1067012" name="Rectangle 4"/>
          <p:cNvSpPr>
            <a:spLocks noChangeArrowheads="1"/>
          </p:cNvSpPr>
          <p:nvPr/>
        </p:nvSpPr>
        <p:spPr bwMode="auto">
          <a:xfrm>
            <a:off x="685800" y="5507038"/>
            <a:ext cx="7772400"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dirty="0">
                <a:solidFill>
                  <a:srgbClr val="000000"/>
                </a:solidFill>
                <a:latin typeface="Arial" charset="0"/>
                <a:cs typeface="+mn-cs"/>
              </a:rPr>
              <a:t>Can you identify Common Noun, Doing verbs, Being Verbs, Having verbs, Modal verbs, Adjectives ?</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6" name="Slide Number Placeholder 4"/>
          <p:cNvSpPr>
            <a:spLocks noGrp="1"/>
          </p:cNvSpPr>
          <p:nvPr>
            <p:ph type="sldNum" sz="quarter" idx="11"/>
          </p:nvPr>
        </p:nvSpPr>
        <p:spPr/>
        <p:txBody>
          <a:bodyPr/>
          <a:lstStyle/>
          <a:p>
            <a:pPr>
              <a:defRPr/>
            </a:pPr>
            <a:fld id="{25CA15A0-071D-194F-85A8-D19A9ECCF49F}" type="slidenum">
              <a:rPr lang="en-US"/>
              <a:pPr>
                <a:defRPr/>
              </a:pPr>
              <a:t>133</a:t>
            </a:fld>
            <a:endParaRPr lang="en-US"/>
          </a:p>
        </p:txBody>
      </p:sp>
      <p:sp>
        <p:nvSpPr>
          <p:cNvPr id="1067010" name="Rectangle 2"/>
          <p:cNvSpPr>
            <a:spLocks noGrp="1" noChangeArrowheads="1"/>
          </p:cNvSpPr>
          <p:nvPr>
            <p:ph type="title"/>
          </p:nvPr>
        </p:nvSpPr>
        <p:spPr/>
        <p:txBody>
          <a:bodyPr/>
          <a:lstStyle/>
          <a:p>
            <a:pPr>
              <a:defRPr/>
            </a:pPr>
            <a:r>
              <a:rPr lang="en-US" smtClean="0">
                <a:cs typeface="+mj-cs"/>
              </a:rPr>
              <a:t>Example: ReportEmergency</a:t>
            </a:r>
          </a:p>
        </p:txBody>
      </p:sp>
      <p:sp>
        <p:nvSpPr>
          <p:cNvPr id="1067011" name="Rectangle 3"/>
          <p:cNvSpPr>
            <a:spLocks noGrp="1" noChangeArrowheads="1"/>
          </p:cNvSpPr>
          <p:nvPr>
            <p:ph type="body" idx="1"/>
          </p:nvPr>
        </p:nvSpPr>
        <p:spPr>
          <a:solidFill>
            <a:srgbClr val="C0C0C0"/>
          </a:solidFill>
        </p:spPr>
        <p:txBody>
          <a:bodyPr/>
          <a:lstStyle/>
          <a:p>
            <a:pPr marL="342900" indent="-342900">
              <a:buFontTx/>
              <a:buNone/>
              <a:defRPr/>
            </a:pPr>
            <a:r>
              <a:rPr lang="en-US" sz="1600" dirty="0" smtClean="0">
                <a:cs typeface="+mn-cs"/>
              </a:rPr>
              <a:t>Flow of Events</a:t>
            </a:r>
          </a:p>
          <a:p>
            <a:pPr marL="342900" indent="-342900">
              <a:buFontTx/>
              <a:buAutoNum type="arabicPeriod"/>
              <a:defRPr/>
            </a:pPr>
            <a:r>
              <a:rPr lang="en-US" sz="1600" dirty="0" err="1" smtClean="0">
                <a:solidFill>
                  <a:schemeClr val="accent2"/>
                </a:solidFill>
                <a:cs typeface="+mn-cs"/>
              </a:rPr>
              <a:t>FieldOfficer</a:t>
            </a:r>
            <a:r>
              <a:rPr lang="en-US" sz="1600" dirty="0" smtClean="0">
                <a:cs typeface="+mn-cs"/>
              </a:rPr>
              <a:t> </a:t>
            </a:r>
            <a:r>
              <a:rPr lang="en-US" sz="1600" dirty="0" smtClean="0">
                <a:solidFill>
                  <a:srgbClr val="FF0000"/>
                </a:solidFill>
                <a:cs typeface="+mn-cs"/>
              </a:rPr>
              <a:t>activates</a:t>
            </a:r>
            <a:r>
              <a:rPr lang="en-US" sz="1600" dirty="0" smtClean="0">
                <a:cs typeface="+mn-cs"/>
              </a:rPr>
              <a:t> the </a:t>
            </a:r>
            <a:r>
              <a:rPr lang="ja-JP" altLang="en-US" sz="1600" dirty="0" smtClean="0">
                <a:latin typeface="Arial"/>
                <a:cs typeface="+mn-cs"/>
              </a:rPr>
              <a:t>“</a:t>
            </a:r>
            <a:r>
              <a:rPr lang="en-US" sz="1600" dirty="0" smtClean="0">
                <a:solidFill>
                  <a:srgbClr val="FF6600"/>
                </a:solidFill>
                <a:cs typeface="+mn-cs"/>
              </a:rPr>
              <a:t>Report Emergency</a:t>
            </a:r>
            <a:r>
              <a:rPr lang="ja-JP" altLang="en-US" sz="1600" dirty="0" smtClean="0">
                <a:latin typeface="Arial"/>
                <a:cs typeface="+mn-cs"/>
              </a:rPr>
              <a:t>”</a:t>
            </a:r>
            <a:r>
              <a:rPr lang="en-US" sz="1600" dirty="0" smtClean="0">
                <a:cs typeface="+mn-cs"/>
              </a:rPr>
              <a:t> </a:t>
            </a:r>
            <a:r>
              <a:rPr lang="en-US" sz="1600" dirty="0" smtClean="0">
                <a:solidFill>
                  <a:srgbClr val="FF6600"/>
                </a:solidFill>
                <a:cs typeface="+mn-cs"/>
              </a:rPr>
              <a:t>function of</a:t>
            </a:r>
            <a:r>
              <a:rPr lang="en-US" sz="1600" dirty="0" smtClean="0">
                <a:cs typeface="+mn-cs"/>
              </a:rPr>
              <a:t> </a:t>
            </a:r>
            <a:r>
              <a:rPr lang="en-US" sz="1600" dirty="0" smtClean="0">
                <a:solidFill>
                  <a:schemeClr val="accent2"/>
                </a:solidFill>
                <a:cs typeface="+mn-cs"/>
              </a:rPr>
              <a:t>terminal</a:t>
            </a:r>
          </a:p>
          <a:p>
            <a:pPr marL="342900" indent="-342900">
              <a:buFontTx/>
              <a:buAutoNum type="arabicPeriod"/>
              <a:defRPr/>
            </a:pPr>
            <a:r>
              <a:rPr lang="en-US" sz="1600" dirty="0" smtClean="0">
                <a:cs typeface="+mn-cs"/>
              </a:rPr>
              <a:t>FRIEND </a:t>
            </a:r>
            <a:r>
              <a:rPr lang="en-US" sz="1600" dirty="0" smtClean="0">
                <a:solidFill>
                  <a:srgbClr val="FF0000"/>
                </a:solidFill>
                <a:cs typeface="+mn-cs"/>
              </a:rPr>
              <a:t>responds</a:t>
            </a:r>
            <a:r>
              <a:rPr lang="en-US" sz="1600" dirty="0" smtClean="0">
                <a:cs typeface="+mn-cs"/>
              </a:rPr>
              <a:t> by presenting a </a:t>
            </a:r>
            <a:r>
              <a:rPr lang="en-US" sz="1600" dirty="0" smtClean="0">
                <a:solidFill>
                  <a:schemeClr val="accent2"/>
                </a:solidFill>
                <a:cs typeface="+mn-cs"/>
              </a:rPr>
              <a:t>form</a:t>
            </a:r>
            <a:r>
              <a:rPr lang="en-US" sz="1600" dirty="0" smtClean="0">
                <a:cs typeface="+mn-cs"/>
              </a:rPr>
              <a:t> to the </a:t>
            </a:r>
            <a:r>
              <a:rPr lang="en-US" sz="1600" dirty="0" smtClean="0">
                <a:solidFill>
                  <a:schemeClr val="accent2"/>
                </a:solidFill>
                <a:cs typeface="+mn-cs"/>
              </a:rPr>
              <a:t>officer</a:t>
            </a:r>
            <a:r>
              <a:rPr lang="en-US" sz="1600" dirty="0" smtClean="0">
                <a:cs typeface="+mn-cs"/>
              </a:rPr>
              <a:t>, </a:t>
            </a:r>
            <a:r>
              <a:rPr lang="en-US" sz="1600" dirty="0" smtClean="0">
                <a:solidFill>
                  <a:srgbClr val="FFFF00"/>
                </a:solidFill>
                <a:cs typeface="+mn-cs"/>
              </a:rPr>
              <a:t>including </a:t>
            </a:r>
            <a:r>
              <a:rPr lang="en-US" sz="1600" dirty="0" smtClean="0">
                <a:cs typeface="+mn-cs"/>
              </a:rPr>
              <a:t>location, incident description, resource request and hazardous material fields</a:t>
            </a:r>
          </a:p>
          <a:p>
            <a:pPr marL="342900" indent="-342900">
              <a:buFontTx/>
              <a:buAutoNum type="arabicPeriod"/>
              <a:defRPr/>
            </a:pPr>
            <a:r>
              <a:rPr lang="en-US" sz="1600" dirty="0" err="1" smtClean="0">
                <a:solidFill>
                  <a:schemeClr val="accent2"/>
                </a:solidFill>
                <a:cs typeface="+mn-cs"/>
              </a:rPr>
              <a:t>FieldOfficer</a:t>
            </a:r>
            <a:r>
              <a:rPr lang="en-US" sz="1600" dirty="0" smtClean="0">
                <a:cs typeface="+mn-cs"/>
              </a:rPr>
              <a:t> </a:t>
            </a:r>
            <a:r>
              <a:rPr lang="en-US" sz="1600" dirty="0" smtClean="0">
                <a:solidFill>
                  <a:srgbClr val="FF0000"/>
                </a:solidFill>
                <a:cs typeface="+mn-cs"/>
              </a:rPr>
              <a:t>completes</a:t>
            </a:r>
            <a:r>
              <a:rPr lang="en-US" sz="1600" dirty="0" smtClean="0">
                <a:cs typeface="+mn-cs"/>
              </a:rPr>
              <a:t> </a:t>
            </a:r>
            <a:r>
              <a:rPr lang="en-US" sz="1600" dirty="0" smtClean="0">
                <a:solidFill>
                  <a:schemeClr val="accent2"/>
                </a:solidFill>
                <a:cs typeface="+mn-cs"/>
              </a:rPr>
              <a:t>form</a:t>
            </a:r>
            <a:r>
              <a:rPr lang="en-US" sz="1600" dirty="0" smtClean="0">
                <a:cs typeface="+mn-cs"/>
              </a:rPr>
              <a:t> </a:t>
            </a:r>
            <a:r>
              <a:rPr lang="en-US" sz="1600" dirty="0" smtClean="0">
                <a:solidFill>
                  <a:srgbClr val="FF0000"/>
                </a:solidFill>
                <a:cs typeface="+mn-cs"/>
              </a:rPr>
              <a:t>by specifying</a:t>
            </a:r>
            <a:r>
              <a:rPr lang="en-US" sz="1600" dirty="0" smtClean="0">
                <a:cs typeface="+mn-cs"/>
              </a:rPr>
              <a:t> </a:t>
            </a:r>
            <a:r>
              <a:rPr lang="en-US" sz="1600" dirty="0" smtClean="0">
                <a:solidFill>
                  <a:srgbClr val="990099"/>
                </a:solidFill>
                <a:cs typeface="+mn-cs"/>
              </a:rPr>
              <a:t>minimally</a:t>
            </a:r>
            <a:r>
              <a:rPr lang="en-US" sz="1600" dirty="0" smtClean="0">
                <a:cs typeface="+mn-cs"/>
              </a:rPr>
              <a:t> the </a:t>
            </a:r>
            <a:r>
              <a:rPr lang="en-US" sz="1600" dirty="0" smtClean="0">
                <a:solidFill>
                  <a:srgbClr val="FF6600"/>
                </a:solidFill>
                <a:cs typeface="+mn-cs"/>
              </a:rPr>
              <a:t>emergency</a:t>
            </a:r>
            <a:r>
              <a:rPr lang="en-US" sz="1600" dirty="0" smtClean="0">
                <a:cs typeface="+mn-cs"/>
              </a:rPr>
              <a:t> </a:t>
            </a:r>
            <a:r>
              <a:rPr lang="en-US" sz="1600" dirty="0" smtClean="0">
                <a:solidFill>
                  <a:srgbClr val="FF6600"/>
                </a:solidFill>
                <a:cs typeface="+mn-cs"/>
              </a:rPr>
              <a:t>type</a:t>
            </a:r>
            <a:r>
              <a:rPr lang="en-US" sz="1600" dirty="0" smtClean="0">
                <a:cs typeface="+mn-cs"/>
              </a:rPr>
              <a:t> and </a:t>
            </a:r>
            <a:r>
              <a:rPr lang="en-US" sz="1600" dirty="0" smtClean="0">
                <a:solidFill>
                  <a:srgbClr val="FF6600"/>
                </a:solidFill>
                <a:cs typeface="+mn-cs"/>
              </a:rPr>
              <a:t>description</a:t>
            </a:r>
            <a:r>
              <a:rPr lang="en-US" sz="1600" dirty="0" smtClean="0">
                <a:cs typeface="+mn-cs"/>
              </a:rPr>
              <a:t> </a:t>
            </a:r>
            <a:r>
              <a:rPr lang="en-US" sz="1600" dirty="0" smtClean="0">
                <a:solidFill>
                  <a:srgbClr val="FFFF00"/>
                </a:solidFill>
                <a:cs typeface="+mn-cs"/>
              </a:rPr>
              <a:t>fields</a:t>
            </a:r>
            <a:r>
              <a:rPr lang="en-US" sz="1600" dirty="0" smtClean="0">
                <a:cs typeface="+mn-cs"/>
              </a:rPr>
              <a:t>. </a:t>
            </a:r>
            <a:r>
              <a:rPr lang="en-US" sz="1600" dirty="0" smtClean="0">
                <a:solidFill>
                  <a:srgbClr val="990099"/>
                </a:solidFill>
                <a:cs typeface="+mn-cs"/>
              </a:rPr>
              <a:t>May also</a:t>
            </a:r>
            <a:r>
              <a:rPr lang="en-US" sz="1600" dirty="0" smtClean="0">
                <a:cs typeface="+mn-cs"/>
              </a:rPr>
              <a:t> </a:t>
            </a:r>
            <a:r>
              <a:rPr lang="en-US" sz="1600" dirty="0" smtClean="0">
                <a:solidFill>
                  <a:srgbClr val="FFFF00"/>
                </a:solidFill>
                <a:cs typeface="+mn-cs"/>
              </a:rPr>
              <a:t>describe</a:t>
            </a:r>
            <a:r>
              <a:rPr lang="en-US" sz="1600" dirty="0" smtClean="0">
                <a:cs typeface="+mn-cs"/>
              </a:rPr>
              <a:t> </a:t>
            </a:r>
            <a:r>
              <a:rPr lang="en-US" sz="1600" dirty="0" smtClean="0">
                <a:solidFill>
                  <a:srgbClr val="FF6600"/>
                </a:solidFill>
                <a:cs typeface="+mn-cs"/>
              </a:rPr>
              <a:t>possible responses to the</a:t>
            </a:r>
            <a:r>
              <a:rPr lang="en-US" sz="1600" dirty="0" smtClean="0">
                <a:cs typeface="+mn-cs"/>
              </a:rPr>
              <a:t> </a:t>
            </a:r>
            <a:r>
              <a:rPr lang="en-US" sz="1600" dirty="0" smtClean="0">
                <a:solidFill>
                  <a:schemeClr val="accent2"/>
                </a:solidFill>
                <a:cs typeface="+mn-cs"/>
              </a:rPr>
              <a:t>emergency</a:t>
            </a:r>
            <a:r>
              <a:rPr lang="en-US" sz="1600" dirty="0" smtClean="0">
                <a:cs typeface="+mn-cs"/>
              </a:rPr>
              <a:t> </a:t>
            </a:r>
            <a:r>
              <a:rPr lang="en-US" sz="1600" dirty="0" smtClean="0">
                <a:solidFill>
                  <a:schemeClr val="accent2"/>
                </a:solidFill>
                <a:cs typeface="+mn-cs"/>
              </a:rPr>
              <a:t>situation</a:t>
            </a:r>
            <a:r>
              <a:rPr lang="en-US" sz="1600" dirty="0" smtClean="0">
                <a:cs typeface="+mn-cs"/>
              </a:rPr>
              <a:t> and </a:t>
            </a:r>
            <a:r>
              <a:rPr lang="en-US" sz="1600" dirty="0" smtClean="0">
                <a:solidFill>
                  <a:srgbClr val="FFFF00"/>
                </a:solidFill>
                <a:cs typeface="+mn-cs"/>
              </a:rPr>
              <a:t>request</a:t>
            </a:r>
            <a:r>
              <a:rPr lang="en-US" sz="1600" dirty="0" smtClean="0">
                <a:cs typeface="+mn-cs"/>
              </a:rPr>
              <a:t> </a:t>
            </a:r>
            <a:r>
              <a:rPr lang="en-US" sz="1600" dirty="0" smtClean="0">
                <a:solidFill>
                  <a:srgbClr val="FF6600"/>
                </a:solidFill>
                <a:cs typeface="+mn-cs"/>
              </a:rPr>
              <a:t>specific</a:t>
            </a:r>
            <a:r>
              <a:rPr lang="en-US" sz="1600" dirty="0" smtClean="0">
                <a:cs typeface="+mn-cs"/>
              </a:rPr>
              <a:t> </a:t>
            </a:r>
            <a:r>
              <a:rPr lang="en-US" sz="1600" dirty="0" smtClean="0">
                <a:solidFill>
                  <a:schemeClr val="accent2"/>
                </a:solidFill>
                <a:cs typeface="+mn-cs"/>
              </a:rPr>
              <a:t>resources</a:t>
            </a:r>
            <a:r>
              <a:rPr lang="en-US" sz="1600" dirty="0" smtClean="0">
                <a:cs typeface="+mn-cs"/>
              </a:rPr>
              <a:t>. </a:t>
            </a:r>
            <a:r>
              <a:rPr lang="en-US" sz="1600" dirty="0" smtClean="0">
                <a:solidFill>
                  <a:srgbClr val="990099"/>
                </a:solidFill>
                <a:cs typeface="+mn-cs"/>
              </a:rPr>
              <a:t>Once form is completed</a:t>
            </a:r>
            <a:r>
              <a:rPr lang="en-US" sz="1600" dirty="0" smtClean="0">
                <a:cs typeface="+mn-cs"/>
              </a:rPr>
              <a:t>, </a:t>
            </a:r>
            <a:r>
              <a:rPr lang="en-US" sz="1600" dirty="0" err="1" smtClean="0">
                <a:solidFill>
                  <a:schemeClr val="accent2"/>
                </a:solidFill>
                <a:cs typeface="+mn-cs"/>
              </a:rPr>
              <a:t>FieldOfficer</a:t>
            </a:r>
            <a:r>
              <a:rPr lang="en-US" sz="1600" dirty="0" smtClean="0">
                <a:cs typeface="+mn-cs"/>
              </a:rPr>
              <a:t> </a:t>
            </a:r>
            <a:r>
              <a:rPr lang="en-US" sz="1600" dirty="0" smtClean="0">
                <a:solidFill>
                  <a:srgbClr val="FF0000"/>
                </a:solidFill>
                <a:cs typeface="+mn-cs"/>
              </a:rPr>
              <a:t>submits</a:t>
            </a:r>
            <a:r>
              <a:rPr lang="en-US" sz="1600" dirty="0" smtClean="0">
                <a:cs typeface="+mn-cs"/>
              </a:rPr>
              <a:t> the </a:t>
            </a:r>
            <a:r>
              <a:rPr lang="en-US" sz="1600" dirty="0" smtClean="0">
                <a:solidFill>
                  <a:schemeClr val="accent2"/>
                </a:solidFill>
                <a:cs typeface="+mn-cs"/>
              </a:rPr>
              <a:t>form</a:t>
            </a:r>
            <a:r>
              <a:rPr lang="en-US" sz="1600" dirty="0" smtClean="0">
                <a:cs typeface="+mn-cs"/>
              </a:rPr>
              <a:t>.</a:t>
            </a:r>
          </a:p>
          <a:p>
            <a:pPr marL="342900" indent="-342900">
              <a:buFontTx/>
              <a:buAutoNum type="arabicPeriod"/>
              <a:defRPr/>
            </a:pPr>
            <a:r>
              <a:rPr lang="en-US" sz="1600" dirty="0" smtClean="0">
                <a:cs typeface="+mn-cs"/>
              </a:rPr>
              <a:t>FRIEND </a:t>
            </a:r>
            <a:r>
              <a:rPr lang="en-US" sz="1600" dirty="0" smtClean="0">
                <a:solidFill>
                  <a:srgbClr val="FF0000"/>
                </a:solidFill>
                <a:cs typeface="+mn-cs"/>
              </a:rPr>
              <a:t>receives</a:t>
            </a:r>
            <a:r>
              <a:rPr lang="en-US" sz="1600" dirty="0" smtClean="0">
                <a:cs typeface="+mn-cs"/>
              </a:rPr>
              <a:t> </a:t>
            </a:r>
            <a:r>
              <a:rPr lang="en-US" sz="1600" dirty="0" smtClean="0">
                <a:solidFill>
                  <a:schemeClr val="accent2"/>
                </a:solidFill>
                <a:cs typeface="+mn-cs"/>
              </a:rPr>
              <a:t>form</a:t>
            </a:r>
            <a:r>
              <a:rPr lang="en-US" sz="1600" dirty="0" smtClean="0">
                <a:cs typeface="+mn-cs"/>
              </a:rPr>
              <a:t> and </a:t>
            </a:r>
            <a:r>
              <a:rPr lang="en-US" sz="1600" dirty="0" smtClean="0">
                <a:solidFill>
                  <a:srgbClr val="FF0000"/>
                </a:solidFill>
                <a:cs typeface="+mn-cs"/>
              </a:rPr>
              <a:t>notifies</a:t>
            </a:r>
            <a:r>
              <a:rPr lang="en-US" sz="1600" dirty="0" smtClean="0">
                <a:cs typeface="+mn-cs"/>
              </a:rPr>
              <a:t> </a:t>
            </a:r>
            <a:r>
              <a:rPr lang="en-US" sz="1600" dirty="0" smtClean="0">
                <a:solidFill>
                  <a:schemeClr val="accent2"/>
                </a:solidFill>
                <a:cs typeface="+mn-cs"/>
              </a:rPr>
              <a:t>Dispatcher</a:t>
            </a:r>
          </a:p>
          <a:p>
            <a:pPr marL="342900" indent="-342900">
              <a:buFontTx/>
              <a:buAutoNum type="arabicPeriod"/>
              <a:defRPr/>
            </a:pPr>
            <a:r>
              <a:rPr lang="en-US" sz="1600" dirty="0" smtClean="0">
                <a:solidFill>
                  <a:schemeClr val="accent2"/>
                </a:solidFill>
                <a:cs typeface="+mn-cs"/>
              </a:rPr>
              <a:t>Dispatcher</a:t>
            </a:r>
            <a:r>
              <a:rPr lang="en-US" sz="1600" dirty="0" smtClean="0">
                <a:cs typeface="+mn-cs"/>
              </a:rPr>
              <a:t> </a:t>
            </a:r>
            <a:r>
              <a:rPr lang="en-US" sz="1600" dirty="0" smtClean="0">
                <a:solidFill>
                  <a:srgbClr val="FF0000"/>
                </a:solidFill>
                <a:cs typeface="+mn-cs"/>
              </a:rPr>
              <a:t>reviews</a:t>
            </a:r>
            <a:r>
              <a:rPr lang="en-US" sz="1600" dirty="0" smtClean="0">
                <a:cs typeface="+mn-cs"/>
              </a:rPr>
              <a:t> </a:t>
            </a:r>
            <a:r>
              <a:rPr lang="en-US" sz="1600" dirty="0" smtClean="0">
                <a:solidFill>
                  <a:srgbClr val="FF6600"/>
                </a:solidFill>
                <a:cs typeface="+mn-cs"/>
              </a:rPr>
              <a:t>submitted</a:t>
            </a:r>
            <a:r>
              <a:rPr lang="en-US" sz="1600" dirty="0" smtClean="0">
                <a:cs typeface="+mn-cs"/>
              </a:rPr>
              <a:t> </a:t>
            </a:r>
            <a:r>
              <a:rPr lang="en-US" sz="1600" dirty="0" smtClean="0">
                <a:solidFill>
                  <a:schemeClr val="accent2"/>
                </a:solidFill>
                <a:cs typeface="+mn-cs"/>
              </a:rPr>
              <a:t>information</a:t>
            </a:r>
            <a:r>
              <a:rPr lang="en-US" sz="1600" dirty="0" smtClean="0">
                <a:cs typeface="+mn-cs"/>
              </a:rPr>
              <a:t> and </a:t>
            </a:r>
            <a:r>
              <a:rPr lang="en-US" sz="1600" dirty="0" smtClean="0">
                <a:solidFill>
                  <a:srgbClr val="FF0000"/>
                </a:solidFill>
                <a:cs typeface="+mn-cs"/>
              </a:rPr>
              <a:t>creates</a:t>
            </a:r>
            <a:r>
              <a:rPr lang="en-US" sz="1600" dirty="0" smtClean="0">
                <a:cs typeface="+mn-cs"/>
              </a:rPr>
              <a:t> an </a:t>
            </a:r>
            <a:r>
              <a:rPr lang="en-US" sz="1600" dirty="0" smtClean="0">
                <a:solidFill>
                  <a:schemeClr val="accent2"/>
                </a:solidFill>
                <a:cs typeface="+mn-cs"/>
              </a:rPr>
              <a:t>Incident</a:t>
            </a:r>
            <a:r>
              <a:rPr lang="en-US" sz="1600" dirty="0" smtClean="0">
                <a:cs typeface="+mn-cs"/>
              </a:rPr>
              <a:t> in the </a:t>
            </a:r>
            <a:r>
              <a:rPr lang="en-US" sz="1600" dirty="0" smtClean="0">
                <a:solidFill>
                  <a:schemeClr val="accent2"/>
                </a:solidFill>
                <a:cs typeface="+mn-cs"/>
              </a:rPr>
              <a:t>database</a:t>
            </a:r>
            <a:r>
              <a:rPr lang="en-US" sz="1600" dirty="0" smtClean="0">
                <a:cs typeface="+mn-cs"/>
              </a:rPr>
              <a:t> by invoking the </a:t>
            </a:r>
            <a:r>
              <a:rPr lang="en-US" sz="1600" dirty="0" err="1" smtClean="0">
                <a:cs typeface="+mn-cs"/>
              </a:rPr>
              <a:t>OpenIncident</a:t>
            </a:r>
            <a:r>
              <a:rPr lang="en-US" sz="1600" dirty="0" smtClean="0">
                <a:cs typeface="+mn-cs"/>
              </a:rPr>
              <a:t> use case. </a:t>
            </a:r>
            <a:r>
              <a:rPr lang="en-US" sz="1600" dirty="0" smtClean="0">
                <a:solidFill>
                  <a:srgbClr val="FFFF00"/>
                </a:solidFill>
                <a:cs typeface="+mn-cs"/>
              </a:rPr>
              <a:t>All information contained in</a:t>
            </a:r>
            <a:r>
              <a:rPr lang="en-US" sz="1600" dirty="0" smtClean="0">
                <a:cs typeface="+mn-cs"/>
              </a:rPr>
              <a:t> </a:t>
            </a:r>
            <a:r>
              <a:rPr lang="en-US" sz="1600" dirty="0" smtClean="0">
                <a:solidFill>
                  <a:schemeClr val="accent2"/>
                </a:solidFill>
                <a:cs typeface="+mn-cs"/>
              </a:rPr>
              <a:t>form</a:t>
            </a:r>
            <a:r>
              <a:rPr lang="en-US" sz="1600" dirty="0" smtClean="0">
                <a:cs typeface="+mn-cs"/>
              </a:rPr>
              <a:t> is </a:t>
            </a:r>
            <a:r>
              <a:rPr lang="en-US" sz="1600" dirty="0" smtClean="0">
                <a:solidFill>
                  <a:srgbClr val="990099"/>
                </a:solidFill>
                <a:cs typeface="+mn-cs"/>
              </a:rPr>
              <a:t>automatically included</a:t>
            </a:r>
            <a:r>
              <a:rPr lang="en-US" sz="1600" dirty="0" smtClean="0">
                <a:cs typeface="+mn-cs"/>
              </a:rPr>
              <a:t> in the </a:t>
            </a:r>
            <a:r>
              <a:rPr lang="en-US" sz="1600" dirty="0" smtClean="0">
                <a:solidFill>
                  <a:schemeClr val="accent2"/>
                </a:solidFill>
                <a:cs typeface="+mn-cs"/>
              </a:rPr>
              <a:t>Incident</a:t>
            </a:r>
            <a:r>
              <a:rPr lang="en-US" sz="1600" dirty="0" smtClean="0">
                <a:cs typeface="+mn-cs"/>
              </a:rPr>
              <a:t>.  </a:t>
            </a:r>
            <a:r>
              <a:rPr lang="en-US" sz="1600" dirty="0" smtClean="0">
                <a:solidFill>
                  <a:schemeClr val="accent2"/>
                </a:solidFill>
                <a:cs typeface="+mn-cs"/>
              </a:rPr>
              <a:t>Dispatcher</a:t>
            </a:r>
            <a:r>
              <a:rPr lang="en-US" sz="1600" dirty="0" smtClean="0">
                <a:cs typeface="+mn-cs"/>
              </a:rPr>
              <a:t> </a:t>
            </a:r>
            <a:r>
              <a:rPr lang="en-US" sz="1600" dirty="0" smtClean="0">
                <a:solidFill>
                  <a:srgbClr val="FF0000"/>
                </a:solidFill>
                <a:cs typeface="+mn-cs"/>
              </a:rPr>
              <a:t>selects</a:t>
            </a:r>
            <a:r>
              <a:rPr lang="en-US" sz="1600" dirty="0" smtClean="0">
                <a:cs typeface="+mn-cs"/>
              </a:rPr>
              <a:t> a </a:t>
            </a:r>
            <a:r>
              <a:rPr lang="en-US" sz="1600" dirty="0" smtClean="0">
                <a:solidFill>
                  <a:schemeClr val="accent2"/>
                </a:solidFill>
                <a:cs typeface="+mn-cs"/>
              </a:rPr>
              <a:t>response</a:t>
            </a:r>
            <a:r>
              <a:rPr lang="en-US" sz="1600" dirty="0" smtClean="0">
                <a:cs typeface="+mn-cs"/>
              </a:rPr>
              <a:t> by </a:t>
            </a:r>
            <a:r>
              <a:rPr lang="en-US" sz="1600" dirty="0" smtClean="0">
                <a:solidFill>
                  <a:srgbClr val="FF0000"/>
                </a:solidFill>
                <a:cs typeface="+mn-cs"/>
              </a:rPr>
              <a:t>allocating</a:t>
            </a:r>
            <a:r>
              <a:rPr lang="en-US" sz="1600" dirty="0" smtClean="0">
                <a:cs typeface="+mn-cs"/>
              </a:rPr>
              <a:t> </a:t>
            </a:r>
            <a:r>
              <a:rPr lang="en-US" sz="1600" dirty="0" smtClean="0">
                <a:solidFill>
                  <a:schemeClr val="accent2"/>
                </a:solidFill>
                <a:cs typeface="+mn-cs"/>
              </a:rPr>
              <a:t>resources</a:t>
            </a:r>
            <a:r>
              <a:rPr lang="en-US" sz="1600" dirty="0" smtClean="0">
                <a:cs typeface="+mn-cs"/>
              </a:rPr>
              <a:t> to the </a:t>
            </a:r>
            <a:r>
              <a:rPr lang="en-US" sz="1600" dirty="0" smtClean="0">
                <a:solidFill>
                  <a:schemeClr val="accent2"/>
                </a:solidFill>
                <a:cs typeface="+mn-cs"/>
              </a:rPr>
              <a:t>Incident</a:t>
            </a:r>
            <a:r>
              <a:rPr lang="en-US" sz="1600" dirty="0" smtClean="0">
                <a:cs typeface="+mn-cs"/>
              </a:rPr>
              <a:t> (with </a:t>
            </a:r>
            <a:r>
              <a:rPr lang="en-US" sz="1600" dirty="0" err="1" smtClean="0">
                <a:cs typeface="+mn-cs"/>
              </a:rPr>
              <a:t>AllocateResources</a:t>
            </a:r>
            <a:r>
              <a:rPr lang="en-US" sz="1600" dirty="0" smtClean="0">
                <a:cs typeface="+mn-cs"/>
              </a:rPr>
              <a:t> use case) and </a:t>
            </a:r>
            <a:r>
              <a:rPr lang="en-US" sz="1600" dirty="0" smtClean="0">
                <a:solidFill>
                  <a:srgbClr val="FF0000"/>
                </a:solidFill>
                <a:cs typeface="+mn-cs"/>
              </a:rPr>
              <a:t>acknowledges</a:t>
            </a:r>
            <a:r>
              <a:rPr lang="en-US" sz="1600" dirty="0" smtClean="0">
                <a:cs typeface="+mn-cs"/>
              </a:rPr>
              <a:t> the </a:t>
            </a:r>
            <a:r>
              <a:rPr lang="en-US" sz="1600" dirty="0" smtClean="0">
                <a:solidFill>
                  <a:schemeClr val="accent2"/>
                </a:solidFill>
                <a:cs typeface="+mn-cs"/>
              </a:rPr>
              <a:t>emergency report</a:t>
            </a:r>
            <a:r>
              <a:rPr lang="en-US" sz="1600" dirty="0" smtClean="0">
                <a:cs typeface="+mn-cs"/>
              </a:rPr>
              <a:t> with a </a:t>
            </a:r>
            <a:r>
              <a:rPr lang="en-US" sz="1600" dirty="0" smtClean="0">
                <a:solidFill>
                  <a:srgbClr val="FF6600"/>
                </a:solidFill>
                <a:cs typeface="+mn-cs"/>
              </a:rPr>
              <a:t>short</a:t>
            </a:r>
            <a:r>
              <a:rPr lang="en-US" sz="1600" dirty="0" smtClean="0">
                <a:cs typeface="+mn-cs"/>
              </a:rPr>
              <a:t> </a:t>
            </a:r>
            <a:r>
              <a:rPr lang="en-US" sz="1600" dirty="0" smtClean="0">
                <a:solidFill>
                  <a:schemeClr val="accent2"/>
                </a:solidFill>
                <a:cs typeface="+mn-cs"/>
              </a:rPr>
              <a:t>message</a:t>
            </a:r>
            <a:r>
              <a:rPr lang="en-US" sz="1600" dirty="0" smtClean="0">
                <a:cs typeface="+mn-cs"/>
              </a:rPr>
              <a:t> to </a:t>
            </a:r>
            <a:r>
              <a:rPr lang="en-US" sz="1600" dirty="0" err="1" smtClean="0">
                <a:solidFill>
                  <a:schemeClr val="accent2"/>
                </a:solidFill>
                <a:cs typeface="+mn-cs"/>
              </a:rPr>
              <a:t>FieldOfficer</a:t>
            </a:r>
            <a:endParaRPr lang="en-US" sz="1600" dirty="0" smtClean="0">
              <a:solidFill>
                <a:schemeClr val="accent2"/>
              </a:solidFill>
              <a:cs typeface="+mn-cs"/>
            </a:endParaRPr>
          </a:p>
          <a:p>
            <a:pPr marL="342900" indent="-342900">
              <a:buFontTx/>
              <a:buAutoNum type="arabicPeriod"/>
              <a:defRPr/>
            </a:pPr>
            <a:r>
              <a:rPr lang="en-US" sz="1600" dirty="0" smtClean="0">
                <a:cs typeface="+mn-cs"/>
              </a:rPr>
              <a:t>FRIEND </a:t>
            </a:r>
            <a:r>
              <a:rPr lang="en-US" sz="1600" dirty="0" smtClean="0">
                <a:solidFill>
                  <a:srgbClr val="FF0000"/>
                </a:solidFill>
                <a:cs typeface="+mn-cs"/>
              </a:rPr>
              <a:t>displays</a:t>
            </a:r>
            <a:r>
              <a:rPr lang="en-US" sz="1600" dirty="0" smtClean="0">
                <a:cs typeface="+mn-cs"/>
              </a:rPr>
              <a:t> </a:t>
            </a:r>
            <a:r>
              <a:rPr lang="en-US" sz="1600" dirty="0" smtClean="0">
                <a:solidFill>
                  <a:schemeClr val="accent2"/>
                </a:solidFill>
                <a:cs typeface="+mn-cs"/>
              </a:rPr>
              <a:t>acknowledgement</a:t>
            </a:r>
            <a:r>
              <a:rPr lang="en-US" sz="1600" dirty="0" smtClean="0">
                <a:cs typeface="+mn-cs"/>
              </a:rPr>
              <a:t> and </a:t>
            </a:r>
            <a:r>
              <a:rPr lang="en-US" sz="1600" dirty="0" smtClean="0">
                <a:solidFill>
                  <a:srgbClr val="FF6600"/>
                </a:solidFill>
                <a:cs typeface="+mn-cs"/>
              </a:rPr>
              <a:t>selected</a:t>
            </a:r>
            <a:r>
              <a:rPr lang="en-US" sz="1600" dirty="0" smtClean="0">
                <a:cs typeface="+mn-cs"/>
              </a:rPr>
              <a:t> </a:t>
            </a:r>
            <a:r>
              <a:rPr lang="en-US" sz="1600" dirty="0" smtClean="0">
                <a:solidFill>
                  <a:schemeClr val="accent2"/>
                </a:solidFill>
                <a:cs typeface="+mn-cs"/>
              </a:rPr>
              <a:t>response</a:t>
            </a:r>
            <a:r>
              <a:rPr lang="en-US" sz="1600" dirty="0" smtClean="0">
                <a:cs typeface="+mn-cs"/>
              </a:rPr>
              <a:t> to </a:t>
            </a:r>
            <a:r>
              <a:rPr lang="en-US" sz="1600" dirty="0" err="1" smtClean="0">
                <a:solidFill>
                  <a:schemeClr val="accent2"/>
                </a:solidFill>
                <a:cs typeface="+mn-cs"/>
              </a:rPr>
              <a:t>FieldOfficer</a:t>
            </a:r>
            <a:r>
              <a:rPr lang="en-US" sz="1600" dirty="0" smtClean="0">
                <a:cs typeface="+mn-cs"/>
              </a:rPr>
              <a:t>.</a:t>
            </a:r>
          </a:p>
        </p:txBody>
      </p:sp>
      <p:sp>
        <p:nvSpPr>
          <p:cNvPr id="1067012" name="Rectangle 4"/>
          <p:cNvSpPr>
            <a:spLocks noChangeArrowheads="1"/>
          </p:cNvSpPr>
          <p:nvPr/>
        </p:nvSpPr>
        <p:spPr bwMode="auto">
          <a:xfrm>
            <a:off x="1547813" y="5578475"/>
            <a:ext cx="60483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200" dirty="0">
                <a:solidFill>
                  <a:schemeClr val="accent2"/>
                </a:solidFill>
                <a:latin typeface="Arial" charset="0"/>
                <a:cs typeface="+mn-cs"/>
              </a:rPr>
              <a:t>Common Noun</a:t>
            </a:r>
            <a:r>
              <a:rPr lang="en-US" sz="1200" dirty="0">
                <a:latin typeface="Arial" charset="0"/>
                <a:cs typeface="+mn-cs"/>
              </a:rPr>
              <a:t> (blue)  	</a:t>
            </a:r>
            <a:r>
              <a:rPr lang="en-US" sz="1200" dirty="0">
                <a:solidFill>
                  <a:srgbClr val="FF0000"/>
                </a:solidFill>
                <a:latin typeface="Arial" charset="0"/>
                <a:cs typeface="+mn-cs"/>
              </a:rPr>
              <a:t>Doing verbs </a:t>
            </a:r>
            <a:r>
              <a:rPr lang="en-US" sz="1200" dirty="0">
                <a:latin typeface="Arial" charset="0"/>
                <a:cs typeface="+mn-cs"/>
              </a:rPr>
              <a:t>(red)  	</a:t>
            </a:r>
            <a:r>
              <a:rPr lang="en-US" sz="1200" dirty="0">
                <a:solidFill>
                  <a:schemeClr val="accent1"/>
                </a:solidFill>
                <a:latin typeface="Arial" charset="0"/>
                <a:cs typeface="+mn-cs"/>
              </a:rPr>
              <a:t>Being Verbs</a:t>
            </a:r>
            <a:r>
              <a:rPr lang="en-US" sz="1200" dirty="0">
                <a:latin typeface="Arial" charset="0"/>
                <a:cs typeface="+mn-cs"/>
              </a:rPr>
              <a:t> (green)</a:t>
            </a:r>
          </a:p>
          <a:p>
            <a:pPr>
              <a:defRPr/>
            </a:pPr>
            <a:r>
              <a:rPr lang="en-US" sz="1200" dirty="0">
                <a:solidFill>
                  <a:srgbClr val="FFFF00"/>
                </a:solidFill>
                <a:latin typeface="Arial" charset="0"/>
                <a:cs typeface="+mn-cs"/>
              </a:rPr>
              <a:t>Having verbs</a:t>
            </a:r>
            <a:r>
              <a:rPr lang="en-US" sz="1200" dirty="0">
                <a:latin typeface="Arial" charset="0"/>
                <a:cs typeface="+mn-cs"/>
              </a:rPr>
              <a:t> (yellow) 	</a:t>
            </a:r>
            <a:r>
              <a:rPr lang="en-US" sz="1200" dirty="0">
                <a:solidFill>
                  <a:srgbClr val="990099"/>
                </a:solidFill>
                <a:latin typeface="Arial" charset="0"/>
                <a:cs typeface="+mn-cs"/>
              </a:rPr>
              <a:t>Modal verbs</a:t>
            </a:r>
            <a:r>
              <a:rPr lang="en-US" sz="1200" dirty="0">
                <a:latin typeface="Arial" charset="0"/>
                <a:cs typeface="+mn-cs"/>
              </a:rPr>
              <a:t> (purple)	</a:t>
            </a:r>
            <a:r>
              <a:rPr lang="en-US" sz="1200" dirty="0">
                <a:solidFill>
                  <a:srgbClr val="FF6600"/>
                </a:solidFill>
                <a:latin typeface="Arial" charset="0"/>
                <a:cs typeface="+mn-cs"/>
              </a:rPr>
              <a:t>Adjectives</a:t>
            </a:r>
            <a:r>
              <a:rPr lang="en-US" sz="1200" dirty="0">
                <a:latin typeface="Arial" charset="0"/>
                <a:cs typeface="+mn-cs"/>
              </a:rPr>
              <a:t> (orange)</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03B0EDB8-D5C8-444E-A8DF-FBA1D891C5C2}" type="slidenum">
              <a:rPr lang="en-US"/>
              <a:pPr>
                <a:defRPr/>
              </a:pPr>
              <a:t>134</a:t>
            </a:fld>
            <a:endParaRPr lang="en-US"/>
          </a:p>
        </p:txBody>
      </p:sp>
      <p:sp>
        <p:nvSpPr>
          <p:cNvPr id="1052674" name="Rectangle 2"/>
          <p:cNvSpPr>
            <a:spLocks noGrp="1" noChangeArrowheads="1"/>
          </p:cNvSpPr>
          <p:nvPr>
            <p:ph type="title"/>
          </p:nvPr>
        </p:nvSpPr>
        <p:spPr/>
        <p:txBody>
          <a:bodyPr/>
          <a:lstStyle/>
          <a:p>
            <a:pPr>
              <a:defRPr/>
            </a:pPr>
            <a:r>
              <a:rPr lang="en-US" smtClean="0">
                <a:cs typeface="+mj-cs"/>
              </a:rPr>
              <a:t>Pros and Cons</a:t>
            </a:r>
          </a:p>
        </p:txBody>
      </p:sp>
      <p:sp>
        <p:nvSpPr>
          <p:cNvPr id="1052675" name="Rectangle 3"/>
          <p:cNvSpPr>
            <a:spLocks noGrp="1" noChangeArrowheads="1"/>
          </p:cNvSpPr>
          <p:nvPr>
            <p:ph type="body" idx="1"/>
          </p:nvPr>
        </p:nvSpPr>
        <p:spPr/>
        <p:txBody>
          <a:bodyPr/>
          <a:lstStyle/>
          <a:p>
            <a:pPr>
              <a:buFontTx/>
              <a:buChar char="+"/>
              <a:defRPr/>
            </a:pPr>
            <a:r>
              <a:rPr lang="en-US" smtClean="0">
                <a:cs typeface="+mn-cs"/>
              </a:rPr>
              <a:t>Focus on users</a:t>
            </a:r>
            <a:r>
              <a:rPr lang="ja-JP" altLang="en-US" smtClean="0">
                <a:latin typeface="Arial"/>
                <a:cs typeface="+mn-cs"/>
              </a:rPr>
              <a:t>’</a:t>
            </a:r>
            <a:r>
              <a:rPr lang="en-US" smtClean="0">
                <a:cs typeface="+mn-cs"/>
              </a:rPr>
              <a:t> terms</a:t>
            </a:r>
          </a:p>
          <a:p>
            <a:pPr>
              <a:buFontTx/>
              <a:buChar char="-"/>
              <a:defRPr/>
            </a:pPr>
            <a:r>
              <a:rPr lang="en-US" smtClean="0">
                <a:cs typeface="+mn-cs"/>
              </a:rPr>
              <a:t>Model quality depends on analyst writing style</a:t>
            </a:r>
          </a:p>
          <a:p>
            <a:pPr>
              <a:buFontTx/>
              <a:buChar char="-"/>
              <a:defRPr/>
            </a:pPr>
            <a:r>
              <a:rPr lang="en-US" smtClean="0">
                <a:cs typeface="+mn-cs"/>
              </a:rPr>
              <a:t>Natural language is inherently imprecise</a:t>
            </a:r>
          </a:p>
          <a:p>
            <a:pPr>
              <a:buFontTx/>
              <a:buChar char="-"/>
              <a:defRPr/>
            </a:pPr>
            <a:r>
              <a:rPr lang="en-US" smtClean="0">
                <a:cs typeface="+mn-cs"/>
              </a:rPr>
              <a:t>More nouns than relevant classes</a:t>
            </a:r>
          </a:p>
          <a:p>
            <a:pPr>
              <a:buFontTx/>
              <a:buChar char="-"/>
              <a:defRPr/>
            </a:pPr>
            <a:endParaRPr lang="en-US" smtClean="0">
              <a:cs typeface="+mn-cs"/>
            </a:endParaRPr>
          </a:p>
          <a:p>
            <a:pPr>
              <a:defRPr/>
            </a:pPr>
            <a:r>
              <a:rPr lang="en-US" smtClean="0">
                <a:cs typeface="+mn-cs"/>
              </a:rPr>
              <a:t>Usually imply clarifying and rephrasing the scenarios and use cases with users, and use a data dictionary</a:t>
            </a:r>
          </a:p>
          <a:p>
            <a:pPr>
              <a:defRPr/>
            </a:pPr>
            <a:r>
              <a:rPr lang="en-US" smtClean="0">
                <a:cs typeface="+mn-cs"/>
              </a:rPr>
              <a:t>Use of heuristics is necessary with natural language</a:t>
            </a:r>
          </a:p>
          <a:p>
            <a:pPr>
              <a:defRPr/>
            </a:pPr>
            <a:endParaRPr lang="en-US" smtClean="0">
              <a:cs typeface="+mn-cs"/>
            </a:endParaRPr>
          </a:p>
          <a:p>
            <a:pPr>
              <a:defRPr/>
            </a:pPr>
            <a:endParaRPr lang="en-US" smtClean="0">
              <a:cs typeface="+mn-cs"/>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F037DECB-0456-604C-9FE6-B0261BBFCB80}" type="slidenum">
              <a:rPr lang="en-US"/>
              <a:pPr>
                <a:defRPr/>
              </a:pPr>
              <a:t>135</a:t>
            </a:fld>
            <a:endParaRPr lang="en-US"/>
          </a:p>
        </p:txBody>
      </p:sp>
      <p:sp>
        <p:nvSpPr>
          <p:cNvPr id="1053698" name="Rectangle 2"/>
          <p:cNvSpPr>
            <a:spLocks noGrp="1" noChangeArrowheads="1"/>
          </p:cNvSpPr>
          <p:nvPr>
            <p:ph type="title"/>
          </p:nvPr>
        </p:nvSpPr>
        <p:spPr/>
        <p:txBody>
          <a:bodyPr/>
          <a:lstStyle/>
          <a:p>
            <a:pPr>
              <a:defRPr/>
            </a:pPr>
            <a:r>
              <a:rPr lang="en-US" smtClean="0">
                <a:cs typeface="+mj-cs"/>
              </a:rPr>
              <a:t>Heuristics for Entity Objects</a:t>
            </a:r>
          </a:p>
        </p:txBody>
      </p:sp>
      <p:sp>
        <p:nvSpPr>
          <p:cNvPr id="1053699" name="Rectangle 3"/>
          <p:cNvSpPr>
            <a:spLocks noGrp="1" noChangeArrowheads="1"/>
          </p:cNvSpPr>
          <p:nvPr>
            <p:ph type="body" idx="1"/>
          </p:nvPr>
        </p:nvSpPr>
        <p:spPr/>
        <p:txBody>
          <a:bodyPr/>
          <a:lstStyle/>
          <a:p>
            <a:pPr>
              <a:defRPr/>
            </a:pPr>
            <a:r>
              <a:rPr lang="en-US" dirty="0" smtClean="0">
                <a:cs typeface="+mn-cs"/>
              </a:rPr>
              <a:t>Find terms that developers or users need to clarify in order to understand the flow of events</a:t>
            </a:r>
          </a:p>
          <a:p>
            <a:pPr lvl="1">
              <a:defRPr/>
            </a:pPr>
            <a:r>
              <a:rPr lang="en-US" dirty="0" smtClean="0"/>
              <a:t>e.g., </a:t>
            </a:r>
            <a:r>
              <a:rPr lang="ja-JP" altLang="en-US" smtClean="0">
                <a:latin typeface="Arial"/>
              </a:rPr>
              <a:t>“</a:t>
            </a:r>
            <a:r>
              <a:rPr lang="en-US" dirty="0" smtClean="0"/>
              <a:t>information submitted by </a:t>
            </a:r>
            <a:r>
              <a:rPr lang="en-US" i="1" dirty="0" err="1" smtClean="0"/>
              <a:t>FieldOfficer</a:t>
            </a:r>
            <a:r>
              <a:rPr lang="ja-JP" altLang="en-US" smtClean="0">
                <a:latin typeface="Arial"/>
              </a:rPr>
              <a:t>”</a:t>
            </a:r>
            <a:endParaRPr lang="en-US" dirty="0" smtClean="0"/>
          </a:p>
          <a:p>
            <a:pPr lvl="1">
              <a:defRPr/>
            </a:pPr>
            <a:r>
              <a:rPr lang="en-US" dirty="0" smtClean="0"/>
              <a:t>Clarify as </a:t>
            </a:r>
            <a:r>
              <a:rPr lang="ja-JP" altLang="en-US" smtClean="0">
                <a:latin typeface="Arial"/>
              </a:rPr>
              <a:t>“</a:t>
            </a:r>
            <a:r>
              <a:rPr lang="en-US" dirty="0" err="1" smtClean="0"/>
              <a:t>EmergencyReport</a:t>
            </a:r>
            <a:r>
              <a:rPr lang="ja-JP" altLang="en-US" smtClean="0">
                <a:latin typeface="Arial"/>
              </a:rPr>
              <a:t>”</a:t>
            </a:r>
            <a:r>
              <a:rPr lang="en-US" dirty="0" smtClean="0"/>
              <a:t> </a:t>
            </a:r>
          </a:p>
          <a:p>
            <a:pPr lvl="1">
              <a:defRPr/>
            </a:pPr>
            <a:r>
              <a:rPr lang="en-US" dirty="0" smtClean="0"/>
              <a:t>Note: Emergency Report is not mentioned in the use case description, but is referred to as </a:t>
            </a:r>
            <a:r>
              <a:rPr lang="ja-JP" altLang="en-US" smtClean="0"/>
              <a:t>“</a:t>
            </a:r>
            <a:r>
              <a:rPr lang="en-US" dirty="0" smtClean="0"/>
              <a:t>information submitted by the </a:t>
            </a:r>
            <a:r>
              <a:rPr lang="en-US" dirty="0" err="1" smtClean="0"/>
              <a:t>FieldOfficer</a:t>
            </a:r>
            <a:r>
              <a:rPr lang="ja-JP" altLang="en-US" smtClean="0"/>
              <a:t>”</a:t>
            </a:r>
            <a:endParaRPr lang="en-US" dirty="0" smtClean="0"/>
          </a:p>
          <a:p>
            <a:pPr>
              <a:defRPr/>
            </a:pPr>
            <a:r>
              <a:rPr lang="en-US" dirty="0" smtClean="0">
                <a:cs typeface="+mn-cs"/>
              </a:rPr>
              <a:t>Recurring nouns in use cases</a:t>
            </a:r>
          </a:p>
          <a:p>
            <a:pPr lvl="1">
              <a:defRPr/>
            </a:pPr>
            <a:r>
              <a:rPr lang="en-US" dirty="0" smtClean="0"/>
              <a:t>e.g., </a:t>
            </a:r>
            <a:r>
              <a:rPr lang="en-US" i="1" dirty="0" smtClean="0"/>
              <a:t>Incident</a:t>
            </a:r>
          </a:p>
          <a:p>
            <a:pPr>
              <a:defRPr/>
            </a:pPr>
            <a:r>
              <a:rPr lang="en-US" dirty="0" smtClean="0">
                <a:cs typeface="+mn-cs"/>
              </a:rPr>
              <a:t>Real world entities that the system needs to keep track of</a:t>
            </a:r>
          </a:p>
          <a:p>
            <a:pPr lvl="1">
              <a:defRPr/>
            </a:pPr>
            <a:r>
              <a:rPr lang="en-US" dirty="0" smtClean="0"/>
              <a:t>e.g.,  </a:t>
            </a:r>
            <a:r>
              <a:rPr lang="en-US" i="1" dirty="0" err="1" smtClean="0"/>
              <a:t>FieldOfficer</a:t>
            </a:r>
            <a:r>
              <a:rPr lang="en-US" i="1" dirty="0" smtClean="0"/>
              <a:t>, Dispatcher</a:t>
            </a:r>
            <a:endParaRPr lang="en-US" dirty="0" smtClean="0"/>
          </a:p>
          <a:p>
            <a:pPr>
              <a:defRPr/>
            </a:pPr>
            <a:r>
              <a:rPr lang="en-US" dirty="0" smtClean="0">
                <a:cs typeface="+mn-cs"/>
              </a:rPr>
              <a:t>Real world procedures that the system needs to keep track of</a:t>
            </a:r>
          </a:p>
          <a:p>
            <a:pPr lvl="1">
              <a:defRPr/>
            </a:pPr>
            <a:r>
              <a:rPr lang="en-US" dirty="0" smtClean="0"/>
              <a:t>e.g.,  </a:t>
            </a:r>
            <a:r>
              <a:rPr lang="en-US" i="1" dirty="0" err="1" smtClean="0"/>
              <a:t>EmergencyOperationsPlan</a:t>
            </a:r>
            <a:endParaRPr lang="en-US" i="1" dirty="0" smtClean="0"/>
          </a:p>
          <a:p>
            <a:pPr lvl="1">
              <a:defRPr/>
            </a:pPr>
            <a:endParaRPr lang="en-US" i="1"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DB3022F3-F1D5-8A47-B78F-260A3F1689ED}" type="slidenum">
              <a:rPr lang="en-US"/>
              <a:pPr>
                <a:defRPr/>
              </a:pPr>
              <a:t>136</a:t>
            </a:fld>
            <a:endParaRPr lang="en-US"/>
          </a:p>
        </p:txBody>
      </p:sp>
      <p:sp>
        <p:nvSpPr>
          <p:cNvPr id="1055746" name="Rectangle 2"/>
          <p:cNvSpPr>
            <a:spLocks noGrp="1" noChangeArrowheads="1"/>
          </p:cNvSpPr>
          <p:nvPr>
            <p:ph type="title"/>
          </p:nvPr>
        </p:nvSpPr>
        <p:spPr/>
        <p:txBody>
          <a:bodyPr/>
          <a:lstStyle/>
          <a:p>
            <a:pPr>
              <a:defRPr/>
            </a:pPr>
            <a:r>
              <a:rPr lang="en-US" sz="2800" smtClean="0">
                <a:cs typeface="+mj-cs"/>
              </a:rPr>
              <a:t>ReportEmergency: </a:t>
            </a:r>
            <a:r>
              <a:rPr lang="en-US" smtClean="0">
                <a:cs typeface="+mj-cs"/>
              </a:rPr>
              <a:t>(entity objects only)</a:t>
            </a:r>
          </a:p>
        </p:txBody>
      </p:sp>
      <p:sp>
        <p:nvSpPr>
          <p:cNvPr id="1055747" name="Rectangle 3"/>
          <p:cNvSpPr>
            <a:spLocks noGrp="1" noChangeArrowheads="1"/>
          </p:cNvSpPr>
          <p:nvPr>
            <p:ph type="body" idx="1"/>
          </p:nvPr>
        </p:nvSpPr>
        <p:spPr/>
        <p:txBody>
          <a:bodyPr/>
          <a:lstStyle/>
          <a:p>
            <a:pPr>
              <a:defRPr/>
            </a:pPr>
            <a:r>
              <a:rPr lang="en-US" smtClean="0">
                <a:latin typeface="Courier New" charset="0"/>
                <a:cs typeface="+mn-cs"/>
              </a:rPr>
              <a:t>Dispatcher</a:t>
            </a:r>
            <a:r>
              <a:rPr lang="en-US" smtClean="0">
                <a:cs typeface="+mn-cs"/>
              </a:rPr>
              <a:t>: </a:t>
            </a:r>
          </a:p>
          <a:p>
            <a:pPr lvl="1">
              <a:defRPr/>
            </a:pPr>
            <a:r>
              <a:rPr lang="en-US" smtClean="0"/>
              <a:t>Police officer who manages </a:t>
            </a:r>
            <a:r>
              <a:rPr lang="en-US" smtClean="0">
                <a:latin typeface="Courier New" charset="0"/>
              </a:rPr>
              <a:t>Incidents</a:t>
            </a:r>
            <a:r>
              <a:rPr lang="en-US" smtClean="0"/>
              <a:t> …</a:t>
            </a:r>
          </a:p>
          <a:p>
            <a:pPr>
              <a:defRPr/>
            </a:pPr>
            <a:r>
              <a:rPr lang="en-US" smtClean="0">
                <a:latin typeface="Courier New" charset="0"/>
                <a:cs typeface="+mn-cs"/>
              </a:rPr>
              <a:t>EmergencyReport</a:t>
            </a:r>
            <a:r>
              <a:rPr lang="en-US" smtClean="0">
                <a:cs typeface="+mn-cs"/>
              </a:rPr>
              <a:t>: </a:t>
            </a:r>
          </a:p>
          <a:p>
            <a:pPr lvl="1">
              <a:defRPr/>
            </a:pPr>
            <a:r>
              <a:rPr lang="en-US" smtClean="0"/>
              <a:t>Initial report about an Incident from a </a:t>
            </a:r>
            <a:r>
              <a:rPr lang="en-US" smtClean="0">
                <a:latin typeface="Courier New" charset="0"/>
              </a:rPr>
              <a:t>FieldOfficer</a:t>
            </a:r>
            <a:r>
              <a:rPr lang="en-US" smtClean="0"/>
              <a:t> to a </a:t>
            </a:r>
            <a:r>
              <a:rPr lang="en-US" smtClean="0">
                <a:latin typeface="Courier New" charset="0"/>
              </a:rPr>
              <a:t>Dispatcher</a:t>
            </a:r>
            <a:r>
              <a:rPr lang="en-US" smtClean="0"/>
              <a:t>. </a:t>
            </a:r>
          </a:p>
          <a:p>
            <a:pPr>
              <a:defRPr/>
            </a:pPr>
            <a:r>
              <a:rPr lang="en-US" smtClean="0">
                <a:latin typeface="Courier New" charset="0"/>
                <a:cs typeface="+mn-cs"/>
              </a:rPr>
              <a:t>FieldOfficer</a:t>
            </a:r>
            <a:r>
              <a:rPr lang="en-US" smtClean="0">
                <a:cs typeface="+mn-cs"/>
              </a:rPr>
              <a:t>: </a:t>
            </a:r>
          </a:p>
          <a:p>
            <a:pPr lvl="1">
              <a:defRPr/>
            </a:pPr>
            <a:r>
              <a:rPr lang="en-US" smtClean="0"/>
              <a:t>Police or fire officer on Duty. </a:t>
            </a:r>
          </a:p>
          <a:p>
            <a:pPr>
              <a:defRPr/>
            </a:pPr>
            <a:r>
              <a:rPr lang="en-US" smtClean="0">
                <a:latin typeface="Courier New" charset="0"/>
                <a:cs typeface="+mn-cs"/>
              </a:rPr>
              <a:t>Incident</a:t>
            </a:r>
            <a:r>
              <a:rPr lang="en-US" smtClean="0">
                <a:cs typeface="+mn-cs"/>
              </a:rPr>
              <a:t>: </a:t>
            </a:r>
          </a:p>
          <a:p>
            <a:pPr lvl="1">
              <a:defRPr/>
            </a:pPr>
            <a:r>
              <a:rPr lang="en-US" smtClean="0"/>
              <a:t>Situation requiring attention from a </a:t>
            </a:r>
            <a:r>
              <a:rPr lang="en-US" smtClean="0">
                <a:latin typeface="Courier New" charset="0"/>
              </a:rPr>
              <a:t>FieldOfficer</a:t>
            </a:r>
            <a:r>
              <a:rPr lang="en-US" smtClean="0"/>
              <a:t>. </a:t>
            </a:r>
          </a:p>
          <a:p>
            <a:pPr>
              <a:defRPr/>
            </a:pPr>
            <a:endParaRPr lang="en-US" smtClean="0">
              <a:cs typeface="+mn-cs"/>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2B0C1763-C604-5E4C-A661-3F416DC1D04C}" type="slidenum">
              <a:rPr lang="en-US"/>
              <a:pPr>
                <a:defRPr/>
              </a:pPr>
              <a:t>137</a:t>
            </a:fld>
            <a:endParaRPr lang="en-US"/>
          </a:p>
        </p:txBody>
      </p:sp>
      <p:sp>
        <p:nvSpPr>
          <p:cNvPr id="1057794" name="Rectangle 2"/>
          <p:cNvSpPr>
            <a:spLocks noGrp="1" noChangeArrowheads="1"/>
          </p:cNvSpPr>
          <p:nvPr>
            <p:ph type="title"/>
          </p:nvPr>
        </p:nvSpPr>
        <p:spPr/>
        <p:txBody>
          <a:bodyPr/>
          <a:lstStyle/>
          <a:p>
            <a:pPr>
              <a:defRPr/>
            </a:pPr>
            <a:r>
              <a:rPr lang="en-US" smtClean="0">
                <a:cs typeface="+mj-cs"/>
              </a:rPr>
              <a:t>Heuristics for Boundary Objects</a:t>
            </a:r>
          </a:p>
        </p:txBody>
      </p:sp>
      <p:sp>
        <p:nvSpPr>
          <p:cNvPr id="1057795" name="Rectangle 3"/>
          <p:cNvSpPr>
            <a:spLocks noGrp="1" noChangeArrowheads="1"/>
          </p:cNvSpPr>
          <p:nvPr>
            <p:ph type="body" idx="1"/>
          </p:nvPr>
        </p:nvSpPr>
        <p:spPr/>
        <p:txBody>
          <a:bodyPr/>
          <a:lstStyle/>
          <a:p>
            <a:pPr>
              <a:defRPr/>
            </a:pPr>
            <a:r>
              <a:rPr lang="en-US" dirty="0" smtClean="0">
                <a:cs typeface="+mn-cs"/>
              </a:rPr>
              <a:t>Represent the </a:t>
            </a:r>
            <a:r>
              <a:rPr lang="en-US" i="1" dirty="0" smtClean="0">
                <a:cs typeface="+mn-cs"/>
              </a:rPr>
              <a:t>interfaces</a:t>
            </a:r>
            <a:r>
              <a:rPr lang="en-US" dirty="0" smtClean="0">
                <a:cs typeface="+mn-cs"/>
              </a:rPr>
              <a:t> between system and actors</a:t>
            </a:r>
          </a:p>
          <a:p>
            <a:pPr>
              <a:defRPr/>
            </a:pPr>
            <a:r>
              <a:rPr lang="en-US" dirty="0" smtClean="0">
                <a:cs typeface="+mn-cs"/>
              </a:rPr>
              <a:t>Each actor interacts with at least one boundary object</a:t>
            </a:r>
          </a:p>
          <a:p>
            <a:pPr>
              <a:defRPr/>
            </a:pPr>
            <a:r>
              <a:rPr lang="en-US" dirty="0" smtClean="0">
                <a:cs typeface="+mn-cs"/>
              </a:rPr>
              <a:t>They transform the actor information to be used by entity and control objects inside the system</a:t>
            </a:r>
          </a:p>
          <a:p>
            <a:pPr>
              <a:defRPr/>
            </a:pPr>
            <a:r>
              <a:rPr lang="en-US" dirty="0" smtClean="0">
                <a:cs typeface="+mn-cs"/>
              </a:rPr>
              <a:t>Examples of boundary objects:</a:t>
            </a:r>
          </a:p>
          <a:p>
            <a:pPr lvl="1">
              <a:defRPr/>
            </a:pPr>
            <a:r>
              <a:rPr lang="en-US" dirty="0" smtClean="0">
                <a:cs typeface="+mn-cs"/>
              </a:rPr>
              <a:t>Forms and windows the users need to enter data into the system</a:t>
            </a:r>
          </a:p>
          <a:p>
            <a:pPr lvl="2">
              <a:defRPr/>
            </a:pPr>
            <a:r>
              <a:rPr lang="en-US" dirty="0" smtClean="0"/>
              <a:t>e.g., </a:t>
            </a:r>
            <a:r>
              <a:rPr lang="en-US" dirty="0" err="1" smtClean="0">
                <a:latin typeface="Courier New" charset="0"/>
              </a:rPr>
              <a:t>EmergencyReportForm</a:t>
            </a:r>
            <a:endParaRPr lang="en-US" dirty="0" smtClean="0">
              <a:latin typeface="Courier New" charset="0"/>
            </a:endParaRPr>
          </a:p>
          <a:p>
            <a:pPr lvl="1">
              <a:defRPr/>
            </a:pPr>
            <a:r>
              <a:rPr lang="en-US" dirty="0" smtClean="0">
                <a:cs typeface="+mn-cs"/>
              </a:rPr>
              <a:t>Notices and messages the system uses to respond to the user</a:t>
            </a:r>
          </a:p>
          <a:p>
            <a:pPr lvl="2">
              <a:defRPr/>
            </a:pPr>
            <a:r>
              <a:rPr lang="en-US" dirty="0" smtClean="0"/>
              <a:t>e.g., </a:t>
            </a:r>
            <a:r>
              <a:rPr lang="en-US" dirty="0" err="1" smtClean="0">
                <a:latin typeface="Courier New" charset="0"/>
              </a:rPr>
              <a:t>AcknowledgmentNotice</a:t>
            </a:r>
            <a:r>
              <a:rPr lang="en-US" dirty="0" smtClean="0"/>
              <a:t> </a:t>
            </a:r>
          </a:p>
          <a:p>
            <a:pPr lvl="1">
              <a:defRPr/>
            </a:pPr>
            <a:r>
              <a:rPr lang="en-US" dirty="0" smtClean="0">
                <a:cs typeface="+mn-cs"/>
              </a:rPr>
              <a:t>Data sources or sinks</a:t>
            </a:r>
          </a:p>
          <a:p>
            <a:pPr lvl="2">
              <a:defRPr/>
            </a:pPr>
            <a:r>
              <a:rPr lang="en-US" dirty="0" smtClean="0">
                <a:cs typeface="+mn-cs"/>
              </a:rPr>
              <a:t>e.g. </a:t>
            </a:r>
            <a:r>
              <a:rPr lang="en-US" dirty="0" smtClean="0">
                <a:latin typeface="Courier New" pitchFamily="49" charset="0"/>
                <a:cs typeface="Courier New" pitchFamily="49" charset="0"/>
              </a:rPr>
              <a:t>Printer</a:t>
            </a:r>
          </a:p>
          <a:p>
            <a:pPr>
              <a:defRPr/>
            </a:pPr>
            <a:r>
              <a:rPr lang="en-US" dirty="0" smtClean="0">
                <a:cs typeface="+mn-cs"/>
              </a:rPr>
              <a:t>Beware: Model the user interface at coarse level</a:t>
            </a:r>
          </a:p>
          <a:p>
            <a:pPr lvl="1">
              <a:defRPr/>
            </a:pPr>
            <a:r>
              <a:rPr lang="en-US" sz="1600" dirty="0" smtClean="0"/>
              <a:t>Do not model the visual aspects at this stage</a:t>
            </a:r>
          </a:p>
          <a:p>
            <a:pPr lvl="1">
              <a:defRPr/>
            </a:pPr>
            <a:r>
              <a:rPr lang="en-US" sz="1600" dirty="0" smtClean="0"/>
              <a:t>Visual aspects are dealt with by a GUI subsystem, e.g., based on SWING in Java, which is the intermediary between the user and the interface class</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9D770E3B-3CFB-4147-92F6-01356DA2EABA}" type="slidenum">
              <a:rPr lang="en-US"/>
              <a:pPr>
                <a:defRPr/>
              </a:pPr>
              <a:t>138</a:t>
            </a:fld>
            <a:endParaRPr lang="en-US"/>
          </a:p>
        </p:txBody>
      </p:sp>
      <p:sp>
        <p:nvSpPr>
          <p:cNvPr id="1059842" name="Rectangle 2"/>
          <p:cNvSpPr>
            <a:spLocks noGrp="1" noChangeArrowheads="1"/>
          </p:cNvSpPr>
          <p:nvPr>
            <p:ph type="title"/>
          </p:nvPr>
        </p:nvSpPr>
        <p:spPr/>
        <p:txBody>
          <a:bodyPr/>
          <a:lstStyle/>
          <a:p>
            <a:pPr>
              <a:defRPr/>
            </a:pPr>
            <a:r>
              <a:rPr lang="en-US" smtClean="0">
                <a:cs typeface="+mj-cs"/>
              </a:rPr>
              <a:t>ReportEmergency : (Boundary)</a:t>
            </a:r>
          </a:p>
        </p:txBody>
      </p:sp>
      <p:sp>
        <p:nvSpPr>
          <p:cNvPr id="1059843" name="Rectangle 3"/>
          <p:cNvSpPr>
            <a:spLocks noGrp="1" noChangeArrowheads="1"/>
          </p:cNvSpPr>
          <p:nvPr>
            <p:ph type="body" idx="1"/>
          </p:nvPr>
        </p:nvSpPr>
        <p:spPr>
          <a:xfrm>
            <a:off x="685800" y="1143000"/>
            <a:ext cx="7772400" cy="4800600"/>
          </a:xfrm>
        </p:spPr>
        <p:txBody>
          <a:bodyPr/>
          <a:lstStyle/>
          <a:p>
            <a:pPr>
              <a:defRPr/>
            </a:pPr>
            <a:r>
              <a:rPr lang="en-US" sz="1600" dirty="0" err="1" smtClean="0">
                <a:latin typeface="Courier New" charset="0"/>
                <a:cs typeface="+mn-cs"/>
              </a:rPr>
              <a:t>AcknowledgementNotice</a:t>
            </a:r>
            <a:r>
              <a:rPr lang="en-US" sz="1600" dirty="0" smtClean="0">
                <a:cs typeface="+mn-cs"/>
              </a:rPr>
              <a:t>: </a:t>
            </a:r>
          </a:p>
          <a:p>
            <a:pPr lvl="1">
              <a:defRPr/>
            </a:pPr>
            <a:r>
              <a:rPr lang="en-US" sz="1600" dirty="0" smtClean="0"/>
              <a:t>Notice used for displaying the </a:t>
            </a:r>
            <a:r>
              <a:rPr lang="en-US" sz="1600" dirty="0" smtClean="0">
                <a:latin typeface="Courier New" charset="0"/>
              </a:rPr>
              <a:t>Dispatcher</a:t>
            </a:r>
            <a:r>
              <a:rPr lang="ja-JP" altLang="en-US" sz="1600" smtClean="0">
                <a:latin typeface="Arial"/>
              </a:rPr>
              <a:t>’</a:t>
            </a:r>
            <a:r>
              <a:rPr lang="en-US" sz="1600" dirty="0" smtClean="0"/>
              <a:t>s acknowledgement to the </a:t>
            </a:r>
            <a:r>
              <a:rPr lang="en-US" sz="1600" dirty="0" err="1" smtClean="0">
                <a:latin typeface="Courier New" charset="0"/>
              </a:rPr>
              <a:t>FieldOfficer</a:t>
            </a:r>
            <a:endParaRPr lang="en-US" sz="1600" dirty="0" smtClean="0">
              <a:latin typeface="Courier New" charset="0"/>
            </a:endParaRPr>
          </a:p>
          <a:p>
            <a:pPr>
              <a:defRPr/>
            </a:pPr>
            <a:r>
              <a:rPr lang="en-US" sz="1600" dirty="0" err="1" smtClean="0">
                <a:latin typeface="Courier New" charset="0"/>
                <a:cs typeface="+mn-cs"/>
              </a:rPr>
              <a:t>DispatcherStation</a:t>
            </a:r>
            <a:r>
              <a:rPr lang="en-US" sz="1600" dirty="0" smtClean="0">
                <a:cs typeface="+mn-cs"/>
              </a:rPr>
              <a:t>: </a:t>
            </a:r>
          </a:p>
          <a:p>
            <a:pPr lvl="1">
              <a:defRPr/>
            </a:pPr>
            <a:r>
              <a:rPr lang="en-US" sz="1600" dirty="0" smtClean="0"/>
              <a:t>Computer used by the </a:t>
            </a:r>
            <a:r>
              <a:rPr lang="en-US" sz="1600" dirty="0" smtClean="0">
                <a:latin typeface="Courier New" charset="0"/>
              </a:rPr>
              <a:t>Dispatcher</a:t>
            </a:r>
          </a:p>
          <a:p>
            <a:pPr>
              <a:defRPr/>
            </a:pPr>
            <a:r>
              <a:rPr lang="en-US" sz="1600" dirty="0" err="1" smtClean="0">
                <a:latin typeface="Courier New" charset="0"/>
                <a:cs typeface="+mn-cs"/>
              </a:rPr>
              <a:t>FieldOfficerStation</a:t>
            </a:r>
            <a:r>
              <a:rPr lang="en-US" sz="1600" dirty="0" smtClean="0">
                <a:cs typeface="+mn-cs"/>
              </a:rPr>
              <a:t>: </a:t>
            </a:r>
          </a:p>
          <a:p>
            <a:pPr lvl="1">
              <a:defRPr/>
            </a:pPr>
            <a:r>
              <a:rPr lang="en-US" sz="1600" dirty="0" smtClean="0"/>
              <a:t>Mobile Computer used by the </a:t>
            </a:r>
            <a:r>
              <a:rPr lang="en-US" sz="1600" dirty="0" smtClean="0">
                <a:latin typeface="Courier New" charset="0"/>
              </a:rPr>
              <a:t>Dispatcher</a:t>
            </a:r>
          </a:p>
          <a:p>
            <a:pPr>
              <a:defRPr/>
            </a:pPr>
            <a:r>
              <a:rPr lang="en-US" sz="1600" dirty="0" err="1" smtClean="0">
                <a:latin typeface="Courier New" charset="0"/>
                <a:cs typeface="+mn-cs"/>
              </a:rPr>
              <a:t>ReportEmergencyButton</a:t>
            </a:r>
            <a:r>
              <a:rPr lang="en-US" sz="1600" dirty="0" smtClean="0">
                <a:cs typeface="+mn-cs"/>
              </a:rPr>
              <a:t>: </a:t>
            </a:r>
          </a:p>
          <a:p>
            <a:pPr lvl="1">
              <a:defRPr/>
            </a:pPr>
            <a:r>
              <a:rPr lang="en-US" sz="1600" dirty="0" smtClean="0"/>
              <a:t>Button used by </a:t>
            </a:r>
            <a:r>
              <a:rPr lang="en-US" sz="1600" dirty="0" err="1" smtClean="0">
                <a:latin typeface="Courier New" charset="0"/>
              </a:rPr>
              <a:t>FieldOfficer</a:t>
            </a:r>
            <a:r>
              <a:rPr lang="en-US" sz="1600" dirty="0" smtClean="0"/>
              <a:t> to initiate </a:t>
            </a:r>
            <a:r>
              <a:rPr lang="en-US" sz="1600" dirty="0" err="1" smtClean="0">
                <a:latin typeface="Courier New" charset="0"/>
              </a:rPr>
              <a:t>ReportEmergency</a:t>
            </a:r>
            <a:r>
              <a:rPr lang="en-US" sz="1600" dirty="0" smtClean="0"/>
              <a:t> use case. </a:t>
            </a:r>
          </a:p>
          <a:p>
            <a:pPr>
              <a:defRPr/>
            </a:pPr>
            <a:r>
              <a:rPr lang="en-US" sz="1600" dirty="0" err="1" smtClean="0">
                <a:latin typeface="Courier New" charset="0"/>
                <a:cs typeface="+mn-cs"/>
              </a:rPr>
              <a:t>IncidentForm</a:t>
            </a:r>
            <a:r>
              <a:rPr lang="en-US" sz="1600" dirty="0" smtClean="0">
                <a:cs typeface="+mn-cs"/>
              </a:rPr>
              <a:t>:</a:t>
            </a:r>
            <a:endParaRPr lang="en-US" sz="1400" dirty="0" smtClean="0">
              <a:cs typeface="+mn-cs"/>
            </a:endParaRPr>
          </a:p>
          <a:p>
            <a:pPr lvl="1">
              <a:defRPr/>
            </a:pPr>
            <a:r>
              <a:rPr lang="en-US" sz="1600" dirty="0" smtClean="0"/>
              <a:t>Form used for the creation of </a:t>
            </a:r>
            <a:r>
              <a:rPr lang="en-US" sz="1600" dirty="0" smtClean="0">
                <a:latin typeface="Courier New" charset="0"/>
              </a:rPr>
              <a:t>Incidents</a:t>
            </a:r>
            <a:r>
              <a:rPr lang="en-US" sz="1600" dirty="0" smtClean="0"/>
              <a:t>, presented to Dispatcher on </a:t>
            </a:r>
            <a:r>
              <a:rPr lang="en-US" sz="1600" dirty="0" err="1" smtClean="0"/>
              <a:t>DispatcherSation</a:t>
            </a:r>
            <a:r>
              <a:rPr lang="en-US" sz="1600" dirty="0" smtClean="0"/>
              <a:t> when </a:t>
            </a:r>
            <a:r>
              <a:rPr lang="en-US" sz="1600" dirty="0" err="1" smtClean="0"/>
              <a:t>EmergencyReport</a:t>
            </a:r>
            <a:r>
              <a:rPr lang="en-US" sz="1600" dirty="0" smtClean="0"/>
              <a:t> is received.</a:t>
            </a:r>
          </a:p>
          <a:p>
            <a:pPr lvl="2">
              <a:defRPr/>
            </a:pPr>
            <a:r>
              <a:rPr lang="en-US" sz="1200" dirty="0" smtClean="0"/>
              <a:t>Not mentioned in the use case description, but dispatcher needs an interface to view emergency report</a:t>
            </a:r>
          </a:p>
          <a:p>
            <a:pPr>
              <a:defRPr/>
            </a:pPr>
            <a:r>
              <a:rPr lang="en-US" sz="1600" dirty="0" err="1" smtClean="0">
                <a:latin typeface="Courier New" charset="0"/>
                <a:cs typeface="+mn-cs"/>
              </a:rPr>
              <a:t>EmergencyReportForm</a:t>
            </a:r>
            <a:r>
              <a:rPr lang="en-US" sz="1600" dirty="0" smtClean="0">
                <a:cs typeface="+mn-cs"/>
              </a:rPr>
              <a:t>:</a:t>
            </a:r>
            <a:endParaRPr lang="en-US" sz="1400" dirty="0" smtClean="0">
              <a:cs typeface="+mn-cs"/>
            </a:endParaRPr>
          </a:p>
          <a:p>
            <a:pPr lvl="1">
              <a:defRPr/>
            </a:pPr>
            <a:r>
              <a:rPr lang="en-US" sz="1600" dirty="0" smtClean="0"/>
              <a:t>Form used for input of the </a:t>
            </a:r>
            <a:r>
              <a:rPr lang="en-US" sz="1600" dirty="0" err="1" smtClean="0">
                <a:latin typeface="Courier New" charset="0"/>
              </a:rPr>
              <a:t>ReportEmergency</a:t>
            </a:r>
            <a:r>
              <a:rPr lang="en-US" sz="1600" dirty="0" smtClean="0"/>
              <a:t>, presented to </a:t>
            </a:r>
            <a:r>
              <a:rPr lang="en-US" sz="1600" dirty="0" err="1" smtClean="0">
                <a:latin typeface="Courier New" charset="0"/>
              </a:rPr>
              <a:t>FieldOfficer</a:t>
            </a:r>
            <a:r>
              <a:rPr lang="en-US" sz="1600" dirty="0" smtClean="0"/>
              <a:t> on the </a:t>
            </a:r>
            <a:r>
              <a:rPr lang="en-US" sz="1600" dirty="0" err="1" smtClean="0">
                <a:latin typeface="Courier New" charset="0"/>
              </a:rPr>
              <a:t>FieldOfficerStation</a:t>
            </a:r>
            <a:r>
              <a:rPr lang="en-US" sz="1600" dirty="0" smtClean="0"/>
              <a:t>.</a:t>
            </a:r>
            <a:endParaRPr lang="en-US" sz="1400"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48B6AD87-C0BF-9A44-AD3A-AE221A3A045F}" type="slidenum">
              <a:rPr lang="en-US"/>
              <a:pPr>
                <a:defRPr/>
              </a:pPr>
              <a:t>139</a:t>
            </a:fld>
            <a:endParaRPr lang="en-US"/>
          </a:p>
        </p:txBody>
      </p:sp>
      <p:sp>
        <p:nvSpPr>
          <p:cNvPr id="1061890" name="Rectangle 2"/>
          <p:cNvSpPr>
            <a:spLocks noGrp="1" noChangeArrowheads="1"/>
          </p:cNvSpPr>
          <p:nvPr>
            <p:ph type="title"/>
          </p:nvPr>
        </p:nvSpPr>
        <p:spPr/>
        <p:txBody>
          <a:bodyPr/>
          <a:lstStyle/>
          <a:p>
            <a:pPr>
              <a:defRPr/>
            </a:pPr>
            <a:r>
              <a:rPr lang="en-US" smtClean="0">
                <a:cs typeface="+mj-cs"/>
              </a:rPr>
              <a:t>Heuristics for Control Objects</a:t>
            </a:r>
          </a:p>
        </p:txBody>
      </p:sp>
      <p:sp>
        <p:nvSpPr>
          <p:cNvPr id="1061891" name="Rectangle 3"/>
          <p:cNvSpPr>
            <a:spLocks noGrp="1" noChangeArrowheads="1"/>
          </p:cNvSpPr>
          <p:nvPr>
            <p:ph type="body" idx="1"/>
          </p:nvPr>
        </p:nvSpPr>
        <p:spPr/>
        <p:txBody>
          <a:bodyPr/>
          <a:lstStyle/>
          <a:p>
            <a:pPr>
              <a:defRPr/>
            </a:pPr>
            <a:r>
              <a:rPr lang="en-US" dirty="0" smtClean="0">
                <a:cs typeface="+mn-cs"/>
              </a:rPr>
              <a:t>Responsible for coordinating boundary and entity objects</a:t>
            </a:r>
          </a:p>
          <a:p>
            <a:pPr lvl="1">
              <a:defRPr/>
            </a:pPr>
            <a:r>
              <a:rPr lang="en-US" dirty="0" smtClean="0"/>
              <a:t>e.g., </a:t>
            </a:r>
            <a:r>
              <a:rPr lang="en-US" dirty="0" err="1" smtClean="0">
                <a:latin typeface="Courier New" charset="0"/>
              </a:rPr>
              <a:t>ElevatorController</a:t>
            </a:r>
            <a:r>
              <a:rPr lang="en-US" dirty="0" smtClean="0"/>
              <a:t> in Elevator class diagram</a:t>
            </a:r>
          </a:p>
          <a:p>
            <a:pPr>
              <a:defRPr/>
            </a:pPr>
            <a:r>
              <a:rPr lang="en-US" dirty="0" smtClean="0">
                <a:cs typeface="+mn-cs"/>
              </a:rPr>
              <a:t>Control objects do not have usually a counterpart in real world</a:t>
            </a:r>
          </a:p>
          <a:p>
            <a:pPr>
              <a:defRPr/>
            </a:pPr>
            <a:r>
              <a:rPr lang="en-US" dirty="0" smtClean="0">
                <a:cs typeface="+mn-cs"/>
              </a:rPr>
              <a:t>Creation/Destruction (usually)</a:t>
            </a:r>
          </a:p>
          <a:p>
            <a:pPr lvl="1">
              <a:defRPr/>
            </a:pPr>
            <a:r>
              <a:rPr lang="en-US" sz="1600" dirty="0" smtClean="0"/>
              <a:t>created when a user session or a use case scenario starts </a:t>
            </a:r>
          </a:p>
          <a:p>
            <a:pPr lvl="1">
              <a:defRPr/>
            </a:pPr>
            <a:r>
              <a:rPr lang="en-US" sz="1600" dirty="0" smtClean="0"/>
              <a:t>ceases to exist at the end of the session or use case scenario</a:t>
            </a:r>
          </a:p>
          <a:p>
            <a:pPr>
              <a:defRPr/>
            </a:pPr>
            <a:r>
              <a:rPr lang="en-US" dirty="0" smtClean="0">
                <a:cs typeface="+mn-cs"/>
              </a:rPr>
              <a:t>Collect information from boundary objects and dispatch them to entity and application logic objects</a:t>
            </a:r>
          </a:p>
          <a:p>
            <a:pPr>
              <a:defRPr/>
            </a:pPr>
            <a:r>
              <a:rPr lang="en-US" dirty="0" smtClean="0">
                <a:cs typeface="+mn-cs"/>
              </a:rPr>
              <a:t>Collect information from entity or other control objects and dispatch them to boundary objects.</a:t>
            </a:r>
          </a:p>
          <a:p>
            <a:pPr>
              <a:defRPr/>
            </a:pPr>
            <a:endParaRPr lang="en-US" dirty="0" smtClean="0">
              <a:cs typeface="+mn-cs"/>
            </a:endParaRP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60400" y="1422400"/>
            <a:ext cx="78105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Class Taxonomy</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DA17F146-7FE1-CB49-9022-F298B5082D5F}" type="slidenum">
              <a:rPr lang="en-US" smtClean="0"/>
              <a:pPr>
                <a:defRPr/>
              </a:pPr>
              <a:t>14</a:t>
            </a:fld>
            <a:endParaRPr lang="en-US"/>
          </a:p>
        </p:txBody>
      </p:sp>
      <p:grpSp>
        <p:nvGrpSpPr>
          <p:cNvPr id="17" name="Group 16"/>
          <p:cNvGrpSpPr>
            <a:grpSpLocks/>
          </p:cNvGrpSpPr>
          <p:nvPr/>
        </p:nvGrpSpPr>
        <p:grpSpPr bwMode="auto">
          <a:xfrm>
            <a:off x="690563" y="1484313"/>
            <a:ext cx="7626350" cy="3529012"/>
            <a:chOff x="690166" y="1484784"/>
            <a:chExt cx="7626250" cy="3528392"/>
          </a:xfrm>
        </p:grpSpPr>
        <p:sp>
          <p:nvSpPr>
            <p:cNvPr id="36870" name="Rectangle 7"/>
            <p:cNvSpPr>
              <a:spLocks noChangeArrowheads="1"/>
            </p:cNvSpPr>
            <p:nvPr/>
          </p:nvSpPr>
          <p:spPr bwMode="auto">
            <a:xfrm>
              <a:off x="690166" y="1484784"/>
              <a:ext cx="1145530" cy="313308"/>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71" name="Rectangle 8"/>
            <p:cNvSpPr>
              <a:spLocks noChangeArrowheads="1"/>
            </p:cNvSpPr>
            <p:nvPr/>
          </p:nvSpPr>
          <p:spPr bwMode="auto">
            <a:xfrm>
              <a:off x="4499992" y="1484784"/>
              <a:ext cx="1302296" cy="313308"/>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72" name="Rectangle 9"/>
            <p:cNvSpPr>
              <a:spLocks noChangeArrowheads="1"/>
            </p:cNvSpPr>
            <p:nvPr/>
          </p:nvSpPr>
          <p:spPr bwMode="auto">
            <a:xfrm>
              <a:off x="1253480" y="3140968"/>
              <a:ext cx="1158280" cy="313308"/>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73" name="Rectangle 10"/>
            <p:cNvSpPr>
              <a:spLocks noChangeArrowheads="1"/>
            </p:cNvSpPr>
            <p:nvPr/>
          </p:nvSpPr>
          <p:spPr bwMode="auto">
            <a:xfrm>
              <a:off x="3563888" y="3140968"/>
              <a:ext cx="1080120" cy="313308"/>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74" name="Rectangle 11"/>
            <p:cNvSpPr>
              <a:spLocks noChangeArrowheads="1"/>
            </p:cNvSpPr>
            <p:nvPr/>
          </p:nvSpPr>
          <p:spPr bwMode="auto">
            <a:xfrm>
              <a:off x="1253480" y="4581128"/>
              <a:ext cx="1086272" cy="288032"/>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75" name="Rectangle 14"/>
            <p:cNvSpPr>
              <a:spLocks noChangeArrowheads="1"/>
            </p:cNvSpPr>
            <p:nvPr/>
          </p:nvSpPr>
          <p:spPr bwMode="auto">
            <a:xfrm>
              <a:off x="4565848" y="4725144"/>
              <a:ext cx="1086272" cy="288032"/>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876" name="Rectangle 15"/>
            <p:cNvSpPr>
              <a:spLocks noChangeArrowheads="1"/>
            </p:cNvSpPr>
            <p:nvPr/>
          </p:nvSpPr>
          <p:spPr bwMode="auto">
            <a:xfrm>
              <a:off x="7020272" y="2780928"/>
              <a:ext cx="1296144" cy="288032"/>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16839FBF-B134-4143-A08A-9D095DECAF66}" type="slidenum">
              <a:rPr lang="en-US"/>
              <a:pPr>
                <a:defRPr/>
              </a:pPr>
              <a:t>140</a:t>
            </a:fld>
            <a:endParaRPr lang="en-US"/>
          </a:p>
        </p:txBody>
      </p:sp>
      <p:sp>
        <p:nvSpPr>
          <p:cNvPr id="1062914" name="Rectangle 2"/>
          <p:cNvSpPr>
            <a:spLocks noGrp="1" noChangeArrowheads="1"/>
          </p:cNvSpPr>
          <p:nvPr>
            <p:ph type="title"/>
          </p:nvPr>
        </p:nvSpPr>
        <p:spPr/>
        <p:txBody>
          <a:bodyPr/>
          <a:lstStyle/>
          <a:p>
            <a:pPr>
              <a:defRPr/>
            </a:pPr>
            <a:r>
              <a:rPr lang="en-US" smtClean="0">
                <a:cs typeface="+mj-cs"/>
              </a:rPr>
              <a:t>Heuristics for Control Objects</a:t>
            </a:r>
          </a:p>
        </p:txBody>
      </p:sp>
      <p:sp>
        <p:nvSpPr>
          <p:cNvPr id="1062915" name="Rectangle 3"/>
          <p:cNvSpPr>
            <a:spLocks noGrp="1" noChangeArrowheads="1"/>
          </p:cNvSpPr>
          <p:nvPr>
            <p:ph type="body" idx="1"/>
          </p:nvPr>
        </p:nvSpPr>
        <p:spPr/>
        <p:txBody>
          <a:bodyPr/>
          <a:lstStyle/>
          <a:p>
            <a:pPr>
              <a:defRPr/>
            </a:pPr>
            <a:r>
              <a:rPr lang="en-US" smtClean="0">
                <a:cs typeface="+mn-cs"/>
              </a:rPr>
              <a:t>Identify one control object per use case or more if the use case is complex</a:t>
            </a:r>
          </a:p>
          <a:p>
            <a:pPr>
              <a:defRPr/>
            </a:pPr>
            <a:r>
              <a:rPr lang="en-US" smtClean="0">
                <a:cs typeface="+mn-cs"/>
              </a:rPr>
              <a:t>Identify one control object per actor in the use case</a:t>
            </a:r>
          </a:p>
          <a:p>
            <a:pPr lvl="1">
              <a:defRPr/>
            </a:pPr>
            <a:r>
              <a:rPr lang="en-US" smtClean="0"/>
              <a:t>e.g., FRIEND: </a:t>
            </a:r>
            <a:r>
              <a:rPr lang="en-US" i="1" smtClean="0"/>
              <a:t>ReportEmergencyControl</a:t>
            </a:r>
            <a:r>
              <a:rPr lang="en-US" smtClean="0"/>
              <a:t> for the </a:t>
            </a:r>
            <a:r>
              <a:rPr lang="en-US" i="1" smtClean="0"/>
              <a:t>FieldOfficer</a:t>
            </a:r>
            <a:r>
              <a:rPr lang="en-US" smtClean="0"/>
              <a:t> and </a:t>
            </a:r>
            <a:r>
              <a:rPr lang="en-US" i="1" smtClean="0"/>
              <a:t>ManageEmergencyControl</a:t>
            </a:r>
            <a:r>
              <a:rPr lang="en-US" smtClean="0"/>
              <a:t> for the </a:t>
            </a:r>
            <a:r>
              <a:rPr lang="en-US" i="1" smtClean="0"/>
              <a:t>Dispatcher</a:t>
            </a:r>
          </a:p>
          <a:p>
            <a:pPr>
              <a:defRPr/>
            </a:pPr>
            <a:r>
              <a:rPr lang="en-US" smtClean="0">
                <a:cs typeface="+mn-cs"/>
              </a:rPr>
              <a:t>The life span of a control object should be determined by the use case or extent of user session</a:t>
            </a:r>
          </a:p>
          <a:p>
            <a:pPr>
              <a:defRPr/>
            </a:pPr>
            <a:endParaRPr lang="en-US" smtClean="0">
              <a:cs typeface="+mn-cs"/>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14470D3E-C6A4-2949-AB8C-B715006A2111}" type="slidenum">
              <a:rPr lang="en-US"/>
              <a:pPr>
                <a:defRPr/>
              </a:pPr>
              <a:t>141</a:t>
            </a:fld>
            <a:endParaRPr lang="en-US"/>
          </a:p>
        </p:txBody>
      </p:sp>
      <p:sp>
        <p:nvSpPr>
          <p:cNvPr id="1064962" name="Rectangle 2"/>
          <p:cNvSpPr>
            <a:spLocks noGrp="1" noChangeArrowheads="1"/>
          </p:cNvSpPr>
          <p:nvPr>
            <p:ph type="title"/>
          </p:nvPr>
        </p:nvSpPr>
        <p:spPr/>
        <p:txBody>
          <a:bodyPr/>
          <a:lstStyle/>
          <a:p>
            <a:pPr>
              <a:defRPr/>
            </a:pPr>
            <a:r>
              <a:rPr lang="en-US" smtClean="0">
                <a:cs typeface="+mj-cs"/>
              </a:rPr>
              <a:t>FRIEND Example: (Control)</a:t>
            </a:r>
          </a:p>
        </p:txBody>
      </p:sp>
      <p:sp>
        <p:nvSpPr>
          <p:cNvPr id="1064963" name="Rectangle 3"/>
          <p:cNvSpPr>
            <a:spLocks noGrp="1" noChangeArrowheads="1"/>
          </p:cNvSpPr>
          <p:nvPr>
            <p:ph type="body" idx="1"/>
          </p:nvPr>
        </p:nvSpPr>
        <p:spPr/>
        <p:txBody>
          <a:bodyPr/>
          <a:lstStyle/>
          <a:p>
            <a:pPr>
              <a:defRPr/>
            </a:pPr>
            <a:r>
              <a:rPr lang="en-US" i="1" dirty="0" err="1" smtClean="0">
                <a:cs typeface="+mn-cs"/>
              </a:rPr>
              <a:t>ReportEmergencyControl</a:t>
            </a:r>
            <a:r>
              <a:rPr lang="en-US" dirty="0" smtClean="0">
                <a:cs typeface="+mn-cs"/>
              </a:rPr>
              <a:t>: </a:t>
            </a:r>
          </a:p>
          <a:p>
            <a:pPr lvl="1">
              <a:defRPr/>
            </a:pPr>
            <a:r>
              <a:rPr lang="en-US" dirty="0" smtClean="0"/>
              <a:t>Manages the report emergency reporting function on the </a:t>
            </a:r>
            <a:r>
              <a:rPr lang="en-US" i="1" dirty="0" err="1" smtClean="0"/>
              <a:t>FieldOfficerStation</a:t>
            </a:r>
            <a:r>
              <a:rPr lang="en-US" dirty="0" smtClean="0"/>
              <a:t>. The object is created when the </a:t>
            </a:r>
            <a:r>
              <a:rPr lang="en-US" i="1" dirty="0" err="1" smtClean="0"/>
              <a:t>FieldOfficer</a:t>
            </a:r>
            <a:r>
              <a:rPr lang="en-US" dirty="0" smtClean="0"/>
              <a:t> selects the </a:t>
            </a:r>
            <a:r>
              <a:rPr lang="ja-JP" altLang="en-US" smtClean="0">
                <a:latin typeface="Arial"/>
              </a:rPr>
              <a:t>“</a:t>
            </a:r>
            <a:r>
              <a:rPr lang="en-US" dirty="0" smtClean="0"/>
              <a:t>report Emergency</a:t>
            </a:r>
            <a:r>
              <a:rPr lang="ja-JP" altLang="en-US" smtClean="0">
                <a:latin typeface="Arial"/>
              </a:rPr>
              <a:t>”</a:t>
            </a:r>
            <a:r>
              <a:rPr lang="en-US" dirty="0" smtClean="0"/>
              <a:t> button. </a:t>
            </a:r>
          </a:p>
          <a:p>
            <a:pPr>
              <a:defRPr/>
            </a:pPr>
            <a:r>
              <a:rPr lang="en-US" i="1" dirty="0" err="1" smtClean="0">
                <a:cs typeface="+mn-cs"/>
              </a:rPr>
              <a:t>ManageEmergencyControl</a:t>
            </a:r>
            <a:r>
              <a:rPr lang="en-US" dirty="0" smtClean="0">
                <a:cs typeface="+mn-cs"/>
              </a:rPr>
              <a:t>: </a:t>
            </a:r>
          </a:p>
          <a:p>
            <a:pPr lvl="1">
              <a:defRPr/>
            </a:pPr>
            <a:r>
              <a:rPr lang="en-US" dirty="0" smtClean="0"/>
              <a:t>Manages the report emergency reporting function on the </a:t>
            </a:r>
            <a:r>
              <a:rPr lang="en-US" i="1" dirty="0" err="1" smtClean="0"/>
              <a:t>DispatcherStation</a:t>
            </a:r>
            <a:r>
              <a:rPr lang="en-US" dirty="0" smtClean="0"/>
              <a:t>. This object is created when an </a:t>
            </a:r>
            <a:r>
              <a:rPr lang="en-US" i="1" dirty="0" err="1" smtClean="0"/>
              <a:t>EmergencyReport</a:t>
            </a:r>
            <a:r>
              <a:rPr lang="en-US" dirty="0" smtClean="0"/>
              <a:t> is received. </a:t>
            </a:r>
          </a:p>
          <a:p>
            <a:pPr>
              <a:defRPr/>
            </a:pPr>
            <a:r>
              <a:rPr lang="en-US" dirty="0" smtClean="0">
                <a:cs typeface="+mn-cs"/>
              </a:rPr>
              <a:t>Two control objects for one Use Case due to distribution of </a:t>
            </a:r>
            <a:r>
              <a:rPr lang="en-US" i="1" dirty="0" err="1" smtClean="0">
                <a:cs typeface="+mn-cs"/>
              </a:rPr>
              <a:t>FieldOfficerStation</a:t>
            </a:r>
            <a:r>
              <a:rPr lang="en-US" dirty="0" smtClean="0">
                <a:cs typeface="+mn-cs"/>
              </a:rPr>
              <a:t> and </a:t>
            </a:r>
            <a:r>
              <a:rPr lang="en-US" i="1" dirty="0" err="1" smtClean="0">
                <a:cs typeface="+mn-cs"/>
              </a:rPr>
              <a:t>DispatcherStation</a:t>
            </a:r>
            <a:r>
              <a:rPr lang="en-US" i="1" dirty="0" smtClean="0">
                <a:cs typeface="+mn-cs"/>
              </a:rPr>
              <a:t>.</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48192FE2-2204-614B-B4C7-801B5AC74134}" type="slidenum">
              <a:rPr lang="en-US"/>
              <a:pPr>
                <a:defRPr/>
              </a:pPr>
              <a:t>142</a:t>
            </a:fld>
            <a:endParaRPr lang="en-US"/>
          </a:p>
        </p:txBody>
      </p:sp>
      <p:sp>
        <p:nvSpPr>
          <p:cNvPr id="954370" name="Rectangle 2"/>
          <p:cNvSpPr>
            <a:spLocks noGrp="1" noChangeArrowheads="1"/>
          </p:cNvSpPr>
          <p:nvPr>
            <p:ph type="title"/>
          </p:nvPr>
        </p:nvSpPr>
        <p:spPr/>
        <p:txBody>
          <a:bodyPr/>
          <a:lstStyle/>
          <a:p>
            <a:pPr>
              <a:defRPr/>
            </a:pPr>
            <a:r>
              <a:rPr lang="en-US" smtClean="0">
                <a:cs typeface="+mj-cs"/>
              </a:rPr>
              <a:t>Cross-Checking</a:t>
            </a:r>
          </a:p>
        </p:txBody>
      </p:sp>
      <p:sp>
        <p:nvSpPr>
          <p:cNvPr id="954371" name="Rectangle 3"/>
          <p:cNvSpPr>
            <a:spLocks noGrp="1" noChangeArrowheads="1"/>
          </p:cNvSpPr>
          <p:nvPr>
            <p:ph type="body" idx="1"/>
          </p:nvPr>
        </p:nvSpPr>
        <p:spPr/>
        <p:txBody>
          <a:bodyPr/>
          <a:lstStyle/>
          <a:p>
            <a:pPr>
              <a:buFontTx/>
              <a:buNone/>
              <a:defRPr/>
            </a:pPr>
            <a:r>
              <a:rPr lang="en-US" dirty="0" smtClean="0">
                <a:cs typeface="+mn-cs"/>
              </a:rPr>
              <a:t>Cross-checking use cases and participating objects:</a:t>
            </a:r>
          </a:p>
          <a:p>
            <a:pPr>
              <a:defRPr/>
            </a:pPr>
            <a:r>
              <a:rPr lang="en-US" dirty="0" smtClean="0">
                <a:cs typeface="+mn-cs"/>
              </a:rPr>
              <a:t>Which use cases create this object (i.e., during which use cases are the values of the object attributes entered in the system)? Which actors can access this information?</a:t>
            </a:r>
          </a:p>
          <a:p>
            <a:pPr>
              <a:defRPr/>
            </a:pPr>
            <a:r>
              <a:rPr lang="en-US" dirty="0" smtClean="0">
                <a:cs typeface="+mn-cs"/>
              </a:rPr>
              <a:t>Which use cases modify and destroy this object (i.e., which use cases edit or remove this information from the system)? Which actor can initiate these use cases?</a:t>
            </a:r>
          </a:p>
          <a:p>
            <a:pPr>
              <a:defRPr/>
            </a:pPr>
            <a:r>
              <a:rPr lang="en-US" dirty="0" smtClean="0">
                <a:cs typeface="+mn-cs"/>
              </a:rPr>
              <a:t>Is this object needed (i.e., is there at least one use case that depends on this information?)</a:t>
            </a:r>
          </a:p>
          <a:p>
            <a:pPr>
              <a:defRPr/>
            </a:pPr>
            <a:endParaRPr lang="en-US" dirty="0" smtClean="0">
              <a:cs typeface="+mn-cs"/>
            </a:endParaRPr>
          </a:p>
          <a:p>
            <a:pPr>
              <a:buSzPct val="90000"/>
              <a:buFont typeface="Wingdings" charset="0"/>
              <a:buChar char="Ø"/>
              <a:defRPr/>
            </a:pPr>
            <a:r>
              <a:rPr lang="en-US" dirty="0" smtClean="0">
                <a:cs typeface="+mn-cs"/>
              </a:rPr>
              <a:t>We can use table(s) to report on such information.</a:t>
            </a:r>
          </a:p>
          <a:p>
            <a:pPr>
              <a:defRPr/>
            </a:pPr>
            <a:endParaRPr lang="en-US" dirty="0" smtClean="0">
              <a:cs typeface="+mn-cs"/>
            </a:endParaRP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7A7C0A0A-FFA6-D54E-8739-95B9A3F01524}" type="slidenum">
              <a:rPr lang="en-US"/>
              <a:pPr>
                <a:defRPr/>
              </a:pPr>
              <a:t>143</a:t>
            </a:fld>
            <a:endParaRPr lang="en-US"/>
          </a:p>
        </p:txBody>
      </p:sp>
      <p:sp>
        <p:nvSpPr>
          <p:cNvPr id="1171458" name="Rectangle 2"/>
          <p:cNvSpPr>
            <a:spLocks noGrp="1" noChangeArrowheads="1"/>
          </p:cNvSpPr>
          <p:nvPr>
            <p:ph type="title"/>
          </p:nvPr>
        </p:nvSpPr>
        <p:spPr/>
        <p:txBody>
          <a:bodyPr/>
          <a:lstStyle/>
          <a:p>
            <a:pPr>
              <a:defRPr/>
            </a:pPr>
            <a:r>
              <a:rPr lang="en-US" smtClean="0">
                <a:cs typeface="+mj-cs"/>
              </a:rPr>
              <a:t>Finding Classes: Advice from Authors</a:t>
            </a:r>
          </a:p>
        </p:txBody>
      </p:sp>
      <p:sp>
        <p:nvSpPr>
          <p:cNvPr id="1171459" name="Rectangle 3"/>
          <p:cNvSpPr>
            <a:spLocks noGrp="1" noChangeArrowheads="1"/>
          </p:cNvSpPr>
          <p:nvPr>
            <p:ph type="body" idx="1"/>
          </p:nvPr>
        </p:nvSpPr>
        <p:spPr/>
        <p:txBody>
          <a:bodyPr/>
          <a:lstStyle/>
          <a:p>
            <a:pPr>
              <a:defRPr/>
            </a:pPr>
            <a:r>
              <a:rPr lang="en-US" smtClean="0">
                <a:cs typeface="+mn-cs"/>
              </a:rPr>
              <a:t>Lethbridge</a:t>
            </a:r>
          </a:p>
          <a:p>
            <a:pPr lvl="1">
              <a:defRPr/>
            </a:pPr>
            <a:r>
              <a:rPr lang="en-US" sz="1600" smtClean="0"/>
              <a:t>You might choose to be liberal in building the initial list of classes (keeping all possible candidates) or you might choose to be strict (keeping only if you are definite)</a:t>
            </a:r>
          </a:p>
          <a:p>
            <a:pPr lvl="2">
              <a:defRPr/>
            </a:pPr>
            <a:r>
              <a:rPr lang="en-US" smtClean="0"/>
              <a:t>Suggestion: Be liberal. Easy to eliminate classes during a review.</a:t>
            </a:r>
          </a:p>
          <a:p>
            <a:pPr lvl="1">
              <a:defRPr/>
            </a:pPr>
            <a:r>
              <a:rPr lang="en-US" sz="1600" smtClean="0"/>
              <a:t>As a rule of thumb, a class is only needed </a:t>
            </a:r>
            <a:r>
              <a:rPr lang="en-US" sz="1600" smtClean="0">
                <a:solidFill>
                  <a:srgbClr val="FF0000"/>
                </a:solidFill>
              </a:rPr>
              <a:t>in a domain model</a:t>
            </a:r>
            <a:r>
              <a:rPr lang="en-US" sz="1600" smtClean="0"/>
              <a:t> if you have to store or manipulate instances of it </a:t>
            </a:r>
            <a:r>
              <a:rPr lang="en-US" sz="1600" smtClean="0">
                <a:solidFill>
                  <a:srgbClr val="FF0000"/>
                </a:solidFill>
              </a:rPr>
              <a:t>in order to implement a requirement</a:t>
            </a:r>
            <a:r>
              <a:rPr lang="en-US" sz="1600" smtClean="0"/>
              <a:t>.</a:t>
            </a:r>
          </a:p>
          <a:p>
            <a:pPr lvl="2">
              <a:defRPr/>
            </a:pPr>
            <a:r>
              <a:rPr lang="en-US" smtClean="0"/>
              <a:t>Common Difficulty: Deciding whether to have classes in a domain model that represent actors</a:t>
            </a:r>
          </a:p>
          <a:p>
            <a:pPr lvl="3">
              <a:defRPr/>
            </a:pPr>
            <a:r>
              <a:rPr lang="en-US" smtClean="0"/>
              <a:t>Example: Security or Instant Messaging System</a:t>
            </a:r>
          </a:p>
          <a:p>
            <a:pPr lvl="3">
              <a:defRPr/>
            </a:pPr>
            <a:r>
              <a:rPr lang="en-US" smtClean="0"/>
              <a:t>Example: Drawing Package</a:t>
            </a:r>
          </a:p>
          <a:p>
            <a:pPr lvl="3">
              <a:defRPr/>
            </a:pPr>
            <a:r>
              <a:rPr lang="en-US" smtClean="0"/>
              <a:t>Example: Managing Corporate Accounts.</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smtClean="0"/>
              <a:t>SYSC-3120—Software Requirements Engineering </a:t>
            </a:r>
            <a:endParaRPr lang="en-US"/>
          </a:p>
        </p:txBody>
      </p:sp>
      <p:sp>
        <p:nvSpPr>
          <p:cNvPr id="7" name="Slide Number Placeholder 6"/>
          <p:cNvSpPr>
            <a:spLocks noGrp="1"/>
          </p:cNvSpPr>
          <p:nvPr>
            <p:ph type="sldNum" sz="quarter" idx="11"/>
          </p:nvPr>
        </p:nvSpPr>
        <p:spPr/>
        <p:txBody>
          <a:bodyPr/>
          <a:lstStyle/>
          <a:p>
            <a:pPr>
              <a:defRPr/>
            </a:pPr>
            <a:fld id="{BC6AF151-1ED1-D449-839C-BD42B9FE639D}" type="slidenum">
              <a:rPr lang="en-US"/>
              <a:pPr>
                <a:defRPr/>
              </a:pPr>
              <a:t>144</a:t>
            </a:fld>
            <a:endParaRPr lang="en-US"/>
          </a:p>
        </p:txBody>
      </p:sp>
      <p:sp>
        <p:nvSpPr>
          <p:cNvPr id="1696770" name="Rectangle 2"/>
          <p:cNvSpPr>
            <a:spLocks noGrp="1" noChangeArrowheads="1"/>
          </p:cNvSpPr>
          <p:nvPr>
            <p:ph type="title"/>
          </p:nvPr>
        </p:nvSpPr>
        <p:spPr/>
        <p:txBody>
          <a:bodyPr/>
          <a:lstStyle/>
          <a:p>
            <a:pPr>
              <a:defRPr/>
            </a:pPr>
            <a:r>
              <a:rPr lang="en-US" dirty="0" smtClean="0">
                <a:cs typeface="+mj-cs"/>
              </a:rPr>
              <a:t>Classes for actors? Example from Cab Lab</a:t>
            </a:r>
          </a:p>
        </p:txBody>
      </p:sp>
      <p:sp>
        <p:nvSpPr>
          <p:cNvPr id="1696771" name="Rectangle 3"/>
          <p:cNvSpPr>
            <a:spLocks noGrp="1" noChangeArrowheads="1"/>
          </p:cNvSpPr>
          <p:nvPr>
            <p:ph type="body" sz="half" idx="1"/>
          </p:nvPr>
        </p:nvSpPr>
        <p:spPr>
          <a:xfrm>
            <a:off x="685800" y="1071546"/>
            <a:ext cx="7772400" cy="1989138"/>
          </a:xfrm>
        </p:spPr>
        <p:txBody>
          <a:bodyPr/>
          <a:lstStyle/>
          <a:p>
            <a:pPr>
              <a:defRPr/>
            </a:pPr>
            <a:r>
              <a:rPr lang="en-US" dirty="0" smtClean="0">
                <a:cs typeface="+mn-cs"/>
              </a:rPr>
              <a:t>From the Cab dispatching system:</a:t>
            </a:r>
          </a:p>
          <a:p>
            <a:pPr lvl="1">
              <a:defRPr/>
            </a:pPr>
            <a:r>
              <a:rPr lang="en-US" sz="1600" dirty="0" smtClean="0"/>
              <a:t>We should have a dispatcher class (because we have a driver class and they are both actors)</a:t>
            </a:r>
          </a:p>
          <a:p>
            <a:pPr lvl="2">
              <a:defRPr/>
            </a:pPr>
            <a:r>
              <a:rPr lang="en-US" dirty="0" smtClean="0"/>
              <a:t>Not necessarily: only if the system has to store data about the dispatcher (e.g., id, password)</a:t>
            </a:r>
          </a:p>
          <a:p>
            <a:pPr lvl="1">
              <a:defRPr/>
            </a:pPr>
            <a:r>
              <a:rPr lang="en-US" sz="1600" dirty="0" smtClean="0"/>
              <a:t>We should have a customer actor (because we have a customer class)</a:t>
            </a:r>
          </a:p>
          <a:p>
            <a:pPr lvl="2">
              <a:defRPr/>
            </a:pPr>
            <a:r>
              <a:rPr lang="en-US" dirty="0" smtClean="0"/>
              <a:t>No: the customer is not interacting with the system (unless paying with credit card)</a:t>
            </a:r>
          </a:p>
        </p:txBody>
      </p:sp>
      <p:graphicFrame>
        <p:nvGraphicFramePr>
          <p:cNvPr id="231429" name="Object 6"/>
          <p:cNvGraphicFramePr>
            <a:graphicFrameLocks noChangeAspect="1"/>
          </p:cNvGraphicFramePr>
          <p:nvPr>
            <p:ph sz="quarter" idx="2"/>
          </p:nvPr>
        </p:nvGraphicFramePr>
        <p:xfrm>
          <a:off x="685800" y="3405206"/>
          <a:ext cx="4600580" cy="2595562"/>
        </p:xfrm>
        <a:graphic>
          <a:graphicData uri="http://schemas.openxmlformats.org/presentationml/2006/ole">
            <p:oleObj spid="_x0000_s231443" name="Visio" r:id="rId3" imgW="3939154" imgH="1895124" progId="Visio.Drawing.11">
              <p:embed/>
            </p:oleObj>
          </a:graphicData>
        </a:graphic>
      </p:graphicFrame>
      <p:graphicFrame>
        <p:nvGraphicFramePr>
          <p:cNvPr id="231430" name="Object 8"/>
          <p:cNvGraphicFramePr>
            <a:graphicFrameLocks noChangeAspect="1"/>
          </p:cNvGraphicFramePr>
          <p:nvPr>
            <p:ph sz="quarter" idx="3"/>
          </p:nvPr>
        </p:nvGraphicFramePr>
        <p:xfrm>
          <a:off x="5508624" y="3714752"/>
          <a:ext cx="3063903" cy="1835148"/>
        </p:xfrm>
        <a:graphic>
          <a:graphicData uri="http://schemas.openxmlformats.org/presentationml/2006/ole">
            <p:oleObj spid="_x0000_s231444" name="Visio" r:id="rId4" imgW="2088896" imgH="1231880" progId="Visio.Drawing.11">
              <p:embed/>
            </p:oleObj>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D7D991EC-7380-EC42-9CEF-2888A31E6A59}" type="slidenum">
              <a:rPr lang="en-US"/>
              <a:pPr>
                <a:defRPr/>
              </a:pPr>
              <a:t>145</a:t>
            </a:fld>
            <a:endParaRPr lang="en-US"/>
          </a:p>
        </p:txBody>
      </p:sp>
      <p:sp>
        <p:nvSpPr>
          <p:cNvPr id="1169410"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9411" name="Rectangle 1027"/>
          <p:cNvSpPr>
            <a:spLocks noGrp="1" noChangeArrowheads="1"/>
          </p:cNvSpPr>
          <p:nvPr>
            <p:ph type="body" idx="1"/>
          </p:nvPr>
        </p:nvSpPr>
        <p:spPr/>
        <p:txBody>
          <a:bodyPr/>
          <a:lstStyle/>
          <a:p>
            <a:pPr>
              <a:defRPr/>
            </a:pPr>
            <a:r>
              <a:rPr lang="en-US" dirty="0">
                <a:solidFill>
                  <a:schemeClr val="folHlink"/>
                </a:solidFill>
              </a:rPr>
              <a:t>Overview</a:t>
            </a:r>
          </a:p>
          <a:p>
            <a:pPr>
              <a:defRPr/>
            </a:pPr>
            <a:r>
              <a:rPr lang="en-US" dirty="0" smtClean="0">
                <a:solidFill>
                  <a:schemeClr val="folHlink"/>
                </a:solidFill>
              </a:rPr>
              <a:t>Analysis Concepts</a:t>
            </a:r>
          </a:p>
          <a:p>
            <a:pPr lvl="1">
              <a:defRPr/>
            </a:pPr>
            <a:r>
              <a:rPr lang="en-US" dirty="0" smtClean="0">
                <a:solidFill>
                  <a:schemeClr val="folHlink"/>
                </a:solidFill>
              </a:rPr>
              <a:t>Modeling </a:t>
            </a:r>
            <a:r>
              <a:rPr lang="en-US" dirty="0">
                <a:solidFill>
                  <a:schemeClr val="folHlink"/>
                </a:solidFill>
              </a:rPr>
              <a:t>structure: class </a:t>
            </a:r>
            <a:r>
              <a:rPr lang="en-US" dirty="0" smtClean="0">
                <a:solidFill>
                  <a:schemeClr val="folHlink"/>
                </a:solidFill>
              </a:rPr>
              <a:t>diagram</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a:t>
            </a:r>
            <a:r>
              <a:rPr lang="en-US" dirty="0" err="1" smtClean="0">
                <a:solidFill>
                  <a:schemeClr val="folHlink"/>
                </a:solidFill>
              </a:rPr>
              <a:t>behaviour</a:t>
            </a:r>
            <a:r>
              <a:rPr lang="en-US" dirty="0" smtClean="0">
                <a:solidFill>
                  <a:schemeClr val="folHlink"/>
                </a:solidFill>
              </a:rPr>
              <a:t>: state machine diagram</a:t>
            </a:r>
            <a:endParaRPr lang="en-US" dirty="0">
              <a:solidFill>
                <a:schemeClr val="folHlink"/>
              </a:solidFill>
            </a:endParaRPr>
          </a:p>
          <a:p>
            <a:pPr>
              <a:defRPr/>
            </a:pPr>
            <a:r>
              <a:rPr lang="en-US" dirty="0" smtClean="0"/>
              <a:t>Analysis </a:t>
            </a:r>
            <a:r>
              <a:rPr lang="en-US" dirty="0"/>
              <a:t>Process</a:t>
            </a:r>
          </a:p>
          <a:p>
            <a:pPr lvl="1">
              <a:defRPr/>
            </a:pPr>
            <a:r>
              <a:rPr lang="en-US" dirty="0">
                <a:solidFill>
                  <a:schemeClr val="folHlink"/>
                </a:solidFill>
              </a:rPr>
              <a:t>Finding objects/classes (heuristics)</a:t>
            </a:r>
          </a:p>
          <a:p>
            <a:pPr lvl="1">
              <a:defRPr/>
            </a:pPr>
            <a:r>
              <a:rPr lang="en-US" dirty="0">
                <a:solidFill>
                  <a:srgbClr val="000000"/>
                </a:solidFill>
              </a:rPr>
              <a:t>Finding relationships : associations and attributes (heuristics)</a:t>
            </a:r>
          </a:p>
          <a:p>
            <a:pPr lvl="1">
              <a:defRPr/>
            </a:pPr>
            <a:r>
              <a:rPr lang="en-US" dirty="0" smtClean="0">
                <a:solidFill>
                  <a:schemeClr val="folHlink"/>
                </a:solidFill>
              </a:rPr>
              <a:t>Interactions</a:t>
            </a:r>
            <a:r>
              <a:rPr lang="en-US" dirty="0">
                <a:solidFill>
                  <a:schemeClr val="folHlink"/>
                </a:solidFill>
              </a:rPr>
              <a:t>/behavior (heuristics)</a:t>
            </a:r>
          </a:p>
          <a:p>
            <a:pPr lvl="1">
              <a:defRPr/>
            </a:pPr>
            <a:r>
              <a:rPr lang="en-US" dirty="0" smtClean="0">
                <a:solidFill>
                  <a:schemeClr val="folHlink"/>
                </a:solidFill>
              </a:rPr>
              <a:t>Responsibilities and consistency</a:t>
            </a:r>
            <a:endParaRPr lang="en-US" dirty="0">
              <a:solidFill>
                <a:schemeClr val="folHlink"/>
              </a:solidFill>
            </a:endParaRPr>
          </a:p>
          <a:p>
            <a:pPr lvl="1">
              <a:defRPr/>
            </a:pPr>
            <a:r>
              <a:rPr lang="en-US" dirty="0">
                <a:solidFill>
                  <a:schemeClr val="folHlink"/>
                </a:solidFill>
              </a:rPr>
              <a:t>Analysis review</a:t>
            </a:r>
          </a:p>
          <a:p>
            <a:pPr lvl="1">
              <a:defRPr/>
            </a:pPr>
            <a:endParaRPr lang="en-US" dirty="0">
              <a:solidFill>
                <a:schemeClr val="folHlink"/>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61F6BAA2-55C6-A042-9434-7B29DF161033}" type="slidenum">
              <a:rPr lang="en-US"/>
              <a:pPr>
                <a:defRPr/>
              </a:pPr>
              <a:t>146</a:t>
            </a:fld>
            <a:endParaRPr lang="en-US"/>
          </a:p>
        </p:txBody>
      </p:sp>
      <p:sp>
        <p:nvSpPr>
          <p:cNvPr id="1303554" name="Rectangle 2"/>
          <p:cNvSpPr>
            <a:spLocks noGrp="1" noChangeArrowheads="1"/>
          </p:cNvSpPr>
          <p:nvPr>
            <p:ph type="title"/>
          </p:nvPr>
        </p:nvSpPr>
        <p:spPr/>
        <p:txBody>
          <a:bodyPr/>
          <a:lstStyle/>
          <a:p>
            <a:pPr>
              <a:defRPr/>
            </a:pPr>
            <a:r>
              <a:rPr lang="en-US" smtClean="0">
                <a:cs typeface="+mj-cs"/>
              </a:rPr>
              <a:t>Identify Associations</a:t>
            </a:r>
          </a:p>
        </p:txBody>
      </p:sp>
      <p:sp>
        <p:nvSpPr>
          <p:cNvPr id="1303555" name="Rectangle 3"/>
          <p:cNvSpPr>
            <a:spLocks noGrp="1" noChangeArrowheads="1"/>
          </p:cNvSpPr>
          <p:nvPr>
            <p:ph type="body" idx="1"/>
          </p:nvPr>
        </p:nvSpPr>
        <p:spPr/>
        <p:txBody>
          <a:bodyPr/>
          <a:lstStyle/>
          <a:p>
            <a:pPr marL="381000" indent="-381000">
              <a:defRPr/>
            </a:pPr>
            <a:r>
              <a:rPr lang="en-US" dirty="0" smtClean="0">
                <a:cs typeface="+mn-cs"/>
              </a:rPr>
              <a:t>Identify classes that need to know about another class instances, </a:t>
            </a:r>
          </a:p>
          <a:p>
            <a:pPr marL="725488" lvl="1" indent="-381000">
              <a:defRPr/>
            </a:pPr>
            <a:r>
              <a:rPr lang="en-US" dirty="0" smtClean="0"/>
              <a:t>e.g., they create, access, destroy instances of that class</a:t>
            </a:r>
          </a:p>
          <a:p>
            <a:pPr marL="725488" lvl="1" indent="-381000">
              <a:defRPr/>
            </a:pPr>
            <a:r>
              <a:rPr lang="en-US" dirty="0" smtClean="0"/>
              <a:t>e.g., </a:t>
            </a:r>
            <a:r>
              <a:rPr lang="en-US" i="1" dirty="0" err="1" smtClean="0"/>
              <a:t>EmergencyReport</a:t>
            </a:r>
            <a:r>
              <a:rPr lang="en-US" dirty="0" smtClean="0"/>
              <a:t> can be created by </a:t>
            </a:r>
            <a:r>
              <a:rPr lang="en-US" i="1" dirty="0" err="1" smtClean="0"/>
              <a:t>FieldOfficer</a:t>
            </a:r>
            <a:endParaRPr lang="en-US" i="1" dirty="0" smtClean="0"/>
          </a:p>
          <a:p>
            <a:pPr marL="381000" indent="-381000">
              <a:defRPr/>
            </a:pPr>
            <a:r>
              <a:rPr lang="en-US" dirty="0" smtClean="0">
                <a:cs typeface="+mn-cs"/>
              </a:rPr>
              <a:t>Association properties: </a:t>
            </a:r>
          </a:p>
          <a:p>
            <a:pPr marL="730250" lvl="1" indent="-381000">
              <a:defRPr/>
            </a:pPr>
            <a:r>
              <a:rPr lang="en-US" dirty="0" smtClean="0">
                <a:cs typeface="+mn-cs"/>
              </a:rPr>
              <a:t>name, roles, multiplicities, navigation</a:t>
            </a:r>
          </a:p>
          <a:p>
            <a:pPr marL="381000" indent="-381000">
              <a:defRPr/>
            </a:pPr>
            <a:r>
              <a:rPr lang="en-US" dirty="0" smtClean="0">
                <a:cs typeface="+mn-cs"/>
              </a:rPr>
              <a:t>An iterative process :</a:t>
            </a:r>
          </a:p>
          <a:p>
            <a:pPr marL="725488" lvl="1" indent="-381000">
              <a:defRPr/>
            </a:pPr>
            <a:r>
              <a:rPr lang="en-US" dirty="0" smtClean="0"/>
              <a:t>Initial identification </a:t>
            </a:r>
          </a:p>
          <a:p>
            <a:pPr marL="725488" lvl="1" indent="-381000">
              <a:defRPr/>
            </a:pPr>
            <a:r>
              <a:rPr lang="en-US" dirty="0" smtClean="0"/>
              <a:t>Then, refinement (analyzing and verifying the associations)</a:t>
            </a:r>
          </a:p>
          <a:p>
            <a:pPr marL="381000" indent="-381000">
              <a:defRPr/>
            </a:pPr>
            <a:r>
              <a:rPr lang="en-US" dirty="0" smtClean="0">
                <a:cs typeface="+mn-cs"/>
              </a:rPr>
              <a:t>For every association, ask yourself : Is it relevant to the application ?</a:t>
            </a:r>
          </a:p>
          <a:p>
            <a:pPr marL="725488" lvl="1" indent="-381000">
              <a:defRPr/>
            </a:pPr>
            <a:r>
              <a:rPr lang="en-US" dirty="0" smtClean="0"/>
              <a:t>Is it needed to implement some requirement ?</a:t>
            </a:r>
          </a:p>
          <a:p>
            <a:pPr marL="725488" lvl="1" indent="-381000">
              <a:defRPr/>
            </a:pPr>
            <a:r>
              <a:rPr lang="en-US" dirty="0" smtClean="0"/>
              <a:t>If there is no requirement, you are simply complicating the model.</a:t>
            </a:r>
          </a:p>
          <a:p>
            <a:pPr marL="725488" lvl="1" indent="-381000">
              <a:defRPr/>
            </a:pPr>
            <a:endParaRPr lang="en-US" dirty="0" smtClean="0"/>
          </a:p>
          <a:p>
            <a:pPr marL="381000" indent="-381000">
              <a:defRPr/>
            </a:pPr>
            <a:endParaRPr lang="en-US" dirty="0" smtClean="0">
              <a:cs typeface="+mn-cs"/>
            </a:endParaRPr>
          </a:p>
          <a:p>
            <a:pPr marL="381000" indent="-381000">
              <a:defRPr/>
            </a:pPr>
            <a:endParaRPr lang="en-US" dirty="0" smtClean="0">
              <a:cs typeface="+mn-cs"/>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B6918714-F7C5-5040-B7E0-AA4492132557}" type="slidenum">
              <a:rPr lang="en-US"/>
              <a:pPr>
                <a:defRPr/>
              </a:pPr>
              <a:t>147</a:t>
            </a:fld>
            <a:endParaRPr lang="en-US"/>
          </a:p>
        </p:txBody>
      </p:sp>
      <p:sp>
        <p:nvSpPr>
          <p:cNvPr id="1579010" name="Rectangle 2"/>
          <p:cNvSpPr>
            <a:spLocks noGrp="1" noChangeArrowheads="1"/>
          </p:cNvSpPr>
          <p:nvPr>
            <p:ph type="title"/>
          </p:nvPr>
        </p:nvSpPr>
        <p:spPr/>
        <p:txBody>
          <a:bodyPr/>
          <a:lstStyle/>
          <a:p>
            <a:pPr>
              <a:defRPr/>
            </a:pPr>
            <a:r>
              <a:rPr lang="en-US" smtClean="0">
                <a:cs typeface="+mj-cs"/>
              </a:rPr>
              <a:t>Association Heuristics: Initial Identification</a:t>
            </a:r>
          </a:p>
        </p:txBody>
      </p:sp>
      <p:sp>
        <p:nvSpPr>
          <p:cNvPr id="1579011" name="Rectangle 3"/>
          <p:cNvSpPr>
            <a:spLocks noGrp="1" noChangeArrowheads="1"/>
          </p:cNvSpPr>
          <p:nvPr>
            <p:ph type="body" idx="1"/>
          </p:nvPr>
        </p:nvSpPr>
        <p:spPr/>
        <p:txBody>
          <a:bodyPr/>
          <a:lstStyle/>
          <a:p>
            <a:pPr marL="381000" indent="-381000">
              <a:defRPr/>
            </a:pPr>
            <a:r>
              <a:rPr lang="en-US" sz="1600" dirty="0" smtClean="0">
                <a:cs typeface="+mn-cs"/>
              </a:rPr>
              <a:t>Start with class(</a:t>
            </a:r>
            <a:r>
              <a:rPr lang="en-US" sz="1600" dirty="0" err="1" smtClean="0">
                <a:cs typeface="+mn-cs"/>
              </a:rPr>
              <a:t>es</a:t>
            </a:r>
            <a:r>
              <a:rPr lang="en-US" sz="1600" dirty="0" smtClean="0">
                <a:cs typeface="+mn-cs"/>
              </a:rPr>
              <a:t>) that are most central to the system. </a:t>
            </a:r>
          </a:p>
          <a:p>
            <a:pPr marL="725488" lvl="1" indent="-381000">
              <a:defRPr/>
            </a:pPr>
            <a:r>
              <a:rPr lang="en-US" sz="1600" dirty="0" smtClean="0"/>
              <a:t>Start with associations between entity classes.</a:t>
            </a:r>
          </a:p>
          <a:p>
            <a:pPr marL="725488" lvl="1" indent="-381000">
              <a:defRPr/>
            </a:pPr>
            <a:r>
              <a:rPr lang="en-US" sz="1600" dirty="0" smtClean="0"/>
              <a:t>Work outwards.</a:t>
            </a:r>
          </a:p>
          <a:p>
            <a:pPr marL="381000" indent="-381000">
              <a:defRPr/>
            </a:pPr>
            <a:r>
              <a:rPr lang="en-US" sz="1600" dirty="0" smtClean="0">
                <a:cs typeface="+mn-cs"/>
              </a:rPr>
              <a:t>Initially, examine </a:t>
            </a:r>
            <a:r>
              <a:rPr lang="en-US" sz="1600" i="1" dirty="0" smtClean="0">
                <a:cs typeface="+mn-cs"/>
              </a:rPr>
              <a:t>verb phrases</a:t>
            </a:r>
            <a:r>
              <a:rPr lang="en-US" sz="1600" dirty="0" smtClean="0">
                <a:cs typeface="+mn-cs"/>
              </a:rPr>
              <a:t> in scenarios and Use Case descriptions</a:t>
            </a:r>
          </a:p>
          <a:p>
            <a:pPr marL="725488" lvl="1" indent="-381000">
              <a:defRPr/>
            </a:pPr>
            <a:r>
              <a:rPr lang="en-US" sz="1600" dirty="0" smtClean="0"/>
              <a:t>e.g., </a:t>
            </a:r>
            <a:r>
              <a:rPr lang="en-US" sz="1600" dirty="0" err="1" smtClean="0">
                <a:latin typeface="Courier New" charset="0"/>
              </a:rPr>
              <a:t>FieldOfficer</a:t>
            </a:r>
            <a:r>
              <a:rPr lang="en-US" sz="1600" dirty="0" smtClean="0"/>
              <a:t> </a:t>
            </a:r>
            <a:r>
              <a:rPr lang="en-US" sz="1600" i="1" dirty="0" smtClean="0"/>
              <a:t>submits</a:t>
            </a:r>
            <a:r>
              <a:rPr lang="en-US" sz="1600" dirty="0" smtClean="0"/>
              <a:t> an </a:t>
            </a:r>
            <a:r>
              <a:rPr lang="en-US" sz="1600" dirty="0" err="1" smtClean="0">
                <a:latin typeface="Courier New" charset="0"/>
              </a:rPr>
              <a:t>EmergencyReport</a:t>
            </a:r>
            <a:endParaRPr lang="en-US" sz="1600" dirty="0" smtClean="0">
              <a:latin typeface="Courier New" charset="0"/>
            </a:endParaRPr>
          </a:p>
          <a:p>
            <a:pPr marL="381000" indent="-381000">
              <a:defRPr/>
            </a:pPr>
            <a:r>
              <a:rPr lang="en-US" sz="1600" dirty="0" smtClean="0">
                <a:cs typeface="+mn-cs"/>
              </a:rPr>
              <a:t>Name associations and Roles precisely</a:t>
            </a:r>
          </a:p>
          <a:p>
            <a:pPr marL="725488" lvl="1" indent="-381000">
              <a:defRPr/>
            </a:pPr>
            <a:r>
              <a:rPr lang="en-US" sz="1600" dirty="0" smtClean="0"/>
              <a:t>If you omit, association defaults to </a:t>
            </a:r>
            <a:r>
              <a:rPr lang="ja-JP" altLang="en-US" sz="1600" smtClean="0">
                <a:latin typeface="Arial"/>
              </a:rPr>
              <a:t>“</a:t>
            </a:r>
            <a:r>
              <a:rPr lang="en-US" sz="1600" dirty="0" smtClean="0"/>
              <a:t>has</a:t>
            </a:r>
            <a:r>
              <a:rPr lang="ja-JP" altLang="en-US" sz="1600" smtClean="0">
                <a:latin typeface="Arial"/>
              </a:rPr>
              <a:t>”</a:t>
            </a:r>
            <a:r>
              <a:rPr lang="en-US" sz="1600" dirty="0" smtClean="0"/>
              <a:t> (not always informative)</a:t>
            </a:r>
          </a:p>
          <a:p>
            <a:pPr marL="725488" lvl="1" indent="-381000">
              <a:defRPr/>
            </a:pPr>
            <a:r>
              <a:rPr lang="en-US" sz="1600" dirty="0" smtClean="0"/>
              <a:t>Add sufficient names to make the association clear and unambiguous.</a:t>
            </a:r>
          </a:p>
          <a:p>
            <a:pPr marL="381000" indent="-381000">
              <a:defRPr/>
            </a:pPr>
            <a:r>
              <a:rPr lang="en-US" sz="1600" dirty="0" smtClean="0">
                <a:cs typeface="+mn-cs"/>
              </a:rPr>
              <a:t>Do not worry about multiplicity until the set of associations is stable</a:t>
            </a:r>
          </a:p>
          <a:p>
            <a:pPr marL="725488" lvl="1" indent="-381000">
              <a:defRPr/>
            </a:pPr>
            <a:r>
              <a:rPr lang="en-US" sz="1600" dirty="0" smtClean="0"/>
              <a:t>In general, take a non-restrictive approach to multiplicity</a:t>
            </a:r>
          </a:p>
          <a:p>
            <a:pPr marL="1036638" lvl="2" indent="-342900">
              <a:defRPr/>
            </a:pPr>
            <a:r>
              <a:rPr lang="en-US" sz="1400" dirty="0" smtClean="0"/>
              <a:t>Begin with *, rather than 1..n</a:t>
            </a:r>
          </a:p>
          <a:p>
            <a:pPr marL="725488" lvl="1" indent="-381000">
              <a:defRPr/>
            </a:pPr>
            <a:r>
              <a:rPr lang="en-US" sz="1600" dirty="0" smtClean="0"/>
              <a:t>Don</a:t>
            </a:r>
            <a:r>
              <a:rPr lang="ja-JP" altLang="en-US" sz="1600" smtClean="0">
                <a:latin typeface="Arial"/>
              </a:rPr>
              <a:t>’</a:t>
            </a:r>
            <a:r>
              <a:rPr lang="en-US" sz="1600" dirty="0" smtClean="0"/>
              <a:t>t worry about part-whole (aggregation </a:t>
            </a:r>
            <a:r>
              <a:rPr lang="en-US" sz="1600" dirty="0" err="1" smtClean="0"/>
              <a:t>vs</a:t>
            </a:r>
            <a:r>
              <a:rPr lang="en-US" sz="1600" dirty="0" smtClean="0"/>
              <a:t> composition)</a:t>
            </a:r>
          </a:p>
          <a:p>
            <a:pPr marL="381000" indent="-381000">
              <a:defRPr/>
            </a:pPr>
            <a:r>
              <a:rPr lang="en-US" sz="1600" dirty="0" smtClean="0">
                <a:cs typeface="+mn-cs"/>
              </a:rPr>
              <a:t>Do not worry about directionality of association, until design</a:t>
            </a:r>
          </a:p>
          <a:p>
            <a:pPr marL="725488" lvl="1" indent="-381000">
              <a:defRPr/>
            </a:pPr>
            <a:r>
              <a:rPr lang="en-US" sz="1600" dirty="0" smtClean="0"/>
              <a:t>By default, associations are bi-directional.</a:t>
            </a:r>
          </a:p>
          <a:p>
            <a:pPr marL="381000" indent="-381000">
              <a:defRPr/>
            </a:pPr>
            <a:endParaRPr lang="en-US" sz="1600" dirty="0" smtClean="0">
              <a:cs typeface="+mn-cs"/>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0D47BA4D-2BAE-B84A-BDFD-A606CBCB1FF1}" type="slidenum">
              <a:rPr lang="en-US"/>
              <a:pPr>
                <a:defRPr/>
              </a:pPr>
              <a:t>148</a:t>
            </a:fld>
            <a:endParaRPr lang="en-US"/>
          </a:p>
        </p:txBody>
      </p:sp>
      <p:sp>
        <p:nvSpPr>
          <p:cNvPr id="1583106" name="Rectangle 1026"/>
          <p:cNvSpPr>
            <a:spLocks noGrp="1" noChangeArrowheads="1"/>
          </p:cNvSpPr>
          <p:nvPr>
            <p:ph type="title"/>
          </p:nvPr>
        </p:nvSpPr>
        <p:spPr/>
        <p:txBody>
          <a:bodyPr/>
          <a:lstStyle/>
          <a:p>
            <a:pPr>
              <a:defRPr/>
            </a:pPr>
            <a:r>
              <a:rPr lang="en-US" smtClean="0">
                <a:cs typeface="+mj-cs"/>
              </a:rPr>
              <a:t>Association Heuristics: Refinement</a:t>
            </a:r>
          </a:p>
        </p:txBody>
      </p:sp>
      <p:sp>
        <p:nvSpPr>
          <p:cNvPr id="1583107" name="Rectangle 1027"/>
          <p:cNvSpPr>
            <a:spLocks noGrp="1" noChangeArrowheads="1"/>
          </p:cNvSpPr>
          <p:nvPr>
            <p:ph type="body" idx="1"/>
          </p:nvPr>
        </p:nvSpPr>
        <p:spPr>
          <a:xfrm>
            <a:off x="685800" y="990600"/>
            <a:ext cx="7772400" cy="4800600"/>
          </a:xfrm>
        </p:spPr>
        <p:txBody>
          <a:bodyPr/>
          <a:lstStyle/>
          <a:p>
            <a:pPr marL="381000" indent="-381000">
              <a:lnSpc>
                <a:spcPct val="90000"/>
              </a:lnSpc>
              <a:defRPr/>
            </a:pPr>
            <a:r>
              <a:rPr lang="en-US" dirty="0" smtClean="0">
                <a:cs typeface="+mn-cs"/>
              </a:rPr>
              <a:t>Eliminate associations that can be derived from other associations  (avoid redundancy during Analysis)</a:t>
            </a:r>
          </a:p>
          <a:p>
            <a:pPr marL="381000" indent="-381000">
              <a:lnSpc>
                <a:spcPct val="90000"/>
              </a:lnSpc>
              <a:defRPr/>
            </a:pPr>
            <a:r>
              <a:rPr lang="en-US" dirty="0" smtClean="0">
                <a:cs typeface="+mn-cs"/>
              </a:rPr>
              <a:t>Analyze multiplicity</a:t>
            </a:r>
          </a:p>
          <a:p>
            <a:pPr marL="725488" lvl="1" indent="-381000">
              <a:lnSpc>
                <a:spcPct val="90000"/>
              </a:lnSpc>
              <a:defRPr/>
            </a:pPr>
            <a:r>
              <a:rPr lang="en-US" dirty="0" smtClean="0"/>
              <a:t>Read every association in both directions. Does it make sense ?</a:t>
            </a:r>
          </a:p>
          <a:p>
            <a:pPr marL="725488" lvl="1" indent="-381000">
              <a:lnSpc>
                <a:spcPct val="90000"/>
              </a:lnSpc>
              <a:defRPr/>
            </a:pPr>
            <a:r>
              <a:rPr lang="en-US" dirty="0" smtClean="0"/>
              <a:t>Consider association class for any many-to-many association</a:t>
            </a:r>
          </a:p>
          <a:p>
            <a:pPr marL="381000" indent="-381000">
              <a:lnSpc>
                <a:spcPct val="90000"/>
              </a:lnSpc>
              <a:defRPr/>
            </a:pPr>
            <a:r>
              <a:rPr lang="en-US" dirty="0" smtClean="0">
                <a:cs typeface="+mn-cs"/>
              </a:rPr>
              <a:t>Analyze each entity class to see how it is identified</a:t>
            </a:r>
          </a:p>
          <a:p>
            <a:pPr marL="725488" lvl="1" indent="-381000">
              <a:lnSpc>
                <a:spcPct val="90000"/>
              </a:lnSpc>
              <a:defRPr/>
            </a:pPr>
            <a:r>
              <a:rPr lang="en-US" dirty="0" smtClean="0"/>
              <a:t>Most entity objects have an identifying characteristics</a:t>
            </a:r>
          </a:p>
          <a:p>
            <a:pPr marL="725488" lvl="1" indent="-381000">
              <a:lnSpc>
                <a:spcPct val="90000"/>
              </a:lnSpc>
              <a:defRPr/>
            </a:pPr>
            <a:r>
              <a:rPr lang="en-US" dirty="0" smtClean="0"/>
              <a:t>Use </a:t>
            </a:r>
            <a:r>
              <a:rPr lang="en-US" i="1" dirty="0" smtClean="0"/>
              <a:t>qualifiers</a:t>
            </a:r>
            <a:r>
              <a:rPr lang="en-US" dirty="0" smtClean="0"/>
              <a:t> as often as possible to identify key attributes</a:t>
            </a:r>
          </a:p>
          <a:p>
            <a:pPr marL="1036638" lvl="2" indent="-342900">
              <a:lnSpc>
                <a:spcPct val="90000"/>
              </a:lnSpc>
              <a:defRPr/>
            </a:pPr>
            <a:r>
              <a:rPr lang="en-US" sz="1800" dirty="0" smtClean="0"/>
              <a:t>Reduces multiplicity values</a:t>
            </a:r>
          </a:p>
          <a:p>
            <a:pPr marL="381000" indent="-381000">
              <a:lnSpc>
                <a:spcPct val="90000"/>
              </a:lnSpc>
              <a:defRPr/>
            </a:pPr>
            <a:r>
              <a:rPr lang="en-US" dirty="0" smtClean="0">
                <a:cs typeface="+mn-cs"/>
              </a:rPr>
              <a:t>Use sequence diagrams</a:t>
            </a:r>
          </a:p>
          <a:p>
            <a:pPr marL="725488" lvl="1" indent="-381000">
              <a:lnSpc>
                <a:spcPct val="90000"/>
              </a:lnSpc>
              <a:defRPr/>
            </a:pPr>
            <a:r>
              <a:rPr lang="en-US" dirty="0" smtClean="0"/>
              <a:t>Uncover missing associations (between objects exchanging messages)</a:t>
            </a:r>
          </a:p>
          <a:p>
            <a:pPr marL="725488" lvl="1" indent="-381000">
              <a:lnSpc>
                <a:spcPct val="90000"/>
              </a:lnSpc>
              <a:defRPr/>
            </a:pPr>
            <a:r>
              <a:rPr lang="en-US" dirty="0" smtClean="0"/>
              <a:t>An association is legitimate only if its links survive beyond the execution of a single operation</a:t>
            </a:r>
          </a:p>
          <a:p>
            <a:pPr marL="1379538" lvl="3" indent="-342900">
              <a:lnSpc>
                <a:spcPct val="90000"/>
              </a:lnSpc>
              <a:defRPr/>
            </a:pPr>
            <a:r>
              <a:rPr lang="en-US" dirty="0" smtClean="0"/>
              <a:t>If information does not need to be stored, perhaps you can eliminate the association</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33" name="Slide Number Placeholder 4"/>
          <p:cNvSpPr>
            <a:spLocks noGrp="1"/>
          </p:cNvSpPr>
          <p:nvPr>
            <p:ph type="sldNum" sz="quarter" idx="11"/>
          </p:nvPr>
        </p:nvSpPr>
        <p:spPr/>
        <p:txBody>
          <a:bodyPr/>
          <a:lstStyle/>
          <a:p>
            <a:pPr>
              <a:defRPr/>
            </a:pPr>
            <a:fld id="{85F74497-056F-5E42-A1CD-8AE2FB33F08A}" type="slidenum">
              <a:rPr lang="en-US"/>
              <a:pPr>
                <a:defRPr/>
              </a:pPr>
              <a:t>149</a:t>
            </a:fld>
            <a:endParaRPr lang="en-US"/>
          </a:p>
        </p:txBody>
      </p:sp>
      <p:sp>
        <p:nvSpPr>
          <p:cNvPr id="1496066" name="Rectangle 2"/>
          <p:cNvSpPr>
            <a:spLocks noGrp="1" noChangeArrowheads="1"/>
          </p:cNvSpPr>
          <p:nvPr>
            <p:ph type="title"/>
          </p:nvPr>
        </p:nvSpPr>
        <p:spPr/>
        <p:txBody>
          <a:bodyPr/>
          <a:lstStyle/>
          <a:p>
            <a:pPr>
              <a:defRPr/>
            </a:pPr>
            <a:r>
              <a:rPr lang="en-US" smtClean="0">
                <a:cs typeface="+mj-cs"/>
              </a:rPr>
              <a:t>Identify Associations</a:t>
            </a:r>
          </a:p>
        </p:txBody>
      </p:sp>
      <p:sp>
        <p:nvSpPr>
          <p:cNvPr id="1496067" name="Rectangle 3"/>
          <p:cNvSpPr>
            <a:spLocks noChangeArrowheads="1"/>
          </p:cNvSpPr>
          <p:nvPr/>
        </p:nvSpPr>
        <p:spPr bwMode="auto">
          <a:xfrm>
            <a:off x="468313" y="1844675"/>
            <a:ext cx="2016125" cy="6477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&lt;&lt;boundary&gt;&gt;</a:t>
            </a:r>
          </a:p>
          <a:p>
            <a:pPr algn="ctr">
              <a:defRPr/>
            </a:pPr>
            <a:r>
              <a:rPr lang="en-US" sz="1400">
                <a:cs typeface="+mn-cs"/>
              </a:rPr>
              <a:t>ReportEmergencyButton</a:t>
            </a:r>
          </a:p>
        </p:txBody>
      </p:sp>
      <p:grpSp>
        <p:nvGrpSpPr>
          <p:cNvPr id="240645" name="Group 4"/>
          <p:cNvGrpSpPr>
            <a:grpSpLocks/>
          </p:cNvGrpSpPr>
          <p:nvPr/>
        </p:nvGrpSpPr>
        <p:grpSpPr bwMode="auto">
          <a:xfrm>
            <a:off x="2484438" y="1844675"/>
            <a:ext cx="3167062" cy="647700"/>
            <a:chOff x="1565" y="1162"/>
            <a:chExt cx="1995" cy="408"/>
          </a:xfrm>
        </p:grpSpPr>
        <p:sp>
          <p:nvSpPr>
            <p:cNvPr id="1496069" name="Rectangle 5"/>
            <p:cNvSpPr>
              <a:spLocks noChangeArrowheads="1"/>
            </p:cNvSpPr>
            <p:nvPr/>
          </p:nvSpPr>
          <p:spPr bwMode="auto">
            <a:xfrm>
              <a:off x="2290" y="1162"/>
              <a:ext cx="1270"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&lt;&lt;control&gt;&gt;</a:t>
              </a:r>
            </a:p>
            <a:p>
              <a:pPr algn="ctr">
                <a:defRPr/>
              </a:pPr>
              <a:r>
                <a:rPr lang="en-US" sz="1400">
                  <a:cs typeface="+mn-cs"/>
                </a:rPr>
                <a:t>ReportEmergencyControl</a:t>
              </a:r>
            </a:p>
          </p:txBody>
        </p:sp>
        <p:cxnSp>
          <p:nvCxnSpPr>
            <p:cNvPr id="1496070" name="AutoShape 6"/>
            <p:cNvCxnSpPr>
              <a:cxnSpLocks noChangeShapeType="1"/>
              <a:stCxn id="1496067" idx="3"/>
              <a:endCxn id="1496069" idx="1"/>
            </p:cNvCxnSpPr>
            <p:nvPr/>
          </p:nvCxnSpPr>
          <p:spPr bwMode="auto">
            <a:xfrm>
              <a:off x="1565" y="1366"/>
              <a:ext cx="725"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6071" name="Text Box 7"/>
            <p:cNvSpPr txBox="1">
              <a:spLocks noChangeArrowheads="1"/>
            </p:cNvSpPr>
            <p:nvPr/>
          </p:nvSpPr>
          <p:spPr bwMode="auto">
            <a:xfrm>
              <a:off x="1565" y="1162"/>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1</a:t>
              </a:r>
            </a:p>
          </p:txBody>
        </p:sp>
        <p:sp>
          <p:nvSpPr>
            <p:cNvPr id="1496072" name="Text Box 8"/>
            <p:cNvSpPr txBox="1">
              <a:spLocks noChangeArrowheads="1"/>
            </p:cNvSpPr>
            <p:nvPr/>
          </p:nvSpPr>
          <p:spPr bwMode="auto">
            <a:xfrm>
              <a:off x="2018" y="1162"/>
              <a:ext cx="28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0..1</a:t>
              </a:r>
            </a:p>
          </p:txBody>
        </p:sp>
      </p:grpSp>
      <p:grpSp>
        <p:nvGrpSpPr>
          <p:cNvPr id="240646" name="Group 9"/>
          <p:cNvGrpSpPr>
            <a:grpSpLocks/>
          </p:cNvGrpSpPr>
          <p:nvPr/>
        </p:nvGrpSpPr>
        <p:grpSpPr bwMode="auto">
          <a:xfrm>
            <a:off x="1298575" y="2492375"/>
            <a:ext cx="4902200" cy="1746250"/>
            <a:chOff x="818" y="1570"/>
            <a:chExt cx="3088" cy="1100"/>
          </a:xfrm>
        </p:grpSpPr>
        <p:sp>
          <p:nvSpPr>
            <p:cNvPr id="1496074" name="Rectangle 10"/>
            <p:cNvSpPr>
              <a:spLocks noChangeArrowheads="1"/>
            </p:cNvSpPr>
            <p:nvPr/>
          </p:nvSpPr>
          <p:spPr bwMode="auto">
            <a:xfrm>
              <a:off x="818" y="2262"/>
              <a:ext cx="1270"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&lt;&lt;control&gt;&gt;</a:t>
              </a:r>
            </a:p>
            <a:p>
              <a:pPr algn="ctr">
                <a:defRPr/>
              </a:pPr>
              <a:r>
                <a:rPr lang="en-US" sz="1400">
                  <a:cs typeface="+mn-cs"/>
                </a:rPr>
                <a:t>ManageEmergencyControl</a:t>
              </a:r>
            </a:p>
          </p:txBody>
        </p:sp>
        <p:sp>
          <p:nvSpPr>
            <p:cNvPr id="1496075" name="Rectangle 11"/>
            <p:cNvSpPr>
              <a:spLocks noChangeArrowheads="1"/>
            </p:cNvSpPr>
            <p:nvPr/>
          </p:nvSpPr>
          <p:spPr bwMode="auto">
            <a:xfrm>
              <a:off x="2954" y="1878"/>
              <a:ext cx="952"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&lt;&lt;entity&gt;&gt;</a:t>
              </a:r>
            </a:p>
            <a:p>
              <a:pPr algn="ctr">
                <a:defRPr/>
              </a:pPr>
              <a:r>
                <a:rPr lang="en-US" sz="1400">
                  <a:cs typeface="+mn-cs"/>
                </a:rPr>
                <a:t>EmergencyReport</a:t>
              </a:r>
            </a:p>
          </p:txBody>
        </p:sp>
        <p:cxnSp>
          <p:nvCxnSpPr>
            <p:cNvPr id="1496076" name="AutoShape 12"/>
            <p:cNvCxnSpPr>
              <a:cxnSpLocks noChangeShapeType="1"/>
              <a:stCxn id="1496069" idx="2"/>
              <a:endCxn id="1496074" idx="0"/>
            </p:cNvCxnSpPr>
            <p:nvPr/>
          </p:nvCxnSpPr>
          <p:spPr bwMode="auto">
            <a:xfrm flipH="1">
              <a:off x="1453" y="1570"/>
              <a:ext cx="1472" cy="69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96077" name="AutoShape 13"/>
            <p:cNvCxnSpPr>
              <a:cxnSpLocks noChangeShapeType="1"/>
              <a:stCxn id="1496075" idx="1"/>
            </p:cNvCxnSpPr>
            <p:nvPr/>
          </p:nvCxnSpPr>
          <p:spPr bwMode="auto">
            <a:xfrm flipH="1" flipV="1">
              <a:off x="2290" y="1878"/>
              <a:ext cx="664" cy="204"/>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6078" name="Text Box 14"/>
            <p:cNvSpPr txBox="1">
              <a:spLocks noChangeArrowheads="1"/>
            </p:cNvSpPr>
            <p:nvPr/>
          </p:nvSpPr>
          <p:spPr bwMode="auto">
            <a:xfrm>
              <a:off x="2474" y="1570"/>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a:t>
              </a:r>
            </a:p>
          </p:txBody>
        </p:sp>
        <p:sp>
          <p:nvSpPr>
            <p:cNvPr id="1496079" name="Text Box 15"/>
            <p:cNvSpPr txBox="1">
              <a:spLocks noChangeArrowheads="1"/>
            </p:cNvSpPr>
            <p:nvPr/>
          </p:nvSpPr>
          <p:spPr bwMode="auto">
            <a:xfrm>
              <a:off x="1281" y="2070"/>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1</a:t>
              </a:r>
            </a:p>
          </p:txBody>
        </p:sp>
      </p:grpSp>
      <p:grpSp>
        <p:nvGrpSpPr>
          <p:cNvPr id="240647" name="Group 16"/>
          <p:cNvGrpSpPr>
            <a:grpSpLocks/>
          </p:cNvGrpSpPr>
          <p:nvPr/>
        </p:nvGrpSpPr>
        <p:grpSpPr bwMode="auto">
          <a:xfrm>
            <a:off x="5651500" y="1844675"/>
            <a:ext cx="3040063" cy="647700"/>
            <a:chOff x="3560" y="1162"/>
            <a:chExt cx="1915" cy="408"/>
          </a:xfrm>
        </p:grpSpPr>
        <p:sp>
          <p:nvSpPr>
            <p:cNvPr id="1496081" name="Rectangle 17"/>
            <p:cNvSpPr>
              <a:spLocks noChangeArrowheads="1"/>
            </p:cNvSpPr>
            <p:nvPr/>
          </p:nvSpPr>
          <p:spPr bwMode="auto">
            <a:xfrm>
              <a:off x="4324" y="1162"/>
              <a:ext cx="1151"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&lt;&lt;boundary&gt;&gt;</a:t>
              </a:r>
            </a:p>
            <a:p>
              <a:pPr algn="ctr">
                <a:defRPr/>
              </a:pPr>
              <a:r>
                <a:rPr lang="en-US" sz="1400">
                  <a:cs typeface="+mn-cs"/>
                </a:rPr>
                <a:t>ReportEmergencyForm</a:t>
              </a:r>
            </a:p>
          </p:txBody>
        </p:sp>
        <p:cxnSp>
          <p:nvCxnSpPr>
            <p:cNvPr id="1496082" name="AutoShape 18"/>
            <p:cNvCxnSpPr>
              <a:cxnSpLocks noChangeShapeType="1"/>
              <a:stCxn id="1496081" idx="1"/>
              <a:endCxn id="1496069" idx="3"/>
            </p:cNvCxnSpPr>
            <p:nvPr/>
          </p:nvCxnSpPr>
          <p:spPr bwMode="auto">
            <a:xfrm rot="10800000">
              <a:off x="3560" y="1366"/>
              <a:ext cx="764"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6083" name="Text Box 19"/>
            <p:cNvSpPr txBox="1">
              <a:spLocks noChangeArrowheads="1"/>
            </p:cNvSpPr>
            <p:nvPr/>
          </p:nvSpPr>
          <p:spPr bwMode="auto">
            <a:xfrm>
              <a:off x="4040" y="1162"/>
              <a:ext cx="28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0..1</a:t>
              </a:r>
            </a:p>
          </p:txBody>
        </p:sp>
        <p:sp>
          <p:nvSpPr>
            <p:cNvPr id="1496084" name="Text Box 20"/>
            <p:cNvSpPr txBox="1">
              <a:spLocks noChangeArrowheads="1"/>
            </p:cNvSpPr>
            <p:nvPr/>
          </p:nvSpPr>
          <p:spPr bwMode="auto">
            <a:xfrm>
              <a:off x="3560" y="1174"/>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1</a:t>
              </a:r>
            </a:p>
          </p:txBody>
        </p:sp>
      </p:grpSp>
      <p:grpSp>
        <p:nvGrpSpPr>
          <p:cNvPr id="240648" name="Group 21"/>
          <p:cNvGrpSpPr>
            <a:grpSpLocks/>
          </p:cNvGrpSpPr>
          <p:nvPr/>
        </p:nvGrpSpPr>
        <p:grpSpPr bwMode="auto">
          <a:xfrm>
            <a:off x="3743325" y="3629025"/>
            <a:ext cx="2314575" cy="1295400"/>
            <a:chOff x="2358" y="2286"/>
            <a:chExt cx="1458" cy="816"/>
          </a:xfrm>
        </p:grpSpPr>
        <p:sp>
          <p:nvSpPr>
            <p:cNvPr id="1496086" name="Rectangle 22"/>
            <p:cNvSpPr>
              <a:spLocks noChangeArrowheads="1"/>
            </p:cNvSpPr>
            <p:nvPr/>
          </p:nvSpPr>
          <p:spPr bwMode="auto">
            <a:xfrm>
              <a:off x="3044" y="2694"/>
              <a:ext cx="772"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&lt;&lt;entity&gt;&gt;</a:t>
              </a:r>
            </a:p>
            <a:p>
              <a:pPr algn="ctr">
                <a:defRPr/>
              </a:pPr>
              <a:r>
                <a:rPr lang="en-US" sz="1400">
                  <a:cs typeface="+mn-cs"/>
                </a:rPr>
                <a:t>FieldOfficer</a:t>
              </a:r>
            </a:p>
          </p:txBody>
        </p:sp>
        <p:cxnSp>
          <p:nvCxnSpPr>
            <p:cNvPr id="1496087" name="AutoShape 23"/>
            <p:cNvCxnSpPr>
              <a:cxnSpLocks noChangeShapeType="1"/>
              <a:stCxn id="1496075" idx="2"/>
              <a:endCxn id="1496086" idx="0"/>
            </p:cNvCxnSpPr>
            <p:nvPr/>
          </p:nvCxnSpPr>
          <p:spPr bwMode="auto">
            <a:xfrm>
              <a:off x="3430" y="2286"/>
              <a:ext cx="0" cy="40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6088" name="Text Box 24"/>
            <p:cNvSpPr txBox="1">
              <a:spLocks noChangeArrowheads="1"/>
            </p:cNvSpPr>
            <p:nvPr/>
          </p:nvSpPr>
          <p:spPr bwMode="auto">
            <a:xfrm>
              <a:off x="3430" y="2286"/>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a:t>
              </a:r>
            </a:p>
          </p:txBody>
        </p:sp>
        <p:sp>
          <p:nvSpPr>
            <p:cNvPr id="1496089" name="Text Box 25"/>
            <p:cNvSpPr txBox="1">
              <a:spLocks noChangeArrowheads="1"/>
            </p:cNvSpPr>
            <p:nvPr/>
          </p:nvSpPr>
          <p:spPr bwMode="auto">
            <a:xfrm>
              <a:off x="3258" y="2502"/>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1</a:t>
              </a:r>
            </a:p>
          </p:txBody>
        </p:sp>
        <p:sp>
          <p:nvSpPr>
            <p:cNvPr id="1496090" name="AutoShape 26"/>
            <p:cNvSpPr>
              <a:spLocks noChangeArrowheads="1"/>
            </p:cNvSpPr>
            <p:nvPr/>
          </p:nvSpPr>
          <p:spPr bwMode="auto">
            <a:xfrm flipV="1">
              <a:off x="2358" y="2376"/>
              <a:ext cx="576" cy="204"/>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defRPr/>
              </a:pPr>
              <a:r>
                <a:rPr lang="en-US" sz="1200">
                  <a:cs typeface="+mn-cs"/>
                </a:rPr>
                <a:t>could be 1.*</a:t>
              </a:r>
            </a:p>
          </p:txBody>
        </p:sp>
        <p:cxnSp>
          <p:nvCxnSpPr>
            <p:cNvPr id="1496091" name="AutoShape 27"/>
            <p:cNvCxnSpPr>
              <a:cxnSpLocks noChangeShapeType="1"/>
              <a:stCxn id="1496090" idx="3"/>
              <a:endCxn id="1496089" idx="1"/>
            </p:cNvCxnSpPr>
            <p:nvPr/>
          </p:nvCxnSpPr>
          <p:spPr bwMode="auto">
            <a:xfrm>
              <a:off x="2934" y="2478"/>
              <a:ext cx="324" cy="120"/>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1496092" name="Rectangle 28"/>
          <p:cNvSpPr>
            <a:spLocks noChangeArrowheads="1"/>
          </p:cNvSpPr>
          <p:nvPr/>
        </p:nvSpPr>
        <p:spPr bwMode="auto">
          <a:xfrm>
            <a:off x="2701925" y="5229225"/>
            <a:ext cx="1225550" cy="6477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&lt;&lt;entity&gt;&gt;</a:t>
            </a:r>
          </a:p>
          <a:p>
            <a:pPr algn="ctr">
              <a:defRPr/>
            </a:pPr>
            <a:r>
              <a:rPr lang="en-US" sz="1400">
                <a:cs typeface="+mn-cs"/>
              </a:rPr>
              <a:t>Dispatcher</a:t>
            </a:r>
          </a:p>
        </p:txBody>
      </p:sp>
      <p:cxnSp>
        <p:nvCxnSpPr>
          <p:cNvPr id="1496093" name="AutoShape 29"/>
          <p:cNvCxnSpPr>
            <a:cxnSpLocks noChangeShapeType="1"/>
            <a:endCxn id="1496092" idx="0"/>
          </p:cNvCxnSpPr>
          <p:nvPr/>
        </p:nvCxnSpPr>
        <p:spPr bwMode="auto">
          <a:xfrm>
            <a:off x="2306638" y="4238625"/>
            <a:ext cx="1008062"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6094" name="Text Box 30"/>
          <p:cNvSpPr txBox="1">
            <a:spLocks noChangeArrowheads="1"/>
          </p:cNvSpPr>
          <p:nvPr/>
        </p:nvSpPr>
        <p:spPr bwMode="auto">
          <a:xfrm>
            <a:off x="1995488" y="4203700"/>
            <a:ext cx="273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a:t>
            </a:r>
          </a:p>
        </p:txBody>
      </p:sp>
      <p:sp>
        <p:nvSpPr>
          <p:cNvPr id="1496095" name="Text Box 31"/>
          <p:cNvSpPr txBox="1">
            <a:spLocks noChangeArrowheads="1"/>
          </p:cNvSpPr>
          <p:nvPr/>
        </p:nvSpPr>
        <p:spPr bwMode="auto">
          <a:xfrm>
            <a:off x="3348038" y="4924425"/>
            <a:ext cx="4508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0..1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User-defined Types</a:t>
            </a:r>
          </a:p>
        </p:txBody>
      </p:sp>
      <p:sp>
        <p:nvSpPr>
          <p:cNvPr id="3" name="Content Placeholder 2"/>
          <p:cNvSpPr>
            <a:spLocks noGrp="1"/>
          </p:cNvSpPr>
          <p:nvPr>
            <p:ph idx="1"/>
          </p:nvPr>
        </p:nvSpPr>
        <p:spPr/>
        <p:txBody>
          <a:bodyPr/>
          <a:lstStyle/>
          <a:p>
            <a:pPr>
              <a:defRPr/>
            </a:pPr>
            <a:r>
              <a:rPr lang="en-US" dirty="0" smtClean="0">
                <a:cs typeface="+mn-cs"/>
              </a:rPr>
              <a:t>Primitive Types</a:t>
            </a:r>
          </a:p>
          <a:p>
            <a:pPr lvl="1">
              <a:defRPr/>
            </a:pPr>
            <a:r>
              <a:rPr lang="en-US" dirty="0">
                <a:cs typeface="+mn-cs"/>
              </a:rPr>
              <a:t>y</a:t>
            </a:r>
            <a:r>
              <a:rPr lang="en-US" dirty="0" smtClean="0">
                <a:cs typeface="+mn-cs"/>
              </a:rPr>
              <a:t>ou can define your own </a:t>
            </a:r>
            <a:br>
              <a:rPr lang="en-US" dirty="0" smtClean="0">
                <a:cs typeface="+mn-cs"/>
              </a:rPr>
            </a:br>
            <a:r>
              <a:rPr lang="en-US" dirty="0" smtClean="0">
                <a:cs typeface="+mn-cs"/>
              </a:rPr>
              <a:t>primitive type</a:t>
            </a:r>
          </a:p>
          <a:p>
            <a:pPr>
              <a:spcBef>
                <a:spcPts val="3480"/>
              </a:spcBef>
              <a:defRPr/>
            </a:pPr>
            <a:r>
              <a:rPr lang="en-US" dirty="0" smtClean="0">
                <a:cs typeface="+mn-cs"/>
              </a:rPr>
              <a:t>Data Types</a:t>
            </a:r>
          </a:p>
          <a:p>
            <a:pPr lvl="1">
              <a:spcBef>
                <a:spcPts val="432"/>
              </a:spcBef>
              <a:defRPr/>
            </a:pPr>
            <a:r>
              <a:rPr lang="en-US" dirty="0" smtClean="0">
                <a:cs typeface="+mn-cs"/>
              </a:rPr>
              <a:t>structured type</a:t>
            </a:r>
          </a:p>
          <a:p>
            <a:pPr>
              <a:spcBef>
                <a:spcPts val="5880"/>
              </a:spcBef>
              <a:defRPr/>
            </a:pPr>
            <a:r>
              <a:rPr lang="en-US" dirty="0" smtClean="0">
                <a:cs typeface="+mn-cs"/>
              </a:rPr>
              <a:t>Enumeration</a:t>
            </a:r>
          </a:p>
          <a:p>
            <a:pPr>
              <a:spcBef>
                <a:spcPts val="8280"/>
              </a:spcBef>
              <a:defRPr/>
            </a:pPr>
            <a:r>
              <a:rPr lang="en-US" dirty="0" smtClean="0">
                <a:cs typeface="+mn-cs"/>
              </a:rPr>
              <a:t>These can be used as attribute types, in addition to the previously mentioned primitive types. </a:t>
            </a:r>
            <a:r>
              <a:rPr lang="en-US" dirty="0" smtClean="0">
                <a:solidFill>
                  <a:srgbClr val="FF0000"/>
                </a:solidFill>
                <a:cs typeface="+mn-cs"/>
              </a:rPr>
              <a:t>No other class allowed!</a:t>
            </a:r>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2447CC27-8E45-5143-8436-23A39F253B36}" type="slidenum">
              <a:rPr lang="en-US"/>
              <a:pPr>
                <a:defRPr/>
              </a:pPr>
              <a:t>15</a:t>
            </a:fld>
            <a:endParaRPr lang="en-US"/>
          </a:p>
        </p:txBody>
      </p:sp>
      <p:sp>
        <p:nvSpPr>
          <p:cNvPr id="6" name="Rectangle 5"/>
          <p:cNvSpPr/>
          <p:nvPr/>
        </p:nvSpPr>
        <p:spPr bwMode="auto">
          <a:xfrm>
            <a:off x="4859338" y="1412875"/>
            <a:ext cx="2808287" cy="673100"/>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a:lstStyle/>
          <a:p>
            <a:pPr algn="ctr">
              <a:defRPr/>
            </a:pPr>
            <a:r>
              <a:rPr lang="en-US" sz="1600" dirty="0">
                <a:latin typeface="+mn-lt"/>
                <a:cs typeface="+mn-cs"/>
              </a:rPr>
              <a:t>&lt;&lt;primitive&gt;&gt;</a:t>
            </a:r>
          </a:p>
          <a:p>
            <a:pPr algn="ctr">
              <a:defRPr/>
            </a:pPr>
            <a:r>
              <a:rPr lang="en-US" sz="1600" dirty="0">
                <a:latin typeface="+mn-lt"/>
                <a:cs typeface="+mn-cs"/>
              </a:rPr>
              <a:t>Weight</a:t>
            </a:r>
          </a:p>
        </p:txBody>
      </p:sp>
      <p:sp>
        <p:nvSpPr>
          <p:cNvPr id="7" name="Rectangle 6"/>
          <p:cNvSpPr/>
          <p:nvPr/>
        </p:nvSpPr>
        <p:spPr bwMode="auto">
          <a:xfrm>
            <a:off x="4859338" y="2755900"/>
            <a:ext cx="2808287" cy="1104900"/>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a:lstStyle/>
          <a:p>
            <a:pPr algn="ctr">
              <a:defRPr/>
            </a:pPr>
            <a:r>
              <a:rPr lang="en-US" sz="1600" dirty="0">
                <a:latin typeface="+mn-lt"/>
                <a:cs typeface="+mn-cs"/>
              </a:rPr>
              <a:t>&lt;&lt;</a:t>
            </a:r>
            <a:r>
              <a:rPr lang="en-US" sz="1600" dirty="0" err="1">
                <a:latin typeface="+mn-lt"/>
                <a:cs typeface="+mn-cs"/>
              </a:rPr>
              <a:t>datatype</a:t>
            </a:r>
            <a:r>
              <a:rPr lang="en-US" sz="1600" dirty="0">
                <a:latin typeface="+mn-lt"/>
                <a:cs typeface="+mn-cs"/>
              </a:rPr>
              <a:t>&gt;&gt;</a:t>
            </a:r>
          </a:p>
          <a:p>
            <a:pPr algn="ctr">
              <a:defRPr/>
            </a:pPr>
            <a:r>
              <a:rPr lang="en-US" sz="1600" dirty="0">
                <a:latin typeface="+mn-lt"/>
                <a:cs typeface="+mn-cs"/>
              </a:rPr>
              <a:t>Address</a:t>
            </a:r>
          </a:p>
          <a:p>
            <a:pPr>
              <a:defRPr/>
            </a:pPr>
            <a:r>
              <a:rPr lang="en-US" sz="1600" dirty="0">
                <a:latin typeface="+mn-lt"/>
                <a:cs typeface="+mn-cs"/>
              </a:rPr>
              <a:t>street: String</a:t>
            </a:r>
          </a:p>
          <a:p>
            <a:pPr>
              <a:defRPr/>
            </a:pPr>
            <a:r>
              <a:rPr lang="en-US" sz="1600" dirty="0">
                <a:latin typeface="+mn-lt"/>
                <a:cs typeface="+mn-cs"/>
              </a:rPr>
              <a:t>number: Integer</a:t>
            </a:r>
          </a:p>
        </p:txBody>
      </p:sp>
      <p:cxnSp>
        <p:nvCxnSpPr>
          <p:cNvPr id="9" name="Straight Connector 8"/>
          <p:cNvCxnSpPr>
            <a:stCxn id="7" idx="3"/>
            <a:endCxn id="7" idx="1"/>
          </p:cNvCxnSpPr>
          <p:nvPr/>
        </p:nvCxnSpPr>
        <p:spPr bwMode="auto">
          <a:xfrm flipH="1">
            <a:off x="4859338" y="3308350"/>
            <a:ext cx="2808287"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Rectangle 9"/>
          <p:cNvSpPr/>
          <p:nvPr/>
        </p:nvSpPr>
        <p:spPr bwMode="auto">
          <a:xfrm>
            <a:off x="4859338" y="4221163"/>
            <a:ext cx="2808287" cy="1106487"/>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a:lstStyle/>
          <a:p>
            <a:pPr algn="ctr">
              <a:defRPr/>
            </a:pPr>
            <a:r>
              <a:rPr lang="en-US" sz="1600" dirty="0">
                <a:latin typeface="+mn-lt"/>
                <a:cs typeface="+mn-cs"/>
              </a:rPr>
              <a:t>&lt;&lt;enumeration&gt;&gt;</a:t>
            </a:r>
          </a:p>
          <a:p>
            <a:pPr algn="ctr">
              <a:defRPr/>
            </a:pPr>
            <a:r>
              <a:rPr lang="en-US" sz="1600" dirty="0" err="1">
                <a:latin typeface="+mn-lt"/>
                <a:cs typeface="+mn-cs"/>
              </a:rPr>
              <a:t>AccountType</a:t>
            </a:r>
            <a:endParaRPr lang="en-US" sz="1600" dirty="0">
              <a:latin typeface="+mn-lt"/>
              <a:cs typeface="+mn-cs"/>
            </a:endParaRPr>
          </a:p>
          <a:p>
            <a:pPr>
              <a:defRPr/>
            </a:pPr>
            <a:r>
              <a:rPr lang="en-US" sz="1600" dirty="0">
                <a:latin typeface="+mn-lt"/>
                <a:cs typeface="+mn-cs"/>
              </a:rPr>
              <a:t>savings</a:t>
            </a:r>
          </a:p>
          <a:p>
            <a:pPr>
              <a:defRPr/>
            </a:pPr>
            <a:r>
              <a:rPr lang="en-US" sz="1600" dirty="0">
                <a:latin typeface="+mn-lt"/>
                <a:cs typeface="+mn-cs"/>
              </a:rPr>
              <a:t>checking</a:t>
            </a:r>
          </a:p>
        </p:txBody>
      </p:sp>
      <p:cxnSp>
        <p:nvCxnSpPr>
          <p:cNvPr id="11" name="Straight Connector 10"/>
          <p:cNvCxnSpPr>
            <a:stCxn id="10" idx="3"/>
            <a:endCxn id="10" idx="1"/>
          </p:cNvCxnSpPr>
          <p:nvPr/>
        </p:nvCxnSpPr>
        <p:spPr bwMode="auto">
          <a:xfrm flipH="1">
            <a:off x="4859338" y="4773613"/>
            <a:ext cx="2808287"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28" name="Slide Number Placeholder 4"/>
          <p:cNvSpPr>
            <a:spLocks noGrp="1"/>
          </p:cNvSpPr>
          <p:nvPr>
            <p:ph type="sldNum" sz="quarter" idx="11"/>
          </p:nvPr>
        </p:nvSpPr>
        <p:spPr/>
        <p:txBody>
          <a:bodyPr/>
          <a:lstStyle/>
          <a:p>
            <a:pPr>
              <a:defRPr/>
            </a:pPr>
            <a:fld id="{A2C901DD-EE4B-BB4E-B68E-DD18357E3E49}" type="slidenum">
              <a:rPr lang="en-US"/>
              <a:pPr>
                <a:defRPr/>
              </a:pPr>
              <a:t>150</a:t>
            </a:fld>
            <a:endParaRPr lang="en-US"/>
          </a:p>
        </p:txBody>
      </p:sp>
      <p:sp>
        <p:nvSpPr>
          <p:cNvPr id="1072130" name="Rectangle 2"/>
          <p:cNvSpPr>
            <a:spLocks noGrp="1" noChangeArrowheads="1"/>
          </p:cNvSpPr>
          <p:nvPr>
            <p:ph type="title"/>
          </p:nvPr>
        </p:nvSpPr>
        <p:spPr/>
        <p:txBody>
          <a:bodyPr/>
          <a:lstStyle/>
          <a:p>
            <a:pPr>
              <a:defRPr/>
            </a:pPr>
            <a:r>
              <a:rPr lang="en-US" smtClean="0">
                <a:cs typeface="+mj-cs"/>
              </a:rPr>
              <a:t>FRIEND Example</a:t>
            </a:r>
          </a:p>
        </p:txBody>
      </p:sp>
      <p:grpSp>
        <p:nvGrpSpPr>
          <p:cNvPr id="241668" name="Group 4"/>
          <p:cNvGrpSpPr>
            <a:grpSpLocks/>
          </p:cNvGrpSpPr>
          <p:nvPr/>
        </p:nvGrpSpPr>
        <p:grpSpPr bwMode="auto">
          <a:xfrm>
            <a:off x="914400" y="2209800"/>
            <a:ext cx="7162800" cy="2611438"/>
            <a:chOff x="1002" y="1337"/>
            <a:chExt cx="4085" cy="1030"/>
          </a:xfrm>
        </p:grpSpPr>
        <p:sp>
          <p:nvSpPr>
            <p:cNvPr id="241669" name="Line 5"/>
            <p:cNvSpPr>
              <a:spLocks noChangeShapeType="1"/>
            </p:cNvSpPr>
            <p:nvPr/>
          </p:nvSpPr>
          <p:spPr bwMode="auto">
            <a:xfrm>
              <a:off x="2218" y="1640"/>
              <a:ext cx="1606" cy="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1670" name="Rectangle 6"/>
            <p:cNvSpPr>
              <a:spLocks noChangeArrowheads="1"/>
            </p:cNvSpPr>
            <p:nvPr/>
          </p:nvSpPr>
          <p:spPr bwMode="auto">
            <a:xfrm>
              <a:off x="2294" y="1505"/>
              <a:ext cx="7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1</a:t>
              </a:r>
            </a:p>
          </p:txBody>
        </p:sp>
        <p:sp>
          <p:nvSpPr>
            <p:cNvPr id="241671" name="Rectangle 7"/>
            <p:cNvSpPr>
              <a:spLocks noChangeArrowheads="1"/>
            </p:cNvSpPr>
            <p:nvPr/>
          </p:nvSpPr>
          <p:spPr bwMode="auto">
            <a:xfrm>
              <a:off x="3724" y="1491"/>
              <a:ext cx="7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p>
          </p:txBody>
        </p:sp>
        <p:sp>
          <p:nvSpPr>
            <p:cNvPr id="241672" name="Rectangle 8"/>
            <p:cNvSpPr>
              <a:spLocks noChangeArrowheads="1"/>
            </p:cNvSpPr>
            <p:nvPr/>
          </p:nvSpPr>
          <p:spPr bwMode="auto">
            <a:xfrm>
              <a:off x="2908" y="1491"/>
              <a:ext cx="41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i="1">
                  <a:solidFill>
                    <a:srgbClr val="000000"/>
                  </a:solidFill>
                  <a:latin typeface="Courier New" charset="0"/>
                </a:rPr>
                <a:t>writes</a:t>
              </a:r>
              <a:endParaRPr lang="en-US" sz="1600" i="1">
                <a:latin typeface="Courier New" charset="0"/>
              </a:endParaRPr>
            </a:p>
          </p:txBody>
        </p:sp>
        <p:sp>
          <p:nvSpPr>
            <p:cNvPr id="241673" name="Rectangle 9"/>
            <p:cNvSpPr>
              <a:spLocks noChangeArrowheads="1"/>
            </p:cNvSpPr>
            <p:nvPr/>
          </p:nvSpPr>
          <p:spPr bwMode="auto">
            <a:xfrm>
              <a:off x="2137" y="1351"/>
              <a:ext cx="419"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author</a:t>
              </a:r>
              <a:endParaRPr lang="en-US" sz="1600">
                <a:latin typeface="Courier New" charset="0"/>
              </a:endParaRPr>
            </a:p>
          </p:txBody>
        </p:sp>
        <p:sp>
          <p:nvSpPr>
            <p:cNvPr id="241674" name="Rectangle 10"/>
            <p:cNvSpPr>
              <a:spLocks noChangeArrowheads="1"/>
            </p:cNvSpPr>
            <p:nvPr/>
          </p:nvSpPr>
          <p:spPr bwMode="auto">
            <a:xfrm>
              <a:off x="3467" y="1337"/>
              <a:ext cx="55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document</a:t>
              </a:r>
              <a:endParaRPr lang="en-US" sz="1600">
                <a:latin typeface="Courier New" charset="0"/>
              </a:endParaRPr>
            </a:p>
          </p:txBody>
        </p:sp>
        <p:sp>
          <p:nvSpPr>
            <p:cNvPr id="241675" name="Line 11"/>
            <p:cNvSpPr>
              <a:spLocks noChangeShapeType="1"/>
            </p:cNvSpPr>
            <p:nvPr/>
          </p:nvSpPr>
          <p:spPr bwMode="auto">
            <a:xfrm flipV="1">
              <a:off x="3629" y="1766"/>
              <a:ext cx="824" cy="46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1676" name="Line 12"/>
            <p:cNvSpPr>
              <a:spLocks noChangeShapeType="1"/>
            </p:cNvSpPr>
            <p:nvPr/>
          </p:nvSpPr>
          <p:spPr bwMode="auto">
            <a:xfrm flipH="1" flipV="1">
              <a:off x="1603" y="1766"/>
              <a:ext cx="810" cy="46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1677" name="Rectangle 13"/>
            <p:cNvSpPr>
              <a:spLocks noChangeArrowheads="1"/>
            </p:cNvSpPr>
            <p:nvPr/>
          </p:nvSpPr>
          <p:spPr bwMode="auto">
            <a:xfrm>
              <a:off x="4036" y="1800"/>
              <a:ext cx="7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241678" name="Rectangle 14"/>
            <p:cNvSpPr>
              <a:spLocks noChangeArrowheads="1"/>
            </p:cNvSpPr>
            <p:nvPr/>
          </p:nvSpPr>
          <p:spPr bwMode="auto">
            <a:xfrm>
              <a:off x="3716" y="2227"/>
              <a:ext cx="7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241679" name="Rectangle 15"/>
            <p:cNvSpPr>
              <a:spLocks noChangeArrowheads="1"/>
            </p:cNvSpPr>
            <p:nvPr/>
          </p:nvSpPr>
          <p:spPr bwMode="auto">
            <a:xfrm>
              <a:off x="2280" y="2235"/>
              <a:ext cx="7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241680" name="Rectangle 16"/>
            <p:cNvSpPr>
              <a:spLocks noChangeArrowheads="1"/>
            </p:cNvSpPr>
            <p:nvPr/>
          </p:nvSpPr>
          <p:spPr bwMode="auto">
            <a:xfrm>
              <a:off x="1949" y="1800"/>
              <a:ext cx="7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241681" name="Rectangle 17"/>
            <p:cNvSpPr>
              <a:spLocks noChangeArrowheads="1"/>
            </p:cNvSpPr>
            <p:nvPr/>
          </p:nvSpPr>
          <p:spPr bwMode="auto">
            <a:xfrm>
              <a:off x="4124" y="2052"/>
              <a:ext cx="557"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triggers</a:t>
              </a:r>
              <a:endParaRPr lang="en-US" sz="1600">
                <a:latin typeface="Courier New" charset="0"/>
              </a:endParaRPr>
            </a:p>
          </p:txBody>
        </p:sp>
        <p:sp>
          <p:nvSpPr>
            <p:cNvPr id="241682" name="Rectangle 18"/>
            <p:cNvSpPr>
              <a:spLocks noChangeArrowheads="1"/>
            </p:cNvSpPr>
            <p:nvPr/>
          </p:nvSpPr>
          <p:spPr bwMode="auto">
            <a:xfrm>
              <a:off x="1486" y="2038"/>
              <a:ext cx="4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FF0000"/>
                  </a:solidFill>
                  <a:latin typeface="Courier New" charset="0"/>
                </a:rPr>
                <a:t>reports</a:t>
              </a:r>
              <a:endParaRPr lang="en-US" sz="1600">
                <a:solidFill>
                  <a:srgbClr val="FF0000"/>
                </a:solidFill>
                <a:latin typeface="Courier New" charset="0"/>
              </a:endParaRPr>
            </a:p>
          </p:txBody>
        </p:sp>
        <p:grpSp>
          <p:nvGrpSpPr>
            <p:cNvPr id="241683" name="Group 19"/>
            <p:cNvGrpSpPr>
              <a:grpSpLocks/>
            </p:cNvGrpSpPr>
            <p:nvPr/>
          </p:nvGrpSpPr>
          <p:grpSpPr bwMode="auto">
            <a:xfrm>
              <a:off x="1002" y="1529"/>
              <a:ext cx="1230" cy="251"/>
              <a:chOff x="1002" y="1529"/>
              <a:chExt cx="1230" cy="251"/>
            </a:xfrm>
          </p:grpSpPr>
          <p:sp>
            <p:nvSpPr>
              <p:cNvPr id="241690" name="Rectangle 20"/>
              <p:cNvSpPr>
                <a:spLocks noChangeArrowheads="1"/>
              </p:cNvSpPr>
              <p:nvPr/>
            </p:nvSpPr>
            <p:spPr bwMode="auto">
              <a:xfrm>
                <a:off x="1002" y="1529"/>
                <a:ext cx="1230" cy="251"/>
              </a:xfrm>
              <a:prstGeom prst="rect">
                <a:avLst/>
              </a:prstGeom>
              <a:solidFill>
                <a:schemeClr val="bg1"/>
              </a:solidFill>
              <a:ln w="28575">
                <a:solidFill>
                  <a:srgbClr val="000000"/>
                </a:solidFill>
                <a:miter lim="800000"/>
                <a:headEnd/>
                <a:tailEnd/>
              </a:ln>
            </p:spPr>
            <p:txBody>
              <a:bodyPr/>
              <a:lstStyle/>
              <a:p>
                <a:endParaRPr lang="en-US"/>
              </a:p>
            </p:txBody>
          </p:sp>
          <p:sp>
            <p:nvSpPr>
              <p:cNvPr id="241691" name="Rectangle 21"/>
              <p:cNvSpPr>
                <a:spLocks noChangeArrowheads="1"/>
              </p:cNvSpPr>
              <p:nvPr/>
            </p:nvSpPr>
            <p:spPr bwMode="auto">
              <a:xfrm>
                <a:off x="1155" y="1578"/>
                <a:ext cx="837"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FieldOfficer</a:t>
                </a:r>
                <a:endParaRPr lang="en-US" sz="1600">
                  <a:latin typeface="Courier New" charset="0"/>
                </a:endParaRPr>
              </a:p>
            </p:txBody>
          </p:sp>
        </p:grpSp>
        <p:grpSp>
          <p:nvGrpSpPr>
            <p:cNvPr id="241684" name="Group 22"/>
            <p:cNvGrpSpPr>
              <a:grpSpLocks/>
            </p:cNvGrpSpPr>
            <p:nvPr/>
          </p:nvGrpSpPr>
          <p:grpSpPr bwMode="auto">
            <a:xfrm>
              <a:off x="3857" y="1529"/>
              <a:ext cx="1230" cy="251"/>
              <a:chOff x="3857" y="1529"/>
              <a:chExt cx="1230" cy="251"/>
            </a:xfrm>
          </p:grpSpPr>
          <p:sp>
            <p:nvSpPr>
              <p:cNvPr id="241688" name="Rectangle 23"/>
              <p:cNvSpPr>
                <a:spLocks noChangeArrowheads="1"/>
              </p:cNvSpPr>
              <p:nvPr/>
            </p:nvSpPr>
            <p:spPr bwMode="auto">
              <a:xfrm>
                <a:off x="3857" y="1529"/>
                <a:ext cx="1230" cy="251"/>
              </a:xfrm>
              <a:prstGeom prst="rect">
                <a:avLst/>
              </a:prstGeom>
              <a:solidFill>
                <a:schemeClr val="bg1"/>
              </a:solidFill>
              <a:ln w="28575">
                <a:solidFill>
                  <a:srgbClr val="000000"/>
                </a:solidFill>
                <a:miter lim="800000"/>
                <a:headEnd/>
                <a:tailEnd/>
              </a:ln>
            </p:spPr>
            <p:txBody>
              <a:bodyPr/>
              <a:lstStyle/>
              <a:p>
                <a:endParaRPr lang="en-US"/>
              </a:p>
            </p:txBody>
          </p:sp>
          <p:sp>
            <p:nvSpPr>
              <p:cNvPr id="241689" name="Rectangle 24"/>
              <p:cNvSpPr>
                <a:spLocks noChangeArrowheads="1"/>
              </p:cNvSpPr>
              <p:nvPr/>
            </p:nvSpPr>
            <p:spPr bwMode="auto">
              <a:xfrm>
                <a:off x="3895" y="1578"/>
                <a:ext cx="1045"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EmergencyReport</a:t>
                </a:r>
                <a:endParaRPr lang="en-US" sz="1600">
                  <a:latin typeface="Courier New" charset="0"/>
                </a:endParaRPr>
              </a:p>
            </p:txBody>
          </p:sp>
        </p:grpSp>
        <p:grpSp>
          <p:nvGrpSpPr>
            <p:cNvPr id="241685" name="Group 25"/>
            <p:cNvGrpSpPr>
              <a:grpSpLocks/>
            </p:cNvGrpSpPr>
            <p:nvPr/>
          </p:nvGrpSpPr>
          <p:grpSpPr bwMode="auto">
            <a:xfrm>
              <a:off x="2413" y="2102"/>
              <a:ext cx="1230" cy="265"/>
              <a:chOff x="2413" y="2102"/>
              <a:chExt cx="1230" cy="265"/>
            </a:xfrm>
          </p:grpSpPr>
          <p:sp>
            <p:nvSpPr>
              <p:cNvPr id="241686" name="Rectangle 26"/>
              <p:cNvSpPr>
                <a:spLocks noChangeArrowheads="1"/>
              </p:cNvSpPr>
              <p:nvPr/>
            </p:nvSpPr>
            <p:spPr bwMode="auto">
              <a:xfrm>
                <a:off x="2413" y="2102"/>
                <a:ext cx="1230" cy="265"/>
              </a:xfrm>
              <a:prstGeom prst="rect">
                <a:avLst/>
              </a:prstGeom>
              <a:solidFill>
                <a:schemeClr val="bg1"/>
              </a:solidFill>
              <a:ln w="28575">
                <a:solidFill>
                  <a:srgbClr val="000000"/>
                </a:solidFill>
                <a:miter lim="800000"/>
                <a:headEnd/>
                <a:tailEnd/>
              </a:ln>
            </p:spPr>
            <p:txBody>
              <a:bodyPr/>
              <a:lstStyle/>
              <a:p>
                <a:endParaRPr lang="en-US"/>
              </a:p>
            </p:txBody>
          </p:sp>
          <p:sp>
            <p:nvSpPr>
              <p:cNvPr id="241687" name="Rectangle 27"/>
              <p:cNvSpPr>
                <a:spLocks noChangeArrowheads="1"/>
              </p:cNvSpPr>
              <p:nvPr/>
            </p:nvSpPr>
            <p:spPr bwMode="auto">
              <a:xfrm>
                <a:off x="2719" y="2158"/>
                <a:ext cx="55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Incident</a:t>
                </a:r>
                <a:endParaRPr lang="en-US" sz="1600">
                  <a:latin typeface="Courier New" charset="0"/>
                </a:endParaRPr>
              </a:p>
            </p:txBody>
          </p:sp>
        </p:grpSp>
      </p:grpSp>
      <p:sp>
        <p:nvSpPr>
          <p:cNvPr id="29" name="Oval Callout 28"/>
          <p:cNvSpPr/>
          <p:nvPr/>
        </p:nvSpPr>
        <p:spPr bwMode="auto">
          <a:xfrm>
            <a:off x="63758" y="4466285"/>
            <a:ext cx="2840796" cy="1248731"/>
          </a:xfrm>
          <a:prstGeom prst="wedgeEllipseCallout">
            <a:avLst>
              <a:gd name="adj1" fmla="val 20470"/>
              <a:gd name="adj2" fmla="val -65806"/>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charset="0"/>
              <a:ea typeface="ＭＳ Ｐゴシック" charset="0"/>
            </a:endParaRPr>
          </a:p>
        </p:txBody>
      </p:sp>
      <p:sp>
        <p:nvSpPr>
          <p:cNvPr id="30" name="TextBox 29"/>
          <p:cNvSpPr txBox="1"/>
          <p:nvPr/>
        </p:nvSpPr>
        <p:spPr>
          <a:xfrm>
            <a:off x="122741" y="4729964"/>
            <a:ext cx="2574907" cy="830997"/>
          </a:xfrm>
          <a:prstGeom prst="rect">
            <a:avLst/>
          </a:prstGeom>
          <a:noFill/>
        </p:spPr>
        <p:txBody>
          <a:bodyPr wrap="square" rtlCol="0">
            <a:spAutoFit/>
          </a:bodyPr>
          <a:lstStyle/>
          <a:p>
            <a:pPr algn="ctr"/>
            <a:r>
              <a:rPr lang="en-US" sz="1600" dirty="0" smtClean="0"/>
              <a:t>Is this association necessary? Should it exist after the incident was created?</a:t>
            </a:r>
            <a:endParaRPr lang="en-US" sz="16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6D5D6900-04B2-F443-851F-03BA185B46D7}" type="slidenum">
              <a:rPr lang="en-US"/>
              <a:pPr>
                <a:defRPr/>
              </a:pPr>
              <a:t>151</a:t>
            </a:fld>
            <a:endParaRPr lang="en-US"/>
          </a:p>
        </p:txBody>
      </p:sp>
      <p:sp>
        <p:nvSpPr>
          <p:cNvPr id="1074178" name="Rectangle 2"/>
          <p:cNvSpPr>
            <a:spLocks noGrp="1" noChangeArrowheads="1"/>
          </p:cNvSpPr>
          <p:nvPr>
            <p:ph type="title"/>
          </p:nvPr>
        </p:nvSpPr>
        <p:spPr/>
        <p:txBody>
          <a:bodyPr/>
          <a:lstStyle/>
          <a:p>
            <a:pPr>
              <a:defRPr/>
            </a:pPr>
            <a:r>
              <a:rPr lang="en-US" smtClean="0">
                <a:cs typeface="+mj-cs"/>
              </a:rPr>
              <a:t>Identify Attributes</a:t>
            </a:r>
          </a:p>
        </p:txBody>
      </p:sp>
      <p:sp>
        <p:nvSpPr>
          <p:cNvPr id="1074179" name="Rectangle 3"/>
          <p:cNvSpPr>
            <a:spLocks noGrp="1" noChangeArrowheads="1"/>
          </p:cNvSpPr>
          <p:nvPr>
            <p:ph type="body" idx="1"/>
          </p:nvPr>
        </p:nvSpPr>
        <p:spPr/>
        <p:txBody>
          <a:bodyPr/>
          <a:lstStyle/>
          <a:p>
            <a:pPr>
              <a:defRPr/>
            </a:pPr>
            <a:r>
              <a:rPr lang="en-US" dirty="0" smtClean="0"/>
              <a:t>Attributes are properties of individual objects</a:t>
            </a:r>
          </a:p>
          <a:p>
            <a:pPr lvl="1">
              <a:defRPr/>
            </a:pPr>
            <a:r>
              <a:rPr lang="en-US" dirty="0" smtClean="0"/>
              <a:t>Property is a partial aspect of an object</a:t>
            </a:r>
          </a:p>
          <a:p>
            <a:pPr>
              <a:defRPr/>
            </a:pPr>
            <a:r>
              <a:rPr lang="en-CA" altLang="ja-JP" dirty="0" smtClean="0">
                <a:latin typeface="Arial"/>
                <a:cs typeface="+mn-cs"/>
              </a:rPr>
              <a:t>Some nouns become classes, and  some become attributes</a:t>
            </a:r>
          </a:p>
          <a:p>
            <a:pPr lvl="1">
              <a:defRPr/>
            </a:pPr>
            <a:r>
              <a:rPr lang="en-CA" altLang="ja-JP" dirty="0" smtClean="0">
                <a:latin typeface="Arial"/>
                <a:cs typeface="+mn-cs"/>
              </a:rPr>
              <a:t>E.g.,</a:t>
            </a:r>
            <a:r>
              <a:rPr lang="ja-JP" altLang="en-US" smtClean="0">
                <a:latin typeface="Arial"/>
                <a:cs typeface="+mn-cs"/>
              </a:rPr>
              <a:t>“</a:t>
            </a:r>
            <a:r>
              <a:rPr lang="en-US" dirty="0" smtClean="0">
                <a:cs typeface="+mn-cs"/>
              </a:rPr>
              <a:t>the </a:t>
            </a:r>
            <a:r>
              <a:rPr lang="en-US" dirty="0" smtClean="0">
                <a:solidFill>
                  <a:schemeClr val="accent2"/>
                </a:solidFill>
                <a:cs typeface="+mn-cs"/>
              </a:rPr>
              <a:t>name</a:t>
            </a:r>
            <a:r>
              <a:rPr lang="en-US" dirty="0" smtClean="0">
                <a:cs typeface="+mn-cs"/>
              </a:rPr>
              <a:t> of the </a:t>
            </a:r>
            <a:r>
              <a:rPr lang="en-US" dirty="0" smtClean="0">
                <a:solidFill>
                  <a:schemeClr val="accent2"/>
                </a:solidFill>
                <a:cs typeface="+mn-cs"/>
              </a:rPr>
              <a:t>tournament…</a:t>
            </a:r>
            <a:r>
              <a:rPr lang="ja-JP" altLang="en-US" smtClean="0">
                <a:latin typeface="Arial"/>
                <a:cs typeface="+mn-cs"/>
              </a:rPr>
              <a:t>”</a:t>
            </a:r>
            <a:endParaRPr lang="en-US" dirty="0" smtClean="0">
              <a:cs typeface="+mn-cs"/>
            </a:endParaRPr>
          </a:p>
          <a:p>
            <a:pPr>
              <a:defRPr/>
            </a:pPr>
            <a:r>
              <a:rPr lang="en-CA" altLang="ja-JP" dirty="0" smtClean="0">
                <a:latin typeface="Arial"/>
                <a:cs typeface="+mn-cs"/>
              </a:rPr>
              <a:t>Some verbs correspond to associations, but not all</a:t>
            </a:r>
          </a:p>
          <a:p>
            <a:pPr lvl="1">
              <a:defRPr/>
            </a:pPr>
            <a:r>
              <a:rPr lang="ja-JP" altLang="en-US" smtClean="0">
                <a:latin typeface="Arial"/>
                <a:cs typeface="+mn-cs"/>
              </a:rPr>
              <a:t>“</a:t>
            </a:r>
            <a:r>
              <a:rPr lang="en-US" dirty="0" smtClean="0">
                <a:cs typeface="+mn-cs"/>
              </a:rPr>
              <a:t>… complete the form by </a:t>
            </a:r>
            <a:r>
              <a:rPr lang="en-US" dirty="0" smtClean="0">
                <a:solidFill>
                  <a:srgbClr val="FF0000"/>
                </a:solidFill>
                <a:cs typeface="+mn-cs"/>
              </a:rPr>
              <a:t>specifying</a:t>
            </a:r>
            <a:r>
              <a:rPr lang="en-US" dirty="0" smtClean="0">
                <a:cs typeface="+mn-cs"/>
              </a:rPr>
              <a:t> the </a:t>
            </a:r>
            <a:r>
              <a:rPr lang="en-US" dirty="0" smtClean="0">
                <a:solidFill>
                  <a:srgbClr val="0000FF"/>
                </a:solidFill>
                <a:cs typeface="+mn-cs"/>
              </a:rPr>
              <a:t>type</a:t>
            </a:r>
            <a:r>
              <a:rPr lang="ja-JP" altLang="en-US" smtClean="0">
                <a:latin typeface="Arial"/>
                <a:cs typeface="+mn-cs"/>
              </a:rPr>
              <a:t>”</a:t>
            </a:r>
            <a:endParaRPr lang="en-US" dirty="0" smtClean="0">
              <a:cs typeface="+mn-cs"/>
            </a:endParaRPr>
          </a:p>
          <a:p>
            <a:pPr>
              <a:defRPr/>
            </a:pPr>
            <a:r>
              <a:rPr lang="en-US" dirty="0" smtClean="0">
                <a:cs typeface="+mn-cs"/>
              </a:rPr>
              <a:t>Identify associations before attributes</a:t>
            </a:r>
          </a:p>
          <a:p>
            <a:pPr lvl="1">
              <a:defRPr/>
            </a:pPr>
            <a:r>
              <a:rPr lang="en-US" dirty="0" smtClean="0"/>
              <a:t>Do not confuse associated objects and attributes</a:t>
            </a:r>
          </a:p>
          <a:p>
            <a:pPr>
              <a:defRPr/>
            </a:pPr>
            <a:r>
              <a:rPr lang="en-US" dirty="0" smtClean="0">
                <a:cs typeface="+mn-cs"/>
              </a:rPr>
              <a:t>For every attribute, ask yourself : Is it relevant to the application ?</a:t>
            </a:r>
          </a:p>
          <a:p>
            <a:pPr lvl="1">
              <a:defRPr/>
            </a:pPr>
            <a:r>
              <a:rPr lang="en-US" dirty="0" smtClean="0"/>
              <a:t>Is it needed to implement some requirement ?</a:t>
            </a:r>
          </a:p>
          <a:p>
            <a:pPr lvl="1">
              <a:defRPr/>
            </a:pPr>
            <a:r>
              <a:rPr lang="en-US" dirty="0" smtClean="0"/>
              <a:t>If there is no requirement, you are simply complicating the model.</a:t>
            </a:r>
          </a:p>
          <a:p>
            <a:pPr>
              <a:defRPr/>
            </a:pPr>
            <a:r>
              <a:rPr lang="en-US" dirty="0" smtClean="0">
                <a:cs typeface="+mn-cs"/>
              </a:rPr>
              <a:t>Attributes are the least stable part of analysis object model</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14" name="Slide Number Placeholder 3"/>
          <p:cNvSpPr>
            <a:spLocks noGrp="1"/>
          </p:cNvSpPr>
          <p:nvPr>
            <p:ph type="sldNum" sz="quarter" idx="11"/>
          </p:nvPr>
        </p:nvSpPr>
        <p:spPr/>
        <p:txBody>
          <a:bodyPr/>
          <a:lstStyle/>
          <a:p>
            <a:pPr>
              <a:defRPr/>
            </a:pPr>
            <a:fld id="{5D2B220D-1C0E-9045-BAB6-1C11B91AEB68}" type="slidenum">
              <a:rPr lang="en-US"/>
              <a:pPr>
                <a:defRPr/>
              </a:pPr>
              <a:t>152</a:t>
            </a:fld>
            <a:endParaRPr lang="en-US"/>
          </a:p>
        </p:txBody>
      </p:sp>
      <p:sp>
        <p:nvSpPr>
          <p:cNvPr id="1075202" name="Rectangle 2"/>
          <p:cNvSpPr>
            <a:spLocks noGrp="1" noChangeArrowheads="1"/>
          </p:cNvSpPr>
          <p:nvPr>
            <p:ph type="title"/>
          </p:nvPr>
        </p:nvSpPr>
        <p:spPr/>
        <p:txBody>
          <a:bodyPr/>
          <a:lstStyle/>
          <a:p>
            <a:pPr>
              <a:defRPr/>
            </a:pPr>
            <a:r>
              <a:rPr lang="en-US" smtClean="0">
                <a:cs typeface="+mj-cs"/>
              </a:rPr>
              <a:t>FRIEND Example</a:t>
            </a:r>
          </a:p>
        </p:txBody>
      </p:sp>
      <p:grpSp>
        <p:nvGrpSpPr>
          <p:cNvPr id="245764" name="Group 3"/>
          <p:cNvGrpSpPr>
            <a:grpSpLocks/>
          </p:cNvGrpSpPr>
          <p:nvPr/>
        </p:nvGrpSpPr>
        <p:grpSpPr bwMode="auto">
          <a:xfrm>
            <a:off x="2514600" y="1500174"/>
            <a:ext cx="4386263" cy="1785950"/>
            <a:chOff x="1693" y="1374"/>
            <a:chExt cx="2763" cy="1013"/>
          </a:xfrm>
        </p:grpSpPr>
        <p:sp>
          <p:nvSpPr>
            <p:cNvPr id="245766" name="Rectangle 4"/>
            <p:cNvSpPr>
              <a:spLocks noChangeArrowheads="1"/>
            </p:cNvSpPr>
            <p:nvPr/>
          </p:nvSpPr>
          <p:spPr bwMode="auto">
            <a:xfrm>
              <a:off x="1693" y="1374"/>
              <a:ext cx="2763" cy="267"/>
            </a:xfrm>
            <a:prstGeom prst="rect">
              <a:avLst/>
            </a:prstGeom>
            <a:noFill/>
            <a:ln w="222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5767" name="Rectangle 5"/>
            <p:cNvSpPr>
              <a:spLocks noChangeArrowheads="1"/>
            </p:cNvSpPr>
            <p:nvPr/>
          </p:nvSpPr>
          <p:spPr bwMode="auto">
            <a:xfrm>
              <a:off x="2497" y="1416"/>
              <a:ext cx="11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EmergencyReport</a:t>
              </a:r>
              <a:endParaRPr lang="en-US" sz="1600">
                <a:latin typeface="Courier New" charset="0"/>
              </a:endParaRPr>
            </a:p>
          </p:txBody>
        </p:sp>
        <p:sp>
          <p:nvSpPr>
            <p:cNvPr id="245768" name="Rectangle 6"/>
            <p:cNvSpPr>
              <a:spLocks noChangeArrowheads="1"/>
            </p:cNvSpPr>
            <p:nvPr/>
          </p:nvSpPr>
          <p:spPr bwMode="auto">
            <a:xfrm>
              <a:off x="1693" y="1641"/>
              <a:ext cx="2763" cy="576"/>
            </a:xfrm>
            <a:prstGeom prst="rect">
              <a:avLst/>
            </a:prstGeom>
            <a:noFill/>
            <a:ln w="222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5769" name="Rectangle 7"/>
            <p:cNvSpPr>
              <a:spLocks noChangeArrowheads="1"/>
            </p:cNvSpPr>
            <p:nvPr/>
          </p:nvSpPr>
          <p:spPr bwMode="auto">
            <a:xfrm>
              <a:off x="1693" y="2218"/>
              <a:ext cx="2763" cy="169"/>
            </a:xfrm>
            <a:prstGeom prst="rect">
              <a:avLst/>
            </a:prstGeom>
            <a:noFill/>
            <a:ln w="222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45770" name="Group 8"/>
            <p:cNvGrpSpPr>
              <a:grpSpLocks/>
            </p:cNvGrpSpPr>
            <p:nvPr/>
          </p:nvGrpSpPr>
          <p:grpSpPr bwMode="auto">
            <a:xfrm>
              <a:off x="1765" y="1704"/>
              <a:ext cx="2619" cy="468"/>
              <a:chOff x="1736" y="1704"/>
              <a:chExt cx="2619" cy="468"/>
            </a:xfrm>
          </p:grpSpPr>
          <p:sp>
            <p:nvSpPr>
              <p:cNvPr id="245771" name="Rectangle 9"/>
              <p:cNvSpPr>
                <a:spLocks noChangeArrowheads="1"/>
              </p:cNvSpPr>
              <p:nvPr/>
            </p:nvSpPr>
            <p:spPr bwMode="auto">
              <a:xfrm>
                <a:off x="1737" y="1704"/>
                <a:ext cx="261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dirty="0" err="1">
                    <a:solidFill>
                      <a:srgbClr val="000000"/>
                    </a:solidFill>
                    <a:latin typeface="Courier New" charset="0"/>
                  </a:rPr>
                  <a:t>emergencyType</a:t>
                </a:r>
                <a:r>
                  <a:rPr lang="en-US" sz="1600" b="1" dirty="0">
                    <a:solidFill>
                      <a:srgbClr val="000000"/>
                    </a:solidFill>
                    <a:latin typeface="Courier New" charset="0"/>
                  </a:rPr>
                  <a:t>:{</a:t>
                </a:r>
                <a:r>
                  <a:rPr lang="en-US" sz="1600" b="1" dirty="0" err="1">
                    <a:solidFill>
                      <a:srgbClr val="000000"/>
                    </a:solidFill>
                    <a:latin typeface="Courier New" charset="0"/>
                  </a:rPr>
                  <a:t>fire,traffic,other</a:t>
                </a:r>
                <a:r>
                  <a:rPr lang="en-US" sz="1600" b="1" dirty="0">
                    <a:solidFill>
                      <a:srgbClr val="000000"/>
                    </a:solidFill>
                    <a:latin typeface="Courier New" charset="0"/>
                  </a:rPr>
                  <a:t>}</a:t>
                </a:r>
                <a:endParaRPr lang="en-US" sz="1600" dirty="0">
                  <a:latin typeface="Courier New" charset="0"/>
                </a:endParaRPr>
              </a:p>
            </p:txBody>
          </p:sp>
          <p:sp>
            <p:nvSpPr>
              <p:cNvPr id="245772" name="Rectangle 10"/>
              <p:cNvSpPr>
                <a:spLocks noChangeArrowheads="1"/>
              </p:cNvSpPr>
              <p:nvPr/>
            </p:nvSpPr>
            <p:spPr bwMode="auto">
              <a:xfrm>
                <a:off x="1736" y="1858"/>
                <a:ext cx="11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location:String</a:t>
                </a:r>
                <a:endParaRPr lang="en-US" sz="1600">
                  <a:latin typeface="Courier New" charset="0"/>
                </a:endParaRPr>
              </a:p>
            </p:txBody>
          </p:sp>
          <p:sp>
            <p:nvSpPr>
              <p:cNvPr id="245773" name="Rectangle 11"/>
              <p:cNvSpPr>
                <a:spLocks noChangeArrowheads="1"/>
              </p:cNvSpPr>
              <p:nvPr/>
            </p:nvSpPr>
            <p:spPr bwMode="auto">
              <a:xfrm>
                <a:off x="1736" y="2018"/>
                <a:ext cx="138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dirty="0" err="1">
                    <a:solidFill>
                      <a:srgbClr val="000000"/>
                    </a:solidFill>
                    <a:latin typeface="Courier New" charset="0"/>
                  </a:rPr>
                  <a:t>description:String</a:t>
                </a:r>
                <a:endParaRPr lang="en-US" sz="1600" dirty="0">
                  <a:latin typeface="Courier New" charset="0"/>
                </a:endParaRPr>
              </a:p>
            </p:txBody>
          </p:sp>
        </p:grpSp>
      </p:grpSp>
      <p:sp>
        <p:nvSpPr>
          <p:cNvPr id="1075212" name="Rectangle 12"/>
          <p:cNvSpPr>
            <a:spLocks noChangeArrowheads="1"/>
          </p:cNvSpPr>
          <p:nvPr/>
        </p:nvSpPr>
        <p:spPr bwMode="auto">
          <a:xfrm>
            <a:off x="1052513" y="4419600"/>
            <a:ext cx="7405687" cy="79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buFontTx/>
              <a:buChar char="•"/>
              <a:defRPr/>
            </a:pPr>
            <a:r>
              <a:rPr lang="en-US" sz="2000" dirty="0">
                <a:cs typeface="+mn-cs"/>
              </a:rPr>
              <a:t> Describe each attribute in data dictionary</a:t>
            </a:r>
          </a:p>
          <a:p>
            <a:pPr lvl="1">
              <a:lnSpc>
                <a:spcPct val="90000"/>
              </a:lnSpc>
              <a:spcBef>
                <a:spcPct val="50000"/>
              </a:spcBef>
              <a:buFontTx/>
              <a:buChar char="–"/>
              <a:defRPr/>
            </a:pPr>
            <a:r>
              <a:rPr lang="en-US" sz="2000" dirty="0" smtClean="0">
                <a:cs typeface="+mn-cs"/>
              </a:rPr>
              <a:t> name</a:t>
            </a:r>
            <a:r>
              <a:rPr lang="en-US" sz="2000" dirty="0">
                <a:cs typeface="+mn-cs"/>
              </a:rPr>
              <a:t>, brief description, type (legal values)</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13" name="Slide Number Placeholder 4"/>
          <p:cNvSpPr>
            <a:spLocks noGrp="1"/>
          </p:cNvSpPr>
          <p:nvPr>
            <p:ph type="sldNum" sz="quarter" idx="11"/>
          </p:nvPr>
        </p:nvSpPr>
        <p:spPr/>
        <p:txBody>
          <a:bodyPr/>
          <a:lstStyle/>
          <a:p>
            <a:pPr>
              <a:defRPr/>
            </a:pPr>
            <a:fld id="{2C6A2F40-49D6-FC4B-A19A-B811A449F5DB}" type="slidenum">
              <a:rPr lang="en-US"/>
              <a:pPr>
                <a:defRPr/>
              </a:pPr>
              <a:t>153</a:t>
            </a:fld>
            <a:endParaRPr lang="en-US"/>
          </a:p>
        </p:txBody>
      </p:sp>
      <p:sp>
        <p:nvSpPr>
          <p:cNvPr id="1076226" name="Rectangle 2"/>
          <p:cNvSpPr>
            <a:spLocks noGrp="1" noChangeArrowheads="1"/>
          </p:cNvSpPr>
          <p:nvPr>
            <p:ph type="title"/>
          </p:nvPr>
        </p:nvSpPr>
        <p:spPr/>
        <p:txBody>
          <a:bodyPr/>
          <a:lstStyle/>
          <a:p>
            <a:pPr>
              <a:defRPr/>
            </a:pPr>
            <a:r>
              <a:rPr lang="en-US" smtClean="0">
                <a:cs typeface="+mj-cs"/>
              </a:rPr>
              <a:t>Attribute Heuristics (I)</a:t>
            </a:r>
          </a:p>
        </p:txBody>
      </p:sp>
      <p:sp>
        <p:nvSpPr>
          <p:cNvPr id="1076227" name="Rectangle 3"/>
          <p:cNvSpPr>
            <a:spLocks noGrp="1" noChangeArrowheads="1"/>
          </p:cNvSpPr>
          <p:nvPr>
            <p:ph type="body" idx="1"/>
          </p:nvPr>
        </p:nvSpPr>
        <p:spPr>
          <a:xfrm>
            <a:off x="685800" y="1124744"/>
            <a:ext cx="7772400" cy="4971256"/>
          </a:xfrm>
        </p:spPr>
        <p:txBody>
          <a:bodyPr/>
          <a:lstStyle/>
          <a:p>
            <a:pPr>
              <a:defRPr/>
            </a:pPr>
            <a:r>
              <a:rPr lang="en-US" sz="1800" dirty="0" smtClean="0">
                <a:cs typeface="+mn-cs"/>
              </a:rPr>
              <a:t>Properties generally have simple types (or at least conceptually atomic)</a:t>
            </a:r>
          </a:p>
          <a:p>
            <a:pPr lvl="2">
              <a:defRPr/>
            </a:pPr>
            <a:r>
              <a:rPr lang="en-US" dirty="0" smtClean="0"/>
              <a:t>If attribute is an object, use association instead</a:t>
            </a:r>
          </a:p>
          <a:p>
            <a:pPr lvl="2">
              <a:defRPr/>
            </a:pPr>
            <a:r>
              <a:rPr lang="en-US" dirty="0" smtClean="0"/>
              <a:t>Exceptions:  address, date</a:t>
            </a:r>
          </a:p>
          <a:p>
            <a:pPr lvl="1">
              <a:defRPr/>
            </a:pPr>
            <a:r>
              <a:rPr lang="en-US" sz="1700" dirty="0" smtClean="0"/>
              <a:t>e.g., </a:t>
            </a:r>
            <a:r>
              <a:rPr lang="en-US" sz="1700" i="1" dirty="0" err="1" smtClean="0"/>
              <a:t>FieldOfficer</a:t>
            </a:r>
            <a:r>
              <a:rPr lang="en-US" sz="1700" dirty="0" smtClean="0"/>
              <a:t> who authored an </a:t>
            </a:r>
            <a:r>
              <a:rPr lang="en-US" sz="1700" i="1" dirty="0" err="1" smtClean="0"/>
              <a:t>EmergencyReport</a:t>
            </a:r>
            <a:endParaRPr lang="en-US" sz="1700" i="1" dirty="0" smtClean="0"/>
          </a:p>
          <a:p>
            <a:pPr>
              <a:defRPr/>
            </a:pPr>
            <a:r>
              <a:rPr lang="en-US" sz="1800" dirty="0" smtClean="0">
                <a:cs typeface="+mn-cs"/>
              </a:rPr>
              <a:t>Word analysis: </a:t>
            </a:r>
          </a:p>
          <a:p>
            <a:pPr lvl="1">
              <a:defRPr/>
            </a:pPr>
            <a:r>
              <a:rPr lang="en-US" sz="1700" dirty="0" smtClean="0">
                <a:cs typeface="+mn-cs"/>
              </a:rPr>
              <a:t>possessive phrases (e.g., </a:t>
            </a:r>
            <a:r>
              <a:rPr lang="en-CA" sz="1700" dirty="0" smtClean="0">
                <a:cs typeface="+mn-cs"/>
              </a:rPr>
              <a:t>the description OF THE emergency)</a:t>
            </a:r>
            <a:endParaRPr lang="en-US" sz="1700" dirty="0" smtClean="0">
              <a:cs typeface="+mn-cs"/>
            </a:endParaRPr>
          </a:p>
          <a:p>
            <a:pPr lvl="1">
              <a:defRPr/>
            </a:pPr>
            <a:r>
              <a:rPr lang="en-US" sz="1700" dirty="0" smtClean="0">
                <a:cs typeface="+mn-cs"/>
              </a:rPr>
              <a:t>adjective phrases: (e.g., the emergency description)</a:t>
            </a:r>
          </a:p>
          <a:p>
            <a:pPr>
              <a:defRPr/>
            </a:pPr>
            <a:r>
              <a:rPr lang="en-US" sz="1800" dirty="0" smtClean="0">
                <a:cs typeface="+mn-cs"/>
              </a:rPr>
              <a:t>Nouns that are collections are associations, not attributes</a:t>
            </a:r>
          </a:p>
          <a:p>
            <a:pPr lvl="1">
              <a:defRPr/>
            </a:pPr>
            <a:r>
              <a:rPr lang="en-US" sz="1700" dirty="0" smtClean="0"/>
              <a:t>Attribute name should not be plural</a:t>
            </a:r>
          </a:p>
          <a:p>
            <a:pPr>
              <a:buFontTx/>
              <a:buNone/>
              <a:defRPr/>
            </a:pPr>
            <a:endParaRPr lang="en-US" dirty="0" smtClean="0">
              <a:cs typeface="+mn-cs"/>
            </a:endParaRPr>
          </a:p>
          <a:p>
            <a:pPr>
              <a:buFontTx/>
              <a:buNone/>
              <a:defRPr/>
            </a:pPr>
            <a:endParaRPr lang="en-US" dirty="0" smtClean="0">
              <a:cs typeface="+mn-cs"/>
            </a:endParaRPr>
          </a:p>
          <a:p>
            <a:pPr>
              <a:buFontTx/>
              <a:buNone/>
              <a:defRPr/>
            </a:pPr>
            <a:endParaRPr lang="en-US" dirty="0" smtClean="0">
              <a:cs typeface="+mn-cs"/>
            </a:endParaRPr>
          </a:p>
          <a:p>
            <a:pPr>
              <a:buFontTx/>
              <a:buNone/>
              <a:defRPr/>
            </a:pPr>
            <a:endParaRPr lang="en-US" dirty="0" smtClean="0">
              <a:cs typeface="+mn-cs"/>
            </a:endParaRPr>
          </a:p>
        </p:txBody>
      </p:sp>
      <p:sp>
        <p:nvSpPr>
          <p:cNvPr id="1076228" name="Text Box 4"/>
          <p:cNvSpPr txBox="1">
            <a:spLocks noChangeArrowheads="1"/>
          </p:cNvSpPr>
          <p:nvPr/>
        </p:nvSpPr>
        <p:spPr bwMode="auto">
          <a:xfrm>
            <a:off x="1109663" y="4162896"/>
            <a:ext cx="1516062" cy="1930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Person</a:t>
            </a:r>
          </a:p>
          <a:p>
            <a:pPr>
              <a:defRPr/>
            </a:pPr>
            <a:r>
              <a:rPr lang="en-US" sz="2000">
                <a:cs typeface="+mn-cs"/>
              </a:rPr>
              <a:t>-name:String</a:t>
            </a:r>
          </a:p>
          <a:p>
            <a:pPr>
              <a:defRPr/>
            </a:pPr>
            <a:r>
              <a:rPr lang="en-US" sz="2000">
                <a:cs typeface="+mn-cs"/>
              </a:rPr>
              <a:t>homeStreet</a:t>
            </a:r>
          </a:p>
          <a:p>
            <a:pPr>
              <a:defRPr/>
            </a:pPr>
            <a:r>
              <a:rPr lang="en-US" sz="2000">
                <a:cs typeface="+mn-cs"/>
              </a:rPr>
              <a:t>homeCity</a:t>
            </a:r>
          </a:p>
          <a:p>
            <a:pPr>
              <a:defRPr/>
            </a:pPr>
            <a:r>
              <a:rPr lang="en-US" sz="2000">
                <a:cs typeface="+mn-cs"/>
              </a:rPr>
              <a:t>workStreet</a:t>
            </a:r>
          </a:p>
          <a:p>
            <a:pPr>
              <a:defRPr/>
            </a:pPr>
            <a:r>
              <a:rPr lang="en-US" sz="2000">
                <a:cs typeface="+mn-cs"/>
              </a:rPr>
              <a:t>workCity</a:t>
            </a:r>
          </a:p>
        </p:txBody>
      </p:sp>
      <p:sp>
        <p:nvSpPr>
          <p:cNvPr id="1076229" name="Text Box 5"/>
          <p:cNvSpPr txBox="1">
            <a:spLocks noChangeArrowheads="1"/>
          </p:cNvSpPr>
          <p:nvPr/>
        </p:nvSpPr>
        <p:spPr bwMode="auto">
          <a:xfrm>
            <a:off x="4173538" y="4162896"/>
            <a:ext cx="1431925" cy="711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Person</a:t>
            </a:r>
          </a:p>
          <a:p>
            <a:pPr>
              <a:defRPr/>
            </a:pPr>
            <a:r>
              <a:rPr lang="en-US" sz="2000">
                <a:cs typeface="+mn-cs"/>
              </a:rPr>
              <a:t>name:String</a:t>
            </a:r>
          </a:p>
        </p:txBody>
      </p:sp>
      <p:sp>
        <p:nvSpPr>
          <p:cNvPr id="1076230" name="Text Box 6"/>
          <p:cNvSpPr txBox="1">
            <a:spLocks noChangeArrowheads="1"/>
          </p:cNvSpPr>
          <p:nvPr/>
        </p:nvSpPr>
        <p:spPr bwMode="auto">
          <a:xfrm>
            <a:off x="6837363" y="4162896"/>
            <a:ext cx="1025525" cy="101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Address</a:t>
            </a:r>
          </a:p>
          <a:p>
            <a:pPr>
              <a:defRPr/>
            </a:pPr>
            <a:r>
              <a:rPr lang="en-US" sz="2000">
                <a:cs typeface="+mn-cs"/>
              </a:rPr>
              <a:t>street</a:t>
            </a:r>
          </a:p>
          <a:p>
            <a:pPr>
              <a:defRPr/>
            </a:pPr>
            <a:r>
              <a:rPr lang="en-US" sz="2000">
                <a:cs typeface="+mn-cs"/>
              </a:rPr>
              <a:t>city</a:t>
            </a:r>
          </a:p>
        </p:txBody>
      </p:sp>
      <p:sp>
        <p:nvSpPr>
          <p:cNvPr id="1076231" name="Text Box 7"/>
          <p:cNvSpPr txBox="1">
            <a:spLocks noChangeArrowheads="1"/>
          </p:cNvSpPr>
          <p:nvPr/>
        </p:nvSpPr>
        <p:spPr bwMode="auto">
          <a:xfrm>
            <a:off x="6526213" y="4172421"/>
            <a:ext cx="311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a:t>
            </a:r>
          </a:p>
        </p:txBody>
      </p:sp>
      <p:sp>
        <p:nvSpPr>
          <p:cNvPr id="1076232" name="Line 8"/>
          <p:cNvSpPr>
            <a:spLocks noChangeShapeType="1"/>
          </p:cNvSpPr>
          <p:nvPr/>
        </p:nvSpPr>
        <p:spPr bwMode="auto">
          <a:xfrm>
            <a:off x="5605463" y="4569296"/>
            <a:ext cx="12319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76233" name="Line 9"/>
          <p:cNvSpPr>
            <a:spLocks noChangeShapeType="1"/>
          </p:cNvSpPr>
          <p:nvPr/>
        </p:nvSpPr>
        <p:spPr bwMode="auto">
          <a:xfrm>
            <a:off x="1109663" y="4493096"/>
            <a:ext cx="15160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76234" name="Line 10"/>
          <p:cNvSpPr>
            <a:spLocks noChangeShapeType="1"/>
          </p:cNvSpPr>
          <p:nvPr/>
        </p:nvSpPr>
        <p:spPr bwMode="auto">
          <a:xfrm>
            <a:off x="4173538" y="4493096"/>
            <a:ext cx="14319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76235" name="Line 11"/>
          <p:cNvSpPr>
            <a:spLocks noChangeShapeType="1"/>
          </p:cNvSpPr>
          <p:nvPr/>
        </p:nvSpPr>
        <p:spPr bwMode="auto">
          <a:xfrm>
            <a:off x="6837363" y="4569296"/>
            <a:ext cx="10255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9" name="Slide Number Placeholder 4"/>
          <p:cNvSpPr>
            <a:spLocks noGrp="1"/>
          </p:cNvSpPr>
          <p:nvPr>
            <p:ph type="sldNum" sz="quarter" idx="11"/>
          </p:nvPr>
        </p:nvSpPr>
        <p:spPr/>
        <p:txBody>
          <a:bodyPr/>
          <a:lstStyle/>
          <a:p>
            <a:pPr>
              <a:defRPr/>
            </a:pPr>
            <a:fld id="{03AEBC3D-8E45-EE41-A7C2-735F501532CE}" type="slidenum">
              <a:rPr lang="en-US"/>
              <a:pPr>
                <a:defRPr/>
              </a:pPr>
              <a:t>154</a:t>
            </a:fld>
            <a:endParaRPr lang="en-US"/>
          </a:p>
        </p:txBody>
      </p:sp>
      <p:sp>
        <p:nvSpPr>
          <p:cNvPr id="1612802" name="Rectangle 2"/>
          <p:cNvSpPr>
            <a:spLocks noGrp="1" noChangeArrowheads="1"/>
          </p:cNvSpPr>
          <p:nvPr>
            <p:ph type="title"/>
          </p:nvPr>
        </p:nvSpPr>
        <p:spPr/>
        <p:txBody>
          <a:bodyPr/>
          <a:lstStyle/>
          <a:p>
            <a:pPr>
              <a:defRPr/>
            </a:pPr>
            <a:r>
              <a:rPr lang="en-US" smtClean="0">
                <a:cs typeface="+mj-cs"/>
              </a:rPr>
              <a:t>Attribute Heuristics (II)</a:t>
            </a:r>
          </a:p>
        </p:txBody>
      </p:sp>
      <p:sp>
        <p:nvSpPr>
          <p:cNvPr id="1612803" name="Rectangle 3"/>
          <p:cNvSpPr>
            <a:spLocks noGrp="1" noChangeArrowheads="1"/>
          </p:cNvSpPr>
          <p:nvPr>
            <p:ph type="body" idx="1"/>
          </p:nvPr>
        </p:nvSpPr>
        <p:spPr/>
        <p:txBody>
          <a:bodyPr/>
          <a:lstStyle/>
          <a:p>
            <a:pPr>
              <a:buFontTx/>
              <a:buNone/>
              <a:defRPr/>
            </a:pPr>
            <a:endParaRPr lang="en-US" smtClean="0">
              <a:cs typeface="+mn-cs"/>
            </a:endParaRPr>
          </a:p>
          <a:p>
            <a:pPr>
              <a:defRPr/>
            </a:pPr>
            <a:r>
              <a:rPr lang="en-US" smtClean="0">
                <a:cs typeface="+mn-cs"/>
              </a:rPr>
              <a:t>Attributes should not have an implicit internal structure.</a:t>
            </a:r>
          </a:p>
          <a:p>
            <a:pPr>
              <a:defRPr/>
            </a:pPr>
            <a:endParaRPr lang="en-US" smtClean="0">
              <a:cs typeface="+mn-cs"/>
            </a:endParaRPr>
          </a:p>
          <a:p>
            <a:pPr>
              <a:defRPr/>
            </a:pPr>
            <a:endParaRPr lang="en-US" smtClean="0">
              <a:cs typeface="+mn-cs"/>
            </a:endParaRPr>
          </a:p>
          <a:p>
            <a:pPr>
              <a:defRPr/>
            </a:pPr>
            <a:endParaRPr lang="en-US" smtClean="0">
              <a:cs typeface="+mn-cs"/>
            </a:endParaRPr>
          </a:p>
          <a:p>
            <a:pPr>
              <a:defRPr/>
            </a:pPr>
            <a:endParaRPr lang="en-US" smtClean="0">
              <a:cs typeface="+mn-cs"/>
            </a:endParaRPr>
          </a:p>
          <a:p>
            <a:pPr>
              <a:defRPr/>
            </a:pPr>
            <a:endParaRPr lang="en-US" smtClean="0">
              <a:cs typeface="+mn-cs"/>
            </a:endParaRPr>
          </a:p>
          <a:p>
            <a:pPr>
              <a:defRPr/>
            </a:pPr>
            <a:endParaRPr lang="en-US" smtClean="0">
              <a:cs typeface="+mn-cs"/>
            </a:endParaRPr>
          </a:p>
          <a:p>
            <a:pPr>
              <a:defRPr/>
            </a:pPr>
            <a:r>
              <a:rPr lang="en-US" smtClean="0">
                <a:cs typeface="+mn-cs"/>
              </a:rPr>
              <a:t>Represent stored state as attribute of entity object</a:t>
            </a:r>
          </a:p>
          <a:p>
            <a:pPr>
              <a:defRPr/>
            </a:pPr>
            <a:endParaRPr lang="en-US" smtClean="0">
              <a:cs typeface="+mn-cs"/>
            </a:endParaRPr>
          </a:p>
        </p:txBody>
      </p:sp>
      <p:sp>
        <p:nvSpPr>
          <p:cNvPr id="1612804" name="Text Box 4"/>
          <p:cNvSpPr txBox="1">
            <a:spLocks noChangeArrowheads="1"/>
          </p:cNvSpPr>
          <p:nvPr/>
        </p:nvSpPr>
        <p:spPr bwMode="auto">
          <a:xfrm>
            <a:off x="1584325" y="2209800"/>
            <a:ext cx="1884363" cy="1320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Person</a:t>
            </a:r>
          </a:p>
          <a:p>
            <a:pPr>
              <a:defRPr/>
            </a:pPr>
            <a:r>
              <a:rPr lang="en-US" sz="2000">
                <a:cs typeface="+mn-cs"/>
              </a:rPr>
              <a:t>-name:String</a:t>
            </a:r>
          </a:p>
          <a:p>
            <a:pPr>
              <a:defRPr/>
            </a:pPr>
            <a:r>
              <a:rPr lang="en-US" sz="2000">
                <a:cs typeface="+mn-cs"/>
              </a:rPr>
              <a:t>+getSurname()</a:t>
            </a:r>
          </a:p>
          <a:p>
            <a:pPr>
              <a:defRPr/>
            </a:pPr>
            <a:r>
              <a:rPr lang="en-US" sz="2000">
                <a:cs typeface="+mn-cs"/>
              </a:rPr>
              <a:t>+getFirstName()</a:t>
            </a:r>
          </a:p>
        </p:txBody>
      </p:sp>
      <p:sp>
        <p:nvSpPr>
          <p:cNvPr id="1612805" name="Text Box 5"/>
          <p:cNvSpPr txBox="1">
            <a:spLocks noChangeArrowheads="1"/>
          </p:cNvSpPr>
          <p:nvPr/>
        </p:nvSpPr>
        <p:spPr bwMode="auto">
          <a:xfrm>
            <a:off x="4648200" y="2209800"/>
            <a:ext cx="1922463" cy="1625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Person</a:t>
            </a:r>
          </a:p>
          <a:p>
            <a:pPr>
              <a:defRPr/>
            </a:pPr>
            <a:r>
              <a:rPr lang="en-US" sz="2000">
                <a:cs typeface="+mn-cs"/>
              </a:rPr>
              <a:t>-surname:String</a:t>
            </a:r>
          </a:p>
          <a:p>
            <a:pPr>
              <a:defRPr/>
            </a:pPr>
            <a:r>
              <a:rPr lang="en-US" sz="2000">
                <a:cs typeface="+mn-cs"/>
              </a:rPr>
              <a:t>-firstname:String</a:t>
            </a:r>
          </a:p>
          <a:p>
            <a:pPr>
              <a:defRPr/>
            </a:pPr>
            <a:r>
              <a:rPr lang="en-US" sz="2000">
                <a:cs typeface="+mn-cs"/>
              </a:rPr>
              <a:t>+getSurname()</a:t>
            </a:r>
          </a:p>
          <a:p>
            <a:pPr>
              <a:defRPr/>
            </a:pPr>
            <a:r>
              <a:rPr lang="en-US" sz="2000">
                <a:cs typeface="+mn-cs"/>
              </a:rPr>
              <a:t>+getFirstName()</a:t>
            </a:r>
          </a:p>
        </p:txBody>
      </p:sp>
      <p:sp>
        <p:nvSpPr>
          <p:cNvPr id="1612806" name="Line 6"/>
          <p:cNvSpPr>
            <a:spLocks noChangeShapeType="1"/>
          </p:cNvSpPr>
          <p:nvPr/>
        </p:nvSpPr>
        <p:spPr bwMode="auto">
          <a:xfrm>
            <a:off x="1584325" y="2590800"/>
            <a:ext cx="18843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12807" name="Line 7"/>
          <p:cNvSpPr>
            <a:spLocks noChangeShapeType="1"/>
          </p:cNvSpPr>
          <p:nvPr/>
        </p:nvSpPr>
        <p:spPr bwMode="auto">
          <a:xfrm>
            <a:off x="4648200" y="2590800"/>
            <a:ext cx="19224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27E63231-9D89-C843-A99E-2634228E121A}" type="slidenum">
              <a:rPr lang="en-US"/>
              <a:pPr>
                <a:defRPr/>
              </a:pPr>
              <a:t>155</a:t>
            </a:fld>
            <a:endParaRPr lang="en-US"/>
          </a:p>
        </p:txBody>
      </p:sp>
      <p:sp>
        <p:nvSpPr>
          <p:cNvPr id="1081346" name="Rectangle 2"/>
          <p:cNvSpPr>
            <a:spLocks noGrp="1" noChangeArrowheads="1"/>
          </p:cNvSpPr>
          <p:nvPr>
            <p:ph type="title"/>
          </p:nvPr>
        </p:nvSpPr>
        <p:spPr/>
        <p:txBody>
          <a:bodyPr/>
          <a:lstStyle/>
          <a:p>
            <a:pPr>
              <a:defRPr/>
            </a:pPr>
            <a:r>
              <a:rPr lang="en-US" smtClean="0">
                <a:cs typeface="+mj-cs"/>
              </a:rPr>
              <a:t>Generalization</a:t>
            </a:r>
          </a:p>
        </p:txBody>
      </p:sp>
      <p:sp>
        <p:nvSpPr>
          <p:cNvPr id="1081347" name="Rectangle 3"/>
          <p:cNvSpPr>
            <a:spLocks noGrp="1" noChangeArrowheads="1"/>
          </p:cNvSpPr>
          <p:nvPr>
            <p:ph type="body" idx="1"/>
          </p:nvPr>
        </p:nvSpPr>
        <p:spPr/>
        <p:txBody>
          <a:bodyPr/>
          <a:lstStyle/>
          <a:p>
            <a:pPr>
              <a:defRPr/>
            </a:pPr>
            <a:r>
              <a:rPr lang="en-US" dirty="0" smtClean="0">
                <a:cs typeface="+mn-cs"/>
              </a:rPr>
              <a:t>Eliminate redundancy in the analysis model</a:t>
            </a:r>
          </a:p>
          <a:p>
            <a:pPr>
              <a:defRPr/>
            </a:pPr>
            <a:r>
              <a:rPr lang="en-US" dirty="0" smtClean="0">
                <a:cs typeface="+mn-cs"/>
              </a:rPr>
              <a:t>Share attributes, operations, associations</a:t>
            </a:r>
          </a:p>
          <a:p>
            <a:pPr>
              <a:defRPr/>
            </a:pPr>
            <a:r>
              <a:rPr lang="en-US" dirty="0" smtClean="0">
                <a:cs typeface="+mn-cs"/>
              </a:rPr>
              <a:t>Example:</a:t>
            </a:r>
          </a:p>
          <a:p>
            <a:pPr lvl="1">
              <a:defRPr/>
            </a:pPr>
            <a:r>
              <a:rPr lang="en-US" i="1" dirty="0" smtClean="0">
                <a:cs typeface="+mn-cs"/>
              </a:rPr>
              <a:t>Dispatchers</a:t>
            </a:r>
            <a:r>
              <a:rPr lang="en-US" dirty="0" smtClean="0">
                <a:cs typeface="+mn-cs"/>
              </a:rPr>
              <a:t> and </a:t>
            </a:r>
            <a:r>
              <a:rPr lang="en-US" i="1" dirty="0" err="1" smtClean="0">
                <a:cs typeface="+mn-cs"/>
              </a:rPr>
              <a:t>Fieldofficers</a:t>
            </a:r>
            <a:r>
              <a:rPr lang="en-US" dirty="0" smtClean="0">
                <a:cs typeface="+mn-cs"/>
              </a:rPr>
              <a:t> both have </a:t>
            </a:r>
            <a:r>
              <a:rPr lang="en-US" i="1" dirty="0" err="1" smtClean="0">
                <a:cs typeface="+mn-cs"/>
              </a:rPr>
              <a:t>badgeNumber</a:t>
            </a:r>
            <a:r>
              <a:rPr lang="en-US" dirty="0" smtClean="0">
                <a:cs typeface="+mn-cs"/>
              </a:rPr>
              <a:t> to identify them within the city. They are both </a:t>
            </a:r>
            <a:r>
              <a:rPr lang="en-US" i="1" dirty="0" err="1" smtClean="0">
                <a:cs typeface="+mn-cs"/>
              </a:rPr>
              <a:t>PoliceOfficer</a:t>
            </a:r>
            <a:endParaRPr lang="en-US" i="1" dirty="0" smtClean="0">
              <a:cs typeface="+mn-cs"/>
            </a:endParaRPr>
          </a:p>
          <a:p>
            <a:pPr lvl="1">
              <a:defRPr/>
            </a:pPr>
            <a:r>
              <a:rPr lang="en-US" dirty="0" smtClean="0">
                <a:cs typeface="+mn-cs"/>
              </a:rPr>
              <a:t>Abstract </a:t>
            </a:r>
            <a:r>
              <a:rPr lang="en-US" i="1" dirty="0" err="1" smtClean="0">
                <a:cs typeface="+mn-cs"/>
              </a:rPr>
              <a:t>PoliceOfficer</a:t>
            </a:r>
            <a:r>
              <a:rPr lang="en-US" dirty="0" smtClean="0">
                <a:cs typeface="+mn-cs"/>
              </a:rPr>
              <a:t> class, containing common functionality and attributes</a:t>
            </a:r>
          </a:p>
          <a:p>
            <a:pPr lvl="2">
              <a:defRPr/>
            </a:pPr>
            <a:r>
              <a:rPr lang="en-US" dirty="0" smtClean="0">
                <a:cs typeface="+mn-cs"/>
              </a:rPr>
              <a:t>UML Class diagram notation: abstract class name in italics</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39" name="Slide Number Placeholder 4"/>
          <p:cNvSpPr>
            <a:spLocks noGrp="1"/>
          </p:cNvSpPr>
          <p:nvPr>
            <p:ph type="sldNum" sz="quarter" idx="11"/>
          </p:nvPr>
        </p:nvSpPr>
        <p:spPr/>
        <p:txBody>
          <a:bodyPr/>
          <a:lstStyle/>
          <a:p>
            <a:pPr>
              <a:defRPr/>
            </a:pPr>
            <a:fld id="{BC114BD2-E606-364E-9FAF-54FA032967A7}" type="slidenum">
              <a:rPr lang="en-US"/>
              <a:pPr>
                <a:defRPr/>
              </a:pPr>
              <a:t>156</a:t>
            </a:fld>
            <a:endParaRPr lang="en-US"/>
          </a:p>
        </p:txBody>
      </p:sp>
      <p:sp>
        <p:nvSpPr>
          <p:cNvPr id="1497090" name="Rectangle 2"/>
          <p:cNvSpPr>
            <a:spLocks noGrp="1" noChangeArrowheads="1"/>
          </p:cNvSpPr>
          <p:nvPr>
            <p:ph type="title"/>
          </p:nvPr>
        </p:nvSpPr>
        <p:spPr/>
        <p:txBody>
          <a:bodyPr/>
          <a:lstStyle/>
          <a:p>
            <a:pPr>
              <a:defRPr/>
            </a:pPr>
            <a:r>
              <a:rPr lang="en-US" smtClean="0">
                <a:cs typeface="+mj-cs"/>
              </a:rPr>
              <a:t>PoliceOfficer</a:t>
            </a:r>
          </a:p>
        </p:txBody>
      </p:sp>
      <p:sp>
        <p:nvSpPr>
          <p:cNvPr id="1497091" name="Rectangle 3"/>
          <p:cNvSpPr>
            <a:spLocks noChangeArrowheads="1"/>
          </p:cNvSpPr>
          <p:nvPr/>
        </p:nvSpPr>
        <p:spPr bwMode="auto">
          <a:xfrm>
            <a:off x="468313" y="1844675"/>
            <a:ext cx="2016125" cy="6477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&lt;&lt;boundary&gt;&gt;</a:t>
            </a:r>
          </a:p>
          <a:p>
            <a:pPr algn="ctr">
              <a:defRPr/>
            </a:pPr>
            <a:r>
              <a:rPr lang="en-US" sz="1400">
                <a:cs typeface="+mn-cs"/>
              </a:rPr>
              <a:t>ReportEmergencyButton</a:t>
            </a:r>
          </a:p>
        </p:txBody>
      </p:sp>
      <p:grpSp>
        <p:nvGrpSpPr>
          <p:cNvPr id="252933" name="Group 4"/>
          <p:cNvGrpSpPr>
            <a:grpSpLocks/>
          </p:cNvGrpSpPr>
          <p:nvPr/>
        </p:nvGrpSpPr>
        <p:grpSpPr bwMode="auto">
          <a:xfrm>
            <a:off x="2484438" y="1844675"/>
            <a:ext cx="3167062" cy="647700"/>
            <a:chOff x="1565" y="1162"/>
            <a:chExt cx="1995" cy="408"/>
          </a:xfrm>
        </p:grpSpPr>
        <p:sp>
          <p:nvSpPr>
            <p:cNvPr id="1497093" name="Rectangle 5"/>
            <p:cNvSpPr>
              <a:spLocks noChangeArrowheads="1"/>
            </p:cNvSpPr>
            <p:nvPr/>
          </p:nvSpPr>
          <p:spPr bwMode="auto">
            <a:xfrm>
              <a:off x="2290" y="1162"/>
              <a:ext cx="1270"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&lt;&lt;control&gt;&gt;</a:t>
              </a:r>
            </a:p>
            <a:p>
              <a:pPr algn="ctr">
                <a:defRPr/>
              </a:pPr>
              <a:r>
                <a:rPr lang="en-US" sz="1400">
                  <a:cs typeface="+mn-cs"/>
                </a:rPr>
                <a:t>ReportEmergencyControl</a:t>
              </a:r>
            </a:p>
          </p:txBody>
        </p:sp>
        <p:cxnSp>
          <p:nvCxnSpPr>
            <p:cNvPr id="1497094" name="AutoShape 6"/>
            <p:cNvCxnSpPr>
              <a:cxnSpLocks noChangeShapeType="1"/>
              <a:stCxn id="1497091" idx="3"/>
              <a:endCxn id="1497093" idx="1"/>
            </p:cNvCxnSpPr>
            <p:nvPr/>
          </p:nvCxnSpPr>
          <p:spPr bwMode="auto">
            <a:xfrm>
              <a:off x="1565" y="1366"/>
              <a:ext cx="725"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7095" name="Text Box 7"/>
            <p:cNvSpPr txBox="1">
              <a:spLocks noChangeArrowheads="1"/>
            </p:cNvSpPr>
            <p:nvPr/>
          </p:nvSpPr>
          <p:spPr bwMode="auto">
            <a:xfrm>
              <a:off x="1565" y="1162"/>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1</a:t>
              </a:r>
            </a:p>
          </p:txBody>
        </p:sp>
        <p:sp>
          <p:nvSpPr>
            <p:cNvPr id="1497096" name="Text Box 8"/>
            <p:cNvSpPr txBox="1">
              <a:spLocks noChangeArrowheads="1"/>
            </p:cNvSpPr>
            <p:nvPr/>
          </p:nvSpPr>
          <p:spPr bwMode="auto">
            <a:xfrm>
              <a:off x="2018" y="1162"/>
              <a:ext cx="28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0..1</a:t>
              </a:r>
            </a:p>
          </p:txBody>
        </p:sp>
      </p:grpSp>
      <p:grpSp>
        <p:nvGrpSpPr>
          <p:cNvPr id="252934" name="Group 9"/>
          <p:cNvGrpSpPr>
            <a:grpSpLocks/>
          </p:cNvGrpSpPr>
          <p:nvPr/>
        </p:nvGrpSpPr>
        <p:grpSpPr bwMode="auto">
          <a:xfrm>
            <a:off x="1298575" y="2492375"/>
            <a:ext cx="4902200" cy="1746250"/>
            <a:chOff x="818" y="1570"/>
            <a:chExt cx="3088" cy="1100"/>
          </a:xfrm>
        </p:grpSpPr>
        <p:sp>
          <p:nvSpPr>
            <p:cNvPr id="1497098" name="Rectangle 10"/>
            <p:cNvSpPr>
              <a:spLocks noChangeArrowheads="1"/>
            </p:cNvSpPr>
            <p:nvPr/>
          </p:nvSpPr>
          <p:spPr bwMode="auto">
            <a:xfrm>
              <a:off x="818" y="2262"/>
              <a:ext cx="1270"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&lt;&lt;control&gt;&gt;</a:t>
              </a:r>
            </a:p>
            <a:p>
              <a:pPr algn="ctr">
                <a:defRPr/>
              </a:pPr>
              <a:r>
                <a:rPr lang="en-US" sz="1400">
                  <a:cs typeface="+mn-cs"/>
                </a:rPr>
                <a:t>ManageEmergencyControl</a:t>
              </a:r>
            </a:p>
          </p:txBody>
        </p:sp>
        <p:sp>
          <p:nvSpPr>
            <p:cNvPr id="1497099" name="Rectangle 11"/>
            <p:cNvSpPr>
              <a:spLocks noChangeArrowheads="1"/>
            </p:cNvSpPr>
            <p:nvPr/>
          </p:nvSpPr>
          <p:spPr bwMode="auto">
            <a:xfrm>
              <a:off x="2954" y="1878"/>
              <a:ext cx="952"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&lt;&lt;entity&gt;&gt;</a:t>
              </a:r>
            </a:p>
            <a:p>
              <a:pPr algn="ctr">
                <a:defRPr/>
              </a:pPr>
              <a:r>
                <a:rPr lang="en-US" sz="1400">
                  <a:cs typeface="+mn-cs"/>
                </a:rPr>
                <a:t>EmergencyReport</a:t>
              </a:r>
            </a:p>
          </p:txBody>
        </p:sp>
        <p:cxnSp>
          <p:nvCxnSpPr>
            <p:cNvPr id="1497100" name="AutoShape 12"/>
            <p:cNvCxnSpPr>
              <a:cxnSpLocks noChangeShapeType="1"/>
              <a:stCxn id="1497093" idx="2"/>
              <a:endCxn id="1497098" idx="0"/>
            </p:cNvCxnSpPr>
            <p:nvPr/>
          </p:nvCxnSpPr>
          <p:spPr bwMode="auto">
            <a:xfrm flipH="1">
              <a:off x="1453" y="1570"/>
              <a:ext cx="1472" cy="69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97101" name="AutoShape 13"/>
            <p:cNvCxnSpPr>
              <a:cxnSpLocks noChangeShapeType="1"/>
              <a:stCxn id="1497099" idx="1"/>
            </p:cNvCxnSpPr>
            <p:nvPr/>
          </p:nvCxnSpPr>
          <p:spPr bwMode="auto">
            <a:xfrm flipH="1" flipV="1">
              <a:off x="2290" y="1878"/>
              <a:ext cx="664" cy="204"/>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7102" name="Text Box 14"/>
            <p:cNvSpPr txBox="1">
              <a:spLocks noChangeArrowheads="1"/>
            </p:cNvSpPr>
            <p:nvPr/>
          </p:nvSpPr>
          <p:spPr bwMode="auto">
            <a:xfrm>
              <a:off x="2474" y="1570"/>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a:t>
              </a:r>
            </a:p>
          </p:txBody>
        </p:sp>
        <p:sp>
          <p:nvSpPr>
            <p:cNvPr id="1497103" name="Text Box 15"/>
            <p:cNvSpPr txBox="1">
              <a:spLocks noChangeArrowheads="1"/>
            </p:cNvSpPr>
            <p:nvPr/>
          </p:nvSpPr>
          <p:spPr bwMode="auto">
            <a:xfrm>
              <a:off x="1281" y="2070"/>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1</a:t>
              </a:r>
            </a:p>
          </p:txBody>
        </p:sp>
      </p:grpSp>
      <p:grpSp>
        <p:nvGrpSpPr>
          <p:cNvPr id="252935" name="Group 16"/>
          <p:cNvGrpSpPr>
            <a:grpSpLocks/>
          </p:cNvGrpSpPr>
          <p:nvPr/>
        </p:nvGrpSpPr>
        <p:grpSpPr bwMode="auto">
          <a:xfrm>
            <a:off x="5651500" y="1844675"/>
            <a:ext cx="3040063" cy="647700"/>
            <a:chOff x="3560" y="1162"/>
            <a:chExt cx="1915" cy="408"/>
          </a:xfrm>
        </p:grpSpPr>
        <p:sp>
          <p:nvSpPr>
            <p:cNvPr id="1497105" name="Rectangle 17"/>
            <p:cNvSpPr>
              <a:spLocks noChangeArrowheads="1"/>
            </p:cNvSpPr>
            <p:nvPr/>
          </p:nvSpPr>
          <p:spPr bwMode="auto">
            <a:xfrm>
              <a:off x="4324" y="1162"/>
              <a:ext cx="1151"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&lt;&lt;boundary&gt;&gt;</a:t>
              </a:r>
            </a:p>
            <a:p>
              <a:pPr algn="ctr">
                <a:defRPr/>
              </a:pPr>
              <a:r>
                <a:rPr lang="en-US" sz="1400">
                  <a:cs typeface="+mn-cs"/>
                </a:rPr>
                <a:t>ReportEmergencyForm</a:t>
              </a:r>
            </a:p>
          </p:txBody>
        </p:sp>
        <p:cxnSp>
          <p:nvCxnSpPr>
            <p:cNvPr id="1497106" name="AutoShape 18"/>
            <p:cNvCxnSpPr>
              <a:cxnSpLocks noChangeShapeType="1"/>
              <a:stCxn id="1497105" idx="1"/>
              <a:endCxn id="1497093" idx="3"/>
            </p:cNvCxnSpPr>
            <p:nvPr/>
          </p:nvCxnSpPr>
          <p:spPr bwMode="auto">
            <a:xfrm rot="10800000">
              <a:off x="3560" y="1366"/>
              <a:ext cx="764"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7107" name="Text Box 19"/>
            <p:cNvSpPr txBox="1">
              <a:spLocks noChangeArrowheads="1"/>
            </p:cNvSpPr>
            <p:nvPr/>
          </p:nvSpPr>
          <p:spPr bwMode="auto">
            <a:xfrm>
              <a:off x="4040" y="1162"/>
              <a:ext cx="28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0..1</a:t>
              </a:r>
            </a:p>
          </p:txBody>
        </p:sp>
        <p:sp>
          <p:nvSpPr>
            <p:cNvPr id="1497108" name="Text Box 20"/>
            <p:cNvSpPr txBox="1">
              <a:spLocks noChangeArrowheads="1"/>
            </p:cNvSpPr>
            <p:nvPr/>
          </p:nvSpPr>
          <p:spPr bwMode="auto">
            <a:xfrm>
              <a:off x="3560" y="1174"/>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1</a:t>
              </a:r>
            </a:p>
          </p:txBody>
        </p:sp>
      </p:grpSp>
      <p:sp>
        <p:nvSpPr>
          <p:cNvPr id="1497109" name="Rectangle 21"/>
          <p:cNvSpPr>
            <a:spLocks noChangeArrowheads="1"/>
          </p:cNvSpPr>
          <p:nvPr/>
        </p:nvSpPr>
        <p:spPr bwMode="auto">
          <a:xfrm>
            <a:off x="2701925" y="5229225"/>
            <a:ext cx="1225550" cy="6477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&lt;&lt;entity&gt;&gt;</a:t>
            </a:r>
          </a:p>
          <a:p>
            <a:pPr algn="ctr">
              <a:defRPr/>
            </a:pPr>
            <a:r>
              <a:rPr lang="en-US" sz="1400">
                <a:cs typeface="+mn-cs"/>
              </a:rPr>
              <a:t>Dispatcher</a:t>
            </a:r>
          </a:p>
        </p:txBody>
      </p:sp>
      <p:cxnSp>
        <p:nvCxnSpPr>
          <p:cNvPr id="1497110" name="AutoShape 22"/>
          <p:cNvCxnSpPr>
            <a:cxnSpLocks noChangeShapeType="1"/>
            <a:stCxn id="1497098" idx="2"/>
            <a:endCxn id="1497109" idx="0"/>
          </p:cNvCxnSpPr>
          <p:nvPr/>
        </p:nvCxnSpPr>
        <p:spPr bwMode="auto">
          <a:xfrm>
            <a:off x="2306638" y="4238625"/>
            <a:ext cx="1008062" cy="9906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97111" name="AutoShape 23"/>
          <p:cNvCxnSpPr>
            <a:cxnSpLocks noChangeShapeType="1"/>
            <a:stCxn id="1497109" idx="3"/>
            <a:endCxn id="1497124" idx="3"/>
          </p:cNvCxnSpPr>
          <p:nvPr/>
        </p:nvCxnSpPr>
        <p:spPr bwMode="auto">
          <a:xfrm flipV="1">
            <a:off x="3927475" y="4475163"/>
            <a:ext cx="3957638" cy="1077912"/>
          </a:xfrm>
          <a:prstGeom prst="bentConnector2">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97112" name="AutoShape 24"/>
          <p:cNvCxnSpPr>
            <a:cxnSpLocks noChangeShapeType="1"/>
          </p:cNvCxnSpPr>
          <p:nvPr/>
        </p:nvCxnSpPr>
        <p:spPr bwMode="auto">
          <a:xfrm flipV="1">
            <a:off x="6057900" y="4509120"/>
            <a:ext cx="1827213" cy="125412"/>
          </a:xfrm>
          <a:prstGeom prst="bentConnector2">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7113" name="Text Box 25"/>
          <p:cNvSpPr txBox="1">
            <a:spLocks noChangeArrowheads="1"/>
          </p:cNvSpPr>
          <p:nvPr/>
        </p:nvSpPr>
        <p:spPr bwMode="auto">
          <a:xfrm>
            <a:off x="1995488" y="4203700"/>
            <a:ext cx="2730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a:t>
            </a:r>
          </a:p>
        </p:txBody>
      </p:sp>
      <p:sp>
        <p:nvSpPr>
          <p:cNvPr id="1497114" name="Text Box 26"/>
          <p:cNvSpPr txBox="1">
            <a:spLocks noChangeArrowheads="1"/>
          </p:cNvSpPr>
          <p:nvPr/>
        </p:nvSpPr>
        <p:spPr bwMode="auto">
          <a:xfrm>
            <a:off x="3348038" y="4924425"/>
            <a:ext cx="4508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0..1</a:t>
            </a:r>
          </a:p>
        </p:txBody>
      </p:sp>
      <p:grpSp>
        <p:nvGrpSpPr>
          <p:cNvPr id="252942" name="Group 27"/>
          <p:cNvGrpSpPr>
            <a:grpSpLocks/>
          </p:cNvGrpSpPr>
          <p:nvPr/>
        </p:nvGrpSpPr>
        <p:grpSpPr bwMode="auto">
          <a:xfrm>
            <a:off x="3743325" y="3629025"/>
            <a:ext cx="2314575" cy="1295400"/>
            <a:chOff x="2358" y="2286"/>
            <a:chExt cx="1458" cy="816"/>
          </a:xfrm>
        </p:grpSpPr>
        <p:sp>
          <p:nvSpPr>
            <p:cNvPr id="1497116" name="Rectangle 28"/>
            <p:cNvSpPr>
              <a:spLocks noChangeArrowheads="1"/>
            </p:cNvSpPr>
            <p:nvPr/>
          </p:nvSpPr>
          <p:spPr bwMode="auto">
            <a:xfrm>
              <a:off x="3044" y="2694"/>
              <a:ext cx="772"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&lt;&lt;entity&gt;&gt;</a:t>
              </a:r>
            </a:p>
            <a:p>
              <a:pPr algn="ctr">
                <a:defRPr/>
              </a:pPr>
              <a:r>
                <a:rPr lang="en-US" sz="1400">
                  <a:cs typeface="+mn-cs"/>
                </a:rPr>
                <a:t>FieldOfficer</a:t>
              </a:r>
            </a:p>
          </p:txBody>
        </p:sp>
        <p:cxnSp>
          <p:nvCxnSpPr>
            <p:cNvPr id="1497117" name="AutoShape 29"/>
            <p:cNvCxnSpPr>
              <a:cxnSpLocks noChangeShapeType="1"/>
              <a:stCxn id="1497099" idx="2"/>
              <a:endCxn id="1497116" idx="0"/>
            </p:cNvCxnSpPr>
            <p:nvPr/>
          </p:nvCxnSpPr>
          <p:spPr bwMode="auto">
            <a:xfrm>
              <a:off x="3430" y="2286"/>
              <a:ext cx="0" cy="40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7118" name="Text Box 30"/>
            <p:cNvSpPr txBox="1">
              <a:spLocks noChangeArrowheads="1"/>
            </p:cNvSpPr>
            <p:nvPr/>
          </p:nvSpPr>
          <p:spPr bwMode="auto">
            <a:xfrm>
              <a:off x="3430" y="2286"/>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a:t>
              </a:r>
            </a:p>
          </p:txBody>
        </p:sp>
        <p:sp>
          <p:nvSpPr>
            <p:cNvPr id="1497119" name="Text Box 31"/>
            <p:cNvSpPr txBox="1">
              <a:spLocks noChangeArrowheads="1"/>
            </p:cNvSpPr>
            <p:nvPr/>
          </p:nvSpPr>
          <p:spPr bwMode="auto">
            <a:xfrm>
              <a:off x="3258" y="2502"/>
              <a:ext cx="17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1</a:t>
              </a:r>
            </a:p>
          </p:txBody>
        </p:sp>
        <p:sp>
          <p:nvSpPr>
            <p:cNvPr id="1497120" name="AutoShape 32"/>
            <p:cNvSpPr>
              <a:spLocks noChangeArrowheads="1"/>
            </p:cNvSpPr>
            <p:nvPr/>
          </p:nvSpPr>
          <p:spPr bwMode="auto">
            <a:xfrm flipV="1">
              <a:off x="2358" y="2376"/>
              <a:ext cx="576" cy="204"/>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defRPr/>
              </a:pPr>
              <a:r>
                <a:rPr lang="en-US" sz="1200">
                  <a:cs typeface="+mn-cs"/>
                </a:rPr>
                <a:t>could be 1.*</a:t>
              </a:r>
            </a:p>
          </p:txBody>
        </p:sp>
        <p:cxnSp>
          <p:nvCxnSpPr>
            <p:cNvPr id="1497121" name="AutoShape 33"/>
            <p:cNvCxnSpPr>
              <a:cxnSpLocks noChangeShapeType="1"/>
              <a:stCxn id="1497120" idx="3"/>
              <a:endCxn id="1497119" idx="1"/>
            </p:cNvCxnSpPr>
            <p:nvPr/>
          </p:nvCxnSpPr>
          <p:spPr bwMode="auto">
            <a:xfrm>
              <a:off x="2934" y="2478"/>
              <a:ext cx="324" cy="120"/>
            </a:xfrm>
            <a:prstGeom prst="straightConnector1">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252943" name="Group 34"/>
          <p:cNvGrpSpPr>
            <a:grpSpLocks/>
          </p:cNvGrpSpPr>
          <p:nvPr/>
        </p:nvGrpSpPr>
        <p:grpSpPr bwMode="auto">
          <a:xfrm>
            <a:off x="7031038" y="3286125"/>
            <a:ext cx="1708150" cy="1189038"/>
            <a:chOff x="4429" y="2070"/>
            <a:chExt cx="1076" cy="749"/>
          </a:xfrm>
        </p:grpSpPr>
        <p:sp>
          <p:nvSpPr>
            <p:cNvPr id="1497123" name="Rectangle 35"/>
            <p:cNvSpPr>
              <a:spLocks noChangeArrowheads="1"/>
            </p:cNvSpPr>
            <p:nvPr/>
          </p:nvSpPr>
          <p:spPr bwMode="auto">
            <a:xfrm>
              <a:off x="4429" y="2070"/>
              <a:ext cx="1076" cy="4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&lt;&lt;entity&gt;&gt;</a:t>
              </a:r>
            </a:p>
            <a:p>
              <a:pPr algn="ctr">
                <a:defRPr/>
              </a:pPr>
              <a:r>
                <a:rPr lang="en-US" sz="1400" i="1">
                  <a:cs typeface="+mn-cs"/>
                </a:rPr>
                <a:t>PoliceOfficer</a:t>
              </a:r>
            </a:p>
          </p:txBody>
        </p:sp>
        <p:sp>
          <p:nvSpPr>
            <p:cNvPr id="1497124" name="AutoShape 36"/>
            <p:cNvSpPr>
              <a:spLocks noChangeAspect="1" noChangeArrowheads="1"/>
            </p:cNvSpPr>
            <p:nvPr/>
          </p:nvSpPr>
          <p:spPr bwMode="auto">
            <a:xfrm>
              <a:off x="4900" y="2704"/>
              <a:ext cx="133" cy="11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97125" name="Rectangle 37"/>
            <p:cNvSpPr>
              <a:spLocks noChangeArrowheads="1"/>
            </p:cNvSpPr>
            <p:nvPr/>
          </p:nvSpPr>
          <p:spPr bwMode="auto">
            <a:xfrm>
              <a:off x="4429" y="2478"/>
              <a:ext cx="1076" cy="21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400">
                  <a:cs typeface="+mn-cs"/>
                </a:rPr>
                <a:t>badgeNumber: Integer</a:t>
              </a:r>
            </a:p>
          </p:txBody>
        </p:sp>
      </p:gr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7D2270E2-C538-4440-8842-C2425C4A980E}" type="slidenum">
              <a:rPr lang="en-US"/>
              <a:pPr>
                <a:defRPr/>
              </a:pPr>
              <a:t>157</a:t>
            </a:fld>
            <a:endParaRPr lang="en-US"/>
          </a:p>
        </p:txBody>
      </p:sp>
      <p:sp>
        <p:nvSpPr>
          <p:cNvPr id="1169410"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9411" name="Rectangle 1027"/>
          <p:cNvSpPr>
            <a:spLocks noGrp="1" noChangeArrowheads="1"/>
          </p:cNvSpPr>
          <p:nvPr>
            <p:ph type="body" idx="1"/>
          </p:nvPr>
        </p:nvSpPr>
        <p:spPr/>
        <p:txBody>
          <a:bodyPr/>
          <a:lstStyle/>
          <a:p>
            <a:pPr>
              <a:defRPr/>
            </a:pPr>
            <a:r>
              <a:rPr lang="en-US" dirty="0">
                <a:solidFill>
                  <a:schemeClr val="folHlink"/>
                </a:solidFill>
              </a:rPr>
              <a:t>Overview</a:t>
            </a:r>
          </a:p>
          <a:p>
            <a:pPr>
              <a:defRPr/>
            </a:pPr>
            <a:r>
              <a:rPr lang="en-US" dirty="0" smtClean="0">
                <a:solidFill>
                  <a:schemeClr val="folHlink"/>
                </a:solidFill>
              </a:rPr>
              <a:t>Analysis Concepts</a:t>
            </a:r>
          </a:p>
          <a:p>
            <a:pPr lvl="1">
              <a:defRPr/>
            </a:pPr>
            <a:r>
              <a:rPr lang="en-US" dirty="0" smtClean="0">
                <a:solidFill>
                  <a:schemeClr val="folHlink"/>
                </a:solidFill>
              </a:rPr>
              <a:t>Modeling </a:t>
            </a:r>
            <a:r>
              <a:rPr lang="en-US" dirty="0">
                <a:solidFill>
                  <a:schemeClr val="folHlink"/>
                </a:solidFill>
              </a:rPr>
              <a:t>structure: class </a:t>
            </a:r>
            <a:r>
              <a:rPr lang="en-US" dirty="0" smtClean="0">
                <a:solidFill>
                  <a:schemeClr val="folHlink"/>
                </a:solidFill>
              </a:rPr>
              <a:t>diagram</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a:t>
            </a:r>
            <a:r>
              <a:rPr lang="en-US" dirty="0" err="1" smtClean="0">
                <a:solidFill>
                  <a:schemeClr val="folHlink"/>
                </a:solidFill>
              </a:rPr>
              <a:t>behaviour</a:t>
            </a:r>
            <a:r>
              <a:rPr lang="en-US" dirty="0" smtClean="0">
                <a:solidFill>
                  <a:schemeClr val="folHlink"/>
                </a:solidFill>
              </a:rPr>
              <a:t>: state machine diagram</a:t>
            </a:r>
            <a:endParaRPr lang="en-US" dirty="0">
              <a:solidFill>
                <a:schemeClr val="folHlink"/>
              </a:solidFill>
            </a:endParaRPr>
          </a:p>
          <a:p>
            <a:pPr>
              <a:defRPr/>
            </a:pPr>
            <a:r>
              <a:rPr lang="en-US" dirty="0" smtClean="0"/>
              <a:t>Analysis </a:t>
            </a:r>
            <a:r>
              <a:rPr lang="en-US" dirty="0"/>
              <a:t>Process</a:t>
            </a:r>
          </a:p>
          <a:p>
            <a:pPr lvl="1">
              <a:defRPr/>
            </a:pPr>
            <a:r>
              <a:rPr lang="en-US" dirty="0">
                <a:solidFill>
                  <a:schemeClr val="folHlink"/>
                </a:solidFill>
              </a:rPr>
              <a:t>Finding objects/classes (heuristics)</a:t>
            </a:r>
          </a:p>
          <a:p>
            <a:pPr lvl="1">
              <a:defRPr/>
            </a:pPr>
            <a:r>
              <a:rPr lang="en-US" dirty="0">
                <a:solidFill>
                  <a:schemeClr val="folHlink"/>
                </a:solidFill>
              </a:rPr>
              <a:t>Finding relationships: associations and attributes (heuristics)</a:t>
            </a:r>
          </a:p>
          <a:p>
            <a:pPr lvl="1">
              <a:defRPr/>
            </a:pPr>
            <a:r>
              <a:rPr lang="en-US" dirty="0">
                <a:solidFill>
                  <a:srgbClr val="000000"/>
                </a:solidFill>
              </a:rPr>
              <a:t>Interactions/behavior (heuristics)</a:t>
            </a:r>
          </a:p>
          <a:p>
            <a:pPr lvl="1">
              <a:defRPr/>
            </a:pPr>
            <a:r>
              <a:rPr lang="en-US" dirty="0" smtClean="0">
                <a:solidFill>
                  <a:schemeClr val="folHlink"/>
                </a:solidFill>
              </a:rPr>
              <a:t>Responsibilities and consistency</a:t>
            </a:r>
            <a:endParaRPr lang="en-US" dirty="0">
              <a:solidFill>
                <a:schemeClr val="folHlink"/>
              </a:solidFill>
            </a:endParaRPr>
          </a:p>
          <a:p>
            <a:pPr lvl="1">
              <a:defRPr/>
            </a:pPr>
            <a:r>
              <a:rPr lang="en-US" dirty="0">
                <a:solidFill>
                  <a:schemeClr val="folHlink"/>
                </a:solidFill>
              </a:rPr>
              <a:t>Analysis review</a:t>
            </a:r>
          </a:p>
          <a:p>
            <a:pPr lvl="1">
              <a:defRPr/>
            </a:pPr>
            <a:endParaRPr lang="en-US" dirty="0">
              <a:solidFill>
                <a:schemeClr val="folHlink"/>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1C9AFC81-315C-1A4E-A2CC-82AFAF2BE92E}" type="slidenum">
              <a:rPr lang="en-US"/>
              <a:pPr>
                <a:defRPr/>
              </a:pPr>
              <a:t>158</a:t>
            </a:fld>
            <a:endParaRPr lang="en-US"/>
          </a:p>
        </p:txBody>
      </p:sp>
      <p:sp>
        <p:nvSpPr>
          <p:cNvPr id="1077250" name="Rectangle 2"/>
          <p:cNvSpPr>
            <a:spLocks noGrp="1" noChangeArrowheads="1"/>
          </p:cNvSpPr>
          <p:nvPr>
            <p:ph type="title"/>
          </p:nvPr>
        </p:nvSpPr>
        <p:spPr/>
        <p:txBody>
          <a:bodyPr/>
          <a:lstStyle/>
          <a:p>
            <a:pPr>
              <a:defRPr/>
            </a:pPr>
            <a:r>
              <a:rPr lang="en-US" smtClean="0">
                <a:cs typeface="+mj-cs"/>
              </a:rPr>
              <a:t>Modeling Object Behavior</a:t>
            </a:r>
          </a:p>
        </p:txBody>
      </p:sp>
      <p:sp>
        <p:nvSpPr>
          <p:cNvPr id="1077251" name="Rectangle 3"/>
          <p:cNvSpPr>
            <a:spLocks noGrp="1" noChangeArrowheads="1"/>
          </p:cNvSpPr>
          <p:nvPr>
            <p:ph type="body" idx="1"/>
          </p:nvPr>
        </p:nvSpPr>
        <p:spPr/>
        <p:txBody>
          <a:bodyPr/>
          <a:lstStyle/>
          <a:p>
            <a:pPr>
              <a:defRPr/>
            </a:pPr>
            <a:r>
              <a:rPr lang="en-US" dirty="0" smtClean="0">
                <a:cs typeface="+mn-cs"/>
              </a:rPr>
              <a:t>Sequence diagrams represent behavior from the perspective of single use case</a:t>
            </a:r>
          </a:p>
          <a:p>
            <a:pPr lvl="1">
              <a:defRPr/>
            </a:pPr>
            <a:r>
              <a:rPr lang="en-US" dirty="0" smtClean="0"/>
              <a:t>Shows how the </a:t>
            </a:r>
            <a:r>
              <a:rPr lang="en-US" dirty="0" err="1" smtClean="0"/>
              <a:t>behaviour</a:t>
            </a:r>
            <a:r>
              <a:rPr lang="en-US" dirty="0" smtClean="0"/>
              <a:t> of a use case is distributed among participating objects.</a:t>
            </a:r>
          </a:p>
          <a:p>
            <a:pPr>
              <a:defRPr/>
            </a:pPr>
            <a:r>
              <a:rPr lang="en-US" dirty="0" err="1" smtClean="0">
                <a:cs typeface="+mn-cs"/>
              </a:rPr>
              <a:t>Statechart</a:t>
            </a:r>
            <a:r>
              <a:rPr lang="en-US" dirty="0" smtClean="0">
                <a:cs typeface="+mn-cs"/>
              </a:rPr>
              <a:t> diagrams capture behavior from the perspective of a single object</a:t>
            </a:r>
          </a:p>
          <a:p>
            <a:pPr lvl="1">
              <a:defRPr/>
            </a:pPr>
            <a:r>
              <a:rPr lang="en-US" dirty="0" smtClean="0"/>
              <a:t>Focus only on objects with non-trivial behavior (multi-modal, state-dependent)</a:t>
            </a:r>
          </a:p>
          <a:p>
            <a:pPr>
              <a:defRPr/>
            </a:pPr>
            <a:endParaRPr lang="en-US" dirty="0" smtClean="0">
              <a:cs typeface="+mn-cs"/>
            </a:endParaRPr>
          </a:p>
          <a:p>
            <a:pPr>
              <a:defRPr/>
            </a:pPr>
            <a:r>
              <a:rPr lang="en-US" dirty="0" smtClean="0">
                <a:cs typeface="+mn-cs"/>
              </a:rPr>
              <a:t>Help identify missing Use Cases </a:t>
            </a:r>
          </a:p>
          <a:p>
            <a:pPr>
              <a:defRPr/>
            </a:pPr>
            <a:r>
              <a:rPr lang="en-US" dirty="0" smtClean="0">
                <a:cs typeface="+mn-cs"/>
              </a:rPr>
              <a:t>Help identify missing objects and/or operations</a:t>
            </a:r>
          </a:p>
          <a:p>
            <a:pPr>
              <a:defRPr/>
            </a:pPr>
            <a:r>
              <a:rPr lang="en-US" dirty="0" smtClean="0">
                <a:cs typeface="+mn-cs"/>
              </a:rPr>
              <a:t>Build more formal description of the object behavior</a:t>
            </a:r>
          </a:p>
          <a:p>
            <a:pPr>
              <a:buFontTx/>
              <a:buNone/>
              <a:defRPr/>
            </a:pPr>
            <a:endParaRPr lang="en-US" dirty="0" smtClean="0">
              <a:cs typeface="+mn-cs"/>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44" name="Slide Number Placeholder 3"/>
          <p:cNvSpPr>
            <a:spLocks noGrp="1"/>
          </p:cNvSpPr>
          <p:nvPr>
            <p:ph type="sldNum" sz="quarter" idx="11"/>
          </p:nvPr>
        </p:nvSpPr>
        <p:spPr/>
        <p:txBody>
          <a:bodyPr/>
          <a:lstStyle/>
          <a:p>
            <a:pPr>
              <a:defRPr/>
            </a:pPr>
            <a:fld id="{D1E2B075-8F6E-DC40-9691-49CFE2A1DE5B}" type="slidenum">
              <a:rPr lang="en-US"/>
              <a:pPr>
                <a:defRPr/>
              </a:pPr>
              <a:t>159</a:t>
            </a:fld>
            <a:endParaRPr lang="en-US"/>
          </a:p>
        </p:txBody>
      </p:sp>
      <p:sp>
        <p:nvSpPr>
          <p:cNvPr id="1079298" name="Rectangle 2"/>
          <p:cNvSpPr>
            <a:spLocks noGrp="1" noChangeArrowheads="1"/>
          </p:cNvSpPr>
          <p:nvPr>
            <p:ph type="title"/>
          </p:nvPr>
        </p:nvSpPr>
        <p:spPr/>
        <p:txBody>
          <a:bodyPr/>
          <a:lstStyle/>
          <a:p>
            <a:pPr>
              <a:defRPr/>
            </a:pPr>
            <a:r>
              <a:rPr lang="en-US" smtClean="0">
                <a:cs typeface="+mj-cs"/>
              </a:rPr>
              <a:t>Incident Statechart</a:t>
            </a:r>
          </a:p>
        </p:txBody>
      </p:sp>
      <p:grpSp>
        <p:nvGrpSpPr>
          <p:cNvPr id="259076" name="Group 3"/>
          <p:cNvGrpSpPr>
            <a:grpSpLocks/>
          </p:cNvGrpSpPr>
          <p:nvPr/>
        </p:nvGrpSpPr>
        <p:grpSpPr bwMode="auto">
          <a:xfrm>
            <a:off x="238125" y="1828800"/>
            <a:ext cx="8829675" cy="1738313"/>
            <a:chOff x="208" y="1644"/>
            <a:chExt cx="5562" cy="1095"/>
          </a:xfrm>
        </p:grpSpPr>
        <p:sp>
          <p:nvSpPr>
            <p:cNvPr id="259078" name="Line 4"/>
            <p:cNvSpPr>
              <a:spLocks noChangeShapeType="1"/>
            </p:cNvSpPr>
            <p:nvPr/>
          </p:nvSpPr>
          <p:spPr bwMode="auto">
            <a:xfrm>
              <a:off x="1506" y="2272"/>
              <a:ext cx="139"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079" name="Freeform 5"/>
            <p:cNvSpPr>
              <a:spLocks/>
            </p:cNvSpPr>
            <p:nvPr/>
          </p:nvSpPr>
          <p:spPr bwMode="auto">
            <a:xfrm>
              <a:off x="1506" y="2230"/>
              <a:ext cx="139" cy="83"/>
            </a:xfrm>
            <a:custGeom>
              <a:avLst/>
              <a:gdLst>
                <a:gd name="T0" fmla="*/ 0 w 139"/>
                <a:gd name="T1" fmla="*/ 0 h 83"/>
                <a:gd name="T2" fmla="*/ 139 w 139"/>
                <a:gd name="T3" fmla="*/ 42 h 83"/>
                <a:gd name="T4" fmla="*/ 0 w 139"/>
                <a:gd name="T5" fmla="*/ 83 h 83"/>
                <a:gd name="T6" fmla="*/ 0 60000 65536"/>
                <a:gd name="T7" fmla="*/ 0 60000 65536"/>
                <a:gd name="T8" fmla="*/ 0 60000 65536"/>
              </a:gdLst>
              <a:ahLst/>
              <a:cxnLst>
                <a:cxn ang="T6">
                  <a:pos x="T0" y="T1"/>
                </a:cxn>
                <a:cxn ang="T7">
                  <a:pos x="T2" y="T3"/>
                </a:cxn>
                <a:cxn ang="T8">
                  <a:pos x="T4" y="T5"/>
                </a:cxn>
              </a:cxnLst>
              <a:rect l="0" t="0" r="r" b="b"/>
              <a:pathLst>
                <a:path w="139" h="83">
                  <a:moveTo>
                    <a:pt x="0" y="0"/>
                  </a:moveTo>
                  <a:lnTo>
                    <a:pt x="139" y="42"/>
                  </a:lnTo>
                  <a:lnTo>
                    <a:pt x="0" y="83"/>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9080" name="Line 6"/>
            <p:cNvSpPr>
              <a:spLocks noChangeShapeType="1"/>
            </p:cNvSpPr>
            <p:nvPr/>
          </p:nvSpPr>
          <p:spPr bwMode="auto">
            <a:xfrm>
              <a:off x="1185" y="2272"/>
              <a:ext cx="321"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081" name="Line 7"/>
            <p:cNvSpPr>
              <a:spLocks noChangeShapeType="1"/>
            </p:cNvSpPr>
            <p:nvPr/>
          </p:nvSpPr>
          <p:spPr bwMode="auto">
            <a:xfrm>
              <a:off x="2957" y="2244"/>
              <a:ext cx="15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082" name="Freeform 8"/>
            <p:cNvSpPr>
              <a:spLocks/>
            </p:cNvSpPr>
            <p:nvPr/>
          </p:nvSpPr>
          <p:spPr bwMode="auto">
            <a:xfrm>
              <a:off x="2971" y="2202"/>
              <a:ext cx="139" cy="70"/>
            </a:xfrm>
            <a:custGeom>
              <a:avLst/>
              <a:gdLst>
                <a:gd name="T0" fmla="*/ 0 w 139"/>
                <a:gd name="T1" fmla="*/ 0 h 70"/>
                <a:gd name="T2" fmla="*/ 139 w 139"/>
                <a:gd name="T3" fmla="*/ 42 h 70"/>
                <a:gd name="T4" fmla="*/ 0 w 139"/>
                <a:gd name="T5" fmla="*/ 70 h 70"/>
                <a:gd name="T6" fmla="*/ 0 60000 65536"/>
                <a:gd name="T7" fmla="*/ 0 60000 65536"/>
                <a:gd name="T8" fmla="*/ 0 60000 65536"/>
              </a:gdLst>
              <a:ahLst/>
              <a:cxnLst>
                <a:cxn ang="T6">
                  <a:pos x="T0" y="T1"/>
                </a:cxn>
                <a:cxn ang="T7">
                  <a:pos x="T2" y="T3"/>
                </a:cxn>
                <a:cxn ang="T8">
                  <a:pos x="T4" y="T5"/>
                </a:cxn>
              </a:cxnLst>
              <a:rect l="0" t="0" r="r" b="b"/>
              <a:pathLst>
                <a:path w="139" h="70">
                  <a:moveTo>
                    <a:pt x="0" y="0"/>
                  </a:moveTo>
                  <a:lnTo>
                    <a:pt x="139" y="42"/>
                  </a:lnTo>
                  <a:lnTo>
                    <a:pt x="0" y="7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9083" name="Line 9"/>
            <p:cNvSpPr>
              <a:spLocks noChangeShapeType="1"/>
            </p:cNvSpPr>
            <p:nvPr/>
          </p:nvSpPr>
          <p:spPr bwMode="auto">
            <a:xfrm>
              <a:off x="2650" y="2244"/>
              <a:ext cx="307"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084" name="Line 10"/>
            <p:cNvSpPr>
              <a:spLocks noChangeShapeType="1"/>
            </p:cNvSpPr>
            <p:nvPr/>
          </p:nvSpPr>
          <p:spPr bwMode="auto">
            <a:xfrm>
              <a:off x="4408" y="2244"/>
              <a:ext cx="15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085" name="Freeform 11"/>
            <p:cNvSpPr>
              <a:spLocks/>
            </p:cNvSpPr>
            <p:nvPr/>
          </p:nvSpPr>
          <p:spPr bwMode="auto">
            <a:xfrm>
              <a:off x="4422" y="2202"/>
              <a:ext cx="139" cy="70"/>
            </a:xfrm>
            <a:custGeom>
              <a:avLst/>
              <a:gdLst>
                <a:gd name="T0" fmla="*/ 0 w 139"/>
                <a:gd name="T1" fmla="*/ 0 h 70"/>
                <a:gd name="T2" fmla="*/ 139 w 139"/>
                <a:gd name="T3" fmla="*/ 42 h 70"/>
                <a:gd name="T4" fmla="*/ 0 w 139"/>
                <a:gd name="T5" fmla="*/ 70 h 70"/>
                <a:gd name="T6" fmla="*/ 0 60000 65536"/>
                <a:gd name="T7" fmla="*/ 0 60000 65536"/>
                <a:gd name="T8" fmla="*/ 0 60000 65536"/>
              </a:gdLst>
              <a:ahLst/>
              <a:cxnLst>
                <a:cxn ang="T6">
                  <a:pos x="T0" y="T1"/>
                </a:cxn>
                <a:cxn ang="T7">
                  <a:pos x="T2" y="T3"/>
                </a:cxn>
                <a:cxn ang="T8">
                  <a:pos x="T4" y="T5"/>
                </a:cxn>
              </a:cxnLst>
              <a:rect l="0" t="0" r="r" b="b"/>
              <a:pathLst>
                <a:path w="139" h="70">
                  <a:moveTo>
                    <a:pt x="0" y="0"/>
                  </a:moveTo>
                  <a:lnTo>
                    <a:pt x="139" y="42"/>
                  </a:lnTo>
                  <a:lnTo>
                    <a:pt x="0" y="7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9086" name="Line 12"/>
            <p:cNvSpPr>
              <a:spLocks noChangeShapeType="1"/>
            </p:cNvSpPr>
            <p:nvPr/>
          </p:nvSpPr>
          <p:spPr bwMode="auto">
            <a:xfrm>
              <a:off x="4101" y="2244"/>
              <a:ext cx="307"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087" name="Rectangle 13"/>
            <p:cNvSpPr>
              <a:spLocks noChangeArrowheads="1"/>
            </p:cNvSpPr>
            <p:nvPr/>
          </p:nvSpPr>
          <p:spPr bwMode="auto">
            <a:xfrm>
              <a:off x="579" y="2561"/>
              <a:ext cx="192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dirty="0" err="1">
                  <a:solidFill>
                    <a:srgbClr val="000000"/>
                  </a:solidFill>
                  <a:latin typeface="Courier New" charset="0"/>
                </a:rPr>
                <a:t>numAllocatedResource</a:t>
              </a:r>
              <a:r>
                <a:rPr lang="en-US" sz="1600" b="1" dirty="0">
                  <a:solidFill>
                    <a:srgbClr val="000000"/>
                  </a:solidFill>
                  <a:latin typeface="Courier New" charset="0"/>
                </a:rPr>
                <a:t> == 0</a:t>
              </a:r>
              <a:endParaRPr lang="en-US" sz="1600" dirty="0">
                <a:latin typeface="Courier New" charset="0"/>
              </a:endParaRPr>
            </a:p>
          </p:txBody>
        </p:sp>
        <p:sp>
          <p:nvSpPr>
            <p:cNvPr id="259088" name="Rectangle 14"/>
            <p:cNvSpPr>
              <a:spLocks noChangeArrowheads="1"/>
            </p:cNvSpPr>
            <p:nvPr/>
          </p:nvSpPr>
          <p:spPr bwMode="auto">
            <a:xfrm>
              <a:off x="2491" y="1742"/>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all reports</a:t>
              </a:r>
              <a:endParaRPr lang="en-US" sz="1600">
                <a:latin typeface="Courier New" charset="0"/>
              </a:endParaRPr>
            </a:p>
          </p:txBody>
        </p:sp>
        <p:sp>
          <p:nvSpPr>
            <p:cNvPr id="259089" name="Rectangle 15"/>
            <p:cNvSpPr>
              <a:spLocks noChangeArrowheads="1"/>
            </p:cNvSpPr>
            <p:nvPr/>
          </p:nvSpPr>
          <p:spPr bwMode="auto">
            <a:xfrm>
              <a:off x="3845" y="2585"/>
              <a:ext cx="192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when incident.date &gt; 1yr.</a:t>
              </a:r>
              <a:endParaRPr lang="en-US" sz="1600">
                <a:latin typeface="Courier New" charset="0"/>
              </a:endParaRPr>
            </a:p>
          </p:txBody>
        </p:sp>
        <p:grpSp>
          <p:nvGrpSpPr>
            <p:cNvPr id="259090" name="Group 16"/>
            <p:cNvGrpSpPr>
              <a:grpSpLocks/>
            </p:cNvGrpSpPr>
            <p:nvPr/>
          </p:nvGrpSpPr>
          <p:grpSpPr bwMode="auto">
            <a:xfrm>
              <a:off x="668" y="1728"/>
              <a:ext cx="98" cy="293"/>
              <a:chOff x="668" y="1728"/>
              <a:chExt cx="98" cy="293"/>
            </a:xfrm>
          </p:grpSpPr>
          <p:sp>
            <p:nvSpPr>
              <p:cNvPr id="259112" name="Oval 17"/>
              <p:cNvSpPr>
                <a:spLocks noChangeArrowheads="1"/>
              </p:cNvSpPr>
              <p:nvPr/>
            </p:nvSpPr>
            <p:spPr bwMode="auto">
              <a:xfrm>
                <a:off x="668" y="1728"/>
                <a:ext cx="98" cy="97"/>
              </a:xfrm>
              <a:prstGeom prst="ellipse">
                <a:avLst/>
              </a:prstGeom>
              <a:solidFill>
                <a:srgbClr val="000000"/>
              </a:solidFill>
              <a:ln w="22225">
                <a:solidFill>
                  <a:srgbClr val="000000"/>
                </a:solidFill>
                <a:round/>
                <a:headEnd/>
                <a:tailEnd/>
              </a:ln>
            </p:spPr>
            <p:txBody>
              <a:bodyPr/>
              <a:lstStyle/>
              <a:p>
                <a:endParaRPr lang="en-US"/>
              </a:p>
            </p:txBody>
          </p:sp>
          <p:sp>
            <p:nvSpPr>
              <p:cNvPr id="259113" name="Line 18"/>
              <p:cNvSpPr>
                <a:spLocks noChangeShapeType="1"/>
              </p:cNvSpPr>
              <p:nvPr/>
            </p:nvSpPr>
            <p:spPr bwMode="auto">
              <a:xfrm>
                <a:off x="710" y="1867"/>
                <a:ext cx="1" cy="15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14" name="Freeform 19"/>
              <p:cNvSpPr>
                <a:spLocks/>
              </p:cNvSpPr>
              <p:nvPr/>
            </p:nvSpPr>
            <p:spPr bwMode="auto">
              <a:xfrm>
                <a:off x="668" y="1881"/>
                <a:ext cx="84" cy="140"/>
              </a:xfrm>
              <a:custGeom>
                <a:avLst/>
                <a:gdLst>
                  <a:gd name="T0" fmla="*/ 84 w 84"/>
                  <a:gd name="T1" fmla="*/ 0 h 140"/>
                  <a:gd name="T2" fmla="*/ 42 w 84"/>
                  <a:gd name="T3" fmla="*/ 140 h 140"/>
                  <a:gd name="T4" fmla="*/ 0 w 84"/>
                  <a:gd name="T5" fmla="*/ 0 h 140"/>
                  <a:gd name="T6" fmla="*/ 0 60000 65536"/>
                  <a:gd name="T7" fmla="*/ 0 60000 65536"/>
                  <a:gd name="T8" fmla="*/ 0 60000 65536"/>
                </a:gdLst>
                <a:ahLst/>
                <a:cxnLst>
                  <a:cxn ang="T6">
                    <a:pos x="T0" y="T1"/>
                  </a:cxn>
                  <a:cxn ang="T7">
                    <a:pos x="T2" y="T3"/>
                  </a:cxn>
                  <a:cxn ang="T8">
                    <a:pos x="T4" y="T5"/>
                  </a:cxn>
                </a:cxnLst>
                <a:rect l="0" t="0" r="r" b="b"/>
                <a:pathLst>
                  <a:path w="84" h="140">
                    <a:moveTo>
                      <a:pt x="84" y="0"/>
                    </a:moveTo>
                    <a:lnTo>
                      <a:pt x="42" y="140"/>
                    </a:lnTo>
                    <a:lnTo>
                      <a:pt x="0" y="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9115" name="Line 20"/>
              <p:cNvSpPr>
                <a:spLocks noChangeShapeType="1"/>
              </p:cNvSpPr>
              <p:nvPr/>
            </p:nvSpPr>
            <p:spPr bwMode="auto">
              <a:xfrm>
                <a:off x="710" y="1783"/>
                <a:ext cx="1" cy="8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9091" name="Group 21"/>
            <p:cNvGrpSpPr>
              <a:grpSpLocks/>
            </p:cNvGrpSpPr>
            <p:nvPr/>
          </p:nvGrpSpPr>
          <p:grpSpPr bwMode="auto">
            <a:xfrm>
              <a:off x="5008" y="1644"/>
              <a:ext cx="153" cy="404"/>
              <a:chOff x="5008" y="1644"/>
              <a:chExt cx="153" cy="404"/>
            </a:xfrm>
          </p:grpSpPr>
          <p:grpSp>
            <p:nvGrpSpPr>
              <p:cNvPr id="259105" name="Group 22"/>
              <p:cNvGrpSpPr>
                <a:grpSpLocks/>
              </p:cNvGrpSpPr>
              <p:nvPr/>
            </p:nvGrpSpPr>
            <p:grpSpPr bwMode="auto">
              <a:xfrm>
                <a:off x="5043" y="1811"/>
                <a:ext cx="83" cy="237"/>
                <a:chOff x="5036" y="1811"/>
                <a:chExt cx="83" cy="237"/>
              </a:xfrm>
            </p:grpSpPr>
            <p:sp>
              <p:nvSpPr>
                <p:cNvPr id="259109" name="Line 23"/>
                <p:cNvSpPr>
                  <a:spLocks noChangeShapeType="1"/>
                </p:cNvSpPr>
                <p:nvPr/>
              </p:nvSpPr>
              <p:spPr bwMode="auto">
                <a:xfrm flipV="1">
                  <a:off x="5078" y="1811"/>
                  <a:ext cx="1" cy="14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10" name="Freeform 24"/>
                <p:cNvSpPr>
                  <a:spLocks/>
                </p:cNvSpPr>
                <p:nvPr/>
              </p:nvSpPr>
              <p:spPr bwMode="auto">
                <a:xfrm>
                  <a:off x="5036" y="1811"/>
                  <a:ext cx="83" cy="140"/>
                </a:xfrm>
                <a:custGeom>
                  <a:avLst/>
                  <a:gdLst>
                    <a:gd name="T0" fmla="*/ 0 w 83"/>
                    <a:gd name="T1" fmla="*/ 140 h 140"/>
                    <a:gd name="T2" fmla="*/ 42 w 83"/>
                    <a:gd name="T3" fmla="*/ 0 h 140"/>
                    <a:gd name="T4" fmla="*/ 83 w 83"/>
                    <a:gd name="T5" fmla="*/ 140 h 140"/>
                    <a:gd name="T6" fmla="*/ 0 60000 65536"/>
                    <a:gd name="T7" fmla="*/ 0 60000 65536"/>
                    <a:gd name="T8" fmla="*/ 0 60000 65536"/>
                  </a:gdLst>
                  <a:ahLst/>
                  <a:cxnLst>
                    <a:cxn ang="T6">
                      <a:pos x="T0" y="T1"/>
                    </a:cxn>
                    <a:cxn ang="T7">
                      <a:pos x="T2" y="T3"/>
                    </a:cxn>
                    <a:cxn ang="T8">
                      <a:pos x="T4" y="T5"/>
                    </a:cxn>
                  </a:cxnLst>
                  <a:rect l="0" t="0" r="r" b="b"/>
                  <a:pathLst>
                    <a:path w="83" h="140">
                      <a:moveTo>
                        <a:pt x="0" y="140"/>
                      </a:moveTo>
                      <a:lnTo>
                        <a:pt x="42" y="0"/>
                      </a:lnTo>
                      <a:lnTo>
                        <a:pt x="83" y="14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9111" name="Line 25"/>
                <p:cNvSpPr>
                  <a:spLocks noChangeShapeType="1"/>
                </p:cNvSpPr>
                <p:nvPr/>
              </p:nvSpPr>
              <p:spPr bwMode="auto">
                <a:xfrm>
                  <a:off x="5078" y="1951"/>
                  <a:ext cx="1" cy="97"/>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9106" name="Group 26"/>
              <p:cNvGrpSpPr>
                <a:grpSpLocks/>
              </p:cNvGrpSpPr>
              <p:nvPr/>
            </p:nvGrpSpPr>
            <p:grpSpPr bwMode="auto">
              <a:xfrm>
                <a:off x="5008" y="1644"/>
                <a:ext cx="153" cy="153"/>
                <a:chOff x="5008" y="1644"/>
                <a:chExt cx="153" cy="153"/>
              </a:xfrm>
            </p:grpSpPr>
            <p:sp>
              <p:nvSpPr>
                <p:cNvPr id="259107" name="Oval 27"/>
                <p:cNvSpPr>
                  <a:spLocks noChangeArrowheads="1"/>
                </p:cNvSpPr>
                <p:nvPr/>
              </p:nvSpPr>
              <p:spPr bwMode="auto">
                <a:xfrm>
                  <a:off x="5036" y="1672"/>
                  <a:ext cx="97" cy="97"/>
                </a:xfrm>
                <a:prstGeom prst="ellipse">
                  <a:avLst/>
                </a:prstGeom>
                <a:solidFill>
                  <a:srgbClr val="000000"/>
                </a:solidFill>
                <a:ln w="22225">
                  <a:solidFill>
                    <a:srgbClr val="000000"/>
                  </a:solidFill>
                  <a:round/>
                  <a:headEnd/>
                  <a:tailEnd/>
                </a:ln>
              </p:spPr>
              <p:txBody>
                <a:bodyPr/>
                <a:lstStyle/>
                <a:p>
                  <a:endParaRPr lang="en-US"/>
                </a:p>
              </p:txBody>
            </p:sp>
            <p:sp>
              <p:nvSpPr>
                <p:cNvPr id="259108" name="Oval 28"/>
                <p:cNvSpPr>
                  <a:spLocks noChangeArrowheads="1"/>
                </p:cNvSpPr>
                <p:nvPr/>
              </p:nvSpPr>
              <p:spPr bwMode="auto">
                <a:xfrm>
                  <a:off x="5008" y="1644"/>
                  <a:ext cx="153" cy="153"/>
                </a:xfrm>
                <a:prstGeom prst="ellipse">
                  <a:avLst/>
                </a:pr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sp>
          <p:nvSpPr>
            <p:cNvPr id="259092" name="Rectangle 29"/>
            <p:cNvSpPr>
              <a:spLocks noChangeArrowheads="1"/>
            </p:cNvSpPr>
            <p:nvPr/>
          </p:nvSpPr>
          <p:spPr bwMode="auto">
            <a:xfrm>
              <a:off x="2491" y="1853"/>
              <a:ext cx="100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are submitted</a:t>
              </a:r>
              <a:endParaRPr lang="en-US" sz="1600">
                <a:latin typeface="Courier New" charset="0"/>
              </a:endParaRPr>
            </a:p>
          </p:txBody>
        </p:sp>
        <p:grpSp>
          <p:nvGrpSpPr>
            <p:cNvPr id="259093" name="Group 30"/>
            <p:cNvGrpSpPr>
              <a:grpSpLocks/>
            </p:cNvGrpSpPr>
            <p:nvPr/>
          </p:nvGrpSpPr>
          <p:grpSpPr bwMode="auto">
            <a:xfrm>
              <a:off x="208" y="2034"/>
              <a:ext cx="977" cy="447"/>
              <a:chOff x="208" y="2034"/>
              <a:chExt cx="977" cy="447"/>
            </a:xfrm>
          </p:grpSpPr>
          <p:sp>
            <p:nvSpPr>
              <p:cNvPr id="259103" name="AutoShape 31"/>
              <p:cNvSpPr>
                <a:spLocks noChangeArrowheads="1"/>
              </p:cNvSpPr>
              <p:nvPr/>
            </p:nvSpPr>
            <p:spPr bwMode="auto">
              <a:xfrm>
                <a:off x="208" y="2034"/>
                <a:ext cx="977" cy="447"/>
              </a:xfrm>
              <a:prstGeom prst="roundRect">
                <a:avLst>
                  <a:gd name="adj" fmla="val 48324"/>
                </a:avLst>
              </a:prstGeom>
              <a:solidFill>
                <a:schemeClr val="bg1"/>
              </a:solidFill>
              <a:ln w="28575">
                <a:solidFill>
                  <a:srgbClr val="000000"/>
                </a:solidFill>
                <a:round/>
                <a:headEnd/>
                <a:tailEnd/>
              </a:ln>
            </p:spPr>
            <p:txBody>
              <a:bodyPr/>
              <a:lstStyle/>
              <a:p>
                <a:endParaRPr lang="en-US"/>
              </a:p>
            </p:txBody>
          </p:sp>
          <p:sp>
            <p:nvSpPr>
              <p:cNvPr id="259104" name="Rectangle 32"/>
              <p:cNvSpPr>
                <a:spLocks noChangeArrowheads="1"/>
              </p:cNvSpPr>
              <p:nvPr/>
            </p:nvSpPr>
            <p:spPr bwMode="auto">
              <a:xfrm>
                <a:off x="466" y="2181"/>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Active</a:t>
                </a:r>
                <a:endParaRPr lang="en-US" sz="1600">
                  <a:latin typeface="Courier New" charset="0"/>
                </a:endParaRPr>
              </a:p>
            </p:txBody>
          </p:sp>
        </p:grpSp>
        <p:grpSp>
          <p:nvGrpSpPr>
            <p:cNvPr id="259094" name="Group 33"/>
            <p:cNvGrpSpPr>
              <a:grpSpLocks/>
            </p:cNvGrpSpPr>
            <p:nvPr/>
          </p:nvGrpSpPr>
          <p:grpSpPr bwMode="auto">
            <a:xfrm>
              <a:off x="1659" y="2034"/>
              <a:ext cx="977" cy="447"/>
              <a:chOff x="1659" y="2034"/>
              <a:chExt cx="977" cy="447"/>
            </a:xfrm>
          </p:grpSpPr>
          <p:sp>
            <p:nvSpPr>
              <p:cNvPr id="259101" name="AutoShape 34"/>
              <p:cNvSpPr>
                <a:spLocks noChangeArrowheads="1"/>
              </p:cNvSpPr>
              <p:nvPr/>
            </p:nvSpPr>
            <p:spPr bwMode="auto">
              <a:xfrm>
                <a:off x="1659" y="2034"/>
                <a:ext cx="977" cy="447"/>
              </a:xfrm>
              <a:prstGeom prst="roundRect">
                <a:avLst>
                  <a:gd name="adj" fmla="val 48324"/>
                </a:avLst>
              </a:prstGeom>
              <a:solidFill>
                <a:schemeClr val="bg1"/>
              </a:solidFill>
              <a:ln w="28575">
                <a:solidFill>
                  <a:srgbClr val="000000"/>
                </a:solidFill>
                <a:round/>
                <a:headEnd/>
                <a:tailEnd/>
              </a:ln>
            </p:spPr>
            <p:txBody>
              <a:bodyPr/>
              <a:lstStyle/>
              <a:p>
                <a:endParaRPr lang="en-US"/>
              </a:p>
            </p:txBody>
          </p:sp>
          <p:sp>
            <p:nvSpPr>
              <p:cNvPr id="259102" name="Rectangle 35"/>
              <p:cNvSpPr>
                <a:spLocks noChangeArrowheads="1"/>
              </p:cNvSpPr>
              <p:nvPr/>
            </p:nvSpPr>
            <p:spPr bwMode="auto">
              <a:xfrm>
                <a:off x="1840" y="2181"/>
                <a:ext cx="61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Inactive</a:t>
                </a:r>
                <a:endParaRPr lang="en-US" sz="1600">
                  <a:latin typeface="Courier New" charset="0"/>
                </a:endParaRPr>
              </a:p>
            </p:txBody>
          </p:sp>
        </p:grpSp>
        <p:grpSp>
          <p:nvGrpSpPr>
            <p:cNvPr id="259095" name="Group 36"/>
            <p:cNvGrpSpPr>
              <a:grpSpLocks/>
            </p:cNvGrpSpPr>
            <p:nvPr/>
          </p:nvGrpSpPr>
          <p:grpSpPr bwMode="auto">
            <a:xfrm>
              <a:off x="3124" y="2034"/>
              <a:ext cx="977" cy="447"/>
              <a:chOff x="3124" y="2034"/>
              <a:chExt cx="977" cy="447"/>
            </a:xfrm>
          </p:grpSpPr>
          <p:sp>
            <p:nvSpPr>
              <p:cNvPr id="259099" name="AutoShape 37"/>
              <p:cNvSpPr>
                <a:spLocks noChangeArrowheads="1"/>
              </p:cNvSpPr>
              <p:nvPr/>
            </p:nvSpPr>
            <p:spPr bwMode="auto">
              <a:xfrm>
                <a:off x="3124" y="2034"/>
                <a:ext cx="977" cy="447"/>
              </a:xfrm>
              <a:prstGeom prst="roundRect">
                <a:avLst>
                  <a:gd name="adj" fmla="val 48324"/>
                </a:avLst>
              </a:prstGeom>
              <a:solidFill>
                <a:schemeClr val="bg1"/>
              </a:solidFill>
              <a:ln w="28575">
                <a:solidFill>
                  <a:srgbClr val="000000"/>
                </a:solidFill>
                <a:round/>
                <a:headEnd/>
                <a:tailEnd/>
              </a:ln>
            </p:spPr>
            <p:txBody>
              <a:bodyPr/>
              <a:lstStyle/>
              <a:p>
                <a:endParaRPr lang="en-US"/>
              </a:p>
            </p:txBody>
          </p:sp>
          <p:sp>
            <p:nvSpPr>
              <p:cNvPr id="259100" name="Rectangle 38"/>
              <p:cNvSpPr>
                <a:spLocks noChangeArrowheads="1"/>
              </p:cNvSpPr>
              <p:nvPr/>
            </p:nvSpPr>
            <p:spPr bwMode="auto">
              <a:xfrm>
                <a:off x="3382" y="2181"/>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Closed</a:t>
                </a:r>
                <a:endParaRPr lang="en-US" sz="1600">
                  <a:latin typeface="Courier New" charset="0"/>
                </a:endParaRPr>
              </a:p>
            </p:txBody>
          </p:sp>
        </p:grpSp>
        <p:grpSp>
          <p:nvGrpSpPr>
            <p:cNvPr id="259096" name="Group 39"/>
            <p:cNvGrpSpPr>
              <a:grpSpLocks/>
            </p:cNvGrpSpPr>
            <p:nvPr/>
          </p:nvGrpSpPr>
          <p:grpSpPr bwMode="auto">
            <a:xfrm>
              <a:off x="4575" y="2034"/>
              <a:ext cx="977" cy="447"/>
              <a:chOff x="4575" y="2034"/>
              <a:chExt cx="977" cy="447"/>
            </a:xfrm>
          </p:grpSpPr>
          <p:sp>
            <p:nvSpPr>
              <p:cNvPr id="259097" name="AutoShape 40"/>
              <p:cNvSpPr>
                <a:spLocks noChangeArrowheads="1"/>
              </p:cNvSpPr>
              <p:nvPr/>
            </p:nvSpPr>
            <p:spPr bwMode="auto">
              <a:xfrm>
                <a:off x="4575" y="2034"/>
                <a:ext cx="977" cy="447"/>
              </a:xfrm>
              <a:prstGeom prst="roundRect">
                <a:avLst>
                  <a:gd name="adj" fmla="val 48324"/>
                </a:avLst>
              </a:prstGeom>
              <a:solidFill>
                <a:schemeClr val="bg1"/>
              </a:solidFill>
              <a:ln w="28575">
                <a:solidFill>
                  <a:srgbClr val="000000"/>
                </a:solidFill>
                <a:round/>
                <a:headEnd/>
                <a:tailEnd/>
              </a:ln>
            </p:spPr>
            <p:txBody>
              <a:bodyPr/>
              <a:lstStyle/>
              <a:p>
                <a:endParaRPr lang="en-US"/>
              </a:p>
            </p:txBody>
          </p:sp>
          <p:sp>
            <p:nvSpPr>
              <p:cNvPr id="259098" name="Rectangle 41"/>
              <p:cNvSpPr>
                <a:spLocks noChangeArrowheads="1"/>
              </p:cNvSpPr>
              <p:nvPr/>
            </p:nvSpPr>
            <p:spPr bwMode="auto">
              <a:xfrm>
                <a:off x="4756" y="2181"/>
                <a:ext cx="61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Archived</a:t>
                </a:r>
                <a:endParaRPr lang="en-US" sz="1600">
                  <a:latin typeface="Courier New" charset="0"/>
                </a:endParaRPr>
              </a:p>
            </p:txBody>
          </p:sp>
        </p:grpSp>
      </p:grpSp>
      <p:sp>
        <p:nvSpPr>
          <p:cNvPr id="1079338" name="Rectangle 42"/>
          <p:cNvSpPr>
            <a:spLocks noChangeArrowheads="1"/>
          </p:cNvSpPr>
          <p:nvPr/>
        </p:nvSpPr>
        <p:spPr bwMode="auto">
          <a:xfrm>
            <a:off x="685800" y="4581525"/>
            <a:ext cx="7772400" cy="151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0188" indent="-230188">
              <a:spcBef>
                <a:spcPct val="20000"/>
              </a:spcBef>
              <a:buFontTx/>
              <a:buChar char="•"/>
              <a:defRPr/>
            </a:pPr>
            <a:r>
              <a:rPr lang="en-US" sz="1600" dirty="0">
                <a:latin typeface="Arial" charset="0"/>
                <a:cs typeface="+mn-cs"/>
              </a:rPr>
              <a:t>Are there Use Cases for documenting, closing, and archiving Incidents?</a:t>
            </a:r>
          </a:p>
          <a:p>
            <a:pPr marL="230188" indent="-230188">
              <a:spcBef>
                <a:spcPct val="20000"/>
              </a:spcBef>
              <a:buFontTx/>
              <a:buChar char="•"/>
              <a:defRPr/>
            </a:pPr>
            <a:r>
              <a:rPr lang="en-US" sz="1600" dirty="0">
                <a:latin typeface="Arial" charset="0"/>
                <a:cs typeface="+mn-cs"/>
              </a:rPr>
              <a:t>The Active state could be further refined and decomposed: nested </a:t>
            </a:r>
            <a:r>
              <a:rPr lang="en-US" sz="1600" dirty="0" err="1">
                <a:latin typeface="Arial" charset="0"/>
                <a:cs typeface="+mn-cs"/>
              </a:rPr>
              <a:t>statecharts</a:t>
            </a:r>
            <a:endParaRPr lang="en-US" sz="1600" dirty="0">
              <a:latin typeface="Arial" charset="0"/>
              <a:cs typeface="+mn-cs"/>
            </a:endParaRPr>
          </a:p>
          <a:p>
            <a:pPr marL="230188" indent="-230188">
              <a:spcBef>
                <a:spcPct val="20000"/>
              </a:spcBef>
              <a:buFontTx/>
              <a:buChar char="•"/>
              <a:defRPr/>
            </a:pPr>
            <a:r>
              <a:rPr lang="en-US" sz="1600" dirty="0">
                <a:latin typeface="Arial" charset="0"/>
                <a:cs typeface="+mn-cs"/>
              </a:rPr>
              <a:t>Transitions conditions can and should be described more formally. (</a:t>
            </a:r>
            <a:r>
              <a:rPr lang="en-US" sz="1600" dirty="0" smtClean="0">
                <a:latin typeface="Arial" charset="0"/>
                <a:cs typeface="+mn-cs"/>
              </a:rPr>
              <a:t>OCL – see later)</a:t>
            </a:r>
            <a:endParaRPr lang="en-US" sz="1600" dirty="0">
              <a:latin typeface="Arial" charset="0"/>
              <a:cs typeface="+mn-cs"/>
            </a:endParaRPr>
          </a:p>
          <a:p>
            <a:pPr marL="230188" indent="-230188">
              <a:spcBef>
                <a:spcPct val="20000"/>
              </a:spcBef>
              <a:buFontTx/>
              <a:buChar char="•"/>
              <a:defRPr/>
            </a:pPr>
            <a:endParaRPr lang="en-US" sz="1600" dirty="0">
              <a:latin typeface="Arial"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DBE79D29-8998-724C-A515-B42CE2C55BA3}" type="slidenum">
              <a:rPr lang="en-US"/>
              <a:pPr>
                <a:defRPr/>
              </a:pPr>
              <a:t>16</a:t>
            </a:fld>
            <a:endParaRPr lang="en-US"/>
          </a:p>
        </p:txBody>
      </p:sp>
      <p:sp>
        <p:nvSpPr>
          <p:cNvPr id="1167362" name="Rectangle 1026"/>
          <p:cNvSpPr>
            <a:spLocks noGrp="1" noChangeArrowheads="1"/>
          </p:cNvSpPr>
          <p:nvPr>
            <p:ph type="title"/>
          </p:nvPr>
        </p:nvSpPr>
        <p:spPr/>
        <p:txBody>
          <a:bodyPr/>
          <a:lstStyle/>
          <a:p>
            <a:pPr>
              <a:defRPr/>
            </a:pPr>
            <a:r>
              <a:rPr lang="en-US" dirty="0"/>
              <a:t>SYSC-3120</a:t>
            </a:r>
            <a:r>
              <a:rPr lang="en-US" dirty="0">
                <a:cs typeface="Times New Roman" charset="0"/>
              </a:rPr>
              <a:t>—</a:t>
            </a:r>
            <a:r>
              <a:rPr lang="en-US" dirty="0"/>
              <a:t>Software Requirements Engineering</a:t>
            </a:r>
            <a:endParaRPr lang="en-US" dirty="0" smtClean="0">
              <a:cs typeface="+mj-cs"/>
            </a:endParaRPr>
          </a:p>
        </p:txBody>
      </p:sp>
      <p:sp>
        <p:nvSpPr>
          <p:cNvPr id="1167363" name="Rectangle 1027"/>
          <p:cNvSpPr>
            <a:spLocks noGrp="1" noChangeArrowheads="1"/>
          </p:cNvSpPr>
          <p:nvPr>
            <p:ph type="body" idx="1"/>
          </p:nvPr>
        </p:nvSpPr>
        <p:spPr/>
        <p:txBody>
          <a:bodyPr/>
          <a:lstStyle/>
          <a:p>
            <a:pPr>
              <a:defRPr/>
            </a:pPr>
            <a:r>
              <a:rPr lang="en-US" dirty="0" smtClean="0">
                <a:solidFill>
                  <a:schemeClr val="folHlink"/>
                </a:solidFill>
                <a:cs typeface="+mn-cs"/>
              </a:rPr>
              <a:t>Overview</a:t>
            </a:r>
          </a:p>
          <a:p>
            <a:pPr>
              <a:defRPr/>
            </a:pPr>
            <a:r>
              <a:rPr lang="en-US" dirty="0" smtClean="0">
                <a:cs typeface="+mn-cs"/>
              </a:rPr>
              <a:t>Analysis Concepts</a:t>
            </a:r>
          </a:p>
          <a:p>
            <a:pPr lvl="1">
              <a:defRPr/>
            </a:pPr>
            <a:r>
              <a:rPr lang="en-US" dirty="0" smtClean="0">
                <a:solidFill>
                  <a:srgbClr val="000000"/>
                </a:solidFill>
              </a:rPr>
              <a:t>Modeling structure: class diagram</a:t>
            </a:r>
          </a:p>
          <a:p>
            <a:pPr lvl="2">
              <a:defRPr/>
            </a:pPr>
            <a:r>
              <a:rPr lang="en-US" dirty="0" smtClean="0">
                <a:solidFill>
                  <a:schemeClr val="folHlink"/>
                </a:solidFill>
              </a:rPr>
              <a:t>Modeling classes</a:t>
            </a:r>
            <a:endParaRPr lang="en-US" dirty="0">
              <a:solidFill>
                <a:schemeClr val="folHlink"/>
              </a:solidFill>
            </a:endParaRPr>
          </a:p>
          <a:p>
            <a:pPr lvl="2">
              <a:defRPr/>
            </a:pPr>
            <a:r>
              <a:rPr lang="en-US" dirty="0" smtClean="0"/>
              <a:t>Different kinds of relationships</a:t>
            </a:r>
          </a:p>
          <a:p>
            <a:pPr lvl="3">
              <a:defRPr/>
            </a:pPr>
            <a:r>
              <a:rPr lang="en-US" dirty="0" smtClean="0"/>
              <a:t>Association</a:t>
            </a:r>
          </a:p>
          <a:p>
            <a:pPr lvl="3">
              <a:defRPr/>
            </a:pPr>
            <a:r>
              <a:rPr lang="en-US" dirty="0" smtClean="0">
                <a:solidFill>
                  <a:schemeClr val="folHlink"/>
                </a:solidFill>
              </a:rPr>
              <a:t>Generalization and Realization</a:t>
            </a:r>
          </a:p>
          <a:p>
            <a:pPr lvl="3">
              <a:defRPr/>
            </a:pPr>
            <a:r>
              <a:rPr lang="en-US" dirty="0" smtClean="0">
                <a:solidFill>
                  <a:schemeClr val="folHlink"/>
                </a:solidFill>
              </a:rPr>
              <a:t>Dependency</a:t>
            </a:r>
          </a:p>
          <a:p>
            <a:pPr lvl="2">
              <a:defRPr/>
            </a:pPr>
            <a:r>
              <a:rPr lang="en-US" dirty="0">
                <a:solidFill>
                  <a:schemeClr val="folHlink"/>
                </a:solidFill>
              </a:rPr>
              <a:t>OCL: Better specifying </a:t>
            </a:r>
            <a:r>
              <a:rPr lang="en-US" dirty="0" smtClean="0">
                <a:solidFill>
                  <a:schemeClr val="folHlink"/>
                </a:solidFill>
              </a:rPr>
              <a:t>operations/classes, </a:t>
            </a:r>
            <a:r>
              <a:rPr lang="en-US" dirty="0">
                <a:solidFill>
                  <a:schemeClr val="folHlink"/>
                </a:solidFill>
              </a:rPr>
              <a:t>constraining class </a:t>
            </a:r>
            <a:r>
              <a:rPr lang="en-US" dirty="0" smtClean="0">
                <a:solidFill>
                  <a:schemeClr val="folHlink"/>
                </a:solidFill>
              </a:rPr>
              <a:t>diagram</a:t>
            </a:r>
          </a:p>
          <a:p>
            <a:pPr lvl="2">
              <a:defRPr/>
            </a:pPr>
            <a:r>
              <a:rPr lang="en-US" dirty="0" err="1">
                <a:solidFill>
                  <a:schemeClr val="folHlink"/>
                </a:solidFill>
              </a:rPr>
              <a:t>Liskov</a:t>
            </a:r>
            <a:r>
              <a:rPr lang="en-US" dirty="0">
                <a:solidFill>
                  <a:schemeClr val="folHlink"/>
                </a:solidFill>
              </a:rPr>
              <a:t> substitution principle</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behavior: state machine diagram</a:t>
            </a:r>
          </a:p>
          <a:p>
            <a:pPr>
              <a:defRPr/>
            </a:pPr>
            <a:r>
              <a:rPr lang="en-US" dirty="0" smtClean="0">
                <a:solidFill>
                  <a:schemeClr val="folHlink"/>
                </a:solidFill>
                <a:cs typeface="+mn-cs"/>
              </a:rPr>
              <a:t>Analysis Process</a:t>
            </a:r>
          </a:p>
          <a:p>
            <a:pPr lvl="1">
              <a:defRPr/>
            </a:pPr>
            <a:r>
              <a:rPr lang="en-US" dirty="0" smtClean="0">
                <a:solidFill>
                  <a:schemeClr val="folHlink"/>
                </a:solidFill>
              </a:rPr>
              <a:t>Finding objects/classes (heuristics)</a:t>
            </a:r>
          </a:p>
          <a:p>
            <a:pPr lvl="1">
              <a:defRPr/>
            </a:pP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6" name="Slide Number Placeholder 4"/>
          <p:cNvSpPr>
            <a:spLocks noGrp="1"/>
          </p:cNvSpPr>
          <p:nvPr>
            <p:ph type="sldNum" sz="quarter" idx="11"/>
          </p:nvPr>
        </p:nvSpPr>
        <p:spPr/>
        <p:txBody>
          <a:bodyPr/>
          <a:lstStyle/>
          <a:p>
            <a:pPr>
              <a:defRPr/>
            </a:pPr>
            <a:fld id="{A70AAF66-2559-F54F-8173-6EE2B220C15C}" type="slidenum">
              <a:rPr lang="en-US"/>
              <a:pPr>
                <a:defRPr/>
              </a:pPr>
              <a:t>160</a:t>
            </a:fld>
            <a:endParaRPr lang="en-US"/>
          </a:p>
        </p:txBody>
      </p:sp>
      <p:sp>
        <p:nvSpPr>
          <p:cNvPr id="1728514" name="Rectangle 2"/>
          <p:cNvSpPr>
            <a:spLocks noGrp="1" noChangeArrowheads="1"/>
          </p:cNvSpPr>
          <p:nvPr>
            <p:ph type="title"/>
          </p:nvPr>
        </p:nvSpPr>
        <p:spPr/>
        <p:txBody>
          <a:bodyPr/>
          <a:lstStyle/>
          <a:p>
            <a:pPr>
              <a:defRPr/>
            </a:pPr>
            <a:r>
              <a:rPr lang="en-US" smtClean="0">
                <a:cs typeface="+mj-cs"/>
              </a:rPr>
              <a:t>Use of Object Types (cont.)</a:t>
            </a:r>
          </a:p>
        </p:txBody>
      </p:sp>
      <p:sp>
        <p:nvSpPr>
          <p:cNvPr id="1728515" name="Rectangle 3"/>
          <p:cNvSpPr>
            <a:spLocks noGrp="1" noChangeArrowheads="1"/>
          </p:cNvSpPr>
          <p:nvPr>
            <p:ph type="body" idx="1"/>
          </p:nvPr>
        </p:nvSpPr>
        <p:spPr/>
        <p:txBody>
          <a:bodyPr/>
          <a:lstStyle/>
          <a:p>
            <a:pPr>
              <a:lnSpc>
                <a:spcPct val="90000"/>
              </a:lnSpc>
              <a:buFontTx/>
              <a:buNone/>
              <a:defRPr/>
            </a:pPr>
            <a:r>
              <a:rPr lang="en-US" dirty="0" smtClean="0">
                <a:cs typeface="+mn-cs"/>
              </a:rPr>
              <a:t>In sequence diagrams</a:t>
            </a:r>
          </a:p>
          <a:p>
            <a:pPr>
              <a:lnSpc>
                <a:spcPct val="90000"/>
              </a:lnSpc>
              <a:defRPr/>
            </a:pPr>
            <a:r>
              <a:rPr lang="en-US" sz="1600" dirty="0" smtClean="0">
                <a:solidFill>
                  <a:srgbClr val="0000FF"/>
                </a:solidFill>
                <a:cs typeface="+mn-cs"/>
              </a:rPr>
              <a:t>Boundary</a:t>
            </a:r>
            <a:r>
              <a:rPr lang="en-US" sz="1600" dirty="0" smtClean="0">
                <a:cs typeface="+mn-cs"/>
              </a:rPr>
              <a:t> objects communicate with </a:t>
            </a:r>
            <a:r>
              <a:rPr lang="en-US" sz="1600" dirty="0" smtClean="0">
                <a:solidFill>
                  <a:srgbClr val="0000FF"/>
                </a:solidFill>
                <a:cs typeface="+mn-cs"/>
              </a:rPr>
              <a:t>Control</a:t>
            </a:r>
            <a:r>
              <a:rPr lang="en-US" sz="1600" dirty="0" smtClean="0">
                <a:cs typeface="+mn-cs"/>
              </a:rPr>
              <a:t> objects.</a:t>
            </a:r>
          </a:p>
          <a:p>
            <a:pPr>
              <a:lnSpc>
                <a:spcPct val="90000"/>
              </a:lnSpc>
              <a:defRPr/>
            </a:pPr>
            <a:r>
              <a:rPr lang="en-US" sz="1600" dirty="0" smtClean="0">
                <a:solidFill>
                  <a:srgbClr val="0000FF"/>
                </a:solidFill>
                <a:cs typeface="+mn-cs"/>
              </a:rPr>
              <a:t>Control</a:t>
            </a:r>
            <a:r>
              <a:rPr lang="en-US" sz="1600" dirty="0" smtClean="0">
                <a:cs typeface="+mn-cs"/>
              </a:rPr>
              <a:t> objects communicate with </a:t>
            </a:r>
            <a:r>
              <a:rPr lang="en-US" sz="1600" dirty="0" smtClean="0">
                <a:solidFill>
                  <a:srgbClr val="0000FF"/>
                </a:solidFill>
                <a:cs typeface="+mn-cs"/>
              </a:rPr>
              <a:t>Boundary</a:t>
            </a:r>
            <a:r>
              <a:rPr lang="en-US" sz="1600" dirty="0" smtClean="0">
                <a:cs typeface="+mn-cs"/>
              </a:rPr>
              <a:t>, </a:t>
            </a:r>
            <a:r>
              <a:rPr lang="en-US" sz="1600" dirty="0" smtClean="0">
                <a:solidFill>
                  <a:srgbClr val="0000FF"/>
                </a:solidFill>
                <a:cs typeface="+mn-cs"/>
              </a:rPr>
              <a:t>Control</a:t>
            </a:r>
            <a:r>
              <a:rPr lang="en-US" sz="1600" dirty="0" smtClean="0">
                <a:cs typeface="+mn-cs"/>
              </a:rPr>
              <a:t> and </a:t>
            </a:r>
            <a:r>
              <a:rPr lang="en-US" sz="1600" dirty="0" smtClean="0">
                <a:solidFill>
                  <a:srgbClr val="0000FF"/>
                </a:solidFill>
                <a:cs typeface="+mn-cs"/>
              </a:rPr>
              <a:t>Entity</a:t>
            </a:r>
            <a:r>
              <a:rPr lang="en-US" sz="1600" dirty="0" smtClean="0">
                <a:cs typeface="+mn-cs"/>
              </a:rPr>
              <a:t> objects.</a:t>
            </a:r>
          </a:p>
          <a:p>
            <a:pPr>
              <a:lnSpc>
                <a:spcPct val="90000"/>
              </a:lnSpc>
              <a:defRPr/>
            </a:pPr>
            <a:r>
              <a:rPr lang="en-US" sz="1600" dirty="0" smtClean="0">
                <a:solidFill>
                  <a:srgbClr val="0000FF"/>
                </a:solidFill>
                <a:cs typeface="+mn-cs"/>
              </a:rPr>
              <a:t>Entity</a:t>
            </a:r>
            <a:r>
              <a:rPr lang="en-US" sz="1600" dirty="0" smtClean="0">
                <a:cs typeface="+mn-cs"/>
              </a:rPr>
              <a:t> objects communicate with other </a:t>
            </a:r>
            <a:r>
              <a:rPr lang="en-US" sz="1600" dirty="0" smtClean="0">
                <a:solidFill>
                  <a:srgbClr val="0000FF"/>
                </a:solidFill>
                <a:cs typeface="+mn-cs"/>
              </a:rPr>
              <a:t>Entity</a:t>
            </a:r>
            <a:r>
              <a:rPr lang="en-US" sz="1600" dirty="0" smtClean="0">
                <a:cs typeface="+mn-cs"/>
              </a:rPr>
              <a:t> objects.</a:t>
            </a:r>
          </a:p>
          <a:p>
            <a:pPr>
              <a:lnSpc>
                <a:spcPct val="90000"/>
              </a:lnSpc>
              <a:spcBef>
                <a:spcPct val="100000"/>
              </a:spcBef>
              <a:buFontTx/>
              <a:buNone/>
              <a:defRPr/>
            </a:pPr>
            <a:r>
              <a:rPr lang="en-US" dirty="0" smtClean="0">
                <a:cs typeface="+mn-cs"/>
              </a:rPr>
              <a:t>These suggest directions of messages in sequence diagrams:</a:t>
            </a:r>
          </a:p>
          <a:p>
            <a:pPr lvl="1">
              <a:lnSpc>
                <a:spcPct val="90000"/>
              </a:lnSpc>
              <a:defRPr/>
            </a:pPr>
            <a:r>
              <a:rPr lang="en-US" sz="1600" dirty="0" smtClean="0"/>
              <a:t>Boundary </a:t>
            </a:r>
            <a:r>
              <a:rPr lang="en-US" sz="1600" dirty="0" smtClean="0">
                <a:sym typeface="Symbol" charset="0"/>
              </a:rPr>
              <a:t> Control</a:t>
            </a:r>
          </a:p>
          <a:p>
            <a:pPr lvl="1">
              <a:lnSpc>
                <a:spcPct val="90000"/>
              </a:lnSpc>
              <a:defRPr/>
            </a:pPr>
            <a:r>
              <a:rPr lang="en-US" sz="1600" dirty="0" smtClean="0">
                <a:sym typeface="Symbol" charset="0"/>
              </a:rPr>
              <a:t>Control  Boundary, Control  Control, Control  Entity</a:t>
            </a:r>
          </a:p>
          <a:p>
            <a:pPr lvl="1">
              <a:lnSpc>
                <a:spcPct val="90000"/>
              </a:lnSpc>
              <a:defRPr/>
            </a:pPr>
            <a:r>
              <a:rPr lang="en-US" sz="1600" dirty="0" smtClean="0">
                <a:sym typeface="Symbol" charset="0"/>
              </a:rPr>
              <a:t>Entity  Entity</a:t>
            </a:r>
            <a:endParaRPr lang="en-US" dirty="0" smtClean="0">
              <a:sym typeface="Symbol" charset="0"/>
            </a:endParaRPr>
          </a:p>
          <a:p>
            <a:pPr>
              <a:lnSpc>
                <a:spcPct val="90000"/>
              </a:lnSpc>
              <a:spcBef>
                <a:spcPct val="100000"/>
              </a:spcBef>
              <a:buFontTx/>
              <a:buNone/>
              <a:defRPr/>
            </a:pPr>
            <a:r>
              <a:rPr lang="en-US" dirty="0" smtClean="0">
                <a:cs typeface="+mn-cs"/>
                <a:sym typeface="Symbol" charset="0"/>
              </a:rPr>
              <a:t>But the following are not allowed (during Analysis)</a:t>
            </a:r>
          </a:p>
          <a:p>
            <a:pPr lvl="1">
              <a:lnSpc>
                <a:spcPct val="90000"/>
              </a:lnSpc>
              <a:defRPr/>
            </a:pPr>
            <a:r>
              <a:rPr lang="en-US" sz="1600" dirty="0" smtClean="0">
                <a:sym typeface="Symbol" charset="0"/>
              </a:rPr>
              <a:t>Boundary  Entity</a:t>
            </a:r>
          </a:p>
          <a:p>
            <a:pPr lvl="1">
              <a:lnSpc>
                <a:spcPct val="90000"/>
              </a:lnSpc>
              <a:defRPr/>
            </a:pPr>
            <a:r>
              <a:rPr lang="en-US" sz="1600" dirty="0" smtClean="0">
                <a:sym typeface="Symbol" charset="0"/>
              </a:rPr>
              <a:t>Entity  Control</a:t>
            </a:r>
          </a:p>
          <a:p>
            <a:pPr lvl="1">
              <a:lnSpc>
                <a:spcPct val="90000"/>
              </a:lnSpc>
              <a:defRPr/>
            </a:pPr>
            <a:r>
              <a:rPr lang="en-US" sz="1600" dirty="0" smtClean="0">
                <a:sym typeface="Symbol" charset="0"/>
              </a:rPr>
              <a:t>Entity  Boundary</a:t>
            </a:r>
          </a:p>
          <a:p>
            <a:pPr>
              <a:lnSpc>
                <a:spcPct val="90000"/>
              </a:lnSpc>
              <a:spcBef>
                <a:spcPct val="100000"/>
              </a:spcBef>
              <a:buFontTx/>
              <a:buNone/>
              <a:defRPr/>
            </a:pPr>
            <a:r>
              <a:rPr lang="en-US" sz="1600" dirty="0" smtClean="0">
                <a:cs typeface="+mn-cs"/>
                <a:sym typeface="Symbol" charset="0"/>
              </a:rPr>
              <a:t>	This suggests that Control objects transform information received from Entity objects and send it to Boundary objects.</a:t>
            </a:r>
          </a:p>
        </p:txBody>
      </p:sp>
      <p:sp>
        <p:nvSpPr>
          <p:cNvPr id="1728516" name="AutoShape 4"/>
          <p:cNvSpPr>
            <a:spLocks noChangeArrowheads="1"/>
          </p:cNvSpPr>
          <p:nvPr/>
        </p:nvSpPr>
        <p:spPr bwMode="auto">
          <a:xfrm>
            <a:off x="4572000" y="4292600"/>
            <a:ext cx="4032250" cy="825500"/>
          </a:xfrm>
          <a:prstGeom prst="wedgeEllipseCallout">
            <a:avLst>
              <a:gd name="adj1" fmla="val -71731"/>
              <a:gd name="adj2" fmla="val -3269"/>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8000" tIns="0" rIns="18000" bIns="10800" anchor="ctr" anchorCtr="1"/>
          <a:lstStyle/>
          <a:p>
            <a:pPr algn="ctr">
              <a:defRPr/>
            </a:pPr>
            <a:r>
              <a:rPr lang="en-US" sz="1400">
                <a:solidFill>
                  <a:srgbClr val="FF0000"/>
                </a:solidFill>
                <a:latin typeface="Arial" charset="0"/>
                <a:cs typeface="+mn-cs"/>
              </a:rPr>
              <a:t>We may break this rule during design, but only for a good reason (design solution, optimization,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8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8516"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Sequence Diagram </a:t>
            </a:r>
            <a:r>
              <a:rPr lang="en-US" dirty="0" err="1" smtClean="0"/>
              <a:t>vs</a:t>
            </a:r>
            <a:r>
              <a:rPr lang="en-US" dirty="0" smtClean="0"/>
              <a:t> Pre/</a:t>
            </a:r>
            <a:r>
              <a:rPr lang="en-US" dirty="0" err="1" smtClean="0"/>
              <a:t>Postconditions</a:t>
            </a:r>
            <a:endParaRPr lang="en-US" dirty="0"/>
          </a:p>
        </p:txBody>
      </p:sp>
      <p:sp>
        <p:nvSpPr>
          <p:cNvPr id="3" name="Content Placeholder 2"/>
          <p:cNvSpPr>
            <a:spLocks noGrp="1"/>
          </p:cNvSpPr>
          <p:nvPr>
            <p:ph idx="1"/>
          </p:nvPr>
        </p:nvSpPr>
        <p:spPr/>
        <p:txBody>
          <a:bodyPr/>
          <a:lstStyle/>
          <a:p>
            <a:pPr>
              <a:defRPr/>
            </a:pPr>
            <a:r>
              <a:rPr lang="en-US" dirty="0" smtClean="0"/>
              <a:t>Pre/</a:t>
            </a:r>
            <a:r>
              <a:rPr lang="en-US" dirty="0" err="1" smtClean="0"/>
              <a:t>postconditions</a:t>
            </a:r>
            <a:r>
              <a:rPr lang="en-US" dirty="0" smtClean="0"/>
              <a:t> specify responsibilities of communicating operations.</a:t>
            </a:r>
          </a:p>
          <a:p>
            <a:pPr>
              <a:defRPr/>
            </a:pPr>
            <a:r>
              <a:rPr lang="en-US" dirty="0" smtClean="0"/>
              <a:t>Sequence diagram shows some responsibilities of interacting operations.</a:t>
            </a:r>
          </a:p>
          <a:p>
            <a:pPr>
              <a:defRPr/>
            </a:pPr>
            <a:r>
              <a:rPr lang="en-US" dirty="0" smtClean="0"/>
              <a:t>Sequence </a:t>
            </a:r>
            <a:r>
              <a:rPr lang="en-US" dirty="0"/>
              <a:t>of messages must match </a:t>
            </a:r>
            <a:r>
              <a:rPr lang="en-US" dirty="0" smtClean="0"/>
              <a:t>the pre/</a:t>
            </a:r>
            <a:r>
              <a:rPr lang="en-US" dirty="0" err="1" smtClean="0"/>
              <a:t>postconditions</a:t>
            </a:r>
            <a:r>
              <a:rPr lang="en-US" dirty="0" smtClean="0"/>
              <a:t> of operations!</a:t>
            </a:r>
            <a:endParaRPr lang="en-US" dirty="0"/>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DA7718E2-422D-E149-B29C-5471CE81F08B}" type="slidenum">
              <a:rPr lang="en-US" smtClean="0"/>
              <a:pPr>
                <a:defRPr/>
              </a:pPr>
              <a:t>161</a:t>
            </a:fld>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Library System (excerpt)</a:t>
            </a:r>
            <a:endParaRPr lang="en-US" dirty="0"/>
          </a:p>
        </p:txBody>
      </p:sp>
      <p:sp>
        <p:nvSpPr>
          <p:cNvPr id="3" name="Content Placeholder 2"/>
          <p:cNvSpPr>
            <a:spLocks noGrp="1"/>
          </p:cNvSpPr>
          <p:nvPr>
            <p:ph idx="1"/>
          </p:nvPr>
        </p:nvSpPr>
        <p:spPr>
          <a:xfrm>
            <a:off x="685800" y="1295400"/>
            <a:ext cx="7772400" cy="2854325"/>
          </a:xfrm>
        </p:spPr>
        <p:txBody>
          <a:bodyPr/>
          <a:lstStyle/>
          <a:p>
            <a:pPr marL="0" indent="0">
              <a:lnSpc>
                <a:spcPct val="90000"/>
              </a:lnSpc>
              <a:buFontTx/>
              <a:buNone/>
              <a:defRPr/>
            </a:pPr>
            <a:r>
              <a:rPr lang="en-US" sz="1800" dirty="0" smtClean="0"/>
              <a:t>Operation </a:t>
            </a:r>
            <a:r>
              <a:rPr lang="en-US" sz="1800" dirty="0" err="1" smtClean="0">
                <a:solidFill>
                  <a:srgbClr val="0000FF"/>
                </a:solidFill>
              </a:rPr>
              <a:t>borrowCopy</a:t>
            </a:r>
            <a:r>
              <a:rPr lang="en-US" sz="1800" dirty="0" smtClean="0">
                <a:solidFill>
                  <a:srgbClr val="0000FF"/>
                </a:solidFill>
              </a:rPr>
              <a:t>(</a:t>
            </a:r>
            <a:r>
              <a:rPr lang="en-US" sz="1800" dirty="0" err="1" smtClean="0">
                <a:solidFill>
                  <a:srgbClr val="0000FF"/>
                </a:solidFill>
              </a:rPr>
              <a:t>uid</a:t>
            </a:r>
            <a:r>
              <a:rPr lang="en-US" sz="1800" dirty="0" smtClean="0">
                <a:solidFill>
                  <a:srgbClr val="0000FF"/>
                </a:solidFill>
              </a:rPr>
              <a:t>, </a:t>
            </a:r>
            <a:r>
              <a:rPr lang="en-US" sz="1800" dirty="0" err="1" smtClean="0">
                <a:solidFill>
                  <a:srgbClr val="0000FF"/>
                </a:solidFill>
              </a:rPr>
              <a:t>cid</a:t>
            </a:r>
            <a:r>
              <a:rPr lang="en-US" sz="1800" dirty="0" smtClean="0">
                <a:solidFill>
                  <a:srgbClr val="0000FF"/>
                </a:solidFill>
              </a:rPr>
              <a:t>) </a:t>
            </a:r>
            <a:r>
              <a:rPr lang="en-US" sz="1800" dirty="0" smtClean="0"/>
              <a:t>in class Library</a:t>
            </a:r>
          </a:p>
          <a:p>
            <a:pPr marL="0" indent="0">
              <a:lnSpc>
                <a:spcPct val="90000"/>
              </a:lnSpc>
              <a:buFontTx/>
              <a:buNone/>
              <a:defRPr/>
            </a:pPr>
            <a:r>
              <a:rPr lang="en-US" sz="1600" dirty="0" smtClean="0"/>
              <a:t>Precondition:</a:t>
            </a:r>
          </a:p>
          <a:p>
            <a:pPr marL="274638" lvl="1">
              <a:lnSpc>
                <a:spcPct val="90000"/>
              </a:lnSpc>
              <a:defRPr/>
            </a:pPr>
            <a:r>
              <a:rPr lang="en-US" sz="1400" dirty="0" smtClean="0"/>
              <a:t>There is a user with id </a:t>
            </a:r>
            <a:r>
              <a:rPr lang="en-US" sz="1400" dirty="0" err="1" smtClean="0">
                <a:solidFill>
                  <a:srgbClr val="0000FF"/>
                </a:solidFill>
              </a:rPr>
              <a:t>uid</a:t>
            </a:r>
            <a:r>
              <a:rPr lang="en-US" sz="1400" dirty="0" smtClean="0"/>
              <a:t> who has not reached his/her maximum number of allowed rentals.</a:t>
            </a:r>
          </a:p>
          <a:p>
            <a:pPr marL="274638" lvl="1">
              <a:lnSpc>
                <a:spcPct val="90000"/>
              </a:lnSpc>
              <a:defRPr/>
            </a:pPr>
            <a:r>
              <a:rPr lang="en-US" sz="1400" dirty="0" smtClean="0"/>
              <a:t>There is a book with id </a:t>
            </a:r>
            <a:r>
              <a:rPr lang="en-US" sz="1400" dirty="0" smtClean="0">
                <a:solidFill>
                  <a:srgbClr val="0000FF"/>
                </a:solidFill>
              </a:rPr>
              <a:t>cid</a:t>
            </a:r>
            <a:r>
              <a:rPr lang="en-US" sz="1400" dirty="0" smtClean="0"/>
              <a:t> on shelves (ready to borrow).</a:t>
            </a:r>
          </a:p>
          <a:p>
            <a:pPr marL="0" indent="0">
              <a:lnSpc>
                <a:spcPct val="90000"/>
              </a:lnSpc>
              <a:buFontTx/>
              <a:buNone/>
              <a:defRPr/>
            </a:pPr>
            <a:r>
              <a:rPr lang="en-US" sz="1600" dirty="0" err="1" smtClean="0"/>
              <a:t>Postcondition</a:t>
            </a:r>
            <a:r>
              <a:rPr lang="en-US" sz="1600" dirty="0" smtClean="0"/>
              <a:t>:</a:t>
            </a:r>
          </a:p>
          <a:p>
            <a:pPr marL="274638" lvl="1">
              <a:lnSpc>
                <a:spcPct val="90000"/>
              </a:lnSpc>
              <a:defRPr/>
            </a:pPr>
            <a:r>
              <a:rPr lang="en-US" sz="1400" dirty="0" smtClean="0"/>
              <a:t>There is no book on shelves with id </a:t>
            </a:r>
            <a:r>
              <a:rPr lang="en-US" sz="1400" dirty="0" err="1" smtClean="0">
                <a:solidFill>
                  <a:srgbClr val="0000FF"/>
                </a:solidFill>
              </a:rPr>
              <a:t>cid</a:t>
            </a:r>
            <a:r>
              <a:rPr lang="en-US" sz="1400" dirty="0" smtClean="0"/>
              <a:t>.</a:t>
            </a:r>
          </a:p>
          <a:p>
            <a:pPr marL="274638" lvl="1">
              <a:lnSpc>
                <a:spcPct val="90000"/>
              </a:lnSpc>
              <a:defRPr/>
            </a:pPr>
            <a:r>
              <a:rPr lang="en-US" sz="1400" dirty="0" smtClean="0"/>
              <a:t>There is a loan object for a book with id </a:t>
            </a:r>
            <a:r>
              <a:rPr lang="en-US" sz="1400" dirty="0" err="1" smtClean="0">
                <a:solidFill>
                  <a:srgbClr val="0000FF"/>
                </a:solidFill>
              </a:rPr>
              <a:t>cid</a:t>
            </a:r>
            <a:r>
              <a:rPr lang="en-US" sz="1400" dirty="0" smtClean="0"/>
              <a:t>.</a:t>
            </a:r>
          </a:p>
          <a:p>
            <a:pPr marL="274638" lvl="1">
              <a:lnSpc>
                <a:spcPct val="90000"/>
              </a:lnSpc>
              <a:defRPr/>
            </a:pPr>
            <a:r>
              <a:rPr lang="en-US" sz="1400" dirty="0" smtClean="0"/>
              <a:t>The user with id </a:t>
            </a:r>
            <a:r>
              <a:rPr lang="en-US" sz="1400" dirty="0" err="1" smtClean="0">
                <a:solidFill>
                  <a:srgbClr val="0000FF"/>
                </a:solidFill>
              </a:rPr>
              <a:t>uid</a:t>
            </a:r>
            <a:r>
              <a:rPr lang="en-US" sz="1400" dirty="0" smtClean="0"/>
              <a:t> is borrowing one more copy and is linked to a loan for a book with id </a:t>
            </a:r>
            <a:r>
              <a:rPr lang="en-US" sz="1400" dirty="0" smtClean="0">
                <a:solidFill>
                  <a:srgbClr val="0000FF"/>
                </a:solidFill>
              </a:rPr>
              <a:t>cid</a:t>
            </a:r>
            <a:r>
              <a:rPr lang="en-US" sz="1400" dirty="0" smtClean="0"/>
              <a:t>.</a:t>
            </a:r>
            <a:endParaRPr lang="en-US" sz="1400" dirty="0"/>
          </a:p>
          <a:p>
            <a:pPr marL="0" indent="0">
              <a:lnSpc>
                <a:spcPct val="90000"/>
              </a:lnSpc>
              <a:buFontTx/>
              <a:buNone/>
              <a:defRPr/>
            </a:pPr>
            <a:r>
              <a:rPr lang="en-US" sz="1600" dirty="0" smtClean="0"/>
              <a:t>Can you write these in OCL? (see slide #92)</a:t>
            </a:r>
            <a:endParaRPr lang="en-US" sz="16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4303B794-195B-7245-8A70-056C8743C144}" type="slidenum">
              <a:rPr lang="en-US" smtClean="0"/>
              <a:pPr>
                <a:defRPr/>
              </a:pPr>
              <a:t>162</a:t>
            </a:fld>
            <a:endParaRPr lang="en-US"/>
          </a:p>
        </p:txBody>
      </p:sp>
      <p:graphicFrame>
        <p:nvGraphicFramePr>
          <p:cNvPr id="264197" name="Object 4"/>
          <p:cNvGraphicFramePr>
            <a:graphicFrameLocks noChangeAspect="1"/>
          </p:cNvGraphicFramePr>
          <p:nvPr/>
        </p:nvGraphicFramePr>
        <p:xfrm>
          <a:off x="1039813" y="3641725"/>
          <a:ext cx="6448425" cy="2595563"/>
        </p:xfrm>
        <a:graphic>
          <a:graphicData uri="http://schemas.openxmlformats.org/presentationml/2006/ole">
            <p:oleObj spid="_x0000_s264204" name="Visio" r:id="rId3" imgW="5978048" imgH="2844800" progId="Visio.Drawing.11">
              <p:embed/>
            </p:oleObj>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Sequence Diagram for Borrowing (excerpt)</a:t>
            </a:r>
            <a:endParaRPr lang="en-US" dirty="0"/>
          </a:p>
        </p:txBody>
      </p:sp>
      <p:sp>
        <p:nvSpPr>
          <p:cNvPr id="3"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4" name="Slide Number Placeholder 3"/>
          <p:cNvSpPr>
            <a:spLocks noGrp="1"/>
          </p:cNvSpPr>
          <p:nvPr>
            <p:ph type="sldNum" sz="quarter" idx="11"/>
          </p:nvPr>
        </p:nvSpPr>
        <p:spPr/>
        <p:txBody>
          <a:bodyPr/>
          <a:lstStyle/>
          <a:p>
            <a:pPr>
              <a:defRPr/>
            </a:pPr>
            <a:fld id="{1D1470F9-CB6A-2140-AEB2-60359D1B9B87}" type="slidenum">
              <a:rPr lang="en-US" smtClean="0"/>
              <a:pPr>
                <a:defRPr/>
              </a:pPr>
              <a:t>163</a:t>
            </a:fld>
            <a:endParaRPr lang="en-US"/>
          </a:p>
        </p:txBody>
      </p:sp>
      <p:graphicFrame>
        <p:nvGraphicFramePr>
          <p:cNvPr id="265220" name="Object 3"/>
          <p:cNvGraphicFramePr>
            <a:graphicFrameLocks noChangeAspect="1"/>
          </p:cNvGraphicFramePr>
          <p:nvPr/>
        </p:nvGraphicFramePr>
        <p:xfrm>
          <a:off x="590550" y="1665288"/>
          <a:ext cx="7961313" cy="3525837"/>
        </p:xfrm>
        <a:graphic>
          <a:graphicData uri="http://schemas.openxmlformats.org/presentationml/2006/ole">
            <p:oleObj spid="_x0000_s265234" name="VISIO" r:id="rId3" imgW="5302303" imgH="2347619" progId="Visio.Drawing.11">
              <p:embed/>
            </p:oleObj>
          </a:graphicData>
        </a:graphic>
      </p:graphicFrame>
      <p:sp>
        <p:nvSpPr>
          <p:cNvPr id="6" name="Oval 5"/>
          <p:cNvSpPr>
            <a:spLocks noChangeArrowheads="1"/>
          </p:cNvSpPr>
          <p:nvPr/>
        </p:nvSpPr>
        <p:spPr bwMode="auto">
          <a:xfrm>
            <a:off x="2195513" y="2492375"/>
            <a:ext cx="1871662" cy="4302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 name="Rounded Rectangular Callout 6"/>
          <p:cNvSpPr/>
          <p:nvPr/>
        </p:nvSpPr>
        <p:spPr bwMode="auto">
          <a:xfrm>
            <a:off x="4716463" y="981075"/>
            <a:ext cx="3311525" cy="503238"/>
          </a:xfrm>
          <a:prstGeom prst="wedgeRoundRectCallout">
            <a:avLst>
              <a:gd name="adj1" fmla="val -71882"/>
              <a:gd name="adj2" fmla="val 269802"/>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This is the operation we just specified with a precondition and a </a:t>
            </a:r>
            <a:r>
              <a:rPr lang="en-US" sz="1400" dirty="0" err="1">
                <a:solidFill>
                  <a:srgbClr val="0000FF"/>
                </a:solidFill>
                <a:latin typeface="+mn-lt"/>
              </a:rPr>
              <a:t>postcondition</a:t>
            </a:r>
            <a:r>
              <a:rPr lang="en-US" sz="1400" dirty="0">
                <a:solidFill>
                  <a:srgbClr val="0000FF"/>
                </a:solidFill>
                <a:latin typeface="+mn-lt"/>
              </a:rPr>
              <a:t>.</a:t>
            </a:r>
          </a:p>
        </p:txBody>
      </p:sp>
      <p:sp>
        <p:nvSpPr>
          <p:cNvPr id="8" name="Oval 7"/>
          <p:cNvSpPr>
            <a:spLocks noChangeArrowheads="1"/>
          </p:cNvSpPr>
          <p:nvPr/>
        </p:nvSpPr>
        <p:spPr bwMode="auto">
          <a:xfrm>
            <a:off x="1771650" y="2492375"/>
            <a:ext cx="423863" cy="430213"/>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Rounded Rectangular Callout 8"/>
          <p:cNvSpPr/>
          <p:nvPr/>
        </p:nvSpPr>
        <p:spPr bwMode="auto">
          <a:xfrm>
            <a:off x="107950" y="989013"/>
            <a:ext cx="2665413" cy="503237"/>
          </a:xfrm>
          <a:prstGeom prst="wedgeRoundRectCallout">
            <a:avLst>
              <a:gd name="adj1" fmla="val 19202"/>
              <a:gd name="adj2" fmla="val 244606"/>
              <a:gd name="adj3" fmla="val 16667"/>
            </a:avLst>
          </a:prstGeom>
          <a:noFill/>
          <a:ln w="9525" cap="flat" cmpd="sng" algn="ctr">
            <a:solidFill>
              <a:srgbClr val="FF0000"/>
            </a:solidFill>
            <a:prstDash val="solid"/>
            <a:round/>
            <a:headEnd type="none" w="med" len="med"/>
            <a:tailEnd type="none" w="med" len="med"/>
          </a:ln>
          <a:effectLst/>
          <a:extLst/>
        </p:spPr>
        <p:txBody>
          <a:bodyPr lIns="36000" tIns="0" rIns="36000" bIns="0"/>
          <a:lstStyle/>
          <a:p>
            <a:pPr>
              <a:defRPr/>
            </a:pPr>
            <a:r>
              <a:rPr lang="en-US" sz="1400" dirty="0">
                <a:solidFill>
                  <a:srgbClr val="FF0000"/>
                </a:solidFill>
                <a:latin typeface="+mn-lt"/>
              </a:rPr>
              <a:t>Nothing indicates that the client ensures the precondition is met!</a:t>
            </a:r>
          </a:p>
        </p:txBody>
      </p:sp>
      <p:sp>
        <p:nvSpPr>
          <p:cNvPr id="10" name="Oval 9"/>
          <p:cNvSpPr>
            <a:spLocks noChangeArrowheads="1"/>
          </p:cNvSpPr>
          <p:nvPr/>
        </p:nvSpPr>
        <p:spPr bwMode="auto">
          <a:xfrm rot="303020">
            <a:off x="3643313" y="3849688"/>
            <a:ext cx="4673600" cy="896937"/>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Rounded Rectangular Callout 10"/>
          <p:cNvSpPr/>
          <p:nvPr/>
        </p:nvSpPr>
        <p:spPr bwMode="auto">
          <a:xfrm>
            <a:off x="2627313" y="5191125"/>
            <a:ext cx="4897437" cy="504825"/>
          </a:xfrm>
          <a:prstGeom prst="wedgeRoundRectCallout">
            <a:avLst>
              <a:gd name="adj1" fmla="val 19375"/>
              <a:gd name="adj2" fmla="val -129968"/>
              <a:gd name="adj3" fmla="val 16667"/>
            </a:avLst>
          </a:prstGeom>
          <a:noFill/>
          <a:ln w="9525" cap="flat" cmpd="sng" algn="ctr">
            <a:solidFill>
              <a:srgbClr val="FF0000"/>
            </a:solidFill>
            <a:prstDash val="solid"/>
            <a:round/>
            <a:headEnd type="none" w="med" len="med"/>
            <a:tailEnd type="none" w="med" len="med"/>
          </a:ln>
          <a:effectLst/>
          <a:extLst/>
        </p:spPr>
        <p:txBody>
          <a:bodyPr lIns="36000" tIns="0" rIns="36000" bIns="0"/>
          <a:lstStyle/>
          <a:p>
            <a:pPr>
              <a:defRPr/>
            </a:pPr>
            <a:r>
              <a:rPr lang="en-US" sz="1400" dirty="0">
                <a:solidFill>
                  <a:srgbClr val="FF0000"/>
                </a:solidFill>
                <a:latin typeface="+mn-lt"/>
              </a:rPr>
              <a:t>Setting links between the user, the copy and the new loan is the responsibility of the operation we specified, not its client!</a:t>
            </a:r>
          </a:p>
        </p:txBody>
      </p:sp>
      <p:sp>
        <p:nvSpPr>
          <p:cNvPr id="12" name="Oval 11"/>
          <p:cNvSpPr>
            <a:spLocks noChangeArrowheads="1"/>
          </p:cNvSpPr>
          <p:nvPr/>
        </p:nvSpPr>
        <p:spPr bwMode="auto">
          <a:xfrm>
            <a:off x="1770063" y="4005263"/>
            <a:ext cx="423862" cy="430212"/>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Improved Sequence Diagram for Borrowing (excerpt)</a:t>
            </a:r>
            <a:endParaRPr lang="en-US" dirty="0"/>
          </a:p>
        </p:txBody>
      </p:sp>
      <p:sp>
        <p:nvSpPr>
          <p:cNvPr id="3" name="Footer Placeholder 2"/>
          <p:cNvSpPr>
            <a:spLocks noGrp="1"/>
          </p:cNvSpPr>
          <p:nvPr>
            <p:ph type="ftr" sz="quarter" idx="10"/>
          </p:nvPr>
        </p:nvSpPr>
        <p:spPr/>
        <p:txBody>
          <a:bodyPr/>
          <a:lstStyle/>
          <a:p>
            <a:pPr>
              <a:defRPr/>
            </a:pPr>
            <a:r>
              <a:rPr lang="en-US" smtClean="0"/>
              <a:t>SYSC-3120—Software Requirements Engineering </a:t>
            </a:r>
            <a:endParaRPr lang="en-US" dirty="0"/>
          </a:p>
        </p:txBody>
      </p:sp>
      <p:sp>
        <p:nvSpPr>
          <p:cNvPr id="4" name="Slide Number Placeholder 3"/>
          <p:cNvSpPr>
            <a:spLocks noGrp="1"/>
          </p:cNvSpPr>
          <p:nvPr>
            <p:ph type="sldNum" sz="quarter" idx="11"/>
          </p:nvPr>
        </p:nvSpPr>
        <p:spPr/>
        <p:txBody>
          <a:bodyPr/>
          <a:lstStyle/>
          <a:p>
            <a:pPr>
              <a:defRPr/>
            </a:pPr>
            <a:fld id="{BFA8FE11-C9C1-7A4B-BF1E-B8A2DB4342C6}" type="slidenum">
              <a:rPr lang="en-US" smtClean="0"/>
              <a:pPr>
                <a:defRPr/>
              </a:pPr>
              <a:t>164</a:t>
            </a:fld>
            <a:endParaRPr lang="en-US"/>
          </a:p>
        </p:txBody>
      </p:sp>
      <p:graphicFrame>
        <p:nvGraphicFramePr>
          <p:cNvPr id="266244" name="Object 3"/>
          <p:cNvGraphicFramePr>
            <a:graphicFrameLocks noChangeAspect="1"/>
          </p:cNvGraphicFramePr>
          <p:nvPr/>
        </p:nvGraphicFramePr>
        <p:xfrm>
          <a:off x="157163" y="1663700"/>
          <a:ext cx="8829675" cy="3529013"/>
        </p:xfrm>
        <a:graphic>
          <a:graphicData uri="http://schemas.openxmlformats.org/presentationml/2006/ole">
            <p:oleObj spid="_x0000_s266259" name="VISIO" r:id="rId3" imgW="5872852" imgH="2347619" progId="Visio.Drawing.11">
              <p:embed/>
            </p:oleObj>
          </a:graphicData>
        </a:graphic>
      </p:graphicFrame>
      <p:sp>
        <p:nvSpPr>
          <p:cNvPr id="6" name="Oval 5"/>
          <p:cNvSpPr>
            <a:spLocks noChangeArrowheads="1"/>
          </p:cNvSpPr>
          <p:nvPr/>
        </p:nvSpPr>
        <p:spPr bwMode="auto">
          <a:xfrm>
            <a:off x="2987675" y="3933825"/>
            <a:ext cx="2592388" cy="43021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 name="Rounded Rectangular Callout 6"/>
          <p:cNvSpPr/>
          <p:nvPr/>
        </p:nvSpPr>
        <p:spPr bwMode="auto">
          <a:xfrm>
            <a:off x="5508625" y="2420938"/>
            <a:ext cx="2376488" cy="287337"/>
          </a:xfrm>
          <a:prstGeom prst="wedgeRoundRectCallout">
            <a:avLst>
              <a:gd name="adj1" fmla="val -61193"/>
              <a:gd name="adj2" fmla="val 484385"/>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The operation we specified.</a:t>
            </a:r>
          </a:p>
        </p:txBody>
      </p:sp>
      <p:sp>
        <p:nvSpPr>
          <p:cNvPr id="8" name="Oval 7"/>
          <p:cNvSpPr>
            <a:spLocks noChangeArrowheads="1"/>
          </p:cNvSpPr>
          <p:nvPr/>
        </p:nvSpPr>
        <p:spPr bwMode="auto">
          <a:xfrm>
            <a:off x="1042988" y="2708275"/>
            <a:ext cx="504825" cy="1008063"/>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Rounded Rectangular Callout 8"/>
          <p:cNvSpPr/>
          <p:nvPr/>
        </p:nvSpPr>
        <p:spPr bwMode="auto">
          <a:xfrm>
            <a:off x="1798638" y="1052513"/>
            <a:ext cx="1943100" cy="504825"/>
          </a:xfrm>
          <a:prstGeom prst="wedgeRoundRectCallout">
            <a:avLst>
              <a:gd name="adj1" fmla="val -71882"/>
              <a:gd name="adj2" fmla="val 269802"/>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The client ensures the precondition is met.</a:t>
            </a:r>
          </a:p>
        </p:txBody>
      </p:sp>
      <p:sp>
        <p:nvSpPr>
          <p:cNvPr id="11" name="Oval 10"/>
          <p:cNvSpPr>
            <a:spLocks noChangeArrowheads="1"/>
          </p:cNvSpPr>
          <p:nvPr/>
        </p:nvSpPr>
        <p:spPr bwMode="auto">
          <a:xfrm>
            <a:off x="1619250" y="3933825"/>
            <a:ext cx="1368425" cy="433388"/>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Rounded Rectangular Callout 11"/>
          <p:cNvSpPr/>
          <p:nvPr/>
        </p:nvSpPr>
        <p:spPr bwMode="auto">
          <a:xfrm>
            <a:off x="685800" y="5192713"/>
            <a:ext cx="3055938" cy="504825"/>
          </a:xfrm>
          <a:prstGeom prst="wedgeRoundRectCallout">
            <a:avLst>
              <a:gd name="adj1" fmla="val 3069"/>
              <a:gd name="adj2" fmla="val -205555"/>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This is UML 1.x notation.</a:t>
            </a:r>
          </a:p>
          <a:p>
            <a:pPr>
              <a:defRPr/>
            </a:pPr>
            <a:r>
              <a:rPr lang="en-US" sz="1400" dirty="0">
                <a:solidFill>
                  <a:srgbClr val="0000FF"/>
                </a:solidFill>
                <a:latin typeface="+mn-lt"/>
              </a:rPr>
              <a:t>In UML 2.x, use an opt or alt frame.</a:t>
            </a:r>
          </a:p>
        </p:txBody>
      </p:sp>
      <p:sp>
        <p:nvSpPr>
          <p:cNvPr id="13" name="Oval 12"/>
          <p:cNvSpPr>
            <a:spLocks noChangeArrowheads="1"/>
          </p:cNvSpPr>
          <p:nvPr/>
        </p:nvSpPr>
        <p:spPr bwMode="auto">
          <a:xfrm>
            <a:off x="5435600" y="4292600"/>
            <a:ext cx="3097213" cy="954088"/>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Rounded Rectangular Callout 13"/>
          <p:cNvSpPr/>
          <p:nvPr/>
        </p:nvSpPr>
        <p:spPr bwMode="auto">
          <a:xfrm>
            <a:off x="4051300" y="5445125"/>
            <a:ext cx="3257550" cy="503238"/>
          </a:xfrm>
          <a:prstGeom prst="wedgeRoundRectCallout">
            <a:avLst>
              <a:gd name="adj1" fmla="val 34094"/>
              <a:gd name="adj2" fmla="val -82936"/>
              <a:gd name="adj3" fmla="val 16667"/>
            </a:avLst>
          </a:prstGeom>
          <a:noFill/>
          <a:ln w="9525" cap="flat" cmpd="sng" algn="ctr">
            <a:solidFill>
              <a:srgbClr val="0000FF"/>
            </a:solidFill>
            <a:prstDash val="solid"/>
            <a:round/>
            <a:headEnd type="none" w="med" len="med"/>
            <a:tailEnd type="none" w="med" len="med"/>
          </a:ln>
          <a:effectLst/>
          <a:extLst/>
        </p:spPr>
        <p:txBody>
          <a:bodyPr lIns="36000" tIns="0" rIns="36000" bIns="0"/>
          <a:lstStyle/>
          <a:p>
            <a:pPr>
              <a:defRPr/>
            </a:pPr>
            <a:r>
              <a:rPr lang="en-US" sz="1400" dirty="0">
                <a:solidFill>
                  <a:srgbClr val="0000FF"/>
                </a:solidFill>
                <a:latin typeface="+mn-lt"/>
              </a:rPr>
              <a:t>This is what the operation we specified does, according to its </a:t>
            </a:r>
            <a:r>
              <a:rPr lang="en-US" sz="1400" dirty="0" err="1">
                <a:solidFill>
                  <a:srgbClr val="0000FF"/>
                </a:solidFill>
                <a:latin typeface="+mn-lt"/>
              </a:rPr>
              <a:t>postcondition</a:t>
            </a:r>
            <a:r>
              <a:rPr lang="en-US" sz="1400" dirty="0">
                <a:solidFill>
                  <a:srgbClr val="0000FF"/>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152" name="Slide Number Placeholder 3"/>
          <p:cNvSpPr>
            <a:spLocks noGrp="1"/>
          </p:cNvSpPr>
          <p:nvPr>
            <p:ph type="sldNum" sz="quarter" idx="11"/>
          </p:nvPr>
        </p:nvSpPr>
        <p:spPr/>
        <p:txBody>
          <a:bodyPr/>
          <a:lstStyle/>
          <a:p>
            <a:pPr>
              <a:defRPr/>
            </a:pPr>
            <a:fld id="{14165DF5-0F54-3C44-BF9E-3367E8A4CCE0}" type="slidenum">
              <a:rPr lang="en-US"/>
              <a:pPr>
                <a:defRPr/>
              </a:pPr>
              <a:t>165</a:t>
            </a:fld>
            <a:endParaRPr lang="en-US"/>
          </a:p>
        </p:txBody>
      </p:sp>
      <p:sp>
        <p:nvSpPr>
          <p:cNvPr id="1499138" name="Rectangle 2"/>
          <p:cNvSpPr>
            <a:spLocks noGrp="1" noChangeArrowheads="1"/>
          </p:cNvSpPr>
          <p:nvPr>
            <p:ph type="title"/>
          </p:nvPr>
        </p:nvSpPr>
        <p:spPr/>
        <p:txBody>
          <a:bodyPr/>
          <a:lstStyle/>
          <a:p>
            <a:pPr>
              <a:defRPr/>
            </a:pPr>
            <a:r>
              <a:rPr lang="en-US" dirty="0" err="1" smtClean="0">
                <a:cs typeface="+mj-cs"/>
              </a:rPr>
              <a:t>ReportEmergency</a:t>
            </a:r>
            <a:r>
              <a:rPr lang="en-US" dirty="0" smtClean="0">
                <a:cs typeface="+mj-cs"/>
              </a:rPr>
              <a:t> SD (1)</a:t>
            </a:r>
          </a:p>
        </p:txBody>
      </p:sp>
      <p:grpSp>
        <p:nvGrpSpPr>
          <p:cNvPr id="267268" name="Group 3"/>
          <p:cNvGrpSpPr>
            <a:grpSpLocks/>
          </p:cNvGrpSpPr>
          <p:nvPr/>
        </p:nvGrpSpPr>
        <p:grpSpPr bwMode="auto">
          <a:xfrm>
            <a:off x="449263" y="1512888"/>
            <a:ext cx="8299450" cy="4292599"/>
            <a:chOff x="241" y="1169"/>
            <a:chExt cx="5228" cy="2704"/>
          </a:xfrm>
        </p:grpSpPr>
        <p:sp>
          <p:nvSpPr>
            <p:cNvPr id="267279" name="Oval 4"/>
            <p:cNvSpPr>
              <a:spLocks noChangeArrowheads="1"/>
            </p:cNvSpPr>
            <p:nvPr/>
          </p:nvSpPr>
          <p:spPr bwMode="auto">
            <a:xfrm>
              <a:off x="463" y="1169"/>
              <a:ext cx="96" cy="109"/>
            </a:xfrm>
            <a:prstGeom prst="ellipse">
              <a:avLst/>
            </a:prstGeom>
            <a:noFill/>
            <a:ln w="20638">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280" name="Line 5"/>
            <p:cNvSpPr>
              <a:spLocks noChangeShapeType="1"/>
            </p:cNvSpPr>
            <p:nvPr/>
          </p:nvSpPr>
          <p:spPr bwMode="auto">
            <a:xfrm>
              <a:off x="511" y="1284"/>
              <a:ext cx="1" cy="122"/>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81" name="Line 6"/>
            <p:cNvSpPr>
              <a:spLocks noChangeShapeType="1"/>
            </p:cNvSpPr>
            <p:nvPr/>
          </p:nvSpPr>
          <p:spPr bwMode="auto">
            <a:xfrm>
              <a:off x="417" y="1311"/>
              <a:ext cx="188" cy="1"/>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82" name="Freeform 7"/>
            <p:cNvSpPr>
              <a:spLocks/>
            </p:cNvSpPr>
            <p:nvPr/>
          </p:nvSpPr>
          <p:spPr bwMode="auto">
            <a:xfrm>
              <a:off x="376" y="1392"/>
              <a:ext cx="256" cy="135"/>
            </a:xfrm>
            <a:custGeom>
              <a:avLst/>
              <a:gdLst>
                <a:gd name="T0" fmla="*/ 0 w 256"/>
                <a:gd name="T1" fmla="*/ 135 h 135"/>
                <a:gd name="T2" fmla="*/ 135 w 256"/>
                <a:gd name="T3" fmla="*/ 0 h 135"/>
                <a:gd name="T4" fmla="*/ 256 w 256"/>
                <a:gd name="T5" fmla="*/ 135 h 135"/>
                <a:gd name="T6" fmla="*/ 0 60000 65536"/>
                <a:gd name="T7" fmla="*/ 0 60000 65536"/>
                <a:gd name="T8" fmla="*/ 0 60000 65536"/>
              </a:gdLst>
              <a:ahLst/>
              <a:cxnLst>
                <a:cxn ang="T6">
                  <a:pos x="T0" y="T1"/>
                </a:cxn>
                <a:cxn ang="T7">
                  <a:pos x="T2" y="T3"/>
                </a:cxn>
                <a:cxn ang="T8">
                  <a:pos x="T4" y="T5"/>
                </a:cxn>
              </a:cxnLst>
              <a:rect l="0" t="0" r="r" b="b"/>
              <a:pathLst>
                <a:path w="256" h="135">
                  <a:moveTo>
                    <a:pt x="0" y="135"/>
                  </a:moveTo>
                  <a:lnTo>
                    <a:pt x="135" y="0"/>
                  </a:lnTo>
                  <a:lnTo>
                    <a:pt x="256" y="135"/>
                  </a:lnTo>
                </a:path>
              </a:pathLst>
            </a:custGeom>
            <a:noFill/>
            <a:ln w="206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283" name="Rectangle 8"/>
            <p:cNvSpPr>
              <a:spLocks noChangeArrowheads="1"/>
            </p:cNvSpPr>
            <p:nvPr/>
          </p:nvSpPr>
          <p:spPr bwMode="auto">
            <a:xfrm>
              <a:off x="241" y="1621"/>
              <a:ext cx="2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sz="2400"/>
            </a:p>
          </p:txBody>
        </p:sp>
        <p:sp>
          <p:nvSpPr>
            <p:cNvPr id="267284" name="Rectangle 9"/>
            <p:cNvSpPr>
              <a:spLocks noChangeArrowheads="1"/>
            </p:cNvSpPr>
            <p:nvPr/>
          </p:nvSpPr>
          <p:spPr bwMode="auto">
            <a:xfrm>
              <a:off x="255" y="1621"/>
              <a:ext cx="492"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FieldOfficer</a:t>
              </a:r>
              <a:endParaRPr lang="en-US" sz="2400"/>
            </a:p>
          </p:txBody>
        </p:sp>
        <p:sp>
          <p:nvSpPr>
            <p:cNvPr id="267285" name="Line 10"/>
            <p:cNvSpPr>
              <a:spLocks noChangeShapeType="1"/>
            </p:cNvSpPr>
            <p:nvPr/>
          </p:nvSpPr>
          <p:spPr bwMode="auto">
            <a:xfrm>
              <a:off x="511" y="1891"/>
              <a:ext cx="1" cy="5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86" name="Line 11"/>
            <p:cNvSpPr>
              <a:spLocks noChangeShapeType="1"/>
            </p:cNvSpPr>
            <p:nvPr/>
          </p:nvSpPr>
          <p:spPr bwMode="auto">
            <a:xfrm>
              <a:off x="511" y="2026"/>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87" name="Line 12"/>
            <p:cNvSpPr>
              <a:spLocks noChangeShapeType="1"/>
            </p:cNvSpPr>
            <p:nvPr/>
          </p:nvSpPr>
          <p:spPr bwMode="auto">
            <a:xfrm>
              <a:off x="511" y="2215"/>
              <a:ext cx="1" cy="10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88" name="Line 13"/>
            <p:cNvSpPr>
              <a:spLocks noChangeShapeType="1"/>
            </p:cNvSpPr>
            <p:nvPr/>
          </p:nvSpPr>
          <p:spPr bwMode="auto">
            <a:xfrm>
              <a:off x="511" y="239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89" name="Line 14"/>
            <p:cNvSpPr>
              <a:spLocks noChangeShapeType="1"/>
            </p:cNvSpPr>
            <p:nvPr/>
          </p:nvSpPr>
          <p:spPr bwMode="auto">
            <a:xfrm>
              <a:off x="511" y="2578"/>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90" name="Line 15"/>
            <p:cNvSpPr>
              <a:spLocks noChangeShapeType="1"/>
            </p:cNvSpPr>
            <p:nvPr/>
          </p:nvSpPr>
          <p:spPr bwMode="auto">
            <a:xfrm>
              <a:off x="511" y="2767"/>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91" name="Line 16"/>
            <p:cNvSpPr>
              <a:spLocks noChangeShapeType="1"/>
            </p:cNvSpPr>
            <p:nvPr/>
          </p:nvSpPr>
          <p:spPr bwMode="auto">
            <a:xfrm>
              <a:off x="511" y="2956"/>
              <a:ext cx="1" cy="9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92" name="Line 17"/>
            <p:cNvSpPr>
              <a:spLocks noChangeShapeType="1"/>
            </p:cNvSpPr>
            <p:nvPr/>
          </p:nvSpPr>
          <p:spPr bwMode="auto">
            <a:xfrm>
              <a:off x="511" y="3131"/>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93" name="Line 18"/>
            <p:cNvSpPr>
              <a:spLocks noChangeShapeType="1"/>
            </p:cNvSpPr>
            <p:nvPr/>
          </p:nvSpPr>
          <p:spPr bwMode="auto">
            <a:xfrm>
              <a:off x="511" y="332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94" name="Line 19"/>
            <p:cNvSpPr>
              <a:spLocks noChangeShapeType="1"/>
            </p:cNvSpPr>
            <p:nvPr/>
          </p:nvSpPr>
          <p:spPr bwMode="auto">
            <a:xfrm>
              <a:off x="511" y="3509"/>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95" name="Line 20"/>
            <p:cNvSpPr>
              <a:spLocks noChangeShapeType="1"/>
            </p:cNvSpPr>
            <p:nvPr/>
          </p:nvSpPr>
          <p:spPr bwMode="auto">
            <a:xfrm>
              <a:off x="511" y="3697"/>
              <a:ext cx="1" cy="95"/>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296" name="Rectangle 21"/>
            <p:cNvSpPr>
              <a:spLocks noChangeArrowheads="1"/>
            </p:cNvSpPr>
            <p:nvPr/>
          </p:nvSpPr>
          <p:spPr bwMode="auto">
            <a:xfrm>
              <a:off x="471" y="2093"/>
              <a:ext cx="67" cy="157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297" name="Rectangle 22"/>
            <p:cNvSpPr>
              <a:spLocks noChangeArrowheads="1"/>
            </p:cNvSpPr>
            <p:nvPr/>
          </p:nvSpPr>
          <p:spPr bwMode="auto">
            <a:xfrm>
              <a:off x="477" y="2099"/>
              <a:ext cx="69" cy="1579"/>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298" name="Rectangle 23"/>
            <p:cNvSpPr>
              <a:spLocks noChangeArrowheads="1"/>
            </p:cNvSpPr>
            <p:nvPr/>
          </p:nvSpPr>
          <p:spPr bwMode="auto">
            <a:xfrm>
              <a:off x="854" y="1533"/>
              <a:ext cx="810" cy="271"/>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299" name="Rectangle 24"/>
            <p:cNvSpPr>
              <a:spLocks noChangeArrowheads="1"/>
            </p:cNvSpPr>
            <p:nvPr/>
          </p:nvSpPr>
          <p:spPr bwMode="auto">
            <a:xfrm>
              <a:off x="1077" y="1567"/>
              <a:ext cx="34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 :</a:t>
              </a:r>
              <a:r>
                <a:rPr lang="en-US" sz="1200" u="sng">
                  <a:solidFill>
                    <a:srgbClr val="000000"/>
                  </a:solidFill>
                  <a:latin typeface="Helvetica" charset="0"/>
                </a:rPr>
                <a:t>Report</a:t>
              </a:r>
              <a:endParaRPr lang="en-US" sz="2400" u="sng"/>
            </a:p>
          </p:txBody>
        </p:sp>
        <p:sp>
          <p:nvSpPr>
            <p:cNvPr id="267300" name="Rectangle 25"/>
            <p:cNvSpPr>
              <a:spLocks noChangeArrowheads="1"/>
            </p:cNvSpPr>
            <p:nvPr/>
          </p:nvSpPr>
          <p:spPr bwMode="auto">
            <a:xfrm>
              <a:off x="889" y="1675"/>
              <a:ext cx="76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u="sng">
                  <a:solidFill>
                    <a:srgbClr val="000000"/>
                  </a:solidFill>
                  <a:latin typeface="Helvetica" charset="0"/>
                </a:rPr>
                <a:t>EmergencyButton</a:t>
              </a:r>
              <a:endParaRPr lang="en-US" sz="2400" u="sng"/>
            </a:p>
          </p:txBody>
        </p:sp>
        <p:sp>
          <p:nvSpPr>
            <p:cNvPr id="267301" name="Line 26"/>
            <p:cNvSpPr>
              <a:spLocks noChangeShapeType="1"/>
            </p:cNvSpPr>
            <p:nvPr/>
          </p:nvSpPr>
          <p:spPr bwMode="auto">
            <a:xfrm>
              <a:off x="1239" y="1891"/>
              <a:ext cx="1" cy="5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02" name="Line 27"/>
            <p:cNvSpPr>
              <a:spLocks noChangeShapeType="1"/>
            </p:cNvSpPr>
            <p:nvPr/>
          </p:nvSpPr>
          <p:spPr bwMode="auto">
            <a:xfrm>
              <a:off x="1239" y="2026"/>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03" name="Line 28"/>
            <p:cNvSpPr>
              <a:spLocks noChangeShapeType="1"/>
            </p:cNvSpPr>
            <p:nvPr/>
          </p:nvSpPr>
          <p:spPr bwMode="auto">
            <a:xfrm>
              <a:off x="1239" y="2215"/>
              <a:ext cx="1" cy="10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04" name="Line 29"/>
            <p:cNvSpPr>
              <a:spLocks noChangeShapeType="1"/>
            </p:cNvSpPr>
            <p:nvPr/>
          </p:nvSpPr>
          <p:spPr bwMode="auto">
            <a:xfrm>
              <a:off x="1239" y="239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05" name="Line 30"/>
            <p:cNvSpPr>
              <a:spLocks noChangeShapeType="1"/>
            </p:cNvSpPr>
            <p:nvPr/>
          </p:nvSpPr>
          <p:spPr bwMode="auto">
            <a:xfrm>
              <a:off x="1239" y="2578"/>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06" name="Line 31"/>
            <p:cNvSpPr>
              <a:spLocks noChangeShapeType="1"/>
            </p:cNvSpPr>
            <p:nvPr/>
          </p:nvSpPr>
          <p:spPr bwMode="auto">
            <a:xfrm>
              <a:off x="1239" y="2767"/>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07" name="Line 32"/>
            <p:cNvSpPr>
              <a:spLocks noChangeShapeType="1"/>
            </p:cNvSpPr>
            <p:nvPr/>
          </p:nvSpPr>
          <p:spPr bwMode="auto">
            <a:xfrm>
              <a:off x="1239" y="2956"/>
              <a:ext cx="1" cy="9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08" name="Line 33"/>
            <p:cNvSpPr>
              <a:spLocks noChangeShapeType="1"/>
            </p:cNvSpPr>
            <p:nvPr/>
          </p:nvSpPr>
          <p:spPr bwMode="auto">
            <a:xfrm>
              <a:off x="1239" y="3131"/>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09" name="Line 34"/>
            <p:cNvSpPr>
              <a:spLocks noChangeShapeType="1"/>
            </p:cNvSpPr>
            <p:nvPr/>
          </p:nvSpPr>
          <p:spPr bwMode="auto">
            <a:xfrm>
              <a:off x="1239" y="332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10" name="Line 35"/>
            <p:cNvSpPr>
              <a:spLocks noChangeShapeType="1"/>
            </p:cNvSpPr>
            <p:nvPr/>
          </p:nvSpPr>
          <p:spPr bwMode="auto">
            <a:xfrm>
              <a:off x="1239" y="3509"/>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11" name="Line 36"/>
            <p:cNvSpPr>
              <a:spLocks noChangeShapeType="1"/>
            </p:cNvSpPr>
            <p:nvPr/>
          </p:nvSpPr>
          <p:spPr bwMode="auto">
            <a:xfrm>
              <a:off x="1239" y="3697"/>
              <a:ext cx="1" cy="95"/>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12" name="Rectangle 37"/>
            <p:cNvSpPr>
              <a:spLocks noChangeArrowheads="1"/>
            </p:cNvSpPr>
            <p:nvPr/>
          </p:nvSpPr>
          <p:spPr bwMode="auto">
            <a:xfrm>
              <a:off x="1212" y="2093"/>
              <a:ext cx="67" cy="5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313" name="Rectangle 38"/>
            <p:cNvSpPr>
              <a:spLocks noChangeArrowheads="1"/>
            </p:cNvSpPr>
            <p:nvPr/>
          </p:nvSpPr>
          <p:spPr bwMode="auto">
            <a:xfrm>
              <a:off x="1218" y="2099"/>
              <a:ext cx="69" cy="595"/>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14" name="Rectangle 39"/>
            <p:cNvSpPr>
              <a:spLocks noChangeArrowheads="1"/>
            </p:cNvSpPr>
            <p:nvPr/>
          </p:nvSpPr>
          <p:spPr bwMode="auto">
            <a:xfrm>
              <a:off x="1690" y="1533"/>
              <a:ext cx="1066" cy="271"/>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15" name="Rectangle 40"/>
            <p:cNvSpPr>
              <a:spLocks noChangeArrowheads="1"/>
            </p:cNvSpPr>
            <p:nvPr/>
          </p:nvSpPr>
          <p:spPr bwMode="auto">
            <a:xfrm>
              <a:off x="1824" y="1567"/>
              <a:ext cx="87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Helvetica" charset="0"/>
                </a:rPr>
                <a:t> </a:t>
              </a:r>
              <a:r>
                <a:rPr lang="en-US" sz="1000" dirty="0">
                  <a:solidFill>
                    <a:srgbClr val="000000"/>
                  </a:solidFill>
                  <a:latin typeface="Helvetica" charset="0"/>
                </a:rPr>
                <a:t>:</a:t>
              </a:r>
              <a:r>
                <a:rPr lang="en-US" sz="1200" u="sng" dirty="0" err="1" smtClean="0">
                  <a:solidFill>
                    <a:srgbClr val="000000"/>
                  </a:solidFill>
                  <a:latin typeface="Helvetica" charset="0"/>
                </a:rPr>
                <a:t>ReportEmergency</a:t>
              </a:r>
              <a:r>
                <a:rPr lang="en-US" sz="1000" u="sng" dirty="0" smtClean="0">
                  <a:solidFill>
                    <a:srgbClr val="000000"/>
                  </a:solidFill>
                  <a:latin typeface="Helvetica" charset="0"/>
                </a:rPr>
                <a:t> </a:t>
              </a:r>
            </a:p>
            <a:p>
              <a:pPr algn="ctr"/>
              <a:r>
                <a:rPr lang="en-US" sz="1200" u="sng" dirty="0" smtClean="0">
                  <a:solidFill>
                    <a:srgbClr val="000000"/>
                  </a:solidFill>
                  <a:latin typeface="Helvetica" charset="0"/>
                </a:rPr>
                <a:t>Control</a:t>
              </a:r>
              <a:endParaRPr lang="en-US" sz="1200" u="sng" dirty="0"/>
            </a:p>
          </p:txBody>
        </p:sp>
        <p:sp>
          <p:nvSpPr>
            <p:cNvPr id="267316" name="Line 41"/>
            <p:cNvSpPr>
              <a:spLocks noChangeShapeType="1"/>
            </p:cNvSpPr>
            <p:nvPr/>
          </p:nvSpPr>
          <p:spPr bwMode="auto">
            <a:xfrm>
              <a:off x="2210" y="1891"/>
              <a:ext cx="1" cy="5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17" name="Line 42"/>
            <p:cNvSpPr>
              <a:spLocks noChangeShapeType="1"/>
            </p:cNvSpPr>
            <p:nvPr/>
          </p:nvSpPr>
          <p:spPr bwMode="auto">
            <a:xfrm>
              <a:off x="2210" y="2026"/>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18" name="Line 43"/>
            <p:cNvSpPr>
              <a:spLocks noChangeShapeType="1"/>
            </p:cNvSpPr>
            <p:nvPr/>
          </p:nvSpPr>
          <p:spPr bwMode="auto">
            <a:xfrm>
              <a:off x="2210" y="2215"/>
              <a:ext cx="1" cy="10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19" name="Line 44"/>
            <p:cNvSpPr>
              <a:spLocks noChangeShapeType="1"/>
            </p:cNvSpPr>
            <p:nvPr/>
          </p:nvSpPr>
          <p:spPr bwMode="auto">
            <a:xfrm>
              <a:off x="2210" y="239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20" name="Line 45"/>
            <p:cNvSpPr>
              <a:spLocks noChangeShapeType="1"/>
            </p:cNvSpPr>
            <p:nvPr/>
          </p:nvSpPr>
          <p:spPr bwMode="auto">
            <a:xfrm>
              <a:off x="2210" y="2578"/>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21" name="Line 46"/>
            <p:cNvSpPr>
              <a:spLocks noChangeShapeType="1"/>
            </p:cNvSpPr>
            <p:nvPr/>
          </p:nvSpPr>
          <p:spPr bwMode="auto">
            <a:xfrm>
              <a:off x="2210" y="2767"/>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22" name="Line 47"/>
            <p:cNvSpPr>
              <a:spLocks noChangeShapeType="1"/>
            </p:cNvSpPr>
            <p:nvPr/>
          </p:nvSpPr>
          <p:spPr bwMode="auto">
            <a:xfrm>
              <a:off x="2210" y="2956"/>
              <a:ext cx="1" cy="9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23" name="Line 48"/>
            <p:cNvSpPr>
              <a:spLocks noChangeShapeType="1"/>
            </p:cNvSpPr>
            <p:nvPr/>
          </p:nvSpPr>
          <p:spPr bwMode="auto">
            <a:xfrm>
              <a:off x="2210" y="3131"/>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24" name="Line 49"/>
            <p:cNvSpPr>
              <a:spLocks noChangeShapeType="1"/>
            </p:cNvSpPr>
            <p:nvPr/>
          </p:nvSpPr>
          <p:spPr bwMode="auto">
            <a:xfrm>
              <a:off x="2210" y="332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25" name="Line 50"/>
            <p:cNvSpPr>
              <a:spLocks noChangeShapeType="1"/>
            </p:cNvSpPr>
            <p:nvPr/>
          </p:nvSpPr>
          <p:spPr bwMode="auto">
            <a:xfrm>
              <a:off x="2210" y="3509"/>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26" name="Line 51"/>
            <p:cNvSpPr>
              <a:spLocks noChangeShapeType="1"/>
            </p:cNvSpPr>
            <p:nvPr/>
          </p:nvSpPr>
          <p:spPr bwMode="auto">
            <a:xfrm>
              <a:off x="2210" y="3697"/>
              <a:ext cx="1" cy="95"/>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27" name="Rectangle 52"/>
            <p:cNvSpPr>
              <a:spLocks noChangeArrowheads="1"/>
            </p:cNvSpPr>
            <p:nvPr/>
          </p:nvSpPr>
          <p:spPr bwMode="auto">
            <a:xfrm>
              <a:off x="2183" y="2174"/>
              <a:ext cx="67" cy="3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328" name="Rectangle 53"/>
            <p:cNvSpPr>
              <a:spLocks noChangeArrowheads="1"/>
            </p:cNvSpPr>
            <p:nvPr/>
          </p:nvSpPr>
          <p:spPr bwMode="auto">
            <a:xfrm>
              <a:off x="2189" y="2180"/>
              <a:ext cx="69" cy="366"/>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29" name="Rectangle 54"/>
            <p:cNvSpPr>
              <a:spLocks noChangeArrowheads="1"/>
            </p:cNvSpPr>
            <p:nvPr/>
          </p:nvSpPr>
          <p:spPr bwMode="auto">
            <a:xfrm>
              <a:off x="2183" y="3145"/>
              <a:ext cx="67" cy="4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330" name="Rectangle 55"/>
            <p:cNvSpPr>
              <a:spLocks noChangeArrowheads="1"/>
            </p:cNvSpPr>
            <p:nvPr/>
          </p:nvSpPr>
          <p:spPr bwMode="auto">
            <a:xfrm>
              <a:off x="2189" y="3104"/>
              <a:ext cx="69" cy="480"/>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31" name="Rectangle 56"/>
            <p:cNvSpPr>
              <a:spLocks noChangeArrowheads="1"/>
            </p:cNvSpPr>
            <p:nvPr/>
          </p:nvSpPr>
          <p:spPr bwMode="auto">
            <a:xfrm>
              <a:off x="2782" y="1533"/>
              <a:ext cx="1053" cy="271"/>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32" name="Rectangle 57"/>
            <p:cNvSpPr>
              <a:spLocks noChangeArrowheads="1"/>
            </p:cNvSpPr>
            <p:nvPr/>
          </p:nvSpPr>
          <p:spPr bwMode="auto">
            <a:xfrm>
              <a:off x="2897" y="1567"/>
              <a:ext cx="825"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Helvetica" charset="0"/>
                </a:rPr>
                <a:t> :</a:t>
              </a:r>
              <a:r>
                <a:rPr lang="en-US" sz="1200" u="sng" dirty="0" err="1">
                  <a:solidFill>
                    <a:srgbClr val="000000"/>
                  </a:solidFill>
                  <a:latin typeface="Helvetica" charset="0"/>
                </a:rPr>
                <a:t>ReportEmergency</a:t>
              </a:r>
              <a:endParaRPr lang="en-US" sz="2400" u="sng" dirty="0"/>
            </a:p>
          </p:txBody>
        </p:sp>
        <p:sp>
          <p:nvSpPr>
            <p:cNvPr id="267333" name="Rectangle 58"/>
            <p:cNvSpPr>
              <a:spLocks noChangeArrowheads="1"/>
            </p:cNvSpPr>
            <p:nvPr/>
          </p:nvSpPr>
          <p:spPr bwMode="auto">
            <a:xfrm>
              <a:off x="3194" y="1675"/>
              <a:ext cx="224"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u="sng">
                  <a:solidFill>
                    <a:srgbClr val="000000"/>
                  </a:solidFill>
                  <a:latin typeface="Helvetica" charset="0"/>
                </a:rPr>
                <a:t>Form</a:t>
              </a:r>
              <a:endParaRPr lang="en-US" sz="2400" u="sng"/>
            </a:p>
          </p:txBody>
        </p:sp>
        <p:sp>
          <p:nvSpPr>
            <p:cNvPr id="267334" name="Line 59"/>
            <p:cNvSpPr>
              <a:spLocks noChangeShapeType="1"/>
            </p:cNvSpPr>
            <p:nvPr/>
          </p:nvSpPr>
          <p:spPr bwMode="auto">
            <a:xfrm>
              <a:off x="3302" y="1891"/>
              <a:ext cx="1" cy="5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35" name="Line 60"/>
            <p:cNvSpPr>
              <a:spLocks noChangeShapeType="1"/>
            </p:cNvSpPr>
            <p:nvPr/>
          </p:nvSpPr>
          <p:spPr bwMode="auto">
            <a:xfrm>
              <a:off x="3302" y="2026"/>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36" name="Line 61"/>
            <p:cNvSpPr>
              <a:spLocks noChangeShapeType="1"/>
            </p:cNvSpPr>
            <p:nvPr/>
          </p:nvSpPr>
          <p:spPr bwMode="auto">
            <a:xfrm>
              <a:off x="3302" y="2215"/>
              <a:ext cx="1" cy="10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37" name="Line 62"/>
            <p:cNvSpPr>
              <a:spLocks noChangeShapeType="1"/>
            </p:cNvSpPr>
            <p:nvPr/>
          </p:nvSpPr>
          <p:spPr bwMode="auto">
            <a:xfrm>
              <a:off x="3302" y="239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38" name="Line 63"/>
            <p:cNvSpPr>
              <a:spLocks noChangeShapeType="1"/>
            </p:cNvSpPr>
            <p:nvPr/>
          </p:nvSpPr>
          <p:spPr bwMode="auto">
            <a:xfrm>
              <a:off x="3302" y="2578"/>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39" name="Line 64"/>
            <p:cNvSpPr>
              <a:spLocks noChangeShapeType="1"/>
            </p:cNvSpPr>
            <p:nvPr/>
          </p:nvSpPr>
          <p:spPr bwMode="auto">
            <a:xfrm>
              <a:off x="3302" y="2767"/>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40" name="Line 65"/>
            <p:cNvSpPr>
              <a:spLocks noChangeShapeType="1"/>
            </p:cNvSpPr>
            <p:nvPr/>
          </p:nvSpPr>
          <p:spPr bwMode="auto">
            <a:xfrm>
              <a:off x="3302" y="2956"/>
              <a:ext cx="1" cy="9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41" name="Line 66"/>
            <p:cNvSpPr>
              <a:spLocks noChangeShapeType="1"/>
            </p:cNvSpPr>
            <p:nvPr/>
          </p:nvSpPr>
          <p:spPr bwMode="auto">
            <a:xfrm>
              <a:off x="3302" y="3131"/>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42" name="Line 67"/>
            <p:cNvSpPr>
              <a:spLocks noChangeShapeType="1"/>
            </p:cNvSpPr>
            <p:nvPr/>
          </p:nvSpPr>
          <p:spPr bwMode="auto">
            <a:xfrm>
              <a:off x="3302" y="332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43" name="Line 68"/>
            <p:cNvSpPr>
              <a:spLocks noChangeShapeType="1"/>
            </p:cNvSpPr>
            <p:nvPr/>
          </p:nvSpPr>
          <p:spPr bwMode="auto">
            <a:xfrm>
              <a:off x="3302" y="3509"/>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44" name="Line 69"/>
            <p:cNvSpPr>
              <a:spLocks noChangeShapeType="1"/>
            </p:cNvSpPr>
            <p:nvPr/>
          </p:nvSpPr>
          <p:spPr bwMode="auto">
            <a:xfrm>
              <a:off x="3302" y="3697"/>
              <a:ext cx="1" cy="95"/>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45" name="Rectangle 70"/>
            <p:cNvSpPr>
              <a:spLocks noChangeArrowheads="1"/>
            </p:cNvSpPr>
            <p:nvPr/>
          </p:nvSpPr>
          <p:spPr bwMode="auto">
            <a:xfrm>
              <a:off x="3275" y="2241"/>
              <a:ext cx="67" cy="14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346" name="Rectangle 71"/>
            <p:cNvSpPr>
              <a:spLocks noChangeArrowheads="1"/>
            </p:cNvSpPr>
            <p:nvPr/>
          </p:nvSpPr>
          <p:spPr bwMode="auto">
            <a:xfrm>
              <a:off x="3281" y="2247"/>
              <a:ext cx="69" cy="150"/>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47" name="Rectangle 72"/>
            <p:cNvSpPr>
              <a:spLocks noChangeArrowheads="1"/>
            </p:cNvSpPr>
            <p:nvPr/>
          </p:nvSpPr>
          <p:spPr bwMode="auto">
            <a:xfrm>
              <a:off x="3275" y="2794"/>
              <a:ext cx="67" cy="13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348" name="Rectangle 73"/>
            <p:cNvSpPr>
              <a:spLocks noChangeArrowheads="1"/>
            </p:cNvSpPr>
            <p:nvPr/>
          </p:nvSpPr>
          <p:spPr bwMode="auto">
            <a:xfrm>
              <a:off x="3281" y="2800"/>
              <a:ext cx="69" cy="136"/>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49" name="Rectangle 74"/>
            <p:cNvSpPr>
              <a:spLocks noChangeArrowheads="1"/>
            </p:cNvSpPr>
            <p:nvPr/>
          </p:nvSpPr>
          <p:spPr bwMode="auto">
            <a:xfrm>
              <a:off x="3275" y="3023"/>
              <a:ext cx="67" cy="63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350" name="Rectangle 75"/>
            <p:cNvSpPr>
              <a:spLocks noChangeArrowheads="1"/>
            </p:cNvSpPr>
            <p:nvPr/>
          </p:nvSpPr>
          <p:spPr bwMode="auto">
            <a:xfrm>
              <a:off x="3281" y="3029"/>
              <a:ext cx="69" cy="635"/>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51" name="Rectangle 76"/>
            <p:cNvSpPr>
              <a:spLocks noChangeArrowheads="1"/>
            </p:cNvSpPr>
            <p:nvPr/>
          </p:nvSpPr>
          <p:spPr bwMode="auto">
            <a:xfrm>
              <a:off x="3874" y="1533"/>
              <a:ext cx="729" cy="271"/>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52" name="Rectangle 77"/>
            <p:cNvSpPr>
              <a:spLocks noChangeArrowheads="1"/>
            </p:cNvSpPr>
            <p:nvPr/>
          </p:nvSpPr>
          <p:spPr bwMode="auto">
            <a:xfrm>
              <a:off x="3962" y="1567"/>
              <a:ext cx="538"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 :</a:t>
              </a:r>
              <a:r>
                <a:rPr lang="en-US" sz="1200" u="sng">
                  <a:solidFill>
                    <a:srgbClr val="000000"/>
                  </a:solidFill>
                  <a:latin typeface="Helvetica" charset="0"/>
                </a:rPr>
                <a:t>Emergency</a:t>
              </a:r>
              <a:endParaRPr lang="en-US" sz="2400" u="sng"/>
            </a:p>
          </p:txBody>
        </p:sp>
        <p:sp>
          <p:nvSpPr>
            <p:cNvPr id="267353" name="Rectangle 78"/>
            <p:cNvSpPr>
              <a:spLocks noChangeArrowheads="1"/>
            </p:cNvSpPr>
            <p:nvPr/>
          </p:nvSpPr>
          <p:spPr bwMode="auto">
            <a:xfrm>
              <a:off x="4097" y="1675"/>
              <a:ext cx="287"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u="sng">
                  <a:solidFill>
                    <a:srgbClr val="000000"/>
                  </a:solidFill>
                  <a:latin typeface="Helvetica" charset="0"/>
                </a:rPr>
                <a:t>Report</a:t>
              </a:r>
              <a:endParaRPr lang="en-US" sz="2400" u="sng"/>
            </a:p>
          </p:txBody>
        </p:sp>
        <p:sp>
          <p:nvSpPr>
            <p:cNvPr id="267354" name="Line 79"/>
            <p:cNvSpPr>
              <a:spLocks noChangeShapeType="1"/>
            </p:cNvSpPr>
            <p:nvPr/>
          </p:nvSpPr>
          <p:spPr bwMode="auto">
            <a:xfrm>
              <a:off x="4232" y="1891"/>
              <a:ext cx="1" cy="5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55" name="Line 80"/>
            <p:cNvSpPr>
              <a:spLocks noChangeShapeType="1"/>
            </p:cNvSpPr>
            <p:nvPr/>
          </p:nvSpPr>
          <p:spPr bwMode="auto">
            <a:xfrm>
              <a:off x="4232" y="2026"/>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56" name="Line 81"/>
            <p:cNvSpPr>
              <a:spLocks noChangeShapeType="1"/>
            </p:cNvSpPr>
            <p:nvPr/>
          </p:nvSpPr>
          <p:spPr bwMode="auto">
            <a:xfrm>
              <a:off x="4232" y="2215"/>
              <a:ext cx="1" cy="10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57" name="Line 82"/>
            <p:cNvSpPr>
              <a:spLocks noChangeShapeType="1"/>
            </p:cNvSpPr>
            <p:nvPr/>
          </p:nvSpPr>
          <p:spPr bwMode="auto">
            <a:xfrm>
              <a:off x="4232" y="239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58" name="Line 83"/>
            <p:cNvSpPr>
              <a:spLocks noChangeShapeType="1"/>
            </p:cNvSpPr>
            <p:nvPr/>
          </p:nvSpPr>
          <p:spPr bwMode="auto">
            <a:xfrm>
              <a:off x="4232" y="2578"/>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59" name="Line 84"/>
            <p:cNvSpPr>
              <a:spLocks noChangeShapeType="1"/>
            </p:cNvSpPr>
            <p:nvPr/>
          </p:nvSpPr>
          <p:spPr bwMode="auto">
            <a:xfrm>
              <a:off x="4232" y="2767"/>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60" name="Line 85"/>
            <p:cNvSpPr>
              <a:spLocks noChangeShapeType="1"/>
            </p:cNvSpPr>
            <p:nvPr/>
          </p:nvSpPr>
          <p:spPr bwMode="auto">
            <a:xfrm>
              <a:off x="4232" y="2956"/>
              <a:ext cx="1" cy="9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61" name="Line 86"/>
            <p:cNvSpPr>
              <a:spLocks noChangeShapeType="1"/>
            </p:cNvSpPr>
            <p:nvPr/>
          </p:nvSpPr>
          <p:spPr bwMode="auto">
            <a:xfrm>
              <a:off x="4232" y="3131"/>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62" name="Line 87"/>
            <p:cNvSpPr>
              <a:spLocks noChangeShapeType="1"/>
            </p:cNvSpPr>
            <p:nvPr/>
          </p:nvSpPr>
          <p:spPr bwMode="auto">
            <a:xfrm>
              <a:off x="4232" y="332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63" name="Line 88"/>
            <p:cNvSpPr>
              <a:spLocks noChangeShapeType="1"/>
            </p:cNvSpPr>
            <p:nvPr/>
          </p:nvSpPr>
          <p:spPr bwMode="auto">
            <a:xfrm>
              <a:off x="4232" y="3509"/>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64" name="Line 89"/>
            <p:cNvSpPr>
              <a:spLocks noChangeShapeType="1"/>
            </p:cNvSpPr>
            <p:nvPr/>
          </p:nvSpPr>
          <p:spPr bwMode="auto">
            <a:xfrm>
              <a:off x="4232" y="3697"/>
              <a:ext cx="1" cy="95"/>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65" name="Rectangle 90"/>
            <p:cNvSpPr>
              <a:spLocks noChangeArrowheads="1"/>
            </p:cNvSpPr>
            <p:nvPr/>
          </p:nvSpPr>
          <p:spPr bwMode="auto">
            <a:xfrm>
              <a:off x="4205" y="3253"/>
              <a:ext cx="67" cy="1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366" name="Rectangle 91"/>
            <p:cNvSpPr>
              <a:spLocks noChangeArrowheads="1"/>
            </p:cNvSpPr>
            <p:nvPr/>
          </p:nvSpPr>
          <p:spPr bwMode="auto">
            <a:xfrm>
              <a:off x="4211" y="3259"/>
              <a:ext cx="69" cy="149"/>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67" name="Rectangle 92"/>
            <p:cNvSpPr>
              <a:spLocks noChangeArrowheads="1"/>
            </p:cNvSpPr>
            <p:nvPr/>
          </p:nvSpPr>
          <p:spPr bwMode="auto">
            <a:xfrm>
              <a:off x="4656" y="1533"/>
              <a:ext cx="810" cy="271"/>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68" name="Rectangle 93"/>
            <p:cNvSpPr>
              <a:spLocks noChangeArrowheads="1"/>
            </p:cNvSpPr>
            <p:nvPr/>
          </p:nvSpPr>
          <p:spPr bwMode="auto">
            <a:xfrm>
              <a:off x="4852" y="1567"/>
              <a:ext cx="399"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 :</a:t>
              </a:r>
              <a:r>
                <a:rPr lang="en-US" sz="1200" u="sng">
                  <a:solidFill>
                    <a:srgbClr val="000000"/>
                  </a:solidFill>
                  <a:latin typeface="Helvetica" charset="0"/>
                </a:rPr>
                <a:t>Manage</a:t>
              </a:r>
              <a:endParaRPr lang="en-US" sz="2400" u="sng"/>
            </a:p>
          </p:txBody>
        </p:sp>
        <p:sp>
          <p:nvSpPr>
            <p:cNvPr id="267369" name="Rectangle 94"/>
            <p:cNvSpPr>
              <a:spLocks noChangeArrowheads="1"/>
            </p:cNvSpPr>
            <p:nvPr/>
          </p:nvSpPr>
          <p:spPr bwMode="auto">
            <a:xfrm>
              <a:off x="4677" y="1675"/>
              <a:ext cx="792"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u="sng">
                  <a:solidFill>
                    <a:srgbClr val="000000"/>
                  </a:solidFill>
                  <a:latin typeface="Helvetica" charset="0"/>
                </a:rPr>
                <a:t>EmergencyControl</a:t>
              </a:r>
              <a:endParaRPr lang="en-US" sz="2400" u="sng"/>
            </a:p>
          </p:txBody>
        </p:sp>
        <p:sp>
          <p:nvSpPr>
            <p:cNvPr id="267370" name="Line 95"/>
            <p:cNvSpPr>
              <a:spLocks noChangeShapeType="1"/>
            </p:cNvSpPr>
            <p:nvPr/>
          </p:nvSpPr>
          <p:spPr bwMode="auto">
            <a:xfrm>
              <a:off x="5041" y="1891"/>
              <a:ext cx="1" cy="5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71" name="Line 96"/>
            <p:cNvSpPr>
              <a:spLocks noChangeShapeType="1"/>
            </p:cNvSpPr>
            <p:nvPr/>
          </p:nvSpPr>
          <p:spPr bwMode="auto">
            <a:xfrm>
              <a:off x="5041" y="2026"/>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72" name="Line 97"/>
            <p:cNvSpPr>
              <a:spLocks noChangeShapeType="1"/>
            </p:cNvSpPr>
            <p:nvPr/>
          </p:nvSpPr>
          <p:spPr bwMode="auto">
            <a:xfrm>
              <a:off x="5041" y="2215"/>
              <a:ext cx="1" cy="10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73" name="Line 98"/>
            <p:cNvSpPr>
              <a:spLocks noChangeShapeType="1"/>
            </p:cNvSpPr>
            <p:nvPr/>
          </p:nvSpPr>
          <p:spPr bwMode="auto">
            <a:xfrm>
              <a:off x="5041" y="239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74" name="Line 99"/>
            <p:cNvSpPr>
              <a:spLocks noChangeShapeType="1"/>
            </p:cNvSpPr>
            <p:nvPr/>
          </p:nvSpPr>
          <p:spPr bwMode="auto">
            <a:xfrm>
              <a:off x="5041" y="2578"/>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75" name="Line 100"/>
            <p:cNvSpPr>
              <a:spLocks noChangeShapeType="1"/>
            </p:cNvSpPr>
            <p:nvPr/>
          </p:nvSpPr>
          <p:spPr bwMode="auto">
            <a:xfrm>
              <a:off x="5041" y="2767"/>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76" name="Line 101"/>
            <p:cNvSpPr>
              <a:spLocks noChangeShapeType="1"/>
            </p:cNvSpPr>
            <p:nvPr/>
          </p:nvSpPr>
          <p:spPr bwMode="auto">
            <a:xfrm>
              <a:off x="5041" y="2956"/>
              <a:ext cx="1" cy="94"/>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77" name="Line 102"/>
            <p:cNvSpPr>
              <a:spLocks noChangeShapeType="1"/>
            </p:cNvSpPr>
            <p:nvPr/>
          </p:nvSpPr>
          <p:spPr bwMode="auto">
            <a:xfrm>
              <a:off x="5041" y="3131"/>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78" name="Line 103"/>
            <p:cNvSpPr>
              <a:spLocks noChangeShapeType="1"/>
            </p:cNvSpPr>
            <p:nvPr/>
          </p:nvSpPr>
          <p:spPr bwMode="auto">
            <a:xfrm>
              <a:off x="5041" y="3320"/>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79" name="Line 104"/>
            <p:cNvSpPr>
              <a:spLocks noChangeShapeType="1"/>
            </p:cNvSpPr>
            <p:nvPr/>
          </p:nvSpPr>
          <p:spPr bwMode="auto">
            <a:xfrm>
              <a:off x="5041" y="3509"/>
              <a:ext cx="1" cy="10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80" name="Line 105"/>
            <p:cNvSpPr>
              <a:spLocks noChangeShapeType="1"/>
            </p:cNvSpPr>
            <p:nvPr/>
          </p:nvSpPr>
          <p:spPr bwMode="auto">
            <a:xfrm>
              <a:off x="5041" y="3697"/>
              <a:ext cx="1" cy="95"/>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81" name="Rectangle 106"/>
            <p:cNvSpPr>
              <a:spLocks noChangeArrowheads="1"/>
            </p:cNvSpPr>
            <p:nvPr/>
          </p:nvSpPr>
          <p:spPr bwMode="auto">
            <a:xfrm>
              <a:off x="5014" y="3455"/>
              <a:ext cx="67" cy="13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382" name="Rectangle 107"/>
            <p:cNvSpPr>
              <a:spLocks noChangeArrowheads="1"/>
            </p:cNvSpPr>
            <p:nvPr/>
          </p:nvSpPr>
          <p:spPr bwMode="auto">
            <a:xfrm>
              <a:off x="5020" y="3461"/>
              <a:ext cx="69" cy="136"/>
            </a:xfrm>
            <a:prstGeom prst="rect">
              <a:avLst/>
            </a:prstGeom>
            <a:noFill/>
            <a:ln w="206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83" name="Line 108"/>
            <p:cNvSpPr>
              <a:spLocks noChangeShapeType="1"/>
            </p:cNvSpPr>
            <p:nvPr/>
          </p:nvSpPr>
          <p:spPr bwMode="auto">
            <a:xfrm>
              <a:off x="552" y="2093"/>
              <a:ext cx="579" cy="1"/>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84" name="Freeform 109"/>
            <p:cNvSpPr>
              <a:spLocks/>
            </p:cNvSpPr>
            <p:nvPr/>
          </p:nvSpPr>
          <p:spPr bwMode="auto">
            <a:xfrm>
              <a:off x="2115" y="2134"/>
              <a:ext cx="54" cy="54"/>
            </a:xfrm>
            <a:custGeom>
              <a:avLst/>
              <a:gdLst>
                <a:gd name="T0" fmla="*/ 0 w 54"/>
                <a:gd name="T1" fmla="*/ 27 h 54"/>
                <a:gd name="T2" fmla="*/ 0 w 54"/>
                <a:gd name="T3" fmla="*/ 0 h 54"/>
                <a:gd name="T4" fmla="*/ 54 w 54"/>
                <a:gd name="T5" fmla="*/ 27 h 54"/>
                <a:gd name="T6" fmla="*/ 0 w 54"/>
                <a:gd name="T7" fmla="*/ 54 h 54"/>
                <a:gd name="T8" fmla="*/ 0 w 54"/>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0" y="27"/>
                  </a:moveTo>
                  <a:lnTo>
                    <a:pt x="0" y="0"/>
                  </a:lnTo>
                  <a:lnTo>
                    <a:pt x="54" y="27"/>
                  </a:lnTo>
                  <a:lnTo>
                    <a:pt x="0" y="54"/>
                  </a:lnTo>
                  <a:lnTo>
                    <a:pt x="0" y="27"/>
                  </a:lnTo>
                  <a:close/>
                </a:path>
              </a:pathLst>
            </a:custGeom>
            <a:noFill/>
            <a:ln w="206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85" name="Freeform 110"/>
            <p:cNvSpPr>
              <a:spLocks/>
            </p:cNvSpPr>
            <p:nvPr/>
          </p:nvSpPr>
          <p:spPr bwMode="auto">
            <a:xfrm>
              <a:off x="2115" y="2134"/>
              <a:ext cx="54" cy="54"/>
            </a:xfrm>
            <a:custGeom>
              <a:avLst/>
              <a:gdLst>
                <a:gd name="T0" fmla="*/ 0 w 54"/>
                <a:gd name="T1" fmla="*/ 27 h 54"/>
                <a:gd name="T2" fmla="*/ 0 w 54"/>
                <a:gd name="T3" fmla="*/ 0 h 54"/>
                <a:gd name="T4" fmla="*/ 54 w 54"/>
                <a:gd name="T5" fmla="*/ 27 h 54"/>
                <a:gd name="T6" fmla="*/ 0 w 54"/>
                <a:gd name="T7" fmla="*/ 54 h 54"/>
                <a:gd name="T8" fmla="*/ 0 w 54"/>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0" y="27"/>
                  </a:moveTo>
                  <a:lnTo>
                    <a:pt x="0" y="0"/>
                  </a:lnTo>
                  <a:lnTo>
                    <a:pt x="54" y="27"/>
                  </a:lnTo>
                  <a:lnTo>
                    <a:pt x="0" y="54"/>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386" name="Line 111"/>
            <p:cNvSpPr>
              <a:spLocks noChangeShapeType="1"/>
            </p:cNvSpPr>
            <p:nvPr/>
          </p:nvSpPr>
          <p:spPr bwMode="auto">
            <a:xfrm>
              <a:off x="1293" y="2161"/>
              <a:ext cx="809" cy="1"/>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87" name="Freeform 112"/>
            <p:cNvSpPr>
              <a:spLocks/>
            </p:cNvSpPr>
            <p:nvPr/>
          </p:nvSpPr>
          <p:spPr bwMode="auto">
            <a:xfrm>
              <a:off x="3194" y="2215"/>
              <a:ext cx="54" cy="53"/>
            </a:xfrm>
            <a:custGeom>
              <a:avLst/>
              <a:gdLst>
                <a:gd name="T0" fmla="*/ 0 w 54"/>
                <a:gd name="T1" fmla="*/ 26 h 53"/>
                <a:gd name="T2" fmla="*/ 0 w 54"/>
                <a:gd name="T3" fmla="*/ 0 h 53"/>
                <a:gd name="T4" fmla="*/ 54 w 54"/>
                <a:gd name="T5" fmla="*/ 26 h 53"/>
                <a:gd name="T6" fmla="*/ 0 w 54"/>
                <a:gd name="T7" fmla="*/ 53 h 53"/>
                <a:gd name="T8" fmla="*/ 0 w 54"/>
                <a:gd name="T9" fmla="*/ 2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0" y="26"/>
                  </a:moveTo>
                  <a:lnTo>
                    <a:pt x="0" y="0"/>
                  </a:lnTo>
                  <a:lnTo>
                    <a:pt x="54" y="26"/>
                  </a:lnTo>
                  <a:lnTo>
                    <a:pt x="0" y="53"/>
                  </a:lnTo>
                  <a:lnTo>
                    <a:pt x="0" y="26"/>
                  </a:lnTo>
                  <a:close/>
                </a:path>
              </a:pathLst>
            </a:custGeom>
            <a:noFill/>
            <a:ln w="206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88" name="Freeform 113"/>
            <p:cNvSpPr>
              <a:spLocks/>
            </p:cNvSpPr>
            <p:nvPr/>
          </p:nvSpPr>
          <p:spPr bwMode="auto">
            <a:xfrm>
              <a:off x="3194" y="2215"/>
              <a:ext cx="54" cy="53"/>
            </a:xfrm>
            <a:custGeom>
              <a:avLst/>
              <a:gdLst>
                <a:gd name="T0" fmla="*/ 0 w 54"/>
                <a:gd name="T1" fmla="*/ 26 h 53"/>
                <a:gd name="T2" fmla="*/ 0 w 54"/>
                <a:gd name="T3" fmla="*/ 0 h 53"/>
                <a:gd name="T4" fmla="*/ 54 w 54"/>
                <a:gd name="T5" fmla="*/ 26 h 53"/>
                <a:gd name="T6" fmla="*/ 0 w 54"/>
                <a:gd name="T7" fmla="*/ 53 h 53"/>
                <a:gd name="T8" fmla="*/ 0 w 54"/>
                <a:gd name="T9" fmla="*/ 26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3">
                  <a:moveTo>
                    <a:pt x="0" y="26"/>
                  </a:moveTo>
                  <a:lnTo>
                    <a:pt x="0" y="0"/>
                  </a:lnTo>
                  <a:lnTo>
                    <a:pt x="54" y="26"/>
                  </a:lnTo>
                  <a:lnTo>
                    <a:pt x="0" y="53"/>
                  </a:lnTo>
                  <a:lnTo>
                    <a:pt x="0"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389" name="Line 114"/>
            <p:cNvSpPr>
              <a:spLocks noChangeShapeType="1"/>
            </p:cNvSpPr>
            <p:nvPr/>
          </p:nvSpPr>
          <p:spPr bwMode="auto">
            <a:xfrm>
              <a:off x="2264" y="2241"/>
              <a:ext cx="916" cy="1"/>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90" name="Freeform 115"/>
            <p:cNvSpPr>
              <a:spLocks/>
            </p:cNvSpPr>
            <p:nvPr/>
          </p:nvSpPr>
          <p:spPr bwMode="auto">
            <a:xfrm>
              <a:off x="3194" y="2754"/>
              <a:ext cx="54" cy="54"/>
            </a:xfrm>
            <a:custGeom>
              <a:avLst/>
              <a:gdLst>
                <a:gd name="T0" fmla="*/ 0 w 54"/>
                <a:gd name="T1" fmla="*/ 27 h 54"/>
                <a:gd name="T2" fmla="*/ 0 w 54"/>
                <a:gd name="T3" fmla="*/ 0 h 54"/>
                <a:gd name="T4" fmla="*/ 54 w 54"/>
                <a:gd name="T5" fmla="*/ 27 h 54"/>
                <a:gd name="T6" fmla="*/ 0 w 54"/>
                <a:gd name="T7" fmla="*/ 54 h 54"/>
                <a:gd name="T8" fmla="*/ 0 w 54"/>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0" y="27"/>
                  </a:moveTo>
                  <a:lnTo>
                    <a:pt x="0" y="0"/>
                  </a:lnTo>
                  <a:lnTo>
                    <a:pt x="54" y="27"/>
                  </a:lnTo>
                  <a:lnTo>
                    <a:pt x="0" y="54"/>
                  </a:lnTo>
                  <a:lnTo>
                    <a:pt x="0" y="27"/>
                  </a:lnTo>
                  <a:close/>
                </a:path>
              </a:pathLst>
            </a:custGeom>
            <a:noFill/>
            <a:ln w="206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91" name="Freeform 116"/>
            <p:cNvSpPr>
              <a:spLocks/>
            </p:cNvSpPr>
            <p:nvPr/>
          </p:nvSpPr>
          <p:spPr bwMode="auto">
            <a:xfrm>
              <a:off x="3194" y="2754"/>
              <a:ext cx="54" cy="54"/>
            </a:xfrm>
            <a:custGeom>
              <a:avLst/>
              <a:gdLst>
                <a:gd name="T0" fmla="*/ 0 w 54"/>
                <a:gd name="T1" fmla="*/ 27 h 54"/>
                <a:gd name="T2" fmla="*/ 0 w 54"/>
                <a:gd name="T3" fmla="*/ 0 h 54"/>
                <a:gd name="T4" fmla="*/ 54 w 54"/>
                <a:gd name="T5" fmla="*/ 27 h 54"/>
                <a:gd name="T6" fmla="*/ 0 w 54"/>
                <a:gd name="T7" fmla="*/ 54 h 54"/>
                <a:gd name="T8" fmla="*/ 0 w 54"/>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0" y="27"/>
                  </a:moveTo>
                  <a:lnTo>
                    <a:pt x="0" y="0"/>
                  </a:lnTo>
                  <a:lnTo>
                    <a:pt x="54" y="27"/>
                  </a:lnTo>
                  <a:lnTo>
                    <a:pt x="0" y="54"/>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392" name="Line 117"/>
            <p:cNvSpPr>
              <a:spLocks noChangeShapeType="1"/>
            </p:cNvSpPr>
            <p:nvPr/>
          </p:nvSpPr>
          <p:spPr bwMode="auto">
            <a:xfrm>
              <a:off x="552" y="2781"/>
              <a:ext cx="2628" cy="1"/>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93" name="Freeform 118"/>
            <p:cNvSpPr>
              <a:spLocks/>
            </p:cNvSpPr>
            <p:nvPr/>
          </p:nvSpPr>
          <p:spPr bwMode="auto">
            <a:xfrm>
              <a:off x="3194" y="2996"/>
              <a:ext cx="54" cy="54"/>
            </a:xfrm>
            <a:custGeom>
              <a:avLst/>
              <a:gdLst>
                <a:gd name="T0" fmla="*/ 0 w 54"/>
                <a:gd name="T1" fmla="*/ 27 h 54"/>
                <a:gd name="T2" fmla="*/ 0 w 54"/>
                <a:gd name="T3" fmla="*/ 0 h 54"/>
                <a:gd name="T4" fmla="*/ 54 w 54"/>
                <a:gd name="T5" fmla="*/ 27 h 54"/>
                <a:gd name="T6" fmla="*/ 0 w 54"/>
                <a:gd name="T7" fmla="*/ 54 h 54"/>
                <a:gd name="T8" fmla="*/ 0 w 54"/>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0" y="27"/>
                  </a:moveTo>
                  <a:lnTo>
                    <a:pt x="0" y="0"/>
                  </a:lnTo>
                  <a:lnTo>
                    <a:pt x="54" y="27"/>
                  </a:lnTo>
                  <a:lnTo>
                    <a:pt x="0" y="54"/>
                  </a:lnTo>
                  <a:lnTo>
                    <a:pt x="0" y="27"/>
                  </a:lnTo>
                  <a:close/>
                </a:path>
              </a:pathLst>
            </a:custGeom>
            <a:noFill/>
            <a:ln w="206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94" name="Freeform 119"/>
            <p:cNvSpPr>
              <a:spLocks/>
            </p:cNvSpPr>
            <p:nvPr/>
          </p:nvSpPr>
          <p:spPr bwMode="auto">
            <a:xfrm>
              <a:off x="3194" y="2996"/>
              <a:ext cx="54" cy="54"/>
            </a:xfrm>
            <a:custGeom>
              <a:avLst/>
              <a:gdLst>
                <a:gd name="T0" fmla="*/ 0 w 54"/>
                <a:gd name="T1" fmla="*/ 27 h 54"/>
                <a:gd name="T2" fmla="*/ 0 w 54"/>
                <a:gd name="T3" fmla="*/ 0 h 54"/>
                <a:gd name="T4" fmla="*/ 54 w 54"/>
                <a:gd name="T5" fmla="*/ 27 h 54"/>
                <a:gd name="T6" fmla="*/ 0 w 54"/>
                <a:gd name="T7" fmla="*/ 54 h 54"/>
                <a:gd name="T8" fmla="*/ 0 w 54"/>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0" y="27"/>
                  </a:moveTo>
                  <a:lnTo>
                    <a:pt x="0" y="0"/>
                  </a:lnTo>
                  <a:lnTo>
                    <a:pt x="54" y="27"/>
                  </a:lnTo>
                  <a:lnTo>
                    <a:pt x="0" y="54"/>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395" name="Line 120"/>
            <p:cNvSpPr>
              <a:spLocks noChangeShapeType="1"/>
            </p:cNvSpPr>
            <p:nvPr/>
          </p:nvSpPr>
          <p:spPr bwMode="auto">
            <a:xfrm>
              <a:off x="552" y="3023"/>
              <a:ext cx="2628" cy="1"/>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96" name="Freeform 121"/>
            <p:cNvSpPr>
              <a:spLocks/>
            </p:cNvSpPr>
            <p:nvPr/>
          </p:nvSpPr>
          <p:spPr bwMode="auto">
            <a:xfrm>
              <a:off x="2277" y="3104"/>
              <a:ext cx="41" cy="54"/>
            </a:xfrm>
            <a:custGeom>
              <a:avLst/>
              <a:gdLst>
                <a:gd name="T0" fmla="*/ 41 w 41"/>
                <a:gd name="T1" fmla="*/ 27 h 54"/>
                <a:gd name="T2" fmla="*/ 41 w 41"/>
                <a:gd name="T3" fmla="*/ 54 h 54"/>
                <a:gd name="T4" fmla="*/ 0 w 41"/>
                <a:gd name="T5" fmla="*/ 27 h 54"/>
                <a:gd name="T6" fmla="*/ 41 w 41"/>
                <a:gd name="T7" fmla="*/ 0 h 54"/>
                <a:gd name="T8" fmla="*/ 41 w 41"/>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54">
                  <a:moveTo>
                    <a:pt x="41" y="27"/>
                  </a:moveTo>
                  <a:lnTo>
                    <a:pt x="41" y="54"/>
                  </a:lnTo>
                  <a:lnTo>
                    <a:pt x="0" y="27"/>
                  </a:lnTo>
                  <a:lnTo>
                    <a:pt x="41" y="0"/>
                  </a:lnTo>
                  <a:lnTo>
                    <a:pt x="41" y="27"/>
                  </a:lnTo>
                  <a:close/>
                </a:path>
              </a:pathLst>
            </a:custGeom>
            <a:noFill/>
            <a:ln w="206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97" name="Freeform 122"/>
            <p:cNvSpPr>
              <a:spLocks/>
            </p:cNvSpPr>
            <p:nvPr/>
          </p:nvSpPr>
          <p:spPr bwMode="auto">
            <a:xfrm>
              <a:off x="2277" y="3104"/>
              <a:ext cx="41" cy="54"/>
            </a:xfrm>
            <a:custGeom>
              <a:avLst/>
              <a:gdLst>
                <a:gd name="T0" fmla="*/ 41 w 41"/>
                <a:gd name="T1" fmla="*/ 27 h 54"/>
                <a:gd name="T2" fmla="*/ 41 w 41"/>
                <a:gd name="T3" fmla="*/ 54 h 54"/>
                <a:gd name="T4" fmla="*/ 0 w 41"/>
                <a:gd name="T5" fmla="*/ 27 h 54"/>
                <a:gd name="T6" fmla="*/ 41 w 41"/>
                <a:gd name="T7" fmla="*/ 0 h 54"/>
                <a:gd name="T8" fmla="*/ 41 w 41"/>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54">
                  <a:moveTo>
                    <a:pt x="41" y="27"/>
                  </a:moveTo>
                  <a:lnTo>
                    <a:pt x="41" y="54"/>
                  </a:lnTo>
                  <a:lnTo>
                    <a:pt x="0" y="27"/>
                  </a:lnTo>
                  <a:lnTo>
                    <a:pt x="41" y="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398" name="Line 123"/>
            <p:cNvSpPr>
              <a:spLocks noChangeShapeType="1"/>
            </p:cNvSpPr>
            <p:nvPr/>
          </p:nvSpPr>
          <p:spPr bwMode="auto">
            <a:xfrm flipH="1">
              <a:off x="2294" y="3132"/>
              <a:ext cx="987" cy="0"/>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399" name="Freeform 124"/>
            <p:cNvSpPr>
              <a:spLocks/>
            </p:cNvSpPr>
            <p:nvPr/>
          </p:nvSpPr>
          <p:spPr bwMode="auto">
            <a:xfrm>
              <a:off x="4137" y="3226"/>
              <a:ext cx="54" cy="54"/>
            </a:xfrm>
            <a:custGeom>
              <a:avLst/>
              <a:gdLst>
                <a:gd name="T0" fmla="*/ 0 w 54"/>
                <a:gd name="T1" fmla="*/ 27 h 54"/>
                <a:gd name="T2" fmla="*/ 0 w 54"/>
                <a:gd name="T3" fmla="*/ 0 h 54"/>
                <a:gd name="T4" fmla="*/ 54 w 54"/>
                <a:gd name="T5" fmla="*/ 27 h 54"/>
                <a:gd name="T6" fmla="*/ 0 w 54"/>
                <a:gd name="T7" fmla="*/ 54 h 54"/>
                <a:gd name="T8" fmla="*/ 0 w 54"/>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0" y="27"/>
                  </a:moveTo>
                  <a:lnTo>
                    <a:pt x="0" y="0"/>
                  </a:lnTo>
                  <a:lnTo>
                    <a:pt x="54" y="27"/>
                  </a:lnTo>
                  <a:lnTo>
                    <a:pt x="0" y="54"/>
                  </a:lnTo>
                  <a:lnTo>
                    <a:pt x="0" y="27"/>
                  </a:lnTo>
                  <a:close/>
                </a:path>
              </a:pathLst>
            </a:custGeom>
            <a:noFill/>
            <a:ln w="206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400" name="Freeform 125"/>
            <p:cNvSpPr>
              <a:spLocks/>
            </p:cNvSpPr>
            <p:nvPr/>
          </p:nvSpPr>
          <p:spPr bwMode="auto">
            <a:xfrm>
              <a:off x="4137" y="3226"/>
              <a:ext cx="54" cy="54"/>
            </a:xfrm>
            <a:custGeom>
              <a:avLst/>
              <a:gdLst>
                <a:gd name="T0" fmla="*/ 0 w 54"/>
                <a:gd name="T1" fmla="*/ 27 h 54"/>
                <a:gd name="T2" fmla="*/ 0 w 54"/>
                <a:gd name="T3" fmla="*/ 0 h 54"/>
                <a:gd name="T4" fmla="*/ 54 w 54"/>
                <a:gd name="T5" fmla="*/ 27 h 54"/>
                <a:gd name="T6" fmla="*/ 0 w 54"/>
                <a:gd name="T7" fmla="*/ 54 h 54"/>
                <a:gd name="T8" fmla="*/ 0 w 54"/>
                <a:gd name="T9" fmla="*/ 27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0" y="27"/>
                  </a:moveTo>
                  <a:lnTo>
                    <a:pt x="0" y="0"/>
                  </a:lnTo>
                  <a:lnTo>
                    <a:pt x="54" y="27"/>
                  </a:lnTo>
                  <a:lnTo>
                    <a:pt x="0" y="54"/>
                  </a:lnTo>
                  <a:lnTo>
                    <a:pt x="0"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401" name="Line 126"/>
            <p:cNvSpPr>
              <a:spLocks noChangeShapeType="1"/>
            </p:cNvSpPr>
            <p:nvPr/>
          </p:nvSpPr>
          <p:spPr bwMode="auto">
            <a:xfrm>
              <a:off x="2264" y="3253"/>
              <a:ext cx="1860" cy="1"/>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403" name="Line 128"/>
            <p:cNvSpPr>
              <a:spLocks noChangeShapeType="1"/>
            </p:cNvSpPr>
            <p:nvPr/>
          </p:nvSpPr>
          <p:spPr bwMode="auto">
            <a:xfrm>
              <a:off x="2264" y="3441"/>
              <a:ext cx="2756" cy="0"/>
            </a:xfrm>
            <a:prstGeom prst="line">
              <a:avLst/>
            </a:prstGeom>
            <a:noFill/>
            <a:ln w="20638">
              <a:solidFill>
                <a:srgbClr val="000000"/>
              </a:solidFill>
              <a:round/>
              <a:headEnd type="none"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267404" name="Rectangle 129"/>
            <p:cNvSpPr>
              <a:spLocks noChangeArrowheads="1"/>
            </p:cNvSpPr>
            <p:nvPr/>
          </p:nvSpPr>
          <p:spPr bwMode="auto">
            <a:xfrm>
              <a:off x="848" y="1945"/>
              <a:ext cx="298"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press()</a:t>
              </a:r>
              <a:endParaRPr lang="en-US" sz="2400"/>
            </a:p>
          </p:txBody>
        </p:sp>
        <p:sp>
          <p:nvSpPr>
            <p:cNvPr id="267405" name="Rectangle 130"/>
            <p:cNvSpPr>
              <a:spLocks noChangeArrowheads="1"/>
            </p:cNvSpPr>
            <p:nvPr/>
          </p:nvSpPr>
          <p:spPr bwMode="auto">
            <a:xfrm>
              <a:off x="2870" y="2120"/>
              <a:ext cx="33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create()</a:t>
              </a:r>
              <a:endParaRPr lang="en-US" sz="2400"/>
            </a:p>
          </p:txBody>
        </p:sp>
        <p:sp>
          <p:nvSpPr>
            <p:cNvPr id="267406" name="Rectangle 131"/>
            <p:cNvSpPr>
              <a:spLocks noChangeArrowheads="1"/>
            </p:cNvSpPr>
            <p:nvPr/>
          </p:nvSpPr>
          <p:spPr bwMode="auto">
            <a:xfrm>
              <a:off x="1792" y="2012"/>
              <a:ext cx="33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create()</a:t>
              </a:r>
              <a:endParaRPr lang="en-US" sz="2400"/>
            </a:p>
          </p:txBody>
        </p:sp>
        <p:sp>
          <p:nvSpPr>
            <p:cNvPr id="267407" name="Rectangle 132"/>
            <p:cNvSpPr>
              <a:spLocks noChangeArrowheads="1"/>
            </p:cNvSpPr>
            <p:nvPr/>
          </p:nvSpPr>
          <p:spPr bwMode="auto">
            <a:xfrm>
              <a:off x="2843" y="2888"/>
              <a:ext cx="34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submit()</a:t>
              </a:r>
              <a:endParaRPr lang="en-US" sz="2400"/>
            </a:p>
          </p:txBody>
        </p:sp>
        <p:sp>
          <p:nvSpPr>
            <p:cNvPr id="267408" name="Rectangle 133"/>
            <p:cNvSpPr>
              <a:spLocks noChangeArrowheads="1"/>
            </p:cNvSpPr>
            <p:nvPr/>
          </p:nvSpPr>
          <p:spPr bwMode="auto">
            <a:xfrm>
              <a:off x="2668" y="2659"/>
              <a:ext cx="537"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fillContents()</a:t>
              </a:r>
              <a:endParaRPr lang="en-US" sz="2400"/>
            </a:p>
          </p:txBody>
        </p:sp>
        <p:sp>
          <p:nvSpPr>
            <p:cNvPr id="267409" name="Rectangle 134"/>
            <p:cNvSpPr>
              <a:spLocks noChangeArrowheads="1"/>
            </p:cNvSpPr>
            <p:nvPr/>
          </p:nvSpPr>
          <p:spPr bwMode="auto">
            <a:xfrm>
              <a:off x="2385" y="3037"/>
              <a:ext cx="63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submitReport()</a:t>
              </a:r>
              <a:endParaRPr lang="en-US" sz="2400"/>
            </a:p>
          </p:txBody>
        </p:sp>
        <p:sp>
          <p:nvSpPr>
            <p:cNvPr id="267410" name="Rectangle 135"/>
            <p:cNvSpPr>
              <a:spLocks noChangeArrowheads="1"/>
            </p:cNvSpPr>
            <p:nvPr/>
          </p:nvSpPr>
          <p:spPr bwMode="auto">
            <a:xfrm>
              <a:off x="3841" y="3131"/>
              <a:ext cx="33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create()</a:t>
              </a:r>
              <a:endParaRPr lang="en-US" sz="2400"/>
            </a:p>
          </p:txBody>
        </p:sp>
        <p:sp>
          <p:nvSpPr>
            <p:cNvPr id="267411" name="Rectangle 136"/>
            <p:cNvSpPr>
              <a:spLocks noChangeArrowheads="1"/>
            </p:cNvSpPr>
            <p:nvPr/>
          </p:nvSpPr>
          <p:spPr bwMode="auto">
            <a:xfrm>
              <a:off x="3814" y="3482"/>
              <a:ext cx="1202"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Helvetica" charset="0"/>
                </a:rPr>
                <a:t>submitReportToDispatcher()</a:t>
              </a:r>
              <a:endParaRPr lang="en-US" sz="2400"/>
            </a:p>
          </p:txBody>
        </p:sp>
        <p:sp>
          <p:nvSpPr>
            <p:cNvPr id="267412" name="Line 137"/>
            <p:cNvSpPr>
              <a:spLocks noChangeShapeType="1"/>
            </p:cNvSpPr>
            <p:nvPr/>
          </p:nvSpPr>
          <p:spPr bwMode="auto">
            <a:xfrm flipV="1">
              <a:off x="3180" y="3630"/>
              <a:ext cx="243" cy="243"/>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413" name="Line 138"/>
            <p:cNvSpPr>
              <a:spLocks noChangeShapeType="1"/>
            </p:cNvSpPr>
            <p:nvPr/>
          </p:nvSpPr>
          <p:spPr bwMode="auto">
            <a:xfrm flipH="1" flipV="1">
              <a:off x="3180" y="3630"/>
              <a:ext cx="243" cy="243"/>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7414" name="Freeform 139"/>
            <p:cNvSpPr>
              <a:spLocks/>
            </p:cNvSpPr>
            <p:nvPr/>
          </p:nvSpPr>
          <p:spPr bwMode="auto">
            <a:xfrm>
              <a:off x="1064" y="2053"/>
              <a:ext cx="148" cy="81"/>
            </a:xfrm>
            <a:custGeom>
              <a:avLst/>
              <a:gdLst>
                <a:gd name="T0" fmla="*/ 0 w 148"/>
                <a:gd name="T1" fmla="*/ 0 h 81"/>
                <a:gd name="T2" fmla="*/ 148 w 148"/>
                <a:gd name="T3" fmla="*/ 40 h 81"/>
                <a:gd name="T4" fmla="*/ 0 w 148"/>
                <a:gd name="T5" fmla="*/ 81 h 81"/>
                <a:gd name="T6" fmla="*/ 0 60000 65536"/>
                <a:gd name="T7" fmla="*/ 0 60000 65536"/>
                <a:gd name="T8" fmla="*/ 0 60000 65536"/>
              </a:gdLst>
              <a:ahLst/>
              <a:cxnLst>
                <a:cxn ang="T6">
                  <a:pos x="T0" y="T1"/>
                </a:cxn>
                <a:cxn ang="T7">
                  <a:pos x="T2" y="T3"/>
                </a:cxn>
                <a:cxn ang="T8">
                  <a:pos x="T4" y="T5"/>
                </a:cxn>
              </a:cxnLst>
              <a:rect l="0" t="0" r="r" b="b"/>
              <a:pathLst>
                <a:path w="148" h="81">
                  <a:moveTo>
                    <a:pt x="0" y="0"/>
                  </a:moveTo>
                  <a:lnTo>
                    <a:pt x="148" y="40"/>
                  </a:lnTo>
                  <a:lnTo>
                    <a:pt x="0" y="81"/>
                  </a:lnTo>
                </a:path>
              </a:pathLst>
            </a:custGeom>
            <a:noFill/>
            <a:ln w="206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499277" name="Group 141"/>
          <p:cNvGrpSpPr>
            <a:grpSpLocks/>
          </p:cNvGrpSpPr>
          <p:nvPr/>
        </p:nvGrpSpPr>
        <p:grpSpPr bwMode="auto">
          <a:xfrm>
            <a:off x="569913" y="782638"/>
            <a:ext cx="7250112" cy="4894262"/>
            <a:chOff x="359" y="493"/>
            <a:chExt cx="4567" cy="3083"/>
          </a:xfrm>
        </p:grpSpPr>
        <p:sp>
          <p:nvSpPr>
            <p:cNvPr id="1499278" name="Oval 142"/>
            <p:cNvSpPr>
              <a:spLocks noChangeArrowheads="1"/>
            </p:cNvSpPr>
            <p:nvPr/>
          </p:nvSpPr>
          <p:spPr bwMode="auto">
            <a:xfrm>
              <a:off x="367" y="1711"/>
              <a:ext cx="381" cy="1865"/>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99279" name="Oval 143"/>
            <p:cNvSpPr>
              <a:spLocks noChangeArrowheads="1"/>
            </p:cNvSpPr>
            <p:nvPr/>
          </p:nvSpPr>
          <p:spPr bwMode="auto">
            <a:xfrm>
              <a:off x="1763" y="1705"/>
              <a:ext cx="448" cy="277"/>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99280" name="Oval 144"/>
            <p:cNvSpPr>
              <a:spLocks noChangeArrowheads="1"/>
            </p:cNvSpPr>
            <p:nvPr/>
          </p:nvSpPr>
          <p:spPr bwMode="auto">
            <a:xfrm>
              <a:off x="2835" y="1071"/>
              <a:ext cx="1003" cy="1186"/>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99281" name="Text Box 145"/>
            <p:cNvSpPr txBox="1">
              <a:spLocks noChangeArrowheads="1"/>
            </p:cNvSpPr>
            <p:nvPr/>
          </p:nvSpPr>
          <p:spPr bwMode="auto">
            <a:xfrm>
              <a:off x="3579" y="627"/>
              <a:ext cx="1347"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FF0000"/>
                  </a:solidFill>
                  <a:cs typeface="+mn-cs"/>
                </a:rPr>
                <a:t>Object should only appear when it is created</a:t>
              </a:r>
            </a:p>
          </p:txBody>
        </p:sp>
        <p:cxnSp>
          <p:nvCxnSpPr>
            <p:cNvPr id="1499282" name="AutoShape 146"/>
            <p:cNvCxnSpPr>
              <a:cxnSpLocks noChangeShapeType="1"/>
              <a:stCxn id="1499281" idx="2"/>
              <a:endCxn id="1499280" idx="7"/>
            </p:cNvCxnSpPr>
            <p:nvPr/>
          </p:nvCxnSpPr>
          <p:spPr bwMode="auto">
            <a:xfrm flipH="1">
              <a:off x="3691" y="953"/>
              <a:ext cx="562" cy="283"/>
            </a:xfrm>
            <a:prstGeom prst="straightConnector1">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9283" name="Text Box 147"/>
            <p:cNvSpPr txBox="1">
              <a:spLocks noChangeArrowheads="1"/>
            </p:cNvSpPr>
            <p:nvPr/>
          </p:nvSpPr>
          <p:spPr bwMode="auto">
            <a:xfrm>
              <a:off x="359" y="493"/>
              <a:ext cx="1475"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FF0000"/>
                  </a:solidFill>
                  <a:cs typeface="+mn-cs"/>
                </a:rPr>
                <a:t>An activation bar for the actor does not make sense</a:t>
              </a:r>
            </a:p>
          </p:txBody>
        </p:sp>
        <p:cxnSp>
          <p:nvCxnSpPr>
            <p:cNvPr id="1499284" name="AutoShape 148"/>
            <p:cNvCxnSpPr>
              <a:cxnSpLocks noChangeShapeType="1"/>
              <a:stCxn id="267285" idx="0"/>
              <a:endCxn id="1499283" idx="2"/>
            </p:cNvCxnSpPr>
            <p:nvPr/>
          </p:nvCxnSpPr>
          <p:spPr bwMode="auto">
            <a:xfrm flipV="1">
              <a:off x="553" y="819"/>
              <a:ext cx="544" cy="850"/>
            </a:xfrm>
            <a:prstGeom prst="straightConnector1">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99285" name="Text Box 149"/>
            <p:cNvSpPr txBox="1">
              <a:spLocks noChangeArrowheads="1"/>
            </p:cNvSpPr>
            <p:nvPr/>
          </p:nvSpPr>
          <p:spPr bwMode="auto">
            <a:xfrm>
              <a:off x="1618" y="850"/>
              <a:ext cx="1347"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a:solidFill>
                    <a:srgbClr val="FF0000"/>
                  </a:solidFill>
                  <a:cs typeface="+mn-cs"/>
                </a:rPr>
                <a:t>A &lt;&lt;new&gt;&gt; message could be used instead</a:t>
              </a:r>
            </a:p>
          </p:txBody>
        </p:sp>
        <p:cxnSp>
          <p:nvCxnSpPr>
            <p:cNvPr id="1499286" name="AutoShape 150"/>
            <p:cNvCxnSpPr>
              <a:cxnSpLocks noChangeShapeType="1"/>
              <a:stCxn id="1499285" idx="2"/>
              <a:endCxn id="1499279" idx="0"/>
            </p:cNvCxnSpPr>
            <p:nvPr/>
          </p:nvCxnSpPr>
          <p:spPr bwMode="auto">
            <a:xfrm flipH="1">
              <a:off x="1987" y="1176"/>
              <a:ext cx="305" cy="520"/>
            </a:xfrm>
            <a:prstGeom prst="straightConnector1">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99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106" name="Slide Number Placeholder 3"/>
          <p:cNvSpPr>
            <a:spLocks noGrp="1"/>
          </p:cNvSpPr>
          <p:nvPr>
            <p:ph type="sldNum" sz="quarter" idx="11"/>
          </p:nvPr>
        </p:nvSpPr>
        <p:spPr/>
        <p:txBody>
          <a:bodyPr/>
          <a:lstStyle/>
          <a:p>
            <a:pPr>
              <a:defRPr/>
            </a:pPr>
            <a:fld id="{3D0AF4DB-A490-7943-A989-D774D9B58997}" type="slidenum">
              <a:rPr lang="en-US"/>
              <a:pPr>
                <a:defRPr/>
              </a:pPr>
              <a:t>166</a:t>
            </a:fld>
            <a:endParaRPr lang="en-US"/>
          </a:p>
        </p:txBody>
      </p:sp>
      <p:sp>
        <p:nvSpPr>
          <p:cNvPr id="1501186" name="Rectangle 2"/>
          <p:cNvSpPr>
            <a:spLocks noGrp="1" noChangeArrowheads="1"/>
          </p:cNvSpPr>
          <p:nvPr>
            <p:ph type="title"/>
          </p:nvPr>
        </p:nvSpPr>
        <p:spPr/>
        <p:txBody>
          <a:bodyPr/>
          <a:lstStyle/>
          <a:p>
            <a:pPr>
              <a:defRPr/>
            </a:pPr>
            <a:r>
              <a:rPr lang="en-US" dirty="0" err="1" smtClean="0">
                <a:cs typeface="+mj-cs"/>
              </a:rPr>
              <a:t>ReportEmergency</a:t>
            </a:r>
            <a:r>
              <a:rPr lang="en-US" dirty="0" smtClean="0">
                <a:cs typeface="+mj-cs"/>
              </a:rPr>
              <a:t> SD (2)</a:t>
            </a:r>
          </a:p>
        </p:txBody>
      </p:sp>
      <p:sp>
        <p:nvSpPr>
          <p:cNvPr id="269316" name="Rectangle 3"/>
          <p:cNvSpPr>
            <a:spLocks noChangeArrowheads="1"/>
          </p:cNvSpPr>
          <p:nvPr/>
        </p:nvSpPr>
        <p:spPr bwMode="auto">
          <a:xfrm>
            <a:off x="3551238" y="1604963"/>
            <a:ext cx="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sz="2400"/>
          </a:p>
        </p:txBody>
      </p:sp>
      <p:grpSp>
        <p:nvGrpSpPr>
          <p:cNvPr id="269317" name="Group 4"/>
          <p:cNvGrpSpPr>
            <a:grpSpLocks/>
          </p:cNvGrpSpPr>
          <p:nvPr/>
        </p:nvGrpSpPr>
        <p:grpSpPr bwMode="auto">
          <a:xfrm>
            <a:off x="53182" y="490538"/>
            <a:ext cx="8783638" cy="4121150"/>
            <a:chOff x="62" y="436"/>
            <a:chExt cx="5533" cy="2596"/>
          </a:xfrm>
        </p:grpSpPr>
        <p:sp>
          <p:nvSpPr>
            <p:cNvPr id="269319" name="Rectangle 5"/>
            <p:cNvSpPr>
              <a:spLocks noChangeArrowheads="1"/>
            </p:cNvSpPr>
            <p:nvPr/>
          </p:nvSpPr>
          <p:spPr bwMode="auto">
            <a:xfrm>
              <a:off x="1240" y="901"/>
              <a:ext cx="465"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charset="0"/>
                </a:rPr>
                <a:t> :</a:t>
              </a:r>
              <a:r>
                <a:rPr lang="en-US" sz="1400" u="sng">
                  <a:solidFill>
                    <a:srgbClr val="000000"/>
                  </a:solidFill>
                  <a:latin typeface="Helvetica" charset="0"/>
                </a:rPr>
                <a:t>Manage</a:t>
              </a:r>
              <a:endParaRPr lang="en-US" sz="2400" u="sng"/>
            </a:p>
          </p:txBody>
        </p:sp>
        <p:sp>
          <p:nvSpPr>
            <p:cNvPr id="269320" name="Rectangle 6"/>
            <p:cNvSpPr>
              <a:spLocks noChangeArrowheads="1"/>
            </p:cNvSpPr>
            <p:nvPr/>
          </p:nvSpPr>
          <p:spPr bwMode="auto">
            <a:xfrm>
              <a:off x="1003" y="1011"/>
              <a:ext cx="925"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u="sng" dirty="0" err="1">
                  <a:solidFill>
                    <a:srgbClr val="000000"/>
                  </a:solidFill>
                  <a:latin typeface="Helvetica" charset="0"/>
                </a:rPr>
                <a:t>EmergencyControl</a:t>
              </a:r>
              <a:endParaRPr lang="en-US" sz="2400" u="sng" dirty="0"/>
            </a:p>
          </p:txBody>
        </p:sp>
        <p:sp>
          <p:nvSpPr>
            <p:cNvPr id="269321" name="Line 7"/>
            <p:cNvSpPr>
              <a:spLocks noChangeShapeType="1"/>
            </p:cNvSpPr>
            <p:nvPr/>
          </p:nvSpPr>
          <p:spPr bwMode="auto">
            <a:xfrm>
              <a:off x="1511" y="1280"/>
              <a:ext cx="1" cy="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22" name="Line 8"/>
            <p:cNvSpPr>
              <a:spLocks noChangeShapeType="1"/>
            </p:cNvSpPr>
            <p:nvPr/>
          </p:nvSpPr>
          <p:spPr bwMode="auto">
            <a:xfrm>
              <a:off x="1511" y="1438"/>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23" name="Line 9"/>
            <p:cNvSpPr>
              <a:spLocks noChangeShapeType="1"/>
            </p:cNvSpPr>
            <p:nvPr/>
          </p:nvSpPr>
          <p:spPr bwMode="auto">
            <a:xfrm>
              <a:off x="1511" y="1643"/>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24" name="Line 10"/>
            <p:cNvSpPr>
              <a:spLocks noChangeShapeType="1"/>
            </p:cNvSpPr>
            <p:nvPr/>
          </p:nvSpPr>
          <p:spPr bwMode="auto">
            <a:xfrm>
              <a:off x="1511" y="1848"/>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25" name="Line 11"/>
            <p:cNvSpPr>
              <a:spLocks noChangeShapeType="1"/>
            </p:cNvSpPr>
            <p:nvPr/>
          </p:nvSpPr>
          <p:spPr bwMode="auto">
            <a:xfrm>
              <a:off x="1511" y="2069"/>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26" name="Line 12"/>
            <p:cNvSpPr>
              <a:spLocks noChangeShapeType="1"/>
            </p:cNvSpPr>
            <p:nvPr/>
          </p:nvSpPr>
          <p:spPr bwMode="auto">
            <a:xfrm>
              <a:off x="1511" y="2274"/>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27" name="Line 13"/>
            <p:cNvSpPr>
              <a:spLocks noChangeShapeType="1"/>
            </p:cNvSpPr>
            <p:nvPr/>
          </p:nvSpPr>
          <p:spPr bwMode="auto">
            <a:xfrm>
              <a:off x="1511" y="2495"/>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28" name="Line 14"/>
            <p:cNvSpPr>
              <a:spLocks noChangeShapeType="1"/>
            </p:cNvSpPr>
            <p:nvPr/>
          </p:nvSpPr>
          <p:spPr bwMode="auto">
            <a:xfrm>
              <a:off x="1511" y="2700"/>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29" name="Line 15"/>
            <p:cNvSpPr>
              <a:spLocks noChangeShapeType="1"/>
            </p:cNvSpPr>
            <p:nvPr/>
          </p:nvSpPr>
          <p:spPr bwMode="auto">
            <a:xfrm>
              <a:off x="1511" y="2905"/>
              <a:ext cx="1" cy="12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30" name="Rectangle 16"/>
            <p:cNvSpPr>
              <a:spLocks noChangeArrowheads="1"/>
            </p:cNvSpPr>
            <p:nvPr/>
          </p:nvSpPr>
          <p:spPr bwMode="auto">
            <a:xfrm>
              <a:off x="1479" y="1517"/>
              <a:ext cx="79" cy="135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9331" name="Rectangle 17"/>
            <p:cNvSpPr>
              <a:spLocks noChangeArrowheads="1"/>
            </p:cNvSpPr>
            <p:nvPr/>
          </p:nvSpPr>
          <p:spPr bwMode="auto">
            <a:xfrm>
              <a:off x="1487" y="1438"/>
              <a:ext cx="79" cy="1444"/>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32" name="Rectangle 18"/>
            <p:cNvSpPr>
              <a:spLocks noChangeArrowheads="1"/>
            </p:cNvSpPr>
            <p:nvPr/>
          </p:nvSpPr>
          <p:spPr bwMode="auto">
            <a:xfrm>
              <a:off x="2055" y="862"/>
              <a:ext cx="836" cy="315"/>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33" name="Rectangle 19"/>
            <p:cNvSpPr>
              <a:spLocks noChangeArrowheads="1"/>
            </p:cNvSpPr>
            <p:nvPr/>
          </p:nvSpPr>
          <p:spPr bwMode="auto">
            <a:xfrm>
              <a:off x="2085" y="901"/>
              <a:ext cx="715"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charset="0"/>
                </a:rPr>
                <a:t> </a:t>
              </a:r>
              <a:r>
                <a:rPr lang="en-US" sz="1400" u="sng">
                  <a:solidFill>
                    <a:srgbClr val="000000"/>
                  </a:solidFill>
                  <a:latin typeface="Helvetica" charset="0"/>
                </a:rPr>
                <a:t>:IncidentForm</a:t>
              </a:r>
              <a:endParaRPr lang="en-US" sz="2400" u="sng"/>
            </a:p>
          </p:txBody>
        </p:sp>
        <p:sp>
          <p:nvSpPr>
            <p:cNvPr id="269334" name="Line 20"/>
            <p:cNvSpPr>
              <a:spLocks noChangeShapeType="1"/>
            </p:cNvSpPr>
            <p:nvPr/>
          </p:nvSpPr>
          <p:spPr bwMode="auto">
            <a:xfrm>
              <a:off x="2458" y="1280"/>
              <a:ext cx="1" cy="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35" name="Line 21"/>
            <p:cNvSpPr>
              <a:spLocks noChangeShapeType="1"/>
            </p:cNvSpPr>
            <p:nvPr/>
          </p:nvSpPr>
          <p:spPr bwMode="auto">
            <a:xfrm>
              <a:off x="2458" y="1438"/>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36" name="Line 22"/>
            <p:cNvSpPr>
              <a:spLocks noChangeShapeType="1"/>
            </p:cNvSpPr>
            <p:nvPr/>
          </p:nvSpPr>
          <p:spPr bwMode="auto">
            <a:xfrm>
              <a:off x="2458" y="1643"/>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37" name="Line 23"/>
            <p:cNvSpPr>
              <a:spLocks noChangeShapeType="1"/>
            </p:cNvSpPr>
            <p:nvPr/>
          </p:nvSpPr>
          <p:spPr bwMode="auto">
            <a:xfrm>
              <a:off x="2458" y="1848"/>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38" name="Line 24"/>
            <p:cNvSpPr>
              <a:spLocks noChangeShapeType="1"/>
            </p:cNvSpPr>
            <p:nvPr/>
          </p:nvSpPr>
          <p:spPr bwMode="auto">
            <a:xfrm>
              <a:off x="2458" y="2069"/>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39" name="Line 25"/>
            <p:cNvSpPr>
              <a:spLocks noChangeShapeType="1"/>
            </p:cNvSpPr>
            <p:nvPr/>
          </p:nvSpPr>
          <p:spPr bwMode="auto">
            <a:xfrm>
              <a:off x="2458" y="2274"/>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40" name="Line 26"/>
            <p:cNvSpPr>
              <a:spLocks noChangeShapeType="1"/>
            </p:cNvSpPr>
            <p:nvPr/>
          </p:nvSpPr>
          <p:spPr bwMode="auto">
            <a:xfrm>
              <a:off x="2458" y="2495"/>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41" name="Line 27"/>
            <p:cNvSpPr>
              <a:spLocks noChangeShapeType="1"/>
            </p:cNvSpPr>
            <p:nvPr/>
          </p:nvSpPr>
          <p:spPr bwMode="auto">
            <a:xfrm>
              <a:off x="2458" y="2700"/>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42" name="Line 28"/>
            <p:cNvSpPr>
              <a:spLocks noChangeShapeType="1"/>
            </p:cNvSpPr>
            <p:nvPr/>
          </p:nvSpPr>
          <p:spPr bwMode="auto">
            <a:xfrm>
              <a:off x="2473" y="2905"/>
              <a:ext cx="1" cy="12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43" name="Rectangle 29"/>
            <p:cNvSpPr>
              <a:spLocks noChangeArrowheads="1"/>
            </p:cNvSpPr>
            <p:nvPr/>
          </p:nvSpPr>
          <p:spPr bwMode="auto">
            <a:xfrm>
              <a:off x="2426" y="1517"/>
              <a:ext cx="79" cy="119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9344" name="Rectangle 30"/>
            <p:cNvSpPr>
              <a:spLocks noChangeArrowheads="1"/>
            </p:cNvSpPr>
            <p:nvPr/>
          </p:nvSpPr>
          <p:spPr bwMode="auto">
            <a:xfrm>
              <a:off x="2434" y="1493"/>
              <a:ext cx="87" cy="1231"/>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45" name="Rectangle 31"/>
            <p:cNvSpPr>
              <a:spLocks noChangeArrowheads="1"/>
            </p:cNvSpPr>
            <p:nvPr/>
          </p:nvSpPr>
          <p:spPr bwMode="auto">
            <a:xfrm>
              <a:off x="3002" y="862"/>
              <a:ext cx="852" cy="315"/>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46" name="Rectangle 32"/>
            <p:cNvSpPr>
              <a:spLocks noChangeArrowheads="1"/>
            </p:cNvSpPr>
            <p:nvPr/>
          </p:nvSpPr>
          <p:spPr bwMode="auto">
            <a:xfrm>
              <a:off x="3215" y="901"/>
              <a:ext cx="453"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u="sng">
                  <a:solidFill>
                    <a:srgbClr val="000000"/>
                  </a:solidFill>
                  <a:latin typeface="Helvetica" charset="0"/>
                </a:rPr>
                <a:t> :Incident</a:t>
              </a:r>
              <a:endParaRPr lang="en-US" sz="2400" u="sng"/>
            </a:p>
          </p:txBody>
        </p:sp>
        <p:sp>
          <p:nvSpPr>
            <p:cNvPr id="269347" name="Line 33"/>
            <p:cNvSpPr>
              <a:spLocks noChangeShapeType="1"/>
            </p:cNvSpPr>
            <p:nvPr/>
          </p:nvSpPr>
          <p:spPr bwMode="auto">
            <a:xfrm>
              <a:off x="3420" y="1280"/>
              <a:ext cx="1" cy="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48" name="Line 34"/>
            <p:cNvSpPr>
              <a:spLocks noChangeShapeType="1"/>
            </p:cNvSpPr>
            <p:nvPr/>
          </p:nvSpPr>
          <p:spPr bwMode="auto">
            <a:xfrm>
              <a:off x="3420" y="1438"/>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49" name="Line 35"/>
            <p:cNvSpPr>
              <a:spLocks noChangeShapeType="1"/>
            </p:cNvSpPr>
            <p:nvPr/>
          </p:nvSpPr>
          <p:spPr bwMode="auto">
            <a:xfrm>
              <a:off x="3420" y="1643"/>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50" name="Line 36"/>
            <p:cNvSpPr>
              <a:spLocks noChangeShapeType="1"/>
            </p:cNvSpPr>
            <p:nvPr/>
          </p:nvSpPr>
          <p:spPr bwMode="auto">
            <a:xfrm>
              <a:off x="3420" y="1848"/>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51" name="Line 37"/>
            <p:cNvSpPr>
              <a:spLocks noChangeShapeType="1"/>
            </p:cNvSpPr>
            <p:nvPr/>
          </p:nvSpPr>
          <p:spPr bwMode="auto">
            <a:xfrm>
              <a:off x="3420" y="2069"/>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52" name="Line 38"/>
            <p:cNvSpPr>
              <a:spLocks noChangeShapeType="1"/>
            </p:cNvSpPr>
            <p:nvPr/>
          </p:nvSpPr>
          <p:spPr bwMode="auto">
            <a:xfrm>
              <a:off x="3420" y="2274"/>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53" name="Line 39"/>
            <p:cNvSpPr>
              <a:spLocks noChangeShapeType="1"/>
            </p:cNvSpPr>
            <p:nvPr/>
          </p:nvSpPr>
          <p:spPr bwMode="auto">
            <a:xfrm>
              <a:off x="3420" y="2495"/>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54" name="Line 40"/>
            <p:cNvSpPr>
              <a:spLocks noChangeShapeType="1"/>
            </p:cNvSpPr>
            <p:nvPr/>
          </p:nvSpPr>
          <p:spPr bwMode="auto">
            <a:xfrm>
              <a:off x="3420" y="2700"/>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55" name="Line 41"/>
            <p:cNvSpPr>
              <a:spLocks noChangeShapeType="1"/>
            </p:cNvSpPr>
            <p:nvPr/>
          </p:nvSpPr>
          <p:spPr bwMode="auto">
            <a:xfrm>
              <a:off x="3420" y="2905"/>
              <a:ext cx="1" cy="12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56" name="Rectangle 42"/>
            <p:cNvSpPr>
              <a:spLocks noChangeArrowheads="1"/>
            </p:cNvSpPr>
            <p:nvPr/>
          </p:nvSpPr>
          <p:spPr bwMode="auto">
            <a:xfrm>
              <a:off x="3373" y="1911"/>
              <a:ext cx="95" cy="1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9357" name="Rectangle 43"/>
            <p:cNvSpPr>
              <a:spLocks noChangeArrowheads="1"/>
            </p:cNvSpPr>
            <p:nvPr/>
          </p:nvSpPr>
          <p:spPr bwMode="auto">
            <a:xfrm>
              <a:off x="3381" y="1919"/>
              <a:ext cx="94" cy="174"/>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58" name="Rectangle 44"/>
            <p:cNvSpPr>
              <a:spLocks noChangeArrowheads="1"/>
            </p:cNvSpPr>
            <p:nvPr/>
          </p:nvSpPr>
          <p:spPr bwMode="auto">
            <a:xfrm>
              <a:off x="3902" y="862"/>
              <a:ext cx="946" cy="315"/>
            </a:xfrm>
            <a:prstGeom prst="rect">
              <a:avLst/>
            </a:prstGeom>
            <a:solidFill>
              <a:schemeClr val="accent1"/>
            </a:solidFill>
            <a:ln w="25400">
              <a:solidFill>
                <a:srgbClr val="000000"/>
              </a:solidFill>
              <a:miter lim="800000"/>
              <a:headEnd/>
              <a:tailEnd/>
            </a:ln>
          </p:spPr>
          <p:txBody>
            <a:bodyPr/>
            <a:lstStyle/>
            <a:p>
              <a:endParaRPr lang="en-US"/>
            </a:p>
          </p:txBody>
        </p:sp>
        <p:sp>
          <p:nvSpPr>
            <p:cNvPr id="269359" name="Rectangle 45"/>
            <p:cNvSpPr>
              <a:spLocks noChangeArrowheads="1"/>
            </p:cNvSpPr>
            <p:nvPr/>
          </p:nvSpPr>
          <p:spPr bwMode="auto">
            <a:xfrm>
              <a:off x="3902" y="901"/>
              <a:ext cx="88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u="sng">
                  <a:solidFill>
                    <a:srgbClr val="000000"/>
                  </a:solidFill>
                  <a:latin typeface="Helvetica" charset="0"/>
                </a:rPr>
                <a:t>:Acknowledgment</a:t>
              </a:r>
              <a:endParaRPr lang="en-US" sz="2400" u="sng"/>
            </a:p>
          </p:txBody>
        </p:sp>
        <p:sp>
          <p:nvSpPr>
            <p:cNvPr id="269360" name="Line 46"/>
            <p:cNvSpPr>
              <a:spLocks noChangeShapeType="1"/>
            </p:cNvSpPr>
            <p:nvPr/>
          </p:nvSpPr>
          <p:spPr bwMode="auto">
            <a:xfrm>
              <a:off x="4367" y="1280"/>
              <a:ext cx="1" cy="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61" name="Line 47"/>
            <p:cNvSpPr>
              <a:spLocks noChangeShapeType="1"/>
            </p:cNvSpPr>
            <p:nvPr/>
          </p:nvSpPr>
          <p:spPr bwMode="auto">
            <a:xfrm>
              <a:off x="4367" y="1438"/>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62" name="Line 48"/>
            <p:cNvSpPr>
              <a:spLocks noChangeShapeType="1"/>
            </p:cNvSpPr>
            <p:nvPr/>
          </p:nvSpPr>
          <p:spPr bwMode="auto">
            <a:xfrm>
              <a:off x="4367" y="1643"/>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63" name="Line 49"/>
            <p:cNvSpPr>
              <a:spLocks noChangeShapeType="1"/>
            </p:cNvSpPr>
            <p:nvPr/>
          </p:nvSpPr>
          <p:spPr bwMode="auto">
            <a:xfrm>
              <a:off x="4367" y="1848"/>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64" name="Line 50"/>
            <p:cNvSpPr>
              <a:spLocks noChangeShapeType="1"/>
            </p:cNvSpPr>
            <p:nvPr/>
          </p:nvSpPr>
          <p:spPr bwMode="auto">
            <a:xfrm>
              <a:off x="4367" y="2069"/>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65" name="Line 51"/>
            <p:cNvSpPr>
              <a:spLocks noChangeShapeType="1"/>
            </p:cNvSpPr>
            <p:nvPr/>
          </p:nvSpPr>
          <p:spPr bwMode="auto">
            <a:xfrm>
              <a:off x="4367" y="2274"/>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66" name="Line 52"/>
            <p:cNvSpPr>
              <a:spLocks noChangeShapeType="1"/>
            </p:cNvSpPr>
            <p:nvPr/>
          </p:nvSpPr>
          <p:spPr bwMode="auto">
            <a:xfrm>
              <a:off x="4367" y="2495"/>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67" name="Line 53"/>
            <p:cNvSpPr>
              <a:spLocks noChangeShapeType="1"/>
            </p:cNvSpPr>
            <p:nvPr/>
          </p:nvSpPr>
          <p:spPr bwMode="auto">
            <a:xfrm>
              <a:off x="4367" y="2700"/>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68" name="Line 54"/>
            <p:cNvSpPr>
              <a:spLocks noChangeShapeType="1"/>
            </p:cNvSpPr>
            <p:nvPr/>
          </p:nvSpPr>
          <p:spPr bwMode="auto">
            <a:xfrm>
              <a:off x="4367" y="2905"/>
              <a:ext cx="1" cy="12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69" name="Rectangle 55"/>
            <p:cNvSpPr>
              <a:spLocks noChangeArrowheads="1"/>
            </p:cNvSpPr>
            <p:nvPr/>
          </p:nvSpPr>
          <p:spPr bwMode="auto">
            <a:xfrm>
              <a:off x="4335" y="2369"/>
              <a:ext cx="79" cy="17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9370" name="Rectangle 56"/>
            <p:cNvSpPr>
              <a:spLocks noChangeArrowheads="1"/>
            </p:cNvSpPr>
            <p:nvPr/>
          </p:nvSpPr>
          <p:spPr bwMode="auto">
            <a:xfrm>
              <a:off x="4343" y="2377"/>
              <a:ext cx="79" cy="173"/>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71" name="Oval 57"/>
            <p:cNvSpPr>
              <a:spLocks noChangeArrowheads="1"/>
            </p:cNvSpPr>
            <p:nvPr/>
          </p:nvSpPr>
          <p:spPr bwMode="auto">
            <a:xfrm>
              <a:off x="5259" y="436"/>
              <a:ext cx="126" cy="110"/>
            </a:xfrm>
            <a:prstGeom prst="ellipse">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72" name="Line 58"/>
            <p:cNvSpPr>
              <a:spLocks noChangeShapeType="1"/>
            </p:cNvSpPr>
            <p:nvPr/>
          </p:nvSpPr>
          <p:spPr bwMode="auto">
            <a:xfrm>
              <a:off x="5314" y="570"/>
              <a:ext cx="16"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73" name="Line 59"/>
            <p:cNvSpPr>
              <a:spLocks noChangeShapeType="1"/>
            </p:cNvSpPr>
            <p:nvPr/>
          </p:nvSpPr>
          <p:spPr bwMode="auto">
            <a:xfrm>
              <a:off x="5219" y="602"/>
              <a:ext cx="221"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74" name="Freeform 60"/>
            <p:cNvSpPr>
              <a:spLocks/>
            </p:cNvSpPr>
            <p:nvPr/>
          </p:nvSpPr>
          <p:spPr bwMode="auto">
            <a:xfrm>
              <a:off x="5172" y="696"/>
              <a:ext cx="300" cy="158"/>
            </a:xfrm>
            <a:custGeom>
              <a:avLst/>
              <a:gdLst>
                <a:gd name="T0" fmla="*/ 0 w 300"/>
                <a:gd name="T1" fmla="*/ 158 h 158"/>
                <a:gd name="T2" fmla="*/ 142 w 300"/>
                <a:gd name="T3" fmla="*/ 0 h 158"/>
                <a:gd name="T4" fmla="*/ 300 w 300"/>
                <a:gd name="T5" fmla="*/ 158 h 158"/>
                <a:gd name="T6" fmla="*/ 0 60000 65536"/>
                <a:gd name="T7" fmla="*/ 0 60000 65536"/>
                <a:gd name="T8" fmla="*/ 0 60000 65536"/>
              </a:gdLst>
              <a:ahLst/>
              <a:cxnLst>
                <a:cxn ang="T6">
                  <a:pos x="T0" y="T1"/>
                </a:cxn>
                <a:cxn ang="T7">
                  <a:pos x="T2" y="T3"/>
                </a:cxn>
                <a:cxn ang="T8">
                  <a:pos x="T4" y="T5"/>
                </a:cxn>
              </a:cxnLst>
              <a:rect l="0" t="0" r="r" b="b"/>
              <a:pathLst>
                <a:path w="300" h="158">
                  <a:moveTo>
                    <a:pt x="0" y="158"/>
                  </a:moveTo>
                  <a:lnTo>
                    <a:pt x="142" y="0"/>
                  </a:lnTo>
                  <a:lnTo>
                    <a:pt x="300" y="158"/>
                  </a:lnTo>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75" name="Rectangle 61"/>
            <p:cNvSpPr>
              <a:spLocks noChangeArrowheads="1"/>
            </p:cNvSpPr>
            <p:nvPr/>
          </p:nvSpPr>
          <p:spPr bwMode="auto">
            <a:xfrm>
              <a:off x="5030" y="964"/>
              <a:ext cx="565"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charset="0"/>
                </a:rPr>
                <a:t> Dispatcher</a:t>
              </a:r>
              <a:endParaRPr lang="en-US" sz="2400"/>
            </a:p>
          </p:txBody>
        </p:sp>
        <p:sp>
          <p:nvSpPr>
            <p:cNvPr id="269376" name="Line 62"/>
            <p:cNvSpPr>
              <a:spLocks noChangeShapeType="1"/>
            </p:cNvSpPr>
            <p:nvPr/>
          </p:nvSpPr>
          <p:spPr bwMode="auto">
            <a:xfrm>
              <a:off x="5314" y="1280"/>
              <a:ext cx="1" cy="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77" name="Line 63"/>
            <p:cNvSpPr>
              <a:spLocks noChangeShapeType="1"/>
            </p:cNvSpPr>
            <p:nvPr/>
          </p:nvSpPr>
          <p:spPr bwMode="auto">
            <a:xfrm>
              <a:off x="5314" y="1438"/>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78" name="Line 64"/>
            <p:cNvSpPr>
              <a:spLocks noChangeShapeType="1"/>
            </p:cNvSpPr>
            <p:nvPr/>
          </p:nvSpPr>
          <p:spPr bwMode="auto">
            <a:xfrm>
              <a:off x="5314" y="1643"/>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79" name="Line 65"/>
            <p:cNvSpPr>
              <a:spLocks noChangeShapeType="1"/>
            </p:cNvSpPr>
            <p:nvPr/>
          </p:nvSpPr>
          <p:spPr bwMode="auto">
            <a:xfrm>
              <a:off x="5314" y="1848"/>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80" name="Line 66"/>
            <p:cNvSpPr>
              <a:spLocks noChangeShapeType="1"/>
            </p:cNvSpPr>
            <p:nvPr/>
          </p:nvSpPr>
          <p:spPr bwMode="auto">
            <a:xfrm>
              <a:off x="5314" y="2069"/>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81" name="Line 67"/>
            <p:cNvSpPr>
              <a:spLocks noChangeShapeType="1"/>
            </p:cNvSpPr>
            <p:nvPr/>
          </p:nvSpPr>
          <p:spPr bwMode="auto">
            <a:xfrm>
              <a:off x="5314" y="2274"/>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82" name="Line 68"/>
            <p:cNvSpPr>
              <a:spLocks noChangeShapeType="1"/>
            </p:cNvSpPr>
            <p:nvPr/>
          </p:nvSpPr>
          <p:spPr bwMode="auto">
            <a:xfrm>
              <a:off x="5314" y="2495"/>
              <a:ext cx="1" cy="11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83" name="Line 69"/>
            <p:cNvSpPr>
              <a:spLocks noChangeShapeType="1"/>
            </p:cNvSpPr>
            <p:nvPr/>
          </p:nvSpPr>
          <p:spPr bwMode="auto">
            <a:xfrm>
              <a:off x="5314" y="2700"/>
              <a:ext cx="1" cy="126"/>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84" name="Line 70"/>
            <p:cNvSpPr>
              <a:spLocks noChangeShapeType="1"/>
            </p:cNvSpPr>
            <p:nvPr/>
          </p:nvSpPr>
          <p:spPr bwMode="auto">
            <a:xfrm>
              <a:off x="5330" y="2905"/>
              <a:ext cx="1" cy="12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85" name="Rectangle 71"/>
            <p:cNvSpPr>
              <a:spLocks noChangeArrowheads="1"/>
            </p:cNvSpPr>
            <p:nvPr/>
          </p:nvSpPr>
          <p:spPr bwMode="auto">
            <a:xfrm>
              <a:off x="5282" y="1516"/>
              <a:ext cx="79" cy="9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9386" name="Rectangle 72"/>
            <p:cNvSpPr>
              <a:spLocks noChangeArrowheads="1"/>
            </p:cNvSpPr>
            <p:nvPr/>
          </p:nvSpPr>
          <p:spPr bwMode="auto">
            <a:xfrm>
              <a:off x="5267" y="1516"/>
              <a:ext cx="79" cy="931"/>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87" name="Freeform 73"/>
            <p:cNvSpPr>
              <a:spLocks/>
            </p:cNvSpPr>
            <p:nvPr/>
          </p:nvSpPr>
          <p:spPr bwMode="auto">
            <a:xfrm>
              <a:off x="2347" y="1469"/>
              <a:ext cx="63" cy="64"/>
            </a:xfrm>
            <a:custGeom>
              <a:avLst/>
              <a:gdLst>
                <a:gd name="T0" fmla="*/ 0 w 63"/>
                <a:gd name="T1" fmla="*/ 32 h 64"/>
                <a:gd name="T2" fmla="*/ 0 w 63"/>
                <a:gd name="T3" fmla="*/ 0 h 64"/>
                <a:gd name="T4" fmla="*/ 63 w 63"/>
                <a:gd name="T5" fmla="*/ 32 h 64"/>
                <a:gd name="T6" fmla="*/ 0 w 63"/>
                <a:gd name="T7" fmla="*/ 64 h 64"/>
                <a:gd name="T8" fmla="*/ 0 w 63"/>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4">
                  <a:moveTo>
                    <a:pt x="0" y="32"/>
                  </a:moveTo>
                  <a:lnTo>
                    <a:pt x="0" y="0"/>
                  </a:lnTo>
                  <a:lnTo>
                    <a:pt x="63" y="32"/>
                  </a:lnTo>
                  <a:lnTo>
                    <a:pt x="0" y="64"/>
                  </a:lnTo>
                  <a:lnTo>
                    <a:pt x="0" y="32"/>
                  </a:lnTo>
                  <a:close/>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88" name="Freeform 74"/>
            <p:cNvSpPr>
              <a:spLocks/>
            </p:cNvSpPr>
            <p:nvPr/>
          </p:nvSpPr>
          <p:spPr bwMode="auto">
            <a:xfrm>
              <a:off x="2347" y="1469"/>
              <a:ext cx="63" cy="64"/>
            </a:xfrm>
            <a:custGeom>
              <a:avLst/>
              <a:gdLst>
                <a:gd name="T0" fmla="*/ 0 w 63"/>
                <a:gd name="T1" fmla="*/ 32 h 64"/>
                <a:gd name="T2" fmla="*/ 0 w 63"/>
                <a:gd name="T3" fmla="*/ 0 h 64"/>
                <a:gd name="T4" fmla="*/ 63 w 63"/>
                <a:gd name="T5" fmla="*/ 32 h 64"/>
                <a:gd name="T6" fmla="*/ 0 w 63"/>
                <a:gd name="T7" fmla="*/ 64 h 64"/>
                <a:gd name="T8" fmla="*/ 0 w 63"/>
                <a:gd name="T9" fmla="*/ 3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4">
                  <a:moveTo>
                    <a:pt x="0" y="32"/>
                  </a:moveTo>
                  <a:lnTo>
                    <a:pt x="0" y="0"/>
                  </a:lnTo>
                  <a:lnTo>
                    <a:pt x="63" y="32"/>
                  </a:lnTo>
                  <a:lnTo>
                    <a:pt x="0" y="64"/>
                  </a:lnTo>
                  <a:lnTo>
                    <a:pt x="0"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389" name="Line 75"/>
            <p:cNvSpPr>
              <a:spLocks noChangeShapeType="1"/>
            </p:cNvSpPr>
            <p:nvPr/>
          </p:nvSpPr>
          <p:spPr bwMode="auto">
            <a:xfrm>
              <a:off x="1558" y="1501"/>
              <a:ext cx="789"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90" name="Line 76"/>
            <p:cNvSpPr>
              <a:spLocks noChangeShapeType="1"/>
            </p:cNvSpPr>
            <p:nvPr/>
          </p:nvSpPr>
          <p:spPr bwMode="auto">
            <a:xfrm>
              <a:off x="5093" y="1517"/>
              <a:ext cx="173"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91" name="Freeform 77"/>
            <p:cNvSpPr>
              <a:spLocks/>
            </p:cNvSpPr>
            <p:nvPr/>
          </p:nvSpPr>
          <p:spPr bwMode="auto">
            <a:xfrm>
              <a:off x="5172" y="1469"/>
              <a:ext cx="94" cy="95"/>
            </a:xfrm>
            <a:custGeom>
              <a:avLst/>
              <a:gdLst>
                <a:gd name="T0" fmla="*/ 0 w 173"/>
                <a:gd name="T1" fmla="*/ 0 h 95"/>
                <a:gd name="T2" fmla="*/ 173 w 173"/>
                <a:gd name="T3" fmla="*/ 48 h 95"/>
                <a:gd name="T4" fmla="*/ 0 w 173"/>
                <a:gd name="T5" fmla="*/ 95 h 95"/>
                <a:gd name="T6" fmla="*/ 0 60000 65536"/>
                <a:gd name="T7" fmla="*/ 0 60000 65536"/>
                <a:gd name="T8" fmla="*/ 0 60000 65536"/>
              </a:gdLst>
              <a:ahLst/>
              <a:cxnLst>
                <a:cxn ang="T6">
                  <a:pos x="T0" y="T1"/>
                </a:cxn>
                <a:cxn ang="T7">
                  <a:pos x="T2" y="T3"/>
                </a:cxn>
                <a:cxn ang="T8">
                  <a:pos x="T4" y="T5"/>
                </a:cxn>
              </a:cxnLst>
              <a:rect l="0" t="0" r="r" b="b"/>
              <a:pathLst>
                <a:path w="173" h="95">
                  <a:moveTo>
                    <a:pt x="0" y="0"/>
                  </a:moveTo>
                  <a:lnTo>
                    <a:pt x="173" y="48"/>
                  </a:lnTo>
                  <a:lnTo>
                    <a:pt x="0" y="95"/>
                  </a:lnTo>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92" name="Line 78"/>
            <p:cNvSpPr>
              <a:spLocks noChangeShapeType="1"/>
            </p:cNvSpPr>
            <p:nvPr/>
          </p:nvSpPr>
          <p:spPr bwMode="auto">
            <a:xfrm>
              <a:off x="2521" y="1517"/>
              <a:ext cx="2572"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93" name="Freeform 79"/>
            <p:cNvSpPr>
              <a:spLocks/>
            </p:cNvSpPr>
            <p:nvPr/>
          </p:nvSpPr>
          <p:spPr bwMode="auto">
            <a:xfrm>
              <a:off x="2537" y="1659"/>
              <a:ext cx="47" cy="63"/>
            </a:xfrm>
            <a:custGeom>
              <a:avLst/>
              <a:gdLst>
                <a:gd name="T0" fmla="*/ 47 w 47"/>
                <a:gd name="T1" fmla="*/ 31 h 63"/>
                <a:gd name="T2" fmla="*/ 47 w 47"/>
                <a:gd name="T3" fmla="*/ 63 h 63"/>
                <a:gd name="T4" fmla="*/ 0 w 47"/>
                <a:gd name="T5" fmla="*/ 31 h 63"/>
                <a:gd name="T6" fmla="*/ 47 w 47"/>
                <a:gd name="T7" fmla="*/ 0 h 63"/>
                <a:gd name="T8" fmla="*/ 47 w 47"/>
                <a:gd name="T9" fmla="*/ 3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3">
                  <a:moveTo>
                    <a:pt x="47" y="31"/>
                  </a:moveTo>
                  <a:lnTo>
                    <a:pt x="47" y="63"/>
                  </a:lnTo>
                  <a:lnTo>
                    <a:pt x="0" y="31"/>
                  </a:lnTo>
                  <a:lnTo>
                    <a:pt x="47" y="0"/>
                  </a:lnTo>
                  <a:lnTo>
                    <a:pt x="47" y="31"/>
                  </a:lnTo>
                  <a:close/>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94" name="Freeform 80"/>
            <p:cNvSpPr>
              <a:spLocks/>
            </p:cNvSpPr>
            <p:nvPr/>
          </p:nvSpPr>
          <p:spPr bwMode="auto">
            <a:xfrm>
              <a:off x="2537" y="1659"/>
              <a:ext cx="47" cy="63"/>
            </a:xfrm>
            <a:custGeom>
              <a:avLst/>
              <a:gdLst>
                <a:gd name="T0" fmla="*/ 47 w 47"/>
                <a:gd name="T1" fmla="*/ 31 h 63"/>
                <a:gd name="T2" fmla="*/ 47 w 47"/>
                <a:gd name="T3" fmla="*/ 63 h 63"/>
                <a:gd name="T4" fmla="*/ 0 w 47"/>
                <a:gd name="T5" fmla="*/ 31 h 63"/>
                <a:gd name="T6" fmla="*/ 47 w 47"/>
                <a:gd name="T7" fmla="*/ 0 h 63"/>
                <a:gd name="T8" fmla="*/ 47 w 47"/>
                <a:gd name="T9" fmla="*/ 3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3">
                  <a:moveTo>
                    <a:pt x="47" y="31"/>
                  </a:moveTo>
                  <a:lnTo>
                    <a:pt x="47" y="63"/>
                  </a:lnTo>
                  <a:lnTo>
                    <a:pt x="0" y="31"/>
                  </a:lnTo>
                  <a:lnTo>
                    <a:pt x="47" y="0"/>
                  </a:lnTo>
                  <a:lnTo>
                    <a:pt x="47"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395" name="Line 81"/>
            <p:cNvSpPr>
              <a:spLocks noChangeShapeType="1"/>
            </p:cNvSpPr>
            <p:nvPr/>
          </p:nvSpPr>
          <p:spPr bwMode="auto">
            <a:xfrm flipH="1">
              <a:off x="2600" y="1690"/>
              <a:ext cx="2682"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96" name="Freeform 82"/>
            <p:cNvSpPr>
              <a:spLocks/>
            </p:cNvSpPr>
            <p:nvPr/>
          </p:nvSpPr>
          <p:spPr bwMode="auto">
            <a:xfrm>
              <a:off x="3294" y="1880"/>
              <a:ext cx="63" cy="63"/>
            </a:xfrm>
            <a:custGeom>
              <a:avLst/>
              <a:gdLst>
                <a:gd name="T0" fmla="*/ 0 w 63"/>
                <a:gd name="T1" fmla="*/ 31 h 63"/>
                <a:gd name="T2" fmla="*/ 0 w 63"/>
                <a:gd name="T3" fmla="*/ 0 h 63"/>
                <a:gd name="T4" fmla="*/ 63 w 63"/>
                <a:gd name="T5" fmla="*/ 31 h 63"/>
                <a:gd name="T6" fmla="*/ 0 w 63"/>
                <a:gd name="T7" fmla="*/ 63 h 63"/>
                <a:gd name="T8" fmla="*/ 0 w 63"/>
                <a:gd name="T9" fmla="*/ 3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3">
                  <a:moveTo>
                    <a:pt x="0" y="31"/>
                  </a:moveTo>
                  <a:lnTo>
                    <a:pt x="0" y="0"/>
                  </a:lnTo>
                  <a:lnTo>
                    <a:pt x="63" y="31"/>
                  </a:lnTo>
                  <a:lnTo>
                    <a:pt x="0" y="63"/>
                  </a:lnTo>
                  <a:lnTo>
                    <a:pt x="0" y="31"/>
                  </a:lnTo>
                  <a:close/>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397" name="Freeform 83"/>
            <p:cNvSpPr>
              <a:spLocks/>
            </p:cNvSpPr>
            <p:nvPr/>
          </p:nvSpPr>
          <p:spPr bwMode="auto">
            <a:xfrm>
              <a:off x="3294" y="1880"/>
              <a:ext cx="63" cy="63"/>
            </a:xfrm>
            <a:custGeom>
              <a:avLst/>
              <a:gdLst>
                <a:gd name="T0" fmla="*/ 0 w 63"/>
                <a:gd name="T1" fmla="*/ 31 h 63"/>
                <a:gd name="T2" fmla="*/ 0 w 63"/>
                <a:gd name="T3" fmla="*/ 0 h 63"/>
                <a:gd name="T4" fmla="*/ 63 w 63"/>
                <a:gd name="T5" fmla="*/ 31 h 63"/>
                <a:gd name="T6" fmla="*/ 0 w 63"/>
                <a:gd name="T7" fmla="*/ 63 h 63"/>
                <a:gd name="T8" fmla="*/ 0 w 63"/>
                <a:gd name="T9" fmla="*/ 3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3">
                  <a:moveTo>
                    <a:pt x="0" y="31"/>
                  </a:moveTo>
                  <a:lnTo>
                    <a:pt x="0" y="0"/>
                  </a:lnTo>
                  <a:lnTo>
                    <a:pt x="63" y="31"/>
                  </a:lnTo>
                  <a:lnTo>
                    <a:pt x="0" y="63"/>
                  </a:lnTo>
                  <a:lnTo>
                    <a:pt x="0"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398" name="Line 84"/>
            <p:cNvSpPr>
              <a:spLocks noChangeShapeType="1"/>
            </p:cNvSpPr>
            <p:nvPr/>
          </p:nvSpPr>
          <p:spPr bwMode="auto">
            <a:xfrm>
              <a:off x="2521" y="1911"/>
              <a:ext cx="773"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399" name="Freeform 85"/>
            <p:cNvSpPr>
              <a:spLocks/>
            </p:cNvSpPr>
            <p:nvPr/>
          </p:nvSpPr>
          <p:spPr bwMode="auto">
            <a:xfrm>
              <a:off x="4257" y="2337"/>
              <a:ext cx="63" cy="63"/>
            </a:xfrm>
            <a:custGeom>
              <a:avLst/>
              <a:gdLst>
                <a:gd name="T0" fmla="*/ 0 w 63"/>
                <a:gd name="T1" fmla="*/ 32 h 63"/>
                <a:gd name="T2" fmla="*/ 0 w 63"/>
                <a:gd name="T3" fmla="*/ 0 h 63"/>
                <a:gd name="T4" fmla="*/ 63 w 63"/>
                <a:gd name="T5" fmla="*/ 32 h 63"/>
                <a:gd name="T6" fmla="*/ 0 w 63"/>
                <a:gd name="T7" fmla="*/ 63 h 63"/>
                <a:gd name="T8" fmla="*/ 0 w 63"/>
                <a:gd name="T9" fmla="*/ 3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3">
                  <a:moveTo>
                    <a:pt x="0" y="32"/>
                  </a:moveTo>
                  <a:lnTo>
                    <a:pt x="0" y="0"/>
                  </a:lnTo>
                  <a:lnTo>
                    <a:pt x="63" y="32"/>
                  </a:lnTo>
                  <a:lnTo>
                    <a:pt x="0" y="63"/>
                  </a:lnTo>
                  <a:lnTo>
                    <a:pt x="0" y="32"/>
                  </a:lnTo>
                  <a:close/>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400" name="Freeform 86"/>
            <p:cNvSpPr>
              <a:spLocks/>
            </p:cNvSpPr>
            <p:nvPr/>
          </p:nvSpPr>
          <p:spPr bwMode="auto">
            <a:xfrm>
              <a:off x="4257" y="2337"/>
              <a:ext cx="63" cy="63"/>
            </a:xfrm>
            <a:custGeom>
              <a:avLst/>
              <a:gdLst>
                <a:gd name="T0" fmla="*/ 0 w 63"/>
                <a:gd name="T1" fmla="*/ 32 h 63"/>
                <a:gd name="T2" fmla="*/ 0 w 63"/>
                <a:gd name="T3" fmla="*/ 0 h 63"/>
                <a:gd name="T4" fmla="*/ 63 w 63"/>
                <a:gd name="T5" fmla="*/ 32 h 63"/>
                <a:gd name="T6" fmla="*/ 0 w 63"/>
                <a:gd name="T7" fmla="*/ 63 h 63"/>
                <a:gd name="T8" fmla="*/ 0 w 63"/>
                <a:gd name="T9" fmla="*/ 32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3">
                  <a:moveTo>
                    <a:pt x="0" y="32"/>
                  </a:moveTo>
                  <a:lnTo>
                    <a:pt x="0" y="0"/>
                  </a:lnTo>
                  <a:lnTo>
                    <a:pt x="63" y="32"/>
                  </a:lnTo>
                  <a:lnTo>
                    <a:pt x="0" y="63"/>
                  </a:lnTo>
                  <a:lnTo>
                    <a:pt x="0"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401" name="Line 87"/>
            <p:cNvSpPr>
              <a:spLocks noChangeShapeType="1"/>
            </p:cNvSpPr>
            <p:nvPr/>
          </p:nvSpPr>
          <p:spPr bwMode="auto">
            <a:xfrm>
              <a:off x="2521" y="2369"/>
              <a:ext cx="1736"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402" name="Freeform 88"/>
            <p:cNvSpPr>
              <a:spLocks/>
            </p:cNvSpPr>
            <p:nvPr/>
          </p:nvSpPr>
          <p:spPr bwMode="auto">
            <a:xfrm>
              <a:off x="2537" y="2101"/>
              <a:ext cx="47" cy="63"/>
            </a:xfrm>
            <a:custGeom>
              <a:avLst/>
              <a:gdLst>
                <a:gd name="T0" fmla="*/ 47 w 47"/>
                <a:gd name="T1" fmla="*/ 31 h 63"/>
                <a:gd name="T2" fmla="*/ 47 w 47"/>
                <a:gd name="T3" fmla="*/ 63 h 63"/>
                <a:gd name="T4" fmla="*/ 0 w 47"/>
                <a:gd name="T5" fmla="*/ 31 h 63"/>
                <a:gd name="T6" fmla="*/ 47 w 47"/>
                <a:gd name="T7" fmla="*/ 0 h 63"/>
                <a:gd name="T8" fmla="*/ 47 w 47"/>
                <a:gd name="T9" fmla="*/ 3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3">
                  <a:moveTo>
                    <a:pt x="47" y="31"/>
                  </a:moveTo>
                  <a:lnTo>
                    <a:pt x="47" y="63"/>
                  </a:lnTo>
                  <a:lnTo>
                    <a:pt x="0" y="31"/>
                  </a:lnTo>
                  <a:lnTo>
                    <a:pt x="47" y="0"/>
                  </a:lnTo>
                  <a:lnTo>
                    <a:pt x="47" y="31"/>
                  </a:lnTo>
                  <a:close/>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403" name="Freeform 89"/>
            <p:cNvSpPr>
              <a:spLocks/>
            </p:cNvSpPr>
            <p:nvPr/>
          </p:nvSpPr>
          <p:spPr bwMode="auto">
            <a:xfrm>
              <a:off x="2537" y="2101"/>
              <a:ext cx="47" cy="63"/>
            </a:xfrm>
            <a:custGeom>
              <a:avLst/>
              <a:gdLst>
                <a:gd name="T0" fmla="*/ 47 w 47"/>
                <a:gd name="T1" fmla="*/ 31 h 63"/>
                <a:gd name="T2" fmla="*/ 47 w 47"/>
                <a:gd name="T3" fmla="*/ 63 h 63"/>
                <a:gd name="T4" fmla="*/ 0 w 47"/>
                <a:gd name="T5" fmla="*/ 31 h 63"/>
                <a:gd name="T6" fmla="*/ 47 w 47"/>
                <a:gd name="T7" fmla="*/ 0 h 63"/>
                <a:gd name="T8" fmla="*/ 47 w 47"/>
                <a:gd name="T9" fmla="*/ 3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3">
                  <a:moveTo>
                    <a:pt x="47" y="31"/>
                  </a:moveTo>
                  <a:lnTo>
                    <a:pt x="47" y="63"/>
                  </a:lnTo>
                  <a:lnTo>
                    <a:pt x="0" y="31"/>
                  </a:lnTo>
                  <a:lnTo>
                    <a:pt x="47" y="0"/>
                  </a:lnTo>
                  <a:lnTo>
                    <a:pt x="47"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404" name="Line 90"/>
            <p:cNvSpPr>
              <a:spLocks noChangeShapeType="1"/>
            </p:cNvSpPr>
            <p:nvPr/>
          </p:nvSpPr>
          <p:spPr bwMode="auto">
            <a:xfrm flipH="1">
              <a:off x="2600" y="2132"/>
              <a:ext cx="2682"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405" name="Rectangle 91"/>
            <p:cNvSpPr>
              <a:spLocks noChangeArrowheads="1"/>
            </p:cNvSpPr>
            <p:nvPr/>
          </p:nvSpPr>
          <p:spPr bwMode="auto">
            <a:xfrm>
              <a:off x="2032" y="1359"/>
              <a:ext cx="38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charset="0"/>
                </a:rPr>
                <a:t>create()</a:t>
              </a:r>
              <a:endParaRPr lang="en-US" sz="2400"/>
            </a:p>
          </p:txBody>
        </p:sp>
        <p:sp>
          <p:nvSpPr>
            <p:cNvPr id="269406" name="Rectangle 92"/>
            <p:cNvSpPr>
              <a:spLocks noChangeArrowheads="1"/>
            </p:cNvSpPr>
            <p:nvPr/>
          </p:nvSpPr>
          <p:spPr bwMode="auto">
            <a:xfrm>
              <a:off x="2647" y="1548"/>
              <a:ext cx="775"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charset="0"/>
                </a:rPr>
                <a:t>createIncident()</a:t>
              </a:r>
              <a:endParaRPr lang="en-US" sz="2400"/>
            </a:p>
          </p:txBody>
        </p:sp>
        <p:sp>
          <p:nvSpPr>
            <p:cNvPr id="269407" name="Rectangle 93"/>
            <p:cNvSpPr>
              <a:spLocks noChangeArrowheads="1"/>
            </p:cNvSpPr>
            <p:nvPr/>
          </p:nvSpPr>
          <p:spPr bwMode="auto">
            <a:xfrm>
              <a:off x="2963" y="1753"/>
              <a:ext cx="38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charset="0"/>
                </a:rPr>
                <a:t>create()</a:t>
              </a:r>
              <a:endParaRPr lang="en-US" sz="2400"/>
            </a:p>
          </p:txBody>
        </p:sp>
        <p:sp>
          <p:nvSpPr>
            <p:cNvPr id="269408" name="Rectangle 94"/>
            <p:cNvSpPr>
              <a:spLocks noChangeArrowheads="1"/>
            </p:cNvSpPr>
            <p:nvPr/>
          </p:nvSpPr>
          <p:spPr bwMode="auto">
            <a:xfrm>
              <a:off x="2663" y="1974"/>
              <a:ext cx="405"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charset="0"/>
                </a:rPr>
                <a:t>submit()</a:t>
              </a:r>
              <a:endParaRPr lang="en-US" sz="2400"/>
            </a:p>
          </p:txBody>
        </p:sp>
        <p:sp>
          <p:nvSpPr>
            <p:cNvPr id="269409" name="Rectangle 95"/>
            <p:cNvSpPr>
              <a:spLocks noChangeArrowheads="1"/>
            </p:cNvSpPr>
            <p:nvPr/>
          </p:nvSpPr>
          <p:spPr bwMode="auto">
            <a:xfrm>
              <a:off x="3862" y="2211"/>
              <a:ext cx="38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charset="0"/>
                </a:rPr>
                <a:t>create()</a:t>
              </a:r>
              <a:endParaRPr lang="en-US" sz="2400"/>
            </a:p>
          </p:txBody>
        </p:sp>
        <p:sp>
          <p:nvSpPr>
            <p:cNvPr id="269412" name="Rectangle 98"/>
            <p:cNvSpPr>
              <a:spLocks noChangeArrowheads="1"/>
            </p:cNvSpPr>
            <p:nvPr/>
          </p:nvSpPr>
          <p:spPr bwMode="auto">
            <a:xfrm>
              <a:off x="958" y="862"/>
              <a:ext cx="1020" cy="315"/>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413" name="Rectangle 99"/>
            <p:cNvSpPr>
              <a:spLocks noChangeArrowheads="1"/>
            </p:cNvSpPr>
            <p:nvPr/>
          </p:nvSpPr>
          <p:spPr bwMode="auto">
            <a:xfrm>
              <a:off x="62" y="1243"/>
              <a:ext cx="1405"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dirty="0" err="1">
                  <a:solidFill>
                    <a:srgbClr val="000000"/>
                  </a:solidFill>
                  <a:latin typeface="Helvetica" charset="0"/>
                </a:rPr>
                <a:t>submitReportToDispatcher</a:t>
              </a:r>
              <a:r>
                <a:rPr lang="en-US" sz="1400" dirty="0">
                  <a:solidFill>
                    <a:srgbClr val="000000"/>
                  </a:solidFill>
                  <a:latin typeface="Helvetica" charset="0"/>
                </a:rPr>
                <a:t>()</a:t>
              </a:r>
              <a:endParaRPr lang="en-US" sz="2400" dirty="0"/>
            </a:p>
          </p:txBody>
        </p:sp>
        <p:sp>
          <p:nvSpPr>
            <p:cNvPr id="269414" name="Line 100"/>
            <p:cNvSpPr>
              <a:spLocks noChangeShapeType="1"/>
            </p:cNvSpPr>
            <p:nvPr/>
          </p:nvSpPr>
          <p:spPr bwMode="auto">
            <a:xfrm flipV="1">
              <a:off x="2331" y="2605"/>
              <a:ext cx="284" cy="269"/>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415" name="Line 101"/>
            <p:cNvSpPr>
              <a:spLocks noChangeShapeType="1"/>
            </p:cNvSpPr>
            <p:nvPr/>
          </p:nvSpPr>
          <p:spPr bwMode="auto">
            <a:xfrm flipH="1" flipV="1">
              <a:off x="2331" y="2605"/>
              <a:ext cx="284" cy="269"/>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416" name="Rectangle 102"/>
            <p:cNvSpPr>
              <a:spLocks noChangeArrowheads="1"/>
            </p:cNvSpPr>
            <p:nvPr/>
          </p:nvSpPr>
          <p:spPr bwMode="auto">
            <a:xfrm>
              <a:off x="4951" y="1359"/>
              <a:ext cx="29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a:solidFill>
                    <a:srgbClr val="000000"/>
                  </a:solidFill>
                  <a:latin typeface="Helvetica" charset="0"/>
                </a:rPr>
                <a:t>view()</a:t>
              </a:r>
              <a:endParaRPr lang="en-US" sz="2400"/>
            </a:p>
          </p:txBody>
        </p:sp>
      </p:grpSp>
      <p:sp>
        <p:nvSpPr>
          <p:cNvPr id="1501288" name="Rectangle 104"/>
          <p:cNvSpPr>
            <a:spLocks noChangeArrowheads="1"/>
          </p:cNvSpPr>
          <p:nvPr/>
        </p:nvSpPr>
        <p:spPr bwMode="auto">
          <a:xfrm>
            <a:off x="685800" y="4611688"/>
            <a:ext cx="7772400" cy="148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0188" indent="-230188">
              <a:lnSpc>
                <a:spcPct val="90000"/>
              </a:lnSpc>
              <a:spcBef>
                <a:spcPct val="20000"/>
              </a:spcBef>
              <a:buFontTx/>
              <a:buChar char="•"/>
              <a:defRPr/>
            </a:pPr>
            <a:r>
              <a:rPr lang="en-US" sz="1600" dirty="0">
                <a:latin typeface="Arial" charset="0"/>
                <a:cs typeface="+mn-cs"/>
              </a:rPr>
              <a:t>New entity object Acknowledgment that we forgot during our initial examination of the </a:t>
            </a:r>
            <a:r>
              <a:rPr lang="en-US" sz="1600" dirty="0" err="1">
                <a:latin typeface="Arial" charset="0"/>
                <a:cs typeface="+mn-cs"/>
              </a:rPr>
              <a:t>ReportEmergency</a:t>
            </a:r>
            <a:r>
              <a:rPr lang="en-US" sz="1600" dirty="0">
                <a:latin typeface="Arial" charset="0"/>
                <a:cs typeface="+mn-cs"/>
              </a:rPr>
              <a:t> use case.</a:t>
            </a:r>
          </a:p>
          <a:p>
            <a:pPr marL="579438" lvl="1" indent="-234950">
              <a:lnSpc>
                <a:spcPct val="90000"/>
              </a:lnSpc>
              <a:spcBef>
                <a:spcPct val="20000"/>
              </a:spcBef>
              <a:buFontTx/>
              <a:buChar char="–"/>
              <a:defRPr/>
            </a:pPr>
            <a:r>
              <a:rPr lang="en-US" sz="1400" dirty="0">
                <a:latin typeface="Arial" charset="0"/>
                <a:cs typeface="+mn-cs"/>
              </a:rPr>
              <a:t>It holds the information associated with an Acknowledgment (Entity object) and is created before the </a:t>
            </a:r>
            <a:r>
              <a:rPr lang="en-US" sz="1400" dirty="0" err="1">
                <a:latin typeface="Arial" charset="0"/>
                <a:cs typeface="+mn-cs"/>
              </a:rPr>
              <a:t>AcknowledgementNotice</a:t>
            </a:r>
            <a:r>
              <a:rPr lang="en-US" sz="1400" dirty="0">
                <a:latin typeface="Arial" charset="0"/>
                <a:cs typeface="+mn-cs"/>
              </a:rPr>
              <a:t> boundary object (next slide). </a:t>
            </a:r>
          </a:p>
          <a:p>
            <a:pPr marL="230188" indent="-230188">
              <a:lnSpc>
                <a:spcPct val="90000"/>
              </a:lnSpc>
              <a:spcBef>
                <a:spcPct val="20000"/>
              </a:spcBef>
              <a:buFontTx/>
              <a:buChar char="•"/>
              <a:defRPr/>
            </a:pPr>
            <a:r>
              <a:rPr lang="en-US" sz="1600" dirty="0">
                <a:latin typeface="Arial" charset="0"/>
                <a:cs typeface="+mn-cs"/>
              </a:rPr>
              <a:t>We also need to clarify with the user what information is contained by an acknowledgement.</a:t>
            </a:r>
          </a:p>
        </p:txBody>
      </p:sp>
      <p:cxnSp>
        <p:nvCxnSpPr>
          <p:cNvPr id="108" name="Straight Arrow Connector 107"/>
          <p:cNvCxnSpPr/>
          <p:nvPr/>
        </p:nvCxnSpPr>
        <p:spPr bwMode="auto">
          <a:xfrm>
            <a:off x="1020763" y="2054225"/>
            <a:ext cx="1308100" cy="12700"/>
          </a:xfrm>
          <a:prstGeom prst="straightConnector1">
            <a:avLst/>
          </a:prstGeom>
          <a:solidFill>
            <a:schemeClr val="accent1"/>
          </a:solidFill>
          <a:ln w="19050"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66" name="Slide Number Placeholder 3"/>
          <p:cNvSpPr>
            <a:spLocks noGrp="1"/>
          </p:cNvSpPr>
          <p:nvPr>
            <p:ph type="sldNum" sz="quarter" idx="11"/>
          </p:nvPr>
        </p:nvSpPr>
        <p:spPr/>
        <p:txBody>
          <a:bodyPr/>
          <a:lstStyle/>
          <a:p>
            <a:pPr>
              <a:defRPr/>
            </a:pPr>
            <a:fld id="{C99E9EED-0F0A-E94E-9006-10A32426B325}" type="slidenum">
              <a:rPr lang="en-US"/>
              <a:pPr>
                <a:defRPr/>
              </a:pPr>
              <a:t>167</a:t>
            </a:fld>
            <a:endParaRPr lang="en-US"/>
          </a:p>
        </p:txBody>
      </p:sp>
      <p:sp>
        <p:nvSpPr>
          <p:cNvPr id="1503234" name="Rectangle 2"/>
          <p:cNvSpPr>
            <a:spLocks noGrp="1" noChangeArrowheads="1"/>
          </p:cNvSpPr>
          <p:nvPr>
            <p:ph type="title"/>
          </p:nvPr>
        </p:nvSpPr>
        <p:spPr/>
        <p:txBody>
          <a:bodyPr/>
          <a:lstStyle/>
          <a:p>
            <a:pPr>
              <a:defRPr/>
            </a:pPr>
            <a:r>
              <a:rPr lang="en-US" dirty="0" err="1" smtClean="0">
                <a:cs typeface="+mj-cs"/>
              </a:rPr>
              <a:t>ReportEmergency</a:t>
            </a:r>
            <a:r>
              <a:rPr lang="en-US" dirty="0" smtClean="0">
                <a:cs typeface="+mj-cs"/>
              </a:rPr>
              <a:t> SD (3)</a:t>
            </a:r>
          </a:p>
        </p:txBody>
      </p:sp>
      <p:sp>
        <p:nvSpPr>
          <p:cNvPr id="271364" name="Oval 4"/>
          <p:cNvSpPr>
            <a:spLocks noChangeArrowheads="1"/>
          </p:cNvSpPr>
          <p:nvPr/>
        </p:nvSpPr>
        <p:spPr bwMode="auto">
          <a:xfrm>
            <a:off x="1193800" y="1268413"/>
            <a:ext cx="203200" cy="233362"/>
          </a:xfrm>
          <a:prstGeom prst="ellipse">
            <a:avLst/>
          </a:pr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365" name="Line 5"/>
          <p:cNvSpPr>
            <a:spLocks noChangeShapeType="1"/>
          </p:cNvSpPr>
          <p:nvPr/>
        </p:nvSpPr>
        <p:spPr bwMode="auto">
          <a:xfrm>
            <a:off x="1295400" y="1516063"/>
            <a:ext cx="1588" cy="26035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66" name="Line 6"/>
          <p:cNvSpPr>
            <a:spLocks noChangeShapeType="1"/>
          </p:cNvSpPr>
          <p:nvPr/>
        </p:nvSpPr>
        <p:spPr bwMode="auto">
          <a:xfrm>
            <a:off x="1092200" y="1573213"/>
            <a:ext cx="406400" cy="158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67" name="Freeform 7"/>
          <p:cNvSpPr>
            <a:spLocks/>
          </p:cNvSpPr>
          <p:nvPr/>
        </p:nvSpPr>
        <p:spPr bwMode="auto">
          <a:xfrm>
            <a:off x="1004888" y="1747838"/>
            <a:ext cx="550862" cy="288925"/>
          </a:xfrm>
          <a:custGeom>
            <a:avLst/>
            <a:gdLst>
              <a:gd name="T0" fmla="*/ 0 w 347"/>
              <a:gd name="T1" fmla="*/ 2147483647 h 182"/>
              <a:gd name="T2" fmla="*/ 2147483647 w 347"/>
              <a:gd name="T3" fmla="*/ 0 h 182"/>
              <a:gd name="T4" fmla="*/ 2147483647 w 347"/>
              <a:gd name="T5" fmla="*/ 2147483647 h 182"/>
              <a:gd name="T6" fmla="*/ 0 60000 65536"/>
              <a:gd name="T7" fmla="*/ 0 60000 65536"/>
              <a:gd name="T8" fmla="*/ 0 60000 65536"/>
            </a:gdLst>
            <a:ahLst/>
            <a:cxnLst>
              <a:cxn ang="T6">
                <a:pos x="T0" y="T1"/>
              </a:cxn>
              <a:cxn ang="T7">
                <a:pos x="T2" y="T3"/>
              </a:cxn>
              <a:cxn ang="T8">
                <a:pos x="T4" y="T5"/>
              </a:cxn>
            </a:cxnLst>
            <a:rect l="0" t="0" r="r" b="b"/>
            <a:pathLst>
              <a:path w="347" h="182">
                <a:moveTo>
                  <a:pt x="0" y="182"/>
                </a:moveTo>
                <a:lnTo>
                  <a:pt x="183" y="0"/>
                </a:lnTo>
                <a:lnTo>
                  <a:pt x="347" y="182"/>
                </a:lnTo>
              </a:path>
            </a:pathLst>
          </a:custGeom>
          <a:noFill/>
          <a:ln w="285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368" name="Rectangle 8"/>
          <p:cNvSpPr>
            <a:spLocks noChangeArrowheads="1"/>
          </p:cNvSpPr>
          <p:nvPr/>
        </p:nvSpPr>
        <p:spPr bwMode="auto">
          <a:xfrm>
            <a:off x="714375" y="2239963"/>
            <a:ext cx="50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charset="0"/>
              </a:rPr>
              <a:t> </a:t>
            </a:r>
            <a:endParaRPr lang="en-US" sz="2400"/>
          </a:p>
        </p:txBody>
      </p:sp>
      <p:sp>
        <p:nvSpPr>
          <p:cNvPr id="271369" name="Rectangle 9"/>
          <p:cNvSpPr>
            <a:spLocks noChangeArrowheads="1"/>
          </p:cNvSpPr>
          <p:nvPr/>
        </p:nvSpPr>
        <p:spPr bwMode="auto">
          <a:xfrm>
            <a:off x="744538" y="2239963"/>
            <a:ext cx="10382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charset="0"/>
              </a:rPr>
              <a:t>FieldOfficer</a:t>
            </a:r>
            <a:endParaRPr lang="en-US" sz="2400"/>
          </a:p>
        </p:txBody>
      </p:sp>
      <p:sp>
        <p:nvSpPr>
          <p:cNvPr id="271371" name="Line 11"/>
          <p:cNvSpPr>
            <a:spLocks noChangeShapeType="1"/>
          </p:cNvSpPr>
          <p:nvPr/>
        </p:nvSpPr>
        <p:spPr bwMode="auto">
          <a:xfrm>
            <a:off x="1295400" y="3109913"/>
            <a:ext cx="1588"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72" name="Line 12"/>
          <p:cNvSpPr>
            <a:spLocks noChangeShapeType="1"/>
          </p:cNvSpPr>
          <p:nvPr/>
        </p:nvSpPr>
        <p:spPr bwMode="auto">
          <a:xfrm>
            <a:off x="1295400" y="3655492"/>
            <a:ext cx="1588"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74" name="Line 14"/>
          <p:cNvSpPr>
            <a:spLocks noChangeShapeType="1"/>
          </p:cNvSpPr>
          <p:nvPr/>
        </p:nvSpPr>
        <p:spPr bwMode="auto">
          <a:xfrm>
            <a:off x="1295400" y="4365104"/>
            <a:ext cx="1588" cy="1656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75" name="Line 15"/>
          <p:cNvSpPr>
            <a:spLocks noChangeShapeType="1"/>
          </p:cNvSpPr>
          <p:nvPr/>
        </p:nvSpPr>
        <p:spPr bwMode="auto">
          <a:xfrm>
            <a:off x="1295400" y="4676775"/>
            <a:ext cx="1588"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76" name="Rectangle 16"/>
          <p:cNvSpPr>
            <a:spLocks noChangeArrowheads="1"/>
          </p:cNvSpPr>
          <p:nvPr/>
        </p:nvSpPr>
        <p:spPr bwMode="auto">
          <a:xfrm>
            <a:off x="1208088" y="4003154"/>
            <a:ext cx="144462" cy="2317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1377" name="Rectangle 17"/>
          <p:cNvSpPr>
            <a:spLocks noChangeArrowheads="1"/>
          </p:cNvSpPr>
          <p:nvPr/>
        </p:nvSpPr>
        <p:spPr bwMode="auto">
          <a:xfrm>
            <a:off x="1222375" y="4017442"/>
            <a:ext cx="130175" cy="347662"/>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378" name="Rectangle 18"/>
          <p:cNvSpPr>
            <a:spLocks noChangeArrowheads="1"/>
          </p:cNvSpPr>
          <p:nvPr/>
        </p:nvSpPr>
        <p:spPr bwMode="auto">
          <a:xfrm>
            <a:off x="3832225" y="2051050"/>
            <a:ext cx="2292350" cy="58102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379" name="Rectangle 19"/>
          <p:cNvSpPr>
            <a:spLocks noChangeArrowheads="1"/>
          </p:cNvSpPr>
          <p:nvPr/>
        </p:nvSpPr>
        <p:spPr bwMode="auto">
          <a:xfrm>
            <a:off x="4108450" y="2124075"/>
            <a:ext cx="17462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charset="0"/>
              </a:rPr>
              <a:t> :</a:t>
            </a:r>
            <a:r>
              <a:rPr lang="en-US" sz="1600" u="sng">
                <a:solidFill>
                  <a:srgbClr val="000000"/>
                </a:solidFill>
                <a:latin typeface="Helvetica" charset="0"/>
              </a:rPr>
              <a:t>ReportEmergency</a:t>
            </a:r>
            <a:endParaRPr lang="en-US" sz="2400" u="sng"/>
          </a:p>
        </p:txBody>
      </p:sp>
      <p:sp>
        <p:nvSpPr>
          <p:cNvPr id="271380" name="Rectangle 20"/>
          <p:cNvSpPr>
            <a:spLocks noChangeArrowheads="1"/>
          </p:cNvSpPr>
          <p:nvPr/>
        </p:nvSpPr>
        <p:spPr bwMode="auto">
          <a:xfrm>
            <a:off x="4630738" y="2355850"/>
            <a:ext cx="6540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u="sng">
                <a:solidFill>
                  <a:srgbClr val="000000"/>
                </a:solidFill>
                <a:latin typeface="Helvetica" charset="0"/>
              </a:rPr>
              <a:t>Control</a:t>
            </a:r>
            <a:endParaRPr lang="en-US" sz="2400" u="sng"/>
          </a:p>
        </p:txBody>
      </p:sp>
      <p:sp>
        <p:nvSpPr>
          <p:cNvPr id="271381" name="Line 21"/>
          <p:cNvSpPr>
            <a:spLocks noChangeShapeType="1"/>
          </p:cNvSpPr>
          <p:nvPr/>
        </p:nvSpPr>
        <p:spPr bwMode="auto">
          <a:xfrm>
            <a:off x="4949825" y="2790826"/>
            <a:ext cx="0" cy="206126"/>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82" name="Line 22"/>
          <p:cNvSpPr>
            <a:spLocks noChangeShapeType="1"/>
          </p:cNvSpPr>
          <p:nvPr/>
        </p:nvSpPr>
        <p:spPr bwMode="auto">
          <a:xfrm>
            <a:off x="4948238" y="3109913"/>
            <a:ext cx="1587"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83" name="Line 23"/>
          <p:cNvSpPr>
            <a:spLocks noChangeShapeType="1"/>
          </p:cNvSpPr>
          <p:nvPr/>
        </p:nvSpPr>
        <p:spPr bwMode="auto">
          <a:xfrm>
            <a:off x="4948238" y="3655492"/>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84" name="Line 24"/>
          <p:cNvSpPr>
            <a:spLocks noChangeShapeType="1"/>
          </p:cNvSpPr>
          <p:nvPr/>
        </p:nvSpPr>
        <p:spPr bwMode="auto">
          <a:xfrm>
            <a:off x="4948238" y="4061892"/>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85" name="Line 25"/>
          <p:cNvSpPr>
            <a:spLocks noChangeShapeType="1"/>
          </p:cNvSpPr>
          <p:nvPr/>
        </p:nvSpPr>
        <p:spPr bwMode="auto">
          <a:xfrm>
            <a:off x="4948238" y="4298950"/>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86" name="Line 26"/>
          <p:cNvSpPr>
            <a:spLocks noChangeShapeType="1"/>
          </p:cNvSpPr>
          <p:nvPr/>
        </p:nvSpPr>
        <p:spPr bwMode="auto">
          <a:xfrm>
            <a:off x="4948238" y="4676775"/>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87" name="Rectangle 27"/>
          <p:cNvSpPr>
            <a:spLocks noChangeArrowheads="1"/>
          </p:cNvSpPr>
          <p:nvPr/>
        </p:nvSpPr>
        <p:spPr bwMode="auto">
          <a:xfrm>
            <a:off x="4891088" y="3429000"/>
            <a:ext cx="144462" cy="985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1388" name="Rectangle 28"/>
          <p:cNvSpPr>
            <a:spLocks noChangeArrowheads="1"/>
          </p:cNvSpPr>
          <p:nvPr/>
        </p:nvSpPr>
        <p:spPr bwMode="auto">
          <a:xfrm>
            <a:off x="4905375" y="3386138"/>
            <a:ext cx="146050" cy="104457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389" name="Rectangle 29"/>
          <p:cNvSpPr>
            <a:spLocks noChangeArrowheads="1"/>
          </p:cNvSpPr>
          <p:nvPr/>
        </p:nvSpPr>
        <p:spPr bwMode="auto">
          <a:xfrm>
            <a:off x="6315149" y="2051050"/>
            <a:ext cx="2073275" cy="581025"/>
          </a:xfrm>
          <a:prstGeom prst="rect">
            <a:avLst/>
          </a:prstGeom>
          <a:solidFill>
            <a:schemeClr val="accent1"/>
          </a:solidFill>
          <a:ln w="28575">
            <a:solidFill>
              <a:srgbClr val="000000"/>
            </a:solidFill>
            <a:miter lim="800000"/>
            <a:headEnd/>
            <a:tailEnd/>
          </a:ln>
        </p:spPr>
        <p:txBody>
          <a:bodyPr/>
          <a:lstStyle/>
          <a:p>
            <a:endParaRPr lang="en-US"/>
          </a:p>
        </p:txBody>
      </p:sp>
      <p:sp>
        <p:nvSpPr>
          <p:cNvPr id="271390" name="Rectangle 30"/>
          <p:cNvSpPr>
            <a:spLocks noChangeArrowheads="1"/>
          </p:cNvSpPr>
          <p:nvPr/>
        </p:nvSpPr>
        <p:spPr bwMode="auto">
          <a:xfrm>
            <a:off x="6427788" y="2124075"/>
            <a:ext cx="16589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charset="0"/>
              </a:rPr>
              <a:t> :</a:t>
            </a:r>
            <a:r>
              <a:rPr lang="en-US" sz="1600" u="sng">
                <a:solidFill>
                  <a:srgbClr val="000000"/>
                </a:solidFill>
                <a:latin typeface="Helvetica" charset="0"/>
              </a:rPr>
              <a:t>Acknowledgment</a:t>
            </a:r>
            <a:endParaRPr lang="en-US" sz="2400" u="sng"/>
          </a:p>
        </p:txBody>
      </p:sp>
      <p:sp>
        <p:nvSpPr>
          <p:cNvPr id="271391" name="Rectangle 31"/>
          <p:cNvSpPr>
            <a:spLocks noChangeArrowheads="1"/>
          </p:cNvSpPr>
          <p:nvPr/>
        </p:nvSpPr>
        <p:spPr bwMode="auto">
          <a:xfrm>
            <a:off x="7065963" y="2355850"/>
            <a:ext cx="5746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u="sng">
                <a:solidFill>
                  <a:srgbClr val="000000"/>
                </a:solidFill>
                <a:latin typeface="Helvetica" charset="0"/>
              </a:rPr>
              <a:t>Notice</a:t>
            </a:r>
            <a:endParaRPr lang="en-US" sz="2400" u="sng"/>
          </a:p>
        </p:txBody>
      </p:sp>
      <p:sp>
        <p:nvSpPr>
          <p:cNvPr id="271393" name="Line 33"/>
          <p:cNvSpPr>
            <a:spLocks noChangeShapeType="1"/>
          </p:cNvSpPr>
          <p:nvPr/>
        </p:nvSpPr>
        <p:spPr bwMode="auto">
          <a:xfrm>
            <a:off x="7297738" y="3109913"/>
            <a:ext cx="1587"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94" name="Line 34"/>
          <p:cNvSpPr>
            <a:spLocks noChangeShapeType="1"/>
          </p:cNvSpPr>
          <p:nvPr/>
        </p:nvSpPr>
        <p:spPr bwMode="auto">
          <a:xfrm>
            <a:off x="7297738" y="3655492"/>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95" name="Line 35"/>
          <p:cNvSpPr>
            <a:spLocks noChangeShapeType="1"/>
          </p:cNvSpPr>
          <p:nvPr/>
        </p:nvSpPr>
        <p:spPr bwMode="auto">
          <a:xfrm>
            <a:off x="7297738" y="4061892"/>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96" name="Line 36"/>
          <p:cNvSpPr>
            <a:spLocks noChangeShapeType="1"/>
          </p:cNvSpPr>
          <p:nvPr/>
        </p:nvSpPr>
        <p:spPr bwMode="auto">
          <a:xfrm>
            <a:off x="7297738" y="4298950"/>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97" name="Line 37"/>
          <p:cNvSpPr>
            <a:spLocks noChangeShapeType="1"/>
          </p:cNvSpPr>
          <p:nvPr/>
        </p:nvSpPr>
        <p:spPr bwMode="auto">
          <a:xfrm>
            <a:off x="7297738" y="4676775"/>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398" name="Rectangle 38"/>
          <p:cNvSpPr>
            <a:spLocks noChangeArrowheads="1"/>
          </p:cNvSpPr>
          <p:nvPr/>
        </p:nvSpPr>
        <p:spPr bwMode="auto">
          <a:xfrm>
            <a:off x="7154863" y="3641204"/>
            <a:ext cx="144462" cy="7239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1400" name="Rectangle 40"/>
          <p:cNvSpPr>
            <a:spLocks noChangeArrowheads="1"/>
          </p:cNvSpPr>
          <p:nvPr/>
        </p:nvSpPr>
        <p:spPr bwMode="auto">
          <a:xfrm>
            <a:off x="1947863" y="2051050"/>
            <a:ext cx="1739900" cy="58102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401" name="Rectangle 41"/>
          <p:cNvSpPr>
            <a:spLocks noChangeArrowheads="1"/>
          </p:cNvSpPr>
          <p:nvPr/>
        </p:nvSpPr>
        <p:spPr bwMode="auto">
          <a:xfrm>
            <a:off x="2368550" y="2124075"/>
            <a:ext cx="7905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charset="0"/>
              </a:rPr>
              <a:t>:</a:t>
            </a:r>
            <a:r>
              <a:rPr lang="en-US" sz="1600" u="sng">
                <a:solidFill>
                  <a:srgbClr val="000000"/>
                </a:solidFill>
                <a:latin typeface="Helvetica" charset="0"/>
              </a:rPr>
              <a:t>Manage</a:t>
            </a:r>
            <a:endParaRPr lang="en-US" sz="2400" u="sng"/>
          </a:p>
        </p:txBody>
      </p:sp>
      <p:sp>
        <p:nvSpPr>
          <p:cNvPr id="271402" name="Rectangle 42"/>
          <p:cNvSpPr>
            <a:spLocks noChangeArrowheads="1"/>
          </p:cNvSpPr>
          <p:nvPr/>
        </p:nvSpPr>
        <p:spPr bwMode="auto">
          <a:xfrm>
            <a:off x="1990725" y="2355850"/>
            <a:ext cx="167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u="sng">
                <a:solidFill>
                  <a:srgbClr val="000000"/>
                </a:solidFill>
                <a:latin typeface="Helvetica" charset="0"/>
              </a:rPr>
              <a:t>EmergencyControl</a:t>
            </a:r>
            <a:endParaRPr lang="en-US" sz="2400" u="sng"/>
          </a:p>
        </p:txBody>
      </p:sp>
      <p:sp>
        <p:nvSpPr>
          <p:cNvPr id="271403" name="Line 43"/>
          <p:cNvSpPr>
            <a:spLocks noChangeShapeType="1"/>
          </p:cNvSpPr>
          <p:nvPr/>
        </p:nvSpPr>
        <p:spPr bwMode="auto">
          <a:xfrm>
            <a:off x="2773363" y="2820988"/>
            <a:ext cx="1587" cy="11588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04" name="Line 44"/>
          <p:cNvSpPr>
            <a:spLocks noChangeShapeType="1"/>
          </p:cNvSpPr>
          <p:nvPr/>
        </p:nvSpPr>
        <p:spPr bwMode="auto">
          <a:xfrm>
            <a:off x="2773363" y="3109913"/>
            <a:ext cx="1587"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05" name="Line 45"/>
          <p:cNvSpPr>
            <a:spLocks noChangeShapeType="1"/>
          </p:cNvSpPr>
          <p:nvPr/>
        </p:nvSpPr>
        <p:spPr bwMode="auto">
          <a:xfrm>
            <a:off x="2773363" y="3655492"/>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06" name="Line 46"/>
          <p:cNvSpPr>
            <a:spLocks noChangeShapeType="1"/>
          </p:cNvSpPr>
          <p:nvPr/>
        </p:nvSpPr>
        <p:spPr bwMode="auto">
          <a:xfrm>
            <a:off x="2773363" y="3989313"/>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07" name="Line 47"/>
          <p:cNvSpPr>
            <a:spLocks noChangeShapeType="1"/>
          </p:cNvSpPr>
          <p:nvPr/>
        </p:nvSpPr>
        <p:spPr bwMode="auto">
          <a:xfrm>
            <a:off x="2773363" y="4298950"/>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08" name="Line 48"/>
          <p:cNvSpPr>
            <a:spLocks noChangeShapeType="1"/>
          </p:cNvSpPr>
          <p:nvPr/>
        </p:nvSpPr>
        <p:spPr bwMode="auto">
          <a:xfrm>
            <a:off x="2773363" y="4676775"/>
            <a:ext cx="1587" cy="2317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11" name="Freeform 51"/>
          <p:cNvSpPr>
            <a:spLocks/>
          </p:cNvSpPr>
          <p:nvPr/>
        </p:nvSpPr>
        <p:spPr bwMode="auto">
          <a:xfrm>
            <a:off x="7058819" y="3501008"/>
            <a:ext cx="115887" cy="115887"/>
          </a:xfrm>
          <a:custGeom>
            <a:avLst/>
            <a:gdLst>
              <a:gd name="T0" fmla="*/ 0 w 73"/>
              <a:gd name="T1" fmla="*/ 2147483647 h 73"/>
              <a:gd name="T2" fmla="*/ 0 w 73"/>
              <a:gd name="T3" fmla="*/ 0 h 73"/>
              <a:gd name="T4" fmla="*/ 2147483647 w 73"/>
              <a:gd name="T5" fmla="*/ 2147483647 h 73"/>
              <a:gd name="T6" fmla="*/ 0 w 73"/>
              <a:gd name="T7" fmla="*/ 2147483647 h 73"/>
              <a:gd name="T8" fmla="*/ 0 w 73"/>
              <a:gd name="T9" fmla="*/ 2147483647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73">
                <a:moveTo>
                  <a:pt x="0" y="37"/>
                </a:moveTo>
                <a:lnTo>
                  <a:pt x="0" y="0"/>
                </a:lnTo>
                <a:lnTo>
                  <a:pt x="73" y="37"/>
                </a:lnTo>
                <a:lnTo>
                  <a:pt x="0" y="73"/>
                </a:lnTo>
                <a:lnTo>
                  <a:pt x="0" y="37"/>
                </a:lnTo>
                <a:close/>
              </a:path>
            </a:pathLst>
          </a:custGeom>
          <a:noFill/>
          <a:ln w="285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412" name="Freeform 52"/>
          <p:cNvSpPr>
            <a:spLocks/>
          </p:cNvSpPr>
          <p:nvPr/>
        </p:nvSpPr>
        <p:spPr bwMode="auto">
          <a:xfrm>
            <a:off x="7065963" y="3501008"/>
            <a:ext cx="115887" cy="115887"/>
          </a:xfrm>
          <a:custGeom>
            <a:avLst/>
            <a:gdLst>
              <a:gd name="T0" fmla="*/ 0 w 73"/>
              <a:gd name="T1" fmla="*/ 2147483647 h 73"/>
              <a:gd name="T2" fmla="*/ 0 w 73"/>
              <a:gd name="T3" fmla="*/ 0 h 73"/>
              <a:gd name="T4" fmla="*/ 2147483647 w 73"/>
              <a:gd name="T5" fmla="*/ 2147483647 h 73"/>
              <a:gd name="T6" fmla="*/ 0 w 73"/>
              <a:gd name="T7" fmla="*/ 2147483647 h 73"/>
              <a:gd name="T8" fmla="*/ 0 w 73"/>
              <a:gd name="T9" fmla="*/ 2147483647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73">
                <a:moveTo>
                  <a:pt x="0" y="37"/>
                </a:moveTo>
                <a:lnTo>
                  <a:pt x="0" y="0"/>
                </a:lnTo>
                <a:lnTo>
                  <a:pt x="73" y="37"/>
                </a:lnTo>
                <a:lnTo>
                  <a:pt x="0" y="73"/>
                </a:lnTo>
                <a:lnTo>
                  <a:pt x="0"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413" name="Line 53"/>
          <p:cNvSpPr>
            <a:spLocks noChangeShapeType="1"/>
          </p:cNvSpPr>
          <p:nvPr/>
        </p:nvSpPr>
        <p:spPr bwMode="auto">
          <a:xfrm>
            <a:off x="5065713" y="3559745"/>
            <a:ext cx="1971675"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16" name="Line 56"/>
          <p:cNvSpPr>
            <a:spLocks noChangeShapeType="1"/>
          </p:cNvSpPr>
          <p:nvPr/>
        </p:nvSpPr>
        <p:spPr bwMode="auto">
          <a:xfrm flipH="1">
            <a:off x="1366838" y="4031729"/>
            <a:ext cx="5843587" cy="1588"/>
          </a:xfrm>
          <a:prstGeom prst="line">
            <a:avLst/>
          </a:prstGeom>
          <a:noFill/>
          <a:ln w="28575">
            <a:solidFill>
              <a:srgbClr val="000000"/>
            </a:solidFill>
            <a:round/>
            <a:headEnd type="none"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271417" name="Rectangle 57"/>
          <p:cNvSpPr>
            <a:spLocks noChangeArrowheads="1"/>
          </p:cNvSpPr>
          <p:nvPr/>
        </p:nvSpPr>
        <p:spPr bwMode="auto">
          <a:xfrm>
            <a:off x="6370638" y="3284538"/>
            <a:ext cx="7461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charset="0"/>
              </a:rPr>
              <a:t>Create()</a:t>
            </a:r>
            <a:endParaRPr lang="en-US" sz="2400"/>
          </a:p>
        </p:txBody>
      </p:sp>
      <p:sp>
        <p:nvSpPr>
          <p:cNvPr id="271418" name="Rectangle 58"/>
          <p:cNvSpPr>
            <a:spLocks noChangeArrowheads="1"/>
          </p:cNvSpPr>
          <p:nvPr/>
        </p:nvSpPr>
        <p:spPr bwMode="auto">
          <a:xfrm>
            <a:off x="1498600" y="3741217"/>
            <a:ext cx="5746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Helvetica" charset="0"/>
              </a:rPr>
              <a:t>View()</a:t>
            </a:r>
            <a:endParaRPr lang="en-US" sz="2400" dirty="0"/>
          </a:p>
        </p:txBody>
      </p:sp>
      <p:sp>
        <p:nvSpPr>
          <p:cNvPr id="271419" name="Rectangle 59"/>
          <p:cNvSpPr>
            <a:spLocks noChangeArrowheads="1"/>
          </p:cNvSpPr>
          <p:nvPr/>
        </p:nvSpPr>
        <p:spPr bwMode="auto">
          <a:xfrm>
            <a:off x="2971800" y="3043238"/>
            <a:ext cx="192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solidFill>
                  <a:srgbClr val="000000"/>
                </a:solidFill>
                <a:latin typeface="Helvetica" charset="0"/>
              </a:rPr>
              <a:t>acknowledgeReport()</a:t>
            </a:r>
            <a:endParaRPr lang="en-US" sz="2400"/>
          </a:p>
        </p:txBody>
      </p:sp>
      <p:sp>
        <p:nvSpPr>
          <p:cNvPr id="271420" name="Line 60"/>
          <p:cNvSpPr>
            <a:spLocks noChangeShapeType="1"/>
          </p:cNvSpPr>
          <p:nvPr/>
        </p:nvSpPr>
        <p:spPr bwMode="auto">
          <a:xfrm flipV="1">
            <a:off x="4687888" y="4490889"/>
            <a:ext cx="522287" cy="52228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21" name="Line 61"/>
          <p:cNvSpPr>
            <a:spLocks noChangeShapeType="1"/>
          </p:cNvSpPr>
          <p:nvPr/>
        </p:nvSpPr>
        <p:spPr bwMode="auto">
          <a:xfrm flipH="1" flipV="1">
            <a:off x="4687888" y="4490889"/>
            <a:ext cx="522287" cy="52228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22" name="Line 62"/>
          <p:cNvSpPr>
            <a:spLocks noChangeShapeType="1"/>
          </p:cNvSpPr>
          <p:nvPr/>
        </p:nvSpPr>
        <p:spPr bwMode="auto">
          <a:xfrm flipV="1">
            <a:off x="7020272" y="4490888"/>
            <a:ext cx="493712" cy="5222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23" name="Line 63"/>
          <p:cNvSpPr>
            <a:spLocks noChangeShapeType="1"/>
          </p:cNvSpPr>
          <p:nvPr/>
        </p:nvSpPr>
        <p:spPr bwMode="auto">
          <a:xfrm flipH="1" flipV="1">
            <a:off x="7020272" y="4490888"/>
            <a:ext cx="493712" cy="5222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425" name="Rectangle 65"/>
          <p:cNvSpPr>
            <a:spLocks noChangeArrowheads="1"/>
          </p:cNvSpPr>
          <p:nvPr/>
        </p:nvSpPr>
        <p:spPr bwMode="auto">
          <a:xfrm>
            <a:off x="2701925" y="2790826"/>
            <a:ext cx="146050" cy="928688"/>
          </a:xfrm>
          <a:prstGeom prst="rect">
            <a:avLst/>
          </a:prstGeom>
          <a:solidFill>
            <a:schemeClr val="accent3"/>
          </a:solidFill>
          <a:ln w="28575">
            <a:solidFill>
              <a:srgbClr val="000000"/>
            </a:solidFill>
            <a:miter lim="800000"/>
            <a:headEnd/>
            <a:tailEnd/>
          </a:ln>
        </p:spPr>
        <p:txBody>
          <a:bodyPr/>
          <a:lstStyle/>
          <a:p>
            <a:endParaRPr lang="en-US"/>
          </a:p>
        </p:txBody>
      </p:sp>
      <p:sp>
        <p:nvSpPr>
          <p:cNvPr id="271399" name="Rectangle 39"/>
          <p:cNvSpPr>
            <a:spLocks noChangeArrowheads="1"/>
          </p:cNvSpPr>
          <p:nvPr/>
        </p:nvSpPr>
        <p:spPr bwMode="auto">
          <a:xfrm>
            <a:off x="7210425" y="3531394"/>
            <a:ext cx="144463" cy="725487"/>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68" name="Straight Arrow Connector 67"/>
          <p:cNvCxnSpPr/>
          <p:nvPr/>
        </p:nvCxnSpPr>
        <p:spPr bwMode="auto">
          <a:xfrm>
            <a:off x="2847975" y="3402013"/>
            <a:ext cx="20574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2" name="Line 46"/>
          <p:cNvSpPr>
            <a:spLocks noChangeShapeType="1"/>
          </p:cNvSpPr>
          <p:nvPr/>
        </p:nvSpPr>
        <p:spPr bwMode="auto">
          <a:xfrm flipH="1">
            <a:off x="2773363" y="2632075"/>
            <a:ext cx="1587" cy="15875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33"/>
          <p:cNvSpPr>
            <a:spLocks noChangeShapeType="1"/>
          </p:cNvSpPr>
          <p:nvPr/>
        </p:nvSpPr>
        <p:spPr bwMode="auto">
          <a:xfrm>
            <a:off x="7296151" y="2733675"/>
            <a:ext cx="1587"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33"/>
          <p:cNvSpPr>
            <a:spLocks noChangeShapeType="1"/>
          </p:cNvSpPr>
          <p:nvPr/>
        </p:nvSpPr>
        <p:spPr bwMode="auto">
          <a:xfrm>
            <a:off x="1296988" y="2719388"/>
            <a:ext cx="1587"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70195E2D-F244-9A48-B161-144A2C47AF61}" type="slidenum">
              <a:rPr lang="en-US"/>
              <a:pPr>
                <a:defRPr/>
              </a:pPr>
              <a:t>168</a:t>
            </a:fld>
            <a:endParaRPr lang="en-US"/>
          </a:p>
        </p:txBody>
      </p:sp>
      <p:sp>
        <p:nvSpPr>
          <p:cNvPr id="1707015" name="Rectangle 7"/>
          <p:cNvSpPr>
            <a:spLocks noChangeArrowheads="1"/>
          </p:cNvSpPr>
          <p:nvPr/>
        </p:nvSpPr>
        <p:spPr bwMode="auto">
          <a:xfrm>
            <a:off x="539750" y="5876925"/>
            <a:ext cx="7993063" cy="2889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graphicFrame>
        <p:nvGraphicFramePr>
          <p:cNvPr id="273412" name="Object 4"/>
          <p:cNvGraphicFramePr>
            <a:graphicFrameLocks noChangeAspect="1"/>
          </p:cNvGraphicFramePr>
          <p:nvPr>
            <p:ph idx="1"/>
          </p:nvPr>
        </p:nvGraphicFramePr>
        <p:xfrm>
          <a:off x="828501" y="116632"/>
          <a:ext cx="7127875" cy="6176963"/>
        </p:xfrm>
        <a:graphic>
          <a:graphicData uri="http://schemas.openxmlformats.org/presentationml/2006/ole">
            <p:oleObj spid="_x0000_s273419" name="Visio" r:id="rId3" imgW="7659827" imgH="7301220" progId="Visio.Drawing.11">
              <p:embed/>
            </p:oleObj>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8B8A47BA-D6F3-9849-A785-E9DB973F4549}" type="slidenum">
              <a:rPr lang="en-US"/>
              <a:pPr>
                <a:defRPr/>
              </a:pPr>
              <a:t>169</a:t>
            </a:fld>
            <a:endParaRPr lang="en-US"/>
          </a:p>
        </p:txBody>
      </p:sp>
      <p:sp>
        <p:nvSpPr>
          <p:cNvPr id="1092610" name="Rectangle 2"/>
          <p:cNvSpPr>
            <a:spLocks noGrp="1" noChangeArrowheads="1"/>
          </p:cNvSpPr>
          <p:nvPr>
            <p:ph type="title"/>
          </p:nvPr>
        </p:nvSpPr>
        <p:spPr/>
        <p:txBody>
          <a:bodyPr/>
          <a:lstStyle/>
          <a:p>
            <a:pPr>
              <a:defRPr/>
            </a:pPr>
            <a:r>
              <a:rPr lang="en-US" dirty="0" smtClean="0">
                <a:cs typeface="+mj-cs"/>
              </a:rPr>
              <a:t>Heuristics for arranging lifelines in SD</a:t>
            </a:r>
          </a:p>
        </p:txBody>
      </p:sp>
      <p:sp>
        <p:nvSpPr>
          <p:cNvPr id="1092611" name="Rectangle 3"/>
          <p:cNvSpPr>
            <a:spLocks noGrp="1" noChangeArrowheads="1"/>
          </p:cNvSpPr>
          <p:nvPr>
            <p:ph type="body" idx="1"/>
          </p:nvPr>
        </p:nvSpPr>
        <p:spPr/>
        <p:txBody>
          <a:bodyPr/>
          <a:lstStyle/>
          <a:p>
            <a:pPr>
              <a:defRPr/>
            </a:pPr>
            <a:r>
              <a:rPr lang="en-US" dirty="0" smtClean="0">
                <a:cs typeface="+mn-cs"/>
              </a:rPr>
              <a:t>Arranging lifelines</a:t>
            </a:r>
          </a:p>
          <a:p>
            <a:pPr lvl="1">
              <a:defRPr/>
            </a:pPr>
            <a:r>
              <a:rPr lang="en-US" dirty="0" smtClean="0">
                <a:cs typeface="+mn-cs"/>
              </a:rPr>
              <a:t>First column: </a:t>
            </a:r>
            <a:r>
              <a:rPr lang="en-US" dirty="0" smtClean="0">
                <a:solidFill>
                  <a:srgbClr val="0000FF"/>
                </a:solidFill>
                <a:cs typeface="+mn-cs"/>
              </a:rPr>
              <a:t>actor</a:t>
            </a:r>
            <a:r>
              <a:rPr lang="en-US" dirty="0" smtClean="0">
                <a:cs typeface="+mn-cs"/>
              </a:rPr>
              <a:t> who initiates the use case</a:t>
            </a:r>
          </a:p>
          <a:p>
            <a:pPr lvl="1">
              <a:defRPr/>
            </a:pPr>
            <a:r>
              <a:rPr lang="en-US" dirty="0" smtClean="0">
                <a:cs typeface="+mn-cs"/>
              </a:rPr>
              <a:t>Second column: </a:t>
            </a:r>
            <a:r>
              <a:rPr lang="en-US" dirty="0" smtClean="0">
                <a:solidFill>
                  <a:srgbClr val="0000FF"/>
                </a:solidFill>
                <a:cs typeface="+mn-cs"/>
              </a:rPr>
              <a:t>boundary object</a:t>
            </a:r>
          </a:p>
          <a:p>
            <a:pPr lvl="1">
              <a:defRPr/>
            </a:pPr>
            <a:r>
              <a:rPr lang="en-US" dirty="0" smtClean="0">
                <a:cs typeface="+mn-cs"/>
              </a:rPr>
              <a:t>Third column: </a:t>
            </a:r>
            <a:r>
              <a:rPr lang="en-US" dirty="0" smtClean="0">
                <a:solidFill>
                  <a:srgbClr val="0000FF"/>
                </a:solidFill>
                <a:cs typeface="+mn-cs"/>
              </a:rPr>
              <a:t>control object </a:t>
            </a:r>
            <a:r>
              <a:rPr lang="en-US" dirty="0" smtClean="0">
                <a:cs typeface="+mn-cs"/>
              </a:rPr>
              <a:t>that manages the rest of the use case</a:t>
            </a:r>
          </a:p>
          <a:p>
            <a:pPr>
              <a:defRPr/>
            </a:pPr>
            <a:r>
              <a:rPr lang="en-US" dirty="0" smtClean="0">
                <a:cs typeface="+mn-cs"/>
              </a:rPr>
              <a:t>Object creation</a:t>
            </a:r>
          </a:p>
          <a:p>
            <a:pPr lvl="1">
              <a:defRPr/>
            </a:pPr>
            <a:r>
              <a:rPr lang="en-US" dirty="0" smtClean="0">
                <a:cs typeface="+mn-cs"/>
              </a:rPr>
              <a:t>Control objects are created by boundary objects initiating use cases</a:t>
            </a:r>
          </a:p>
          <a:p>
            <a:pPr lvl="1">
              <a:defRPr/>
            </a:pPr>
            <a:r>
              <a:rPr lang="en-US" dirty="0" smtClean="0">
                <a:cs typeface="+mn-cs"/>
              </a:rPr>
              <a:t>Other boundary objects are created by control objects</a:t>
            </a:r>
          </a:p>
          <a:p>
            <a:pPr>
              <a:defRPr/>
            </a:pPr>
            <a:r>
              <a:rPr lang="en-US" dirty="0" smtClean="0">
                <a:cs typeface="+mn-cs"/>
              </a:rPr>
              <a:t>Access to objects</a:t>
            </a:r>
          </a:p>
          <a:p>
            <a:pPr lvl="1">
              <a:defRPr/>
            </a:pPr>
            <a:r>
              <a:rPr lang="en-US" dirty="0" smtClean="0">
                <a:cs typeface="+mn-cs"/>
              </a:rPr>
              <a:t>Entity objects are accessed by control and boundary objects</a:t>
            </a:r>
          </a:p>
          <a:p>
            <a:pPr lvl="1">
              <a:defRPr/>
            </a:pPr>
            <a:r>
              <a:rPr lang="en-US" dirty="0" smtClean="0">
                <a:cs typeface="+mn-cs"/>
              </a:rPr>
              <a:t>Entity objects never access boundary or control objects</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SYSC-3120—Software Requirements Engineering </a:t>
            </a:r>
          </a:p>
        </p:txBody>
      </p:sp>
      <p:sp>
        <p:nvSpPr>
          <p:cNvPr id="6" name="Slide Number Placeholder 4"/>
          <p:cNvSpPr>
            <a:spLocks noGrp="1"/>
          </p:cNvSpPr>
          <p:nvPr>
            <p:ph type="sldNum" sz="quarter" idx="11"/>
          </p:nvPr>
        </p:nvSpPr>
        <p:spPr/>
        <p:txBody>
          <a:bodyPr/>
          <a:lstStyle/>
          <a:p>
            <a:pPr>
              <a:defRPr/>
            </a:pPr>
            <a:fld id="{A45CB1F0-128B-934D-9D99-7FCA33ED48C2}" type="slidenum">
              <a:rPr lang="en-US"/>
              <a:pPr>
                <a:defRPr/>
              </a:pPr>
              <a:t>17</a:t>
            </a:fld>
            <a:endParaRPr lang="en-US"/>
          </a:p>
        </p:txBody>
      </p:sp>
      <p:sp>
        <p:nvSpPr>
          <p:cNvPr id="998402" name="Rectangle 2"/>
          <p:cNvSpPr>
            <a:spLocks noGrp="1" noChangeArrowheads="1"/>
          </p:cNvSpPr>
          <p:nvPr>
            <p:ph type="title"/>
          </p:nvPr>
        </p:nvSpPr>
        <p:spPr/>
        <p:txBody>
          <a:bodyPr/>
          <a:lstStyle/>
          <a:p>
            <a:pPr>
              <a:defRPr/>
            </a:pPr>
            <a:r>
              <a:rPr lang="en-US" dirty="0" smtClean="0">
                <a:cs typeface="+mj-cs"/>
              </a:rPr>
              <a:t>Association</a:t>
            </a:r>
          </a:p>
        </p:txBody>
      </p:sp>
      <p:sp>
        <p:nvSpPr>
          <p:cNvPr id="998403" name="Rectangle 3"/>
          <p:cNvSpPr>
            <a:spLocks noGrp="1" noChangeArrowheads="1"/>
          </p:cNvSpPr>
          <p:nvPr>
            <p:ph type="body" idx="1"/>
          </p:nvPr>
        </p:nvSpPr>
        <p:spPr/>
        <p:txBody>
          <a:bodyPr/>
          <a:lstStyle/>
          <a:p>
            <a:pPr>
              <a:defRPr/>
            </a:pPr>
            <a:r>
              <a:rPr lang="en-GB" dirty="0" smtClean="0">
                <a:cs typeface="+mn-cs"/>
              </a:rPr>
              <a:t>Models the possibility of links between instances of two or more (associated) classes</a:t>
            </a:r>
          </a:p>
          <a:p>
            <a:pPr lvl="1">
              <a:defRPr/>
            </a:pPr>
            <a:r>
              <a:rPr lang="en-GB" dirty="0" smtClean="0"/>
              <a:t>Describes a group of links (between instances) with common structure and semantics</a:t>
            </a:r>
          </a:p>
          <a:p>
            <a:pPr lvl="1">
              <a:defRPr/>
            </a:pPr>
            <a:r>
              <a:rPr lang="en-GB" dirty="0" smtClean="0"/>
              <a:t>Mathematically correspond to a set of tuples (relations)</a:t>
            </a:r>
          </a:p>
          <a:p>
            <a:pPr>
              <a:defRPr/>
            </a:pPr>
            <a:r>
              <a:rPr lang="en-GB" dirty="0" smtClean="0">
                <a:cs typeface="+mn-cs"/>
              </a:rPr>
              <a:t>Multiplicities indicate the size of tuples</a:t>
            </a:r>
          </a:p>
          <a:p>
            <a:pPr>
              <a:defRPr/>
            </a:pPr>
            <a:r>
              <a:rPr lang="en-GB" dirty="0" smtClean="0">
                <a:cs typeface="+mn-cs"/>
              </a:rPr>
              <a:t>Different kinds of associations:</a:t>
            </a:r>
          </a:p>
          <a:p>
            <a:pPr lvl="1">
              <a:defRPr/>
            </a:pPr>
            <a:r>
              <a:rPr lang="en-GB" dirty="0" smtClean="0">
                <a:cs typeface="+mn-cs"/>
              </a:rPr>
              <a:t>Plain association</a:t>
            </a:r>
          </a:p>
          <a:p>
            <a:pPr lvl="1">
              <a:defRPr/>
            </a:pPr>
            <a:r>
              <a:rPr lang="en-GB" dirty="0" smtClean="0">
                <a:cs typeface="+mn-cs"/>
              </a:rPr>
              <a:t>Aggregation</a:t>
            </a:r>
          </a:p>
          <a:p>
            <a:pPr lvl="1">
              <a:defRPr/>
            </a:pPr>
            <a:r>
              <a:rPr lang="en-GB" dirty="0" smtClean="0">
                <a:cs typeface="+mn-cs"/>
              </a:rPr>
              <a:t>Composition</a:t>
            </a:r>
          </a:p>
          <a:p>
            <a:pPr>
              <a:defRPr/>
            </a:pPr>
            <a:r>
              <a:rPr lang="en-GB" dirty="0" smtClean="0">
                <a:cs typeface="+mn-cs"/>
              </a:rPr>
              <a:t>Can have a name </a:t>
            </a:r>
            <a:r>
              <a:rPr lang="en-GB" dirty="0" smtClean="0">
                <a:solidFill>
                  <a:srgbClr val="FF0000"/>
                </a:solidFill>
                <a:cs typeface="+mn-cs"/>
              </a:rPr>
              <a:t>(not that useful)</a:t>
            </a:r>
          </a:p>
          <a:p>
            <a:pPr>
              <a:defRPr/>
            </a:pPr>
            <a:r>
              <a:rPr lang="en-GB" dirty="0" smtClean="0">
                <a:cs typeface="+mn-cs"/>
              </a:rPr>
              <a:t>Can have </a:t>
            </a:r>
            <a:r>
              <a:rPr lang="en-GB" dirty="0" err="1" smtClean="0">
                <a:cs typeface="+mn-cs"/>
              </a:rPr>
              <a:t>rolename</a:t>
            </a:r>
            <a:r>
              <a:rPr lang="en-GB" dirty="0" smtClean="0">
                <a:cs typeface="+mn-cs"/>
              </a:rPr>
              <a:t> on each end </a:t>
            </a:r>
            <a:r>
              <a:rPr lang="en-GB" dirty="0" smtClean="0">
                <a:solidFill>
                  <a:srgbClr val="0000FF"/>
                </a:solidFill>
                <a:cs typeface="+mn-cs"/>
              </a:rPr>
              <a:t>(very useful)</a:t>
            </a:r>
          </a:p>
          <a:p>
            <a:pPr>
              <a:defRPr/>
            </a:pPr>
            <a:r>
              <a:rPr lang="en-US" dirty="0" smtClean="0">
                <a:cs typeface="+mn-cs"/>
              </a:rPr>
              <a:t>Can have a direction (rather a design decision)</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2A0F9491-5543-CA48-99ED-AB2A6EC49E6C}" type="slidenum">
              <a:rPr lang="en-US"/>
              <a:pPr>
                <a:defRPr/>
              </a:pPr>
              <a:t>170</a:t>
            </a:fld>
            <a:endParaRPr lang="en-US"/>
          </a:p>
        </p:txBody>
      </p:sp>
      <p:sp>
        <p:nvSpPr>
          <p:cNvPr id="1093634" name="Rectangle 2"/>
          <p:cNvSpPr>
            <a:spLocks noGrp="1" noChangeArrowheads="1"/>
          </p:cNvSpPr>
          <p:nvPr>
            <p:ph type="title"/>
          </p:nvPr>
        </p:nvSpPr>
        <p:spPr/>
        <p:txBody>
          <a:bodyPr/>
          <a:lstStyle/>
          <a:p>
            <a:pPr>
              <a:defRPr/>
            </a:pPr>
            <a:r>
              <a:rPr lang="en-US" smtClean="0">
                <a:cs typeface="+mj-cs"/>
              </a:rPr>
              <a:t>Change to ReportEmergency</a:t>
            </a:r>
          </a:p>
        </p:txBody>
      </p:sp>
      <p:sp>
        <p:nvSpPr>
          <p:cNvPr id="1093635" name="Rectangle 3"/>
          <p:cNvSpPr>
            <a:spLocks noGrp="1" noChangeArrowheads="1"/>
          </p:cNvSpPr>
          <p:nvPr>
            <p:ph type="body" idx="1"/>
          </p:nvPr>
        </p:nvSpPr>
        <p:spPr/>
        <p:txBody>
          <a:bodyPr/>
          <a:lstStyle/>
          <a:p>
            <a:pPr>
              <a:defRPr/>
            </a:pPr>
            <a:r>
              <a:rPr lang="en-US" dirty="0" smtClean="0">
                <a:cs typeface="+mn-cs"/>
              </a:rPr>
              <a:t>New Entity object: </a:t>
            </a:r>
          </a:p>
          <a:p>
            <a:pPr lvl="1">
              <a:defRPr/>
            </a:pPr>
            <a:r>
              <a:rPr lang="en-US" i="1" dirty="0" smtClean="0">
                <a:cs typeface="+mn-cs"/>
              </a:rPr>
              <a:t>Acknowledgment</a:t>
            </a:r>
            <a:r>
              <a:rPr lang="en-US" dirty="0" smtClean="0">
                <a:cs typeface="+mn-cs"/>
              </a:rPr>
              <a:t> – Response of a </a:t>
            </a:r>
            <a:r>
              <a:rPr lang="en-US" i="1" dirty="0" smtClean="0">
                <a:cs typeface="+mn-cs"/>
              </a:rPr>
              <a:t>Dispatcher</a:t>
            </a:r>
            <a:r>
              <a:rPr lang="en-US" dirty="0" smtClean="0">
                <a:cs typeface="+mn-cs"/>
              </a:rPr>
              <a:t> to a </a:t>
            </a:r>
            <a:r>
              <a:rPr lang="en-US" i="1" dirty="0" err="1" smtClean="0">
                <a:cs typeface="+mn-cs"/>
              </a:rPr>
              <a:t>FieldOfficer</a:t>
            </a:r>
            <a:r>
              <a:rPr lang="ja-JP" altLang="en-US" smtClean="0">
                <a:latin typeface="Arial"/>
                <a:cs typeface="+mn-cs"/>
              </a:rPr>
              <a:t>’</a:t>
            </a:r>
            <a:r>
              <a:rPr lang="en-US" dirty="0" smtClean="0">
                <a:cs typeface="+mn-cs"/>
              </a:rPr>
              <a:t>s </a:t>
            </a:r>
            <a:r>
              <a:rPr lang="en-US" i="1" dirty="0" err="1" smtClean="0">
                <a:cs typeface="+mn-cs"/>
              </a:rPr>
              <a:t>EmergencyReport</a:t>
            </a:r>
            <a:r>
              <a:rPr lang="en-US" i="1" dirty="0" smtClean="0">
                <a:cs typeface="+mn-cs"/>
              </a:rPr>
              <a:t>. </a:t>
            </a:r>
            <a:r>
              <a:rPr lang="en-US" dirty="0" smtClean="0">
                <a:cs typeface="+mn-cs"/>
              </a:rPr>
              <a:t>Contains resources allocated, predicted arrival time</a:t>
            </a:r>
            <a:r>
              <a:rPr lang="en-US" i="1" dirty="0" smtClean="0">
                <a:cs typeface="+mn-cs"/>
              </a:rPr>
              <a:t> …</a:t>
            </a:r>
          </a:p>
          <a:p>
            <a:pPr>
              <a:defRPr/>
            </a:pPr>
            <a:r>
              <a:rPr lang="en-US" dirty="0" smtClean="0">
                <a:cs typeface="+mn-cs"/>
              </a:rPr>
              <a:t>Modify Step 4 of</a:t>
            </a:r>
            <a:r>
              <a:rPr lang="en-US" i="1" dirty="0" smtClean="0">
                <a:cs typeface="+mn-cs"/>
              </a:rPr>
              <a:t> </a:t>
            </a:r>
            <a:r>
              <a:rPr lang="en-US" i="1" dirty="0" err="1" smtClean="0">
                <a:cs typeface="+mn-cs"/>
              </a:rPr>
              <a:t>ReportEmergency</a:t>
            </a:r>
            <a:r>
              <a:rPr lang="en-US" i="1" dirty="0" smtClean="0">
                <a:cs typeface="+mn-cs"/>
              </a:rPr>
              <a:t> </a:t>
            </a:r>
            <a:r>
              <a:rPr lang="en-US" dirty="0" smtClean="0">
                <a:cs typeface="+mn-cs"/>
              </a:rPr>
              <a:t>flow of events</a:t>
            </a:r>
            <a:r>
              <a:rPr lang="ja-JP" altLang="en-US" smtClean="0">
                <a:latin typeface="Arial"/>
                <a:cs typeface="+mn-cs"/>
              </a:rPr>
              <a:t>’</a:t>
            </a:r>
            <a:r>
              <a:rPr lang="en-US" dirty="0" smtClean="0">
                <a:cs typeface="+mn-cs"/>
              </a:rPr>
              <a:t> description:</a:t>
            </a:r>
          </a:p>
          <a:p>
            <a:pPr lvl="1">
              <a:defRPr/>
            </a:pPr>
            <a:r>
              <a:rPr lang="en-US" dirty="0" smtClean="0">
                <a:cs typeface="+mn-cs"/>
              </a:rPr>
              <a:t>The acknowledgment indicates</a:t>
            </a:r>
            <a:r>
              <a:rPr lang="en-US" i="1" dirty="0" smtClean="0">
                <a:cs typeface="+mn-cs"/>
              </a:rPr>
              <a:t> </a:t>
            </a:r>
            <a:r>
              <a:rPr lang="en-US" dirty="0" smtClean="0">
                <a:cs typeface="+mn-cs"/>
              </a:rPr>
              <a:t>to the </a:t>
            </a:r>
            <a:r>
              <a:rPr lang="en-US" i="1" dirty="0" err="1" smtClean="0">
                <a:cs typeface="+mn-cs"/>
              </a:rPr>
              <a:t>FieldOfficer</a:t>
            </a:r>
            <a:r>
              <a:rPr lang="en-US" dirty="0" smtClean="0">
                <a:cs typeface="+mn-cs"/>
              </a:rPr>
              <a:t> that the </a:t>
            </a:r>
            <a:r>
              <a:rPr lang="en-US" i="1" dirty="0" err="1" smtClean="0">
                <a:cs typeface="+mn-cs"/>
              </a:rPr>
              <a:t>EmergencyReport</a:t>
            </a:r>
            <a:r>
              <a:rPr lang="en-US" dirty="0" smtClean="0">
                <a:cs typeface="+mn-cs"/>
              </a:rPr>
              <a:t> was received, an </a:t>
            </a:r>
            <a:r>
              <a:rPr lang="en-US" i="1" dirty="0" smtClean="0">
                <a:cs typeface="+mn-cs"/>
              </a:rPr>
              <a:t>Incident</a:t>
            </a:r>
            <a:r>
              <a:rPr lang="en-US" dirty="0" smtClean="0">
                <a:cs typeface="+mn-cs"/>
              </a:rPr>
              <a:t> created, and resources allocated to the </a:t>
            </a:r>
            <a:r>
              <a:rPr lang="en-US" i="1" dirty="0" smtClean="0">
                <a:cs typeface="+mn-cs"/>
              </a:rPr>
              <a:t>Incident</a:t>
            </a:r>
            <a:r>
              <a:rPr lang="en-US" dirty="0" smtClean="0">
                <a:cs typeface="+mn-cs"/>
              </a:rPr>
              <a:t>. </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F7CBE48A-1EA9-B845-A583-FBBB18FAE847}" type="slidenum">
              <a:rPr lang="en-US"/>
              <a:pPr>
                <a:defRPr/>
              </a:pPr>
              <a:t>171</a:t>
            </a:fld>
            <a:endParaRPr lang="en-US"/>
          </a:p>
        </p:txBody>
      </p:sp>
      <p:sp>
        <p:nvSpPr>
          <p:cNvPr id="1169410"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9411" name="Rectangle 1027"/>
          <p:cNvSpPr>
            <a:spLocks noGrp="1" noChangeArrowheads="1"/>
          </p:cNvSpPr>
          <p:nvPr>
            <p:ph type="body" idx="1"/>
          </p:nvPr>
        </p:nvSpPr>
        <p:spPr/>
        <p:txBody>
          <a:bodyPr/>
          <a:lstStyle/>
          <a:p>
            <a:pPr>
              <a:defRPr/>
            </a:pPr>
            <a:r>
              <a:rPr lang="en-US" dirty="0">
                <a:solidFill>
                  <a:schemeClr val="folHlink"/>
                </a:solidFill>
              </a:rPr>
              <a:t>Overview</a:t>
            </a:r>
          </a:p>
          <a:p>
            <a:pPr>
              <a:defRPr/>
            </a:pPr>
            <a:r>
              <a:rPr lang="en-US" dirty="0" smtClean="0">
                <a:solidFill>
                  <a:schemeClr val="folHlink"/>
                </a:solidFill>
              </a:rPr>
              <a:t>Analysis Concepts</a:t>
            </a:r>
          </a:p>
          <a:p>
            <a:pPr lvl="1">
              <a:defRPr/>
            </a:pPr>
            <a:r>
              <a:rPr lang="en-US" dirty="0" smtClean="0">
                <a:solidFill>
                  <a:schemeClr val="folHlink"/>
                </a:solidFill>
              </a:rPr>
              <a:t>Modeling </a:t>
            </a:r>
            <a:r>
              <a:rPr lang="en-US" dirty="0">
                <a:solidFill>
                  <a:schemeClr val="folHlink"/>
                </a:solidFill>
              </a:rPr>
              <a:t>structure: class </a:t>
            </a:r>
            <a:r>
              <a:rPr lang="en-US" dirty="0" smtClean="0">
                <a:solidFill>
                  <a:schemeClr val="folHlink"/>
                </a:solidFill>
              </a:rPr>
              <a:t>diagram</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a:t>
            </a:r>
            <a:r>
              <a:rPr lang="en-US" dirty="0" err="1" smtClean="0">
                <a:solidFill>
                  <a:schemeClr val="folHlink"/>
                </a:solidFill>
              </a:rPr>
              <a:t>behaviour</a:t>
            </a:r>
            <a:r>
              <a:rPr lang="en-US" dirty="0" smtClean="0">
                <a:solidFill>
                  <a:schemeClr val="folHlink"/>
                </a:solidFill>
              </a:rPr>
              <a:t>: state machine diagram</a:t>
            </a:r>
            <a:endParaRPr lang="en-US" dirty="0">
              <a:solidFill>
                <a:schemeClr val="folHlink"/>
              </a:solidFill>
            </a:endParaRPr>
          </a:p>
          <a:p>
            <a:pPr>
              <a:defRPr/>
            </a:pPr>
            <a:r>
              <a:rPr lang="en-US" dirty="0" smtClean="0"/>
              <a:t>Analysis </a:t>
            </a:r>
            <a:r>
              <a:rPr lang="en-US" dirty="0"/>
              <a:t>Process</a:t>
            </a:r>
          </a:p>
          <a:p>
            <a:pPr lvl="1">
              <a:defRPr/>
            </a:pPr>
            <a:r>
              <a:rPr lang="en-US" dirty="0">
                <a:solidFill>
                  <a:schemeClr val="folHlink"/>
                </a:solidFill>
              </a:rPr>
              <a:t>Finding objects/classes (heuristics)</a:t>
            </a:r>
          </a:p>
          <a:p>
            <a:pPr lvl="1">
              <a:defRPr/>
            </a:pPr>
            <a:r>
              <a:rPr lang="en-US" dirty="0">
                <a:solidFill>
                  <a:schemeClr val="folHlink"/>
                </a:solidFill>
              </a:rPr>
              <a:t>Finding relationships: associations and attributes (heuristics)</a:t>
            </a:r>
          </a:p>
          <a:p>
            <a:pPr lvl="1">
              <a:defRPr/>
            </a:pPr>
            <a:r>
              <a:rPr lang="en-US" dirty="0">
                <a:solidFill>
                  <a:schemeClr val="folHlink"/>
                </a:solidFill>
              </a:rPr>
              <a:t>Interactions/</a:t>
            </a:r>
            <a:r>
              <a:rPr lang="en-US" dirty="0" err="1">
                <a:solidFill>
                  <a:schemeClr val="folHlink"/>
                </a:solidFill>
              </a:rPr>
              <a:t>behaviour</a:t>
            </a:r>
            <a:r>
              <a:rPr lang="en-US" dirty="0">
                <a:solidFill>
                  <a:schemeClr val="folHlink"/>
                </a:solidFill>
              </a:rPr>
              <a:t> (heuristics)</a:t>
            </a:r>
          </a:p>
          <a:p>
            <a:pPr lvl="1">
              <a:defRPr/>
            </a:pPr>
            <a:r>
              <a:rPr lang="en-US" dirty="0" smtClean="0">
                <a:solidFill>
                  <a:srgbClr val="000000"/>
                </a:solidFill>
              </a:rPr>
              <a:t>Responsibilities and consistency</a:t>
            </a:r>
            <a:endParaRPr lang="en-US" dirty="0">
              <a:solidFill>
                <a:srgbClr val="000000"/>
              </a:solidFill>
            </a:endParaRPr>
          </a:p>
          <a:p>
            <a:pPr lvl="1">
              <a:defRPr/>
            </a:pPr>
            <a:r>
              <a:rPr lang="en-US" dirty="0">
                <a:solidFill>
                  <a:schemeClr val="folHlink"/>
                </a:solidFill>
              </a:rPr>
              <a:t>Analysis review</a:t>
            </a:r>
          </a:p>
          <a:p>
            <a:pPr lvl="1">
              <a:defRPr/>
            </a:pPr>
            <a:endParaRPr lang="en-US" dirty="0">
              <a:solidFill>
                <a:schemeClr val="folHlink"/>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8B1E362F-ED89-674E-80FF-04421F652FFB}" type="slidenum">
              <a:rPr lang="en-US"/>
              <a:pPr>
                <a:defRPr/>
              </a:pPr>
              <a:t>172</a:t>
            </a:fld>
            <a:endParaRPr lang="en-US"/>
          </a:p>
        </p:txBody>
      </p:sp>
      <p:sp>
        <p:nvSpPr>
          <p:cNvPr id="1095682" name="Rectangle 2"/>
          <p:cNvSpPr>
            <a:spLocks noGrp="1" noChangeArrowheads="1"/>
          </p:cNvSpPr>
          <p:nvPr>
            <p:ph type="title"/>
          </p:nvPr>
        </p:nvSpPr>
        <p:spPr/>
        <p:txBody>
          <a:bodyPr/>
          <a:lstStyle/>
          <a:p>
            <a:pPr>
              <a:defRPr/>
            </a:pPr>
            <a:r>
              <a:rPr lang="en-US" dirty="0" smtClean="0">
                <a:cs typeface="+mj-cs"/>
              </a:rPr>
              <a:t>Specifying Responsibilities</a:t>
            </a:r>
          </a:p>
        </p:txBody>
      </p:sp>
      <p:sp>
        <p:nvSpPr>
          <p:cNvPr id="1095683" name="Rectangle 3"/>
          <p:cNvSpPr>
            <a:spLocks noGrp="1" noChangeArrowheads="1"/>
          </p:cNvSpPr>
          <p:nvPr>
            <p:ph type="body" idx="1"/>
          </p:nvPr>
        </p:nvSpPr>
        <p:spPr/>
        <p:txBody>
          <a:bodyPr/>
          <a:lstStyle/>
          <a:p>
            <a:pPr>
              <a:defRPr/>
            </a:pPr>
            <a:r>
              <a:rPr lang="en-US" dirty="0" smtClean="0">
                <a:cs typeface="+mn-cs"/>
              </a:rPr>
              <a:t>Sequence diagrams imply we distribute the behavior of the use case across participating objects. </a:t>
            </a:r>
          </a:p>
          <a:p>
            <a:pPr lvl="1">
              <a:defRPr/>
            </a:pPr>
            <a:r>
              <a:rPr lang="en-US" dirty="0" smtClean="0">
                <a:cs typeface="+mn-cs"/>
              </a:rPr>
              <a:t>An operation is responsible for interacting with some other object</a:t>
            </a:r>
          </a:p>
          <a:p>
            <a:pPr>
              <a:defRPr/>
            </a:pPr>
            <a:r>
              <a:rPr lang="en-US" dirty="0" smtClean="0">
                <a:cs typeface="+mn-cs"/>
              </a:rPr>
              <a:t>Responsibilities under the form of operations, are assigned to objects</a:t>
            </a:r>
          </a:p>
          <a:p>
            <a:pPr>
              <a:defRPr/>
            </a:pPr>
            <a:r>
              <a:rPr lang="en-US" dirty="0" smtClean="0">
                <a:cs typeface="+mn-cs"/>
              </a:rPr>
              <a:t>These operations may be shared by several Use Cases: </a:t>
            </a:r>
          </a:p>
          <a:p>
            <a:pPr lvl="1">
              <a:defRPr/>
            </a:pPr>
            <a:r>
              <a:rPr lang="en-US" dirty="0" smtClean="0">
                <a:cs typeface="+mn-cs"/>
              </a:rPr>
              <a:t>remove redundancies but consistency needs to be checked</a:t>
            </a:r>
          </a:p>
          <a:p>
            <a:pPr>
              <a:defRPr/>
            </a:pPr>
            <a:r>
              <a:rPr lang="en-US" dirty="0" smtClean="0">
                <a:cs typeface="+mn-cs"/>
              </a:rPr>
              <a:t>During analysis, sequence diagrams only focus on high-level behavior</a:t>
            </a:r>
          </a:p>
          <a:p>
            <a:pPr lvl="1">
              <a:defRPr/>
            </a:pPr>
            <a:r>
              <a:rPr lang="en-US" dirty="0" smtClean="0">
                <a:cs typeface="+mn-cs"/>
              </a:rPr>
              <a:t>implementation issues should not be addressed at this point</a:t>
            </a:r>
          </a:p>
          <a:p>
            <a:pPr>
              <a:defRPr/>
            </a:pPr>
            <a:endParaRPr lang="en-US" dirty="0" smtClean="0">
              <a:cs typeface="+mn-cs"/>
            </a:endParaRP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33AA47DD-6BE6-5040-B0B4-75D1DB624A35}" type="slidenum">
              <a:rPr lang="en-US"/>
              <a:pPr>
                <a:defRPr/>
              </a:pPr>
              <a:t>173</a:t>
            </a:fld>
            <a:endParaRPr lang="en-US"/>
          </a:p>
        </p:txBody>
      </p:sp>
      <p:sp>
        <p:nvSpPr>
          <p:cNvPr id="1097730" name="Rectangle 2"/>
          <p:cNvSpPr>
            <a:spLocks noGrp="1" noChangeArrowheads="1"/>
          </p:cNvSpPr>
          <p:nvPr>
            <p:ph type="title"/>
          </p:nvPr>
        </p:nvSpPr>
        <p:spPr/>
        <p:txBody>
          <a:bodyPr/>
          <a:lstStyle/>
          <a:p>
            <a:pPr>
              <a:defRPr/>
            </a:pPr>
            <a:r>
              <a:rPr lang="en-US" dirty="0" smtClean="0">
                <a:cs typeface="+mj-cs"/>
              </a:rPr>
              <a:t>Specifying Responsibilities (cont.)</a:t>
            </a:r>
          </a:p>
        </p:txBody>
      </p:sp>
      <p:sp>
        <p:nvSpPr>
          <p:cNvPr id="1097731" name="Rectangle 3"/>
          <p:cNvSpPr>
            <a:spLocks noGrp="1" noChangeArrowheads="1"/>
          </p:cNvSpPr>
          <p:nvPr>
            <p:ph type="body" idx="1"/>
          </p:nvPr>
        </p:nvSpPr>
        <p:spPr/>
        <p:txBody>
          <a:bodyPr/>
          <a:lstStyle/>
          <a:p>
            <a:pPr>
              <a:defRPr/>
            </a:pPr>
            <a:r>
              <a:rPr lang="en-US" i="1" dirty="0" smtClean="0">
                <a:cs typeface="+mn-cs"/>
              </a:rPr>
              <a:t>Pre-condition</a:t>
            </a:r>
            <a:r>
              <a:rPr lang="en-US" dirty="0" smtClean="0">
                <a:cs typeface="+mn-cs"/>
              </a:rPr>
              <a:t>: Conditions under which operations can be executed and yield a correct result</a:t>
            </a:r>
          </a:p>
          <a:p>
            <a:pPr>
              <a:defRPr/>
            </a:pPr>
            <a:r>
              <a:rPr lang="en-US" i="1" dirty="0" smtClean="0">
                <a:cs typeface="+mn-cs"/>
              </a:rPr>
              <a:t>Post-Condition</a:t>
            </a:r>
            <a:r>
              <a:rPr lang="en-US" dirty="0" smtClean="0">
                <a:cs typeface="+mn-cs"/>
              </a:rPr>
              <a:t>: Conditions that are guaranteed true after execution of an operation</a:t>
            </a:r>
          </a:p>
          <a:p>
            <a:pPr>
              <a:defRPr/>
            </a:pPr>
            <a:r>
              <a:rPr lang="en-US" i="1" dirty="0" smtClean="0">
                <a:cs typeface="+mn-cs"/>
              </a:rPr>
              <a:t>Class invariant</a:t>
            </a:r>
            <a:r>
              <a:rPr lang="en-US" dirty="0" smtClean="0">
                <a:cs typeface="+mn-cs"/>
              </a:rPr>
              <a:t>: Conditions that must remain true, at all times, for any instance of a class</a:t>
            </a:r>
          </a:p>
          <a:p>
            <a:pPr>
              <a:defRPr/>
            </a:pPr>
            <a:r>
              <a:rPr lang="en-US" i="1" dirty="0" smtClean="0">
                <a:cs typeface="+mn-cs"/>
              </a:rPr>
              <a:t>Contract</a:t>
            </a:r>
            <a:r>
              <a:rPr lang="en-US" dirty="0" smtClean="0">
                <a:cs typeface="+mn-cs"/>
              </a:rPr>
              <a:t>: All of the above are referred to as a contract</a:t>
            </a:r>
          </a:p>
          <a:p>
            <a:pPr>
              <a:defRPr/>
            </a:pPr>
            <a:endParaRPr lang="en-US" dirty="0" smtClean="0">
              <a:cs typeface="+mn-cs"/>
            </a:endParaRP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DA4C1809-7C97-404C-811D-203CB04E1A3E}" type="slidenum">
              <a:rPr lang="en-US"/>
              <a:pPr>
                <a:defRPr/>
              </a:pPr>
              <a:t>174</a:t>
            </a:fld>
            <a:endParaRPr lang="en-US"/>
          </a:p>
        </p:txBody>
      </p:sp>
      <p:sp>
        <p:nvSpPr>
          <p:cNvPr id="1097730" name="Rectangle 2"/>
          <p:cNvSpPr>
            <a:spLocks noGrp="1" noChangeArrowheads="1"/>
          </p:cNvSpPr>
          <p:nvPr>
            <p:ph type="title"/>
          </p:nvPr>
        </p:nvSpPr>
        <p:spPr/>
        <p:txBody>
          <a:bodyPr/>
          <a:lstStyle/>
          <a:p>
            <a:pPr>
              <a:defRPr/>
            </a:pPr>
            <a:r>
              <a:rPr lang="en-US" dirty="0" smtClean="0">
                <a:cs typeface="+mj-cs"/>
              </a:rPr>
              <a:t>Specifying Responsibilities (cont.)</a:t>
            </a:r>
          </a:p>
        </p:txBody>
      </p:sp>
      <p:sp>
        <p:nvSpPr>
          <p:cNvPr id="1097731" name="Rectangle 3"/>
          <p:cNvSpPr>
            <a:spLocks noGrp="1" noChangeArrowheads="1"/>
          </p:cNvSpPr>
          <p:nvPr>
            <p:ph type="body" idx="1"/>
          </p:nvPr>
        </p:nvSpPr>
        <p:spPr/>
        <p:txBody>
          <a:bodyPr/>
          <a:lstStyle/>
          <a:p>
            <a:pPr>
              <a:defRPr/>
            </a:pPr>
            <a:r>
              <a:rPr lang="en-US" dirty="0" smtClean="0">
                <a:cs typeface="+mn-cs"/>
              </a:rPr>
              <a:t>Class diagram</a:t>
            </a:r>
          </a:p>
          <a:p>
            <a:pPr lvl="1">
              <a:defRPr/>
            </a:pPr>
            <a:r>
              <a:rPr lang="en-US" dirty="0" smtClean="0">
                <a:cs typeface="+mn-cs"/>
              </a:rPr>
              <a:t>Shows which attributes are the responsibility of which class</a:t>
            </a:r>
          </a:p>
          <a:p>
            <a:pPr lvl="1">
              <a:defRPr/>
            </a:pPr>
            <a:r>
              <a:rPr lang="en-US" dirty="0" smtClean="0">
                <a:cs typeface="+mn-cs"/>
              </a:rPr>
              <a:t>Shows which operations are the responsibility of which class</a:t>
            </a:r>
          </a:p>
          <a:p>
            <a:pPr lvl="1">
              <a:defRPr/>
            </a:pPr>
            <a:endParaRPr lang="en-US" dirty="0" smtClean="0">
              <a:cs typeface="+mn-cs"/>
            </a:endParaRPr>
          </a:p>
          <a:p>
            <a:pPr lvl="1">
              <a:defRPr/>
            </a:pPr>
            <a:r>
              <a:rPr lang="en-US" dirty="0" smtClean="0">
                <a:cs typeface="+mn-cs"/>
              </a:rPr>
              <a:t>But also</a:t>
            </a:r>
          </a:p>
          <a:p>
            <a:pPr lvl="1">
              <a:defRPr/>
            </a:pPr>
            <a:endParaRPr lang="en-US" dirty="0">
              <a:cs typeface="+mn-cs"/>
            </a:endParaRPr>
          </a:p>
          <a:p>
            <a:pPr lvl="1">
              <a:defRPr/>
            </a:pPr>
            <a:r>
              <a:rPr lang="en-US" dirty="0" smtClean="0">
                <a:cs typeface="+mn-cs"/>
              </a:rPr>
              <a:t>Multiplicities show what are the responsibilities of objects to maintain links to other objects</a:t>
            </a:r>
          </a:p>
          <a:p>
            <a:pPr>
              <a:defRPr/>
            </a:pPr>
            <a:endParaRPr lang="en-US" dirty="0" smtClean="0">
              <a:cs typeface="+mn-cs"/>
            </a:endParaRPr>
          </a:p>
          <a:p>
            <a:pPr>
              <a:defRPr/>
            </a:pPr>
            <a:r>
              <a:rPr lang="en-US" dirty="0" smtClean="0">
                <a:cs typeface="+mn-cs"/>
              </a:rPr>
              <a:t>State machine diagram</a:t>
            </a:r>
          </a:p>
          <a:p>
            <a:pPr lvl="1">
              <a:defRPr/>
            </a:pPr>
            <a:r>
              <a:rPr lang="en-US" dirty="0" smtClean="0">
                <a:cs typeface="+mn-cs"/>
              </a:rPr>
              <a:t>Show state-based </a:t>
            </a:r>
            <a:r>
              <a:rPr lang="en-US" dirty="0" err="1" smtClean="0">
                <a:cs typeface="+mn-cs"/>
              </a:rPr>
              <a:t>behaviour</a:t>
            </a:r>
            <a:r>
              <a:rPr lang="en-US" dirty="0" smtClean="0">
                <a:cs typeface="+mn-cs"/>
              </a:rPr>
              <a:t> of a given object</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6" name="Slide Number Placeholder 4"/>
          <p:cNvSpPr>
            <a:spLocks noGrp="1"/>
          </p:cNvSpPr>
          <p:nvPr>
            <p:ph type="sldNum" sz="quarter" idx="11"/>
          </p:nvPr>
        </p:nvSpPr>
        <p:spPr/>
        <p:txBody>
          <a:bodyPr/>
          <a:lstStyle/>
          <a:p>
            <a:pPr>
              <a:defRPr/>
            </a:pPr>
            <a:fld id="{D3E2AC1B-A5F9-1C47-91CB-89D63E6297EF}" type="slidenum">
              <a:rPr lang="en-US"/>
              <a:pPr>
                <a:defRPr/>
              </a:pPr>
              <a:t>175</a:t>
            </a:fld>
            <a:endParaRPr lang="en-US"/>
          </a:p>
        </p:txBody>
      </p:sp>
      <p:sp>
        <p:nvSpPr>
          <p:cNvPr id="1456130" name="Rectangle 2"/>
          <p:cNvSpPr>
            <a:spLocks noGrp="1" noChangeArrowheads="1"/>
          </p:cNvSpPr>
          <p:nvPr>
            <p:ph type="title"/>
          </p:nvPr>
        </p:nvSpPr>
        <p:spPr/>
        <p:txBody>
          <a:bodyPr/>
          <a:lstStyle/>
          <a:p>
            <a:pPr>
              <a:defRPr/>
            </a:pPr>
            <a:r>
              <a:rPr lang="en-US" smtClean="0">
                <a:cs typeface="+mj-cs"/>
              </a:rPr>
              <a:t>What else can we get out of sequence diagrams?</a:t>
            </a:r>
          </a:p>
        </p:txBody>
      </p:sp>
      <p:sp>
        <p:nvSpPr>
          <p:cNvPr id="1456131" name="Rectangle 3"/>
          <p:cNvSpPr>
            <a:spLocks noGrp="1" noChangeArrowheads="1"/>
          </p:cNvSpPr>
          <p:nvPr>
            <p:ph type="body" idx="1"/>
          </p:nvPr>
        </p:nvSpPr>
        <p:spPr/>
        <p:txBody>
          <a:bodyPr/>
          <a:lstStyle/>
          <a:p>
            <a:pPr>
              <a:defRPr/>
            </a:pPr>
            <a:r>
              <a:rPr lang="en-US" dirty="0" smtClean="0">
                <a:cs typeface="+mn-cs"/>
              </a:rPr>
              <a:t>Sequence diagrams are derived from the use cases.  We therefore see the structure of the use cases. </a:t>
            </a:r>
          </a:p>
          <a:p>
            <a:pPr>
              <a:defRPr/>
            </a:pPr>
            <a:r>
              <a:rPr lang="en-US" dirty="0" smtClean="0">
                <a:cs typeface="+mn-cs"/>
              </a:rPr>
              <a:t>The structure of the sequence diagram helps us to determine how decentralized the system is.</a:t>
            </a:r>
          </a:p>
          <a:p>
            <a:pPr>
              <a:defRPr/>
            </a:pPr>
            <a:r>
              <a:rPr lang="en-US" dirty="0" smtClean="0">
                <a:cs typeface="+mn-cs"/>
              </a:rPr>
              <a:t>We distinguish two structures for sequence diagrams: </a:t>
            </a:r>
          </a:p>
          <a:p>
            <a:pPr lvl="1">
              <a:defRPr/>
            </a:pPr>
            <a:r>
              <a:rPr lang="en-US" dirty="0" smtClean="0">
                <a:cs typeface="+mn-cs"/>
              </a:rPr>
              <a:t>fork diagrams </a:t>
            </a:r>
          </a:p>
          <a:p>
            <a:pPr lvl="1">
              <a:defRPr/>
            </a:pPr>
            <a:r>
              <a:rPr lang="en-US" dirty="0" smtClean="0">
                <a:cs typeface="+mn-cs"/>
              </a:rPr>
              <a:t>stair diagrams (</a:t>
            </a:r>
            <a:r>
              <a:rPr lang="en-US" dirty="0" err="1" smtClean="0">
                <a:cs typeface="+mn-cs"/>
              </a:rPr>
              <a:t>Ivar</a:t>
            </a:r>
            <a:r>
              <a:rPr lang="en-US" dirty="0" smtClean="0">
                <a:cs typeface="+mn-cs"/>
              </a:rPr>
              <a:t> Jacobsen)</a:t>
            </a:r>
          </a:p>
        </p:txBody>
      </p:sp>
      <p:sp>
        <p:nvSpPr>
          <p:cNvPr id="1456132" name="Text Box 4"/>
          <p:cNvSpPr txBox="1">
            <a:spLocks noChangeArrowheads="1"/>
          </p:cNvSpPr>
          <p:nvPr/>
        </p:nvSpPr>
        <p:spPr bwMode="auto">
          <a:xfrm>
            <a:off x="7604125" y="166688"/>
            <a:ext cx="105727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err="1">
                <a:cs typeface="+mn-cs"/>
              </a:rPr>
              <a:t>Bruegge</a:t>
            </a:r>
            <a:endParaRPr lang="en-US" sz="2000" dirty="0">
              <a:cs typeface="+mn-cs"/>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0"/>
          </p:nvPr>
        </p:nvSpPr>
        <p:spPr/>
        <p:txBody>
          <a:bodyPr/>
          <a:lstStyle/>
          <a:p>
            <a:pPr>
              <a:defRPr/>
            </a:pPr>
            <a:r>
              <a:rPr lang="en-US" smtClean="0"/>
              <a:t>SYSC-3120—Software Requirements Engineering </a:t>
            </a:r>
            <a:endParaRPr lang="en-US"/>
          </a:p>
        </p:txBody>
      </p:sp>
      <p:sp>
        <p:nvSpPr>
          <p:cNvPr id="9" name="Slide Number Placeholder 6"/>
          <p:cNvSpPr>
            <a:spLocks noGrp="1"/>
          </p:cNvSpPr>
          <p:nvPr>
            <p:ph type="sldNum" sz="quarter" idx="11"/>
          </p:nvPr>
        </p:nvSpPr>
        <p:spPr/>
        <p:txBody>
          <a:bodyPr/>
          <a:lstStyle/>
          <a:p>
            <a:pPr>
              <a:defRPr/>
            </a:pPr>
            <a:fld id="{DA5B9112-B69A-CA4A-9CFB-443E856609F4}" type="slidenum">
              <a:rPr lang="en-US"/>
              <a:pPr>
                <a:defRPr/>
              </a:pPr>
              <a:t>176</a:t>
            </a:fld>
            <a:endParaRPr lang="en-US"/>
          </a:p>
        </p:txBody>
      </p:sp>
      <p:sp>
        <p:nvSpPr>
          <p:cNvPr id="1457155" name="Rectangle 3"/>
          <p:cNvSpPr>
            <a:spLocks noGrp="1" noChangeArrowheads="1"/>
          </p:cNvSpPr>
          <p:nvPr>
            <p:ph type="title"/>
          </p:nvPr>
        </p:nvSpPr>
        <p:spPr/>
        <p:txBody>
          <a:bodyPr/>
          <a:lstStyle/>
          <a:p>
            <a:pPr>
              <a:defRPr/>
            </a:pPr>
            <a:r>
              <a:rPr lang="en-US" smtClean="0">
                <a:cs typeface="+mj-cs"/>
              </a:rPr>
              <a:t>Fork and Stair Diagram</a:t>
            </a:r>
          </a:p>
        </p:txBody>
      </p:sp>
      <p:sp>
        <p:nvSpPr>
          <p:cNvPr id="1457156" name="Rectangle 4"/>
          <p:cNvSpPr>
            <a:spLocks noGrp="1" noChangeArrowheads="1"/>
          </p:cNvSpPr>
          <p:nvPr>
            <p:ph type="body" sz="half" idx="1"/>
          </p:nvPr>
        </p:nvSpPr>
        <p:spPr/>
        <p:txBody>
          <a:bodyPr/>
          <a:lstStyle/>
          <a:p>
            <a:pPr marL="180975" indent="-180975">
              <a:buFontTx/>
              <a:buNone/>
              <a:defRPr/>
            </a:pPr>
            <a:r>
              <a:rPr lang="en-US" sz="1800" dirty="0" smtClean="0">
                <a:cs typeface="+mn-cs"/>
              </a:rPr>
              <a:t>Fork Diagram</a:t>
            </a:r>
          </a:p>
          <a:p>
            <a:pPr marL="180975" indent="-180975">
              <a:defRPr/>
            </a:pPr>
            <a:r>
              <a:rPr lang="en-US" sz="1400" dirty="0" smtClean="0">
                <a:cs typeface="+mn-cs"/>
              </a:rPr>
              <a:t>Much of the dynamic behavior is placed in a single object, usually the control object. </a:t>
            </a:r>
          </a:p>
          <a:p>
            <a:pPr marL="180975" indent="-180975">
              <a:defRPr/>
            </a:pPr>
            <a:r>
              <a:rPr lang="en-US" sz="1400" dirty="0" smtClean="0">
                <a:cs typeface="+mn-cs"/>
              </a:rPr>
              <a:t>The control object knows all the other objects and often uses them for direct questions and commands.</a:t>
            </a:r>
            <a:r>
              <a:rPr lang="en-US" sz="1600" dirty="0" smtClean="0">
                <a:cs typeface="+mn-cs"/>
              </a:rPr>
              <a:t> </a:t>
            </a:r>
          </a:p>
        </p:txBody>
      </p:sp>
      <p:graphicFrame>
        <p:nvGraphicFramePr>
          <p:cNvPr id="286725" name="Object 78"/>
          <p:cNvGraphicFramePr>
            <a:graphicFrameLocks noChangeAspect="1"/>
          </p:cNvGraphicFramePr>
          <p:nvPr>
            <p:ph sz="quarter" idx="2"/>
          </p:nvPr>
        </p:nvGraphicFramePr>
        <p:xfrm>
          <a:off x="4794448" y="3429000"/>
          <a:ext cx="3810000" cy="1920875"/>
        </p:xfrm>
        <a:graphic>
          <a:graphicData uri="http://schemas.openxmlformats.org/presentationml/2006/ole">
            <p:oleObj spid="_x0000_s286741" name="Visio" r:id="rId3" imgW="3917696" imgH="1974779" progId="Visio.Drawing.11">
              <p:embed/>
            </p:oleObj>
          </a:graphicData>
        </a:graphic>
      </p:graphicFrame>
      <p:sp>
        <p:nvSpPr>
          <p:cNvPr id="1457226" name="Text Box 74"/>
          <p:cNvSpPr txBox="1">
            <a:spLocks noChangeArrowheads="1"/>
          </p:cNvSpPr>
          <p:nvPr/>
        </p:nvSpPr>
        <p:spPr bwMode="auto">
          <a:xfrm>
            <a:off x="7604125" y="166688"/>
            <a:ext cx="105727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err="1">
                <a:cs typeface="+mn-cs"/>
              </a:rPr>
              <a:t>Bruegge</a:t>
            </a:r>
            <a:endParaRPr lang="en-US" sz="2000" dirty="0">
              <a:cs typeface="+mn-cs"/>
            </a:endParaRPr>
          </a:p>
        </p:txBody>
      </p:sp>
      <p:sp>
        <p:nvSpPr>
          <p:cNvPr id="1457232" name="Rectangle 80"/>
          <p:cNvSpPr>
            <a:spLocks noChangeArrowheads="1"/>
          </p:cNvSpPr>
          <p:nvPr/>
        </p:nvSpPr>
        <p:spPr bwMode="auto">
          <a:xfrm>
            <a:off x="4648200" y="1295400"/>
            <a:ext cx="38100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80975" indent="-180975">
              <a:spcBef>
                <a:spcPct val="20000"/>
              </a:spcBef>
              <a:defRPr/>
            </a:pPr>
            <a:r>
              <a:rPr lang="en-US" sz="1800" dirty="0">
                <a:latin typeface="Arial" charset="0"/>
                <a:cs typeface="+mn-cs"/>
              </a:rPr>
              <a:t>Stair Diagram</a:t>
            </a:r>
          </a:p>
          <a:p>
            <a:pPr marL="180975" indent="-180975">
              <a:spcBef>
                <a:spcPct val="20000"/>
              </a:spcBef>
              <a:buFontTx/>
              <a:buChar char="•"/>
              <a:defRPr/>
            </a:pPr>
            <a:r>
              <a:rPr lang="en-US" sz="1400" dirty="0">
                <a:latin typeface="Arial" charset="0"/>
                <a:cs typeface="+mn-cs"/>
              </a:rPr>
              <a:t>The dynamic behavior is distributed. </a:t>
            </a:r>
            <a:endParaRPr lang="en-US" sz="1400" dirty="0" smtClean="0">
              <a:latin typeface="Arial" charset="0"/>
              <a:cs typeface="+mn-cs"/>
            </a:endParaRPr>
          </a:p>
          <a:p>
            <a:pPr marL="180975" indent="-180975">
              <a:spcBef>
                <a:spcPct val="20000"/>
              </a:spcBef>
              <a:buFontTx/>
              <a:buChar char="•"/>
              <a:defRPr/>
            </a:pPr>
            <a:r>
              <a:rPr lang="en-US" sz="1400" dirty="0" smtClean="0">
                <a:latin typeface="Arial" charset="0"/>
                <a:cs typeface="+mn-cs"/>
              </a:rPr>
              <a:t>Each </a:t>
            </a:r>
            <a:r>
              <a:rPr lang="en-US" sz="1400" dirty="0">
                <a:latin typeface="Arial" charset="0"/>
                <a:cs typeface="+mn-cs"/>
              </a:rPr>
              <a:t>object delegates some responsibility to other objects. </a:t>
            </a:r>
            <a:endParaRPr lang="en-US" sz="1400" dirty="0" smtClean="0">
              <a:latin typeface="Arial" charset="0"/>
              <a:cs typeface="+mn-cs"/>
            </a:endParaRPr>
          </a:p>
          <a:p>
            <a:pPr marL="180975" indent="-180975">
              <a:spcBef>
                <a:spcPct val="20000"/>
              </a:spcBef>
              <a:buFontTx/>
              <a:buChar char="•"/>
              <a:defRPr/>
            </a:pPr>
            <a:r>
              <a:rPr lang="en-US" sz="1400" dirty="0" smtClean="0">
                <a:latin typeface="Arial" charset="0"/>
                <a:cs typeface="+mn-cs"/>
              </a:rPr>
              <a:t>Each </a:t>
            </a:r>
            <a:r>
              <a:rPr lang="en-US" sz="1400" dirty="0">
                <a:latin typeface="Arial" charset="0"/>
                <a:cs typeface="+mn-cs"/>
              </a:rPr>
              <a:t>object knows only a few of the other objects and knows which objects can </a:t>
            </a:r>
            <a:r>
              <a:rPr lang="en-US" sz="1400" dirty="0" smtClean="0">
                <a:latin typeface="Arial" charset="0"/>
                <a:cs typeface="+mn-cs"/>
              </a:rPr>
              <a:t>help with </a:t>
            </a:r>
            <a:r>
              <a:rPr lang="en-US" sz="1400" dirty="0">
                <a:latin typeface="Arial" charset="0"/>
                <a:cs typeface="+mn-cs"/>
              </a:rPr>
              <a:t>a </a:t>
            </a:r>
            <a:r>
              <a:rPr lang="en-US" sz="1400" dirty="0" smtClean="0">
                <a:latin typeface="Arial" charset="0"/>
                <a:cs typeface="+mn-cs"/>
              </a:rPr>
              <a:t>given </a:t>
            </a:r>
            <a:r>
              <a:rPr lang="en-US" sz="1400" dirty="0">
                <a:latin typeface="Arial" charset="0"/>
                <a:cs typeface="+mn-cs"/>
              </a:rPr>
              <a:t>behavior.</a:t>
            </a:r>
          </a:p>
        </p:txBody>
      </p:sp>
      <p:graphicFrame>
        <p:nvGraphicFramePr>
          <p:cNvPr id="286728" name="Object 81"/>
          <p:cNvGraphicFramePr>
            <a:graphicFrameLocks noChangeAspect="1"/>
          </p:cNvGraphicFramePr>
          <p:nvPr>
            <p:ph sz="quarter" idx="3"/>
          </p:nvPr>
        </p:nvGraphicFramePr>
        <p:xfrm>
          <a:off x="539552" y="3429000"/>
          <a:ext cx="3810000" cy="1920875"/>
        </p:xfrm>
        <a:graphic>
          <a:graphicData uri="http://schemas.openxmlformats.org/presentationml/2006/ole">
            <p:oleObj spid="_x0000_s286742" name="Visio" r:id="rId4" imgW="3917696" imgH="1974779" progId="Visio.Drawing.11">
              <p:embed/>
            </p:oleObj>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6" name="Slide Number Placeholder 4"/>
          <p:cNvSpPr>
            <a:spLocks noGrp="1"/>
          </p:cNvSpPr>
          <p:nvPr>
            <p:ph type="sldNum" sz="quarter" idx="11"/>
          </p:nvPr>
        </p:nvSpPr>
        <p:spPr/>
        <p:txBody>
          <a:bodyPr/>
          <a:lstStyle/>
          <a:p>
            <a:pPr>
              <a:defRPr/>
            </a:pPr>
            <a:fld id="{26FD3C53-51EA-9648-ABF3-F7EF2A78FB03}" type="slidenum">
              <a:rPr lang="en-US"/>
              <a:pPr>
                <a:defRPr/>
              </a:pPr>
              <a:t>177</a:t>
            </a:fld>
            <a:endParaRPr lang="en-US"/>
          </a:p>
        </p:txBody>
      </p:sp>
      <p:sp>
        <p:nvSpPr>
          <p:cNvPr id="1459202" name="Rectangle 2"/>
          <p:cNvSpPr>
            <a:spLocks noGrp="1" noChangeArrowheads="1"/>
          </p:cNvSpPr>
          <p:nvPr>
            <p:ph type="title"/>
          </p:nvPr>
        </p:nvSpPr>
        <p:spPr/>
        <p:txBody>
          <a:bodyPr/>
          <a:lstStyle/>
          <a:p>
            <a:pPr>
              <a:defRPr/>
            </a:pPr>
            <a:r>
              <a:rPr lang="en-US" smtClean="0">
                <a:cs typeface="+mj-cs"/>
              </a:rPr>
              <a:t>Fork or Stair?</a:t>
            </a:r>
          </a:p>
        </p:txBody>
      </p:sp>
      <p:sp>
        <p:nvSpPr>
          <p:cNvPr id="1459203" name="Rectangle 3"/>
          <p:cNvSpPr>
            <a:spLocks noGrp="1" noChangeArrowheads="1"/>
          </p:cNvSpPr>
          <p:nvPr>
            <p:ph type="body" idx="1"/>
          </p:nvPr>
        </p:nvSpPr>
        <p:spPr/>
        <p:txBody>
          <a:bodyPr/>
          <a:lstStyle/>
          <a:p>
            <a:pPr>
              <a:defRPr/>
            </a:pPr>
            <a:r>
              <a:rPr lang="en-US" dirty="0" smtClean="0">
                <a:cs typeface="+mn-cs"/>
              </a:rPr>
              <a:t>Which of these diagram types should be chosen?</a:t>
            </a:r>
          </a:p>
          <a:p>
            <a:pPr>
              <a:defRPr/>
            </a:pPr>
            <a:r>
              <a:rPr lang="en-US" dirty="0" smtClean="0">
                <a:cs typeface="+mn-cs"/>
              </a:rPr>
              <a:t>Object-oriented fans claim that the stair structure  is better</a:t>
            </a:r>
          </a:p>
          <a:p>
            <a:pPr lvl="1">
              <a:defRPr/>
            </a:pPr>
            <a:r>
              <a:rPr lang="en-US" dirty="0" smtClean="0"/>
              <a:t>The more the responsibility is spread out, the better</a:t>
            </a:r>
          </a:p>
          <a:p>
            <a:pPr>
              <a:defRPr/>
            </a:pPr>
            <a:r>
              <a:rPr lang="en-US" dirty="0" smtClean="0">
                <a:cs typeface="+mn-cs"/>
              </a:rPr>
              <a:t>However, this is not always true. </a:t>
            </a:r>
          </a:p>
          <a:p>
            <a:pPr>
              <a:defRPr/>
            </a:pPr>
            <a:r>
              <a:rPr lang="en-US" dirty="0" smtClean="0">
                <a:cs typeface="+mn-cs"/>
              </a:rPr>
              <a:t>Better heuristics for deciding between fork and stairs:</a:t>
            </a:r>
          </a:p>
          <a:p>
            <a:pPr lvl="1">
              <a:defRPr/>
            </a:pPr>
            <a:r>
              <a:rPr lang="en-US" dirty="0" smtClean="0">
                <a:cs typeface="+mn-cs"/>
              </a:rPr>
              <a:t>Decentralized control structure</a:t>
            </a:r>
          </a:p>
          <a:p>
            <a:pPr lvl="2">
              <a:defRPr/>
            </a:pPr>
            <a:r>
              <a:rPr lang="en-US" dirty="0" smtClean="0"/>
              <a:t>The operations introduce a strong connection between caller and </a:t>
            </a:r>
            <a:r>
              <a:rPr lang="en-US" dirty="0" err="1" smtClean="0"/>
              <a:t>callee</a:t>
            </a:r>
            <a:endParaRPr lang="en-US" dirty="0" smtClean="0"/>
          </a:p>
          <a:p>
            <a:pPr lvl="2">
              <a:defRPr/>
            </a:pPr>
            <a:r>
              <a:rPr lang="en-US" dirty="0" smtClean="0"/>
              <a:t>It is harder to change the order of the operations (change involves many objects)</a:t>
            </a:r>
          </a:p>
          <a:p>
            <a:pPr lvl="1">
              <a:defRPr/>
            </a:pPr>
            <a:r>
              <a:rPr lang="en-US" dirty="0" smtClean="0">
                <a:cs typeface="+mn-cs"/>
              </a:rPr>
              <a:t>Centralized control structure  (better support for change)</a:t>
            </a:r>
          </a:p>
          <a:p>
            <a:pPr lvl="2">
              <a:defRPr/>
            </a:pPr>
            <a:r>
              <a:rPr lang="en-US" dirty="0" smtClean="0"/>
              <a:t>The operations can easily </a:t>
            </a:r>
            <a:r>
              <a:rPr lang="en-US" b="1" i="1" dirty="0" smtClean="0"/>
              <a:t>change</a:t>
            </a:r>
            <a:r>
              <a:rPr lang="en-US" dirty="0" smtClean="0"/>
              <a:t> order</a:t>
            </a:r>
          </a:p>
          <a:p>
            <a:pPr lvl="2">
              <a:defRPr/>
            </a:pPr>
            <a:r>
              <a:rPr lang="en-US" dirty="0" smtClean="0"/>
              <a:t>New operations can be easily inserted as a result of new requirements</a:t>
            </a:r>
          </a:p>
        </p:txBody>
      </p:sp>
      <p:sp>
        <p:nvSpPr>
          <p:cNvPr id="1459204" name="Text Box 4"/>
          <p:cNvSpPr txBox="1">
            <a:spLocks noChangeArrowheads="1"/>
          </p:cNvSpPr>
          <p:nvPr/>
        </p:nvSpPr>
        <p:spPr bwMode="auto">
          <a:xfrm>
            <a:off x="7604125" y="166688"/>
            <a:ext cx="105727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err="1">
                <a:cs typeface="+mn-cs"/>
              </a:rPr>
              <a:t>Bruegge</a:t>
            </a:r>
            <a:endParaRPr lang="en-US" sz="2000" dirty="0">
              <a:cs typeface="+mn-cs"/>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5B05F8B1-BB70-BD42-9683-CD8BA84894F4}" type="slidenum">
              <a:rPr lang="en-US"/>
              <a:pPr>
                <a:defRPr/>
              </a:pPr>
              <a:t>178</a:t>
            </a:fld>
            <a:endParaRPr lang="en-US"/>
          </a:p>
        </p:txBody>
      </p:sp>
      <p:sp>
        <p:nvSpPr>
          <p:cNvPr id="1099778" name="Rectangle 2"/>
          <p:cNvSpPr>
            <a:spLocks noGrp="1" noChangeArrowheads="1"/>
          </p:cNvSpPr>
          <p:nvPr>
            <p:ph type="title"/>
          </p:nvPr>
        </p:nvSpPr>
        <p:spPr/>
        <p:txBody>
          <a:bodyPr/>
          <a:lstStyle/>
          <a:p>
            <a:pPr>
              <a:defRPr/>
            </a:pPr>
            <a:r>
              <a:rPr lang="en-US" smtClean="0">
                <a:cs typeface="+mj-cs"/>
              </a:rPr>
              <a:t>Cross-Checking</a:t>
            </a:r>
          </a:p>
        </p:txBody>
      </p:sp>
      <p:sp>
        <p:nvSpPr>
          <p:cNvPr id="1099779" name="Rectangle 3"/>
          <p:cNvSpPr>
            <a:spLocks noGrp="1" noChangeArrowheads="1"/>
          </p:cNvSpPr>
          <p:nvPr>
            <p:ph type="body" idx="1"/>
          </p:nvPr>
        </p:nvSpPr>
        <p:spPr/>
        <p:txBody>
          <a:bodyPr/>
          <a:lstStyle/>
          <a:p>
            <a:pPr>
              <a:defRPr/>
            </a:pPr>
            <a:r>
              <a:rPr lang="en-US" dirty="0" smtClean="0">
                <a:cs typeface="+mn-cs"/>
              </a:rPr>
              <a:t>Sequence diagrams can be used to help check the completeness / correctness of the use case model and class diagrams.</a:t>
            </a:r>
          </a:p>
          <a:p>
            <a:pPr>
              <a:defRPr/>
            </a:pPr>
            <a:r>
              <a:rPr lang="en-US" dirty="0" smtClean="0">
                <a:cs typeface="+mn-cs"/>
              </a:rPr>
              <a:t>Cross-checking:</a:t>
            </a:r>
          </a:p>
          <a:p>
            <a:pPr lvl="1">
              <a:defRPr/>
            </a:pPr>
            <a:r>
              <a:rPr lang="en-US" dirty="0" smtClean="0">
                <a:cs typeface="+mn-cs"/>
              </a:rPr>
              <a:t>Which Use Cases create this object? Which actors can access this information?</a:t>
            </a:r>
          </a:p>
          <a:p>
            <a:pPr lvl="1">
              <a:defRPr/>
            </a:pPr>
            <a:r>
              <a:rPr lang="en-US" dirty="0" smtClean="0">
                <a:cs typeface="+mn-cs"/>
              </a:rPr>
              <a:t>Which Use Cases modify and destroy this object? Which actors initiate these Use Cases?</a:t>
            </a:r>
          </a:p>
          <a:p>
            <a:pPr lvl="1">
              <a:defRPr/>
            </a:pPr>
            <a:r>
              <a:rPr lang="en-US" dirty="0" smtClean="0">
                <a:cs typeface="+mn-cs"/>
              </a:rPr>
              <a:t>Is this object needed? (at least one Use Case depends on this information)</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Consistency Between UML Views</a:t>
            </a:r>
            <a:endParaRPr lang="en-US" dirty="0"/>
          </a:p>
        </p:txBody>
      </p:sp>
      <p:sp>
        <p:nvSpPr>
          <p:cNvPr id="3" name="Content Placeholder 2"/>
          <p:cNvSpPr>
            <a:spLocks noGrp="1"/>
          </p:cNvSpPr>
          <p:nvPr>
            <p:ph idx="1"/>
          </p:nvPr>
        </p:nvSpPr>
        <p:spPr/>
        <p:txBody>
          <a:bodyPr/>
          <a:lstStyle/>
          <a:p>
            <a:pPr>
              <a:lnSpc>
                <a:spcPct val="90000"/>
              </a:lnSpc>
              <a:defRPr/>
            </a:pPr>
            <a:r>
              <a:rPr lang="en-US" dirty="0" smtClean="0"/>
              <a:t>UML views</a:t>
            </a:r>
          </a:p>
          <a:p>
            <a:pPr lvl="1">
              <a:lnSpc>
                <a:spcPct val="90000"/>
              </a:lnSpc>
              <a:defRPr/>
            </a:pPr>
            <a:r>
              <a:rPr lang="en-US" sz="1600" dirty="0" smtClean="0"/>
              <a:t>Use case diagram</a:t>
            </a:r>
          </a:p>
          <a:p>
            <a:pPr lvl="1">
              <a:lnSpc>
                <a:spcPct val="90000"/>
              </a:lnSpc>
              <a:defRPr/>
            </a:pPr>
            <a:r>
              <a:rPr lang="en-US" sz="1600" dirty="0" smtClean="0"/>
              <a:t>Use case descriptions</a:t>
            </a:r>
          </a:p>
          <a:p>
            <a:pPr lvl="1">
              <a:lnSpc>
                <a:spcPct val="90000"/>
              </a:lnSpc>
              <a:defRPr/>
            </a:pPr>
            <a:r>
              <a:rPr lang="en-US" sz="1600" dirty="0" smtClean="0"/>
              <a:t>Class diagram(s)</a:t>
            </a:r>
          </a:p>
          <a:p>
            <a:pPr lvl="1">
              <a:lnSpc>
                <a:spcPct val="90000"/>
              </a:lnSpc>
              <a:defRPr/>
            </a:pPr>
            <a:r>
              <a:rPr lang="en-US" sz="1600" dirty="0" smtClean="0"/>
              <a:t>Sequence diagram(s)</a:t>
            </a:r>
          </a:p>
          <a:p>
            <a:pPr lvl="1">
              <a:lnSpc>
                <a:spcPct val="90000"/>
              </a:lnSpc>
              <a:defRPr/>
            </a:pPr>
            <a:r>
              <a:rPr lang="en-US" sz="1600" dirty="0" smtClean="0"/>
              <a:t>State machine diagram(s)</a:t>
            </a:r>
          </a:p>
          <a:p>
            <a:pPr lvl="1">
              <a:lnSpc>
                <a:spcPct val="90000"/>
              </a:lnSpc>
              <a:defRPr/>
            </a:pPr>
            <a:r>
              <a:rPr lang="en-US" sz="1600" dirty="0" smtClean="0"/>
              <a:t>Data dictionary</a:t>
            </a:r>
          </a:p>
          <a:p>
            <a:pPr>
              <a:lnSpc>
                <a:spcPct val="90000"/>
              </a:lnSpc>
              <a:defRPr/>
            </a:pPr>
            <a:r>
              <a:rPr lang="en-US" dirty="0" smtClean="0"/>
              <a:t>These view consider only one aspect of the system being built (separation of concern)</a:t>
            </a:r>
          </a:p>
          <a:p>
            <a:pPr lvl="1">
              <a:lnSpc>
                <a:spcPct val="90000"/>
              </a:lnSpc>
              <a:defRPr/>
            </a:pPr>
            <a:r>
              <a:rPr lang="en-US" sz="1600" dirty="0" smtClean="0"/>
              <a:t>Functionalities (use case </a:t>
            </a:r>
            <a:r>
              <a:rPr lang="en-US" sz="1600" dirty="0"/>
              <a:t>d</a:t>
            </a:r>
            <a:r>
              <a:rPr lang="en-US" sz="1600" dirty="0" smtClean="0"/>
              <a:t>iagram + use case descriptions)</a:t>
            </a:r>
          </a:p>
          <a:p>
            <a:pPr lvl="1">
              <a:lnSpc>
                <a:spcPct val="90000"/>
              </a:lnSpc>
              <a:defRPr/>
            </a:pPr>
            <a:r>
              <a:rPr lang="en-US" sz="1600" dirty="0" smtClean="0"/>
              <a:t>Structure (class diagram)</a:t>
            </a:r>
          </a:p>
          <a:p>
            <a:pPr lvl="1">
              <a:lnSpc>
                <a:spcPct val="90000"/>
              </a:lnSpc>
              <a:defRPr/>
            </a:pPr>
            <a:r>
              <a:rPr lang="en-US" sz="1600" dirty="0" smtClean="0"/>
              <a:t>Interactions between objects(sequence diagrams)</a:t>
            </a:r>
          </a:p>
          <a:p>
            <a:pPr lvl="1">
              <a:lnSpc>
                <a:spcPct val="90000"/>
              </a:lnSpc>
              <a:defRPr/>
            </a:pPr>
            <a:r>
              <a:rPr lang="en-US" sz="1600" dirty="0" smtClean="0"/>
              <a:t>State-based </a:t>
            </a:r>
            <a:r>
              <a:rPr lang="en-US" sz="1600" dirty="0" err="1" smtClean="0"/>
              <a:t>behaviour</a:t>
            </a:r>
            <a:r>
              <a:rPr lang="en-US" sz="1600" dirty="0" smtClean="0"/>
              <a:t> of an object (state machine diagrams)</a:t>
            </a:r>
          </a:p>
          <a:p>
            <a:pPr lvl="1">
              <a:lnSpc>
                <a:spcPct val="90000"/>
              </a:lnSpc>
              <a:defRPr/>
            </a:pPr>
            <a:r>
              <a:rPr lang="en-US" sz="1600" dirty="0" smtClean="0"/>
              <a:t>Documentation: all the above + data dictionary</a:t>
            </a:r>
            <a:endParaRPr lang="en-US" sz="1600" dirty="0"/>
          </a:p>
          <a:p>
            <a:pPr>
              <a:lnSpc>
                <a:spcPct val="90000"/>
              </a:lnSpc>
              <a:defRPr/>
            </a:pPr>
            <a:r>
              <a:rPr lang="en-US" dirty="0" smtClean="0"/>
              <a:t>Only </a:t>
            </a:r>
            <a:r>
              <a:rPr lang="en-US" b="1" dirty="0" smtClean="0"/>
              <a:t>one</a:t>
            </a:r>
            <a:r>
              <a:rPr lang="en-US" dirty="0" smtClean="0"/>
              <a:t> system is being built</a:t>
            </a:r>
          </a:p>
          <a:p>
            <a:pPr lvl="1">
              <a:lnSpc>
                <a:spcPct val="90000"/>
              </a:lnSpc>
              <a:defRPr/>
            </a:pPr>
            <a:r>
              <a:rPr lang="en-US" sz="2000" dirty="0" smtClean="0"/>
              <a:t>Those views </a:t>
            </a:r>
            <a:r>
              <a:rPr lang="en-US" sz="2000" b="1" dirty="0" smtClean="0"/>
              <a:t>must</a:t>
            </a:r>
            <a:r>
              <a:rPr lang="en-US" sz="2000" dirty="0" smtClean="0"/>
              <a:t> be kept in sync.</a:t>
            </a:r>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333A1DFD-46C0-0544-9FD0-7F6828F362B4}" type="slidenum">
              <a:rPr lang="en-US" smtClean="0"/>
              <a:pPr>
                <a:defRPr/>
              </a:pPr>
              <a:t>179</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2"/>
          <p:cNvSpPr>
            <a:spLocks noGrp="1"/>
          </p:cNvSpPr>
          <p:nvPr>
            <p:ph type="ftr" sz="quarter" idx="10"/>
          </p:nvPr>
        </p:nvSpPr>
        <p:spPr/>
        <p:txBody>
          <a:bodyPr/>
          <a:lstStyle/>
          <a:p>
            <a:pPr>
              <a:defRPr/>
            </a:pPr>
            <a:r>
              <a:rPr lang="en-US"/>
              <a:t>SYSC-3120—Software Requirements Engineering </a:t>
            </a:r>
          </a:p>
        </p:txBody>
      </p:sp>
      <p:sp>
        <p:nvSpPr>
          <p:cNvPr id="37" name="Slide Number Placeholder 3"/>
          <p:cNvSpPr>
            <a:spLocks noGrp="1"/>
          </p:cNvSpPr>
          <p:nvPr>
            <p:ph type="sldNum" sz="quarter" idx="11"/>
          </p:nvPr>
        </p:nvSpPr>
        <p:spPr/>
        <p:txBody>
          <a:bodyPr/>
          <a:lstStyle/>
          <a:p>
            <a:pPr>
              <a:defRPr/>
            </a:pPr>
            <a:fld id="{E8884D88-EF2E-7A4A-9195-11894072A3A9}" type="slidenum">
              <a:rPr lang="en-US"/>
              <a:pPr>
                <a:defRPr/>
              </a:pPr>
              <a:t>18</a:t>
            </a:fld>
            <a:endParaRPr lang="en-US"/>
          </a:p>
        </p:txBody>
      </p:sp>
      <p:sp>
        <p:nvSpPr>
          <p:cNvPr id="999426" name="Rectangle 2"/>
          <p:cNvSpPr>
            <a:spLocks noGrp="1" noChangeArrowheads="1"/>
          </p:cNvSpPr>
          <p:nvPr>
            <p:ph type="title"/>
          </p:nvPr>
        </p:nvSpPr>
        <p:spPr/>
        <p:txBody>
          <a:bodyPr/>
          <a:lstStyle/>
          <a:p>
            <a:pPr>
              <a:defRPr/>
            </a:pPr>
            <a:r>
              <a:rPr lang="en-US" dirty="0" smtClean="0">
                <a:cs typeface="+mj-cs"/>
              </a:rPr>
              <a:t>Associations—Other Examples (the FRIEND system)</a:t>
            </a:r>
          </a:p>
        </p:txBody>
      </p:sp>
      <p:grpSp>
        <p:nvGrpSpPr>
          <p:cNvPr id="43012" name="Group 3"/>
          <p:cNvGrpSpPr>
            <a:grpSpLocks/>
          </p:cNvGrpSpPr>
          <p:nvPr/>
        </p:nvGrpSpPr>
        <p:grpSpPr bwMode="auto">
          <a:xfrm>
            <a:off x="952500" y="1663700"/>
            <a:ext cx="7239000" cy="2590800"/>
            <a:chOff x="836" y="1261"/>
            <a:chExt cx="4088" cy="1139"/>
          </a:xfrm>
        </p:grpSpPr>
        <p:sp>
          <p:nvSpPr>
            <p:cNvPr id="43025" name="Line 4"/>
            <p:cNvSpPr>
              <a:spLocks noChangeShapeType="1"/>
            </p:cNvSpPr>
            <p:nvPr/>
          </p:nvSpPr>
          <p:spPr bwMode="auto">
            <a:xfrm>
              <a:off x="2068" y="2246"/>
              <a:ext cx="1610" cy="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3026" name="Group 5"/>
            <p:cNvGrpSpPr>
              <a:grpSpLocks/>
            </p:cNvGrpSpPr>
            <p:nvPr/>
          </p:nvGrpSpPr>
          <p:grpSpPr bwMode="auto">
            <a:xfrm>
              <a:off x="836" y="2134"/>
              <a:ext cx="1232" cy="266"/>
              <a:chOff x="836" y="2134"/>
              <a:chExt cx="1232" cy="266"/>
            </a:xfrm>
          </p:grpSpPr>
          <p:sp>
            <p:nvSpPr>
              <p:cNvPr id="43054" name="Rectangle 6"/>
              <p:cNvSpPr>
                <a:spLocks noChangeArrowheads="1"/>
              </p:cNvSpPr>
              <p:nvPr/>
            </p:nvSpPr>
            <p:spPr bwMode="auto">
              <a:xfrm>
                <a:off x="836" y="213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43055" name="Rectangle 7"/>
              <p:cNvSpPr>
                <a:spLocks noChangeArrowheads="1"/>
              </p:cNvSpPr>
              <p:nvPr/>
            </p:nvSpPr>
            <p:spPr bwMode="auto">
              <a:xfrm>
                <a:off x="990" y="2190"/>
                <a:ext cx="82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FieldOfficer</a:t>
                </a:r>
                <a:endParaRPr lang="en-US" sz="1600">
                  <a:latin typeface="Courier New" charset="0"/>
                </a:endParaRPr>
              </a:p>
            </p:txBody>
          </p:sp>
        </p:grpSp>
        <p:grpSp>
          <p:nvGrpSpPr>
            <p:cNvPr id="43027" name="Group 8"/>
            <p:cNvGrpSpPr>
              <a:grpSpLocks/>
            </p:cNvGrpSpPr>
            <p:nvPr/>
          </p:nvGrpSpPr>
          <p:grpSpPr bwMode="auto">
            <a:xfrm>
              <a:off x="3678" y="2134"/>
              <a:ext cx="1246" cy="266"/>
              <a:chOff x="3678" y="2134"/>
              <a:chExt cx="1246" cy="266"/>
            </a:xfrm>
          </p:grpSpPr>
          <p:sp>
            <p:nvSpPr>
              <p:cNvPr id="43052" name="Rectangle 9"/>
              <p:cNvSpPr>
                <a:spLocks noChangeArrowheads="1"/>
              </p:cNvSpPr>
              <p:nvPr/>
            </p:nvSpPr>
            <p:spPr bwMode="auto">
              <a:xfrm>
                <a:off x="3678" y="213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43053" name="Rectangle 10"/>
              <p:cNvSpPr>
                <a:spLocks noChangeArrowheads="1"/>
              </p:cNvSpPr>
              <p:nvPr/>
            </p:nvSpPr>
            <p:spPr bwMode="auto">
              <a:xfrm>
                <a:off x="3762" y="2190"/>
                <a:ext cx="96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IncidentReport</a:t>
                </a:r>
                <a:endParaRPr lang="en-US" sz="1600">
                  <a:latin typeface="Courier New" charset="0"/>
                </a:endParaRPr>
              </a:p>
            </p:txBody>
          </p:sp>
        </p:grpSp>
        <p:sp>
          <p:nvSpPr>
            <p:cNvPr id="43028" name="Rectangle 11"/>
            <p:cNvSpPr>
              <a:spLocks noChangeArrowheads="1"/>
            </p:cNvSpPr>
            <p:nvPr/>
          </p:nvSpPr>
          <p:spPr bwMode="auto">
            <a:xfrm>
              <a:off x="3578" y="2109"/>
              <a:ext cx="6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43029" name="Rectangle 12"/>
            <p:cNvSpPr>
              <a:spLocks noChangeArrowheads="1"/>
            </p:cNvSpPr>
            <p:nvPr/>
          </p:nvSpPr>
          <p:spPr bwMode="auto">
            <a:xfrm>
              <a:off x="2147" y="2101"/>
              <a:ext cx="69"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43030" name="Line 13"/>
            <p:cNvSpPr>
              <a:spLocks noChangeShapeType="1"/>
            </p:cNvSpPr>
            <p:nvPr/>
          </p:nvSpPr>
          <p:spPr bwMode="auto">
            <a:xfrm>
              <a:off x="2068" y="1826"/>
              <a:ext cx="1610" cy="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3031" name="Group 14"/>
            <p:cNvGrpSpPr>
              <a:grpSpLocks/>
            </p:cNvGrpSpPr>
            <p:nvPr/>
          </p:nvGrpSpPr>
          <p:grpSpPr bwMode="auto">
            <a:xfrm>
              <a:off x="836" y="1714"/>
              <a:ext cx="1232" cy="266"/>
              <a:chOff x="836" y="1714"/>
              <a:chExt cx="1232" cy="266"/>
            </a:xfrm>
          </p:grpSpPr>
          <p:sp>
            <p:nvSpPr>
              <p:cNvPr id="43050" name="Rectangle 15"/>
              <p:cNvSpPr>
                <a:spLocks noChangeArrowheads="1"/>
              </p:cNvSpPr>
              <p:nvPr/>
            </p:nvSpPr>
            <p:spPr bwMode="auto">
              <a:xfrm>
                <a:off x="836" y="171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43051" name="Rectangle 16"/>
              <p:cNvSpPr>
                <a:spLocks noChangeArrowheads="1"/>
              </p:cNvSpPr>
              <p:nvPr/>
            </p:nvSpPr>
            <p:spPr bwMode="auto">
              <a:xfrm>
                <a:off x="1144" y="1770"/>
                <a:ext cx="55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FireUnit</a:t>
                </a:r>
                <a:endParaRPr lang="en-US" sz="1600">
                  <a:latin typeface="Courier New" charset="0"/>
                </a:endParaRPr>
              </a:p>
            </p:txBody>
          </p:sp>
        </p:grpSp>
        <p:grpSp>
          <p:nvGrpSpPr>
            <p:cNvPr id="43032" name="Group 17"/>
            <p:cNvGrpSpPr>
              <a:grpSpLocks/>
            </p:cNvGrpSpPr>
            <p:nvPr/>
          </p:nvGrpSpPr>
          <p:grpSpPr bwMode="auto">
            <a:xfrm>
              <a:off x="3678" y="1714"/>
              <a:ext cx="1246" cy="266"/>
              <a:chOff x="3678" y="1714"/>
              <a:chExt cx="1246" cy="266"/>
            </a:xfrm>
          </p:grpSpPr>
          <p:sp>
            <p:nvSpPr>
              <p:cNvPr id="43048" name="Rectangle 18"/>
              <p:cNvSpPr>
                <a:spLocks noChangeArrowheads="1"/>
              </p:cNvSpPr>
              <p:nvPr/>
            </p:nvSpPr>
            <p:spPr bwMode="auto">
              <a:xfrm>
                <a:off x="3678" y="171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43049" name="Rectangle 19"/>
              <p:cNvSpPr>
                <a:spLocks noChangeArrowheads="1"/>
              </p:cNvSpPr>
              <p:nvPr/>
            </p:nvSpPr>
            <p:spPr bwMode="auto">
              <a:xfrm>
                <a:off x="3955" y="1770"/>
                <a:ext cx="621"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FireTruck</a:t>
                </a:r>
                <a:endParaRPr lang="en-US" sz="1600">
                  <a:latin typeface="Courier New" charset="0"/>
                </a:endParaRPr>
              </a:p>
            </p:txBody>
          </p:sp>
        </p:grpSp>
        <p:sp>
          <p:nvSpPr>
            <p:cNvPr id="43033" name="Rectangle 20"/>
            <p:cNvSpPr>
              <a:spLocks noChangeArrowheads="1"/>
            </p:cNvSpPr>
            <p:nvPr/>
          </p:nvSpPr>
          <p:spPr bwMode="auto">
            <a:xfrm>
              <a:off x="3578" y="1689"/>
              <a:ext cx="6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43034" name="Rectangle 21"/>
            <p:cNvSpPr>
              <a:spLocks noChangeArrowheads="1"/>
            </p:cNvSpPr>
            <p:nvPr/>
          </p:nvSpPr>
          <p:spPr bwMode="auto">
            <a:xfrm>
              <a:off x="2147" y="1681"/>
              <a:ext cx="69"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43035" name="Line 22"/>
            <p:cNvSpPr>
              <a:spLocks noChangeShapeType="1"/>
            </p:cNvSpPr>
            <p:nvPr/>
          </p:nvSpPr>
          <p:spPr bwMode="auto">
            <a:xfrm>
              <a:off x="2068" y="1406"/>
              <a:ext cx="1610" cy="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3036" name="Group 23"/>
            <p:cNvGrpSpPr>
              <a:grpSpLocks/>
            </p:cNvGrpSpPr>
            <p:nvPr/>
          </p:nvGrpSpPr>
          <p:grpSpPr bwMode="auto">
            <a:xfrm>
              <a:off x="836" y="1294"/>
              <a:ext cx="1232" cy="266"/>
              <a:chOff x="836" y="1294"/>
              <a:chExt cx="1232" cy="266"/>
            </a:xfrm>
          </p:grpSpPr>
          <p:sp>
            <p:nvSpPr>
              <p:cNvPr id="43046" name="Rectangle 24"/>
              <p:cNvSpPr>
                <a:spLocks noChangeArrowheads="1"/>
              </p:cNvSpPr>
              <p:nvPr/>
            </p:nvSpPr>
            <p:spPr bwMode="auto">
              <a:xfrm>
                <a:off x="836" y="129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43047" name="Rectangle 25"/>
              <p:cNvSpPr>
                <a:spLocks noChangeArrowheads="1"/>
              </p:cNvSpPr>
              <p:nvPr/>
            </p:nvSpPr>
            <p:spPr bwMode="auto">
              <a:xfrm>
                <a:off x="952" y="1350"/>
                <a:ext cx="89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PoliceOfficer</a:t>
                </a:r>
                <a:endParaRPr lang="en-US" sz="1600">
                  <a:latin typeface="Courier New" charset="0"/>
                </a:endParaRPr>
              </a:p>
            </p:txBody>
          </p:sp>
        </p:grpSp>
        <p:sp>
          <p:nvSpPr>
            <p:cNvPr id="43037" name="Rectangle 26"/>
            <p:cNvSpPr>
              <a:spLocks noChangeArrowheads="1"/>
            </p:cNvSpPr>
            <p:nvPr/>
          </p:nvSpPr>
          <p:spPr bwMode="auto">
            <a:xfrm>
              <a:off x="3578" y="1269"/>
              <a:ext cx="6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43038" name="Rectangle 27"/>
            <p:cNvSpPr>
              <a:spLocks noChangeArrowheads="1"/>
            </p:cNvSpPr>
            <p:nvPr/>
          </p:nvSpPr>
          <p:spPr bwMode="auto">
            <a:xfrm>
              <a:off x="2147" y="1261"/>
              <a:ext cx="6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43039" name="Rectangle 28"/>
            <p:cNvSpPr>
              <a:spLocks noChangeArrowheads="1"/>
            </p:cNvSpPr>
            <p:nvPr/>
          </p:nvSpPr>
          <p:spPr bwMode="auto">
            <a:xfrm>
              <a:off x="2147" y="1821"/>
              <a:ext cx="345"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owner</a:t>
              </a:r>
              <a:endParaRPr lang="en-US" sz="1600">
                <a:latin typeface="Courier New" charset="0"/>
              </a:endParaRPr>
            </a:p>
          </p:txBody>
        </p:sp>
        <p:sp>
          <p:nvSpPr>
            <p:cNvPr id="43040" name="Rectangle 29"/>
            <p:cNvSpPr>
              <a:spLocks noChangeArrowheads="1"/>
            </p:cNvSpPr>
            <p:nvPr/>
          </p:nvSpPr>
          <p:spPr bwMode="auto">
            <a:xfrm>
              <a:off x="3039" y="1829"/>
              <a:ext cx="552"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property</a:t>
              </a:r>
              <a:endParaRPr lang="en-US" sz="1600">
                <a:latin typeface="Courier New" charset="0"/>
              </a:endParaRPr>
            </a:p>
          </p:txBody>
        </p:sp>
        <p:sp>
          <p:nvSpPr>
            <p:cNvPr id="43041" name="Rectangle 30"/>
            <p:cNvSpPr>
              <a:spLocks noChangeArrowheads="1"/>
            </p:cNvSpPr>
            <p:nvPr/>
          </p:nvSpPr>
          <p:spPr bwMode="auto">
            <a:xfrm>
              <a:off x="2147" y="2227"/>
              <a:ext cx="414"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author</a:t>
              </a:r>
              <a:endParaRPr lang="en-US" sz="1600">
                <a:latin typeface="Courier New" charset="0"/>
              </a:endParaRPr>
            </a:p>
          </p:txBody>
        </p:sp>
        <p:sp>
          <p:nvSpPr>
            <p:cNvPr id="43042" name="Rectangle 31"/>
            <p:cNvSpPr>
              <a:spLocks noChangeArrowheads="1"/>
            </p:cNvSpPr>
            <p:nvPr/>
          </p:nvSpPr>
          <p:spPr bwMode="auto">
            <a:xfrm>
              <a:off x="3193" y="2235"/>
              <a:ext cx="414" cy="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report</a:t>
              </a:r>
              <a:endParaRPr lang="en-US" sz="1600">
                <a:latin typeface="Courier New" charset="0"/>
              </a:endParaRPr>
            </a:p>
          </p:txBody>
        </p:sp>
        <p:grpSp>
          <p:nvGrpSpPr>
            <p:cNvPr id="43043" name="Group 32"/>
            <p:cNvGrpSpPr>
              <a:grpSpLocks/>
            </p:cNvGrpSpPr>
            <p:nvPr/>
          </p:nvGrpSpPr>
          <p:grpSpPr bwMode="auto">
            <a:xfrm>
              <a:off x="3678" y="1294"/>
              <a:ext cx="1246" cy="266"/>
              <a:chOff x="3678" y="1294"/>
              <a:chExt cx="1246" cy="266"/>
            </a:xfrm>
          </p:grpSpPr>
          <p:sp>
            <p:nvSpPr>
              <p:cNvPr id="43044" name="Rectangle 33"/>
              <p:cNvSpPr>
                <a:spLocks noChangeArrowheads="1"/>
              </p:cNvSpPr>
              <p:nvPr/>
            </p:nvSpPr>
            <p:spPr bwMode="auto">
              <a:xfrm>
                <a:off x="3678" y="129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43045" name="Rectangle 34"/>
              <p:cNvSpPr>
                <a:spLocks noChangeArrowheads="1"/>
              </p:cNvSpPr>
              <p:nvPr/>
            </p:nvSpPr>
            <p:spPr bwMode="auto">
              <a:xfrm>
                <a:off x="3878" y="1350"/>
                <a:ext cx="75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BadgeNumber</a:t>
                </a:r>
                <a:endParaRPr lang="en-US" sz="1600">
                  <a:latin typeface="Courier New" charset="0"/>
                </a:endParaRPr>
              </a:p>
            </p:txBody>
          </p:sp>
        </p:grpSp>
      </p:grpSp>
      <p:sp>
        <p:nvSpPr>
          <p:cNvPr id="999459" name="Text Box 35"/>
          <p:cNvSpPr txBox="1">
            <a:spLocks noChangeArrowheads="1"/>
          </p:cNvSpPr>
          <p:nvPr/>
        </p:nvSpPr>
        <p:spPr bwMode="auto">
          <a:xfrm>
            <a:off x="3914775" y="3529013"/>
            <a:ext cx="1003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latin typeface="Courier New" charset="0"/>
                <a:cs typeface="+mn-cs"/>
              </a:rPr>
              <a:t>writes</a:t>
            </a:r>
          </a:p>
        </p:txBody>
      </p:sp>
      <p:sp>
        <p:nvSpPr>
          <p:cNvPr id="2" name="Oval 1"/>
          <p:cNvSpPr>
            <a:spLocks noChangeArrowheads="1"/>
          </p:cNvSpPr>
          <p:nvPr/>
        </p:nvSpPr>
        <p:spPr bwMode="auto">
          <a:xfrm>
            <a:off x="5580063" y="1557338"/>
            <a:ext cx="563562" cy="531812"/>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 name="Oval 38"/>
          <p:cNvSpPr>
            <a:spLocks noChangeArrowheads="1"/>
          </p:cNvSpPr>
          <p:nvPr/>
        </p:nvSpPr>
        <p:spPr bwMode="auto">
          <a:xfrm>
            <a:off x="4635500" y="2798763"/>
            <a:ext cx="1349375" cy="531812"/>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 name="Oval 39"/>
          <p:cNvSpPr>
            <a:spLocks noChangeArrowheads="1"/>
          </p:cNvSpPr>
          <p:nvPr/>
        </p:nvSpPr>
        <p:spPr bwMode="auto">
          <a:xfrm>
            <a:off x="3776663" y="3482975"/>
            <a:ext cx="1349375" cy="533400"/>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 name="TextBox 2"/>
          <p:cNvSpPr txBox="1"/>
          <p:nvPr/>
        </p:nvSpPr>
        <p:spPr>
          <a:xfrm>
            <a:off x="3978275" y="1073150"/>
            <a:ext cx="1249363" cy="368300"/>
          </a:xfrm>
          <a:prstGeom prst="rect">
            <a:avLst/>
          </a:prstGeom>
          <a:noFill/>
        </p:spPr>
        <p:txBody>
          <a:bodyPr wrap="none">
            <a:spAutoFit/>
          </a:bodyPr>
          <a:lstStyle/>
          <a:p>
            <a:pPr>
              <a:defRPr/>
            </a:pPr>
            <a:r>
              <a:rPr lang="en-US" sz="1800" dirty="0">
                <a:solidFill>
                  <a:srgbClr val="0000FF"/>
                </a:solidFill>
                <a:latin typeface="+mn-lt"/>
              </a:rPr>
              <a:t>multiplicity</a:t>
            </a:r>
          </a:p>
        </p:txBody>
      </p:sp>
      <p:sp>
        <p:nvSpPr>
          <p:cNvPr id="42" name="TextBox 41"/>
          <p:cNvSpPr txBox="1"/>
          <p:nvPr/>
        </p:nvSpPr>
        <p:spPr>
          <a:xfrm>
            <a:off x="5411788" y="4868863"/>
            <a:ext cx="1147762" cy="369887"/>
          </a:xfrm>
          <a:prstGeom prst="rect">
            <a:avLst/>
          </a:prstGeom>
          <a:noFill/>
        </p:spPr>
        <p:txBody>
          <a:bodyPr wrap="none">
            <a:spAutoFit/>
          </a:bodyPr>
          <a:lstStyle/>
          <a:p>
            <a:pPr>
              <a:defRPr/>
            </a:pPr>
            <a:r>
              <a:rPr lang="en-US" sz="1800" dirty="0" err="1">
                <a:solidFill>
                  <a:srgbClr val="0000FF"/>
                </a:solidFill>
                <a:latin typeface="+mn-lt"/>
              </a:rPr>
              <a:t>rolename</a:t>
            </a:r>
            <a:endParaRPr lang="en-US" sz="1800" dirty="0">
              <a:solidFill>
                <a:srgbClr val="0000FF"/>
              </a:solidFill>
              <a:latin typeface="+mn-lt"/>
            </a:endParaRPr>
          </a:p>
        </p:txBody>
      </p:sp>
      <p:sp>
        <p:nvSpPr>
          <p:cNvPr id="43" name="TextBox 42"/>
          <p:cNvSpPr txBox="1"/>
          <p:nvPr/>
        </p:nvSpPr>
        <p:spPr>
          <a:xfrm>
            <a:off x="2760663" y="4868863"/>
            <a:ext cx="762000" cy="369887"/>
          </a:xfrm>
          <a:prstGeom prst="rect">
            <a:avLst/>
          </a:prstGeom>
          <a:noFill/>
        </p:spPr>
        <p:txBody>
          <a:bodyPr wrap="none">
            <a:spAutoFit/>
          </a:bodyPr>
          <a:lstStyle/>
          <a:p>
            <a:pPr>
              <a:defRPr/>
            </a:pPr>
            <a:r>
              <a:rPr lang="en-US" sz="1800" dirty="0">
                <a:solidFill>
                  <a:srgbClr val="0000FF"/>
                </a:solidFill>
                <a:latin typeface="+mn-lt"/>
              </a:rPr>
              <a:t>name</a:t>
            </a:r>
          </a:p>
        </p:txBody>
      </p:sp>
      <p:cxnSp>
        <p:nvCxnSpPr>
          <p:cNvPr id="5" name="Curved Connector 4"/>
          <p:cNvCxnSpPr>
            <a:stCxn id="3" idx="2"/>
            <a:endCxn id="2" idx="2"/>
          </p:cNvCxnSpPr>
          <p:nvPr/>
        </p:nvCxnSpPr>
        <p:spPr bwMode="auto">
          <a:xfrm rot="16200000" flipH="1">
            <a:off x="4901407" y="1143793"/>
            <a:ext cx="381000" cy="976313"/>
          </a:xfrm>
          <a:prstGeom prst="curvedConnector2">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7" name="Curved Connector 46"/>
          <p:cNvCxnSpPr>
            <a:stCxn id="40" idx="4"/>
            <a:endCxn id="43" idx="0"/>
          </p:cNvCxnSpPr>
          <p:nvPr/>
        </p:nvCxnSpPr>
        <p:spPr bwMode="auto">
          <a:xfrm rot="5400000">
            <a:off x="3370263" y="3787775"/>
            <a:ext cx="852488" cy="1309687"/>
          </a:xfrm>
          <a:prstGeom prst="curvedConnector3">
            <a:avLst>
              <a:gd name="adj1" fmla="val 50000"/>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0" name="Curved Connector 49"/>
          <p:cNvCxnSpPr>
            <a:stCxn id="39" idx="4"/>
            <a:endCxn id="42" idx="0"/>
          </p:cNvCxnSpPr>
          <p:nvPr/>
        </p:nvCxnSpPr>
        <p:spPr bwMode="auto">
          <a:xfrm rot="16200000" flipH="1">
            <a:off x="4878388" y="3762375"/>
            <a:ext cx="1538288" cy="674687"/>
          </a:xfrm>
          <a:prstGeom prst="curvedConnector3">
            <a:avLst>
              <a:gd name="adj1" fmla="val 50000"/>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3" name="Curved Connector 52"/>
          <p:cNvCxnSpPr>
            <a:stCxn id="3" idx="2"/>
            <a:endCxn id="54" idx="0"/>
          </p:cNvCxnSpPr>
          <p:nvPr/>
        </p:nvCxnSpPr>
        <p:spPr bwMode="auto">
          <a:xfrm rot="16200000" flipH="1">
            <a:off x="4718844" y="1326356"/>
            <a:ext cx="1028700" cy="1258888"/>
          </a:xfrm>
          <a:prstGeom prst="curvedConnector3">
            <a:avLst>
              <a:gd name="adj1" fmla="val 50000"/>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4" name="Oval 53"/>
          <p:cNvSpPr>
            <a:spLocks noChangeArrowheads="1"/>
          </p:cNvSpPr>
          <p:nvPr/>
        </p:nvSpPr>
        <p:spPr bwMode="auto">
          <a:xfrm>
            <a:off x="5580063" y="2470150"/>
            <a:ext cx="563562" cy="531813"/>
          </a:xfrm>
          <a:prstGeom prst="ellipse">
            <a:avLst/>
          </a:prstGeom>
          <a:noFill/>
          <a:ln w="2857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59" grpId="0"/>
      <p:bldP spid="2" grpId="0" animBg="1"/>
      <p:bldP spid="39" grpId="0" animBg="1"/>
      <p:bldP spid="40" grpId="0" animBg="1"/>
      <p:bldP spid="3" grpId="0"/>
      <p:bldP spid="42" grpId="0"/>
      <p:bldP spid="43" grpId="0"/>
      <p:bldP spid="54"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Consistency Rules (excerpt)</a:t>
            </a:r>
            <a:endParaRPr lang="en-US" dirty="0"/>
          </a:p>
        </p:txBody>
      </p:sp>
      <p:sp>
        <p:nvSpPr>
          <p:cNvPr id="3"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4" name="Slide Number Placeholder 3"/>
          <p:cNvSpPr>
            <a:spLocks noGrp="1"/>
          </p:cNvSpPr>
          <p:nvPr>
            <p:ph type="sldNum" sz="quarter" idx="11"/>
          </p:nvPr>
        </p:nvSpPr>
        <p:spPr/>
        <p:txBody>
          <a:bodyPr/>
          <a:lstStyle/>
          <a:p>
            <a:pPr>
              <a:defRPr/>
            </a:pPr>
            <a:fld id="{73BA7D77-9217-0B45-BD86-7DCA4D134933}" type="slidenum">
              <a:rPr lang="en-US" smtClean="0"/>
              <a:pPr>
                <a:defRPr/>
              </a:pPr>
              <a:t>180</a:t>
            </a:fld>
            <a:endParaRPr lang="en-US"/>
          </a:p>
        </p:txBody>
      </p:sp>
      <p:graphicFrame>
        <p:nvGraphicFramePr>
          <p:cNvPr id="5" name="Group 92"/>
          <p:cNvGraphicFramePr>
            <a:graphicFrameLocks/>
          </p:cNvGraphicFramePr>
          <p:nvPr/>
        </p:nvGraphicFramePr>
        <p:xfrm>
          <a:off x="142875" y="1025525"/>
          <a:ext cx="8893175" cy="5132987"/>
        </p:xfrm>
        <a:graphic>
          <a:graphicData uri="http://schemas.openxmlformats.org/drawingml/2006/table">
            <a:tbl>
              <a:tblPr/>
              <a:tblGrid>
                <a:gridCol w="828725"/>
                <a:gridCol w="792088"/>
                <a:gridCol w="1368152"/>
                <a:gridCol w="1440160"/>
                <a:gridCol w="1800200"/>
                <a:gridCol w="1295425"/>
                <a:gridCol w="1368425"/>
              </a:tblGrid>
              <a:tr h="388285">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endParaRPr kumimoji="0" lang="en-CA" sz="1000" b="0" i="0" u="none" strike="noStrike" cap="none" normalizeH="0" baseline="0" noProof="0" dirty="0">
                        <a:ln>
                          <a:noFill/>
                        </a:ln>
                        <a:solidFill>
                          <a:schemeClr val="tx1"/>
                        </a:solidFill>
                        <a:effectLst/>
                        <a:latin typeface="Arial" charset="0"/>
                        <a:ea typeface="ＭＳ Ｐゴシック" charset="0"/>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Use case diagram</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Use case descr.</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Sequence diagram</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Class diagram</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State machine diagram</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Data dictionary</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14440">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Use case diagram</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NA</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One use case = one description</a:t>
                      </a:r>
                    </a:p>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a:t>
                      </a:r>
                    </a:p>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Use case diagram matches description (e.g., actors)</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dirty="0" smtClean="0">
                          <a:ln>
                            <a:noFill/>
                          </a:ln>
                          <a:solidFill>
                            <a:schemeClr val="tx1"/>
                          </a:solidFill>
                          <a:effectLst/>
                          <a:latin typeface="Arial" charset="0"/>
                          <a:ea typeface="ＭＳ Ｐゴシック" charset="0"/>
                        </a:rPr>
                        <a:t>One use case = one  or more sequence diagrams</a:t>
                      </a:r>
                    </a:p>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dirty="0" smtClean="0">
                          <a:ln>
                            <a:noFill/>
                          </a:ln>
                          <a:solidFill>
                            <a:schemeClr val="tx1"/>
                          </a:solidFill>
                          <a:effectLst/>
                          <a:latin typeface="Arial" charset="0"/>
                          <a:ea typeface="ＭＳ Ｐゴシック" charset="0"/>
                        </a:rPr>
                        <a:t>+</a:t>
                      </a:r>
                    </a:p>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dirty="0" smtClean="0">
                          <a:ln>
                            <a:noFill/>
                          </a:ln>
                          <a:solidFill>
                            <a:schemeClr val="tx1"/>
                          </a:solidFill>
                          <a:effectLst/>
                          <a:latin typeface="Arial" charset="0"/>
                          <a:ea typeface="ＭＳ Ｐゴシック" charset="0"/>
                        </a:rPr>
                        <a:t>Use case diagram matches sequence diagram (e.g., actors)</a:t>
                      </a:r>
                      <a:endParaRPr kumimoji="0" lang="en-CA" sz="1000" b="0" i="0" u="none" strike="noStrike" cap="none" normalizeH="0" baseline="0" noProof="0" dirty="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Actors and use cases must appear in data dictionary</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7401">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Use case descr.</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NA</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Flow of steps matches flow of messages</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dirty="0" smtClean="0">
                          <a:ln>
                            <a:noFill/>
                          </a:ln>
                          <a:solidFill>
                            <a:schemeClr val="tx1"/>
                          </a:solidFill>
                          <a:effectLst/>
                          <a:latin typeface="Arial" charset="0"/>
                          <a:ea typeface="ＭＳ Ｐゴシック" charset="0"/>
                        </a:rPr>
                        <a:t>Entity classes, operations and attributes appear in uses case description</a:t>
                      </a:r>
                      <a:endParaRPr kumimoji="0" lang="en-CA" sz="1000" b="0" i="0" u="none" strike="noStrike" cap="none" normalizeH="0" baseline="0" noProof="0" dirty="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25938">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Sequence diagram</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NA</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Objects must be instances of classes in class diagram</a:t>
                      </a:r>
                    </a:p>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a:t>
                      </a:r>
                    </a:p>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Need for association = need for message</a:t>
                      </a:r>
                    </a:p>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a:t>
                      </a:r>
                    </a:p>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Messages must appear in class diagram (operations or signals)</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Scenarios in statecharts and sequence diagrams should match</a:t>
                      </a:r>
                    </a:p>
                    <a:p>
                      <a:pPr marL="0" marR="0" lvl="0" indent="0" algn="ctr" defTabSz="914400" rtl="0" eaLnBrk="0" fontAlgn="base" latinLnBrk="0" hangingPunct="0">
                        <a:lnSpc>
                          <a:spcPct val="90000"/>
                        </a:lnSpc>
                        <a:spcBef>
                          <a:spcPts val="0"/>
                        </a:spcBef>
                        <a:spcAft>
                          <a:spcPct val="0"/>
                        </a:spcAft>
                        <a:buClrTx/>
                        <a:buSzTx/>
                        <a:buFontTx/>
                        <a:buNone/>
                        <a:tabLst/>
                      </a:pP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Scenarios and contracts should match</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14440">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Class diagram</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NA</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Operations, attributes, navigations used in state diagram found in class diagram</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Classes, attributes, operations (including contracts) described</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2417">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Statechart</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NA</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 </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2942">
                <a:tc>
                  <a:txBody>
                    <a:bodyPr/>
                    <a:lstStyle/>
                    <a:p>
                      <a:pPr marL="0" marR="0" lvl="0" indent="0" algn="ctr" defTabSz="914400" rtl="0" eaLnBrk="0" fontAlgn="base" latinLnBrk="0" hangingPunct="0">
                        <a:lnSpc>
                          <a:spcPct val="90000"/>
                        </a:lnSpc>
                        <a:spcBef>
                          <a:spcPct val="20000"/>
                        </a:spcBef>
                        <a:spcAft>
                          <a:spcPct val="0"/>
                        </a:spcAft>
                        <a:buClrTx/>
                        <a:buSzTx/>
                        <a:buFontTx/>
                        <a:buNone/>
                        <a:tabLst/>
                      </a:pPr>
                      <a:r>
                        <a:rPr kumimoji="0" lang="en-CA" sz="1000" b="1" i="0" u="none" strike="noStrike" cap="none" normalizeH="0" baseline="0" noProof="0" smtClean="0">
                          <a:ln>
                            <a:noFill/>
                          </a:ln>
                          <a:solidFill>
                            <a:schemeClr val="tx1"/>
                          </a:solidFill>
                          <a:effectLst/>
                          <a:latin typeface="Arial" charset="0"/>
                          <a:ea typeface="ＭＳ Ｐゴシック" charset="0"/>
                        </a:rPr>
                        <a:t>Data dictionary</a:t>
                      </a:r>
                      <a:endParaRPr kumimoji="0" lang="en-CA" sz="1000" b="1"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endParaRPr kumimoji="0" lang="en-CA" sz="1000" b="0" i="0" u="none" strike="noStrike" cap="none" normalizeH="0" baseline="0" noProof="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defRPr/>
                      </a:pPr>
                      <a:r>
                        <a:rPr kumimoji="0" lang="en-CA" sz="1000" b="0" i="0" u="none" strike="noStrike" cap="none" normalizeH="0" baseline="0" noProof="0" smtClean="0">
                          <a:ln>
                            <a:noFill/>
                          </a:ln>
                          <a:solidFill>
                            <a:schemeClr val="tx1"/>
                          </a:solidFill>
                          <a:effectLst/>
                          <a:latin typeface="Arial" charset="0"/>
                          <a:ea typeface="ＭＳ Ｐゴシック" charset="0"/>
                        </a:rPr>
                        <a:t>See symmetric cell</a:t>
                      </a: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n-CA" sz="1000" b="0" i="0" u="none" strike="noStrike" cap="none" normalizeH="0" baseline="0" noProof="0" dirty="0" smtClean="0">
                          <a:ln>
                            <a:noFill/>
                          </a:ln>
                          <a:solidFill>
                            <a:schemeClr val="tx1"/>
                          </a:solidFill>
                          <a:effectLst/>
                          <a:latin typeface="Arial" charset="0"/>
                          <a:ea typeface="ＭＳ Ｐゴシック" charset="0"/>
                        </a:rPr>
                        <a:t>NA</a:t>
                      </a:r>
                      <a:endParaRPr kumimoji="0" lang="en-CA" sz="1000" b="0" i="0" u="none" strike="noStrike" cap="none" normalizeH="0" baseline="0" noProof="0" dirty="0">
                        <a:ln>
                          <a:noFill/>
                        </a:ln>
                        <a:solidFill>
                          <a:schemeClr val="tx1"/>
                        </a:solidFill>
                        <a:effectLst/>
                        <a:latin typeface="Arial" charset="0"/>
                        <a:ea typeface="ＭＳ Ｐゴシック" charset="0"/>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D2C428B8-77F0-4746-8040-08B7D8C553DE}" type="slidenum">
              <a:rPr lang="en-US"/>
              <a:pPr>
                <a:defRPr/>
              </a:pPr>
              <a:t>181</a:t>
            </a:fld>
            <a:endParaRPr lang="en-US"/>
          </a:p>
        </p:txBody>
      </p:sp>
      <p:sp>
        <p:nvSpPr>
          <p:cNvPr id="1169410" name="Rectangle 1026"/>
          <p:cNvSpPr>
            <a:spLocks noGrp="1" noChangeArrowheads="1"/>
          </p:cNvSpPr>
          <p:nvPr>
            <p:ph type="title"/>
          </p:nvPr>
        </p:nvSpPr>
        <p:spPr/>
        <p:txBody>
          <a:bodyPr/>
          <a:lstStyle/>
          <a:p>
            <a:pPr>
              <a:defRPr/>
            </a:pPr>
            <a:r>
              <a:rPr lang="en-US" dirty="0" smtClean="0">
                <a:cs typeface="+mj-cs"/>
              </a:rPr>
              <a:t>SYSC-3020</a:t>
            </a:r>
            <a:r>
              <a:rPr lang="en-US" dirty="0" smtClean="0">
                <a:cs typeface="Times New Roman" charset="0"/>
              </a:rPr>
              <a:t>—Introduction to</a:t>
            </a:r>
            <a:r>
              <a:rPr lang="en-US" dirty="0" smtClean="0">
                <a:cs typeface="+mj-cs"/>
              </a:rPr>
              <a:t> Software Engineering</a:t>
            </a:r>
          </a:p>
        </p:txBody>
      </p:sp>
      <p:sp>
        <p:nvSpPr>
          <p:cNvPr id="1169411" name="Rectangle 1027"/>
          <p:cNvSpPr>
            <a:spLocks noGrp="1" noChangeArrowheads="1"/>
          </p:cNvSpPr>
          <p:nvPr>
            <p:ph type="body" idx="1"/>
          </p:nvPr>
        </p:nvSpPr>
        <p:spPr/>
        <p:txBody>
          <a:bodyPr/>
          <a:lstStyle/>
          <a:p>
            <a:pPr>
              <a:defRPr/>
            </a:pPr>
            <a:r>
              <a:rPr lang="en-US" dirty="0" smtClean="0">
                <a:solidFill>
                  <a:schemeClr val="folHlink"/>
                </a:solidFill>
                <a:cs typeface="+mn-cs"/>
              </a:rPr>
              <a:t>Overview</a:t>
            </a:r>
          </a:p>
          <a:p>
            <a:pPr>
              <a:defRPr/>
            </a:pPr>
            <a:r>
              <a:rPr lang="en-US" dirty="0" smtClean="0">
                <a:solidFill>
                  <a:schemeClr val="folHlink"/>
                </a:solidFill>
                <a:cs typeface="+mn-cs"/>
              </a:rPr>
              <a:t>Analysis Concepts</a:t>
            </a:r>
          </a:p>
          <a:p>
            <a:pPr lvl="1">
              <a:defRPr/>
            </a:pPr>
            <a:r>
              <a:rPr lang="en-US" dirty="0" smtClean="0">
                <a:solidFill>
                  <a:schemeClr val="folHlink"/>
                </a:solidFill>
              </a:rPr>
              <a:t>Different kinds of classes</a:t>
            </a:r>
          </a:p>
          <a:p>
            <a:pPr lvl="1">
              <a:defRPr/>
            </a:pPr>
            <a:r>
              <a:rPr lang="en-US" dirty="0" smtClean="0">
                <a:solidFill>
                  <a:schemeClr val="folHlink"/>
                </a:solidFill>
              </a:rPr>
              <a:t>Different kinds of relationships</a:t>
            </a:r>
          </a:p>
          <a:p>
            <a:pPr lvl="1">
              <a:defRPr/>
            </a:pPr>
            <a:r>
              <a:rPr lang="en-US" dirty="0" smtClean="0">
                <a:solidFill>
                  <a:schemeClr val="folHlink"/>
                </a:solidFill>
              </a:rPr>
              <a:t>Modeling interaction</a:t>
            </a:r>
          </a:p>
          <a:p>
            <a:pPr lvl="1">
              <a:defRPr/>
            </a:pPr>
            <a:r>
              <a:rPr lang="en-US" dirty="0" smtClean="0">
                <a:solidFill>
                  <a:schemeClr val="folHlink"/>
                </a:solidFill>
              </a:rPr>
              <a:t>Modeling state-based behaviour</a:t>
            </a:r>
          </a:p>
          <a:p>
            <a:pPr>
              <a:defRPr/>
            </a:pPr>
            <a:r>
              <a:rPr lang="en-US" dirty="0" smtClean="0">
                <a:cs typeface="+mn-cs"/>
              </a:rPr>
              <a:t>Analysis Process</a:t>
            </a:r>
          </a:p>
          <a:p>
            <a:pPr lvl="1">
              <a:defRPr/>
            </a:pPr>
            <a:r>
              <a:rPr lang="en-US" dirty="0" smtClean="0">
                <a:solidFill>
                  <a:schemeClr val="folHlink"/>
                </a:solidFill>
              </a:rPr>
              <a:t>Finding </a:t>
            </a:r>
            <a:r>
              <a:rPr lang="en-US" dirty="0">
                <a:solidFill>
                  <a:schemeClr val="folHlink"/>
                </a:solidFill>
              </a:rPr>
              <a:t>objects/classes (heuristics)</a:t>
            </a:r>
          </a:p>
          <a:p>
            <a:pPr lvl="1">
              <a:defRPr/>
            </a:pPr>
            <a:r>
              <a:rPr lang="en-US" dirty="0">
                <a:solidFill>
                  <a:schemeClr val="folHlink"/>
                </a:solidFill>
              </a:rPr>
              <a:t>Finding </a:t>
            </a:r>
            <a:r>
              <a:rPr lang="en-US" dirty="0" smtClean="0">
                <a:solidFill>
                  <a:schemeClr val="folHlink"/>
                </a:solidFill>
              </a:rPr>
              <a:t>relationships: associations and attributes </a:t>
            </a:r>
            <a:r>
              <a:rPr lang="en-US" dirty="0">
                <a:solidFill>
                  <a:schemeClr val="folHlink"/>
                </a:solidFill>
              </a:rPr>
              <a:t>(heuristics</a:t>
            </a:r>
            <a:r>
              <a:rPr lang="en-US" dirty="0" smtClean="0">
                <a:solidFill>
                  <a:schemeClr val="folHlink"/>
                </a:solidFill>
              </a:rPr>
              <a:t>)</a:t>
            </a:r>
          </a:p>
          <a:p>
            <a:pPr lvl="1">
              <a:defRPr/>
            </a:pPr>
            <a:r>
              <a:rPr lang="en-US" dirty="0" smtClean="0">
                <a:solidFill>
                  <a:schemeClr val="folHlink"/>
                </a:solidFill>
              </a:rPr>
              <a:t>Interactions/behaviour (heuristics)</a:t>
            </a:r>
          </a:p>
          <a:p>
            <a:pPr lvl="1">
              <a:defRPr/>
            </a:pPr>
            <a:r>
              <a:rPr lang="en-US" dirty="0" smtClean="0">
                <a:solidFill>
                  <a:schemeClr val="folHlink"/>
                </a:solidFill>
              </a:rPr>
              <a:t>Responsibilities</a:t>
            </a:r>
          </a:p>
          <a:p>
            <a:pPr lvl="1">
              <a:defRPr/>
            </a:pPr>
            <a:r>
              <a:rPr lang="en-US" dirty="0" smtClean="0">
                <a:solidFill>
                  <a:srgbClr val="000000"/>
                </a:solidFill>
              </a:rPr>
              <a:t>Analysis </a:t>
            </a:r>
            <a:r>
              <a:rPr lang="en-US" dirty="0">
                <a:solidFill>
                  <a:srgbClr val="000000"/>
                </a:solidFill>
              </a:rPr>
              <a:t>review</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69A902A3-C690-DE40-9CCB-5EF1AE8FD533}" type="slidenum">
              <a:rPr lang="en-US"/>
              <a:pPr>
                <a:defRPr/>
              </a:pPr>
              <a:t>182</a:t>
            </a:fld>
            <a:endParaRPr lang="en-US"/>
          </a:p>
        </p:txBody>
      </p:sp>
      <p:sp>
        <p:nvSpPr>
          <p:cNvPr id="1100802" name="Rectangle 2"/>
          <p:cNvSpPr>
            <a:spLocks noGrp="1" noChangeArrowheads="1"/>
          </p:cNvSpPr>
          <p:nvPr>
            <p:ph type="title"/>
          </p:nvPr>
        </p:nvSpPr>
        <p:spPr/>
        <p:txBody>
          <a:bodyPr/>
          <a:lstStyle/>
          <a:p>
            <a:pPr>
              <a:defRPr/>
            </a:pPr>
            <a:r>
              <a:rPr lang="en-US" smtClean="0">
                <a:cs typeface="+mj-cs"/>
              </a:rPr>
              <a:t>Analysis Review - Correctness</a:t>
            </a:r>
          </a:p>
        </p:txBody>
      </p:sp>
      <p:sp>
        <p:nvSpPr>
          <p:cNvPr id="1100803" name="Rectangle 3"/>
          <p:cNvSpPr>
            <a:spLocks noGrp="1" noChangeArrowheads="1"/>
          </p:cNvSpPr>
          <p:nvPr>
            <p:ph type="body" idx="1"/>
          </p:nvPr>
        </p:nvSpPr>
        <p:spPr/>
        <p:txBody>
          <a:bodyPr/>
          <a:lstStyle/>
          <a:p>
            <a:pPr>
              <a:defRPr/>
            </a:pPr>
            <a:r>
              <a:rPr lang="en-US" smtClean="0">
                <a:cs typeface="+mn-cs"/>
              </a:rPr>
              <a:t>Is the data dictionary understandable by the user?</a:t>
            </a:r>
          </a:p>
          <a:p>
            <a:pPr>
              <a:defRPr/>
            </a:pPr>
            <a:r>
              <a:rPr lang="en-US" smtClean="0">
                <a:cs typeface="+mn-cs"/>
              </a:rPr>
              <a:t>Do abstract classes correspond to user-level concepts?</a:t>
            </a:r>
          </a:p>
          <a:p>
            <a:pPr>
              <a:defRPr/>
            </a:pPr>
            <a:r>
              <a:rPr lang="en-US" smtClean="0">
                <a:cs typeface="+mn-cs"/>
              </a:rPr>
              <a:t>Are all descriptions in accordance  with the user</a:t>
            </a:r>
            <a:r>
              <a:rPr lang="ja-JP" altLang="en-US" smtClean="0">
                <a:latin typeface="Arial"/>
                <a:cs typeface="+mn-cs"/>
              </a:rPr>
              <a:t>’</a:t>
            </a:r>
            <a:r>
              <a:rPr lang="en-US" smtClean="0">
                <a:cs typeface="+mn-cs"/>
              </a:rPr>
              <a:t>s definitions</a:t>
            </a:r>
          </a:p>
          <a:p>
            <a:pPr>
              <a:defRPr/>
            </a:pPr>
            <a:r>
              <a:rPr lang="en-US" smtClean="0">
                <a:cs typeface="+mn-cs"/>
              </a:rPr>
              <a:t>Do all entity and boundary objects have meaningful noun phrases as names?</a:t>
            </a:r>
          </a:p>
          <a:p>
            <a:pPr>
              <a:defRPr/>
            </a:pPr>
            <a:r>
              <a:rPr lang="en-US" smtClean="0">
                <a:cs typeface="+mn-cs"/>
              </a:rPr>
              <a:t>Do all use cases and control objects have meaningful verb phrases as names?</a:t>
            </a:r>
          </a:p>
          <a:p>
            <a:pPr>
              <a:defRPr/>
            </a:pPr>
            <a:r>
              <a:rPr lang="en-US" smtClean="0">
                <a:cs typeface="+mn-cs"/>
              </a:rPr>
              <a:t>Are all error cases described and handled?</a:t>
            </a:r>
          </a:p>
          <a:p>
            <a:pPr>
              <a:defRPr/>
            </a:pPr>
            <a:r>
              <a:rPr lang="en-US" smtClean="0">
                <a:cs typeface="+mn-cs"/>
              </a:rPr>
              <a:t>Are system administration functions of the system described?</a:t>
            </a:r>
          </a:p>
          <a:p>
            <a:pPr>
              <a:defRPr/>
            </a:pPr>
            <a:endParaRPr lang="en-US" smtClean="0">
              <a:cs typeface="+mn-cs"/>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C5178506-8DAA-1F40-A847-3B7302ED7EA5}" type="slidenum">
              <a:rPr lang="en-US"/>
              <a:pPr>
                <a:defRPr/>
              </a:pPr>
              <a:t>183</a:t>
            </a:fld>
            <a:endParaRPr lang="en-US"/>
          </a:p>
        </p:txBody>
      </p:sp>
      <p:sp>
        <p:nvSpPr>
          <p:cNvPr id="1102850" name="Rectangle 2"/>
          <p:cNvSpPr>
            <a:spLocks noGrp="1" noChangeArrowheads="1"/>
          </p:cNvSpPr>
          <p:nvPr>
            <p:ph type="title"/>
          </p:nvPr>
        </p:nvSpPr>
        <p:spPr/>
        <p:txBody>
          <a:bodyPr/>
          <a:lstStyle/>
          <a:p>
            <a:pPr>
              <a:defRPr/>
            </a:pPr>
            <a:r>
              <a:rPr lang="en-US" smtClean="0">
                <a:cs typeface="+mj-cs"/>
              </a:rPr>
              <a:t>Analysis Review - Completeness</a:t>
            </a:r>
          </a:p>
        </p:txBody>
      </p:sp>
      <p:sp>
        <p:nvSpPr>
          <p:cNvPr id="1102851" name="Rectangle 3"/>
          <p:cNvSpPr>
            <a:spLocks noGrp="1" noChangeArrowheads="1"/>
          </p:cNvSpPr>
          <p:nvPr>
            <p:ph type="body" idx="1"/>
          </p:nvPr>
        </p:nvSpPr>
        <p:spPr/>
        <p:txBody>
          <a:bodyPr/>
          <a:lstStyle/>
          <a:p>
            <a:pPr>
              <a:defRPr/>
            </a:pPr>
            <a:r>
              <a:rPr lang="en-US" dirty="0" smtClean="0">
                <a:cs typeface="+mn-cs"/>
              </a:rPr>
              <a:t>For each object: </a:t>
            </a:r>
          </a:p>
          <a:p>
            <a:pPr lvl="1">
              <a:defRPr/>
            </a:pPr>
            <a:r>
              <a:rPr lang="en-US" dirty="0" smtClean="0">
                <a:cs typeface="+mn-cs"/>
              </a:rPr>
              <a:t>Is it needed by any use case? Where is it created, modified, destroyed?</a:t>
            </a:r>
          </a:p>
          <a:p>
            <a:pPr>
              <a:defRPr/>
            </a:pPr>
            <a:r>
              <a:rPr lang="en-US" dirty="0" smtClean="0">
                <a:cs typeface="+mn-cs"/>
              </a:rPr>
              <a:t>For each attribute: </a:t>
            </a:r>
          </a:p>
          <a:p>
            <a:pPr lvl="1">
              <a:defRPr/>
            </a:pPr>
            <a:r>
              <a:rPr lang="en-US" dirty="0" smtClean="0">
                <a:cs typeface="+mn-cs"/>
              </a:rPr>
              <a:t>When is it set? What is its type? Should it be a qualifier?</a:t>
            </a:r>
          </a:p>
          <a:p>
            <a:pPr>
              <a:defRPr/>
            </a:pPr>
            <a:r>
              <a:rPr lang="en-US" dirty="0" smtClean="0">
                <a:cs typeface="+mn-cs"/>
              </a:rPr>
              <a:t>For each association: </a:t>
            </a:r>
          </a:p>
          <a:p>
            <a:pPr lvl="1">
              <a:defRPr/>
            </a:pPr>
            <a:r>
              <a:rPr lang="en-US" dirty="0" smtClean="0">
                <a:cs typeface="+mn-cs"/>
              </a:rPr>
              <a:t>When is it traversed? Why was the specific multiplicity chosen? Can associations with one-to-many and many-to-many multiplicities be qualified?</a:t>
            </a:r>
          </a:p>
          <a:p>
            <a:pPr>
              <a:defRPr/>
            </a:pPr>
            <a:r>
              <a:rPr lang="en-US" dirty="0" smtClean="0">
                <a:cs typeface="+mn-cs"/>
              </a:rPr>
              <a:t>For each control object: </a:t>
            </a:r>
          </a:p>
          <a:p>
            <a:pPr lvl="1">
              <a:defRPr/>
            </a:pPr>
            <a:r>
              <a:rPr lang="en-US" dirty="0" smtClean="0">
                <a:cs typeface="+mn-cs"/>
              </a:rPr>
              <a:t>Does it have the necessary associations to access the objects participating in its corresponding use case?</a:t>
            </a: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9E08F8D0-7794-DB45-A4B7-4E8A7B012D14}" type="slidenum">
              <a:rPr lang="en-US"/>
              <a:pPr>
                <a:defRPr/>
              </a:pPr>
              <a:t>184</a:t>
            </a:fld>
            <a:endParaRPr lang="en-US"/>
          </a:p>
        </p:txBody>
      </p:sp>
      <p:sp>
        <p:nvSpPr>
          <p:cNvPr id="1103874" name="Rectangle 2"/>
          <p:cNvSpPr>
            <a:spLocks noGrp="1" noChangeArrowheads="1"/>
          </p:cNvSpPr>
          <p:nvPr>
            <p:ph type="title"/>
          </p:nvPr>
        </p:nvSpPr>
        <p:spPr/>
        <p:txBody>
          <a:bodyPr/>
          <a:lstStyle/>
          <a:p>
            <a:pPr>
              <a:defRPr/>
            </a:pPr>
            <a:r>
              <a:rPr lang="en-US" smtClean="0">
                <a:cs typeface="+mj-cs"/>
              </a:rPr>
              <a:t>Review-Consistency</a:t>
            </a:r>
          </a:p>
        </p:txBody>
      </p:sp>
      <p:sp>
        <p:nvSpPr>
          <p:cNvPr id="1103875" name="Rectangle 3"/>
          <p:cNvSpPr>
            <a:spLocks noGrp="1" noChangeArrowheads="1"/>
          </p:cNvSpPr>
          <p:nvPr>
            <p:ph type="body" idx="1"/>
          </p:nvPr>
        </p:nvSpPr>
        <p:spPr/>
        <p:txBody>
          <a:bodyPr/>
          <a:lstStyle/>
          <a:p>
            <a:pPr>
              <a:defRPr/>
            </a:pPr>
            <a:r>
              <a:rPr lang="en-US" dirty="0" smtClean="0">
                <a:cs typeface="+mn-cs"/>
              </a:rPr>
              <a:t>Are there multiple classes or use cases with the same name?</a:t>
            </a:r>
          </a:p>
          <a:p>
            <a:pPr>
              <a:defRPr/>
            </a:pPr>
            <a:r>
              <a:rPr lang="en-US" dirty="0" smtClean="0">
                <a:cs typeface="+mn-cs"/>
              </a:rPr>
              <a:t>Do model elements with similar names denote similar phenomena?</a:t>
            </a:r>
          </a:p>
          <a:p>
            <a:pPr>
              <a:defRPr/>
            </a:pPr>
            <a:r>
              <a:rPr lang="en-US" dirty="0" smtClean="0">
                <a:cs typeface="+mn-cs"/>
              </a:rPr>
              <a:t>Are all model elements described at the same level of detail?</a:t>
            </a:r>
          </a:p>
          <a:p>
            <a:pPr>
              <a:defRPr/>
            </a:pPr>
            <a:r>
              <a:rPr lang="en-US" dirty="0" smtClean="0">
                <a:cs typeface="+mn-cs"/>
              </a:rPr>
              <a:t>Are there classes with similar attributes and associations that are not in the same generalization hierarchy?</a:t>
            </a:r>
          </a:p>
          <a:p>
            <a:pPr>
              <a:defRPr/>
            </a:pPr>
            <a:endParaRPr lang="en-US" dirty="0" smtClean="0">
              <a:cs typeface="+mn-cs"/>
            </a:endParaRPr>
          </a:p>
          <a:p>
            <a:pPr>
              <a:defRPr/>
            </a:pPr>
            <a:endParaRPr lang="en-US" dirty="0" smtClean="0">
              <a:cs typeface="+mn-cs"/>
            </a:endParaRPr>
          </a:p>
          <a:p>
            <a:pPr>
              <a:defRPr/>
            </a:pPr>
            <a:endParaRPr lang="en-US" dirty="0" smtClean="0">
              <a:cs typeface="+mn-cs"/>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38" name="Slide Number Placeholder 3"/>
          <p:cNvSpPr>
            <a:spLocks noGrp="1"/>
          </p:cNvSpPr>
          <p:nvPr>
            <p:ph type="sldNum" sz="quarter" idx="11"/>
          </p:nvPr>
        </p:nvSpPr>
        <p:spPr/>
        <p:txBody>
          <a:bodyPr/>
          <a:lstStyle/>
          <a:p>
            <a:pPr>
              <a:defRPr/>
            </a:pPr>
            <a:fld id="{C8933148-1203-574B-89EC-C35229E3D156}" type="slidenum">
              <a:rPr lang="en-US"/>
              <a:pPr>
                <a:defRPr/>
              </a:pPr>
              <a:t>185</a:t>
            </a:fld>
            <a:endParaRPr lang="en-US"/>
          </a:p>
        </p:txBody>
      </p:sp>
      <p:sp>
        <p:nvSpPr>
          <p:cNvPr id="1195010" name="Rectangle 1026"/>
          <p:cNvSpPr>
            <a:spLocks noGrp="1" noChangeArrowheads="1"/>
          </p:cNvSpPr>
          <p:nvPr>
            <p:ph type="title"/>
          </p:nvPr>
        </p:nvSpPr>
        <p:spPr/>
        <p:txBody>
          <a:bodyPr/>
          <a:lstStyle/>
          <a:p>
            <a:pPr>
              <a:defRPr/>
            </a:pPr>
            <a:r>
              <a:rPr lang="en-US" smtClean="0">
                <a:cs typeface="+mj-cs"/>
              </a:rPr>
              <a:t>Analysis Activities</a:t>
            </a:r>
          </a:p>
        </p:txBody>
      </p:sp>
      <p:grpSp>
        <p:nvGrpSpPr>
          <p:cNvPr id="299012" name="Group 1062"/>
          <p:cNvGrpSpPr>
            <a:grpSpLocks/>
          </p:cNvGrpSpPr>
          <p:nvPr/>
        </p:nvGrpSpPr>
        <p:grpSpPr bwMode="auto">
          <a:xfrm>
            <a:off x="1638300" y="1219200"/>
            <a:ext cx="6477000" cy="4724400"/>
            <a:chOff x="1032" y="768"/>
            <a:chExt cx="4080" cy="2976"/>
          </a:xfrm>
        </p:grpSpPr>
        <p:sp>
          <p:nvSpPr>
            <p:cNvPr id="1195012" name="AutoShape 1028"/>
            <p:cNvSpPr>
              <a:spLocks noChangeArrowheads="1"/>
            </p:cNvSpPr>
            <p:nvPr/>
          </p:nvSpPr>
          <p:spPr bwMode="auto">
            <a:xfrm>
              <a:off x="2376" y="768"/>
              <a:ext cx="1008"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Define use cases</a:t>
              </a:r>
            </a:p>
          </p:txBody>
        </p:sp>
        <p:sp>
          <p:nvSpPr>
            <p:cNvPr id="1195013" name="AutoShape 1029"/>
            <p:cNvSpPr>
              <a:spLocks noChangeArrowheads="1"/>
            </p:cNvSpPr>
            <p:nvPr/>
          </p:nvSpPr>
          <p:spPr bwMode="auto">
            <a:xfrm>
              <a:off x="2304" y="1248"/>
              <a:ext cx="1152" cy="38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Define </a:t>
              </a:r>
              <a:br>
                <a:rPr lang="en-US" sz="1600">
                  <a:cs typeface="+mn-cs"/>
                </a:rPr>
              </a:br>
              <a:r>
                <a:rPr lang="en-US" sz="1600">
                  <a:cs typeface="+mn-cs"/>
                </a:rPr>
                <a:t>participating objects</a:t>
              </a:r>
            </a:p>
          </p:txBody>
        </p:sp>
        <p:sp>
          <p:nvSpPr>
            <p:cNvPr id="1195014" name="AutoShape 1030"/>
            <p:cNvSpPr>
              <a:spLocks noChangeArrowheads="1"/>
            </p:cNvSpPr>
            <p:nvPr/>
          </p:nvSpPr>
          <p:spPr bwMode="auto">
            <a:xfrm>
              <a:off x="1104" y="1824"/>
              <a:ext cx="816" cy="38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Define </a:t>
              </a:r>
              <a:br>
                <a:rPr lang="en-US" sz="1600">
                  <a:cs typeface="+mn-cs"/>
                </a:rPr>
              </a:br>
              <a:r>
                <a:rPr lang="en-US" sz="1600">
                  <a:cs typeface="+mn-cs"/>
                </a:rPr>
                <a:t>entity objects</a:t>
              </a:r>
            </a:p>
          </p:txBody>
        </p:sp>
        <p:sp>
          <p:nvSpPr>
            <p:cNvPr id="1195015" name="AutoShape 1031"/>
            <p:cNvSpPr>
              <a:spLocks noChangeArrowheads="1"/>
            </p:cNvSpPr>
            <p:nvPr/>
          </p:nvSpPr>
          <p:spPr bwMode="auto">
            <a:xfrm>
              <a:off x="2376" y="1824"/>
              <a:ext cx="1008" cy="38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Define </a:t>
              </a:r>
              <a:br>
                <a:rPr lang="en-US" sz="1600">
                  <a:cs typeface="+mn-cs"/>
                </a:rPr>
              </a:br>
              <a:r>
                <a:rPr lang="en-US" sz="1600">
                  <a:cs typeface="+mn-cs"/>
                </a:rPr>
                <a:t>boundary objects</a:t>
              </a:r>
            </a:p>
          </p:txBody>
        </p:sp>
        <p:sp>
          <p:nvSpPr>
            <p:cNvPr id="1195016" name="AutoShape 1032"/>
            <p:cNvSpPr>
              <a:spLocks noChangeArrowheads="1"/>
            </p:cNvSpPr>
            <p:nvPr/>
          </p:nvSpPr>
          <p:spPr bwMode="auto">
            <a:xfrm>
              <a:off x="3792" y="1824"/>
              <a:ext cx="960" cy="38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Define </a:t>
              </a:r>
              <a:br>
                <a:rPr lang="en-US" sz="1600">
                  <a:cs typeface="+mn-cs"/>
                </a:rPr>
              </a:br>
              <a:r>
                <a:rPr lang="en-US" sz="1600">
                  <a:cs typeface="+mn-cs"/>
                </a:rPr>
                <a:t>control objects</a:t>
              </a:r>
            </a:p>
          </p:txBody>
        </p:sp>
        <p:sp>
          <p:nvSpPr>
            <p:cNvPr id="1195017" name="AutoShape 1033"/>
            <p:cNvSpPr>
              <a:spLocks noChangeArrowheads="1"/>
            </p:cNvSpPr>
            <p:nvPr/>
          </p:nvSpPr>
          <p:spPr bwMode="auto">
            <a:xfrm>
              <a:off x="2304" y="2400"/>
              <a:ext cx="1152"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Define interactions</a:t>
              </a:r>
            </a:p>
          </p:txBody>
        </p:sp>
        <p:sp>
          <p:nvSpPr>
            <p:cNvPr id="1195018" name="AutoShape 1034"/>
            <p:cNvSpPr>
              <a:spLocks noChangeArrowheads="1"/>
            </p:cNvSpPr>
            <p:nvPr/>
          </p:nvSpPr>
          <p:spPr bwMode="auto">
            <a:xfrm>
              <a:off x="1032" y="2880"/>
              <a:ext cx="960" cy="38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Define non trivial </a:t>
              </a:r>
              <a:br>
                <a:rPr lang="en-US" sz="1600">
                  <a:cs typeface="+mn-cs"/>
                </a:rPr>
              </a:br>
              <a:r>
                <a:rPr lang="en-US" sz="1600">
                  <a:cs typeface="+mn-cs"/>
                </a:rPr>
                <a:t>behavior</a:t>
              </a:r>
            </a:p>
          </p:txBody>
        </p:sp>
        <p:sp>
          <p:nvSpPr>
            <p:cNvPr id="1195019" name="AutoShape 1035"/>
            <p:cNvSpPr>
              <a:spLocks noChangeArrowheads="1"/>
            </p:cNvSpPr>
            <p:nvPr/>
          </p:nvSpPr>
          <p:spPr bwMode="auto">
            <a:xfrm>
              <a:off x="2472" y="2880"/>
              <a:ext cx="816" cy="38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Define </a:t>
              </a:r>
              <a:br>
                <a:rPr lang="en-US" sz="1600">
                  <a:cs typeface="+mn-cs"/>
                </a:rPr>
              </a:br>
              <a:r>
                <a:rPr lang="en-US" sz="1600">
                  <a:cs typeface="+mn-cs"/>
                </a:rPr>
                <a:t>attributes</a:t>
              </a:r>
            </a:p>
          </p:txBody>
        </p:sp>
        <p:sp>
          <p:nvSpPr>
            <p:cNvPr id="1195020" name="AutoShape 1036"/>
            <p:cNvSpPr>
              <a:spLocks noChangeArrowheads="1"/>
            </p:cNvSpPr>
            <p:nvPr/>
          </p:nvSpPr>
          <p:spPr bwMode="auto">
            <a:xfrm>
              <a:off x="3864" y="2880"/>
              <a:ext cx="816" cy="38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Define </a:t>
              </a:r>
              <a:br>
                <a:rPr lang="en-US" sz="1600">
                  <a:cs typeface="+mn-cs"/>
                </a:rPr>
              </a:br>
              <a:r>
                <a:rPr lang="en-US" sz="1600">
                  <a:cs typeface="+mn-cs"/>
                </a:rPr>
                <a:t>associations</a:t>
              </a:r>
            </a:p>
          </p:txBody>
        </p:sp>
        <p:sp>
          <p:nvSpPr>
            <p:cNvPr id="1195021" name="AutoShape 1037"/>
            <p:cNvSpPr>
              <a:spLocks noChangeArrowheads="1"/>
            </p:cNvSpPr>
            <p:nvPr/>
          </p:nvSpPr>
          <p:spPr bwMode="auto">
            <a:xfrm>
              <a:off x="2304" y="3456"/>
              <a:ext cx="1152"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Consolidate model</a:t>
              </a:r>
            </a:p>
          </p:txBody>
        </p:sp>
        <p:sp>
          <p:nvSpPr>
            <p:cNvPr id="1195022" name="AutoShape 1038"/>
            <p:cNvSpPr>
              <a:spLocks noChangeArrowheads="1"/>
            </p:cNvSpPr>
            <p:nvPr/>
          </p:nvSpPr>
          <p:spPr bwMode="auto">
            <a:xfrm>
              <a:off x="4104" y="3456"/>
              <a:ext cx="1008"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1600">
                  <a:cs typeface="+mn-cs"/>
                </a:rPr>
                <a:t>Review model</a:t>
              </a:r>
            </a:p>
          </p:txBody>
        </p:sp>
        <p:cxnSp>
          <p:nvCxnSpPr>
            <p:cNvPr id="1195023" name="AutoShape 1039"/>
            <p:cNvCxnSpPr>
              <a:cxnSpLocks noChangeShapeType="1"/>
              <a:stCxn id="1195012" idx="2"/>
              <a:endCxn id="1195013" idx="0"/>
            </p:cNvCxnSpPr>
            <p:nvPr/>
          </p:nvCxnSpPr>
          <p:spPr bwMode="auto">
            <a:xfrm>
              <a:off x="2880" y="1056"/>
              <a:ext cx="0" cy="192"/>
            </a:xfrm>
            <a:prstGeom prst="straightConnector1">
              <a:avLst/>
            </a:prstGeom>
            <a:noFill/>
            <a:ln w="9525">
              <a:solidFill>
                <a:schemeClr val="tx1"/>
              </a:solidFill>
              <a:round/>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24" name="AutoShape 1040"/>
            <p:cNvCxnSpPr>
              <a:cxnSpLocks noChangeShapeType="1"/>
              <a:stCxn id="1195013" idx="2"/>
              <a:endCxn id="1195015" idx="0"/>
            </p:cNvCxnSpPr>
            <p:nvPr/>
          </p:nvCxnSpPr>
          <p:spPr bwMode="auto">
            <a:xfrm rot="5400000">
              <a:off x="2784" y="1728"/>
              <a:ext cx="192" cy="0"/>
            </a:xfrm>
            <a:prstGeom prst="straightConnector1">
              <a:avLst/>
            </a:prstGeom>
            <a:noFill/>
            <a:ln w="9525">
              <a:solidFill>
                <a:schemeClr val="tx1"/>
              </a:solidFill>
              <a:round/>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25" name="AutoShape 1041"/>
            <p:cNvCxnSpPr>
              <a:cxnSpLocks noChangeShapeType="1"/>
              <a:stCxn id="1195013" idx="2"/>
              <a:endCxn id="1195014" idx="0"/>
            </p:cNvCxnSpPr>
            <p:nvPr/>
          </p:nvCxnSpPr>
          <p:spPr bwMode="auto">
            <a:xfrm rot="5400000">
              <a:off x="2100" y="1044"/>
              <a:ext cx="192" cy="1368"/>
            </a:xfrm>
            <a:prstGeom prst="bentConnector3">
              <a:avLst>
                <a:gd name="adj1" fmla="val 50000"/>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26" name="AutoShape 1042"/>
            <p:cNvCxnSpPr>
              <a:cxnSpLocks noChangeShapeType="1"/>
              <a:stCxn id="1195013" idx="2"/>
              <a:endCxn id="1195016" idx="0"/>
            </p:cNvCxnSpPr>
            <p:nvPr/>
          </p:nvCxnSpPr>
          <p:spPr bwMode="auto">
            <a:xfrm rot="16200000" flipH="1">
              <a:off x="3480" y="1032"/>
              <a:ext cx="192" cy="1392"/>
            </a:xfrm>
            <a:prstGeom prst="bentConnector3">
              <a:avLst>
                <a:gd name="adj1" fmla="val 50000"/>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27" name="AutoShape 1043"/>
            <p:cNvCxnSpPr>
              <a:cxnSpLocks noChangeShapeType="1"/>
              <a:stCxn id="1195014" idx="3"/>
              <a:endCxn id="1195015" idx="1"/>
            </p:cNvCxnSpPr>
            <p:nvPr/>
          </p:nvCxnSpPr>
          <p:spPr bwMode="auto">
            <a:xfrm>
              <a:off x="1920" y="2016"/>
              <a:ext cx="456" cy="0"/>
            </a:xfrm>
            <a:prstGeom prst="straightConnector1">
              <a:avLst/>
            </a:prstGeom>
            <a:noFill/>
            <a:ln w="9525">
              <a:solidFill>
                <a:schemeClr val="tx1"/>
              </a:solidFill>
              <a:round/>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28" name="AutoShape 1044"/>
            <p:cNvCxnSpPr>
              <a:cxnSpLocks noChangeShapeType="1"/>
              <a:stCxn id="1195015" idx="3"/>
              <a:endCxn id="1195016" idx="1"/>
            </p:cNvCxnSpPr>
            <p:nvPr/>
          </p:nvCxnSpPr>
          <p:spPr bwMode="auto">
            <a:xfrm>
              <a:off x="3384" y="2016"/>
              <a:ext cx="408" cy="0"/>
            </a:xfrm>
            <a:prstGeom prst="straightConnector1">
              <a:avLst/>
            </a:prstGeom>
            <a:noFill/>
            <a:ln w="9525">
              <a:solidFill>
                <a:schemeClr val="tx1"/>
              </a:solidFill>
              <a:round/>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29" name="AutoShape 1045"/>
            <p:cNvCxnSpPr>
              <a:cxnSpLocks noChangeShapeType="1"/>
              <a:stCxn id="1195014" idx="2"/>
              <a:endCxn id="1195017" idx="0"/>
            </p:cNvCxnSpPr>
            <p:nvPr/>
          </p:nvCxnSpPr>
          <p:spPr bwMode="auto">
            <a:xfrm rot="16200000" flipH="1">
              <a:off x="2100" y="1620"/>
              <a:ext cx="192" cy="1368"/>
            </a:xfrm>
            <a:prstGeom prst="bentConnector3">
              <a:avLst>
                <a:gd name="adj1" fmla="val 50000"/>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30" name="AutoShape 1046"/>
            <p:cNvCxnSpPr>
              <a:cxnSpLocks noChangeShapeType="1"/>
              <a:stCxn id="1195015" idx="2"/>
              <a:endCxn id="1195017" idx="0"/>
            </p:cNvCxnSpPr>
            <p:nvPr/>
          </p:nvCxnSpPr>
          <p:spPr bwMode="auto">
            <a:xfrm rot="5400000">
              <a:off x="2784" y="2304"/>
              <a:ext cx="192" cy="0"/>
            </a:xfrm>
            <a:prstGeom prst="straightConnector1">
              <a:avLst/>
            </a:prstGeom>
            <a:noFill/>
            <a:ln w="9525">
              <a:solidFill>
                <a:schemeClr val="tx1"/>
              </a:solidFill>
              <a:round/>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31" name="AutoShape 1047"/>
            <p:cNvCxnSpPr>
              <a:cxnSpLocks noChangeShapeType="1"/>
              <a:stCxn id="1195016" idx="2"/>
              <a:endCxn id="1195017" idx="0"/>
            </p:cNvCxnSpPr>
            <p:nvPr/>
          </p:nvCxnSpPr>
          <p:spPr bwMode="auto">
            <a:xfrm rot="5400000">
              <a:off x="3480" y="1608"/>
              <a:ext cx="192" cy="1392"/>
            </a:xfrm>
            <a:prstGeom prst="bentConnector3">
              <a:avLst>
                <a:gd name="adj1" fmla="val 50000"/>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33" name="AutoShape 1049"/>
            <p:cNvCxnSpPr>
              <a:cxnSpLocks noChangeShapeType="1"/>
              <a:stCxn id="1195016" idx="3"/>
              <a:endCxn id="1195012" idx="3"/>
            </p:cNvCxnSpPr>
            <p:nvPr/>
          </p:nvCxnSpPr>
          <p:spPr bwMode="auto">
            <a:xfrm flipH="1" flipV="1">
              <a:off x="3384" y="912"/>
              <a:ext cx="1368" cy="1104"/>
            </a:xfrm>
            <a:prstGeom prst="bentConnector3">
              <a:avLst>
                <a:gd name="adj1" fmla="val -10528"/>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34" name="AutoShape 1050"/>
            <p:cNvCxnSpPr>
              <a:cxnSpLocks noChangeShapeType="1"/>
              <a:stCxn id="1195017" idx="1"/>
              <a:endCxn id="1195013" idx="1"/>
            </p:cNvCxnSpPr>
            <p:nvPr/>
          </p:nvCxnSpPr>
          <p:spPr bwMode="auto">
            <a:xfrm rot="10800000" flipH="1">
              <a:off x="2304" y="1440"/>
              <a:ext cx="1" cy="1104"/>
            </a:xfrm>
            <a:prstGeom prst="bentConnector3">
              <a:avLst>
                <a:gd name="adj1" fmla="val -127800005"/>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35" name="AutoShape 1051"/>
            <p:cNvCxnSpPr>
              <a:cxnSpLocks noChangeShapeType="1"/>
              <a:stCxn id="1195017" idx="2"/>
              <a:endCxn id="1195019" idx="0"/>
            </p:cNvCxnSpPr>
            <p:nvPr/>
          </p:nvCxnSpPr>
          <p:spPr bwMode="auto">
            <a:xfrm rot="5400000">
              <a:off x="2784" y="2784"/>
              <a:ext cx="192" cy="0"/>
            </a:xfrm>
            <a:prstGeom prst="straightConnector1">
              <a:avLst/>
            </a:prstGeom>
            <a:noFill/>
            <a:ln w="9525">
              <a:solidFill>
                <a:schemeClr val="tx1"/>
              </a:solidFill>
              <a:round/>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36" name="AutoShape 1052"/>
            <p:cNvCxnSpPr>
              <a:cxnSpLocks noChangeShapeType="1"/>
              <a:stCxn id="1195017" idx="2"/>
              <a:endCxn id="1195018" idx="0"/>
            </p:cNvCxnSpPr>
            <p:nvPr/>
          </p:nvCxnSpPr>
          <p:spPr bwMode="auto">
            <a:xfrm rot="5400000">
              <a:off x="2100" y="2100"/>
              <a:ext cx="192" cy="1368"/>
            </a:xfrm>
            <a:prstGeom prst="bentConnector3">
              <a:avLst>
                <a:gd name="adj1" fmla="val 50000"/>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37" name="AutoShape 1053"/>
            <p:cNvCxnSpPr>
              <a:cxnSpLocks noChangeShapeType="1"/>
              <a:stCxn id="1195017" idx="2"/>
              <a:endCxn id="1195020" idx="0"/>
            </p:cNvCxnSpPr>
            <p:nvPr/>
          </p:nvCxnSpPr>
          <p:spPr bwMode="auto">
            <a:xfrm rot="16200000" flipH="1">
              <a:off x="3480" y="2088"/>
              <a:ext cx="192" cy="1392"/>
            </a:xfrm>
            <a:prstGeom prst="bentConnector3">
              <a:avLst>
                <a:gd name="adj1" fmla="val 50000"/>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38" name="AutoShape 1054"/>
            <p:cNvCxnSpPr>
              <a:cxnSpLocks noChangeShapeType="1"/>
              <a:stCxn id="1195018" idx="3"/>
              <a:endCxn id="1195019" idx="1"/>
            </p:cNvCxnSpPr>
            <p:nvPr/>
          </p:nvCxnSpPr>
          <p:spPr bwMode="auto">
            <a:xfrm>
              <a:off x="1992" y="3072"/>
              <a:ext cx="480" cy="0"/>
            </a:xfrm>
            <a:prstGeom prst="straightConnector1">
              <a:avLst/>
            </a:prstGeom>
            <a:noFill/>
            <a:ln w="9525">
              <a:solidFill>
                <a:schemeClr val="tx1"/>
              </a:solidFill>
              <a:round/>
              <a:headEnd type="arrow" w="lg" len="lg"/>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39" name="AutoShape 1055"/>
            <p:cNvCxnSpPr>
              <a:cxnSpLocks noChangeShapeType="1"/>
              <a:stCxn id="1195019" idx="3"/>
              <a:endCxn id="1195020" idx="1"/>
            </p:cNvCxnSpPr>
            <p:nvPr/>
          </p:nvCxnSpPr>
          <p:spPr bwMode="auto">
            <a:xfrm>
              <a:off x="3288" y="3072"/>
              <a:ext cx="576" cy="0"/>
            </a:xfrm>
            <a:prstGeom prst="straightConnector1">
              <a:avLst/>
            </a:prstGeom>
            <a:noFill/>
            <a:ln w="9525">
              <a:solidFill>
                <a:schemeClr val="tx1"/>
              </a:solidFill>
              <a:round/>
              <a:headEnd type="arrow" w="lg" len="lg"/>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40" name="AutoShape 1056"/>
            <p:cNvCxnSpPr>
              <a:cxnSpLocks noChangeShapeType="1"/>
              <a:stCxn id="1195018" idx="1"/>
              <a:endCxn id="1195012" idx="1"/>
            </p:cNvCxnSpPr>
            <p:nvPr/>
          </p:nvCxnSpPr>
          <p:spPr bwMode="auto">
            <a:xfrm rot="10800000" flipH="1">
              <a:off x="1032" y="912"/>
              <a:ext cx="1344" cy="2160"/>
            </a:xfrm>
            <a:prstGeom prst="bentConnector3">
              <a:avLst>
                <a:gd name="adj1" fmla="val -10713"/>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41" name="AutoShape 1057"/>
            <p:cNvCxnSpPr>
              <a:cxnSpLocks noChangeShapeType="1"/>
              <a:stCxn id="1195019" idx="2"/>
              <a:endCxn id="1195021" idx="0"/>
            </p:cNvCxnSpPr>
            <p:nvPr/>
          </p:nvCxnSpPr>
          <p:spPr bwMode="auto">
            <a:xfrm>
              <a:off x="2880" y="3264"/>
              <a:ext cx="0" cy="192"/>
            </a:xfrm>
            <a:prstGeom prst="straightConnector1">
              <a:avLst/>
            </a:prstGeom>
            <a:noFill/>
            <a:ln w="9525">
              <a:solidFill>
                <a:schemeClr val="tx1"/>
              </a:solidFill>
              <a:round/>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42" name="AutoShape 1058"/>
            <p:cNvCxnSpPr>
              <a:cxnSpLocks noChangeShapeType="1"/>
              <a:stCxn id="1195021" idx="3"/>
              <a:endCxn id="1195022" idx="1"/>
            </p:cNvCxnSpPr>
            <p:nvPr/>
          </p:nvCxnSpPr>
          <p:spPr bwMode="auto">
            <a:xfrm>
              <a:off x="3456" y="3600"/>
              <a:ext cx="648" cy="0"/>
            </a:xfrm>
            <a:prstGeom prst="straightConnector1">
              <a:avLst/>
            </a:prstGeom>
            <a:noFill/>
            <a:ln w="9525">
              <a:solidFill>
                <a:schemeClr val="tx1"/>
              </a:solidFill>
              <a:round/>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43" name="AutoShape 1059"/>
            <p:cNvCxnSpPr>
              <a:cxnSpLocks noChangeShapeType="1"/>
              <a:stCxn id="1195022" idx="3"/>
              <a:endCxn id="1195012" idx="0"/>
            </p:cNvCxnSpPr>
            <p:nvPr/>
          </p:nvCxnSpPr>
          <p:spPr bwMode="auto">
            <a:xfrm flipH="1" flipV="1">
              <a:off x="2880" y="768"/>
              <a:ext cx="2232" cy="2832"/>
            </a:xfrm>
            <a:prstGeom prst="bentConnector4">
              <a:avLst>
                <a:gd name="adj1" fmla="val -6454"/>
                <a:gd name="adj2" fmla="val 105083"/>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44" name="AutoShape 1060"/>
            <p:cNvCxnSpPr>
              <a:cxnSpLocks noChangeShapeType="1"/>
              <a:stCxn id="1195018" idx="2"/>
              <a:endCxn id="1195021" idx="0"/>
            </p:cNvCxnSpPr>
            <p:nvPr/>
          </p:nvCxnSpPr>
          <p:spPr bwMode="auto">
            <a:xfrm rot="16200000" flipH="1">
              <a:off x="2100" y="2676"/>
              <a:ext cx="192" cy="1368"/>
            </a:xfrm>
            <a:prstGeom prst="bentConnector3">
              <a:avLst>
                <a:gd name="adj1" fmla="val 50000"/>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5045" name="AutoShape 1061"/>
            <p:cNvCxnSpPr>
              <a:cxnSpLocks noChangeShapeType="1"/>
              <a:stCxn id="1195020" idx="2"/>
              <a:endCxn id="1195021" idx="0"/>
            </p:cNvCxnSpPr>
            <p:nvPr/>
          </p:nvCxnSpPr>
          <p:spPr bwMode="auto">
            <a:xfrm rot="5400000">
              <a:off x="3480" y="2664"/>
              <a:ext cx="192" cy="1392"/>
            </a:xfrm>
            <a:prstGeom prst="bentConnector3">
              <a:avLst>
                <a:gd name="adj1" fmla="val 50000"/>
              </a:avLst>
            </a:prstGeom>
            <a:noFill/>
            <a:ln w="9525">
              <a:solidFill>
                <a:schemeClr val="tx1"/>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BAB56509-051F-CF44-AFA1-92AD4DBA950D}" type="slidenum">
              <a:rPr lang="en-US"/>
              <a:pPr>
                <a:defRPr/>
              </a:pPr>
              <a:t>186</a:t>
            </a:fld>
            <a:endParaRPr lang="en-US"/>
          </a:p>
        </p:txBody>
      </p:sp>
      <p:sp>
        <p:nvSpPr>
          <p:cNvPr id="1167362"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7363" name="Rectangle 1027"/>
          <p:cNvSpPr>
            <a:spLocks noGrp="1" noChangeArrowheads="1"/>
          </p:cNvSpPr>
          <p:nvPr>
            <p:ph type="body" idx="1"/>
          </p:nvPr>
        </p:nvSpPr>
        <p:spPr/>
        <p:txBody>
          <a:bodyPr/>
          <a:lstStyle/>
          <a:p>
            <a:pPr>
              <a:defRPr/>
            </a:pPr>
            <a:r>
              <a:rPr lang="en-US" dirty="0" smtClean="0">
                <a:solidFill>
                  <a:schemeClr val="folHlink"/>
                </a:solidFill>
                <a:cs typeface="+mn-cs"/>
              </a:rPr>
              <a:t>Overview</a:t>
            </a:r>
          </a:p>
          <a:p>
            <a:pPr>
              <a:defRPr/>
            </a:pPr>
            <a:r>
              <a:rPr lang="en-US" dirty="0" smtClean="0">
                <a:cs typeface="+mn-cs"/>
              </a:rPr>
              <a:t>Analysis Concepts</a:t>
            </a:r>
          </a:p>
          <a:p>
            <a:pPr lvl="1">
              <a:defRPr/>
            </a:pPr>
            <a:r>
              <a:rPr lang="en-US" dirty="0" smtClean="0">
                <a:solidFill>
                  <a:srgbClr val="000000"/>
                </a:solidFill>
              </a:rPr>
              <a:t>Modeling structure: class diagram</a:t>
            </a:r>
          </a:p>
          <a:p>
            <a:pPr lvl="2">
              <a:defRPr/>
            </a:pPr>
            <a:r>
              <a:rPr lang="en-US" dirty="0" smtClean="0">
                <a:solidFill>
                  <a:schemeClr val="folHlink"/>
                </a:solidFill>
              </a:rPr>
              <a:t>Modeling classes</a:t>
            </a:r>
          </a:p>
          <a:p>
            <a:pPr lvl="2">
              <a:defRPr/>
            </a:pPr>
            <a:r>
              <a:rPr lang="en-US" dirty="0" smtClean="0">
                <a:solidFill>
                  <a:schemeClr val="folHlink"/>
                </a:solidFill>
              </a:rPr>
              <a:t>Different kinds of relationships</a:t>
            </a:r>
          </a:p>
          <a:p>
            <a:pPr lvl="2">
              <a:defRPr/>
            </a:pPr>
            <a:r>
              <a:rPr lang="en-US" dirty="0" smtClean="0">
                <a:solidFill>
                  <a:schemeClr val="folHlink"/>
                </a:solidFill>
              </a:rPr>
              <a:t>OCL: Better specifying operation/classes, constraining class diagram</a:t>
            </a:r>
          </a:p>
          <a:p>
            <a:pPr lvl="2">
              <a:defRPr/>
            </a:pPr>
            <a:r>
              <a:rPr lang="en-US" dirty="0" err="1" smtClean="0">
                <a:solidFill>
                  <a:srgbClr val="000000"/>
                </a:solidFill>
              </a:rPr>
              <a:t>Liskov</a:t>
            </a:r>
            <a:r>
              <a:rPr lang="en-US" dirty="0" smtClean="0">
                <a:solidFill>
                  <a:srgbClr val="000000"/>
                </a:solidFill>
              </a:rPr>
              <a:t> </a:t>
            </a:r>
            <a:r>
              <a:rPr lang="en-US" dirty="0">
                <a:solidFill>
                  <a:srgbClr val="000000"/>
                </a:solidFill>
              </a:rPr>
              <a:t>substitution principle</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behavior: state machine diagram</a:t>
            </a:r>
          </a:p>
          <a:p>
            <a:pPr>
              <a:defRPr/>
            </a:pPr>
            <a:r>
              <a:rPr lang="en-US" dirty="0" smtClean="0">
                <a:solidFill>
                  <a:schemeClr val="folHlink"/>
                </a:solidFill>
                <a:cs typeface="+mn-cs"/>
              </a:rPr>
              <a:t>Analysis Process</a:t>
            </a:r>
          </a:p>
          <a:p>
            <a:pPr lvl="1">
              <a:defRPr/>
            </a:pPr>
            <a:r>
              <a:rPr lang="en-US" dirty="0" smtClean="0">
                <a:solidFill>
                  <a:schemeClr val="folHlink"/>
                </a:solidFill>
              </a:rPr>
              <a:t>Finding objects/classes (heuristics)</a:t>
            </a:r>
          </a:p>
          <a:p>
            <a:pPr lvl="1">
              <a:defRPr/>
            </a:pPr>
            <a:r>
              <a:rPr lang="en-US" dirty="0" smtClean="0">
                <a:solidFill>
                  <a:schemeClr val="folHlink"/>
                </a:solidFill>
              </a:rPr>
              <a:t>Finding relationships : associations and attributes (heuristics)</a:t>
            </a:r>
          </a:p>
          <a:p>
            <a:pPr lvl="1">
              <a:defRPr/>
            </a:pP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Liskov</a:t>
            </a:r>
            <a:r>
              <a:rPr lang="en-US" dirty="0" smtClean="0"/>
              <a:t> Substitution Principle</a:t>
            </a:r>
            <a:endParaRPr lang="en-US" dirty="0"/>
          </a:p>
        </p:txBody>
      </p:sp>
      <p:sp>
        <p:nvSpPr>
          <p:cNvPr id="3" name="Content Placeholder 2"/>
          <p:cNvSpPr>
            <a:spLocks noGrp="1"/>
          </p:cNvSpPr>
          <p:nvPr>
            <p:ph idx="1"/>
          </p:nvPr>
        </p:nvSpPr>
        <p:spPr/>
        <p:txBody>
          <a:bodyPr/>
          <a:lstStyle/>
          <a:p>
            <a:pPr>
              <a:defRPr/>
            </a:pPr>
            <a:r>
              <a:rPr lang="en-US" dirty="0" smtClean="0"/>
              <a:t>This principle defines the notions of generalization / specialization in a formal manner</a:t>
            </a:r>
          </a:p>
          <a:p>
            <a:pPr>
              <a:defRPr/>
            </a:pPr>
            <a:r>
              <a:rPr lang="en-US" dirty="0" smtClean="0"/>
              <a:t>Class S is correctly defined as a specialization of </a:t>
            </a:r>
            <a:br>
              <a:rPr lang="en-US" dirty="0" smtClean="0"/>
            </a:br>
            <a:r>
              <a:rPr lang="en-US" dirty="0" smtClean="0"/>
              <a:t>class T if the following is true:</a:t>
            </a:r>
          </a:p>
          <a:p>
            <a:pPr lvl="1">
              <a:defRPr/>
            </a:pPr>
            <a:r>
              <a:rPr lang="en-US" dirty="0" smtClean="0"/>
              <a:t>for each object s of class S there is an object t of </a:t>
            </a:r>
            <a:br>
              <a:rPr lang="en-US" dirty="0" smtClean="0"/>
            </a:br>
            <a:r>
              <a:rPr lang="en-US" dirty="0" smtClean="0"/>
              <a:t>class T such that the behavior of any program P </a:t>
            </a:r>
            <a:br>
              <a:rPr lang="en-US" dirty="0" smtClean="0"/>
            </a:br>
            <a:r>
              <a:rPr lang="en-US" dirty="0" smtClean="0"/>
              <a:t>defined in terms of T is unchanged if s is </a:t>
            </a:r>
            <a:br>
              <a:rPr lang="en-US" dirty="0" smtClean="0"/>
            </a:br>
            <a:r>
              <a:rPr lang="en-US" dirty="0" smtClean="0"/>
              <a:t>substituted for t (i.e., t is replaced by s).</a:t>
            </a:r>
          </a:p>
          <a:p>
            <a:pPr>
              <a:defRPr/>
            </a:pPr>
            <a:r>
              <a:rPr lang="en-US" dirty="0" smtClean="0"/>
              <a:t>S is a said to be a </a:t>
            </a:r>
            <a:r>
              <a:rPr lang="en-US" i="1" dirty="0" smtClean="0"/>
              <a:t>subtype</a:t>
            </a:r>
            <a:r>
              <a:rPr lang="en-US" dirty="0" smtClean="0"/>
              <a:t> of T</a:t>
            </a:r>
          </a:p>
          <a:p>
            <a:pPr>
              <a:defRPr/>
            </a:pPr>
            <a:r>
              <a:rPr lang="en-US" dirty="0" smtClean="0"/>
              <a:t>All instances of a subclass can stand for instances of a superclass without any effect on client classes</a:t>
            </a:r>
          </a:p>
          <a:p>
            <a:pPr>
              <a:defRPr/>
            </a:pPr>
            <a:r>
              <a:rPr lang="en-US" dirty="0" smtClean="0"/>
              <a:t>Any future extension (new subclasses) will not affect existing clients. </a:t>
            </a:r>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557B8BD7-1DE8-8E4B-A7CC-12D5EE933EE4}" type="slidenum">
              <a:rPr lang="en-US" smtClean="0"/>
              <a:pPr>
                <a:defRPr/>
              </a:pPr>
              <a:t>187</a:t>
            </a:fld>
            <a:endParaRPr lang="en-US"/>
          </a:p>
        </p:txBody>
      </p:sp>
      <p:grpSp>
        <p:nvGrpSpPr>
          <p:cNvPr id="136197" name="Group 5"/>
          <p:cNvGrpSpPr>
            <a:grpSpLocks/>
          </p:cNvGrpSpPr>
          <p:nvPr/>
        </p:nvGrpSpPr>
        <p:grpSpPr bwMode="auto">
          <a:xfrm>
            <a:off x="7305675" y="2130423"/>
            <a:ext cx="1084263" cy="1084263"/>
            <a:chOff x="4828" y="1660"/>
            <a:chExt cx="683" cy="683"/>
          </a:xfrm>
        </p:grpSpPr>
        <p:sp>
          <p:nvSpPr>
            <p:cNvPr id="7" name="Rectangle 6"/>
            <p:cNvSpPr>
              <a:spLocks noChangeAspect="1" noChangeArrowheads="1"/>
            </p:cNvSpPr>
            <p:nvPr/>
          </p:nvSpPr>
          <p:spPr bwMode="auto">
            <a:xfrm>
              <a:off x="4828" y="1660"/>
              <a:ext cx="231" cy="23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fr-CA" sz="1800"/>
                <a:t>T</a:t>
              </a:r>
              <a:endParaRPr lang="en-US" sz="1800"/>
            </a:p>
          </p:txBody>
        </p:sp>
        <p:sp>
          <p:nvSpPr>
            <p:cNvPr id="8" name="Rectangle 7"/>
            <p:cNvSpPr>
              <a:spLocks noChangeAspect="1" noChangeArrowheads="1"/>
            </p:cNvSpPr>
            <p:nvPr/>
          </p:nvSpPr>
          <p:spPr bwMode="auto">
            <a:xfrm>
              <a:off x="4828" y="2112"/>
              <a:ext cx="231" cy="23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fr-CA" sz="1800"/>
                <a:t>S</a:t>
              </a:r>
              <a:endParaRPr lang="en-US" sz="1800"/>
            </a:p>
          </p:txBody>
        </p:sp>
        <p:sp>
          <p:nvSpPr>
            <p:cNvPr id="9" name="AutoShape 8"/>
            <p:cNvSpPr>
              <a:spLocks noChangeAspect="1" noChangeArrowheads="1"/>
            </p:cNvSpPr>
            <p:nvPr/>
          </p:nvSpPr>
          <p:spPr bwMode="auto">
            <a:xfrm>
              <a:off x="4894" y="1882"/>
              <a:ext cx="100" cy="8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cxnSp>
          <p:nvCxnSpPr>
            <p:cNvPr id="10" name="AutoShape 9"/>
            <p:cNvCxnSpPr>
              <a:cxnSpLocks noChangeShapeType="1"/>
              <a:stCxn id="8" idx="0"/>
              <a:endCxn id="9" idx="3"/>
            </p:cNvCxnSpPr>
            <p:nvPr/>
          </p:nvCxnSpPr>
          <p:spPr bwMode="auto">
            <a:xfrm flipV="1">
              <a:off x="4944" y="1968"/>
              <a:ext cx="0" cy="144"/>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 name="Rectangle 10"/>
            <p:cNvSpPr>
              <a:spLocks noChangeAspect="1" noChangeArrowheads="1"/>
            </p:cNvSpPr>
            <p:nvPr/>
          </p:nvSpPr>
          <p:spPr bwMode="auto">
            <a:xfrm>
              <a:off x="5280" y="1660"/>
              <a:ext cx="231" cy="23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fr-CA" sz="1800"/>
                <a:t>P</a:t>
              </a:r>
              <a:endParaRPr lang="en-US" sz="1800"/>
            </a:p>
          </p:txBody>
        </p:sp>
        <p:cxnSp>
          <p:nvCxnSpPr>
            <p:cNvPr id="12" name="AutoShape 11"/>
            <p:cNvCxnSpPr>
              <a:cxnSpLocks noChangeShapeType="1"/>
              <a:stCxn id="11" idx="1"/>
              <a:endCxn id="7" idx="3"/>
            </p:cNvCxnSpPr>
            <p:nvPr/>
          </p:nvCxnSpPr>
          <p:spPr bwMode="auto">
            <a:xfrm flipH="1">
              <a:off x="5059" y="1776"/>
              <a:ext cx="221" cy="0"/>
            </a:xfrm>
            <a:prstGeom prst="straightConnector1">
              <a:avLst/>
            </a:prstGeom>
            <a:noFill/>
            <a:ln w="9525">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1"/>
          </p:nvPr>
        </p:nvSpPr>
        <p:spPr/>
        <p:txBody>
          <a:bodyPr/>
          <a:lstStyle/>
          <a:p>
            <a:pPr>
              <a:defRPr/>
            </a:pPr>
            <a:fld id="{4E330E04-C603-3B46-9900-A0727B090AF1}" type="slidenum">
              <a:rPr lang="en-CA"/>
              <a:pPr>
                <a:defRPr/>
              </a:pPr>
              <a:t>188</a:t>
            </a:fld>
            <a:endParaRPr lang="en-CA"/>
          </a:p>
        </p:txBody>
      </p:sp>
      <p:sp>
        <p:nvSpPr>
          <p:cNvPr id="918530" name="Rectangle 2"/>
          <p:cNvSpPr>
            <a:spLocks noGrp="1" noChangeArrowheads="1"/>
          </p:cNvSpPr>
          <p:nvPr>
            <p:ph type="title"/>
          </p:nvPr>
        </p:nvSpPr>
        <p:spPr/>
        <p:txBody>
          <a:bodyPr/>
          <a:lstStyle/>
          <a:p>
            <a:pPr>
              <a:defRPr/>
            </a:pPr>
            <a:r>
              <a:rPr lang="en-US" dirty="0"/>
              <a:t>Lack of Substitutability</a:t>
            </a:r>
          </a:p>
        </p:txBody>
      </p:sp>
      <p:sp>
        <p:nvSpPr>
          <p:cNvPr id="918531" name="Rectangle 3"/>
          <p:cNvSpPr>
            <a:spLocks noGrp="1" noChangeArrowheads="1"/>
          </p:cNvSpPr>
          <p:nvPr>
            <p:ph type="body" sz="half" idx="1"/>
          </p:nvPr>
        </p:nvSpPr>
        <p:spPr>
          <a:xfrm>
            <a:off x="609600" y="1219200"/>
            <a:ext cx="3962400" cy="2209800"/>
          </a:xfrm>
        </p:spPr>
        <p:txBody>
          <a:bodyPr/>
          <a:lstStyle/>
          <a:p>
            <a:pPr marL="0" indent="0" eaLnBrk="1" hangingPunct="1">
              <a:lnSpc>
                <a:spcPct val="90000"/>
              </a:lnSpc>
              <a:spcBef>
                <a:spcPct val="0"/>
              </a:spcBef>
              <a:buFontTx/>
              <a:buNone/>
              <a:defRPr/>
            </a:pPr>
            <a:r>
              <a:rPr lang="en-US" sz="1400" dirty="0">
                <a:latin typeface="Courier New" charset="0"/>
              </a:rPr>
              <a:t>class Rectangle : public Shape</a:t>
            </a:r>
            <a:r>
              <a:rPr lang="fr-CA" sz="1400" dirty="0">
                <a:latin typeface="Courier New" charset="0"/>
              </a:rPr>
              <a:t> </a:t>
            </a:r>
            <a:r>
              <a:rPr lang="en-US" sz="1400" dirty="0">
                <a:latin typeface="Courier New" charset="0"/>
              </a:rPr>
              <a:t>{ </a:t>
            </a:r>
          </a:p>
          <a:p>
            <a:pPr marL="0" indent="0" eaLnBrk="1" hangingPunct="1">
              <a:lnSpc>
                <a:spcPct val="90000"/>
              </a:lnSpc>
              <a:spcBef>
                <a:spcPct val="0"/>
              </a:spcBef>
              <a:buFontTx/>
              <a:buNone/>
              <a:defRPr/>
            </a:pPr>
            <a:r>
              <a:rPr lang="en-US" sz="1400" dirty="0">
                <a:latin typeface="Courier New" charset="0"/>
              </a:rPr>
              <a:t>private:</a:t>
            </a:r>
            <a:r>
              <a:rPr lang="fr-CA" sz="1400" dirty="0">
                <a:latin typeface="Courier New" charset="0"/>
              </a:rPr>
              <a:t> </a:t>
            </a:r>
            <a:r>
              <a:rPr lang="en-US" sz="1400" dirty="0" err="1">
                <a:latin typeface="Courier New" charset="0"/>
              </a:rPr>
              <a:t>int</a:t>
            </a:r>
            <a:r>
              <a:rPr lang="en-US" sz="1400" dirty="0">
                <a:latin typeface="Courier New" charset="0"/>
              </a:rPr>
              <a:t> w, h; </a:t>
            </a:r>
          </a:p>
          <a:p>
            <a:pPr marL="0" indent="0" eaLnBrk="1" hangingPunct="1">
              <a:lnSpc>
                <a:spcPct val="90000"/>
              </a:lnSpc>
              <a:spcBef>
                <a:spcPct val="0"/>
              </a:spcBef>
              <a:buFontTx/>
              <a:buNone/>
              <a:defRPr/>
            </a:pPr>
            <a:r>
              <a:rPr lang="en-US" sz="1400" dirty="0">
                <a:latin typeface="Courier New" charset="0"/>
              </a:rPr>
              <a:t>public: </a:t>
            </a:r>
          </a:p>
          <a:p>
            <a:pPr marL="190500" lvl="1" indent="6350" eaLnBrk="1" hangingPunct="1">
              <a:lnSpc>
                <a:spcPct val="90000"/>
              </a:lnSpc>
              <a:spcBef>
                <a:spcPct val="0"/>
              </a:spcBef>
              <a:buFontTx/>
              <a:buNone/>
              <a:defRPr/>
            </a:pPr>
            <a:r>
              <a:rPr lang="en-US" sz="1400" dirty="0">
                <a:latin typeface="Courier New" charset="0"/>
              </a:rPr>
              <a:t>virtual void </a:t>
            </a:r>
            <a:r>
              <a:rPr lang="en-US" sz="1400" dirty="0" err="1">
                <a:latin typeface="Courier New" charset="0"/>
              </a:rPr>
              <a:t>set_width</a:t>
            </a:r>
            <a:r>
              <a:rPr lang="en-US" sz="1400" dirty="0">
                <a:latin typeface="Courier New" charset="0"/>
              </a:rPr>
              <a:t>(</a:t>
            </a:r>
            <a:r>
              <a:rPr lang="en-US" sz="1400" dirty="0" err="1">
                <a:latin typeface="Courier New" charset="0"/>
              </a:rPr>
              <a:t>int</a:t>
            </a:r>
            <a:r>
              <a:rPr lang="en-US" sz="1400" dirty="0">
                <a:latin typeface="Courier New" charset="0"/>
              </a:rPr>
              <a:t> </a:t>
            </a:r>
            <a:r>
              <a:rPr lang="en-US" sz="1400" dirty="0" err="1">
                <a:latin typeface="Courier New" charset="0"/>
              </a:rPr>
              <a:t>wi</a:t>
            </a:r>
            <a:r>
              <a:rPr lang="en-US" sz="1400" dirty="0">
                <a:latin typeface="Courier New" charset="0"/>
              </a:rPr>
              <a:t>) </a:t>
            </a:r>
            <a:r>
              <a:rPr lang="fr-CA" sz="1400" dirty="0">
                <a:latin typeface="Courier New" charset="0"/>
              </a:rPr>
              <a:t>{</a:t>
            </a:r>
          </a:p>
          <a:p>
            <a:pPr marL="387350" lvl="2" indent="0" eaLnBrk="1" hangingPunct="1">
              <a:lnSpc>
                <a:spcPct val="90000"/>
              </a:lnSpc>
              <a:spcBef>
                <a:spcPct val="0"/>
              </a:spcBef>
              <a:buFontTx/>
              <a:buNone/>
              <a:defRPr/>
            </a:pPr>
            <a:r>
              <a:rPr lang="en-US" sz="1400" dirty="0">
                <a:latin typeface="Courier New" charset="0"/>
              </a:rPr>
              <a:t>w=</a:t>
            </a:r>
            <a:r>
              <a:rPr lang="en-US" sz="1400" dirty="0" err="1">
                <a:latin typeface="Courier New" charset="0"/>
              </a:rPr>
              <a:t>wi</a:t>
            </a:r>
            <a:r>
              <a:rPr lang="en-US" sz="1400" dirty="0">
                <a:latin typeface="Courier New" charset="0"/>
              </a:rPr>
              <a:t>; </a:t>
            </a:r>
            <a:endParaRPr lang="fr-CA" sz="1400" dirty="0">
              <a:latin typeface="Courier New" charset="0"/>
            </a:endParaRPr>
          </a:p>
          <a:p>
            <a:pPr marL="190500" lvl="1" indent="6350" eaLnBrk="1" hangingPunct="1">
              <a:lnSpc>
                <a:spcPct val="90000"/>
              </a:lnSpc>
              <a:spcBef>
                <a:spcPct val="0"/>
              </a:spcBef>
              <a:buFontTx/>
              <a:buNone/>
              <a:defRPr/>
            </a:pPr>
            <a:r>
              <a:rPr lang="en-US" sz="1400" dirty="0">
                <a:latin typeface="Courier New" charset="0"/>
              </a:rPr>
              <a:t>} </a:t>
            </a:r>
          </a:p>
          <a:p>
            <a:pPr marL="190500" lvl="1" indent="6350" eaLnBrk="1" hangingPunct="1">
              <a:lnSpc>
                <a:spcPct val="90000"/>
              </a:lnSpc>
              <a:spcBef>
                <a:spcPct val="0"/>
              </a:spcBef>
              <a:buFontTx/>
              <a:buNone/>
              <a:defRPr/>
            </a:pPr>
            <a:r>
              <a:rPr lang="en-US" sz="1400" dirty="0">
                <a:latin typeface="Courier New" charset="0"/>
              </a:rPr>
              <a:t>virtual void </a:t>
            </a:r>
            <a:r>
              <a:rPr lang="en-US" sz="1400" dirty="0" err="1">
                <a:latin typeface="Courier New" charset="0"/>
              </a:rPr>
              <a:t>set_height</a:t>
            </a:r>
            <a:r>
              <a:rPr lang="en-US" sz="1400" dirty="0">
                <a:latin typeface="Courier New" charset="0"/>
              </a:rPr>
              <a:t>(</a:t>
            </a:r>
            <a:r>
              <a:rPr lang="en-US" sz="1400" dirty="0" err="1">
                <a:latin typeface="Courier New" charset="0"/>
              </a:rPr>
              <a:t>int</a:t>
            </a:r>
            <a:r>
              <a:rPr lang="en-US" sz="1400" dirty="0">
                <a:latin typeface="Courier New" charset="0"/>
              </a:rPr>
              <a:t> he) {</a:t>
            </a:r>
            <a:endParaRPr lang="fr-CA" sz="1400" dirty="0">
              <a:latin typeface="Courier New" charset="0"/>
            </a:endParaRPr>
          </a:p>
          <a:p>
            <a:pPr marL="387350" lvl="2" indent="0" eaLnBrk="1" hangingPunct="1">
              <a:lnSpc>
                <a:spcPct val="90000"/>
              </a:lnSpc>
              <a:spcBef>
                <a:spcPct val="0"/>
              </a:spcBef>
              <a:buFontTx/>
              <a:buNone/>
              <a:defRPr/>
            </a:pPr>
            <a:r>
              <a:rPr lang="en-US" sz="1400" dirty="0">
                <a:latin typeface="Courier New" charset="0"/>
              </a:rPr>
              <a:t>h=he; </a:t>
            </a:r>
            <a:endParaRPr lang="fr-CA" sz="1400" dirty="0">
              <a:latin typeface="Courier New" charset="0"/>
            </a:endParaRPr>
          </a:p>
          <a:p>
            <a:pPr marL="190500" lvl="1" indent="6350" eaLnBrk="1" hangingPunct="1">
              <a:lnSpc>
                <a:spcPct val="90000"/>
              </a:lnSpc>
              <a:spcBef>
                <a:spcPct val="0"/>
              </a:spcBef>
              <a:buFontTx/>
              <a:buNone/>
              <a:defRPr/>
            </a:pPr>
            <a:r>
              <a:rPr lang="en-US" sz="1400" dirty="0">
                <a:latin typeface="Courier New" charset="0"/>
              </a:rPr>
              <a:t>} </a:t>
            </a:r>
          </a:p>
          <a:p>
            <a:pPr marL="0" indent="0" eaLnBrk="1" hangingPunct="1">
              <a:lnSpc>
                <a:spcPct val="90000"/>
              </a:lnSpc>
              <a:spcBef>
                <a:spcPct val="0"/>
              </a:spcBef>
              <a:buFontTx/>
              <a:buNone/>
              <a:defRPr/>
            </a:pPr>
            <a:r>
              <a:rPr lang="en-US" sz="1400" dirty="0">
                <a:latin typeface="Courier New" charset="0"/>
              </a:rPr>
              <a:t>} </a:t>
            </a:r>
          </a:p>
        </p:txBody>
      </p:sp>
      <p:sp>
        <p:nvSpPr>
          <p:cNvPr id="918532" name="Rectangle 4"/>
          <p:cNvSpPr>
            <a:spLocks noGrp="1" noChangeArrowheads="1"/>
          </p:cNvSpPr>
          <p:nvPr>
            <p:ph type="body" sz="half" idx="2"/>
          </p:nvPr>
        </p:nvSpPr>
        <p:spPr>
          <a:xfrm>
            <a:off x="4724400" y="1219200"/>
            <a:ext cx="3810000" cy="2209800"/>
          </a:xfrm>
        </p:spPr>
        <p:txBody>
          <a:bodyPr/>
          <a:lstStyle/>
          <a:p>
            <a:pPr marL="0" indent="0" eaLnBrk="1" hangingPunct="1">
              <a:lnSpc>
                <a:spcPct val="90000"/>
              </a:lnSpc>
              <a:spcBef>
                <a:spcPct val="0"/>
              </a:spcBef>
              <a:buFontTx/>
              <a:buNone/>
              <a:defRPr/>
            </a:pPr>
            <a:r>
              <a:rPr lang="en-US" sz="1400" dirty="0">
                <a:latin typeface="Courier New" charset="0"/>
              </a:rPr>
              <a:t>class Square : public Rectangle</a:t>
            </a:r>
            <a:r>
              <a:rPr lang="fr-CA" sz="1400" dirty="0">
                <a:latin typeface="Courier New" charset="0"/>
              </a:rPr>
              <a:t> </a:t>
            </a:r>
            <a:r>
              <a:rPr lang="en-US" sz="1400" dirty="0">
                <a:latin typeface="Courier New" charset="0"/>
              </a:rPr>
              <a:t>{ </a:t>
            </a:r>
          </a:p>
          <a:p>
            <a:pPr marL="0" indent="0" eaLnBrk="1" hangingPunct="1">
              <a:lnSpc>
                <a:spcPct val="90000"/>
              </a:lnSpc>
              <a:spcBef>
                <a:spcPct val="0"/>
              </a:spcBef>
              <a:buFontTx/>
              <a:buNone/>
              <a:defRPr/>
            </a:pPr>
            <a:r>
              <a:rPr lang="en-US" sz="1400" dirty="0">
                <a:latin typeface="Courier New" charset="0"/>
              </a:rPr>
              <a:t>public: </a:t>
            </a:r>
          </a:p>
          <a:p>
            <a:pPr marL="190500" lvl="1" indent="0" eaLnBrk="1" hangingPunct="1">
              <a:lnSpc>
                <a:spcPct val="90000"/>
              </a:lnSpc>
              <a:spcBef>
                <a:spcPct val="0"/>
              </a:spcBef>
              <a:buFontTx/>
              <a:buNone/>
              <a:defRPr/>
            </a:pPr>
            <a:r>
              <a:rPr lang="en-US" sz="1400" dirty="0">
                <a:latin typeface="Courier New" charset="0"/>
              </a:rPr>
              <a:t>void </a:t>
            </a:r>
            <a:r>
              <a:rPr lang="en-US" sz="1400" dirty="0" err="1">
                <a:latin typeface="Courier New" charset="0"/>
              </a:rPr>
              <a:t>set_width</a:t>
            </a:r>
            <a:r>
              <a:rPr lang="en-US" sz="1400" dirty="0">
                <a:latin typeface="Courier New" charset="0"/>
              </a:rPr>
              <a:t>(</a:t>
            </a:r>
            <a:r>
              <a:rPr lang="en-US" sz="1400" dirty="0" err="1">
                <a:latin typeface="Courier New" charset="0"/>
              </a:rPr>
              <a:t>int</a:t>
            </a:r>
            <a:r>
              <a:rPr lang="en-US" sz="1400" dirty="0">
                <a:latin typeface="Courier New" charset="0"/>
              </a:rPr>
              <a:t> w)</a:t>
            </a:r>
            <a:r>
              <a:rPr lang="fr-CA" sz="1400" dirty="0">
                <a:latin typeface="Courier New" charset="0"/>
              </a:rPr>
              <a:t> </a:t>
            </a:r>
            <a:r>
              <a:rPr lang="en-US" sz="1400" dirty="0">
                <a:latin typeface="Courier New" charset="0"/>
              </a:rPr>
              <a:t>{</a:t>
            </a:r>
            <a:endParaRPr lang="fr-CA" sz="1400" dirty="0">
              <a:latin typeface="Courier New" charset="0"/>
            </a:endParaRPr>
          </a:p>
          <a:p>
            <a:pPr marL="381000" lvl="2" indent="0" eaLnBrk="1" hangingPunct="1">
              <a:lnSpc>
                <a:spcPct val="90000"/>
              </a:lnSpc>
              <a:spcBef>
                <a:spcPct val="0"/>
              </a:spcBef>
              <a:buFontTx/>
              <a:buNone/>
              <a:defRPr/>
            </a:pPr>
            <a:r>
              <a:rPr lang="en-US" sz="1400" dirty="0">
                <a:latin typeface="Courier New" charset="0"/>
              </a:rPr>
              <a:t>Rectangle::</a:t>
            </a:r>
            <a:r>
              <a:rPr lang="en-US" sz="1400" dirty="0" err="1">
                <a:latin typeface="Courier New" charset="0"/>
              </a:rPr>
              <a:t>set_height</a:t>
            </a:r>
            <a:r>
              <a:rPr lang="en-US" sz="1400" dirty="0">
                <a:latin typeface="Courier New" charset="0"/>
              </a:rPr>
              <a:t>(w); </a:t>
            </a:r>
            <a:endParaRPr lang="fr-CA" sz="1400" dirty="0">
              <a:latin typeface="Courier New" charset="0"/>
            </a:endParaRPr>
          </a:p>
          <a:p>
            <a:pPr marL="381000" lvl="2" indent="0" eaLnBrk="1" hangingPunct="1">
              <a:lnSpc>
                <a:spcPct val="90000"/>
              </a:lnSpc>
              <a:spcBef>
                <a:spcPct val="0"/>
              </a:spcBef>
              <a:buFontTx/>
              <a:buNone/>
              <a:defRPr/>
            </a:pPr>
            <a:r>
              <a:rPr lang="en-US" sz="1400" dirty="0">
                <a:latin typeface="Courier New" charset="0"/>
              </a:rPr>
              <a:t>Rectangle::</a:t>
            </a:r>
            <a:r>
              <a:rPr lang="en-US" sz="1400" dirty="0" err="1">
                <a:latin typeface="Courier New" charset="0"/>
              </a:rPr>
              <a:t>set_width</a:t>
            </a:r>
            <a:r>
              <a:rPr lang="en-US" sz="1400" dirty="0">
                <a:latin typeface="Courier New" charset="0"/>
              </a:rPr>
              <a:t>(w); </a:t>
            </a:r>
            <a:endParaRPr lang="fr-CA" sz="1400" dirty="0">
              <a:latin typeface="Courier New" charset="0"/>
            </a:endParaRPr>
          </a:p>
          <a:p>
            <a:pPr marL="190500" lvl="1" indent="0" eaLnBrk="1" hangingPunct="1">
              <a:lnSpc>
                <a:spcPct val="90000"/>
              </a:lnSpc>
              <a:spcBef>
                <a:spcPct val="0"/>
              </a:spcBef>
              <a:buFontTx/>
              <a:buNone/>
              <a:defRPr/>
            </a:pPr>
            <a:r>
              <a:rPr lang="en-US" sz="1400" dirty="0">
                <a:latin typeface="Courier New" charset="0"/>
              </a:rPr>
              <a:t>} </a:t>
            </a:r>
            <a:endParaRPr lang="fr-CA" sz="1400" dirty="0">
              <a:latin typeface="Courier New" charset="0"/>
            </a:endParaRPr>
          </a:p>
          <a:p>
            <a:pPr marL="190500" lvl="1" indent="0" eaLnBrk="1" hangingPunct="1">
              <a:lnSpc>
                <a:spcPct val="90000"/>
              </a:lnSpc>
              <a:spcBef>
                <a:spcPct val="0"/>
              </a:spcBef>
              <a:buFontTx/>
              <a:buNone/>
              <a:defRPr/>
            </a:pPr>
            <a:r>
              <a:rPr lang="en-US" sz="1400" dirty="0">
                <a:latin typeface="Courier New" charset="0"/>
              </a:rPr>
              <a:t>void </a:t>
            </a:r>
            <a:r>
              <a:rPr lang="en-US" sz="1400" dirty="0" err="1">
                <a:latin typeface="Courier New" charset="0"/>
              </a:rPr>
              <a:t>set_height</a:t>
            </a:r>
            <a:r>
              <a:rPr lang="en-US" sz="1400" dirty="0">
                <a:latin typeface="Courier New" charset="0"/>
              </a:rPr>
              <a:t>(</a:t>
            </a:r>
            <a:r>
              <a:rPr lang="en-US" sz="1400" dirty="0" err="1">
                <a:latin typeface="Courier New" charset="0"/>
              </a:rPr>
              <a:t>int</a:t>
            </a:r>
            <a:r>
              <a:rPr lang="en-US" sz="1400" dirty="0">
                <a:latin typeface="Courier New" charset="0"/>
              </a:rPr>
              <a:t> h) {</a:t>
            </a:r>
            <a:endParaRPr lang="fr-CA" sz="1400" dirty="0">
              <a:latin typeface="Courier New" charset="0"/>
            </a:endParaRPr>
          </a:p>
          <a:p>
            <a:pPr marL="381000" lvl="2" indent="0" eaLnBrk="1" hangingPunct="1">
              <a:lnSpc>
                <a:spcPct val="90000"/>
              </a:lnSpc>
              <a:spcBef>
                <a:spcPct val="0"/>
              </a:spcBef>
              <a:buFontTx/>
              <a:buNone/>
              <a:defRPr/>
            </a:pPr>
            <a:r>
              <a:rPr lang="fr-CA" sz="1400" dirty="0">
                <a:latin typeface="Courier New" charset="0"/>
              </a:rPr>
              <a:t>s</a:t>
            </a:r>
            <a:r>
              <a:rPr lang="en-US" sz="1400" dirty="0" err="1">
                <a:latin typeface="Courier New" charset="0"/>
              </a:rPr>
              <a:t>et_width</a:t>
            </a:r>
            <a:r>
              <a:rPr lang="en-US" sz="1400" dirty="0">
                <a:latin typeface="Courier New" charset="0"/>
              </a:rPr>
              <a:t>(h); </a:t>
            </a:r>
            <a:endParaRPr lang="fr-CA" sz="1400" dirty="0">
              <a:latin typeface="Courier New" charset="0"/>
            </a:endParaRPr>
          </a:p>
          <a:p>
            <a:pPr marL="190500" lvl="1" indent="0" eaLnBrk="1" hangingPunct="1">
              <a:lnSpc>
                <a:spcPct val="90000"/>
              </a:lnSpc>
              <a:spcBef>
                <a:spcPct val="0"/>
              </a:spcBef>
              <a:buFontTx/>
              <a:buNone/>
              <a:defRPr/>
            </a:pPr>
            <a:r>
              <a:rPr lang="en-US" sz="1400" dirty="0">
                <a:latin typeface="Courier New" charset="0"/>
              </a:rPr>
              <a:t>} </a:t>
            </a:r>
          </a:p>
          <a:p>
            <a:pPr marL="0" indent="0" eaLnBrk="1" hangingPunct="1">
              <a:lnSpc>
                <a:spcPct val="90000"/>
              </a:lnSpc>
              <a:spcBef>
                <a:spcPct val="0"/>
              </a:spcBef>
              <a:buFontTx/>
              <a:buNone/>
              <a:defRPr/>
            </a:pPr>
            <a:r>
              <a:rPr lang="en-US" sz="1400" dirty="0">
                <a:latin typeface="Courier New" charset="0"/>
              </a:rPr>
              <a:t>}</a:t>
            </a:r>
            <a:endParaRPr lang="fr-CA" sz="1400" dirty="0">
              <a:latin typeface="Courier New" charset="0"/>
            </a:endParaRPr>
          </a:p>
          <a:p>
            <a:pPr marL="0" indent="0" eaLnBrk="1" hangingPunct="1">
              <a:lnSpc>
                <a:spcPct val="90000"/>
              </a:lnSpc>
              <a:spcBef>
                <a:spcPct val="0"/>
              </a:spcBef>
              <a:buFontTx/>
              <a:buNone/>
              <a:defRPr/>
            </a:pPr>
            <a:endParaRPr lang="fr-CA" sz="1400" dirty="0">
              <a:latin typeface="Courier New" charset="0"/>
            </a:endParaRPr>
          </a:p>
        </p:txBody>
      </p:sp>
      <p:sp>
        <p:nvSpPr>
          <p:cNvPr id="918533" name="Rectangle 5"/>
          <p:cNvSpPr>
            <a:spLocks noChangeArrowheads="1"/>
          </p:cNvSpPr>
          <p:nvPr/>
        </p:nvSpPr>
        <p:spPr bwMode="auto">
          <a:xfrm>
            <a:off x="685800" y="3286124"/>
            <a:ext cx="7772400" cy="1438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0188" indent="-230188" eaLnBrk="1" hangingPunct="1">
              <a:defRPr/>
            </a:pPr>
            <a:r>
              <a:rPr lang="en-US" sz="1400" dirty="0">
                <a:latin typeface="Courier New" pitchFamily="49" charset="0"/>
                <a:cs typeface="Courier New" pitchFamily="49" charset="0"/>
              </a:rPr>
              <a:t>void </a:t>
            </a:r>
            <a:r>
              <a:rPr lang="en-US" sz="1400" dirty="0" err="1">
                <a:latin typeface="Courier New" pitchFamily="49" charset="0"/>
                <a:cs typeface="Courier New" pitchFamily="49" charset="0"/>
              </a:rPr>
              <a:t>foo</a:t>
            </a:r>
            <a:r>
              <a:rPr lang="en-US" sz="1400" dirty="0">
                <a:latin typeface="Courier New" pitchFamily="49" charset="0"/>
                <a:cs typeface="Courier New" pitchFamily="49" charset="0"/>
              </a:rPr>
              <a:t>(Rectangle *r)</a:t>
            </a:r>
            <a:r>
              <a:rPr lang="fr-CA" sz="1400" dirty="0">
                <a:latin typeface="Courier New" pitchFamily="49" charset="0"/>
                <a:cs typeface="Courier New" pitchFamily="49" charset="0"/>
              </a:rPr>
              <a:t> </a:t>
            </a:r>
            <a:r>
              <a:rPr lang="en-US" sz="1400" dirty="0">
                <a:latin typeface="Courier New" pitchFamily="49" charset="0"/>
                <a:cs typeface="Courier New" pitchFamily="49" charset="0"/>
              </a:rPr>
              <a:t>{ </a:t>
            </a:r>
            <a:r>
              <a:rPr lang="fr-CA" sz="1400" dirty="0">
                <a:latin typeface="Courier New" pitchFamily="49" charset="0"/>
                <a:cs typeface="Courier New" pitchFamily="49" charset="0"/>
              </a:rPr>
              <a:t>// This </a:t>
            </a:r>
            <a:r>
              <a:rPr lang="fr-CA" sz="1400" dirty="0" err="1">
                <a:latin typeface="Courier New" pitchFamily="49" charset="0"/>
                <a:cs typeface="Courier New" pitchFamily="49" charset="0"/>
              </a:rPr>
              <a:t>is</a:t>
            </a:r>
            <a:r>
              <a:rPr lang="fr-CA" sz="1400" dirty="0">
                <a:latin typeface="Courier New" pitchFamily="49" charset="0"/>
                <a:cs typeface="Courier New" pitchFamily="49" charset="0"/>
              </a:rPr>
              <a:t> the client</a:t>
            </a:r>
            <a:endParaRPr lang="en-US" sz="1400" dirty="0">
              <a:latin typeface="Courier New" pitchFamily="49" charset="0"/>
              <a:cs typeface="Courier New" pitchFamily="49" charset="0"/>
            </a:endParaRPr>
          </a:p>
          <a:p>
            <a:pPr marL="577850" lvl="1" indent="-233363" eaLnBrk="1" hangingPunct="1">
              <a:defRPr/>
            </a:pPr>
            <a:r>
              <a:rPr lang="en-US" sz="1400" dirty="0">
                <a:latin typeface="Courier New" pitchFamily="49" charset="0"/>
                <a:cs typeface="Courier New" pitchFamily="49" charset="0"/>
              </a:rPr>
              <a:t>r-&gt;</a:t>
            </a:r>
            <a:r>
              <a:rPr lang="en-US" sz="1400" dirty="0" err="1">
                <a:latin typeface="Courier New" pitchFamily="49" charset="0"/>
                <a:cs typeface="Courier New" pitchFamily="49" charset="0"/>
              </a:rPr>
              <a:t>set_width</a:t>
            </a:r>
            <a:r>
              <a:rPr lang="en-US" sz="1400" dirty="0">
                <a:latin typeface="Courier New" pitchFamily="49" charset="0"/>
                <a:cs typeface="Courier New" pitchFamily="49" charset="0"/>
              </a:rPr>
              <a:t>(5); </a:t>
            </a:r>
          </a:p>
          <a:p>
            <a:pPr marL="577850" lvl="1" indent="-233363" eaLnBrk="1" hangingPunct="1">
              <a:defRPr/>
            </a:pPr>
            <a:r>
              <a:rPr lang="en-US" sz="1400" dirty="0">
                <a:latin typeface="Courier New" pitchFamily="49" charset="0"/>
                <a:cs typeface="Courier New" pitchFamily="49" charset="0"/>
              </a:rPr>
              <a:t>r-&gt;</a:t>
            </a:r>
            <a:r>
              <a:rPr lang="en-US" sz="1400" dirty="0" err="1">
                <a:latin typeface="Courier New" pitchFamily="49" charset="0"/>
                <a:cs typeface="Courier New" pitchFamily="49" charset="0"/>
              </a:rPr>
              <a:t>set_height</a:t>
            </a:r>
            <a:r>
              <a:rPr lang="en-US" sz="1400" dirty="0">
                <a:latin typeface="Courier New" pitchFamily="49" charset="0"/>
                <a:cs typeface="Courier New" pitchFamily="49" charset="0"/>
              </a:rPr>
              <a:t>(4); </a:t>
            </a:r>
          </a:p>
          <a:p>
            <a:pPr marL="577850" lvl="1" indent="-233363" eaLnBrk="1" hangingPunct="1">
              <a:defRPr/>
            </a:pPr>
            <a:r>
              <a:rPr lang="en-US" sz="1400" dirty="0">
                <a:latin typeface="Courier New" pitchFamily="49" charset="0"/>
                <a:cs typeface="Courier New" pitchFamily="49" charset="0"/>
              </a:rPr>
              <a:t>assert((r-&gt;</a:t>
            </a:r>
            <a:r>
              <a:rPr lang="en-US" sz="1400" dirty="0" err="1">
                <a:latin typeface="Courier New" pitchFamily="49" charset="0"/>
                <a:cs typeface="Courier New" pitchFamily="49" charset="0"/>
              </a:rPr>
              <a:t>get_width</a:t>
            </a:r>
            <a:r>
              <a:rPr lang="en-US" sz="1400" dirty="0">
                <a:latin typeface="Courier New" pitchFamily="49" charset="0"/>
                <a:cs typeface="Courier New" pitchFamily="49" charset="0"/>
              </a:rPr>
              <a:t>()*r</a:t>
            </a:r>
            <a:r>
              <a:rPr lang="fr-CA" sz="1400" dirty="0">
                <a:latin typeface="Courier New" pitchFamily="49" charset="0"/>
                <a:cs typeface="Courier New" pitchFamily="49" charset="0"/>
              </a:rPr>
              <a:t>-</a:t>
            </a:r>
            <a:r>
              <a:rPr lang="en-US" sz="1400" dirty="0">
                <a:latin typeface="Courier New" pitchFamily="49" charset="0"/>
                <a:cs typeface="Courier New" pitchFamily="49" charset="0"/>
              </a:rPr>
              <a:t>&gt;</a:t>
            </a:r>
            <a:r>
              <a:rPr lang="en-US" sz="1400" dirty="0" err="1">
                <a:latin typeface="Courier New" pitchFamily="49" charset="0"/>
                <a:cs typeface="Courier New" pitchFamily="49" charset="0"/>
              </a:rPr>
              <a:t>get_height</a:t>
            </a:r>
            <a:r>
              <a:rPr lang="en-US" sz="1400" dirty="0">
                <a:latin typeface="Courier New" pitchFamily="49" charset="0"/>
                <a:cs typeface="Courier New" pitchFamily="49" charset="0"/>
              </a:rPr>
              <a:t>()) ==</a:t>
            </a:r>
            <a:r>
              <a:rPr lang="fr-CA" sz="1400" dirty="0">
                <a:latin typeface="Courier New" pitchFamily="49" charset="0"/>
                <a:cs typeface="Courier New" pitchFamily="49" charset="0"/>
              </a:rPr>
              <a:t> </a:t>
            </a:r>
            <a:r>
              <a:rPr lang="en-US" sz="1400" dirty="0">
                <a:latin typeface="Courier New" pitchFamily="49" charset="0"/>
                <a:cs typeface="Courier New" pitchFamily="49" charset="0"/>
              </a:rPr>
              <a:t>20);</a:t>
            </a:r>
            <a:r>
              <a:rPr lang="fr-CA" sz="1400" dirty="0">
                <a:latin typeface="Courier New" pitchFamily="49" charset="0"/>
                <a:cs typeface="Courier New" pitchFamily="49" charset="0"/>
              </a:rPr>
              <a:t> // Oracle</a:t>
            </a:r>
            <a:r>
              <a:rPr lang="en-US" sz="1400" dirty="0">
                <a:latin typeface="Courier New" pitchFamily="49" charset="0"/>
                <a:cs typeface="Courier New" pitchFamily="49" charset="0"/>
              </a:rPr>
              <a:t> </a:t>
            </a:r>
          </a:p>
          <a:p>
            <a:pPr marL="230188" indent="-230188" eaLnBrk="1" hangingPunct="1">
              <a:defRPr/>
            </a:pPr>
            <a:r>
              <a:rPr lang="en-US" sz="1400" dirty="0">
                <a:latin typeface="Courier New" pitchFamily="49" charset="0"/>
                <a:cs typeface="Courier New" pitchFamily="49" charset="0"/>
              </a:rPr>
              <a:t>}</a:t>
            </a:r>
          </a:p>
        </p:txBody>
      </p:sp>
      <p:sp>
        <p:nvSpPr>
          <p:cNvPr id="918534" name="Line 6"/>
          <p:cNvSpPr>
            <a:spLocks noChangeShapeType="1"/>
          </p:cNvSpPr>
          <p:nvPr/>
        </p:nvSpPr>
        <p:spPr bwMode="auto">
          <a:xfrm>
            <a:off x="4572000" y="1447800"/>
            <a:ext cx="0" cy="1838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918535" name="Line 7"/>
          <p:cNvSpPr>
            <a:spLocks noChangeShapeType="1"/>
          </p:cNvSpPr>
          <p:nvPr/>
        </p:nvSpPr>
        <p:spPr bwMode="auto">
          <a:xfrm>
            <a:off x="685800" y="3286124"/>
            <a:ext cx="777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918536" name="Line 8"/>
          <p:cNvSpPr>
            <a:spLocks noChangeShapeType="1"/>
          </p:cNvSpPr>
          <p:nvPr/>
        </p:nvSpPr>
        <p:spPr bwMode="auto">
          <a:xfrm>
            <a:off x="685800" y="4429132"/>
            <a:ext cx="777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918537" name="Rectangle 9"/>
          <p:cNvSpPr>
            <a:spLocks noChangeArrowheads="1"/>
          </p:cNvSpPr>
          <p:nvPr/>
        </p:nvSpPr>
        <p:spPr bwMode="auto">
          <a:xfrm>
            <a:off x="609600" y="4429132"/>
            <a:ext cx="8248680" cy="1819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0188" indent="-230188">
              <a:spcBef>
                <a:spcPct val="20000"/>
              </a:spcBef>
              <a:buFont typeface="Arial" pitchFamily="34" charset="0"/>
              <a:buChar char="•"/>
              <a:defRPr/>
            </a:pPr>
            <a:r>
              <a:rPr lang="en-US" sz="1800" dirty="0" smtClean="0"/>
              <a:t>If </a:t>
            </a:r>
            <a:r>
              <a:rPr lang="en-US" sz="1800" dirty="0" smtClean="0">
                <a:latin typeface="Courier New" pitchFamily="49" charset="0"/>
                <a:cs typeface="Courier New" pitchFamily="49" charset="0"/>
              </a:rPr>
              <a:t>r</a:t>
            </a:r>
            <a:r>
              <a:rPr lang="en-US" sz="1800" dirty="0" smtClean="0"/>
              <a:t> is instantiated at run time with instance of </a:t>
            </a:r>
            <a:r>
              <a:rPr lang="en-US" sz="1800" dirty="0" smtClean="0">
                <a:latin typeface="Courier New" pitchFamily="49" charset="0"/>
                <a:cs typeface="Courier New" pitchFamily="49" charset="0"/>
              </a:rPr>
              <a:t>Rectangle,</a:t>
            </a:r>
            <a:r>
              <a:rPr lang="en-US" sz="1800" dirty="0" smtClean="0">
                <a:latin typeface="Times New Roman" pitchFamily="18" charset="0"/>
                <a:cs typeface="Times New Roman" pitchFamily="18" charset="0"/>
              </a:rPr>
              <a:t> the assertion is true.</a:t>
            </a:r>
            <a:r>
              <a:rPr lang="en-US" sz="1800" dirty="0" smtClean="0"/>
              <a:t> </a:t>
            </a:r>
          </a:p>
          <a:p>
            <a:pPr marL="230188" indent="-230188">
              <a:spcBef>
                <a:spcPct val="20000"/>
              </a:spcBef>
              <a:buFont typeface="Arial" pitchFamily="34" charset="0"/>
              <a:buChar char="•"/>
              <a:defRPr/>
            </a:pPr>
            <a:r>
              <a:rPr lang="en-US" sz="1800" dirty="0" smtClean="0"/>
              <a:t>If </a:t>
            </a:r>
            <a:r>
              <a:rPr lang="en-US" sz="1800" dirty="0" smtClean="0">
                <a:latin typeface="Courier New" pitchFamily="49" charset="0"/>
                <a:cs typeface="Courier New" pitchFamily="49" charset="0"/>
              </a:rPr>
              <a:t>r</a:t>
            </a:r>
            <a:r>
              <a:rPr lang="en-US" sz="1800" dirty="0" smtClean="0"/>
              <a:t> is instantiated at run time with instance of </a:t>
            </a:r>
            <a:r>
              <a:rPr lang="en-US" sz="1800" dirty="0" smtClean="0">
                <a:latin typeface="Courier New" pitchFamily="49" charset="0"/>
                <a:cs typeface="Courier New" pitchFamily="49" charset="0"/>
              </a:rPr>
              <a:t>Square</a:t>
            </a:r>
            <a:r>
              <a:rPr lang="en-US" sz="1800" dirty="0" smtClean="0"/>
              <a:t>, the behavior observed by client is different </a:t>
            </a:r>
            <a:r>
              <a:rPr lang="en-US" sz="1800" dirty="0" smtClean="0">
                <a:latin typeface="Courier New" pitchFamily="49" charset="0"/>
                <a:cs typeface="Courier New" pitchFamily="49" charset="0"/>
              </a:rPr>
              <a:t>(width*height == 16)</a:t>
            </a:r>
          </a:p>
          <a:p>
            <a:pPr marL="230188" indent="-230188">
              <a:spcBef>
                <a:spcPct val="20000"/>
              </a:spcBef>
              <a:buFontTx/>
              <a:buChar char="•"/>
              <a:defRPr/>
            </a:pPr>
            <a:r>
              <a:rPr lang="en-US" sz="1800" dirty="0" smtClean="0"/>
              <a:t>May lead to problems</a:t>
            </a:r>
          </a:p>
          <a:p>
            <a:pPr marL="230188" indent="-230188">
              <a:spcBef>
                <a:spcPct val="20000"/>
              </a:spcBef>
              <a:buFontTx/>
              <a:buChar char="•"/>
              <a:defRPr/>
            </a:pPr>
            <a:r>
              <a:rPr lang="en-US" sz="1800" dirty="0" smtClean="0">
                <a:latin typeface="Courier New" pitchFamily="49" charset="0"/>
                <a:cs typeface="Courier New" pitchFamily="49" charset="0"/>
              </a:rPr>
              <a:t>Square</a:t>
            </a:r>
            <a:r>
              <a:rPr lang="en-US" sz="1800" dirty="0" smtClean="0"/>
              <a:t> should be defined as subclass of </a:t>
            </a:r>
            <a:r>
              <a:rPr lang="en-US" sz="1800" dirty="0" smtClean="0">
                <a:latin typeface="Courier New" pitchFamily="49" charset="0"/>
                <a:cs typeface="Courier New" pitchFamily="49" charset="0"/>
              </a:rPr>
              <a:t>Shape</a:t>
            </a:r>
            <a:r>
              <a:rPr lang="en-US" sz="1800" dirty="0" smtClean="0"/>
              <a:t>, not </a:t>
            </a:r>
            <a:r>
              <a:rPr lang="en-US" sz="1800" dirty="0" smtClean="0">
                <a:latin typeface="Courier New" pitchFamily="49" charset="0"/>
                <a:cs typeface="Courier New" pitchFamily="49" charset="0"/>
              </a:rPr>
              <a:t>Rectangle</a:t>
            </a:r>
          </a:p>
          <a:p>
            <a:pPr marL="230188" indent="-230188">
              <a:spcBef>
                <a:spcPct val="20000"/>
              </a:spcBef>
              <a:buFont typeface="Arial" pitchFamily="34" charset="0"/>
              <a:buChar char="•"/>
              <a:defRPr/>
            </a:pPr>
            <a:endParaRPr lang="en-US" sz="1800" dirty="0" smtClean="0"/>
          </a:p>
        </p:txBody>
      </p:sp>
      <p:sp>
        <p:nvSpPr>
          <p:cNvPr id="2" name="Footer Placeholder 1"/>
          <p:cNvSpPr>
            <a:spLocks noGrp="1"/>
          </p:cNvSpPr>
          <p:nvPr>
            <p:ph type="ftr" sz="quarter" idx="10"/>
          </p:nvPr>
        </p:nvSpPr>
        <p:spPr/>
        <p:txBody>
          <a:bodyPr/>
          <a:lstStyle/>
          <a:p>
            <a:pPr>
              <a:defRPr/>
            </a:pPr>
            <a:r>
              <a:rPr lang="en-US" smtClean="0"/>
              <a:t>SYSC-3120—Software Requirements Engineering </a:t>
            </a:r>
            <a:endParaRPr lang="en-US"/>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7C74CC2D-2196-1A4D-9E4F-2CA72F2F3F2B}" type="slidenum">
              <a:rPr lang="en-CA"/>
              <a:pPr>
                <a:defRPr/>
              </a:pPr>
              <a:t>189</a:t>
            </a:fld>
            <a:endParaRPr lang="en-CA"/>
          </a:p>
        </p:txBody>
      </p:sp>
      <p:sp>
        <p:nvSpPr>
          <p:cNvPr id="920578" name="Rectangle 2"/>
          <p:cNvSpPr>
            <a:spLocks noGrp="1" noChangeArrowheads="1"/>
          </p:cNvSpPr>
          <p:nvPr>
            <p:ph type="title"/>
          </p:nvPr>
        </p:nvSpPr>
        <p:spPr/>
        <p:txBody>
          <a:bodyPr/>
          <a:lstStyle/>
          <a:p>
            <a:pPr>
              <a:defRPr/>
            </a:pPr>
            <a:r>
              <a:rPr lang="en-US"/>
              <a:t>Rules</a:t>
            </a:r>
          </a:p>
        </p:txBody>
      </p:sp>
      <p:sp>
        <p:nvSpPr>
          <p:cNvPr id="920579" name="Rectangle 3"/>
          <p:cNvSpPr>
            <a:spLocks noGrp="1" noChangeArrowheads="1"/>
          </p:cNvSpPr>
          <p:nvPr>
            <p:ph type="body" idx="1"/>
          </p:nvPr>
        </p:nvSpPr>
        <p:spPr/>
        <p:txBody>
          <a:bodyPr/>
          <a:lstStyle/>
          <a:p>
            <a:pPr marL="0" indent="0">
              <a:buFontTx/>
              <a:buNone/>
              <a:defRPr/>
            </a:pPr>
            <a:r>
              <a:rPr lang="en-US" dirty="0" smtClean="0"/>
              <a:t>A number of rules must hold (have to be checked) to have substitutability</a:t>
            </a:r>
          </a:p>
          <a:p>
            <a:pPr>
              <a:defRPr/>
            </a:pPr>
            <a:r>
              <a:rPr lang="en-US" sz="1800" i="1" dirty="0" smtClean="0">
                <a:solidFill>
                  <a:srgbClr val="0000FF"/>
                </a:solidFill>
              </a:rPr>
              <a:t>Signature </a:t>
            </a:r>
            <a:r>
              <a:rPr lang="en-US" sz="1800" i="1" dirty="0">
                <a:solidFill>
                  <a:srgbClr val="0000FF"/>
                </a:solidFill>
              </a:rPr>
              <a:t>Rule</a:t>
            </a:r>
            <a:r>
              <a:rPr lang="en-US" sz="1800" dirty="0"/>
              <a:t>: </a:t>
            </a:r>
            <a:endParaRPr lang="fr-CA" sz="1800" dirty="0"/>
          </a:p>
          <a:p>
            <a:pPr lvl="1" indent="-231775">
              <a:defRPr/>
            </a:pPr>
            <a:r>
              <a:rPr lang="en-US" sz="1600" dirty="0"/>
              <a:t>The subtypes must have all the methods of the </a:t>
            </a:r>
            <a:r>
              <a:rPr lang="en-US" sz="1600" dirty="0" err="1"/>
              <a:t>supertype</a:t>
            </a:r>
            <a:r>
              <a:rPr lang="en-US" sz="1600" dirty="0"/>
              <a:t>, and the signatures of the subtypes methods must be </a:t>
            </a:r>
            <a:r>
              <a:rPr lang="en-US" sz="1600" i="1" dirty="0"/>
              <a:t>compatible</a:t>
            </a:r>
            <a:r>
              <a:rPr lang="en-US" sz="1600" dirty="0"/>
              <a:t> with the signatures of the corresponding </a:t>
            </a:r>
            <a:r>
              <a:rPr lang="en-US" sz="1600" dirty="0" err="1"/>
              <a:t>supertypes</a:t>
            </a:r>
            <a:r>
              <a:rPr lang="en-US" sz="1600" dirty="0"/>
              <a:t> methods</a:t>
            </a:r>
          </a:p>
          <a:p>
            <a:pPr lvl="1" indent="-231775">
              <a:defRPr/>
            </a:pPr>
            <a:r>
              <a:rPr lang="en-US" sz="1600" dirty="0"/>
              <a:t>In Java, this is enforced as the subtype must have all the </a:t>
            </a:r>
            <a:r>
              <a:rPr lang="en-US" sz="1600" dirty="0" err="1"/>
              <a:t>supertype</a:t>
            </a:r>
            <a:r>
              <a:rPr lang="en-US" sz="1600" dirty="0"/>
              <a:t> methods, with identical signatures except that a subtype method can have fewer exceptions (compatibility stricter than necessary here)</a:t>
            </a:r>
          </a:p>
          <a:p>
            <a:pPr>
              <a:defRPr/>
            </a:pPr>
            <a:r>
              <a:rPr lang="en-US" sz="1800" i="1" dirty="0" smtClean="0">
                <a:solidFill>
                  <a:srgbClr val="0000FF"/>
                </a:solidFill>
              </a:rPr>
              <a:t>Method </a:t>
            </a:r>
            <a:r>
              <a:rPr lang="en-US" sz="1800" i="1" dirty="0">
                <a:solidFill>
                  <a:srgbClr val="0000FF"/>
                </a:solidFill>
              </a:rPr>
              <a:t>Rule</a:t>
            </a:r>
            <a:r>
              <a:rPr lang="en-US" sz="1800" dirty="0">
                <a:solidFill>
                  <a:srgbClr val="0000FF"/>
                </a:solidFill>
              </a:rPr>
              <a:t>: </a:t>
            </a:r>
            <a:endParaRPr lang="fr-CA" sz="1800" dirty="0">
              <a:solidFill>
                <a:srgbClr val="0000FF"/>
              </a:solidFill>
            </a:endParaRPr>
          </a:p>
          <a:p>
            <a:pPr lvl="1" indent="-231775">
              <a:defRPr/>
            </a:pPr>
            <a:r>
              <a:rPr lang="en-US" sz="1600" dirty="0"/>
              <a:t>Calls on these subtype methods must </a:t>
            </a:r>
            <a:r>
              <a:rPr lang="ja-JP" altLang="en-US" sz="1600" dirty="0">
                <a:latin typeface="Arial"/>
              </a:rPr>
              <a:t>“</a:t>
            </a:r>
            <a:r>
              <a:rPr lang="en-US" sz="1600" dirty="0"/>
              <a:t>behave like</a:t>
            </a:r>
            <a:r>
              <a:rPr lang="ja-JP" altLang="en-US" sz="1600" dirty="0">
                <a:latin typeface="Arial"/>
              </a:rPr>
              <a:t>”</a:t>
            </a:r>
            <a:r>
              <a:rPr lang="en-US" sz="1600" dirty="0"/>
              <a:t> calls to the corresponding </a:t>
            </a:r>
            <a:r>
              <a:rPr lang="en-US" sz="1600" dirty="0" err="1"/>
              <a:t>supertype</a:t>
            </a:r>
            <a:r>
              <a:rPr lang="en-US" sz="1600" dirty="0"/>
              <a:t> methods.</a:t>
            </a:r>
          </a:p>
          <a:p>
            <a:pPr>
              <a:defRPr/>
            </a:pPr>
            <a:r>
              <a:rPr lang="en-US" sz="1800" i="1" dirty="0" smtClean="0">
                <a:solidFill>
                  <a:srgbClr val="0000FF"/>
                </a:solidFill>
              </a:rPr>
              <a:t>Properties </a:t>
            </a:r>
            <a:r>
              <a:rPr lang="en-US" sz="1800" i="1" dirty="0">
                <a:solidFill>
                  <a:srgbClr val="0000FF"/>
                </a:solidFill>
              </a:rPr>
              <a:t>Rule</a:t>
            </a:r>
            <a:r>
              <a:rPr lang="en-US" sz="1800" dirty="0"/>
              <a:t>: </a:t>
            </a:r>
            <a:endParaRPr lang="fr-CA" sz="1800" dirty="0"/>
          </a:p>
          <a:p>
            <a:pPr lvl="1" indent="-231775">
              <a:defRPr/>
            </a:pPr>
            <a:r>
              <a:rPr lang="en-US" sz="1600" dirty="0"/>
              <a:t>The subtype must preserve the invariant of the </a:t>
            </a:r>
            <a:r>
              <a:rPr lang="en-US" sz="1600" dirty="0" err="1"/>
              <a:t>supertype</a:t>
            </a:r>
            <a:r>
              <a:rPr lang="en-US" sz="1600" dirty="0"/>
              <a:t>. </a:t>
            </a:r>
            <a:endParaRPr lang="en-US" sz="2000" dirty="0"/>
          </a:p>
        </p:txBody>
      </p:sp>
      <p:sp>
        <p:nvSpPr>
          <p:cNvPr id="2" name="Footer Placeholder 1"/>
          <p:cNvSpPr>
            <a:spLocks noGrp="1"/>
          </p:cNvSpPr>
          <p:nvPr>
            <p:ph type="ftr" sz="quarter" idx="10"/>
          </p:nvPr>
        </p:nvSpPr>
        <p:spPr/>
        <p:txBody>
          <a:bodyPr/>
          <a:lstStyle/>
          <a:p>
            <a:pPr>
              <a:defRPr/>
            </a:pPr>
            <a:r>
              <a:rPr lang="en-US" smtClean="0"/>
              <a:t>SYSC-3120—Software Requirements Engineering </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kinds and direction</a:t>
            </a:r>
            <a:endParaRPr lang="en-US" dirty="0"/>
          </a:p>
        </p:txBody>
      </p:sp>
      <p:sp>
        <p:nvSpPr>
          <p:cNvPr id="5" name="Footer Placeholder 4"/>
          <p:cNvSpPr>
            <a:spLocks noGrp="1"/>
          </p:cNvSpPr>
          <p:nvPr>
            <p:ph type="ftr" sz="quarter" idx="10"/>
          </p:nvPr>
        </p:nvSpPr>
        <p:spPr/>
        <p:txBody>
          <a:bodyPr/>
          <a:lstStyle/>
          <a:p>
            <a:pPr>
              <a:defRPr/>
            </a:pPr>
            <a:r>
              <a:rPr lang="en-US"/>
              <a:t>SYSC-3120—Software Requirements Engineering </a:t>
            </a:r>
          </a:p>
        </p:txBody>
      </p:sp>
      <p:sp>
        <p:nvSpPr>
          <p:cNvPr id="6" name="Slide Number Placeholder 5"/>
          <p:cNvSpPr>
            <a:spLocks noGrp="1"/>
          </p:cNvSpPr>
          <p:nvPr>
            <p:ph type="sldNum" sz="quarter" idx="11"/>
          </p:nvPr>
        </p:nvSpPr>
        <p:spPr/>
        <p:txBody>
          <a:bodyPr/>
          <a:lstStyle/>
          <a:p>
            <a:pPr>
              <a:defRPr/>
            </a:pPr>
            <a:fld id="{B045CF8E-2131-5542-A176-89DABFB838D1}" type="slidenum">
              <a:rPr lang="en-US" smtClean="0"/>
              <a:pPr>
                <a:defRPr/>
              </a:pPr>
              <a:t>19</a:t>
            </a:fld>
            <a:endParaRPr lang="en-US"/>
          </a:p>
        </p:txBody>
      </p:sp>
      <p:pic>
        <p:nvPicPr>
          <p:cNvPr id="45060"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1438275"/>
            <a:ext cx="63754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4149725"/>
            <a:ext cx="5994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6680200" y="2711450"/>
            <a:ext cx="2284413" cy="831850"/>
          </a:xfrm>
          <a:prstGeom prst="rect">
            <a:avLst/>
          </a:prstGeom>
          <a:noFill/>
        </p:spPr>
        <p:txBody>
          <a:bodyPr>
            <a:spAutoFit/>
          </a:bodyPr>
          <a:lstStyle/>
          <a:p>
            <a:pPr>
              <a:defRPr/>
            </a:pPr>
            <a:r>
              <a:rPr lang="en-US" sz="1600" dirty="0">
                <a:solidFill>
                  <a:srgbClr val="0000FF"/>
                </a:solidFill>
                <a:latin typeface="+mn-lt"/>
              </a:rPr>
              <a:t>We will discuss semantics differences later</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B56C333-CD30-A541-9867-8F388B86287E}" type="slidenum">
              <a:rPr lang="en-CA"/>
              <a:pPr>
                <a:defRPr/>
              </a:pPr>
              <a:t>190</a:t>
            </a:fld>
            <a:endParaRPr lang="en-CA"/>
          </a:p>
        </p:txBody>
      </p:sp>
      <p:sp>
        <p:nvSpPr>
          <p:cNvPr id="922626" name="Rectangle 2"/>
          <p:cNvSpPr>
            <a:spLocks noGrp="1" noChangeArrowheads="1"/>
          </p:cNvSpPr>
          <p:nvPr>
            <p:ph type="title"/>
          </p:nvPr>
        </p:nvSpPr>
        <p:spPr/>
        <p:txBody>
          <a:bodyPr/>
          <a:lstStyle/>
          <a:p>
            <a:pPr>
              <a:defRPr/>
            </a:pPr>
            <a:r>
              <a:rPr lang="en-US"/>
              <a:t>Method Rule</a:t>
            </a:r>
          </a:p>
        </p:txBody>
      </p:sp>
      <p:sp>
        <p:nvSpPr>
          <p:cNvPr id="922627" name="Rectangle 3"/>
          <p:cNvSpPr>
            <a:spLocks noGrp="1" noChangeArrowheads="1"/>
          </p:cNvSpPr>
          <p:nvPr>
            <p:ph type="body" idx="1"/>
          </p:nvPr>
        </p:nvSpPr>
        <p:spPr/>
        <p:txBody>
          <a:bodyPr/>
          <a:lstStyle/>
          <a:p>
            <a:pPr>
              <a:buFontTx/>
              <a:buNone/>
              <a:defRPr/>
            </a:pPr>
            <a:r>
              <a:rPr lang="en-US" dirty="0" smtClean="0"/>
              <a:t>Method Rule </a:t>
            </a:r>
            <a:r>
              <a:rPr lang="en-US" dirty="0"/>
              <a:t>can be expressed in pre- and </a:t>
            </a:r>
            <a:r>
              <a:rPr lang="en-US" dirty="0" smtClean="0"/>
              <a:t>post-conditions.</a:t>
            </a:r>
            <a:endParaRPr lang="fr-CA" dirty="0"/>
          </a:p>
          <a:p>
            <a:pPr>
              <a:defRPr/>
            </a:pPr>
            <a:r>
              <a:rPr lang="en-US" sz="1800" dirty="0"/>
              <a:t>The precondition is </a:t>
            </a:r>
            <a:r>
              <a:rPr lang="en-US" sz="1800" i="1" dirty="0"/>
              <a:t>weakened</a:t>
            </a:r>
          </a:p>
          <a:p>
            <a:pPr lvl="1">
              <a:defRPr/>
            </a:pPr>
            <a:r>
              <a:rPr lang="en-US" sz="1600" dirty="0"/>
              <a:t>Weakening the precondition implies that the subtype method requires less from the caller</a:t>
            </a:r>
            <a:endParaRPr lang="fr-CA" sz="1600" dirty="0"/>
          </a:p>
          <a:p>
            <a:pPr lvl="1">
              <a:defRPr/>
            </a:pPr>
            <a:r>
              <a:rPr lang="en-US" sz="1600" dirty="0"/>
              <a:t>If methods </a:t>
            </a:r>
            <a:r>
              <a:rPr lang="en-US" sz="1600" dirty="0">
                <a:latin typeface="Courier New" charset="0"/>
              </a:rPr>
              <a:t>T::m()</a:t>
            </a:r>
            <a:r>
              <a:rPr lang="en-US" sz="1600" dirty="0"/>
              <a:t> and </a:t>
            </a:r>
            <a:r>
              <a:rPr lang="en-US" sz="1600" dirty="0">
                <a:latin typeface="Courier New" charset="0"/>
              </a:rPr>
              <a:t>S::m()</a:t>
            </a:r>
            <a:r>
              <a:rPr lang="en-US" sz="1600" dirty="0"/>
              <a:t> (overriding) have preconditions </a:t>
            </a:r>
            <a:r>
              <a:rPr lang="en-US" sz="1600" dirty="0">
                <a:latin typeface="Courier New" charset="0"/>
              </a:rPr>
              <a:t>PrC1</a:t>
            </a:r>
            <a:r>
              <a:rPr lang="en-US" sz="1600" dirty="0"/>
              <a:t> and </a:t>
            </a:r>
            <a:r>
              <a:rPr lang="en-US" sz="1600" dirty="0">
                <a:latin typeface="Courier New" charset="0"/>
              </a:rPr>
              <a:t>PrC2</a:t>
            </a:r>
            <a:r>
              <a:rPr lang="en-US" sz="1600" dirty="0"/>
              <a:t>, respectively, </a:t>
            </a:r>
            <a:r>
              <a:rPr lang="en-US" sz="1600" dirty="0" smtClean="0"/>
              <a:t>then </a:t>
            </a:r>
            <a:r>
              <a:rPr lang="en-US" sz="1600" dirty="0" smtClean="0">
                <a:latin typeface="Courier New" charset="0"/>
              </a:rPr>
              <a:t>PrC1 </a:t>
            </a:r>
            <a:r>
              <a:rPr lang="en-US" sz="1600" dirty="0">
                <a:latin typeface="Courier New" charset="0"/>
                <a:sym typeface="Symbol" charset="0"/>
              </a:rPr>
              <a:t></a:t>
            </a:r>
            <a:r>
              <a:rPr lang="en-US" sz="1600" dirty="0">
                <a:latin typeface="Courier New" charset="0"/>
              </a:rPr>
              <a:t> PrC2</a:t>
            </a:r>
          </a:p>
          <a:p>
            <a:pPr>
              <a:defRPr/>
            </a:pPr>
            <a:r>
              <a:rPr lang="en-US" sz="1800" dirty="0"/>
              <a:t>The </a:t>
            </a:r>
            <a:r>
              <a:rPr lang="en-US" sz="1800" dirty="0" err="1"/>
              <a:t>postcondition</a:t>
            </a:r>
            <a:r>
              <a:rPr lang="en-US" sz="1800" dirty="0"/>
              <a:t> is </a:t>
            </a:r>
            <a:r>
              <a:rPr lang="en-US" sz="1800" i="1" dirty="0"/>
              <a:t>strengthened</a:t>
            </a:r>
          </a:p>
          <a:p>
            <a:pPr lvl="1">
              <a:defRPr/>
            </a:pPr>
            <a:r>
              <a:rPr lang="en-US" dirty="0" err="1"/>
              <a:t>Stregthening</a:t>
            </a:r>
            <a:r>
              <a:rPr lang="en-US" dirty="0"/>
              <a:t> means the subtype method returns more than the </a:t>
            </a:r>
            <a:r>
              <a:rPr lang="en-US" dirty="0" err="1"/>
              <a:t>supertype</a:t>
            </a:r>
            <a:r>
              <a:rPr lang="en-US" dirty="0"/>
              <a:t> method</a:t>
            </a:r>
            <a:endParaRPr lang="fr-CA" sz="1400" dirty="0"/>
          </a:p>
          <a:p>
            <a:pPr lvl="1">
              <a:defRPr/>
            </a:pPr>
            <a:r>
              <a:rPr lang="en-US" sz="1600" dirty="0"/>
              <a:t>If methods </a:t>
            </a:r>
            <a:r>
              <a:rPr lang="en-US" sz="1600" dirty="0">
                <a:latin typeface="Courier New" charset="0"/>
              </a:rPr>
              <a:t>T::m()</a:t>
            </a:r>
            <a:r>
              <a:rPr lang="en-US" sz="1600" dirty="0"/>
              <a:t> and </a:t>
            </a:r>
            <a:r>
              <a:rPr lang="en-US" sz="1600" dirty="0">
                <a:latin typeface="Courier New" charset="0"/>
              </a:rPr>
              <a:t>S::m()</a:t>
            </a:r>
            <a:r>
              <a:rPr lang="en-US" sz="1600" dirty="0"/>
              <a:t> (overriding) have </a:t>
            </a:r>
            <a:r>
              <a:rPr lang="en-US" sz="1600" dirty="0" err="1"/>
              <a:t>postconditions</a:t>
            </a:r>
            <a:r>
              <a:rPr lang="en-US" sz="1600" dirty="0"/>
              <a:t> </a:t>
            </a:r>
            <a:r>
              <a:rPr lang="en-US" sz="1600" dirty="0">
                <a:latin typeface="Courier New" charset="0"/>
              </a:rPr>
              <a:t>PoC1</a:t>
            </a:r>
            <a:r>
              <a:rPr lang="en-US" sz="1600" dirty="0"/>
              <a:t> and </a:t>
            </a:r>
            <a:r>
              <a:rPr lang="en-US" sz="1600" dirty="0">
                <a:latin typeface="Courier New" charset="0"/>
              </a:rPr>
              <a:t>PoC2</a:t>
            </a:r>
            <a:r>
              <a:rPr lang="en-US" sz="1600" dirty="0"/>
              <a:t>, respectively, </a:t>
            </a:r>
            <a:r>
              <a:rPr lang="en-US" sz="1600" dirty="0" smtClean="0"/>
              <a:t>then</a:t>
            </a:r>
            <a:r>
              <a:rPr lang="en-US" sz="1600" dirty="0" smtClean="0">
                <a:latin typeface="Courier New" charset="0"/>
              </a:rPr>
              <a:t>(PrC1 </a:t>
            </a:r>
            <a:r>
              <a:rPr lang="en-US" sz="1600" dirty="0">
                <a:latin typeface="Courier New" charset="0"/>
              </a:rPr>
              <a:t>^ PoC2) </a:t>
            </a:r>
            <a:r>
              <a:rPr lang="en-US" sz="1600" dirty="0">
                <a:latin typeface="Courier New" charset="0"/>
                <a:sym typeface="Symbol" charset="0"/>
              </a:rPr>
              <a:t></a:t>
            </a:r>
            <a:r>
              <a:rPr lang="en-US" sz="1600" dirty="0">
                <a:latin typeface="Courier New" charset="0"/>
              </a:rPr>
              <a:t> PoC1</a:t>
            </a:r>
          </a:p>
          <a:p>
            <a:pPr>
              <a:spcBef>
                <a:spcPct val="80000"/>
              </a:spcBef>
              <a:buFont typeface="Wingdings" charset="0"/>
              <a:buChar char="Ø"/>
              <a:defRPr/>
            </a:pPr>
            <a:r>
              <a:rPr lang="en-US" sz="1800" dirty="0"/>
              <a:t>The calling code depends on the </a:t>
            </a:r>
            <a:r>
              <a:rPr lang="en-US" sz="1800" dirty="0" err="1"/>
              <a:t>postcondition</a:t>
            </a:r>
            <a:r>
              <a:rPr lang="en-US" sz="1800" dirty="0"/>
              <a:t> of the </a:t>
            </a:r>
            <a:r>
              <a:rPr lang="en-US" sz="1800" dirty="0" err="1"/>
              <a:t>supertype</a:t>
            </a:r>
            <a:r>
              <a:rPr lang="en-US" sz="1800" dirty="0"/>
              <a:t> method, but only if the precondition is </a:t>
            </a:r>
            <a:r>
              <a:rPr lang="en-US" sz="1800" dirty="0" smtClean="0"/>
              <a:t>satisfied.</a:t>
            </a:r>
            <a:endParaRPr lang="en-US" dirty="0"/>
          </a:p>
        </p:txBody>
      </p:sp>
      <p:sp>
        <p:nvSpPr>
          <p:cNvPr id="2" name="Footer Placeholder 1"/>
          <p:cNvSpPr>
            <a:spLocks noGrp="1"/>
          </p:cNvSpPr>
          <p:nvPr>
            <p:ph type="ftr" sz="quarter" idx="10"/>
          </p:nvPr>
        </p:nvSpPr>
        <p:spPr/>
        <p:txBody>
          <a:bodyPr/>
          <a:lstStyle/>
          <a:p>
            <a:pPr>
              <a:defRPr/>
            </a:pPr>
            <a:r>
              <a:rPr lang="en-US" smtClean="0"/>
              <a:t>SYSC-3120—Software Requirements Engineering </a:t>
            </a:r>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3AB267E-CC71-8345-A8CD-8C41E719DCE8}" type="slidenum">
              <a:rPr lang="en-CA"/>
              <a:pPr>
                <a:defRPr/>
              </a:pPr>
              <a:t>191</a:t>
            </a:fld>
            <a:endParaRPr lang="en-CA"/>
          </a:p>
        </p:txBody>
      </p:sp>
      <p:sp>
        <p:nvSpPr>
          <p:cNvPr id="924674" name="Rectangle 2"/>
          <p:cNvSpPr>
            <a:spLocks noGrp="1" noChangeArrowheads="1"/>
          </p:cNvSpPr>
          <p:nvPr>
            <p:ph type="title"/>
          </p:nvPr>
        </p:nvSpPr>
        <p:spPr/>
        <p:txBody>
          <a:bodyPr/>
          <a:lstStyle/>
          <a:p>
            <a:pPr>
              <a:defRPr/>
            </a:pPr>
            <a:r>
              <a:rPr lang="fr-CA" dirty="0" err="1"/>
              <a:t>Liskov</a:t>
            </a:r>
            <a:r>
              <a:rPr lang="fr-CA" dirty="0"/>
              <a:t> </a:t>
            </a:r>
            <a:r>
              <a:rPr lang="fr-CA" dirty="0">
                <a:cs typeface="Times New Roman" charset="0"/>
              </a:rPr>
              <a:t>– </a:t>
            </a:r>
            <a:r>
              <a:rPr lang="fr-CA" dirty="0" err="1">
                <a:cs typeface="Times New Roman" charset="0"/>
              </a:rPr>
              <a:t>Example</a:t>
            </a:r>
            <a:r>
              <a:rPr lang="fr-CA" dirty="0">
                <a:cs typeface="Times New Roman" charset="0"/>
              </a:rPr>
              <a:t> 1: </a:t>
            </a:r>
            <a:r>
              <a:rPr lang="en-US" dirty="0" err="1"/>
              <a:t>IntSet</a:t>
            </a:r>
            <a:endParaRPr lang="en-US" dirty="0"/>
          </a:p>
        </p:txBody>
      </p:sp>
      <p:sp>
        <p:nvSpPr>
          <p:cNvPr id="924675" name="Rectangle 3"/>
          <p:cNvSpPr>
            <a:spLocks noGrp="1" noChangeArrowheads="1"/>
          </p:cNvSpPr>
          <p:nvPr>
            <p:ph type="body" idx="1"/>
          </p:nvPr>
        </p:nvSpPr>
        <p:spPr/>
        <p:txBody>
          <a:bodyPr/>
          <a:lstStyle/>
          <a:p>
            <a:pPr marL="0" indent="0">
              <a:buFontTx/>
              <a:buNone/>
              <a:defRPr/>
            </a:pPr>
            <a:r>
              <a:rPr lang="en-US" sz="1400" dirty="0">
                <a:latin typeface="Courier New" charset="0"/>
              </a:rPr>
              <a:t>public class </a:t>
            </a:r>
            <a:r>
              <a:rPr lang="en-US" sz="1400" dirty="0" err="1">
                <a:latin typeface="Courier New" charset="0"/>
              </a:rPr>
              <a:t>IntSet</a:t>
            </a:r>
            <a:r>
              <a:rPr lang="en-US" sz="1400" dirty="0">
                <a:latin typeface="Courier New" charset="0"/>
              </a:rPr>
              <a:t> {</a:t>
            </a:r>
          </a:p>
          <a:p>
            <a:pPr marL="233363" lvl="1" indent="0">
              <a:buFontTx/>
              <a:buNone/>
              <a:defRPr/>
            </a:pPr>
            <a:r>
              <a:rPr lang="en-US" sz="1400" dirty="0">
                <a:latin typeface="Courier New" charset="0"/>
              </a:rPr>
              <a:t>private Vector </a:t>
            </a:r>
            <a:r>
              <a:rPr lang="en-US" sz="1400" dirty="0" err="1">
                <a:latin typeface="Courier New" charset="0"/>
              </a:rPr>
              <a:t>els</a:t>
            </a:r>
            <a:r>
              <a:rPr lang="en-US" sz="1400" dirty="0">
                <a:latin typeface="Courier New" charset="0"/>
              </a:rPr>
              <a:t>; // the elements</a:t>
            </a:r>
          </a:p>
          <a:p>
            <a:pPr marL="233363" lvl="1" indent="0">
              <a:spcBef>
                <a:spcPct val="40000"/>
              </a:spcBef>
              <a:buFontTx/>
              <a:buNone/>
              <a:defRPr/>
            </a:pPr>
            <a:r>
              <a:rPr lang="en-US" sz="1400" dirty="0">
                <a:latin typeface="Courier New" charset="0"/>
              </a:rPr>
              <a:t>public </a:t>
            </a:r>
            <a:r>
              <a:rPr lang="en-US" sz="1400" dirty="0" err="1">
                <a:latin typeface="Courier New" charset="0"/>
              </a:rPr>
              <a:t>IntSet</a:t>
            </a:r>
            <a:r>
              <a:rPr lang="en-US" sz="1400" dirty="0">
                <a:latin typeface="Courier New" charset="0"/>
              </a:rPr>
              <a:t>() {…}</a:t>
            </a:r>
          </a:p>
          <a:p>
            <a:pPr marL="468313" lvl="2" indent="0">
              <a:buFontTx/>
              <a:buNone/>
              <a:defRPr/>
            </a:pPr>
            <a:r>
              <a:rPr lang="en-US" sz="1400" dirty="0">
                <a:latin typeface="Courier New" charset="0"/>
              </a:rPr>
              <a:t>// Post: Initializes this to be empty</a:t>
            </a:r>
          </a:p>
          <a:p>
            <a:pPr marL="233363" lvl="1" indent="0">
              <a:spcBef>
                <a:spcPct val="50000"/>
              </a:spcBef>
              <a:buFontTx/>
              <a:buNone/>
              <a:defRPr/>
            </a:pPr>
            <a:r>
              <a:rPr lang="en-US" sz="1400" dirty="0">
                <a:latin typeface="Courier New" charset="0"/>
              </a:rPr>
              <a:t>public void insert (</a:t>
            </a:r>
            <a:r>
              <a:rPr lang="en-US" sz="1400" dirty="0" err="1">
                <a:latin typeface="Courier New" charset="0"/>
              </a:rPr>
              <a:t>int</a:t>
            </a:r>
            <a:r>
              <a:rPr lang="en-US" sz="1400" dirty="0">
                <a:latin typeface="Courier New" charset="0"/>
              </a:rPr>
              <a:t> x) {…}</a:t>
            </a:r>
          </a:p>
          <a:p>
            <a:pPr marL="468313" lvl="2" indent="0">
              <a:buFontTx/>
              <a:buNone/>
              <a:defRPr/>
            </a:pPr>
            <a:r>
              <a:rPr lang="en-US" sz="1400" dirty="0">
                <a:latin typeface="Courier New" charset="0"/>
              </a:rPr>
              <a:t>// Post: Adds x to the elements of this</a:t>
            </a:r>
          </a:p>
          <a:p>
            <a:pPr marL="233363" lvl="1" indent="0">
              <a:spcBef>
                <a:spcPct val="50000"/>
              </a:spcBef>
              <a:buFontTx/>
              <a:buNone/>
              <a:defRPr/>
            </a:pPr>
            <a:r>
              <a:rPr lang="en-US" sz="1400" dirty="0">
                <a:latin typeface="Courier New" charset="0"/>
              </a:rPr>
              <a:t>public void remove (</a:t>
            </a:r>
            <a:r>
              <a:rPr lang="en-US" sz="1400" dirty="0" err="1">
                <a:latin typeface="Courier New" charset="0"/>
              </a:rPr>
              <a:t>int</a:t>
            </a:r>
            <a:r>
              <a:rPr lang="en-US" sz="1400" dirty="0">
                <a:latin typeface="Courier New" charset="0"/>
              </a:rPr>
              <a:t> x) {…}</a:t>
            </a:r>
          </a:p>
          <a:p>
            <a:pPr marL="468313" lvl="2" indent="0">
              <a:buFontTx/>
              <a:buNone/>
              <a:defRPr/>
            </a:pPr>
            <a:r>
              <a:rPr lang="en-US" sz="1400" dirty="0">
                <a:latin typeface="Courier New" charset="0"/>
              </a:rPr>
              <a:t>// Post: Remove x from the elements of this</a:t>
            </a:r>
          </a:p>
          <a:p>
            <a:pPr marL="233363" lvl="1" indent="0">
              <a:spcBef>
                <a:spcPct val="50000"/>
              </a:spcBef>
              <a:buFontTx/>
              <a:buNone/>
              <a:defRPr/>
            </a:pPr>
            <a:r>
              <a:rPr lang="en-US" sz="1400" dirty="0">
                <a:latin typeface="Courier New" charset="0"/>
              </a:rPr>
              <a:t>public </a:t>
            </a:r>
            <a:r>
              <a:rPr lang="en-US" sz="1400" dirty="0" err="1">
                <a:latin typeface="Courier New" charset="0"/>
              </a:rPr>
              <a:t>boolean</a:t>
            </a:r>
            <a:r>
              <a:rPr lang="en-US" sz="1400" dirty="0">
                <a:latin typeface="Courier New" charset="0"/>
              </a:rPr>
              <a:t> </a:t>
            </a:r>
            <a:r>
              <a:rPr lang="en-US" sz="1400" dirty="0" err="1">
                <a:latin typeface="Courier New" charset="0"/>
              </a:rPr>
              <a:t>isIn</a:t>
            </a:r>
            <a:r>
              <a:rPr lang="en-US" sz="1400" dirty="0">
                <a:latin typeface="Courier New" charset="0"/>
              </a:rPr>
              <a:t> (</a:t>
            </a:r>
            <a:r>
              <a:rPr lang="en-US" sz="1400" dirty="0" err="1">
                <a:latin typeface="Courier New" charset="0"/>
              </a:rPr>
              <a:t>int</a:t>
            </a:r>
            <a:r>
              <a:rPr lang="en-US" sz="1400" dirty="0">
                <a:latin typeface="Courier New" charset="0"/>
              </a:rPr>
              <a:t> x) {…}</a:t>
            </a:r>
            <a:endParaRPr lang="en-US" sz="1400" b="1" dirty="0">
              <a:latin typeface="Courier New" charset="0"/>
            </a:endParaRPr>
          </a:p>
          <a:p>
            <a:pPr marL="468313" lvl="2" indent="0">
              <a:buFontTx/>
              <a:buNone/>
              <a:defRPr/>
            </a:pPr>
            <a:r>
              <a:rPr lang="en-US" sz="1400" dirty="0">
                <a:latin typeface="Courier New" charset="0"/>
              </a:rPr>
              <a:t>//Post: If x is in this returns true else returns false</a:t>
            </a:r>
          </a:p>
          <a:p>
            <a:pPr marL="233363" lvl="1" indent="0">
              <a:spcBef>
                <a:spcPct val="50000"/>
              </a:spcBef>
              <a:buFontTx/>
              <a:buNone/>
              <a:defRPr/>
            </a:pPr>
            <a:r>
              <a:rPr lang="en-US" sz="1400" dirty="0">
                <a:latin typeface="Courier New" charset="0"/>
              </a:rPr>
              <a:t>public </a:t>
            </a:r>
            <a:r>
              <a:rPr lang="en-US" sz="1400" dirty="0" err="1">
                <a:latin typeface="Courier New" charset="0"/>
              </a:rPr>
              <a:t>int</a:t>
            </a:r>
            <a:r>
              <a:rPr lang="en-US" sz="1400" dirty="0">
                <a:latin typeface="Courier New" charset="0"/>
              </a:rPr>
              <a:t> size () {…}</a:t>
            </a:r>
          </a:p>
          <a:p>
            <a:pPr marL="468313" lvl="2" indent="0">
              <a:buFontTx/>
              <a:buNone/>
              <a:defRPr/>
            </a:pPr>
            <a:r>
              <a:rPr lang="en-US" sz="1400" dirty="0">
                <a:latin typeface="Courier New" charset="0"/>
              </a:rPr>
              <a:t>//Post: Returns the cardinality of this</a:t>
            </a:r>
          </a:p>
          <a:p>
            <a:pPr marL="233363" lvl="1" indent="0">
              <a:spcBef>
                <a:spcPct val="50000"/>
              </a:spcBef>
              <a:buFontTx/>
              <a:buNone/>
              <a:defRPr/>
            </a:pPr>
            <a:r>
              <a:rPr lang="en-US" sz="1400" dirty="0">
                <a:latin typeface="Courier New" charset="0"/>
              </a:rPr>
              <a:t>public </a:t>
            </a:r>
            <a:r>
              <a:rPr lang="en-US" sz="1400" dirty="0" err="1">
                <a:latin typeface="Courier New" charset="0"/>
              </a:rPr>
              <a:t>boolean</a:t>
            </a:r>
            <a:r>
              <a:rPr lang="en-US" sz="1400" dirty="0">
                <a:latin typeface="Courier New" charset="0"/>
              </a:rPr>
              <a:t> subset (</a:t>
            </a:r>
            <a:r>
              <a:rPr lang="en-US" sz="1400" dirty="0" err="1">
                <a:latin typeface="Courier New" charset="0"/>
              </a:rPr>
              <a:t>IntSet</a:t>
            </a:r>
            <a:r>
              <a:rPr lang="en-US" sz="1400" dirty="0">
                <a:latin typeface="Courier New" charset="0"/>
              </a:rPr>
              <a:t> s) {…}</a:t>
            </a:r>
          </a:p>
          <a:p>
            <a:pPr marL="468313" lvl="2" indent="0">
              <a:buFontTx/>
              <a:buNone/>
              <a:defRPr/>
            </a:pPr>
            <a:r>
              <a:rPr lang="en-US" sz="1400" dirty="0">
                <a:latin typeface="Courier New" charset="0"/>
              </a:rPr>
              <a:t>//Post: Returns true if this is a subset of s else returns false</a:t>
            </a:r>
          </a:p>
          <a:p>
            <a:pPr marL="0" indent="0">
              <a:buFontTx/>
              <a:buNone/>
              <a:defRPr/>
            </a:pPr>
            <a:r>
              <a:rPr lang="en-US" sz="1400" dirty="0">
                <a:latin typeface="Courier New" charset="0"/>
              </a:rPr>
              <a:t>}</a:t>
            </a:r>
          </a:p>
        </p:txBody>
      </p:sp>
      <p:sp>
        <p:nvSpPr>
          <p:cNvPr id="2" name="Footer Placeholder 1"/>
          <p:cNvSpPr>
            <a:spLocks noGrp="1"/>
          </p:cNvSpPr>
          <p:nvPr>
            <p:ph type="ftr" sz="quarter" idx="10"/>
          </p:nvPr>
        </p:nvSpPr>
        <p:spPr/>
        <p:txBody>
          <a:bodyPr/>
          <a:lstStyle/>
          <a:p>
            <a:pPr>
              <a:defRPr/>
            </a:pPr>
            <a:r>
              <a:rPr lang="en-US" smtClean="0"/>
              <a:t>SYSC-3120—Software Requirements Engineering </a:t>
            </a:r>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2BD4D75-51C2-1447-AF68-2DBFD9F4887D}" type="slidenum">
              <a:rPr lang="en-CA"/>
              <a:pPr>
                <a:defRPr/>
              </a:pPr>
              <a:t>192</a:t>
            </a:fld>
            <a:endParaRPr lang="en-CA"/>
          </a:p>
        </p:txBody>
      </p:sp>
      <p:sp>
        <p:nvSpPr>
          <p:cNvPr id="926722" name="Rectangle 2"/>
          <p:cNvSpPr>
            <a:spLocks noGrp="1" noChangeArrowheads="1"/>
          </p:cNvSpPr>
          <p:nvPr>
            <p:ph type="title"/>
          </p:nvPr>
        </p:nvSpPr>
        <p:spPr/>
        <p:txBody>
          <a:bodyPr/>
          <a:lstStyle/>
          <a:p>
            <a:pPr>
              <a:defRPr/>
            </a:pPr>
            <a:r>
              <a:rPr lang="fr-CA" dirty="0" err="1"/>
              <a:t>Liskov</a:t>
            </a:r>
            <a:r>
              <a:rPr lang="fr-CA" dirty="0"/>
              <a:t> </a:t>
            </a:r>
            <a:r>
              <a:rPr lang="fr-CA" dirty="0">
                <a:cs typeface="Times New Roman" charset="0"/>
              </a:rPr>
              <a:t>– </a:t>
            </a:r>
            <a:r>
              <a:rPr lang="fr-CA" dirty="0" err="1">
                <a:cs typeface="Times New Roman" charset="0"/>
              </a:rPr>
              <a:t>Example</a:t>
            </a:r>
            <a:r>
              <a:rPr lang="fr-CA" dirty="0">
                <a:cs typeface="Times New Roman" charset="0"/>
              </a:rPr>
              <a:t> 1: </a:t>
            </a:r>
            <a:r>
              <a:rPr lang="en-US" dirty="0" err="1"/>
              <a:t>MaxIntSet</a:t>
            </a:r>
            <a:endParaRPr lang="en-US" dirty="0"/>
          </a:p>
        </p:txBody>
      </p:sp>
      <p:sp>
        <p:nvSpPr>
          <p:cNvPr id="926723" name="Rectangle 3"/>
          <p:cNvSpPr>
            <a:spLocks noGrp="1" noChangeArrowheads="1"/>
          </p:cNvSpPr>
          <p:nvPr>
            <p:ph type="body" idx="1"/>
          </p:nvPr>
        </p:nvSpPr>
        <p:spPr/>
        <p:txBody>
          <a:bodyPr/>
          <a:lstStyle/>
          <a:p>
            <a:pPr marL="0" indent="0">
              <a:buFontTx/>
              <a:buNone/>
              <a:defRPr/>
            </a:pPr>
            <a:r>
              <a:rPr lang="en-US" sz="1400" dirty="0">
                <a:latin typeface="Courier New" charset="0"/>
              </a:rPr>
              <a:t>public class </a:t>
            </a:r>
            <a:r>
              <a:rPr lang="en-US" sz="1400" dirty="0" err="1">
                <a:latin typeface="Courier New" charset="0"/>
              </a:rPr>
              <a:t>MaxIntSet</a:t>
            </a:r>
            <a:r>
              <a:rPr lang="en-US" sz="1400" dirty="0">
                <a:latin typeface="Courier New" charset="0"/>
              </a:rPr>
              <a:t> extends </a:t>
            </a:r>
            <a:r>
              <a:rPr lang="en-US" sz="1400" dirty="0" err="1">
                <a:latin typeface="Courier New" charset="0"/>
              </a:rPr>
              <a:t>IntSet</a:t>
            </a:r>
            <a:r>
              <a:rPr lang="en-US" sz="1400" dirty="0">
                <a:latin typeface="Courier New" charset="0"/>
              </a:rPr>
              <a:t> {</a:t>
            </a:r>
          </a:p>
          <a:p>
            <a:pPr marL="233363" lvl="1" indent="0">
              <a:buFontTx/>
              <a:buNone/>
              <a:defRPr/>
            </a:pPr>
            <a:r>
              <a:rPr lang="en-US" sz="1400" dirty="0">
                <a:latin typeface="Courier New" charset="0"/>
              </a:rPr>
              <a:t>private </a:t>
            </a:r>
            <a:r>
              <a:rPr lang="en-US" sz="1400" dirty="0" err="1">
                <a:latin typeface="Courier New" charset="0"/>
              </a:rPr>
              <a:t>int</a:t>
            </a:r>
            <a:r>
              <a:rPr lang="en-US" sz="1400" dirty="0">
                <a:latin typeface="Courier New" charset="0"/>
              </a:rPr>
              <a:t> biggest; // biggest element if set not empty</a:t>
            </a:r>
          </a:p>
          <a:p>
            <a:pPr marL="233363" lvl="1" indent="0">
              <a:buFontTx/>
              <a:buNone/>
              <a:defRPr/>
            </a:pPr>
            <a:r>
              <a:rPr lang="en-US" sz="1400" dirty="0">
                <a:latin typeface="Courier New" charset="0"/>
              </a:rPr>
              <a:t>public </a:t>
            </a:r>
            <a:r>
              <a:rPr lang="en-US" sz="1400" dirty="0" err="1">
                <a:latin typeface="Courier New" charset="0"/>
              </a:rPr>
              <a:t>maxIntSet</a:t>
            </a:r>
            <a:r>
              <a:rPr lang="en-US" sz="1400" dirty="0">
                <a:latin typeface="Courier New" charset="0"/>
              </a:rPr>
              <a:t> () {…} // call super()</a:t>
            </a:r>
          </a:p>
          <a:p>
            <a:pPr marL="233363" lvl="1" indent="0">
              <a:buFontTx/>
              <a:buNone/>
              <a:defRPr/>
            </a:pPr>
            <a:r>
              <a:rPr lang="en-US" sz="1400" dirty="0">
                <a:latin typeface="Courier New" charset="0"/>
              </a:rPr>
              <a:t>public max () throws </a:t>
            </a:r>
            <a:r>
              <a:rPr lang="en-US" sz="1400" dirty="0" err="1">
                <a:latin typeface="Courier New" charset="0"/>
              </a:rPr>
              <a:t>EmptyException</a:t>
            </a:r>
            <a:r>
              <a:rPr lang="en-US" sz="1400" dirty="0">
                <a:latin typeface="Courier New" charset="0"/>
              </a:rPr>
              <a:t> {…} </a:t>
            </a:r>
            <a:endParaRPr lang="fr-CA" sz="1400" dirty="0">
              <a:latin typeface="Courier New" charset="0"/>
            </a:endParaRPr>
          </a:p>
          <a:p>
            <a:pPr marL="463550" lvl="2" indent="0">
              <a:buFontTx/>
              <a:buNone/>
              <a:defRPr/>
            </a:pPr>
            <a:r>
              <a:rPr lang="en-US" sz="1400" dirty="0">
                <a:latin typeface="Courier New" charset="0"/>
              </a:rPr>
              <a:t>// new method</a:t>
            </a:r>
          </a:p>
          <a:p>
            <a:pPr marL="233363" lvl="1" indent="0">
              <a:buFontTx/>
              <a:buNone/>
              <a:defRPr/>
            </a:pPr>
            <a:r>
              <a:rPr lang="en-US" sz="1400" dirty="0">
                <a:latin typeface="Courier New" charset="0"/>
              </a:rPr>
              <a:t>public void insert (</a:t>
            </a:r>
            <a:r>
              <a:rPr lang="en-US" sz="1400" dirty="0" err="1">
                <a:latin typeface="Courier New" charset="0"/>
              </a:rPr>
              <a:t>int</a:t>
            </a:r>
            <a:r>
              <a:rPr lang="en-US" sz="1400" dirty="0">
                <a:latin typeface="Courier New" charset="0"/>
              </a:rPr>
              <a:t> x) {…}</a:t>
            </a:r>
          </a:p>
          <a:p>
            <a:pPr marL="463550" lvl="2" indent="0">
              <a:buFontTx/>
              <a:buNone/>
              <a:defRPr/>
            </a:pPr>
            <a:r>
              <a:rPr lang="en-US" sz="1400" dirty="0">
                <a:latin typeface="Courier New" charset="0"/>
              </a:rPr>
              <a:t>// overrides </a:t>
            </a:r>
            <a:r>
              <a:rPr lang="en-US" sz="1400" dirty="0" err="1">
                <a:latin typeface="Courier New" charset="0"/>
              </a:rPr>
              <a:t>InSet</a:t>
            </a:r>
            <a:r>
              <a:rPr lang="en-US" sz="1400" dirty="0">
                <a:latin typeface="Courier New" charset="0"/>
              </a:rPr>
              <a:t>::insert()</a:t>
            </a:r>
          </a:p>
          <a:p>
            <a:pPr marL="463550" lvl="2" indent="0">
              <a:buFontTx/>
              <a:buNone/>
              <a:defRPr/>
            </a:pPr>
            <a:r>
              <a:rPr lang="en-US" sz="1400" dirty="0">
                <a:latin typeface="Courier New" charset="0"/>
              </a:rPr>
              <a:t>//</a:t>
            </a:r>
            <a:r>
              <a:rPr lang="fr-CA" sz="1400" dirty="0">
                <a:latin typeface="Courier New" charset="0"/>
              </a:rPr>
              <a:t> </a:t>
            </a:r>
            <a:r>
              <a:rPr lang="en-US" sz="1400" dirty="0">
                <a:solidFill>
                  <a:srgbClr val="0000FF"/>
                </a:solidFill>
                <a:latin typeface="Courier New" charset="0"/>
              </a:rPr>
              <a:t>Additional Post: update biggest with x if x &gt; biggest</a:t>
            </a:r>
          </a:p>
          <a:p>
            <a:pPr marL="233363" lvl="1" indent="0">
              <a:buFontTx/>
              <a:buNone/>
              <a:defRPr/>
            </a:pPr>
            <a:r>
              <a:rPr lang="en-US" sz="1400" dirty="0">
                <a:latin typeface="Courier New" charset="0"/>
              </a:rPr>
              <a:t>public void remove (</a:t>
            </a:r>
            <a:r>
              <a:rPr lang="en-US" sz="1400" dirty="0" err="1">
                <a:latin typeface="Courier New" charset="0"/>
              </a:rPr>
              <a:t>int</a:t>
            </a:r>
            <a:r>
              <a:rPr lang="en-US" sz="1400" dirty="0">
                <a:latin typeface="Courier New" charset="0"/>
              </a:rPr>
              <a:t> x) {…}</a:t>
            </a:r>
          </a:p>
          <a:p>
            <a:pPr marL="463550" lvl="2" indent="0">
              <a:buFontTx/>
              <a:buNone/>
              <a:defRPr/>
            </a:pPr>
            <a:r>
              <a:rPr lang="en-US" sz="1400" dirty="0">
                <a:latin typeface="Courier New" charset="0"/>
              </a:rPr>
              <a:t>// overrides </a:t>
            </a:r>
            <a:r>
              <a:rPr lang="en-US" sz="1400" dirty="0" err="1">
                <a:latin typeface="Courier New" charset="0"/>
              </a:rPr>
              <a:t>InSet</a:t>
            </a:r>
            <a:r>
              <a:rPr lang="en-US" sz="1400" dirty="0">
                <a:latin typeface="Courier New" charset="0"/>
              </a:rPr>
              <a:t>::remove()</a:t>
            </a:r>
          </a:p>
          <a:p>
            <a:pPr marL="463550" lvl="2" indent="0">
              <a:buFontTx/>
              <a:buNone/>
              <a:defRPr/>
            </a:pPr>
            <a:r>
              <a:rPr lang="en-US" sz="1400" dirty="0">
                <a:latin typeface="Courier New" charset="0"/>
              </a:rPr>
              <a:t>//</a:t>
            </a:r>
            <a:r>
              <a:rPr lang="fr-CA" sz="1400" dirty="0">
                <a:latin typeface="Courier New" charset="0"/>
              </a:rPr>
              <a:t> </a:t>
            </a:r>
            <a:r>
              <a:rPr lang="en-US" sz="1400" dirty="0">
                <a:solidFill>
                  <a:srgbClr val="0000FF"/>
                </a:solidFill>
                <a:latin typeface="Courier New" charset="0"/>
              </a:rPr>
              <a:t>Additional Post: update biggest with next biggest element in</a:t>
            </a:r>
            <a:endParaRPr lang="fr-CA" sz="1400" dirty="0">
              <a:solidFill>
                <a:srgbClr val="0000FF"/>
              </a:solidFill>
              <a:latin typeface="Courier New" charset="0"/>
            </a:endParaRPr>
          </a:p>
          <a:p>
            <a:pPr marL="463550" lvl="2" indent="0">
              <a:buFontTx/>
              <a:buNone/>
              <a:defRPr/>
            </a:pPr>
            <a:r>
              <a:rPr lang="fr-CA" sz="1400" dirty="0">
                <a:solidFill>
                  <a:srgbClr val="0000FF"/>
                </a:solidFill>
                <a:latin typeface="Courier New" charset="0"/>
              </a:rPr>
              <a:t>//</a:t>
            </a:r>
            <a:r>
              <a:rPr lang="en-US" sz="1400" dirty="0">
                <a:solidFill>
                  <a:srgbClr val="0000FF"/>
                </a:solidFill>
                <a:latin typeface="Courier New" charset="0"/>
              </a:rPr>
              <a:t> this if x = biggest</a:t>
            </a:r>
          </a:p>
          <a:p>
            <a:pPr marL="0" indent="0">
              <a:buFontTx/>
              <a:buNone/>
              <a:defRPr/>
            </a:pPr>
            <a:r>
              <a:rPr lang="en-US" sz="1400" dirty="0">
                <a:latin typeface="Courier New" charset="0"/>
              </a:rPr>
              <a:t>}</a:t>
            </a:r>
            <a:endParaRPr lang="fr-CA" sz="1400" dirty="0">
              <a:latin typeface="Courier New" charset="0"/>
            </a:endParaRPr>
          </a:p>
          <a:p>
            <a:pPr marL="0" indent="0">
              <a:buFontTx/>
              <a:buNone/>
              <a:defRPr/>
            </a:pPr>
            <a:endParaRPr lang="fr-CA" sz="1200" dirty="0">
              <a:latin typeface="Courier New" charset="0"/>
            </a:endParaRPr>
          </a:p>
          <a:p>
            <a:pPr marL="0" indent="0">
              <a:buFontTx/>
              <a:buNone/>
              <a:defRPr/>
            </a:pPr>
            <a:r>
              <a:rPr lang="en-US" sz="1800" dirty="0"/>
              <a:t>We see that the post-conditions for insert() and remove() are stronger</a:t>
            </a:r>
            <a:r>
              <a:rPr lang="en-US" sz="1800" dirty="0" smtClean="0"/>
              <a:t>,        </a:t>
            </a:r>
            <a:r>
              <a:rPr lang="en-US" sz="1800" dirty="0"/>
              <a:t>that is they contain (imply) the post-conditions of the methods they override in the parent class.</a:t>
            </a:r>
            <a:endParaRPr lang="en-US" sz="1800" dirty="0">
              <a:latin typeface="Courier New" charset="0"/>
            </a:endParaRPr>
          </a:p>
        </p:txBody>
      </p:sp>
      <p:sp>
        <p:nvSpPr>
          <p:cNvPr id="2" name="Footer Placeholder 1"/>
          <p:cNvSpPr>
            <a:spLocks noGrp="1"/>
          </p:cNvSpPr>
          <p:nvPr>
            <p:ph type="ftr" sz="quarter" idx="10"/>
          </p:nvPr>
        </p:nvSpPr>
        <p:spPr/>
        <p:txBody>
          <a:bodyPr/>
          <a:lstStyle/>
          <a:p>
            <a:pPr>
              <a:defRPr/>
            </a:pPr>
            <a:r>
              <a:rPr lang="en-US" smtClean="0"/>
              <a:t>SYSC-3120—Software Requirements Engineering </a:t>
            </a:r>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CD88A7E-9D79-C949-82F9-11370FA819B3}" type="slidenum">
              <a:rPr lang="en-CA"/>
              <a:pPr>
                <a:defRPr/>
              </a:pPr>
              <a:t>193</a:t>
            </a:fld>
            <a:endParaRPr lang="en-CA"/>
          </a:p>
        </p:txBody>
      </p:sp>
      <p:sp>
        <p:nvSpPr>
          <p:cNvPr id="928770" name="Rectangle 2"/>
          <p:cNvSpPr>
            <a:spLocks noGrp="1" noChangeArrowheads="1"/>
          </p:cNvSpPr>
          <p:nvPr>
            <p:ph type="title"/>
          </p:nvPr>
        </p:nvSpPr>
        <p:spPr/>
        <p:txBody>
          <a:bodyPr/>
          <a:lstStyle/>
          <a:p>
            <a:pPr>
              <a:defRPr/>
            </a:pPr>
            <a:r>
              <a:rPr lang="fr-CA" dirty="0" err="1"/>
              <a:t>Liskov</a:t>
            </a:r>
            <a:r>
              <a:rPr lang="fr-CA" dirty="0"/>
              <a:t> </a:t>
            </a:r>
            <a:r>
              <a:rPr lang="en-US" dirty="0">
                <a:cs typeface="Times New Roman" charset="0"/>
              </a:rPr>
              <a:t>–</a:t>
            </a:r>
            <a:r>
              <a:rPr lang="fr-CA" dirty="0"/>
              <a:t> </a:t>
            </a:r>
            <a:r>
              <a:rPr lang="en-US" dirty="0"/>
              <a:t>Example </a:t>
            </a:r>
            <a:r>
              <a:rPr lang="fr-CA" dirty="0"/>
              <a:t>2: </a:t>
            </a:r>
            <a:r>
              <a:rPr lang="fr-CA" dirty="0" err="1"/>
              <a:t>LinkedList</a:t>
            </a:r>
            <a:r>
              <a:rPr lang="fr-CA" dirty="0"/>
              <a:t> and Set</a:t>
            </a:r>
            <a:endParaRPr lang="en-US" dirty="0"/>
          </a:p>
        </p:txBody>
      </p:sp>
      <p:sp>
        <p:nvSpPr>
          <p:cNvPr id="928771" name="Rectangle 3"/>
          <p:cNvSpPr>
            <a:spLocks noGrp="1" noChangeArrowheads="1"/>
          </p:cNvSpPr>
          <p:nvPr>
            <p:ph type="body" idx="1"/>
          </p:nvPr>
        </p:nvSpPr>
        <p:spPr/>
        <p:txBody>
          <a:bodyPr/>
          <a:lstStyle/>
          <a:p>
            <a:pPr marL="0" indent="0">
              <a:lnSpc>
                <a:spcPct val="90000"/>
              </a:lnSpc>
              <a:buFontTx/>
              <a:buNone/>
              <a:defRPr/>
            </a:pPr>
            <a:r>
              <a:rPr lang="en-US" sz="1400" dirty="0">
                <a:latin typeface="Courier New" charset="0"/>
              </a:rPr>
              <a:t>public class </a:t>
            </a:r>
            <a:r>
              <a:rPr lang="en-US" sz="1400" dirty="0" err="1">
                <a:latin typeface="Courier New" charset="0"/>
              </a:rPr>
              <a:t>LinkedList</a:t>
            </a:r>
            <a:r>
              <a:rPr lang="en-US" sz="1400" dirty="0">
                <a:latin typeface="Courier New" charset="0"/>
              </a:rPr>
              <a:t> { </a:t>
            </a:r>
          </a:p>
          <a:p>
            <a:pPr marL="230188" lvl="1" indent="0">
              <a:lnSpc>
                <a:spcPct val="90000"/>
              </a:lnSpc>
              <a:buFontTx/>
              <a:buNone/>
              <a:defRPr/>
            </a:pPr>
            <a:r>
              <a:rPr lang="en-US" sz="1400" dirty="0">
                <a:latin typeface="Courier New" charset="0"/>
              </a:rPr>
              <a:t>... </a:t>
            </a:r>
          </a:p>
          <a:p>
            <a:pPr marL="230188" lvl="1" indent="0">
              <a:lnSpc>
                <a:spcPct val="90000"/>
              </a:lnSpc>
              <a:buFontTx/>
              <a:buNone/>
              <a:defRPr/>
            </a:pPr>
            <a:r>
              <a:rPr lang="en-US" sz="1400" dirty="0">
                <a:latin typeface="Courier New" charset="0"/>
              </a:rPr>
              <a:t>/** Adds an element to the end of</a:t>
            </a:r>
            <a:r>
              <a:rPr lang="fr-CA" sz="1400" dirty="0">
                <a:latin typeface="Courier New" charset="0"/>
              </a:rPr>
              <a:t> </a:t>
            </a:r>
            <a:r>
              <a:rPr lang="en-US" sz="1400" dirty="0">
                <a:latin typeface="Courier New" charset="0"/>
              </a:rPr>
              <a:t>the list</a:t>
            </a:r>
          </a:p>
          <a:p>
            <a:pPr marL="230188" lvl="1" indent="0">
              <a:lnSpc>
                <a:spcPct val="90000"/>
              </a:lnSpc>
              <a:buFontTx/>
              <a:buNone/>
              <a:defRPr/>
            </a:pPr>
            <a:r>
              <a:rPr lang="en-US" sz="1400" dirty="0">
                <a:latin typeface="Courier New" charset="0"/>
              </a:rPr>
              <a:t>* PRE: </a:t>
            </a:r>
            <a:r>
              <a:rPr lang="fr-CA" sz="1400" dirty="0">
                <a:latin typeface="Courier New" charset="0"/>
              </a:rPr>
              <a:t> </a:t>
            </a:r>
            <a:r>
              <a:rPr lang="en-US" sz="1400" dirty="0">
                <a:latin typeface="Courier New" charset="0"/>
              </a:rPr>
              <a:t>element != null </a:t>
            </a:r>
          </a:p>
          <a:p>
            <a:pPr marL="230188" lvl="1" indent="0">
              <a:lnSpc>
                <a:spcPct val="90000"/>
              </a:lnSpc>
              <a:buFontTx/>
              <a:buNone/>
              <a:defRPr/>
            </a:pPr>
            <a:r>
              <a:rPr lang="en-US" sz="1400" dirty="0">
                <a:latin typeface="Courier New" charset="0"/>
              </a:rPr>
              <a:t>* POST: </a:t>
            </a:r>
            <a:r>
              <a:rPr lang="en-US" sz="1400" dirty="0" err="1">
                <a:latin typeface="Courier New" charset="0"/>
              </a:rPr>
              <a:t>this.getLength</a:t>
            </a:r>
            <a:r>
              <a:rPr lang="en-US" sz="1400" dirty="0">
                <a:latin typeface="Courier New" charset="0"/>
              </a:rPr>
              <a:t>() == </a:t>
            </a:r>
            <a:r>
              <a:rPr lang="en-US" sz="1400" dirty="0" err="1">
                <a:latin typeface="Courier New" charset="0"/>
              </a:rPr>
              <a:t>old.getLength</a:t>
            </a:r>
            <a:r>
              <a:rPr lang="en-US" sz="1400" dirty="0">
                <a:latin typeface="Courier New" charset="0"/>
              </a:rPr>
              <a:t>() + 1 </a:t>
            </a:r>
          </a:p>
          <a:p>
            <a:pPr marL="230188" lvl="1" indent="0">
              <a:lnSpc>
                <a:spcPct val="90000"/>
              </a:lnSpc>
              <a:buFontTx/>
              <a:buNone/>
              <a:defRPr/>
            </a:pPr>
            <a:r>
              <a:rPr lang="en-US" sz="1400" dirty="0">
                <a:latin typeface="Courier New" charset="0"/>
              </a:rPr>
              <a:t>* </a:t>
            </a:r>
            <a:r>
              <a:rPr lang="fr-CA" sz="1400" dirty="0">
                <a:latin typeface="Courier New" charset="0"/>
              </a:rPr>
              <a:t>      </a:t>
            </a:r>
            <a:r>
              <a:rPr lang="en-US" sz="1400" dirty="0">
                <a:latin typeface="Courier New" charset="0"/>
              </a:rPr>
              <a:t>&amp;&amp; </a:t>
            </a:r>
            <a:r>
              <a:rPr lang="en-US" sz="1400" dirty="0" err="1">
                <a:latin typeface="Courier New" charset="0"/>
              </a:rPr>
              <a:t>this.contains</a:t>
            </a:r>
            <a:r>
              <a:rPr lang="en-US" sz="1400" dirty="0">
                <a:latin typeface="Courier New" charset="0"/>
              </a:rPr>
              <a:t>(element) == true </a:t>
            </a:r>
          </a:p>
          <a:p>
            <a:pPr marL="230188" lvl="1" indent="0">
              <a:lnSpc>
                <a:spcPct val="90000"/>
              </a:lnSpc>
              <a:buFontTx/>
              <a:buNone/>
              <a:defRPr/>
            </a:pPr>
            <a:r>
              <a:rPr lang="en-US" sz="1400" dirty="0">
                <a:latin typeface="Courier New" charset="0"/>
              </a:rPr>
              <a:t>*/ </a:t>
            </a:r>
          </a:p>
          <a:p>
            <a:pPr marL="230188" lvl="1" indent="0">
              <a:lnSpc>
                <a:spcPct val="90000"/>
              </a:lnSpc>
              <a:buFontTx/>
              <a:buNone/>
              <a:defRPr/>
            </a:pPr>
            <a:r>
              <a:rPr lang="en-US" sz="1400" dirty="0">
                <a:latin typeface="Courier New" charset="0"/>
              </a:rPr>
              <a:t>public void </a:t>
            </a:r>
            <a:r>
              <a:rPr lang="en-US" sz="1400" dirty="0" err="1">
                <a:latin typeface="Courier New" charset="0"/>
              </a:rPr>
              <a:t>addElement</a:t>
            </a:r>
            <a:r>
              <a:rPr lang="en-US" sz="1400" dirty="0">
                <a:latin typeface="Courier New" charset="0"/>
              </a:rPr>
              <a:t>(Object element) { ... } </a:t>
            </a:r>
          </a:p>
          <a:p>
            <a:pPr marL="230188" lvl="1" indent="0">
              <a:lnSpc>
                <a:spcPct val="90000"/>
              </a:lnSpc>
              <a:buFontTx/>
              <a:buNone/>
              <a:defRPr/>
            </a:pPr>
            <a:r>
              <a:rPr lang="en-US" sz="1400" dirty="0">
                <a:latin typeface="Courier New" charset="0"/>
              </a:rPr>
              <a:t>... </a:t>
            </a:r>
          </a:p>
          <a:p>
            <a:pPr marL="0" indent="0">
              <a:lnSpc>
                <a:spcPct val="90000"/>
              </a:lnSpc>
              <a:buFontTx/>
              <a:buNone/>
              <a:defRPr/>
            </a:pPr>
            <a:r>
              <a:rPr lang="en-US" sz="1400" dirty="0">
                <a:latin typeface="Courier New" charset="0"/>
              </a:rPr>
              <a:t>} </a:t>
            </a:r>
            <a:endParaRPr lang="fr-CA" sz="1400" dirty="0">
              <a:latin typeface="Courier New" charset="0"/>
            </a:endParaRPr>
          </a:p>
          <a:p>
            <a:pPr marL="0" indent="0" eaLnBrk="1" hangingPunct="1">
              <a:lnSpc>
                <a:spcPct val="90000"/>
              </a:lnSpc>
              <a:spcBef>
                <a:spcPct val="0"/>
              </a:spcBef>
              <a:buFontTx/>
              <a:buNone/>
              <a:defRPr/>
            </a:pPr>
            <a:r>
              <a:rPr lang="en-US" sz="1400" dirty="0">
                <a:latin typeface="Courier New" charset="0"/>
              </a:rPr>
              <a:t>public class Set extends </a:t>
            </a:r>
            <a:r>
              <a:rPr lang="en-US" sz="1400" dirty="0" err="1">
                <a:latin typeface="Courier New" charset="0"/>
              </a:rPr>
              <a:t>LinkedList</a:t>
            </a:r>
            <a:r>
              <a:rPr lang="fr-CA" sz="1400" dirty="0">
                <a:latin typeface="Courier New" charset="0"/>
              </a:rPr>
              <a:t> </a:t>
            </a:r>
            <a:r>
              <a:rPr lang="en-US" sz="1400" dirty="0">
                <a:latin typeface="Courier New" charset="0"/>
              </a:rPr>
              <a:t>{ </a:t>
            </a:r>
          </a:p>
          <a:p>
            <a:pPr marL="230188" lvl="1" indent="0" eaLnBrk="1" hangingPunct="1">
              <a:lnSpc>
                <a:spcPct val="90000"/>
              </a:lnSpc>
              <a:spcBef>
                <a:spcPct val="0"/>
              </a:spcBef>
              <a:buFontTx/>
              <a:buNone/>
              <a:defRPr/>
            </a:pPr>
            <a:r>
              <a:rPr lang="en-US" sz="1400" dirty="0">
                <a:latin typeface="Courier New" charset="0"/>
              </a:rPr>
              <a:t>... </a:t>
            </a:r>
          </a:p>
          <a:p>
            <a:pPr marL="230188" lvl="1" indent="0" eaLnBrk="1" hangingPunct="1">
              <a:lnSpc>
                <a:spcPct val="90000"/>
              </a:lnSpc>
              <a:spcBef>
                <a:spcPct val="0"/>
              </a:spcBef>
              <a:buFontTx/>
              <a:buNone/>
              <a:defRPr/>
            </a:pPr>
            <a:r>
              <a:rPr lang="en-US" sz="1400" dirty="0">
                <a:latin typeface="Courier New" charset="0"/>
              </a:rPr>
              <a:t>/** </a:t>
            </a:r>
            <a:r>
              <a:rPr lang="fr-CA" sz="1400" dirty="0">
                <a:latin typeface="Courier New" charset="0"/>
              </a:rPr>
              <a:t>A</a:t>
            </a:r>
            <a:r>
              <a:rPr lang="en-US" sz="1400" dirty="0" err="1">
                <a:latin typeface="Courier New" charset="0"/>
              </a:rPr>
              <a:t>dds</a:t>
            </a:r>
            <a:r>
              <a:rPr lang="en-US" sz="1400" dirty="0">
                <a:latin typeface="Courier New" charset="0"/>
              </a:rPr>
              <a:t> element, </a:t>
            </a:r>
            <a:r>
              <a:rPr lang="en-US" sz="1400" dirty="0">
                <a:solidFill>
                  <a:srgbClr val="0000FF"/>
                </a:solidFill>
                <a:latin typeface="Courier New" charset="0"/>
              </a:rPr>
              <a:t>provided element is not already in the set </a:t>
            </a:r>
          </a:p>
          <a:p>
            <a:pPr marL="230188" lvl="1" indent="0" eaLnBrk="1" hangingPunct="1">
              <a:lnSpc>
                <a:spcPct val="90000"/>
              </a:lnSpc>
              <a:spcBef>
                <a:spcPct val="0"/>
              </a:spcBef>
              <a:buFontTx/>
              <a:buNone/>
              <a:defRPr/>
            </a:pPr>
            <a:r>
              <a:rPr lang="en-US" sz="1400" dirty="0">
                <a:latin typeface="Courier New" charset="0"/>
              </a:rPr>
              <a:t>* PRE:</a:t>
            </a:r>
            <a:r>
              <a:rPr lang="fr-CA" sz="1400" dirty="0">
                <a:latin typeface="Courier New" charset="0"/>
              </a:rPr>
              <a:t> </a:t>
            </a:r>
            <a:r>
              <a:rPr lang="en-US" sz="1400" dirty="0">
                <a:latin typeface="Courier New" charset="0"/>
              </a:rPr>
              <a:t> element != null </a:t>
            </a:r>
            <a:r>
              <a:rPr lang="en-US" sz="1400" dirty="0">
                <a:solidFill>
                  <a:srgbClr val="0000FF"/>
                </a:solidFill>
                <a:latin typeface="Courier New" charset="0"/>
              </a:rPr>
              <a:t>&amp;&amp; </a:t>
            </a:r>
            <a:r>
              <a:rPr lang="en-US" sz="1400" dirty="0" err="1">
                <a:solidFill>
                  <a:srgbClr val="0000FF"/>
                </a:solidFill>
                <a:latin typeface="Courier New" charset="0"/>
              </a:rPr>
              <a:t>this.contains</a:t>
            </a:r>
            <a:r>
              <a:rPr lang="en-US" sz="1400" dirty="0">
                <a:solidFill>
                  <a:srgbClr val="0000FF"/>
                </a:solidFill>
                <a:latin typeface="Courier New" charset="0"/>
              </a:rPr>
              <a:t>(element) == false </a:t>
            </a:r>
          </a:p>
          <a:p>
            <a:pPr marL="230188" lvl="1" indent="0" eaLnBrk="1" hangingPunct="1">
              <a:lnSpc>
                <a:spcPct val="90000"/>
              </a:lnSpc>
              <a:spcBef>
                <a:spcPct val="0"/>
              </a:spcBef>
              <a:buFontTx/>
              <a:buNone/>
              <a:defRPr/>
            </a:pPr>
            <a:r>
              <a:rPr lang="en-US" sz="1400" dirty="0">
                <a:latin typeface="Courier New" charset="0"/>
              </a:rPr>
              <a:t>* POST: </a:t>
            </a:r>
            <a:r>
              <a:rPr lang="en-US" sz="1400" dirty="0" err="1">
                <a:latin typeface="Courier New" charset="0"/>
              </a:rPr>
              <a:t>this.getLength</a:t>
            </a:r>
            <a:r>
              <a:rPr lang="en-US" sz="1400" dirty="0">
                <a:latin typeface="Courier New" charset="0"/>
              </a:rPr>
              <a:t>() == </a:t>
            </a:r>
            <a:r>
              <a:rPr lang="en-US" sz="1400" dirty="0" err="1">
                <a:latin typeface="Courier New" charset="0"/>
              </a:rPr>
              <a:t>old.getLength</a:t>
            </a:r>
            <a:r>
              <a:rPr lang="en-US" sz="1400" dirty="0">
                <a:latin typeface="Courier New" charset="0"/>
              </a:rPr>
              <a:t>() + 1 </a:t>
            </a:r>
          </a:p>
          <a:p>
            <a:pPr marL="230188" lvl="1" indent="0" eaLnBrk="1" hangingPunct="1">
              <a:lnSpc>
                <a:spcPct val="90000"/>
              </a:lnSpc>
              <a:spcBef>
                <a:spcPct val="0"/>
              </a:spcBef>
              <a:buFontTx/>
              <a:buNone/>
              <a:defRPr/>
            </a:pPr>
            <a:r>
              <a:rPr lang="en-US" sz="1400" dirty="0">
                <a:latin typeface="Courier New" charset="0"/>
              </a:rPr>
              <a:t>* </a:t>
            </a:r>
            <a:r>
              <a:rPr lang="fr-CA" sz="1400" dirty="0">
                <a:latin typeface="Courier New" charset="0"/>
              </a:rPr>
              <a:t>      </a:t>
            </a:r>
            <a:r>
              <a:rPr lang="en-US" sz="1400" dirty="0">
                <a:latin typeface="Courier New" charset="0"/>
              </a:rPr>
              <a:t>&amp;&amp; </a:t>
            </a:r>
            <a:r>
              <a:rPr lang="en-US" sz="1400" dirty="0" err="1">
                <a:latin typeface="Courier New" charset="0"/>
              </a:rPr>
              <a:t>this.contains</a:t>
            </a:r>
            <a:r>
              <a:rPr lang="en-US" sz="1400" dirty="0">
                <a:latin typeface="Courier New" charset="0"/>
              </a:rPr>
              <a:t>(element) == true </a:t>
            </a:r>
          </a:p>
          <a:p>
            <a:pPr marL="230188" lvl="1" indent="0" eaLnBrk="1" hangingPunct="1">
              <a:lnSpc>
                <a:spcPct val="90000"/>
              </a:lnSpc>
              <a:spcBef>
                <a:spcPct val="0"/>
              </a:spcBef>
              <a:buFontTx/>
              <a:buNone/>
              <a:defRPr/>
            </a:pPr>
            <a:r>
              <a:rPr lang="en-US" sz="1400" dirty="0">
                <a:latin typeface="Courier New" charset="0"/>
              </a:rPr>
              <a:t>*/ </a:t>
            </a:r>
          </a:p>
          <a:p>
            <a:pPr marL="230188" lvl="1" indent="0" eaLnBrk="1" hangingPunct="1">
              <a:lnSpc>
                <a:spcPct val="90000"/>
              </a:lnSpc>
              <a:spcBef>
                <a:spcPct val="0"/>
              </a:spcBef>
              <a:buFontTx/>
              <a:buNone/>
              <a:defRPr/>
            </a:pPr>
            <a:r>
              <a:rPr lang="en-US" sz="1400" dirty="0">
                <a:latin typeface="Courier New" charset="0"/>
              </a:rPr>
              <a:t>public void </a:t>
            </a:r>
            <a:r>
              <a:rPr lang="en-US" sz="1400" dirty="0" err="1">
                <a:latin typeface="Courier New" charset="0"/>
              </a:rPr>
              <a:t>addElement</a:t>
            </a:r>
            <a:r>
              <a:rPr lang="en-US" sz="1400" dirty="0">
                <a:latin typeface="Courier New" charset="0"/>
              </a:rPr>
              <a:t>(Object element) { ... } </a:t>
            </a:r>
          </a:p>
          <a:p>
            <a:pPr marL="230188" lvl="1" indent="0" eaLnBrk="1" hangingPunct="1">
              <a:lnSpc>
                <a:spcPct val="90000"/>
              </a:lnSpc>
              <a:spcBef>
                <a:spcPct val="0"/>
              </a:spcBef>
              <a:buFontTx/>
              <a:buNone/>
              <a:defRPr/>
            </a:pPr>
            <a:r>
              <a:rPr lang="en-US" sz="1400" dirty="0">
                <a:latin typeface="Courier New" charset="0"/>
              </a:rPr>
              <a:t>... </a:t>
            </a:r>
          </a:p>
          <a:p>
            <a:pPr marL="0" indent="0" eaLnBrk="1" hangingPunct="1">
              <a:lnSpc>
                <a:spcPct val="90000"/>
              </a:lnSpc>
              <a:spcBef>
                <a:spcPct val="0"/>
              </a:spcBef>
              <a:buFontTx/>
              <a:buNone/>
              <a:defRPr/>
            </a:pPr>
            <a:r>
              <a:rPr lang="en-US" sz="1400" dirty="0" smtClean="0">
                <a:latin typeface="Courier New" charset="0"/>
              </a:rPr>
              <a:t>}</a:t>
            </a:r>
          </a:p>
          <a:p>
            <a:pPr marL="0" indent="0" eaLnBrk="1" hangingPunct="1">
              <a:lnSpc>
                <a:spcPct val="90000"/>
              </a:lnSpc>
              <a:spcBef>
                <a:spcPct val="0"/>
              </a:spcBef>
              <a:buNone/>
              <a:defRPr/>
            </a:pPr>
            <a:r>
              <a:rPr lang="en-US" sz="1600" dirty="0" smtClean="0"/>
              <a:t>The method rule is transgressed here: the precondition of Set::</a:t>
            </a:r>
            <a:r>
              <a:rPr lang="en-US" sz="1600" dirty="0" err="1" smtClean="0"/>
              <a:t>addElement</a:t>
            </a:r>
            <a:r>
              <a:rPr lang="en-US" sz="1600" dirty="0" smtClean="0"/>
              <a:t>() is stronger than the precondition of </a:t>
            </a:r>
            <a:r>
              <a:rPr lang="en-US" sz="1600" dirty="0" err="1" smtClean="0"/>
              <a:t>LinkedList</a:t>
            </a:r>
            <a:r>
              <a:rPr lang="en-US" sz="1600" dirty="0" smtClean="0"/>
              <a:t>::</a:t>
            </a:r>
            <a:r>
              <a:rPr lang="en-US" sz="1600" dirty="0" err="1" smtClean="0"/>
              <a:t>addElement</a:t>
            </a:r>
            <a:r>
              <a:rPr lang="en-US" sz="1600" dirty="0" smtClean="0"/>
              <a:t>().</a:t>
            </a:r>
          </a:p>
          <a:p>
            <a:pPr marL="0" indent="0" eaLnBrk="1" hangingPunct="1">
              <a:lnSpc>
                <a:spcPct val="90000"/>
              </a:lnSpc>
              <a:spcBef>
                <a:spcPct val="0"/>
              </a:spcBef>
              <a:buFontTx/>
              <a:buNone/>
              <a:defRPr/>
            </a:pPr>
            <a:endParaRPr lang="en-US" sz="1400" dirty="0">
              <a:latin typeface="Courier New" charset="0"/>
            </a:endParaRPr>
          </a:p>
        </p:txBody>
      </p:sp>
      <p:sp>
        <p:nvSpPr>
          <p:cNvPr id="2" name="Footer Placeholder 1"/>
          <p:cNvSpPr>
            <a:spLocks noGrp="1"/>
          </p:cNvSpPr>
          <p:nvPr>
            <p:ph type="ftr" sz="quarter" idx="10"/>
          </p:nvPr>
        </p:nvSpPr>
        <p:spPr/>
        <p:txBody>
          <a:bodyPr/>
          <a:lstStyle/>
          <a:p>
            <a:pPr>
              <a:defRPr/>
            </a:pPr>
            <a:r>
              <a:rPr lang="en-US" smtClean="0"/>
              <a:t>SYSC-3120—Software Requirements Engineering </a:t>
            </a:r>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3A68ED15-00CF-F843-A2BC-2F6D472EF7E5}" type="slidenum">
              <a:rPr lang="en-CA"/>
              <a:pPr>
                <a:defRPr/>
              </a:pPr>
              <a:t>194</a:t>
            </a:fld>
            <a:endParaRPr lang="en-CA"/>
          </a:p>
        </p:txBody>
      </p:sp>
      <p:sp>
        <p:nvSpPr>
          <p:cNvPr id="930818" name="Rectangle 2"/>
          <p:cNvSpPr>
            <a:spLocks noGrp="1" noChangeArrowheads="1"/>
          </p:cNvSpPr>
          <p:nvPr>
            <p:ph type="title"/>
          </p:nvPr>
        </p:nvSpPr>
        <p:spPr/>
        <p:txBody>
          <a:bodyPr/>
          <a:lstStyle/>
          <a:p>
            <a:pPr>
              <a:defRPr/>
            </a:pPr>
            <a:r>
              <a:rPr lang="en-US"/>
              <a:t>Properties Rule</a:t>
            </a:r>
          </a:p>
        </p:txBody>
      </p:sp>
      <p:sp>
        <p:nvSpPr>
          <p:cNvPr id="930819" name="Rectangle 3"/>
          <p:cNvSpPr>
            <a:spLocks noGrp="1" noChangeArrowheads="1"/>
          </p:cNvSpPr>
          <p:nvPr>
            <p:ph type="body" idx="1"/>
          </p:nvPr>
        </p:nvSpPr>
        <p:spPr/>
        <p:txBody>
          <a:bodyPr/>
          <a:lstStyle/>
          <a:p>
            <a:pPr>
              <a:defRPr/>
            </a:pPr>
            <a:r>
              <a:rPr lang="en-US" sz="1800" dirty="0"/>
              <a:t>All methods of the subtype must preserve the invariant of the </a:t>
            </a:r>
            <a:r>
              <a:rPr lang="en-US" sz="1800" dirty="0" err="1"/>
              <a:t>supertype</a:t>
            </a:r>
            <a:endParaRPr lang="en-US" sz="1800" dirty="0"/>
          </a:p>
          <a:p>
            <a:pPr>
              <a:defRPr/>
            </a:pPr>
            <a:r>
              <a:rPr lang="en-US" sz="1800" dirty="0"/>
              <a:t>The invariant of the subtype must imply the invariant of the </a:t>
            </a:r>
            <a:r>
              <a:rPr lang="en-US" sz="1800" dirty="0" err="1"/>
              <a:t>supertype</a:t>
            </a:r>
            <a:endParaRPr lang="en-US" sz="1800" dirty="0"/>
          </a:p>
          <a:p>
            <a:pPr>
              <a:defRPr/>
            </a:pPr>
            <a:endParaRPr lang="en-US" sz="1800" dirty="0" smtClean="0"/>
          </a:p>
          <a:p>
            <a:pPr>
              <a:defRPr/>
            </a:pPr>
            <a:r>
              <a:rPr lang="en-US" sz="1800" dirty="0" smtClean="0"/>
              <a:t>Example: </a:t>
            </a:r>
          </a:p>
          <a:p>
            <a:pPr>
              <a:defRPr/>
            </a:pPr>
            <a:r>
              <a:rPr lang="en-US" sz="1800" dirty="0" smtClean="0"/>
              <a:t>Assume </a:t>
            </a:r>
            <a:r>
              <a:rPr lang="en-US" sz="1800" dirty="0" err="1">
                <a:latin typeface="Courier New" charset="0"/>
              </a:rPr>
              <a:t>FatSet</a:t>
            </a:r>
            <a:r>
              <a:rPr lang="en-US" sz="1800" dirty="0"/>
              <a:t> is a set of integers whose size is always at least 1. </a:t>
            </a:r>
            <a:endParaRPr lang="fr-CA" sz="1800" dirty="0"/>
          </a:p>
          <a:p>
            <a:pPr lvl="1">
              <a:defRPr/>
            </a:pPr>
            <a:r>
              <a:rPr lang="en-US" sz="1600" dirty="0"/>
              <a:t>The constructor and remove methods ensure this. </a:t>
            </a:r>
          </a:p>
          <a:p>
            <a:pPr lvl="1">
              <a:defRPr/>
            </a:pPr>
            <a:r>
              <a:rPr lang="en-US" sz="1400" dirty="0">
                <a:latin typeface="Courier New" charset="0"/>
              </a:rPr>
              <a:t>Inv:</a:t>
            </a:r>
            <a:r>
              <a:rPr lang="en-US" sz="1600" dirty="0"/>
              <a:t> </a:t>
            </a:r>
            <a:r>
              <a:rPr lang="en-US" sz="1400" dirty="0" err="1">
                <a:latin typeface="Courier New" charset="0"/>
              </a:rPr>
              <a:t>FatSet.allInstances</a:t>
            </a:r>
            <a:r>
              <a:rPr lang="en-US" sz="1400" dirty="0">
                <a:latin typeface="Courier New" charset="0"/>
              </a:rPr>
              <a:t>-&gt;size &gt;= 1</a:t>
            </a:r>
          </a:p>
          <a:p>
            <a:pPr>
              <a:spcBef>
                <a:spcPts val="600"/>
              </a:spcBef>
              <a:defRPr/>
            </a:pPr>
            <a:r>
              <a:rPr lang="en-US" sz="1800" dirty="0" err="1">
                <a:latin typeface="Courier New" charset="0"/>
              </a:rPr>
              <a:t>ThinSet</a:t>
            </a:r>
            <a:r>
              <a:rPr lang="en-US" sz="1800" dirty="0"/>
              <a:t> is also a set of integers but </a:t>
            </a:r>
            <a:r>
              <a:rPr lang="en-US" sz="1800" dirty="0" smtClean="0"/>
              <a:t>it can </a:t>
            </a:r>
            <a:r>
              <a:rPr lang="en-US" sz="1800" dirty="0"/>
              <a:t>be empty and therefore cannot be a legal subtype of </a:t>
            </a:r>
            <a:r>
              <a:rPr lang="en-US" sz="1800" dirty="0" err="1" smtClean="0">
                <a:latin typeface="Courier New" charset="0"/>
              </a:rPr>
              <a:t>FatSet</a:t>
            </a:r>
            <a:r>
              <a:rPr lang="en-US" sz="1800" dirty="0" smtClean="0">
                <a:latin typeface="Courier New" charset="0"/>
              </a:rPr>
              <a:t>.</a:t>
            </a:r>
            <a:endParaRPr lang="en-US" sz="1800" dirty="0">
              <a:latin typeface="Courier New" charset="0"/>
            </a:endParaRPr>
          </a:p>
        </p:txBody>
      </p:sp>
      <p:sp>
        <p:nvSpPr>
          <p:cNvPr id="2" name="Footer Placeholder 1"/>
          <p:cNvSpPr>
            <a:spLocks noGrp="1"/>
          </p:cNvSpPr>
          <p:nvPr>
            <p:ph type="ftr" sz="quarter" idx="10"/>
          </p:nvPr>
        </p:nvSpPr>
        <p:spPr/>
        <p:txBody>
          <a:bodyPr/>
          <a:lstStyle/>
          <a:p>
            <a:pPr>
              <a:defRPr/>
            </a:pPr>
            <a:r>
              <a:rPr lang="en-US" smtClean="0"/>
              <a:t>SYSC-3120—Software Requirements Engineering </a:t>
            </a:r>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D454D39-D3F0-8A46-B6D2-468E763329E1}" type="slidenum">
              <a:rPr lang="en-CA"/>
              <a:pPr>
                <a:defRPr/>
              </a:pPr>
              <a:t>195</a:t>
            </a:fld>
            <a:endParaRPr lang="en-CA"/>
          </a:p>
        </p:txBody>
      </p:sp>
      <p:sp>
        <p:nvSpPr>
          <p:cNvPr id="932866" name="Rectangle 2"/>
          <p:cNvSpPr>
            <a:spLocks noGrp="1" noChangeArrowheads="1"/>
          </p:cNvSpPr>
          <p:nvPr>
            <p:ph type="title"/>
          </p:nvPr>
        </p:nvSpPr>
        <p:spPr/>
        <p:txBody>
          <a:bodyPr/>
          <a:lstStyle/>
          <a:p>
            <a:pPr>
              <a:defRPr/>
            </a:pPr>
            <a:r>
              <a:rPr lang="en-US" dirty="0" smtClean="0"/>
              <a:t>Property rule for </a:t>
            </a:r>
            <a:r>
              <a:rPr lang="en-US" dirty="0" err="1" smtClean="0"/>
              <a:t>InSet</a:t>
            </a:r>
            <a:r>
              <a:rPr lang="en-US" dirty="0"/>
              <a:t>, </a:t>
            </a:r>
            <a:r>
              <a:rPr lang="en-US" dirty="0" err="1"/>
              <a:t>MaxInSet</a:t>
            </a:r>
            <a:endParaRPr lang="en-US" dirty="0"/>
          </a:p>
        </p:txBody>
      </p:sp>
      <p:sp>
        <p:nvSpPr>
          <p:cNvPr id="932867" name="Rectangle 3"/>
          <p:cNvSpPr>
            <a:spLocks noGrp="1" noChangeArrowheads="1"/>
          </p:cNvSpPr>
          <p:nvPr>
            <p:ph type="body" idx="1"/>
          </p:nvPr>
        </p:nvSpPr>
        <p:spPr/>
        <p:txBody>
          <a:bodyPr/>
          <a:lstStyle/>
          <a:p>
            <a:pPr>
              <a:defRPr/>
            </a:pPr>
            <a:r>
              <a:rPr lang="en-US" sz="1800" dirty="0" smtClean="0"/>
              <a:t>Informal invariant description: </a:t>
            </a:r>
          </a:p>
          <a:p>
            <a:pPr>
              <a:buNone/>
              <a:defRPr/>
            </a:pPr>
            <a:endParaRPr lang="en-US" sz="1800" dirty="0" smtClean="0"/>
          </a:p>
          <a:p>
            <a:pPr>
              <a:defRPr/>
            </a:pPr>
            <a:r>
              <a:rPr lang="en-US" sz="1800" dirty="0" smtClean="0"/>
              <a:t>Invariant </a:t>
            </a:r>
            <a:r>
              <a:rPr lang="en-US" sz="1800" dirty="0"/>
              <a:t>of </a:t>
            </a:r>
            <a:r>
              <a:rPr lang="en-US" sz="1800" dirty="0" err="1">
                <a:latin typeface="Courier New" charset="0"/>
              </a:rPr>
              <a:t>IntSet</a:t>
            </a:r>
            <a:r>
              <a:rPr lang="en-US" sz="1800" dirty="0"/>
              <a:t>, for any instance </a:t>
            </a:r>
            <a:r>
              <a:rPr lang="en-US" sz="1800" dirty="0" err="1">
                <a:latin typeface="Courier New" charset="0"/>
              </a:rPr>
              <a:t>i</a:t>
            </a:r>
            <a:r>
              <a:rPr lang="en-US" sz="1800" dirty="0"/>
              <a:t> :</a:t>
            </a:r>
          </a:p>
          <a:p>
            <a:pPr lvl="1">
              <a:buFontTx/>
              <a:buNone/>
              <a:defRPr/>
            </a:pPr>
            <a:r>
              <a:rPr lang="en-US" sz="1600" dirty="0">
                <a:latin typeface="Courier New" charset="0"/>
              </a:rPr>
              <a:t>i.els != null</a:t>
            </a:r>
            <a:r>
              <a:rPr lang="en-US" sz="1600" dirty="0"/>
              <a:t> and</a:t>
            </a:r>
          </a:p>
          <a:p>
            <a:pPr lvl="1">
              <a:buFontTx/>
              <a:buNone/>
              <a:defRPr/>
            </a:pPr>
            <a:r>
              <a:rPr lang="en-US" sz="1600" dirty="0"/>
              <a:t>all elements of </a:t>
            </a:r>
            <a:r>
              <a:rPr lang="en-US" sz="1600" dirty="0">
                <a:latin typeface="Courier New" charset="0"/>
              </a:rPr>
              <a:t>i.els</a:t>
            </a:r>
            <a:r>
              <a:rPr lang="en-US" sz="1600" dirty="0"/>
              <a:t> are </a:t>
            </a:r>
            <a:r>
              <a:rPr lang="en-US" sz="1600" dirty="0">
                <a:latin typeface="Courier New" charset="0"/>
              </a:rPr>
              <a:t>Integer</a:t>
            </a:r>
            <a:r>
              <a:rPr lang="en-US" sz="1600" dirty="0"/>
              <a:t>s and</a:t>
            </a:r>
          </a:p>
          <a:p>
            <a:pPr lvl="1">
              <a:buFontTx/>
              <a:buNone/>
              <a:defRPr/>
            </a:pPr>
            <a:r>
              <a:rPr lang="en-US" sz="1600" dirty="0"/>
              <a:t>there are no duplicates in </a:t>
            </a:r>
            <a:r>
              <a:rPr lang="en-US" sz="1600" dirty="0">
                <a:latin typeface="Courier New" charset="0"/>
              </a:rPr>
              <a:t>i.els</a:t>
            </a:r>
            <a:endParaRPr lang="en-US" sz="1600" dirty="0"/>
          </a:p>
          <a:p>
            <a:pPr>
              <a:defRPr/>
            </a:pPr>
            <a:r>
              <a:rPr lang="en-US" sz="1800" dirty="0"/>
              <a:t>Invariant of </a:t>
            </a:r>
            <a:r>
              <a:rPr lang="en-US" sz="1800" dirty="0" err="1">
                <a:latin typeface="Courier New" charset="0"/>
              </a:rPr>
              <a:t>MaxIntSet</a:t>
            </a:r>
            <a:r>
              <a:rPr lang="en-US" sz="1800" dirty="0"/>
              <a:t>, for any instance </a:t>
            </a:r>
            <a:r>
              <a:rPr lang="en-US" sz="1800" dirty="0" err="1">
                <a:latin typeface="Courier New" charset="0"/>
              </a:rPr>
              <a:t>i</a:t>
            </a:r>
            <a:r>
              <a:rPr lang="en-US" sz="1800" dirty="0"/>
              <a:t> </a:t>
            </a:r>
            <a:r>
              <a:rPr lang="en-US" sz="1800" dirty="0" smtClean="0"/>
              <a:t> (assuming that </a:t>
            </a:r>
            <a:r>
              <a:rPr lang="en-US" sz="1800" dirty="0" err="1" smtClean="0">
                <a:latin typeface="Courier New" pitchFamily="49" charset="0"/>
                <a:cs typeface="Courier New" pitchFamily="49" charset="0"/>
              </a:rPr>
              <a:t>MaxIntSet</a:t>
            </a:r>
            <a:r>
              <a:rPr lang="en-US" sz="1800" dirty="0" smtClean="0"/>
              <a:t> uses the </a:t>
            </a:r>
            <a:r>
              <a:rPr lang="en-US" sz="1800" dirty="0" err="1" smtClean="0"/>
              <a:t>iterator</a:t>
            </a:r>
            <a:r>
              <a:rPr lang="en-US" sz="1800" dirty="0" smtClean="0"/>
              <a:t> of </a:t>
            </a:r>
            <a:r>
              <a:rPr lang="en-US" sz="1800" dirty="0" err="1" smtClean="0">
                <a:latin typeface="Courier New" pitchFamily="49" charset="0"/>
                <a:cs typeface="Courier New" pitchFamily="49" charset="0"/>
              </a:rPr>
              <a:t>InSet</a:t>
            </a:r>
            <a:r>
              <a:rPr lang="en-US" sz="1800" dirty="0" smtClean="0"/>
              <a:t> to traverse </a:t>
            </a:r>
            <a:r>
              <a:rPr lang="en-US" sz="1800" dirty="0" err="1" smtClean="0">
                <a:latin typeface="Courier New" pitchFamily="49" charset="0"/>
                <a:cs typeface="Courier New" pitchFamily="49" charset="0"/>
              </a:rPr>
              <a:t>els</a:t>
            </a:r>
            <a:r>
              <a:rPr lang="en-US" sz="1800" dirty="0" smtClean="0">
                <a:latin typeface="Courier New" pitchFamily="49" charset="0"/>
                <a:cs typeface="Courier New" pitchFamily="49" charset="0"/>
              </a:rPr>
              <a:t>):</a:t>
            </a:r>
            <a:endParaRPr lang="en-US" sz="1800" dirty="0"/>
          </a:p>
          <a:p>
            <a:pPr lvl="1">
              <a:buFontTx/>
              <a:buNone/>
              <a:defRPr/>
            </a:pPr>
            <a:r>
              <a:rPr lang="fr-CA" sz="1600" dirty="0"/>
              <a:t>i</a:t>
            </a:r>
            <a:r>
              <a:rPr lang="en-US" sz="1600" dirty="0" err="1"/>
              <a:t>nvariant</a:t>
            </a:r>
            <a:r>
              <a:rPr lang="en-US" sz="1600" dirty="0"/>
              <a:t> of </a:t>
            </a:r>
            <a:r>
              <a:rPr lang="en-US" sz="1600" dirty="0" err="1">
                <a:latin typeface="Courier New" charset="0"/>
              </a:rPr>
              <a:t>InSet</a:t>
            </a:r>
            <a:r>
              <a:rPr lang="en-US" sz="1600" dirty="0"/>
              <a:t> </a:t>
            </a:r>
            <a:r>
              <a:rPr lang="en-US" sz="1600" dirty="0" smtClean="0"/>
              <a:t>and  </a:t>
            </a:r>
            <a:endParaRPr lang="en-US" sz="1600" dirty="0"/>
          </a:p>
          <a:p>
            <a:pPr lvl="1">
              <a:buFontTx/>
              <a:buNone/>
              <a:defRPr/>
            </a:pPr>
            <a:r>
              <a:rPr lang="en-US" sz="1600" dirty="0" err="1">
                <a:latin typeface="Courier New" charset="0"/>
              </a:rPr>
              <a:t>i.size</a:t>
            </a:r>
            <a:r>
              <a:rPr lang="en-US" sz="1600" dirty="0">
                <a:latin typeface="Courier New" charset="0"/>
              </a:rPr>
              <a:t> &gt; 0</a:t>
            </a:r>
            <a:r>
              <a:rPr lang="en-US" sz="1600" dirty="0"/>
              <a:t> and</a:t>
            </a:r>
          </a:p>
          <a:p>
            <a:pPr lvl="1">
              <a:buFontTx/>
              <a:buNone/>
              <a:defRPr/>
            </a:pPr>
            <a:r>
              <a:rPr lang="en-US" sz="1600" dirty="0"/>
              <a:t>for all integers </a:t>
            </a:r>
            <a:r>
              <a:rPr lang="en-US" sz="1600" dirty="0">
                <a:latin typeface="Courier New" charset="0"/>
              </a:rPr>
              <a:t>x</a:t>
            </a:r>
            <a:r>
              <a:rPr lang="en-US" sz="1600" dirty="0"/>
              <a:t> in </a:t>
            </a:r>
            <a:r>
              <a:rPr lang="en-US" sz="1600" dirty="0" err="1">
                <a:latin typeface="Courier New" charset="0"/>
              </a:rPr>
              <a:t>els</a:t>
            </a:r>
            <a:r>
              <a:rPr lang="en-US" sz="1600" dirty="0"/>
              <a:t>, </a:t>
            </a:r>
            <a:r>
              <a:rPr lang="en-US" sz="1600" dirty="0">
                <a:latin typeface="Courier New" charset="0"/>
              </a:rPr>
              <a:t>x &lt;= </a:t>
            </a:r>
            <a:r>
              <a:rPr lang="en-US" sz="1600" dirty="0" err="1">
                <a:latin typeface="Courier New" charset="0"/>
              </a:rPr>
              <a:t>i.biggest</a:t>
            </a:r>
            <a:endParaRPr lang="fr-CA" sz="1600" dirty="0">
              <a:latin typeface="Courier New" charset="0"/>
            </a:endParaRPr>
          </a:p>
          <a:p>
            <a:pPr>
              <a:spcBef>
                <a:spcPct val="100000"/>
              </a:spcBef>
              <a:defRPr/>
            </a:pPr>
            <a:r>
              <a:rPr lang="en-US" sz="1800" dirty="0"/>
              <a:t>The invariant of </a:t>
            </a:r>
            <a:r>
              <a:rPr lang="en-US" sz="1800" dirty="0" err="1"/>
              <a:t>MaxInSet</a:t>
            </a:r>
            <a:r>
              <a:rPr lang="en-US" sz="1800" dirty="0"/>
              <a:t> includes the invariant of </a:t>
            </a:r>
            <a:r>
              <a:rPr lang="en-US" sz="1800" dirty="0" err="1"/>
              <a:t>InSet</a:t>
            </a:r>
            <a:r>
              <a:rPr lang="en-US" sz="1800" dirty="0"/>
              <a:t> and therefore implies it. </a:t>
            </a:r>
          </a:p>
          <a:p>
            <a:pPr>
              <a:defRPr/>
            </a:pPr>
            <a:r>
              <a:rPr lang="en-US" sz="1800" dirty="0"/>
              <a:t>We comply with the property rule.</a:t>
            </a:r>
          </a:p>
        </p:txBody>
      </p:sp>
      <p:sp>
        <p:nvSpPr>
          <p:cNvPr id="2" name="Footer Placeholder 1"/>
          <p:cNvSpPr>
            <a:spLocks noGrp="1"/>
          </p:cNvSpPr>
          <p:nvPr>
            <p:ph type="ftr" sz="quarter" idx="10"/>
          </p:nvPr>
        </p:nvSpPr>
        <p:spPr/>
        <p:txBody>
          <a:bodyPr/>
          <a:lstStyle/>
          <a:p>
            <a:pPr>
              <a:defRPr/>
            </a:pPr>
            <a:r>
              <a:rPr lang="en-US" smtClean="0"/>
              <a:t>SYSC-3120—Software Requirements Engineering </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63238F32-3FEC-DC40-AA30-80AF5E75B2B8}" type="slidenum">
              <a:rPr lang="en-US"/>
              <a:pPr>
                <a:defRPr/>
              </a:pPr>
              <a:t>2</a:t>
            </a:fld>
            <a:endParaRPr lang="en-US"/>
          </a:p>
        </p:txBody>
      </p:sp>
      <p:sp>
        <p:nvSpPr>
          <p:cNvPr id="946178" name="Rectangle 2"/>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946179" name="Rectangle 3"/>
          <p:cNvSpPr>
            <a:spLocks noGrp="1" noChangeArrowheads="1"/>
          </p:cNvSpPr>
          <p:nvPr>
            <p:ph type="body" idx="1"/>
          </p:nvPr>
        </p:nvSpPr>
        <p:spPr/>
        <p:txBody>
          <a:bodyPr/>
          <a:lstStyle/>
          <a:p>
            <a:pPr>
              <a:defRPr/>
            </a:pPr>
            <a:r>
              <a:rPr lang="en-US" dirty="0" smtClean="0">
                <a:cs typeface="+mn-cs"/>
              </a:rPr>
              <a:t>Overview</a:t>
            </a:r>
          </a:p>
          <a:p>
            <a:pPr>
              <a:defRPr/>
            </a:pPr>
            <a:r>
              <a:rPr lang="en-US" dirty="0" smtClean="0">
                <a:solidFill>
                  <a:schemeClr val="folHlink"/>
                </a:solidFill>
                <a:cs typeface="+mn-cs"/>
              </a:rPr>
              <a:t>Analysis Concepts</a:t>
            </a:r>
          </a:p>
          <a:p>
            <a:pPr lvl="1">
              <a:defRPr/>
            </a:pPr>
            <a:r>
              <a:rPr lang="en-US" dirty="0" smtClean="0">
                <a:solidFill>
                  <a:schemeClr val="folHlink"/>
                </a:solidFill>
              </a:rPr>
              <a:t>Modeling structure: class diagram</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behavior: state machine diagram</a:t>
            </a:r>
          </a:p>
          <a:p>
            <a:pPr>
              <a:defRPr/>
            </a:pPr>
            <a:r>
              <a:rPr lang="en-US" dirty="0" smtClean="0">
                <a:solidFill>
                  <a:schemeClr val="folHlink"/>
                </a:solidFill>
                <a:cs typeface="+mn-cs"/>
              </a:rPr>
              <a:t>Analysis Process</a:t>
            </a:r>
          </a:p>
          <a:p>
            <a:pPr lvl="1">
              <a:defRPr/>
            </a:pPr>
            <a:r>
              <a:rPr lang="en-US" dirty="0" smtClean="0">
                <a:solidFill>
                  <a:schemeClr val="folHlink"/>
                </a:solidFill>
              </a:rPr>
              <a:t>Finding objects/classes (heuristics)</a:t>
            </a:r>
          </a:p>
          <a:p>
            <a:pPr lvl="1">
              <a:defRPr/>
            </a:pPr>
            <a:r>
              <a:rPr lang="en-US" dirty="0" smtClean="0">
                <a:solidFill>
                  <a:schemeClr val="folHlink"/>
                </a:solidFill>
              </a:rPr>
              <a:t>Finding relationships: associations and attributes (heuristics)</a:t>
            </a:r>
          </a:p>
          <a:p>
            <a:pPr lvl="1">
              <a:defRPr/>
            </a:pPr>
            <a:r>
              <a:rPr lang="en-US" dirty="0" smtClean="0">
                <a:solidFill>
                  <a:schemeClr val="folHlink"/>
                </a:solidFill>
              </a:rPr>
              <a:t>Interactions/behavior (heuristics)</a:t>
            </a:r>
          </a:p>
          <a:p>
            <a:pPr lvl="1">
              <a:defRPr/>
            </a:pPr>
            <a:r>
              <a:rPr lang="en-US" dirty="0" smtClean="0">
                <a:solidFill>
                  <a:schemeClr val="folHlink"/>
                </a:solidFill>
              </a:rPr>
              <a:t>Responsibilities</a:t>
            </a:r>
          </a:p>
          <a:p>
            <a:pPr lvl="1">
              <a:defRPr/>
            </a:pPr>
            <a:r>
              <a:rPr lang="en-US" dirty="0" smtClean="0">
                <a:solidFill>
                  <a:schemeClr val="folHlink"/>
                </a:solidFill>
              </a:rPr>
              <a:t>Analysis review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name</a:t>
            </a:r>
            <a:endParaRPr lang="en-US" dirty="0"/>
          </a:p>
        </p:txBody>
      </p:sp>
      <p:sp>
        <p:nvSpPr>
          <p:cNvPr id="5" name="Footer Placeholder 4"/>
          <p:cNvSpPr>
            <a:spLocks noGrp="1"/>
          </p:cNvSpPr>
          <p:nvPr>
            <p:ph type="ftr" sz="quarter" idx="10"/>
          </p:nvPr>
        </p:nvSpPr>
        <p:spPr/>
        <p:txBody>
          <a:bodyPr/>
          <a:lstStyle/>
          <a:p>
            <a:pPr>
              <a:defRPr/>
            </a:pPr>
            <a:r>
              <a:rPr lang="en-US"/>
              <a:t>SYSC-3120—Software Requirements Engineering </a:t>
            </a:r>
          </a:p>
        </p:txBody>
      </p:sp>
      <p:sp>
        <p:nvSpPr>
          <p:cNvPr id="6" name="Slide Number Placeholder 5"/>
          <p:cNvSpPr>
            <a:spLocks noGrp="1"/>
          </p:cNvSpPr>
          <p:nvPr>
            <p:ph type="sldNum" sz="quarter" idx="11"/>
          </p:nvPr>
        </p:nvSpPr>
        <p:spPr/>
        <p:txBody>
          <a:bodyPr/>
          <a:lstStyle/>
          <a:p>
            <a:pPr>
              <a:defRPr/>
            </a:pPr>
            <a:fld id="{69F05DFF-596B-794C-9A52-15D58F52E04D}" type="slidenum">
              <a:rPr lang="en-US" smtClean="0"/>
              <a:pPr>
                <a:defRPr/>
              </a:pPr>
              <a:t>20</a:t>
            </a:fld>
            <a:endParaRPr lang="en-US"/>
          </a:p>
        </p:txBody>
      </p:sp>
      <p:pic>
        <p:nvPicPr>
          <p:cNvPr id="46084"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1316038"/>
            <a:ext cx="51181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txBox="1">
            <a:spLocks noChangeArrowheads="1"/>
          </p:cNvSpPr>
          <p:nvPr/>
        </p:nvSpPr>
        <p:spPr bwMode="auto">
          <a:xfrm>
            <a:off x="685800" y="2997200"/>
            <a:ext cx="7772400" cy="309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230188" indent="-230188"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579438" indent="-234950" algn="l" rtl="0" eaLnBrk="0" fontAlgn="base" hangingPunct="0">
              <a:spcBef>
                <a:spcPct val="20000"/>
              </a:spcBef>
              <a:spcAft>
                <a:spcPct val="0"/>
              </a:spcAft>
              <a:buChar char="–"/>
              <a:defRPr sz="2400">
                <a:solidFill>
                  <a:schemeClr val="tx1"/>
                </a:solidFill>
                <a:latin typeface="+mn-lt"/>
                <a:ea typeface="+mn-ea"/>
              </a:defRPr>
            </a:lvl2pPr>
            <a:lvl3pPr marL="922338" indent="-228600" algn="l" rtl="0" eaLnBrk="0" fontAlgn="base" hangingPunct="0">
              <a:spcBef>
                <a:spcPct val="20000"/>
              </a:spcBef>
              <a:spcAft>
                <a:spcPct val="0"/>
              </a:spcAft>
              <a:buChar char="•"/>
              <a:defRPr sz="2000">
                <a:solidFill>
                  <a:schemeClr val="tx1"/>
                </a:solidFill>
                <a:latin typeface="+mn-lt"/>
                <a:ea typeface="+mn-ea"/>
              </a:defRPr>
            </a:lvl3pPr>
            <a:lvl4pPr marL="1265238" indent="-228600" algn="l" rtl="0" eaLnBrk="0" fontAlgn="base" hangingPunct="0">
              <a:spcBef>
                <a:spcPct val="20000"/>
              </a:spcBef>
              <a:spcAft>
                <a:spcPct val="0"/>
              </a:spcAft>
              <a:buChar char="–"/>
              <a:defRPr sz="1800">
                <a:solidFill>
                  <a:schemeClr val="tx1"/>
                </a:solidFill>
                <a:latin typeface="+mn-lt"/>
                <a:ea typeface="+mn-ea"/>
              </a:defRPr>
            </a:lvl4pPr>
            <a:lvl5pPr marL="1608138" indent="-228600" algn="l" rtl="0" eaLnBrk="0" fontAlgn="base" hangingPunct="0">
              <a:spcBef>
                <a:spcPct val="20000"/>
              </a:spcBef>
              <a:spcAft>
                <a:spcPct val="0"/>
              </a:spcAft>
              <a:buChar char="»"/>
              <a:defRPr sz="1800">
                <a:solidFill>
                  <a:schemeClr val="tx1"/>
                </a:solidFill>
                <a:latin typeface="+mn-lt"/>
                <a:ea typeface="+mn-ea"/>
              </a:defRPr>
            </a:lvl5pPr>
            <a:lvl6pPr marL="2065338" indent="-228600" algn="l" rtl="0" eaLnBrk="0" fontAlgn="base" hangingPunct="0">
              <a:spcBef>
                <a:spcPct val="20000"/>
              </a:spcBef>
              <a:spcAft>
                <a:spcPct val="0"/>
              </a:spcAft>
              <a:buChar char="»"/>
              <a:defRPr sz="1800">
                <a:solidFill>
                  <a:schemeClr val="tx1"/>
                </a:solidFill>
                <a:latin typeface="+mn-lt"/>
                <a:ea typeface="+mn-ea"/>
              </a:defRPr>
            </a:lvl6pPr>
            <a:lvl7pPr marL="2522538" indent="-228600" algn="l" rtl="0" eaLnBrk="0" fontAlgn="base" hangingPunct="0">
              <a:spcBef>
                <a:spcPct val="20000"/>
              </a:spcBef>
              <a:spcAft>
                <a:spcPct val="0"/>
              </a:spcAft>
              <a:buChar char="»"/>
              <a:defRPr sz="1800">
                <a:solidFill>
                  <a:schemeClr val="tx1"/>
                </a:solidFill>
                <a:latin typeface="+mn-lt"/>
                <a:ea typeface="+mn-ea"/>
              </a:defRPr>
            </a:lvl7pPr>
            <a:lvl8pPr marL="2979738" indent="-228600" algn="l" rtl="0" eaLnBrk="0" fontAlgn="base" hangingPunct="0">
              <a:spcBef>
                <a:spcPct val="20000"/>
              </a:spcBef>
              <a:spcAft>
                <a:spcPct val="0"/>
              </a:spcAft>
              <a:buChar char="»"/>
              <a:defRPr sz="1800">
                <a:solidFill>
                  <a:schemeClr val="tx1"/>
                </a:solidFill>
                <a:latin typeface="+mn-lt"/>
                <a:ea typeface="+mn-ea"/>
              </a:defRPr>
            </a:lvl8pPr>
            <a:lvl9pPr marL="3436938" indent="-228600" algn="l" rtl="0" eaLnBrk="0" fontAlgn="base" hangingPunct="0">
              <a:spcBef>
                <a:spcPct val="20000"/>
              </a:spcBef>
              <a:spcAft>
                <a:spcPct val="0"/>
              </a:spcAft>
              <a:buChar char="»"/>
              <a:defRPr sz="1800">
                <a:solidFill>
                  <a:schemeClr val="tx1"/>
                </a:solidFill>
                <a:latin typeface="+mn-lt"/>
                <a:ea typeface="+mn-ea"/>
              </a:defRPr>
            </a:lvl9pPr>
          </a:lstStyle>
          <a:p>
            <a:pPr>
              <a:defRPr/>
            </a:pPr>
            <a:r>
              <a:rPr lang="en-US" sz="2000" dirty="0"/>
              <a:t>An association can have a name. </a:t>
            </a:r>
            <a:endParaRPr lang="en-US" sz="2000" dirty="0" smtClean="0"/>
          </a:p>
          <a:p>
            <a:pPr>
              <a:defRPr/>
            </a:pPr>
            <a:r>
              <a:rPr lang="en-US" sz="2000" dirty="0" smtClean="0"/>
              <a:t>A </a:t>
            </a:r>
            <a:r>
              <a:rPr lang="en-US" sz="2000" dirty="0"/>
              <a:t>name is optional. </a:t>
            </a:r>
            <a:endParaRPr lang="en-US" sz="2000" dirty="0" smtClean="0"/>
          </a:p>
          <a:p>
            <a:pPr>
              <a:defRPr/>
            </a:pPr>
            <a:r>
              <a:rPr lang="en-US" sz="2000" dirty="0" smtClean="0"/>
              <a:t>When </a:t>
            </a:r>
            <a:r>
              <a:rPr lang="en-US" sz="2000" dirty="0"/>
              <a:t>using a name, add an indication (triangle) to help “read” the </a:t>
            </a:r>
            <a:r>
              <a:rPr lang="en-US" sz="2000" dirty="0" smtClean="0"/>
              <a:t>association.</a:t>
            </a:r>
          </a:p>
          <a:p>
            <a:pPr>
              <a:defRPr/>
            </a:pPr>
            <a:r>
              <a:rPr lang="en-US" sz="2000" dirty="0" smtClean="0"/>
              <a:t>The </a:t>
            </a:r>
            <a:r>
              <a:rPr lang="en-US" sz="2000" dirty="0"/>
              <a:t>association name appears in the middle between the two classes </a:t>
            </a:r>
            <a:endParaRPr lang="en-GB" sz="2000" dirty="0" smtClean="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multiplicities</a:t>
            </a:r>
            <a:endParaRPr lang="en-US" dirty="0"/>
          </a:p>
        </p:txBody>
      </p:sp>
      <p:sp>
        <p:nvSpPr>
          <p:cNvPr id="3" name="Content Placeholder 2"/>
          <p:cNvSpPr>
            <a:spLocks noGrp="1"/>
          </p:cNvSpPr>
          <p:nvPr>
            <p:ph idx="1"/>
          </p:nvPr>
        </p:nvSpPr>
        <p:spPr/>
        <p:txBody>
          <a:bodyPr/>
          <a:lstStyle/>
          <a:p>
            <a:pPr>
              <a:lnSpc>
                <a:spcPct val="90000"/>
              </a:lnSpc>
              <a:defRPr/>
            </a:pPr>
            <a:r>
              <a:rPr lang="en-GB" dirty="0"/>
              <a:t>Models the possibility of links between instances of two or more (associated) classes</a:t>
            </a:r>
          </a:p>
          <a:p>
            <a:pPr lvl="1">
              <a:lnSpc>
                <a:spcPct val="90000"/>
              </a:lnSpc>
              <a:defRPr/>
            </a:pPr>
            <a:r>
              <a:rPr lang="en-GB" dirty="0"/>
              <a:t>Describes a group of links (between instances) with common structure and semantics</a:t>
            </a:r>
          </a:p>
          <a:p>
            <a:pPr lvl="1">
              <a:lnSpc>
                <a:spcPct val="90000"/>
              </a:lnSpc>
              <a:defRPr/>
            </a:pPr>
            <a:r>
              <a:rPr lang="en-GB" dirty="0"/>
              <a:t>Mathematically correspond to a set of tuples (relations)</a:t>
            </a:r>
          </a:p>
          <a:p>
            <a:pPr>
              <a:lnSpc>
                <a:spcPct val="90000"/>
              </a:lnSpc>
              <a:defRPr/>
            </a:pPr>
            <a:r>
              <a:rPr lang="en-GB" dirty="0"/>
              <a:t>Multiplicities indicate the size of tuples</a:t>
            </a:r>
          </a:p>
          <a:p>
            <a:pPr>
              <a:lnSpc>
                <a:spcPct val="90000"/>
              </a:lnSpc>
              <a:defRPr/>
            </a:pPr>
            <a:endParaRPr lang="en-US" dirty="0" smtClean="0"/>
          </a:p>
          <a:p>
            <a:pPr>
              <a:lnSpc>
                <a:spcPct val="90000"/>
              </a:lnSpc>
              <a:defRPr/>
            </a:pPr>
            <a:r>
              <a:rPr lang="en-US" dirty="0" smtClean="0"/>
              <a:t>Multiplicities </a:t>
            </a:r>
            <a:r>
              <a:rPr lang="en-US" dirty="0"/>
              <a:t>at both </a:t>
            </a:r>
            <a:r>
              <a:rPr lang="en-US" dirty="0" smtClean="0"/>
              <a:t>ends of the association (line).</a:t>
            </a:r>
          </a:p>
          <a:p>
            <a:pPr>
              <a:lnSpc>
                <a:spcPct val="90000"/>
              </a:lnSpc>
              <a:defRPr/>
            </a:pPr>
            <a:r>
              <a:rPr lang="en-US" dirty="0" smtClean="0"/>
              <a:t>Multiplicities </a:t>
            </a:r>
            <a:r>
              <a:rPr lang="en-US" dirty="0"/>
              <a:t>are strongly recommended! </a:t>
            </a:r>
            <a:endParaRPr lang="en-US" dirty="0" smtClean="0"/>
          </a:p>
          <a:p>
            <a:pPr lvl="1">
              <a:lnSpc>
                <a:spcPct val="90000"/>
              </a:lnSpc>
              <a:defRPr/>
            </a:pPr>
            <a:r>
              <a:rPr lang="en-US" dirty="0" smtClean="0"/>
              <a:t>See later</a:t>
            </a:r>
          </a:p>
          <a:p>
            <a:pPr>
              <a:lnSpc>
                <a:spcPct val="90000"/>
              </a:lnSpc>
              <a:defRPr/>
            </a:pPr>
            <a:r>
              <a:rPr lang="en-US" dirty="0" smtClean="0"/>
              <a:t>The default (omitted) multiplicity is 1. </a:t>
            </a:r>
          </a:p>
          <a:p>
            <a:pPr lvl="1">
              <a:lnSpc>
                <a:spcPct val="90000"/>
              </a:lnSpc>
              <a:defRPr/>
            </a:pPr>
            <a:r>
              <a:rPr lang="en-US" dirty="0" smtClean="0"/>
              <a:t>See alternatives next</a:t>
            </a:r>
          </a:p>
          <a:p>
            <a:pPr>
              <a:lnSpc>
                <a:spcPct val="90000"/>
              </a:lnSpc>
              <a:defRPr/>
            </a:pPr>
            <a:r>
              <a:rPr lang="en-US" dirty="0" smtClean="0"/>
              <a:t>They </a:t>
            </a:r>
            <a:r>
              <a:rPr lang="en-US" dirty="0"/>
              <a:t>specify the number of instances of the classes at each end of the association that can be linked at runtime</a:t>
            </a:r>
            <a:r>
              <a:rPr lang="en-US" dirty="0" smtClean="0"/>
              <a:t>. </a:t>
            </a:r>
            <a:r>
              <a:rPr lang="en-US" sz="1800" dirty="0" smtClean="0"/>
              <a:t>(Not at any instant in time though: see later)</a:t>
            </a:r>
            <a:r>
              <a:rPr lang="en-US" dirty="0"/>
              <a:t/>
            </a:r>
            <a:br>
              <a:rPr lang="en-US" dirty="0"/>
            </a:b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CC1BC079-F01E-D445-B714-5565AFA78EA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multiplicities</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F0F35D62-4DE3-5243-A1B7-C265FDF3A6C2}" type="slidenum">
              <a:rPr lang="en-US" smtClean="0"/>
              <a:pPr>
                <a:defRPr/>
              </a:pPr>
              <a:t>22</a:t>
            </a:fld>
            <a:endParaRPr lang="en-US"/>
          </a:p>
        </p:txBody>
      </p:sp>
      <p:cxnSp>
        <p:nvCxnSpPr>
          <p:cNvPr id="32" name="Straight Connector 31"/>
          <p:cNvCxnSpPr>
            <a:stCxn id="33" idx="3"/>
          </p:cNvCxnSpPr>
          <p:nvPr/>
        </p:nvCxnSpPr>
        <p:spPr>
          <a:xfrm>
            <a:off x="923925" y="1689100"/>
            <a:ext cx="97472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81013" y="1460500"/>
            <a:ext cx="442912"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A</a:t>
            </a:r>
          </a:p>
        </p:txBody>
      </p:sp>
      <p:sp>
        <p:nvSpPr>
          <p:cNvPr id="34" name="Rectangle 33"/>
          <p:cNvSpPr/>
          <p:nvPr/>
        </p:nvSpPr>
        <p:spPr>
          <a:xfrm>
            <a:off x="1898650" y="1460500"/>
            <a:ext cx="441325"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B</a:t>
            </a:r>
          </a:p>
        </p:txBody>
      </p:sp>
      <p:sp>
        <p:nvSpPr>
          <p:cNvPr id="48135" name="TextBox 34"/>
          <p:cNvSpPr txBox="1">
            <a:spLocks noChangeArrowheads="1"/>
          </p:cNvSpPr>
          <p:nvPr/>
        </p:nvSpPr>
        <p:spPr bwMode="auto">
          <a:xfrm>
            <a:off x="2432050" y="1414463"/>
            <a:ext cx="62769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800"/>
              <a:t>Between operation executions (when objects are idle), an instance of A is linked to 0 or 1 (not more) instance of B</a:t>
            </a:r>
          </a:p>
        </p:txBody>
      </p:sp>
      <p:sp>
        <p:nvSpPr>
          <p:cNvPr id="48136" name="TextBox 35"/>
          <p:cNvSpPr txBox="1">
            <a:spLocks noChangeArrowheads="1"/>
          </p:cNvSpPr>
          <p:nvPr/>
        </p:nvSpPr>
        <p:spPr bwMode="auto">
          <a:xfrm>
            <a:off x="1450975" y="1400175"/>
            <a:ext cx="4921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600"/>
              <a:t>0..1</a:t>
            </a:r>
          </a:p>
        </p:txBody>
      </p:sp>
      <p:cxnSp>
        <p:nvCxnSpPr>
          <p:cNvPr id="37" name="Straight Connector 36"/>
          <p:cNvCxnSpPr>
            <a:stCxn id="38" idx="3"/>
          </p:cNvCxnSpPr>
          <p:nvPr/>
        </p:nvCxnSpPr>
        <p:spPr>
          <a:xfrm>
            <a:off x="923925" y="2552700"/>
            <a:ext cx="97472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81013" y="2324100"/>
            <a:ext cx="442912"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rgbClr val="000000"/>
                </a:solidFill>
              </a:rPr>
              <a:t>A</a:t>
            </a:r>
          </a:p>
        </p:txBody>
      </p:sp>
      <p:sp>
        <p:nvSpPr>
          <p:cNvPr id="39" name="Rectangle 38"/>
          <p:cNvSpPr/>
          <p:nvPr/>
        </p:nvSpPr>
        <p:spPr>
          <a:xfrm>
            <a:off x="1898650" y="2324100"/>
            <a:ext cx="441325"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B</a:t>
            </a:r>
          </a:p>
        </p:txBody>
      </p:sp>
      <p:sp>
        <p:nvSpPr>
          <p:cNvPr id="48140" name="TextBox 39"/>
          <p:cNvSpPr txBox="1">
            <a:spLocks noChangeArrowheads="1"/>
          </p:cNvSpPr>
          <p:nvPr/>
        </p:nvSpPr>
        <p:spPr bwMode="auto">
          <a:xfrm>
            <a:off x="2432050" y="2278063"/>
            <a:ext cx="62769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800"/>
              <a:t>Between operation executions (when objects are idle), an instance of A is linked to exactly 1 instance of B</a:t>
            </a:r>
          </a:p>
        </p:txBody>
      </p:sp>
      <p:sp>
        <p:nvSpPr>
          <p:cNvPr id="48141" name="TextBox 40"/>
          <p:cNvSpPr txBox="1">
            <a:spLocks noChangeArrowheads="1"/>
          </p:cNvSpPr>
          <p:nvPr/>
        </p:nvSpPr>
        <p:spPr bwMode="auto">
          <a:xfrm>
            <a:off x="1581150" y="22653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600"/>
              <a:t>1</a:t>
            </a:r>
          </a:p>
        </p:txBody>
      </p:sp>
      <p:cxnSp>
        <p:nvCxnSpPr>
          <p:cNvPr id="42" name="Straight Connector 41"/>
          <p:cNvCxnSpPr>
            <a:stCxn id="43" idx="3"/>
          </p:cNvCxnSpPr>
          <p:nvPr/>
        </p:nvCxnSpPr>
        <p:spPr>
          <a:xfrm>
            <a:off x="923925" y="3492500"/>
            <a:ext cx="97472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481013" y="3263900"/>
            <a:ext cx="442912"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rgbClr val="000000"/>
                </a:solidFill>
              </a:rPr>
              <a:t>A</a:t>
            </a:r>
          </a:p>
        </p:txBody>
      </p:sp>
      <p:sp>
        <p:nvSpPr>
          <p:cNvPr id="44" name="Rectangle 43"/>
          <p:cNvSpPr/>
          <p:nvPr/>
        </p:nvSpPr>
        <p:spPr>
          <a:xfrm>
            <a:off x="1898650" y="3263900"/>
            <a:ext cx="441325"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B</a:t>
            </a:r>
          </a:p>
        </p:txBody>
      </p:sp>
      <p:sp>
        <p:nvSpPr>
          <p:cNvPr id="48145" name="TextBox 44"/>
          <p:cNvSpPr txBox="1">
            <a:spLocks noChangeArrowheads="1"/>
          </p:cNvSpPr>
          <p:nvPr/>
        </p:nvSpPr>
        <p:spPr bwMode="auto">
          <a:xfrm>
            <a:off x="2463800" y="3214688"/>
            <a:ext cx="62293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800"/>
              <a:t>Between operation executions (when objects are idle), an instance of A is linked to 0 or any arbitrary number of instances of B</a:t>
            </a:r>
          </a:p>
        </p:txBody>
      </p:sp>
      <p:sp>
        <p:nvSpPr>
          <p:cNvPr id="48146" name="TextBox 45"/>
          <p:cNvSpPr txBox="1">
            <a:spLocks noChangeArrowheads="1"/>
          </p:cNvSpPr>
          <p:nvPr/>
        </p:nvSpPr>
        <p:spPr bwMode="auto">
          <a:xfrm>
            <a:off x="1581150" y="3205163"/>
            <a:ext cx="2873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600"/>
              <a:t>*</a:t>
            </a:r>
          </a:p>
        </p:txBody>
      </p:sp>
      <p:cxnSp>
        <p:nvCxnSpPr>
          <p:cNvPr id="47" name="Straight Connector 46"/>
          <p:cNvCxnSpPr>
            <a:stCxn id="48" idx="3"/>
          </p:cNvCxnSpPr>
          <p:nvPr/>
        </p:nvCxnSpPr>
        <p:spPr>
          <a:xfrm>
            <a:off x="923925" y="4518025"/>
            <a:ext cx="97472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81013" y="4289425"/>
            <a:ext cx="442912"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rgbClr val="000000"/>
                </a:solidFill>
              </a:rPr>
              <a:t>A</a:t>
            </a:r>
          </a:p>
        </p:txBody>
      </p:sp>
      <p:sp>
        <p:nvSpPr>
          <p:cNvPr id="49" name="Rectangle 48"/>
          <p:cNvSpPr/>
          <p:nvPr/>
        </p:nvSpPr>
        <p:spPr>
          <a:xfrm>
            <a:off x="1898650" y="4289425"/>
            <a:ext cx="441325"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B</a:t>
            </a:r>
          </a:p>
        </p:txBody>
      </p:sp>
      <p:sp>
        <p:nvSpPr>
          <p:cNvPr id="48150" name="TextBox 49"/>
          <p:cNvSpPr txBox="1">
            <a:spLocks noChangeArrowheads="1"/>
          </p:cNvSpPr>
          <p:nvPr/>
        </p:nvSpPr>
        <p:spPr bwMode="auto">
          <a:xfrm>
            <a:off x="2432050" y="4254500"/>
            <a:ext cx="645953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800"/>
              <a:t>Between operation executions (when objects are idle), an instance of A is linked to at least 1 instance of B, and possibly any arbitrary number of instances of B</a:t>
            </a:r>
          </a:p>
        </p:txBody>
      </p:sp>
      <p:sp>
        <p:nvSpPr>
          <p:cNvPr id="48151" name="TextBox 50"/>
          <p:cNvSpPr txBox="1">
            <a:spLocks noChangeArrowheads="1"/>
          </p:cNvSpPr>
          <p:nvPr/>
        </p:nvSpPr>
        <p:spPr bwMode="auto">
          <a:xfrm>
            <a:off x="1470025" y="4230688"/>
            <a:ext cx="49371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600"/>
              <a:t>1..*</a:t>
            </a:r>
          </a:p>
        </p:txBody>
      </p:sp>
      <p:cxnSp>
        <p:nvCxnSpPr>
          <p:cNvPr id="52" name="Straight Connector 51"/>
          <p:cNvCxnSpPr>
            <a:stCxn id="53" idx="3"/>
          </p:cNvCxnSpPr>
          <p:nvPr/>
        </p:nvCxnSpPr>
        <p:spPr>
          <a:xfrm>
            <a:off x="923925" y="5708650"/>
            <a:ext cx="97472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481013" y="5480050"/>
            <a:ext cx="442912"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a:solidFill>
                  <a:srgbClr val="000000"/>
                </a:solidFill>
              </a:rPr>
              <a:t>A</a:t>
            </a:r>
          </a:p>
        </p:txBody>
      </p:sp>
      <p:sp>
        <p:nvSpPr>
          <p:cNvPr id="54" name="Rectangle 53"/>
          <p:cNvSpPr/>
          <p:nvPr/>
        </p:nvSpPr>
        <p:spPr>
          <a:xfrm>
            <a:off x="1898650" y="5480050"/>
            <a:ext cx="441325" cy="4572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B</a:t>
            </a:r>
          </a:p>
        </p:txBody>
      </p:sp>
      <p:sp>
        <p:nvSpPr>
          <p:cNvPr id="48155" name="TextBox 54"/>
          <p:cNvSpPr txBox="1">
            <a:spLocks noChangeArrowheads="1"/>
          </p:cNvSpPr>
          <p:nvPr/>
        </p:nvSpPr>
        <p:spPr bwMode="auto">
          <a:xfrm>
            <a:off x="2463800" y="5446713"/>
            <a:ext cx="62293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800"/>
              <a:t>Between operation executions (when objects are idle), an instance of A is linked to at least 3 but no more than 7 instances of B</a:t>
            </a:r>
          </a:p>
        </p:txBody>
      </p:sp>
      <p:sp>
        <p:nvSpPr>
          <p:cNvPr id="48156" name="TextBox 55"/>
          <p:cNvSpPr txBox="1">
            <a:spLocks noChangeArrowheads="1"/>
          </p:cNvSpPr>
          <p:nvPr/>
        </p:nvSpPr>
        <p:spPr bwMode="auto">
          <a:xfrm>
            <a:off x="1450975" y="5421313"/>
            <a:ext cx="492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600"/>
              <a:t>3..7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multiplicities</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E3844299-8275-FB4C-985E-D8F3CF4BB801}" type="slidenum">
              <a:rPr lang="en-US" smtClean="0"/>
              <a:pPr>
                <a:defRPr/>
              </a:pPr>
              <a:t>23</a:t>
            </a:fld>
            <a:endParaRPr lang="en-US"/>
          </a:p>
        </p:txBody>
      </p:sp>
      <p:sp>
        <p:nvSpPr>
          <p:cNvPr id="49156" name="Oval 2"/>
          <p:cNvSpPr>
            <a:spLocks noChangeArrowheads="1"/>
          </p:cNvSpPr>
          <p:nvPr/>
        </p:nvSpPr>
        <p:spPr bwMode="auto">
          <a:xfrm>
            <a:off x="1594793" y="2819400"/>
            <a:ext cx="1822450" cy="1228725"/>
          </a:xfrm>
          <a:prstGeom prst="ellipse">
            <a:avLst/>
          </a:prstGeom>
          <a:solidFill>
            <a:schemeClr val="bg1"/>
          </a:solidFill>
          <a:ln w="12700">
            <a:solidFill>
              <a:schemeClr val="tx1"/>
            </a:solidFill>
            <a:round/>
            <a:headEnd/>
            <a:tailEnd/>
          </a:ln>
        </p:spPr>
        <p:txBody>
          <a:bodyPr wrap="none" anchor="ctr"/>
          <a:lstStyle/>
          <a:p>
            <a:endParaRPr lang="en-US"/>
          </a:p>
        </p:txBody>
      </p:sp>
      <p:sp>
        <p:nvSpPr>
          <p:cNvPr id="49157" name="Oval 3"/>
          <p:cNvSpPr>
            <a:spLocks noChangeArrowheads="1"/>
          </p:cNvSpPr>
          <p:nvPr/>
        </p:nvSpPr>
        <p:spPr bwMode="auto">
          <a:xfrm>
            <a:off x="1596380" y="4791075"/>
            <a:ext cx="1822450" cy="1228725"/>
          </a:xfrm>
          <a:prstGeom prst="ellipse">
            <a:avLst/>
          </a:prstGeom>
          <a:solidFill>
            <a:schemeClr val="bg1"/>
          </a:solidFill>
          <a:ln w="12700">
            <a:solidFill>
              <a:schemeClr val="tx1"/>
            </a:solidFill>
            <a:round/>
            <a:headEnd/>
            <a:tailEnd/>
          </a:ln>
        </p:spPr>
        <p:txBody>
          <a:bodyPr wrap="none" anchor="ctr"/>
          <a:lstStyle/>
          <a:p>
            <a:endParaRPr lang="en-US"/>
          </a:p>
        </p:txBody>
      </p:sp>
      <p:sp>
        <p:nvSpPr>
          <p:cNvPr id="49158" name="Line 4"/>
          <p:cNvSpPr>
            <a:spLocks noChangeShapeType="1"/>
          </p:cNvSpPr>
          <p:nvPr/>
        </p:nvSpPr>
        <p:spPr bwMode="auto">
          <a:xfrm>
            <a:off x="1874193" y="3735388"/>
            <a:ext cx="169862" cy="14779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59" name="Line 5"/>
          <p:cNvSpPr>
            <a:spLocks noChangeShapeType="1"/>
          </p:cNvSpPr>
          <p:nvPr/>
        </p:nvSpPr>
        <p:spPr bwMode="auto">
          <a:xfrm>
            <a:off x="1883718" y="3746500"/>
            <a:ext cx="611187" cy="1787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60" name="Line 6"/>
          <p:cNvSpPr>
            <a:spLocks noChangeShapeType="1"/>
          </p:cNvSpPr>
          <p:nvPr/>
        </p:nvSpPr>
        <p:spPr bwMode="auto">
          <a:xfrm flipH="1">
            <a:off x="2987030" y="3629025"/>
            <a:ext cx="182563" cy="16049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61" name="Line 7"/>
          <p:cNvSpPr>
            <a:spLocks noChangeShapeType="1"/>
          </p:cNvSpPr>
          <p:nvPr/>
        </p:nvSpPr>
        <p:spPr bwMode="auto">
          <a:xfrm>
            <a:off x="2634605" y="3884613"/>
            <a:ext cx="0" cy="1060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62" name="Line 9"/>
          <p:cNvSpPr>
            <a:spLocks noChangeShapeType="1"/>
          </p:cNvSpPr>
          <p:nvPr/>
        </p:nvSpPr>
        <p:spPr bwMode="auto">
          <a:xfrm flipH="1">
            <a:off x="2671763" y="1981200"/>
            <a:ext cx="410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63" name="Rectangle 10"/>
          <p:cNvSpPr>
            <a:spLocks noChangeArrowheads="1"/>
          </p:cNvSpPr>
          <p:nvPr/>
        </p:nvSpPr>
        <p:spPr bwMode="auto">
          <a:xfrm>
            <a:off x="1257300" y="1739900"/>
            <a:ext cx="1385888" cy="482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64" name="Rectangle 11"/>
          <p:cNvSpPr>
            <a:spLocks noChangeArrowheads="1"/>
          </p:cNvSpPr>
          <p:nvPr/>
        </p:nvSpPr>
        <p:spPr bwMode="auto">
          <a:xfrm>
            <a:off x="1371600" y="1789113"/>
            <a:ext cx="1092200"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2000" b="1">
                <a:solidFill>
                  <a:schemeClr val="tx2"/>
                </a:solidFill>
                <a:latin typeface="Arial" charset="0"/>
              </a:rPr>
              <a:t>Course</a:t>
            </a:r>
          </a:p>
        </p:txBody>
      </p:sp>
      <p:sp>
        <p:nvSpPr>
          <p:cNvPr id="49165" name="Rectangle 12"/>
          <p:cNvSpPr>
            <a:spLocks noChangeArrowheads="1"/>
          </p:cNvSpPr>
          <p:nvPr/>
        </p:nvSpPr>
        <p:spPr bwMode="auto">
          <a:xfrm>
            <a:off x="6257925" y="1658938"/>
            <a:ext cx="3333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800">
                <a:solidFill>
                  <a:srgbClr val="232323"/>
                </a:solidFill>
                <a:latin typeface="Arial" charset="0"/>
              </a:rPr>
              <a:t>1</a:t>
            </a:r>
          </a:p>
        </p:txBody>
      </p:sp>
      <p:sp>
        <p:nvSpPr>
          <p:cNvPr id="49166" name="Rectangle 13"/>
          <p:cNvSpPr>
            <a:spLocks noChangeArrowheads="1"/>
          </p:cNvSpPr>
          <p:nvPr/>
        </p:nvSpPr>
        <p:spPr bwMode="auto">
          <a:xfrm>
            <a:off x="4256088" y="1585913"/>
            <a:ext cx="1276350"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2000" i="1">
                <a:latin typeface="Arial" charset="0"/>
              </a:rPr>
              <a:t>teaches</a:t>
            </a:r>
          </a:p>
        </p:txBody>
      </p:sp>
      <p:sp>
        <p:nvSpPr>
          <p:cNvPr id="49167" name="Rectangle 14"/>
          <p:cNvSpPr>
            <a:spLocks noChangeArrowheads="1"/>
          </p:cNvSpPr>
          <p:nvPr/>
        </p:nvSpPr>
        <p:spPr bwMode="auto">
          <a:xfrm>
            <a:off x="6623050" y="1733550"/>
            <a:ext cx="1549400" cy="49688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49168" name="Rectangle 15"/>
          <p:cNvSpPr>
            <a:spLocks noChangeArrowheads="1"/>
          </p:cNvSpPr>
          <p:nvPr/>
        </p:nvSpPr>
        <p:spPr bwMode="auto">
          <a:xfrm>
            <a:off x="6746875" y="1789113"/>
            <a:ext cx="1406525"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2000" b="1">
                <a:solidFill>
                  <a:schemeClr val="tx2"/>
                </a:solidFill>
                <a:latin typeface="Arial" charset="0"/>
              </a:rPr>
              <a:t>Professor</a:t>
            </a:r>
          </a:p>
        </p:txBody>
      </p:sp>
      <p:sp>
        <p:nvSpPr>
          <p:cNvPr id="49169" name="Rectangle 16"/>
          <p:cNvSpPr>
            <a:spLocks noChangeArrowheads="1"/>
          </p:cNvSpPr>
          <p:nvPr/>
        </p:nvSpPr>
        <p:spPr bwMode="auto">
          <a:xfrm>
            <a:off x="2665413" y="1708150"/>
            <a:ext cx="296862"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800">
                <a:solidFill>
                  <a:srgbClr val="232323"/>
                </a:solidFill>
                <a:latin typeface="Arial" charset="0"/>
              </a:rPr>
              <a:t>*</a:t>
            </a:r>
          </a:p>
        </p:txBody>
      </p:sp>
      <p:sp>
        <p:nvSpPr>
          <p:cNvPr id="49170" name="AutoShape 17"/>
          <p:cNvSpPr>
            <a:spLocks noChangeArrowheads="1"/>
          </p:cNvSpPr>
          <p:nvPr/>
        </p:nvSpPr>
        <p:spPr bwMode="auto">
          <a:xfrm rot="16200000" flipH="1">
            <a:off x="4066381" y="1674019"/>
            <a:ext cx="157163" cy="2000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49171" name="Oval 18"/>
          <p:cNvSpPr>
            <a:spLocks noChangeArrowheads="1"/>
          </p:cNvSpPr>
          <p:nvPr/>
        </p:nvSpPr>
        <p:spPr bwMode="auto">
          <a:xfrm>
            <a:off x="2225030" y="3346450"/>
            <a:ext cx="103188" cy="103188"/>
          </a:xfrm>
          <a:prstGeom prst="ellipse">
            <a:avLst/>
          </a:prstGeom>
          <a:solidFill>
            <a:schemeClr val="tx2"/>
          </a:solidFill>
          <a:ln w="12700">
            <a:solidFill>
              <a:schemeClr val="tx2"/>
            </a:solidFill>
            <a:round/>
            <a:headEnd/>
            <a:tailEnd/>
          </a:ln>
        </p:spPr>
        <p:txBody>
          <a:bodyPr wrap="none" anchor="ctr"/>
          <a:lstStyle/>
          <a:p>
            <a:endParaRPr lang="en-US"/>
          </a:p>
        </p:txBody>
      </p:sp>
      <p:sp>
        <p:nvSpPr>
          <p:cNvPr id="49172" name="Oval 19"/>
          <p:cNvSpPr>
            <a:spLocks noChangeArrowheads="1"/>
          </p:cNvSpPr>
          <p:nvPr/>
        </p:nvSpPr>
        <p:spPr bwMode="auto">
          <a:xfrm>
            <a:off x="3137843" y="3571875"/>
            <a:ext cx="103187" cy="103188"/>
          </a:xfrm>
          <a:prstGeom prst="ellipse">
            <a:avLst/>
          </a:prstGeom>
          <a:solidFill>
            <a:schemeClr val="tx2"/>
          </a:solidFill>
          <a:ln w="12700">
            <a:solidFill>
              <a:schemeClr val="tx2"/>
            </a:solidFill>
            <a:round/>
            <a:headEnd/>
            <a:tailEnd/>
          </a:ln>
        </p:spPr>
        <p:txBody>
          <a:bodyPr wrap="none" anchor="ctr"/>
          <a:lstStyle/>
          <a:p>
            <a:endParaRPr lang="en-US"/>
          </a:p>
        </p:txBody>
      </p:sp>
      <p:sp>
        <p:nvSpPr>
          <p:cNvPr id="49173" name="Oval 20"/>
          <p:cNvSpPr>
            <a:spLocks noChangeArrowheads="1"/>
          </p:cNvSpPr>
          <p:nvPr/>
        </p:nvSpPr>
        <p:spPr bwMode="auto">
          <a:xfrm>
            <a:off x="1839268" y="3665538"/>
            <a:ext cx="103187" cy="103187"/>
          </a:xfrm>
          <a:prstGeom prst="ellipse">
            <a:avLst/>
          </a:prstGeom>
          <a:solidFill>
            <a:schemeClr val="tx2"/>
          </a:solidFill>
          <a:ln w="12700">
            <a:solidFill>
              <a:schemeClr val="tx2"/>
            </a:solidFill>
            <a:round/>
            <a:headEnd/>
            <a:tailEnd/>
          </a:ln>
        </p:spPr>
        <p:txBody>
          <a:bodyPr wrap="none" anchor="ctr"/>
          <a:lstStyle/>
          <a:p>
            <a:endParaRPr lang="en-US"/>
          </a:p>
        </p:txBody>
      </p:sp>
      <p:sp>
        <p:nvSpPr>
          <p:cNvPr id="49174" name="Oval 21"/>
          <p:cNvSpPr>
            <a:spLocks noChangeArrowheads="1"/>
          </p:cNvSpPr>
          <p:nvPr/>
        </p:nvSpPr>
        <p:spPr bwMode="auto">
          <a:xfrm>
            <a:off x="2580630" y="3806825"/>
            <a:ext cx="103188" cy="103188"/>
          </a:xfrm>
          <a:prstGeom prst="ellipse">
            <a:avLst/>
          </a:prstGeom>
          <a:solidFill>
            <a:schemeClr val="tx2"/>
          </a:solidFill>
          <a:ln w="12700">
            <a:solidFill>
              <a:schemeClr val="tx2"/>
            </a:solidFill>
            <a:round/>
            <a:headEnd/>
            <a:tailEnd/>
          </a:ln>
        </p:spPr>
        <p:txBody>
          <a:bodyPr wrap="none" anchor="ctr"/>
          <a:lstStyle/>
          <a:p>
            <a:endParaRPr lang="en-US"/>
          </a:p>
        </p:txBody>
      </p:sp>
      <p:sp>
        <p:nvSpPr>
          <p:cNvPr id="49175" name="Oval 22"/>
          <p:cNvSpPr>
            <a:spLocks noChangeArrowheads="1"/>
          </p:cNvSpPr>
          <p:nvPr/>
        </p:nvSpPr>
        <p:spPr bwMode="auto">
          <a:xfrm>
            <a:off x="2002780" y="5167313"/>
            <a:ext cx="103188" cy="103187"/>
          </a:xfrm>
          <a:prstGeom prst="ellipse">
            <a:avLst/>
          </a:prstGeom>
          <a:solidFill>
            <a:schemeClr val="tx2"/>
          </a:solidFill>
          <a:ln w="12700">
            <a:solidFill>
              <a:schemeClr val="tx2"/>
            </a:solidFill>
            <a:round/>
            <a:headEnd/>
            <a:tailEnd/>
          </a:ln>
        </p:spPr>
        <p:txBody>
          <a:bodyPr wrap="none" anchor="ctr"/>
          <a:lstStyle/>
          <a:p>
            <a:endParaRPr lang="en-US"/>
          </a:p>
        </p:txBody>
      </p:sp>
      <p:sp>
        <p:nvSpPr>
          <p:cNvPr id="49176" name="Oval 23"/>
          <p:cNvSpPr>
            <a:spLocks noChangeArrowheads="1"/>
          </p:cNvSpPr>
          <p:nvPr/>
        </p:nvSpPr>
        <p:spPr bwMode="auto">
          <a:xfrm>
            <a:off x="2966393" y="5176838"/>
            <a:ext cx="103187" cy="103187"/>
          </a:xfrm>
          <a:prstGeom prst="ellipse">
            <a:avLst/>
          </a:prstGeom>
          <a:solidFill>
            <a:schemeClr val="tx2"/>
          </a:solidFill>
          <a:ln w="12700">
            <a:solidFill>
              <a:schemeClr val="tx2"/>
            </a:solidFill>
            <a:round/>
            <a:headEnd/>
            <a:tailEnd/>
          </a:ln>
        </p:spPr>
        <p:txBody>
          <a:bodyPr wrap="none" anchor="ctr"/>
          <a:lstStyle/>
          <a:p>
            <a:endParaRPr lang="en-US"/>
          </a:p>
        </p:txBody>
      </p:sp>
      <p:sp>
        <p:nvSpPr>
          <p:cNvPr id="49177" name="Oval 24"/>
          <p:cNvSpPr>
            <a:spLocks noChangeArrowheads="1"/>
          </p:cNvSpPr>
          <p:nvPr/>
        </p:nvSpPr>
        <p:spPr bwMode="auto">
          <a:xfrm>
            <a:off x="2472680" y="5476875"/>
            <a:ext cx="104775" cy="103188"/>
          </a:xfrm>
          <a:prstGeom prst="ellipse">
            <a:avLst/>
          </a:prstGeom>
          <a:solidFill>
            <a:schemeClr val="tx2"/>
          </a:solidFill>
          <a:ln w="12700">
            <a:solidFill>
              <a:schemeClr val="tx2"/>
            </a:solidFill>
            <a:round/>
            <a:headEnd/>
            <a:tailEnd/>
          </a:ln>
        </p:spPr>
        <p:txBody>
          <a:bodyPr wrap="none" anchor="ctr"/>
          <a:lstStyle/>
          <a:p>
            <a:endParaRPr lang="en-US"/>
          </a:p>
        </p:txBody>
      </p:sp>
      <p:sp>
        <p:nvSpPr>
          <p:cNvPr id="49178" name="Rectangle 25"/>
          <p:cNvSpPr>
            <a:spLocks noChangeArrowheads="1"/>
          </p:cNvSpPr>
          <p:nvPr/>
        </p:nvSpPr>
        <p:spPr bwMode="auto">
          <a:xfrm>
            <a:off x="2136130" y="2825750"/>
            <a:ext cx="893763"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1100" i="1">
                <a:latin typeface="Arial" charset="0"/>
              </a:rPr>
              <a:t>Professor</a:t>
            </a:r>
          </a:p>
        </p:txBody>
      </p:sp>
      <p:sp>
        <p:nvSpPr>
          <p:cNvPr id="49179" name="Rectangle 26"/>
          <p:cNvSpPr>
            <a:spLocks noChangeArrowheads="1"/>
          </p:cNvSpPr>
          <p:nvPr/>
        </p:nvSpPr>
        <p:spPr bwMode="auto">
          <a:xfrm>
            <a:off x="2167880" y="5802313"/>
            <a:ext cx="893763"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1100" i="1">
                <a:latin typeface="Arial" charset="0"/>
              </a:rPr>
              <a:t>Course</a:t>
            </a:r>
          </a:p>
        </p:txBody>
      </p:sp>
      <p:sp>
        <p:nvSpPr>
          <p:cNvPr id="49180" name="Rectangle 27"/>
          <p:cNvSpPr>
            <a:spLocks noChangeArrowheads="1"/>
          </p:cNvSpPr>
          <p:nvPr/>
        </p:nvSpPr>
        <p:spPr bwMode="auto">
          <a:xfrm>
            <a:off x="2147243" y="5565775"/>
            <a:ext cx="1011237"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900" i="1">
                <a:latin typeface="Arial" charset="0"/>
              </a:rPr>
              <a:t>SWEN5232</a:t>
            </a:r>
          </a:p>
        </p:txBody>
      </p:sp>
      <p:sp>
        <p:nvSpPr>
          <p:cNvPr id="49181" name="Rectangle 28"/>
          <p:cNvSpPr>
            <a:spLocks noChangeArrowheads="1"/>
          </p:cNvSpPr>
          <p:nvPr/>
        </p:nvSpPr>
        <p:spPr bwMode="auto">
          <a:xfrm>
            <a:off x="2725093" y="5299075"/>
            <a:ext cx="10128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900" i="1">
                <a:latin typeface="Arial" charset="0"/>
              </a:rPr>
              <a:t>CSCI3233</a:t>
            </a:r>
          </a:p>
        </p:txBody>
      </p:sp>
      <p:sp>
        <p:nvSpPr>
          <p:cNvPr id="49182" name="Rectangle 29"/>
          <p:cNvSpPr>
            <a:spLocks noChangeArrowheads="1"/>
          </p:cNvSpPr>
          <p:nvPr/>
        </p:nvSpPr>
        <p:spPr bwMode="auto">
          <a:xfrm>
            <a:off x="1642418" y="5276850"/>
            <a:ext cx="1012825"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900" i="1">
                <a:latin typeface="Arial" charset="0"/>
              </a:rPr>
              <a:t>SWEN5233</a:t>
            </a:r>
          </a:p>
        </p:txBody>
      </p:sp>
      <p:sp>
        <p:nvSpPr>
          <p:cNvPr id="49183" name="Rectangle 30"/>
          <p:cNvSpPr>
            <a:spLocks noChangeArrowheads="1"/>
          </p:cNvSpPr>
          <p:nvPr/>
        </p:nvSpPr>
        <p:spPr bwMode="auto">
          <a:xfrm>
            <a:off x="2361555" y="3595688"/>
            <a:ext cx="1011238" cy="22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900" i="1">
                <a:latin typeface="Arial" charset="0"/>
              </a:rPr>
              <a:t>Dr. Smith</a:t>
            </a:r>
          </a:p>
        </p:txBody>
      </p:sp>
      <p:sp>
        <p:nvSpPr>
          <p:cNvPr id="49184" name="Rectangle 31"/>
          <p:cNvSpPr>
            <a:spLocks noChangeArrowheads="1"/>
          </p:cNvSpPr>
          <p:nvPr/>
        </p:nvSpPr>
        <p:spPr bwMode="auto">
          <a:xfrm>
            <a:off x="2810818" y="3317875"/>
            <a:ext cx="1012825"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900" i="1">
                <a:latin typeface="Arial" charset="0"/>
              </a:rPr>
              <a:t>Dr. White</a:t>
            </a:r>
          </a:p>
        </p:txBody>
      </p:sp>
      <p:sp>
        <p:nvSpPr>
          <p:cNvPr id="49185" name="Rectangle 32"/>
          <p:cNvSpPr>
            <a:spLocks noChangeArrowheads="1"/>
          </p:cNvSpPr>
          <p:nvPr/>
        </p:nvSpPr>
        <p:spPr bwMode="auto">
          <a:xfrm>
            <a:off x="1567805" y="3446463"/>
            <a:ext cx="1012825" cy="22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900" i="1">
                <a:latin typeface="Arial" charset="0"/>
              </a:rPr>
              <a:t>Dr. Brown</a:t>
            </a:r>
          </a:p>
        </p:txBody>
      </p:sp>
      <p:sp>
        <p:nvSpPr>
          <p:cNvPr id="49186" name="Rectangle 33"/>
          <p:cNvSpPr>
            <a:spLocks noChangeArrowheads="1"/>
          </p:cNvSpPr>
          <p:nvPr/>
        </p:nvSpPr>
        <p:spPr bwMode="auto">
          <a:xfrm>
            <a:off x="1932930" y="3114675"/>
            <a:ext cx="1011238"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900" i="1">
                <a:latin typeface="Arial" charset="0"/>
              </a:rPr>
              <a:t>Dr. Jones</a:t>
            </a:r>
          </a:p>
        </p:txBody>
      </p:sp>
      <p:sp>
        <p:nvSpPr>
          <p:cNvPr id="49187" name="Oval 34"/>
          <p:cNvSpPr>
            <a:spLocks noChangeArrowheads="1"/>
          </p:cNvSpPr>
          <p:nvPr/>
        </p:nvSpPr>
        <p:spPr bwMode="auto">
          <a:xfrm>
            <a:off x="2591743" y="4899025"/>
            <a:ext cx="103187" cy="103188"/>
          </a:xfrm>
          <a:prstGeom prst="ellipse">
            <a:avLst/>
          </a:prstGeom>
          <a:solidFill>
            <a:schemeClr val="tx2"/>
          </a:solidFill>
          <a:ln w="12700">
            <a:solidFill>
              <a:schemeClr val="tx2"/>
            </a:solidFill>
            <a:round/>
            <a:headEnd/>
            <a:tailEnd/>
          </a:ln>
        </p:spPr>
        <p:txBody>
          <a:bodyPr wrap="none" anchor="ctr"/>
          <a:lstStyle/>
          <a:p>
            <a:endParaRPr lang="en-US"/>
          </a:p>
        </p:txBody>
      </p:sp>
      <p:sp>
        <p:nvSpPr>
          <p:cNvPr id="49188" name="Rectangle 35"/>
          <p:cNvSpPr>
            <a:spLocks noChangeArrowheads="1"/>
          </p:cNvSpPr>
          <p:nvPr/>
        </p:nvSpPr>
        <p:spPr bwMode="auto">
          <a:xfrm>
            <a:off x="2296468" y="5010150"/>
            <a:ext cx="10128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900" i="1">
                <a:latin typeface="Arial" charset="0"/>
              </a:rPr>
              <a:t>CSCI4432</a:t>
            </a:r>
          </a:p>
        </p:txBody>
      </p:sp>
      <p:sp>
        <p:nvSpPr>
          <p:cNvPr id="49189" name="Rectangle 36"/>
          <p:cNvSpPr>
            <a:spLocks noChangeArrowheads="1"/>
          </p:cNvSpPr>
          <p:nvPr/>
        </p:nvSpPr>
        <p:spPr bwMode="auto">
          <a:xfrm>
            <a:off x="5708154" y="3211513"/>
            <a:ext cx="1039812"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600">
                <a:solidFill>
                  <a:schemeClr val="tx2"/>
                </a:solidFill>
                <a:latin typeface="Arial" charset="0"/>
              </a:rPr>
              <a:t>Dr. White</a:t>
            </a:r>
          </a:p>
        </p:txBody>
      </p:sp>
      <p:sp>
        <p:nvSpPr>
          <p:cNvPr id="49190" name="Line 37"/>
          <p:cNvSpPr>
            <a:spLocks noChangeShapeType="1"/>
          </p:cNvSpPr>
          <p:nvPr/>
        </p:nvSpPr>
        <p:spPr bwMode="auto">
          <a:xfrm>
            <a:off x="7046416" y="3149600"/>
            <a:ext cx="0" cy="16700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91" name="Rectangle 38"/>
          <p:cNvSpPr>
            <a:spLocks noChangeArrowheads="1"/>
          </p:cNvSpPr>
          <p:nvPr/>
        </p:nvSpPr>
        <p:spPr bwMode="auto">
          <a:xfrm>
            <a:off x="7063879" y="3211513"/>
            <a:ext cx="1130300"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600">
                <a:solidFill>
                  <a:schemeClr val="tx2"/>
                </a:solidFill>
                <a:latin typeface="Arial" charset="0"/>
              </a:rPr>
              <a:t>CSCI3233</a:t>
            </a:r>
          </a:p>
        </p:txBody>
      </p:sp>
      <p:sp>
        <p:nvSpPr>
          <p:cNvPr id="49192" name="Line 39"/>
          <p:cNvSpPr>
            <a:spLocks noChangeShapeType="1"/>
          </p:cNvSpPr>
          <p:nvPr/>
        </p:nvSpPr>
        <p:spPr bwMode="auto">
          <a:xfrm>
            <a:off x="5631954" y="3578225"/>
            <a:ext cx="2657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93" name="Rectangle 40"/>
          <p:cNvSpPr>
            <a:spLocks noChangeArrowheads="1"/>
          </p:cNvSpPr>
          <p:nvPr/>
        </p:nvSpPr>
        <p:spPr bwMode="auto">
          <a:xfrm>
            <a:off x="5708154" y="3635375"/>
            <a:ext cx="1039812"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600">
                <a:solidFill>
                  <a:schemeClr val="tx2"/>
                </a:solidFill>
                <a:latin typeface="Arial" charset="0"/>
              </a:rPr>
              <a:t>Dr. Smith</a:t>
            </a:r>
          </a:p>
        </p:txBody>
      </p:sp>
      <p:sp>
        <p:nvSpPr>
          <p:cNvPr id="49194" name="Rectangle 41"/>
          <p:cNvSpPr>
            <a:spLocks noChangeArrowheads="1"/>
          </p:cNvSpPr>
          <p:nvPr/>
        </p:nvSpPr>
        <p:spPr bwMode="auto">
          <a:xfrm>
            <a:off x="7063879" y="3635375"/>
            <a:ext cx="1130300"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600">
                <a:solidFill>
                  <a:schemeClr val="tx2"/>
                </a:solidFill>
                <a:latin typeface="Arial" charset="0"/>
              </a:rPr>
              <a:t>CSCI4432</a:t>
            </a:r>
          </a:p>
        </p:txBody>
      </p:sp>
      <p:sp>
        <p:nvSpPr>
          <p:cNvPr id="49195" name="Line 42"/>
          <p:cNvSpPr>
            <a:spLocks noChangeShapeType="1"/>
          </p:cNvSpPr>
          <p:nvPr/>
        </p:nvSpPr>
        <p:spPr bwMode="auto">
          <a:xfrm>
            <a:off x="5631954" y="4008438"/>
            <a:ext cx="2657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96" name="Line 43"/>
          <p:cNvSpPr>
            <a:spLocks noChangeShapeType="1"/>
          </p:cNvSpPr>
          <p:nvPr/>
        </p:nvSpPr>
        <p:spPr bwMode="auto">
          <a:xfrm>
            <a:off x="5654179" y="4414838"/>
            <a:ext cx="26352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97" name="Line 44"/>
          <p:cNvSpPr>
            <a:spLocks noChangeShapeType="1"/>
          </p:cNvSpPr>
          <p:nvPr/>
        </p:nvSpPr>
        <p:spPr bwMode="auto">
          <a:xfrm>
            <a:off x="5639891" y="3149600"/>
            <a:ext cx="26495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98" name="Line 45"/>
          <p:cNvSpPr>
            <a:spLocks noChangeShapeType="1"/>
          </p:cNvSpPr>
          <p:nvPr/>
        </p:nvSpPr>
        <p:spPr bwMode="auto">
          <a:xfrm>
            <a:off x="8289429" y="2635250"/>
            <a:ext cx="0" cy="22002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199" name="Line 46"/>
          <p:cNvSpPr>
            <a:spLocks noChangeShapeType="1"/>
          </p:cNvSpPr>
          <p:nvPr/>
        </p:nvSpPr>
        <p:spPr bwMode="auto">
          <a:xfrm>
            <a:off x="5643066" y="2628900"/>
            <a:ext cx="0" cy="2206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200" name="Rectangle 47"/>
          <p:cNvSpPr>
            <a:spLocks noChangeArrowheads="1"/>
          </p:cNvSpPr>
          <p:nvPr/>
        </p:nvSpPr>
        <p:spPr bwMode="auto">
          <a:xfrm>
            <a:off x="5708154" y="4032250"/>
            <a:ext cx="1095375"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600">
                <a:solidFill>
                  <a:schemeClr val="tx2"/>
                </a:solidFill>
                <a:latin typeface="Arial" charset="0"/>
              </a:rPr>
              <a:t>Dr. Brown</a:t>
            </a:r>
          </a:p>
        </p:txBody>
      </p:sp>
      <p:sp>
        <p:nvSpPr>
          <p:cNvPr id="49201" name="Rectangle 48"/>
          <p:cNvSpPr>
            <a:spLocks noChangeArrowheads="1"/>
          </p:cNvSpPr>
          <p:nvPr/>
        </p:nvSpPr>
        <p:spPr bwMode="auto">
          <a:xfrm>
            <a:off x="7063879" y="4032250"/>
            <a:ext cx="1252537"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600">
                <a:solidFill>
                  <a:schemeClr val="tx2"/>
                </a:solidFill>
                <a:latin typeface="Arial" charset="0"/>
              </a:rPr>
              <a:t>SWEN5232</a:t>
            </a:r>
          </a:p>
        </p:txBody>
      </p:sp>
      <p:sp>
        <p:nvSpPr>
          <p:cNvPr id="49202" name="Line 49"/>
          <p:cNvSpPr>
            <a:spLocks noChangeShapeType="1"/>
          </p:cNvSpPr>
          <p:nvPr/>
        </p:nvSpPr>
        <p:spPr bwMode="auto">
          <a:xfrm>
            <a:off x="5655766" y="2635250"/>
            <a:ext cx="26336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203" name="Rectangle 50"/>
          <p:cNvSpPr>
            <a:spLocks noChangeArrowheads="1"/>
          </p:cNvSpPr>
          <p:nvPr/>
        </p:nvSpPr>
        <p:spPr bwMode="auto">
          <a:xfrm>
            <a:off x="6339979" y="2713038"/>
            <a:ext cx="12763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2000" i="1">
                <a:latin typeface="Arial" charset="0"/>
              </a:rPr>
              <a:t>teaches</a:t>
            </a:r>
          </a:p>
        </p:txBody>
      </p:sp>
      <p:sp>
        <p:nvSpPr>
          <p:cNvPr id="49204" name="Line 51"/>
          <p:cNvSpPr>
            <a:spLocks noChangeShapeType="1"/>
          </p:cNvSpPr>
          <p:nvPr/>
        </p:nvSpPr>
        <p:spPr bwMode="auto">
          <a:xfrm>
            <a:off x="5663704" y="4829175"/>
            <a:ext cx="26336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9205" name="Rectangle 52"/>
          <p:cNvSpPr>
            <a:spLocks noChangeArrowheads="1"/>
          </p:cNvSpPr>
          <p:nvPr/>
        </p:nvSpPr>
        <p:spPr bwMode="auto">
          <a:xfrm>
            <a:off x="5708154" y="4473575"/>
            <a:ext cx="1095375"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600">
                <a:solidFill>
                  <a:schemeClr val="tx2"/>
                </a:solidFill>
                <a:latin typeface="Arial" charset="0"/>
              </a:rPr>
              <a:t>Dr. Brown</a:t>
            </a:r>
          </a:p>
        </p:txBody>
      </p:sp>
      <p:sp>
        <p:nvSpPr>
          <p:cNvPr id="49206" name="Rectangle 53"/>
          <p:cNvSpPr>
            <a:spLocks noChangeArrowheads="1"/>
          </p:cNvSpPr>
          <p:nvPr/>
        </p:nvSpPr>
        <p:spPr bwMode="auto">
          <a:xfrm>
            <a:off x="7063879" y="4473575"/>
            <a:ext cx="1252537" cy="31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600">
                <a:solidFill>
                  <a:schemeClr val="tx2"/>
                </a:solidFill>
                <a:latin typeface="Arial" charset="0"/>
              </a:rPr>
              <a:t>SWEN5233</a:t>
            </a:r>
          </a:p>
        </p:txBody>
      </p:sp>
      <p:sp>
        <p:nvSpPr>
          <p:cNvPr id="3" name="TextBox 2"/>
          <p:cNvSpPr txBox="1"/>
          <p:nvPr/>
        </p:nvSpPr>
        <p:spPr>
          <a:xfrm>
            <a:off x="4498975" y="5183188"/>
            <a:ext cx="3762375" cy="646112"/>
          </a:xfrm>
          <a:prstGeom prst="rect">
            <a:avLst/>
          </a:prstGeom>
          <a:noFill/>
        </p:spPr>
        <p:txBody>
          <a:bodyPr wrap="none">
            <a:spAutoFit/>
          </a:bodyPr>
          <a:lstStyle/>
          <a:p>
            <a:pPr>
              <a:defRPr/>
            </a:pPr>
            <a:r>
              <a:rPr lang="en-US" sz="1800" dirty="0">
                <a:solidFill>
                  <a:srgbClr val="0000FF"/>
                </a:solidFill>
                <a:latin typeface="+mn-lt"/>
              </a:rPr>
              <a:t>Semantics of one association: SET</a:t>
            </a:r>
          </a:p>
          <a:p>
            <a:pPr>
              <a:defRPr/>
            </a:pPr>
            <a:r>
              <a:rPr lang="en-US" sz="1800" dirty="0">
                <a:solidFill>
                  <a:srgbClr val="0000FF"/>
                </a:solidFill>
                <a:latin typeface="+mn-lt"/>
              </a:rPr>
              <a:t>i.e., no duplicate</a:t>
            </a:r>
          </a:p>
        </p:txBody>
      </p:sp>
      <p:grpSp>
        <p:nvGrpSpPr>
          <p:cNvPr id="8" name="Group 7"/>
          <p:cNvGrpSpPr/>
          <p:nvPr/>
        </p:nvGrpSpPr>
        <p:grpSpPr>
          <a:xfrm>
            <a:off x="-23936" y="3959553"/>
            <a:ext cx="2507828" cy="707052"/>
            <a:chOff x="-23936" y="3959553"/>
            <a:chExt cx="2507828" cy="707052"/>
          </a:xfrm>
        </p:grpSpPr>
        <p:sp>
          <p:nvSpPr>
            <p:cNvPr id="6" name="Oval 5"/>
            <p:cNvSpPr/>
            <p:nvPr/>
          </p:nvSpPr>
          <p:spPr bwMode="auto">
            <a:xfrm>
              <a:off x="1569492" y="4149080"/>
              <a:ext cx="914400" cy="517525"/>
            </a:xfrm>
            <a:prstGeom prst="ellipse">
              <a:avLst/>
            </a:prstGeom>
            <a:noFill/>
            <a:ln w="2857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60" name="TextBox 59"/>
            <p:cNvSpPr txBox="1"/>
            <p:nvPr/>
          </p:nvSpPr>
          <p:spPr>
            <a:xfrm>
              <a:off x="-23936" y="3959553"/>
              <a:ext cx="1863204" cy="523220"/>
            </a:xfrm>
            <a:prstGeom prst="rect">
              <a:avLst/>
            </a:prstGeom>
            <a:noFill/>
          </p:spPr>
          <p:txBody>
            <a:bodyPr wrap="square">
              <a:spAutoFit/>
            </a:bodyPr>
            <a:lstStyle/>
            <a:p>
              <a:pPr>
                <a:defRPr/>
              </a:pPr>
              <a:r>
                <a:rPr lang="en-US" sz="1400" dirty="0" smtClean="0">
                  <a:solidFill>
                    <a:srgbClr val="0000FF"/>
                  </a:solidFill>
                  <a:latin typeface="+mn-lt"/>
                </a:rPr>
                <a:t>This is one instance of the association</a:t>
              </a:r>
              <a:endParaRPr lang="en-US" sz="1400" dirty="0">
                <a:solidFill>
                  <a:srgbClr val="0000FF"/>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Multiplicities—Exercise</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7B6D8077-9B4E-DA45-9819-D32A22C0BB2A}" type="slidenum">
              <a:rPr lang="en-US" smtClean="0"/>
              <a:pPr>
                <a:defRPr/>
              </a:pPr>
              <a:t>24</a:t>
            </a:fld>
            <a:endParaRPr lang="en-US"/>
          </a:p>
        </p:txBody>
      </p:sp>
      <p:pic>
        <p:nvPicPr>
          <p:cNvPr id="50180"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1052513"/>
            <a:ext cx="43815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2279650"/>
            <a:ext cx="28876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 y="3287713"/>
            <a:ext cx="2971800" cy="113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5800" y="4727575"/>
            <a:ext cx="29797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94338" y="1127125"/>
            <a:ext cx="2971800" cy="151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03863" y="3071813"/>
            <a:ext cx="2979737" cy="113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478463" y="4511675"/>
            <a:ext cx="2979737" cy="151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1476375" y="2279650"/>
            <a:ext cx="568325" cy="523875"/>
          </a:xfrm>
          <a:prstGeom prst="rect">
            <a:avLst/>
          </a:prstGeom>
          <a:noFill/>
        </p:spPr>
        <p:txBody>
          <a:bodyPr wrap="none">
            <a:spAutoFit/>
          </a:bodyPr>
          <a:lstStyle/>
          <a:p>
            <a:pPr>
              <a:defRPr/>
            </a:pPr>
            <a:r>
              <a:rPr lang="en-US" dirty="0">
                <a:solidFill>
                  <a:srgbClr val="008000"/>
                </a:solidFill>
                <a:latin typeface="+mn-lt"/>
              </a:rPr>
              <a:t>ok</a:t>
            </a:r>
          </a:p>
        </p:txBody>
      </p:sp>
      <p:sp>
        <p:nvSpPr>
          <p:cNvPr id="14" name="TextBox 13"/>
          <p:cNvSpPr txBox="1"/>
          <p:nvPr/>
        </p:nvSpPr>
        <p:spPr>
          <a:xfrm>
            <a:off x="1476375" y="3429000"/>
            <a:ext cx="568325" cy="523875"/>
          </a:xfrm>
          <a:prstGeom prst="rect">
            <a:avLst/>
          </a:prstGeom>
          <a:noFill/>
        </p:spPr>
        <p:txBody>
          <a:bodyPr wrap="none">
            <a:spAutoFit/>
          </a:bodyPr>
          <a:lstStyle/>
          <a:p>
            <a:pPr>
              <a:defRPr/>
            </a:pPr>
            <a:r>
              <a:rPr lang="en-US" dirty="0">
                <a:solidFill>
                  <a:srgbClr val="008000"/>
                </a:solidFill>
                <a:latin typeface="+mn-lt"/>
              </a:rPr>
              <a:t>ok</a:t>
            </a:r>
          </a:p>
        </p:txBody>
      </p:sp>
      <p:sp>
        <p:nvSpPr>
          <p:cNvPr id="15" name="TextBox 14"/>
          <p:cNvSpPr txBox="1"/>
          <p:nvPr/>
        </p:nvSpPr>
        <p:spPr>
          <a:xfrm>
            <a:off x="1476375" y="4941888"/>
            <a:ext cx="568325" cy="522287"/>
          </a:xfrm>
          <a:prstGeom prst="rect">
            <a:avLst/>
          </a:prstGeom>
          <a:noFill/>
        </p:spPr>
        <p:txBody>
          <a:bodyPr wrap="none">
            <a:spAutoFit/>
          </a:bodyPr>
          <a:lstStyle/>
          <a:p>
            <a:pPr>
              <a:defRPr/>
            </a:pPr>
            <a:r>
              <a:rPr lang="en-US" dirty="0">
                <a:solidFill>
                  <a:srgbClr val="008000"/>
                </a:solidFill>
                <a:latin typeface="+mn-lt"/>
              </a:rPr>
              <a:t>ok</a:t>
            </a:r>
          </a:p>
        </p:txBody>
      </p:sp>
      <p:sp>
        <p:nvSpPr>
          <p:cNvPr id="16" name="TextBox 15"/>
          <p:cNvSpPr txBox="1"/>
          <p:nvPr/>
        </p:nvSpPr>
        <p:spPr>
          <a:xfrm rot="20244128">
            <a:off x="5807075" y="1552575"/>
            <a:ext cx="2320925" cy="523875"/>
          </a:xfrm>
          <a:prstGeom prst="rect">
            <a:avLst/>
          </a:prstGeom>
          <a:noFill/>
        </p:spPr>
        <p:txBody>
          <a:bodyPr wrap="none">
            <a:spAutoFit/>
          </a:bodyPr>
          <a:lstStyle/>
          <a:p>
            <a:pPr>
              <a:defRPr/>
            </a:pPr>
            <a:r>
              <a:rPr lang="en-US" dirty="0">
                <a:solidFill>
                  <a:srgbClr val="FF0000"/>
                </a:solidFill>
                <a:latin typeface="+mn-lt"/>
              </a:rPr>
              <a:t>not compliant</a:t>
            </a:r>
          </a:p>
        </p:txBody>
      </p:sp>
      <p:sp>
        <p:nvSpPr>
          <p:cNvPr id="17" name="TextBox 16"/>
          <p:cNvSpPr txBox="1"/>
          <p:nvPr/>
        </p:nvSpPr>
        <p:spPr>
          <a:xfrm rot="20244128">
            <a:off x="5935663" y="3392488"/>
            <a:ext cx="2320925" cy="522287"/>
          </a:xfrm>
          <a:prstGeom prst="rect">
            <a:avLst/>
          </a:prstGeom>
          <a:noFill/>
        </p:spPr>
        <p:txBody>
          <a:bodyPr wrap="none">
            <a:spAutoFit/>
          </a:bodyPr>
          <a:lstStyle/>
          <a:p>
            <a:pPr>
              <a:defRPr/>
            </a:pPr>
            <a:r>
              <a:rPr lang="en-US" dirty="0">
                <a:solidFill>
                  <a:srgbClr val="FF0000"/>
                </a:solidFill>
                <a:latin typeface="+mn-lt"/>
              </a:rPr>
              <a:t>not compliant</a:t>
            </a:r>
          </a:p>
        </p:txBody>
      </p:sp>
      <p:sp>
        <p:nvSpPr>
          <p:cNvPr id="18" name="TextBox 17"/>
          <p:cNvSpPr txBox="1"/>
          <p:nvPr/>
        </p:nvSpPr>
        <p:spPr>
          <a:xfrm rot="20244128">
            <a:off x="5935663" y="5080000"/>
            <a:ext cx="2320925" cy="522288"/>
          </a:xfrm>
          <a:prstGeom prst="rect">
            <a:avLst/>
          </a:prstGeom>
          <a:noFill/>
        </p:spPr>
        <p:txBody>
          <a:bodyPr wrap="none">
            <a:spAutoFit/>
          </a:bodyPr>
          <a:lstStyle/>
          <a:p>
            <a:pPr>
              <a:defRPr/>
            </a:pPr>
            <a:r>
              <a:rPr lang="en-US" dirty="0">
                <a:solidFill>
                  <a:srgbClr val="FF0000"/>
                </a:solidFill>
                <a:latin typeface="+mn-lt"/>
              </a:rPr>
              <a:t>not compliant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Multiplicities have Semantics</a:t>
            </a:r>
            <a:endParaRPr lang="en-US" dirty="0" smtClean="0">
              <a:solidFill>
                <a:srgbClr val="FF0000"/>
              </a:solidFill>
              <a:cs typeface="+mj-cs"/>
            </a:endParaRPr>
          </a:p>
        </p:txBody>
      </p:sp>
      <p:sp>
        <p:nvSpPr>
          <p:cNvPr id="3" name="Content Placeholder 2"/>
          <p:cNvSpPr>
            <a:spLocks noGrp="1"/>
          </p:cNvSpPr>
          <p:nvPr>
            <p:ph idx="1"/>
          </p:nvPr>
        </p:nvSpPr>
        <p:spPr>
          <a:xfrm>
            <a:off x="685800" y="3789363"/>
            <a:ext cx="7772400" cy="2306637"/>
          </a:xfrm>
        </p:spPr>
        <p:txBody>
          <a:bodyPr/>
          <a:lstStyle/>
          <a:p>
            <a:pPr>
              <a:defRPr/>
            </a:pPr>
            <a:r>
              <a:rPr lang="en-US" sz="1800" dirty="0" smtClean="0">
                <a:cs typeface="+mn-cs"/>
              </a:rPr>
              <a:t>A Job instance is linked to 0 or more Cab instances.</a:t>
            </a:r>
          </a:p>
          <a:p>
            <a:pPr>
              <a:defRPr/>
            </a:pPr>
            <a:r>
              <a:rPr lang="en-US" sz="1800" dirty="0" smtClean="0">
                <a:cs typeface="+mn-cs"/>
              </a:rPr>
              <a:t>A Cab instance is linked to exactly 1 Job instance.</a:t>
            </a:r>
          </a:p>
          <a:p>
            <a:pPr>
              <a:defRPr/>
            </a:pPr>
            <a:r>
              <a:rPr lang="en-US" sz="1800" dirty="0" smtClean="0">
                <a:cs typeface="+mn-cs"/>
              </a:rPr>
              <a:t>An </a:t>
            </a:r>
            <a:r>
              <a:rPr lang="en-US" sz="1800" dirty="0" err="1" smtClean="0">
                <a:cs typeface="+mn-cs"/>
              </a:rPr>
              <a:t>ImmediateJob</a:t>
            </a:r>
            <a:r>
              <a:rPr lang="en-US" sz="1800" dirty="0" smtClean="0">
                <a:cs typeface="+mn-cs"/>
              </a:rPr>
              <a:t> instance is linked to exactly one Cab instance.</a:t>
            </a:r>
          </a:p>
          <a:p>
            <a:pPr>
              <a:defRPr/>
            </a:pPr>
            <a:r>
              <a:rPr lang="en-US" sz="1800" dirty="0" smtClean="0">
                <a:cs typeface="+mn-cs"/>
              </a:rPr>
              <a:t>A Cab instance is linked to 0 or 1 (but not more) </a:t>
            </a:r>
            <a:r>
              <a:rPr lang="en-US" sz="1800" dirty="0" err="1" smtClean="0">
                <a:cs typeface="+mn-cs"/>
              </a:rPr>
              <a:t>ImmediateJob</a:t>
            </a:r>
            <a:r>
              <a:rPr lang="en-US" sz="1800" dirty="0" smtClean="0">
                <a:cs typeface="+mn-cs"/>
              </a:rPr>
              <a:t> instance.</a:t>
            </a:r>
          </a:p>
          <a:p>
            <a:pPr>
              <a:defRPr/>
            </a:pPr>
            <a:r>
              <a:rPr lang="en-US" sz="1800" dirty="0" smtClean="0">
                <a:cs typeface="+mn-cs"/>
              </a:rPr>
              <a:t>…</a:t>
            </a:r>
          </a:p>
          <a:p>
            <a:pPr>
              <a:defRPr/>
            </a:pPr>
            <a:r>
              <a:rPr lang="en-US" sz="1800" dirty="0" smtClean="0">
                <a:cs typeface="+mn-cs"/>
              </a:rPr>
              <a:t>At what time during the execution of instances/objects do these conditions hold?</a:t>
            </a:r>
          </a:p>
          <a:p>
            <a:pPr>
              <a:defRPr/>
            </a:pPr>
            <a:endParaRPr lang="en-US" sz="1800" dirty="0" smtClean="0">
              <a:cs typeface="+mn-cs"/>
            </a:endParaRPr>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02EA0B5A-98DB-6747-B8D4-287D4AD114AA}" type="slidenum">
              <a:rPr lang="en-US"/>
              <a:pPr>
                <a:defRPr/>
              </a:pPr>
              <a:t>25</a:t>
            </a:fld>
            <a:endParaRPr lang="en-US"/>
          </a:p>
        </p:txBody>
      </p:sp>
      <p:sp>
        <p:nvSpPr>
          <p:cNvPr id="51205" name="Line 1028"/>
          <p:cNvSpPr>
            <a:spLocks noChangeShapeType="1"/>
          </p:cNvSpPr>
          <p:nvPr/>
        </p:nvSpPr>
        <p:spPr bwMode="auto">
          <a:xfrm>
            <a:off x="3133725" y="3203575"/>
            <a:ext cx="28511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1206" name="Group 1029"/>
          <p:cNvGrpSpPr>
            <a:grpSpLocks/>
          </p:cNvGrpSpPr>
          <p:nvPr/>
        </p:nvGrpSpPr>
        <p:grpSpPr bwMode="auto">
          <a:xfrm>
            <a:off x="952500" y="2949575"/>
            <a:ext cx="2181225" cy="604838"/>
            <a:chOff x="836" y="2134"/>
            <a:chExt cx="1232" cy="266"/>
          </a:xfrm>
        </p:grpSpPr>
        <p:sp>
          <p:nvSpPr>
            <p:cNvPr id="51237" name="Rectangle 1030"/>
            <p:cNvSpPr>
              <a:spLocks noChangeArrowheads="1"/>
            </p:cNvSpPr>
            <p:nvPr/>
          </p:nvSpPr>
          <p:spPr bwMode="auto">
            <a:xfrm>
              <a:off x="836" y="213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1238" name="Rectangle 1031"/>
            <p:cNvSpPr>
              <a:spLocks noChangeArrowheads="1"/>
            </p:cNvSpPr>
            <p:nvPr/>
          </p:nvSpPr>
          <p:spPr bwMode="auto">
            <a:xfrm>
              <a:off x="990" y="2190"/>
              <a:ext cx="82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ImmediateJob</a:t>
              </a:r>
              <a:endParaRPr lang="en-US" sz="1600">
                <a:latin typeface="Courier New" charset="0"/>
              </a:endParaRPr>
            </a:p>
          </p:txBody>
        </p:sp>
      </p:grpSp>
      <p:grpSp>
        <p:nvGrpSpPr>
          <p:cNvPr id="51207" name="Group 1032"/>
          <p:cNvGrpSpPr>
            <a:grpSpLocks/>
          </p:cNvGrpSpPr>
          <p:nvPr/>
        </p:nvGrpSpPr>
        <p:grpSpPr bwMode="auto">
          <a:xfrm>
            <a:off x="5984875" y="2949575"/>
            <a:ext cx="2206625" cy="604838"/>
            <a:chOff x="3678" y="2134"/>
            <a:chExt cx="1246" cy="266"/>
          </a:xfrm>
        </p:grpSpPr>
        <p:sp>
          <p:nvSpPr>
            <p:cNvPr id="51235" name="Rectangle 1033"/>
            <p:cNvSpPr>
              <a:spLocks noChangeArrowheads="1"/>
            </p:cNvSpPr>
            <p:nvPr/>
          </p:nvSpPr>
          <p:spPr bwMode="auto">
            <a:xfrm>
              <a:off x="3678" y="213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1236" name="Rectangle 1034"/>
            <p:cNvSpPr>
              <a:spLocks noChangeArrowheads="1"/>
            </p:cNvSpPr>
            <p:nvPr/>
          </p:nvSpPr>
          <p:spPr bwMode="auto">
            <a:xfrm>
              <a:off x="3762" y="2190"/>
              <a:ext cx="414"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Driver</a:t>
              </a:r>
              <a:endParaRPr lang="en-US" sz="1600">
                <a:latin typeface="Courier New" charset="0"/>
              </a:endParaRPr>
            </a:p>
          </p:txBody>
        </p:sp>
      </p:grpSp>
      <p:sp>
        <p:nvSpPr>
          <p:cNvPr id="51208" name="Rectangle 1035"/>
          <p:cNvSpPr>
            <a:spLocks noChangeArrowheads="1"/>
          </p:cNvSpPr>
          <p:nvPr/>
        </p:nvSpPr>
        <p:spPr bwMode="auto">
          <a:xfrm>
            <a:off x="5808663" y="2892425"/>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51209" name="Rectangle 1036"/>
          <p:cNvSpPr>
            <a:spLocks noChangeArrowheads="1"/>
          </p:cNvSpPr>
          <p:nvPr/>
        </p:nvSpPr>
        <p:spPr bwMode="auto">
          <a:xfrm>
            <a:off x="3273425" y="2874963"/>
            <a:ext cx="1222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51210" name="Line 1037"/>
          <p:cNvSpPr>
            <a:spLocks noChangeShapeType="1"/>
          </p:cNvSpPr>
          <p:nvPr/>
        </p:nvSpPr>
        <p:spPr bwMode="auto">
          <a:xfrm>
            <a:off x="3133725" y="1382713"/>
            <a:ext cx="2851150" cy="1587"/>
          </a:xfrm>
          <a:prstGeom prst="line">
            <a:avLst/>
          </a:prstGeom>
          <a:noFill/>
          <a:ln w="28575">
            <a:solidFill>
              <a:srgbClr val="000000"/>
            </a:solidFill>
            <a:round/>
            <a:headEnd/>
            <a:tailEnd type="arrow" w="lg" len="lg"/>
          </a:ln>
          <a:extLst>
            <a:ext uri="{909E8E84-426E-40dd-AFC4-6F175D3DCCD1}">
              <a14:hiddenFill xmlns:a14="http://schemas.microsoft.com/office/drawing/2010/main" xmlns="">
                <a:noFill/>
              </a14:hiddenFill>
            </a:ext>
          </a:extLst>
        </p:spPr>
        <p:txBody>
          <a:bodyPr/>
          <a:lstStyle/>
          <a:p>
            <a:endParaRPr lang="en-US"/>
          </a:p>
        </p:txBody>
      </p:sp>
      <p:grpSp>
        <p:nvGrpSpPr>
          <p:cNvPr id="51211" name="Group 1038"/>
          <p:cNvGrpSpPr>
            <a:grpSpLocks/>
          </p:cNvGrpSpPr>
          <p:nvPr/>
        </p:nvGrpSpPr>
        <p:grpSpPr bwMode="auto">
          <a:xfrm>
            <a:off x="952500" y="1127125"/>
            <a:ext cx="2181225" cy="604838"/>
            <a:chOff x="836" y="1714"/>
            <a:chExt cx="1232" cy="266"/>
          </a:xfrm>
        </p:grpSpPr>
        <p:sp>
          <p:nvSpPr>
            <p:cNvPr id="51233" name="Rectangle 1039"/>
            <p:cNvSpPr>
              <a:spLocks noChangeArrowheads="1"/>
            </p:cNvSpPr>
            <p:nvPr/>
          </p:nvSpPr>
          <p:spPr bwMode="auto">
            <a:xfrm>
              <a:off x="836" y="171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1234" name="Rectangle 1040"/>
            <p:cNvSpPr>
              <a:spLocks noChangeArrowheads="1"/>
            </p:cNvSpPr>
            <p:nvPr/>
          </p:nvSpPr>
          <p:spPr bwMode="auto">
            <a:xfrm>
              <a:off x="1144" y="1770"/>
              <a:ext cx="20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Job</a:t>
              </a:r>
              <a:endParaRPr lang="en-US" sz="1600">
                <a:latin typeface="Courier New" charset="0"/>
              </a:endParaRPr>
            </a:p>
          </p:txBody>
        </p:sp>
      </p:grpSp>
      <p:grpSp>
        <p:nvGrpSpPr>
          <p:cNvPr id="51212" name="Group 1041"/>
          <p:cNvGrpSpPr>
            <a:grpSpLocks/>
          </p:cNvGrpSpPr>
          <p:nvPr/>
        </p:nvGrpSpPr>
        <p:grpSpPr bwMode="auto">
          <a:xfrm>
            <a:off x="5984875" y="1127125"/>
            <a:ext cx="2206625" cy="604838"/>
            <a:chOff x="3678" y="1714"/>
            <a:chExt cx="1246" cy="266"/>
          </a:xfrm>
        </p:grpSpPr>
        <p:sp>
          <p:nvSpPr>
            <p:cNvPr id="51231" name="Rectangle 1042"/>
            <p:cNvSpPr>
              <a:spLocks noChangeArrowheads="1"/>
            </p:cNvSpPr>
            <p:nvPr/>
          </p:nvSpPr>
          <p:spPr bwMode="auto">
            <a:xfrm>
              <a:off x="3678" y="171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1232" name="Rectangle 1043"/>
            <p:cNvSpPr>
              <a:spLocks noChangeArrowheads="1"/>
            </p:cNvSpPr>
            <p:nvPr/>
          </p:nvSpPr>
          <p:spPr bwMode="auto">
            <a:xfrm>
              <a:off x="3955" y="1770"/>
              <a:ext cx="20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Cab</a:t>
              </a:r>
              <a:endParaRPr lang="en-US" sz="1600">
                <a:latin typeface="Courier New" charset="0"/>
              </a:endParaRPr>
            </a:p>
          </p:txBody>
        </p:sp>
      </p:grpSp>
      <p:sp>
        <p:nvSpPr>
          <p:cNvPr id="51213" name="Rectangle 1044"/>
          <p:cNvSpPr>
            <a:spLocks noChangeArrowheads="1"/>
          </p:cNvSpPr>
          <p:nvPr/>
        </p:nvSpPr>
        <p:spPr bwMode="auto">
          <a:xfrm>
            <a:off x="5808663" y="1069975"/>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51214" name="Rectangle 1045"/>
          <p:cNvSpPr>
            <a:spLocks noChangeArrowheads="1"/>
          </p:cNvSpPr>
          <p:nvPr/>
        </p:nvSpPr>
        <p:spPr bwMode="auto">
          <a:xfrm>
            <a:off x="3273425" y="1052513"/>
            <a:ext cx="1222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51215" name="Rectangle 1052"/>
          <p:cNvSpPr>
            <a:spLocks noChangeArrowheads="1"/>
          </p:cNvSpPr>
          <p:nvPr/>
        </p:nvSpPr>
        <p:spPr bwMode="auto">
          <a:xfrm>
            <a:off x="2540000" y="1731963"/>
            <a:ext cx="14668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dispatchedTo</a:t>
            </a:r>
            <a:endParaRPr lang="en-US" sz="1600">
              <a:latin typeface="Courier New" charset="0"/>
            </a:endParaRPr>
          </a:p>
        </p:txBody>
      </p:sp>
      <p:sp>
        <p:nvSpPr>
          <p:cNvPr id="51216" name="Rectangle 1053"/>
          <p:cNvSpPr>
            <a:spLocks noChangeArrowheads="1"/>
          </p:cNvSpPr>
          <p:nvPr/>
        </p:nvSpPr>
        <p:spPr bwMode="auto">
          <a:xfrm>
            <a:off x="4708525" y="1497013"/>
            <a:ext cx="11001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bookedCab</a:t>
            </a:r>
          </a:p>
        </p:txBody>
      </p:sp>
      <p:sp>
        <p:nvSpPr>
          <p:cNvPr id="51217" name="Rectangle 1054"/>
          <p:cNvSpPr>
            <a:spLocks noChangeArrowheads="1"/>
          </p:cNvSpPr>
          <p:nvPr/>
        </p:nvSpPr>
        <p:spPr bwMode="auto">
          <a:xfrm>
            <a:off x="3273425" y="3160713"/>
            <a:ext cx="9779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performs</a:t>
            </a:r>
            <a:endParaRPr lang="en-US" sz="1600">
              <a:latin typeface="Courier New" charset="0"/>
            </a:endParaRPr>
          </a:p>
        </p:txBody>
      </p:sp>
      <p:sp>
        <p:nvSpPr>
          <p:cNvPr id="51218" name="Rectangle 1055"/>
          <p:cNvSpPr>
            <a:spLocks noChangeArrowheads="1"/>
          </p:cNvSpPr>
          <p:nvPr/>
        </p:nvSpPr>
        <p:spPr bwMode="auto">
          <a:xfrm>
            <a:off x="7086600" y="2630488"/>
            <a:ext cx="158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currentDriver</a:t>
            </a:r>
          </a:p>
        </p:txBody>
      </p:sp>
      <p:sp>
        <p:nvSpPr>
          <p:cNvPr id="28" name="Line 1059"/>
          <p:cNvSpPr>
            <a:spLocks noChangeShapeType="1"/>
          </p:cNvSpPr>
          <p:nvPr/>
        </p:nvSpPr>
        <p:spPr bwMode="auto">
          <a:xfrm>
            <a:off x="7086600" y="1731963"/>
            <a:ext cx="0" cy="12176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9" name="Rectangle 1061"/>
          <p:cNvSpPr>
            <a:spLocks noChangeArrowheads="1"/>
          </p:cNvSpPr>
          <p:nvPr/>
        </p:nvSpPr>
        <p:spPr bwMode="auto">
          <a:xfrm>
            <a:off x="7378700" y="17748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30" name="Rectangle 1062"/>
          <p:cNvSpPr>
            <a:spLocks noChangeArrowheads="1"/>
          </p:cNvSpPr>
          <p:nvPr/>
        </p:nvSpPr>
        <p:spPr bwMode="auto">
          <a:xfrm>
            <a:off x="6194425" y="2462213"/>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31" name="AutoShape 1063"/>
          <p:cNvSpPr>
            <a:spLocks noChangeArrowheads="1"/>
          </p:cNvSpPr>
          <p:nvPr/>
        </p:nvSpPr>
        <p:spPr bwMode="auto">
          <a:xfrm>
            <a:off x="1865313" y="1731963"/>
            <a:ext cx="268287" cy="37941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 name="Line 1064"/>
          <p:cNvSpPr>
            <a:spLocks noChangeShapeType="1"/>
          </p:cNvSpPr>
          <p:nvPr/>
        </p:nvSpPr>
        <p:spPr bwMode="auto">
          <a:xfrm>
            <a:off x="1981200" y="2111375"/>
            <a:ext cx="0"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 name="Line 1065"/>
          <p:cNvSpPr>
            <a:spLocks noChangeShapeType="1"/>
          </p:cNvSpPr>
          <p:nvPr/>
        </p:nvSpPr>
        <p:spPr bwMode="auto">
          <a:xfrm>
            <a:off x="6475413" y="1731963"/>
            <a:ext cx="0" cy="3794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4" name="Line 1066"/>
          <p:cNvSpPr>
            <a:spLocks noChangeShapeType="1"/>
          </p:cNvSpPr>
          <p:nvPr/>
        </p:nvSpPr>
        <p:spPr bwMode="auto">
          <a:xfrm flipH="1">
            <a:off x="2692400" y="2111375"/>
            <a:ext cx="37830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 name="Line 1067"/>
          <p:cNvSpPr>
            <a:spLocks noChangeShapeType="1"/>
          </p:cNvSpPr>
          <p:nvPr/>
        </p:nvSpPr>
        <p:spPr bwMode="auto">
          <a:xfrm>
            <a:off x="2692400" y="2111375"/>
            <a:ext cx="0"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227" name="Rectangle 1068"/>
          <p:cNvSpPr>
            <a:spLocks noChangeArrowheads="1"/>
          </p:cNvSpPr>
          <p:nvPr/>
        </p:nvSpPr>
        <p:spPr bwMode="auto">
          <a:xfrm>
            <a:off x="2784475" y="2462213"/>
            <a:ext cx="1222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currentJob</a:t>
            </a:r>
            <a:endParaRPr lang="en-US" sz="1600">
              <a:latin typeface="Courier New" charset="0"/>
            </a:endParaRPr>
          </a:p>
        </p:txBody>
      </p:sp>
      <p:sp>
        <p:nvSpPr>
          <p:cNvPr id="51228" name="Rectangle 1069"/>
          <p:cNvSpPr>
            <a:spLocks noChangeArrowheads="1"/>
          </p:cNvSpPr>
          <p:nvPr/>
        </p:nvSpPr>
        <p:spPr bwMode="auto">
          <a:xfrm>
            <a:off x="5441950" y="2217738"/>
            <a:ext cx="13446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performedBy</a:t>
            </a:r>
            <a:endParaRPr lang="en-US" sz="1600">
              <a:latin typeface="Courier New" charset="0"/>
            </a:endParaRPr>
          </a:p>
        </p:txBody>
      </p:sp>
      <p:sp>
        <p:nvSpPr>
          <p:cNvPr id="51229" name="Rectangle 1070"/>
          <p:cNvSpPr>
            <a:spLocks noChangeArrowheads="1"/>
          </p:cNvSpPr>
          <p:nvPr/>
        </p:nvSpPr>
        <p:spPr bwMode="auto">
          <a:xfrm>
            <a:off x="6507163" y="1774825"/>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39" name="Rectangle 1071"/>
          <p:cNvSpPr>
            <a:spLocks noChangeArrowheads="1"/>
          </p:cNvSpPr>
          <p:nvPr/>
        </p:nvSpPr>
        <p:spPr bwMode="auto">
          <a:xfrm>
            <a:off x="2057400" y="26130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Multiplicities have Semantics (cont.)</a:t>
            </a:r>
            <a:endParaRPr lang="en-US" dirty="0" smtClean="0">
              <a:solidFill>
                <a:srgbClr val="FF0000"/>
              </a:solidFill>
              <a:cs typeface="+mj-cs"/>
            </a:endParaRPr>
          </a:p>
        </p:txBody>
      </p:sp>
      <p:sp>
        <p:nvSpPr>
          <p:cNvPr id="3" name="Content Placeholder 2"/>
          <p:cNvSpPr>
            <a:spLocks noGrp="1"/>
          </p:cNvSpPr>
          <p:nvPr>
            <p:ph idx="1"/>
          </p:nvPr>
        </p:nvSpPr>
        <p:spPr>
          <a:xfrm>
            <a:off x="685800" y="3789363"/>
            <a:ext cx="7772400" cy="2306637"/>
          </a:xfrm>
        </p:spPr>
        <p:txBody>
          <a:bodyPr/>
          <a:lstStyle/>
          <a:p>
            <a:pPr>
              <a:lnSpc>
                <a:spcPct val="90000"/>
              </a:lnSpc>
              <a:defRPr/>
            </a:pPr>
            <a:r>
              <a:rPr lang="en-US" sz="1800" dirty="0" smtClean="0">
                <a:cs typeface="+mn-cs"/>
              </a:rPr>
              <a:t>A Cab instance is linked to exactly 1 Job instance.</a:t>
            </a:r>
          </a:p>
          <a:p>
            <a:pPr>
              <a:lnSpc>
                <a:spcPct val="90000"/>
              </a:lnSpc>
              <a:defRPr/>
            </a:pPr>
            <a:r>
              <a:rPr lang="en-US" sz="1800" dirty="0" smtClean="0">
                <a:cs typeface="+mn-cs"/>
              </a:rPr>
              <a:t>A Cab instance is linked to 0 or 1 (but not more) </a:t>
            </a:r>
            <a:r>
              <a:rPr lang="en-US" sz="1800" dirty="0" err="1" smtClean="0">
                <a:cs typeface="+mn-cs"/>
              </a:rPr>
              <a:t>ImmediateJob</a:t>
            </a:r>
            <a:r>
              <a:rPr lang="en-US" sz="1800" dirty="0" smtClean="0">
                <a:cs typeface="+mn-cs"/>
              </a:rPr>
              <a:t> instance.</a:t>
            </a:r>
          </a:p>
          <a:p>
            <a:pPr>
              <a:lnSpc>
                <a:spcPct val="90000"/>
              </a:lnSpc>
              <a:defRPr/>
            </a:pPr>
            <a:r>
              <a:rPr lang="en-US" sz="1800" dirty="0" smtClean="0">
                <a:solidFill>
                  <a:srgbClr val="0000FF"/>
                </a:solidFill>
                <a:cs typeface="+mn-cs"/>
              </a:rPr>
              <a:t>When?</a:t>
            </a:r>
          </a:p>
          <a:p>
            <a:pPr lvl="1">
              <a:lnSpc>
                <a:spcPct val="90000"/>
              </a:lnSpc>
              <a:defRPr/>
            </a:pPr>
            <a:r>
              <a:rPr lang="en-US" sz="1600" dirty="0" smtClean="0"/>
              <a:t>At the end of the construction of a Cab instance.</a:t>
            </a:r>
          </a:p>
          <a:p>
            <a:pPr lvl="1">
              <a:lnSpc>
                <a:spcPct val="90000"/>
              </a:lnSpc>
              <a:defRPr/>
            </a:pPr>
            <a:r>
              <a:rPr lang="en-US" sz="1600" dirty="0" smtClean="0"/>
              <a:t>Before and after the execution of any public operation of Cab.</a:t>
            </a:r>
          </a:p>
          <a:p>
            <a:pPr>
              <a:lnSpc>
                <a:spcPct val="90000"/>
              </a:lnSpc>
              <a:defRPr/>
            </a:pPr>
            <a:r>
              <a:rPr lang="en-US" sz="1800" dirty="0" smtClean="0">
                <a:solidFill>
                  <a:srgbClr val="FF0000"/>
                </a:solidFill>
                <a:cs typeface="+mn-cs"/>
              </a:rPr>
              <a:t>But not </a:t>
            </a:r>
            <a:r>
              <a:rPr lang="en-US" sz="1800" dirty="0" smtClean="0">
                <a:cs typeface="+mn-cs"/>
              </a:rPr>
              <a:t>(necessarily)</a:t>
            </a:r>
          </a:p>
          <a:p>
            <a:pPr lvl="1">
              <a:lnSpc>
                <a:spcPct val="90000"/>
              </a:lnSpc>
              <a:defRPr/>
            </a:pPr>
            <a:r>
              <a:rPr lang="en-US" sz="1600" dirty="0" smtClean="0"/>
              <a:t>During the execution of the constructor or any public operation of Cab.</a:t>
            </a:r>
          </a:p>
          <a:p>
            <a:pPr lvl="1">
              <a:lnSpc>
                <a:spcPct val="90000"/>
              </a:lnSpc>
              <a:defRPr/>
            </a:pPr>
            <a:r>
              <a:rPr lang="en-US" sz="1600" dirty="0" smtClean="0"/>
              <a:t>Before and after the execution of non-public operations of Cab.</a:t>
            </a:r>
          </a:p>
          <a:p>
            <a:pPr>
              <a:lnSpc>
                <a:spcPct val="90000"/>
              </a:lnSpc>
              <a:defRPr/>
            </a:pPr>
            <a:endParaRPr lang="en-US" sz="1800" dirty="0" smtClean="0">
              <a:cs typeface="+mn-cs"/>
            </a:endParaRPr>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367C6223-58FE-C840-8AD1-74980AF92F17}" type="slidenum">
              <a:rPr lang="en-US"/>
              <a:pPr>
                <a:defRPr/>
              </a:pPr>
              <a:t>26</a:t>
            </a:fld>
            <a:endParaRPr lang="en-US"/>
          </a:p>
        </p:txBody>
      </p:sp>
      <p:sp>
        <p:nvSpPr>
          <p:cNvPr id="52229" name="Line 1028"/>
          <p:cNvSpPr>
            <a:spLocks noChangeShapeType="1"/>
          </p:cNvSpPr>
          <p:nvPr/>
        </p:nvSpPr>
        <p:spPr bwMode="auto">
          <a:xfrm>
            <a:off x="3133725" y="3203575"/>
            <a:ext cx="28511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2230" name="Group 1029"/>
          <p:cNvGrpSpPr>
            <a:grpSpLocks/>
          </p:cNvGrpSpPr>
          <p:nvPr/>
        </p:nvGrpSpPr>
        <p:grpSpPr bwMode="auto">
          <a:xfrm>
            <a:off x="952500" y="2949575"/>
            <a:ext cx="2181225" cy="604838"/>
            <a:chOff x="836" y="2134"/>
            <a:chExt cx="1232" cy="266"/>
          </a:xfrm>
        </p:grpSpPr>
        <p:sp>
          <p:nvSpPr>
            <p:cNvPr id="52261" name="Rectangle 1030"/>
            <p:cNvSpPr>
              <a:spLocks noChangeArrowheads="1"/>
            </p:cNvSpPr>
            <p:nvPr/>
          </p:nvSpPr>
          <p:spPr bwMode="auto">
            <a:xfrm>
              <a:off x="836" y="213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2262" name="Rectangle 1031"/>
            <p:cNvSpPr>
              <a:spLocks noChangeArrowheads="1"/>
            </p:cNvSpPr>
            <p:nvPr/>
          </p:nvSpPr>
          <p:spPr bwMode="auto">
            <a:xfrm>
              <a:off x="990" y="2190"/>
              <a:ext cx="82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ImmediateJob</a:t>
              </a:r>
              <a:endParaRPr lang="en-US" sz="1600">
                <a:latin typeface="Courier New" charset="0"/>
              </a:endParaRPr>
            </a:p>
          </p:txBody>
        </p:sp>
      </p:grpSp>
      <p:grpSp>
        <p:nvGrpSpPr>
          <p:cNvPr id="52231" name="Group 1032"/>
          <p:cNvGrpSpPr>
            <a:grpSpLocks/>
          </p:cNvGrpSpPr>
          <p:nvPr/>
        </p:nvGrpSpPr>
        <p:grpSpPr bwMode="auto">
          <a:xfrm>
            <a:off x="5984875" y="2949575"/>
            <a:ext cx="2206625" cy="604838"/>
            <a:chOff x="3678" y="2134"/>
            <a:chExt cx="1246" cy="266"/>
          </a:xfrm>
        </p:grpSpPr>
        <p:sp>
          <p:nvSpPr>
            <p:cNvPr id="52259" name="Rectangle 1033"/>
            <p:cNvSpPr>
              <a:spLocks noChangeArrowheads="1"/>
            </p:cNvSpPr>
            <p:nvPr/>
          </p:nvSpPr>
          <p:spPr bwMode="auto">
            <a:xfrm>
              <a:off x="3678" y="213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2260" name="Rectangle 1034"/>
            <p:cNvSpPr>
              <a:spLocks noChangeArrowheads="1"/>
            </p:cNvSpPr>
            <p:nvPr/>
          </p:nvSpPr>
          <p:spPr bwMode="auto">
            <a:xfrm>
              <a:off x="3762" y="2190"/>
              <a:ext cx="414"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Driver</a:t>
              </a:r>
              <a:endParaRPr lang="en-US" sz="1600">
                <a:latin typeface="Courier New" charset="0"/>
              </a:endParaRPr>
            </a:p>
          </p:txBody>
        </p:sp>
      </p:grpSp>
      <p:sp>
        <p:nvSpPr>
          <p:cNvPr id="52232" name="Rectangle 1035"/>
          <p:cNvSpPr>
            <a:spLocks noChangeArrowheads="1"/>
          </p:cNvSpPr>
          <p:nvPr/>
        </p:nvSpPr>
        <p:spPr bwMode="auto">
          <a:xfrm>
            <a:off x="5808663" y="2892425"/>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52233" name="Rectangle 1036"/>
          <p:cNvSpPr>
            <a:spLocks noChangeArrowheads="1"/>
          </p:cNvSpPr>
          <p:nvPr/>
        </p:nvSpPr>
        <p:spPr bwMode="auto">
          <a:xfrm>
            <a:off x="3273425" y="2874963"/>
            <a:ext cx="1222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52234" name="Line 1037"/>
          <p:cNvSpPr>
            <a:spLocks noChangeShapeType="1"/>
          </p:cNvSpPr>
          <p:nvPr/>
        </p:nvSpPr>
        <p:spPr bwMode="auto">
          <a:xfrm>
            <a:off x="3133725" y="1382713"/>
            <a:ext cx="2851150" cy="1587"/>
          </a:xfrm>
          <a:prstGeom prst="line">
            <a:avLst/>
          </a:prstGeom>
          <a:noFill/>
          <a:ln w="28575">
            <a:solidFill>
              <a:srgbClr val="000000"/>
            </a:solidFill>
            <a:round/>
            <a:headEnd/>
            <a:tailEnd type="arrow" w="lg" len="lg"/>
          </a:ln>
          <a:extLst>
            <a:ext uri="{909E8E84-426E-40dd-AFC4-6F175D3DCCD1}">
              <a14:hiddenFill xmlns:a14="http://schemas.microsoft.com/office/drawing/2010/main" xmlns="">
                <a:noFill/>
              </a14:hiddenFill>
            </a:ext>
          </a:extLst>
        </p:spPr>
        <p:txBody>
          <a:bodyPr/>
          <a:lstStyle/>
          <a:p>
            <a:endParaRPr lang="en-US"/>
          </a:p>
        </p:txBody>
      </p:sp>
      <p:grpSp>
        <p:nvGrpSpPr>
          <p:cNvPr id="52235" name="Group 1038"/>
          <p:cNvGrpSpPr>
            <a:grpSpLocks/>
          </p:cNvGrpSpPr>
          <p:nvPr/>
        </p:nvGrpSpPr>
        <p:grpSpPr bwMode="auto">
          <a:xfrm>
            <a:off x="952500" y="1127125"/>
            <a:ext cx="2181225" cy="604838"/>
            <a:chOff x="836" y="1714"/>
            <a:chExt cx="1232" cy="266"/>
          </a:xfrm>
        </p:grpSpPr>
        <p:sp>
          <p:nvSpPr>
            <p:cNvPr id="52257" name="Rectangle 1039"/>
            <p:cNvSpPr>
              <a:spLocks noChangeArrowheads="1"/>
            </p:cNvSpPr>
            <p:nvPr/>
          </p:nvSpPr>
          <p:spPr bwMode="auto">
            <a:xfrm>
              <a:off x="836" y="171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2258" name="Rectangle 1040"/>
            <p:cNvSpPr>
              <a:spLocks noChangeArrowheads="1"/>
            </p:cNvSpPr>
            <p:nvPr/>
          </p:nvSpPr>
          <p:spPr bwMode="auto">
            <a:xfrm>
              <a:off x="1144" y="1770"/>
              <a:ext cx="20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Job</a:t>
              </a:r>
              <a:endParaRPr lang="en-US" sz="1600">
                <a:latin typeface="Courier New" charset="0"/>
              </a:endParaRPr>
            </a:p>
          </p:txBody>
        </p:sp>
      </p:grpSp>
      <p:grpSp>
        <p:nvGrpSpPr>
          <p:cNvPr id="52236" name="Group 1041"/>
          <p:cNvGrpSpPr>
            <a:grpSpLocks/>
          </p:cNvGrpSpPr>
          <p:nvPr/>
        </p:nvGrpSpPr>
        <p:grpSpPr bwMode="auto">
          <a:xfrm>
            <a:off x="5984875" y="1127125"/>
            <a:ext cx="2206625" cy="604838"/>
            <a:chOff x="3678" y="1714"/>
            <a:chExt cx="1246" cy="266"/>
          </a:xfrm>
        </p:grpSpPr>
        <p:sp>
          <p:nvSpPr>
            <p:cNvPr id="52255" name="Rectangle 1042"/>
            <p:cNvSpPr>
              <a:spLocks noChangeArrowheads="1"/>
            </p:cNvSpPr>
            <p:nvPr/>
          </p:nvSpPr>
          <p:spPr bwMode="auto">
            <a:xfrm>
              <a:off x="3678" y="171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2256" name="Rectangle 1043"/>
            <p:cNvSpPr>
              <a:spLocks noChangeArrowheads="1"/>
            </p:cNvSpPr>
            <p:nvPr/>
          </p:nvSpPr>
          <p:spPr bwMode="auto">
            <a:xfrm>
              <a:off x="3955" y="1770"/>
              <a:ext cx="20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Cab</a:t>
              </a:r>
              <a:endParaRPr lang="en-US" sz="1600">
                <a:latin typeface="Courier New" charset="0"/>
              </a:endParaRPr>
            </a:p>
          </p:txBody>
        </p:sp>
      </p:grpSp>
      <p:sp>
        <p:nvSpPr>
          <p:cNvPr id="52237" name="Rectangle 1044"/>
          <p:cNvSpPr>
            <a:spLocks noChangeArrowheads="1"/>
          </p:cNvSpPr>
          <p:nvPr/>
        </p:nvSpPr>
        <p:spPr bwMode="auto">
          <a:xfrm>
            <a:off x="5808663" y="1069975"/>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52238" name="Rectangle 1045"/>
          <p:cNvSpPr>
            <a:spLocks noChangeArrowheads="1"/>
          </p:cNvSpPr>
          <p:nvPr/>
        </p:nvSpPr>
        <p:spPr bwMode="auto">
          <a:xfrm>
            <a:off x="3273425" y="1052513"/>
            <a:ext cx="1222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52239" name="Rectangle 1052"/>
          <p:cNvSpPr>
            <a:spLocks noChangeArrowheads="1"/>
          </p:cNvSpPr>
          <p:nvPr/>
        </p:nvSpPr>
        <p:spPr bwMode="auto">
          <a:xfrm>
            <a:off x="2540000" y="1731963"/>
            <a:ext cx="14668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dispatchedTo</a:t>
            </a:r>
            <a:endParaRPr lang="en-US" sz="1600">
              <a:latin typeface="Courier New" charset="0"/>
            </a:endParaRPr>
          </a:p>
        </p:txBody>
      </p:sp>
      <p:sp>
        <p:nvSpPr>
          <p:cNvPr id="52240" name="Rectangle 1053"/>
          <p:cNvSpPr>
            <a:spLocks noChangeArrowheads="1"/>
          </p:cNvSpPr>
          <p:nvPr/>
        </p:nvSpPr>
        <p:spPr bwMode="auto">
          <a:xfrm>
            <a:off x="4708525" y="1497013"/>
            <a:ext cx="11001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bookedCab</a:t>
            </a:r>
          </a:p>
        </p:txBody>
      </p:sp>
      <p:sp>
        <p:nvSpPr>
          <p:cNvPr id="52241" name="Rectangle 1054"/>
          <p:cNvSpPr>
            <a:spLocks noChangeArrowheads="1"/>
          </p:cNvSpPr>
          <p:nvPr/>
        </p:nvSpPr>
        <p:spPr bwMode="auto">
          <a:xfrm>
            <a:off x="3273425" y="3160713"/>
            <a:ext cx="9779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performs</a:t>
            </a:r>
            <a:endParaRPr lang="en-US" sz="1600">
              <a:latin typeface="Courier New" charset="0"/>
            </a:endParaRPr>
          </a:p>
        </p:txBody>
      </p:sp>
      <p:sp>
        <p:nvSpPr>
          <p:cNvPr id="52242" name="Rectangle 1055"/>
          <p:cNvSpPr>
            <a:spLocks noChangeArrowheads="1"/>
          </p:cNvSpPr>
          <p:nvPr/>
        </p:nvSpPr>
        <p:spPr bwMode="auto">
          <a:xfrm>
            <a:off x="7086600" y="2630488"/>
            <a:ext cx="158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currentDriver</a:t>
            </a:r>
          </a:p>
        </p:txBody>
      </p:sp>
      <p:sp>
        <p:nvSpPr>
          <p:cNvPr id="28" name="Line 1059"/>
          <p:cNvSpPr>
            <a:spLocks noChangeShapeType="1"/>
          </p:cNvSpPr>
          <p:nvPr/>
        </p:nvSpPr>
        <p:spPr bwMode="auto">
          <a:xfrm>
            <a:off x="7086600" y="1731963"/>
            <a:ext cx="0" cy="12176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9" name="Rectangle 1061"/>
          <p:cNvSpPr>
            <a:spLocks noChangeArrowheads="1"/>
          </p:cNvSpPr>
          <p:nvPr/>
        </p:nvSpPr>
        <p:spPr bwMode="auto">
          <a:xfrm>
            <a:off x="7378700" y="17748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30" name="Rectangle 1062"/>
          <p:cNvSpPr>
            <a:spLocks noChangeArrowheads="1"/>
          </p:cNvSpPr>
          <p:nvPr/>
        </p:nvSpPr>
        <p:spPr bwMode="auto">
          <a:xfrm>
            <a:off x="6194425" y="2462213"/>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31" name="AutoShape 1063"/>
          <p:cNvSpPr>
            <a:spLocks noChangeArrowheads="1"/>
          </p:cNvSpPr>
          <p:nvPr/>
        </p:nvSpPr>
        <p:spPr bwMode="auto">
          <a:xfrm>
            <a:off x="1865313" y="1731963"/>
            <a:ext cx="268287" cy="37941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 name="Line 1064"/>
          <p:cNvSpPr>
            <a:spLocks noChangeShapeType="1"/>
          </p:cNvSpPr>
          <p:nvPr/>
        </p:nvSpPr>
        <p:spPr bwMode="auto">
          <a:xfrm>
            <a:off x="1981200" y="2111375"/>
            <a:ext cx="0"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 name="Line 1065"/>
          <p:cNvSpPr>
            <a:spLocks noChangeShapeType="1"/>
          </p:cNvSpPr>
          <p:nvPr/>
        </p:nvSpPr>
        <p:spPr bwMode="auto">
          <a:xfrm>
            <a:off x="6475413" y="1731963"/>
            <a:ext cx="0" cy="3794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4" name="Line 1066"/>
          <p:cNvSpPr>
            <a:spLocks noChangeShapeType="1"/>
          </p:cNvSpPr>
          <p:nvPr/>
        </p:nvSpPr>
        <p:spPr bwMode="auto">
          <a:xfrm flipH="1">
            <a:off x="2692400" y="2111375"/>
            <a:ext cx="37830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 name="Line 1067"/>
          <p:cNvSpPr>
            <a:spLocks noChangeShapeType="1"/>
          </p:cNvSpPr>
          <p:nvPr/>
        </p:nvSpPr>
        <p:spPr bwMode="auto">
          <a:xfrm>
            <a:off x="2692400" y="2111375"/>
            <a:ext cx="0"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2251" name="Rectangle 1068"/>
          <p:cNvSpPr>
            <a:spLocks noChangeArrowheads="1"/>
          </p:cNvSpPr>
          <p:nvPr/>
        </p:nvSpPr>
        <p:spPr bwMode="auto">
          <a:xfrm>
            <a:off x="2784475" y="2462213"/>
            <a:ext cx="1222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currentJob</a:t>
            </a:r>
            <a:endParaRPr lang="en-US" sz="1600">
              <a:latin typeface="Courier New" charset="0"/>
            </a:endParaRPr>
          </a:p>
        </p:txBody>
      </p:sp>
      <p:sp>
        <p:nvSpPr>
          <p:cNvPr id="52252" name="Rectangle 1069"/>
          <p:cNvSpPr>
            <a:spLocks noChangeArrowheads="1"/>
          </p:cNvSpPr>
          <p:nvPr/>
        </p:nvSpPr>
        <p:spPr bwMode="auto">
          <a:xfrm>
            <a:off x="5441950" y="2217738"/>
            <a:ext cx="13446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performedBy</a:t>
            </a:r>
            <a:endParaRPr lang="en-US" sz="1600">
              <a:latin typeface="Courier New" charset="0"/>
            </a:endParaRPr>
          </a:p>
        </p:txBody>
      </p:sp>
      <p:sp>
        <p:nvSpPr>
          <p:cNvPr id="52253" name="Rectangle 1070"/>
          <p:cNvSpPr>
            <a:spLocks noChangeArrowheads="1"/>
          </p:cNvSpPr>
          <p:nvPr/>
        </p:nvSpPr>
        <p:spPr bwMode="auto">
          <a:xfrm>
            <a:off x="6507163" y="1774825"/>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39" name="Rectangle 1071"/>
          <p:cNvSpPr>
            <a:spLocks noChangeArrowheads="1"/>
          </p:cNvSpPr>
          <p:nvPr/>
        </p:nvSpPr>
        <p:spPr bwMode="auto">
          <a:xfrm>
            <a:off x="2057400" y="26130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Multiplicities have Semantics (cont.)</a:t>
            </a:r>
            <a:endParaRPr lang="en-US" dirty="0" smtClean="0">
              <a:solidFill>
                <a:srgbClr val="FF0000"/>
              </a:solidFill>
              <a:cs typeface="+mj-cs"/>
            </a:endParaRPr>
          </a:p>
        </p:txBody>
      </p:sp>
      <p:sp>
        <p:nvSpPr>
          <p:cNvPr id="3" name="Content Placeholder 2"/>
          <p:cNvSpPr>
            <a:spLocks noGrp="1"/>
          </p:cNvSpPr>
          <p:nvPr>
            <p:ph idx="1"/>
          </p:nvPr>
        </p:nvSpPr>
        <p:spPr>
          <a:xfrm>
            <a:off x="685800" y="2924175"/>
            <a:ext cx="7772400" cy="3171825"/>
          </a:xfrm>
        </p:spPr>
        <p:txBody>
          <a:bodyPr/>
          <a:lstStyle/>
          <a:p>
            <a:pPr>
              <a:lnSpc>
                <a:spcPct val="90000"/>
              </a:lnSpc>
              <a:defRPr/>
            </a:pPr>
            <a:r>
              <a:rPr lang="en-US" sz="1800" dirty="0" smtClean="0">
                <a:cs typeface="+mn-cs"/>
              </a:rPr>
              <a:t>Multiplicities have huge consequences and </a:t>
            </a:r>
            <a:r>
              <a:rPr lang="en-US" sz="1800" b="1" dirty="0" smtClean="0">
                <a:cs typeface="+mn-cs"/>
              </a:rPr>
              <a:t>can easily be wrong</a:t>
            </a:r>
            <a:r>
              <a:rPr lang="en-US" sz="1800" dirty="0" smtClean="0">
                <a:cs typeface="+mn-cs"/>
              </a:rPr>
              <a:t>.</a:t>
            </a:r>
          </a:p>
          <a:p>
            <a:pPr>
              <a:lnSpc>
                <a:spcPct val="90000"/>
              </a:lnSpc>
              <a:defRPr/>
            </a:pPr>
            <a:r>
              <a:rPr lang="en-US" sz="1800" dirty="0" smtClean="0">
                <a:cs typeface="+mn-cs"/>
              </a:rPr>
              <a:t>An </a:t>
            </a:r>
            <a:r>
              <a:rPr lang="en-US" sz="1800" dirty="0" err="1" smtClean="0">
                <a:cs typeface="+mn-cs"/>
              </a:rPr>
              <a:t>ImmediateJob</a:t>
            </a:r>
            <a:r>
              <a:rPr lang="en-US" sz="1800" dirty="0" smtClean="0">
                <a:cs typeface="+mn-cs"/>
              </a:rPr>
              <a:t> is linked to exactly one Cab instance</a:t>
            </a:r>
          </a:p>
          <a:p>
            <a:pPr>
              <a:lnSpc>
                <a:spcPct val="90000"/>
              </a:lnSpc>
              <a:defRPr/>
            </a:pPr>
            <a:r>
              <a:rPr lang="en-US" sz="1800" dirty="0" smtClean="0">
                <a:cs typeface="+mn-cs"/>
              </a:rPr>
              <a:t>An </a:t>
            </a:r>
            <a:r>
              <a:rPr lang="en-US" sz="1800" dirty="0" err="1" smtClean="0">
                <a:cs typeface="+mn-cs"/>
              </a:rPr>
              <a:t>ImmediateJob</a:t>
            </a:r>
            <a:r>
              <a:rPr lang="en-US" sz="1800" dirty="0" smtClean="0">
                <a:cs typeface="+mn-cs"/>
              </a:rPr>
              <a:t> is linked to exactly one Driver instance</a:t>
            </a:r>
          </a:p>
          <a:p>
            <a:pPr lvl="1">
              <a:lnSpc>
                <a:spcPct val="90000"/>
              </a:lnSpc>
              <a:defRPr/>
            </a:pPr>
            <a:r>
              <a:rPr lang="en-US" sz="1600" dirty="0" smtClean="0"/>
              <a:t>A Driver instance is linked to 0 or 1 Cab.</a:t>
            </a:r>
          </a:p>
          <a:p>
            <a:pPr lvl="1">
              <a:lnSpc>
                <a:spcPct val="90000"/>
              </a:lnSpc>
              <a:defRPr/>
            </a:pPr>
            <a:r>
              <a:rPr lang="en-US" sz="1600" dirty="0" smtClean="0"/>
              <a:t>i.e., a Driver instance may not be linked to any Cab.</a:t>
            </a:r>
          </a:p>
          <a:p>
            <a:pPr>
              <a:lnSpc>
                <a:spcPct val="90000"/>
              </a:lnSpc>
              <a:defRPr/>
            </a:pPr>
            <a:r>
              <a:rPr lang="en-US" sz="1800" dirty="0" smtClean="0">
                <a:cs typeface="+mn-cs"/>
              </a:rPr>
              <a:t>Path </a:t>
            </a:r>
            <a:r>
              <a:rPr lang="en-US" sz="1800" dirty="0" err="1" smtClean="0">
                <a:cs typeface="+mn-cs"/>
              </a:rPr>
              <a:t>ImmediateJob</a:t>
            </a:r>
            <a:r>
              <a:rPr lang="en-US" sz="1800" dirty="0" err="1" smtClean="0">
                <a:latin typeface="Wingdings"/>
                <a:ea typeface="Wingdings"/>
                <a:cs typeface="Wingdings"/>
                <a:sym typeface="Wingdings"/>
              </a:rPr>
              <a:t></a:t>
            </a:r>
            <a:r>
              <a:rPr lang="en-US" sz="1800" dirty="0" err="1" smtClean="0">
                <a:cs typeface="+mn-cs"/>
              </a:rPr>
              <a:t>Driver</a:t>
            </a:r>
            <a:r>
              <a:rPr lang="en-US" sz="1800" dirty="0" err="1" smtClean="0">
                <a:latin typeface="Wingdings"/>
                <a:ea typeface="Wingdings"/>
                <a:cs typeface="Wingdings"/>
                <a:sym typeface="Wingdings"/>
              </a:rPr>
              <a:t></a:t>
            </a:r>
            <a:r>
              <a:rPr lang="en-US" sz="1800" dirty="0" err="1" smtClean="0">
                <a:cs typeface="+mn-cs"/>
              </a:rPr>
              <a:t>Cab</a:t>
            </a:r>
            <a:r>
              <a:rPr lang="en-US" sz="1800" dirty="0" smtClean="0">
                <a:cs typeface="+mn-cs"/>
              </a:rPr>
              <a:t> specifies that</a:t>
            </a:r>
          </a:p>
          <a:p>
            <a:pPr lvl="1">
              <a:lnSpc>
                <a:spcPct val="90000"/>
              </a:lnSpc>
              <a:defRPr/>
            </a:pPr>
            <a:r>
              <a:rPr lang="en-US" sz="1600" dirty="0" smtClean="0"/>
              <a:t>An </a:t>
            </a:r>
            <a:r>
              <a:rPr lang="en-US" sz="1600" dirty="0" err="1" smtClean="0"/>
              <a:t>ImmediateJob</a:t>
            </a:r>
            <a:r>
              <a:rPr lang="en-US" sz="1600" dirty="0" smtClean="0"/>
              <a:t> is performed by a Driver but the Driver may not be in a Cab!</a:t>
            </a:r>
          </a:p>
          <a:p>
            <a:pPr lvl="1">
              <a:lnSpc>
                <a:spcPct val="90000"/>
              </a:lnSpc>
              <a:defRPr/>
            </a:pPr>
            <a:r>
              <a:rPr lang="en-US" sz="1600" dirty="0" smtClean="0">
                <a:solidFill>
                  <a:srgbClr val="FF0000"/>
                </a:solidFill>
              </a:rPr>
              <a:t>There is a problem!</a:t>
            </a:r>
          </a:p>
          <a:p>
            <a:pPr>
              <a:lnSpc>
                <a:spcPct val="90000"/>
              </a:lnSpc>
              <a:defRPr/>
            </a:pPr>
            <a:r>
              <a:rPr lang="en-US" sz="1800" dirty="0" smtClean="0">
                <a:solidFill>
                  <a:srgbClr val="0000FF"/>
                </a:solidFill>
                <a:cs typeface="+mn-cs"/>
              </a:rPr>
              <a:t>Different paths, when having the same semantics, must be consistent</a:t>
            </a:r>
          </a:p>
          <a:p>
            <a:pPr lvl="1">
              <a:lnSpc>
                <a:spcPct val="90000"/>
              </a:lnSpc>
              <a:defRPr/>
            </a:pPr>
            <a:r>
              <a:rPr lang="en-US" sz="1600" dirty="0" smtClean="0">
                <a:solidFill>
                  <a:srgbClr val="000000"/>
                </a:solidFill>
              </a:rPr>
              <a:t>We can call these paths </a:t>
            </a:r>
            <a:r>
              <a:rPr lang="en-US" sz="1600" i="1" dirty="0" smtClean="0">
                <a:solidFill>
                  <a:srgbClr val="000000"/>
                </a:solidFill>
              </a:rPr>
              <a:t>redundant paths</a:t>
            </a:r>
          </a:p>
          <a:p>
            <a:pPr>
              <a:lnSpc>
                <a:spcPct val="90000"/>
              </a:lnSpc>
              <a:defRPr/>
            </a:pPr>
            <a:r>
              <a:rPr lang="en-US" dirty="0" smtClean="0">
                <a:solidFill>
                  <a:srgbClr val="0000FF"/>
                </a:solidFill>
                <a:cs typeface="+mn-cs"/>
              </a:rPr>
              <a:t>During Analysis: avoid redundant paths!</a:t>
            </a:r>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5493DAE7-B322-544F-8033-99F3ED26A484}" type="slidenum">
              <a:rPr lang="en-US"/>
              <a:pPr>
                <a:defRPr/>
              </a:pPr>
              <a:t>27</a:t>
            </a:fld>
            <a:endParaRPr lang="en-US"/>
          </a:p>
        </p:txBody>
      </p:sp>
      <p:sp>
        <p:nvSpPr>
          <p:cNvPr id="53253" name="Line 1028"/>
          <p:cNvSpPr>
            <a:spLocks noChangeShapeType="1"/>
          </p:cNvSpPr>
          <p:nvPr/>
        </p:nvSpPr>
        <p:spPr bwMode="auto">
          <a:xfrm>
            <a:off x="3133725" y="2622550"/>
            <a:ext cx="28511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3254" name="Group 1029"/>
          <p:cNvGrpSpPr>
            <a:grpSpLocks/>
          </p:cNvGrpSpPr>
          <p:nvPr/>
        </p:nvGrpSpPr>
        <p:grpSpPr bwMode="auto">
          <a:xfrm>
            <a:off x="952500" y="2368550"/>
            <a:ext cx="2181225" cy="455613"/>
            <a:chOff x="836" y="2134"/>
            <a:chExt cx="1232" cy="266"/>
          </a:xfrm>
        </p:grpSpPr>
        <p:sp>
          <p:nvSpPr>
            <p:cNvPr id="53275" name="Rectangle 1030"/>
            <p:cNvSpPr>
              <a:spLocks noChangeArrowheads="1"/>
            </p:cNvSpPr>
            <p:nvPr/>
          </p:nvSpPr>
          <p:spPr bwMode="auto">
            <a:xfrm>
              <a:off x="836" y="213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3276" name="Rectangle 1031"/>
            <p:cNvSpPr>
              <a:spLocks noChangeArrowheads="1"/>
            </p:cNvSpPr>
            <p:nvPr/>
          </p:nvSpPr>
          <p:spPr bwMode="auto">
            <a:xfrm>
              <a:off x="990" y="2190"/>
              <a:ext cx="82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ImmediateJob</a:t>
              </a:r>
              <a:endParaRPr lang="en-US" sz="1600">
                <a:latin typeface="Courier New" charset="0"/>
              </a:endParaRPr>
            </a:p>
          </p:txBody>
        </p:sp>
      </p:grpSp>
      <p:grpSp>
        <p:nvGrpSpPr>
          <p:cNvPr id="53255" name="Group 1032"/>
          <p:cNvGrpSpPr>
            <a:grpSpLocks/>
          </p:cNvGrpSpPr>
          <p:nvPr/>
        </p:nvGrpSpPr>
        <p:grpSpPr bwMode="auto">
          <a:xfrm>
            <a:off x="5984875" y="2368550"/>
            <a:ext cx="2206625" cy="455613"/>
            <a:chOff x="3678" y="2134"/>
            <a:chExt cx="1246" cy="266"/>
          </a:xfrm>
        </p:grpSpPr>
        <p:sp>
          <p:nvSpPr>
            <p:cNvPr id="53273" name="Rectangle 1033"/>
            <p:cNvSpPr>
              <a:spLocks noChangeArrowheads="1"/>
            </p:cNvSpPr>
            <p:nvPr/>
          </p:nvSpPr>
          <p:spPr bwMode="auto">
            <a:xfrm>
              <a:off x="3678" y="213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3274" name="Rectangle 1034"/>
            <p:cNvSpPr>
              <a:spLocks noChangeArrowheads="1"/>
            </p:cNvSpPr>
            <p:nvPr/>
          </p:nvSpPr>
          <p:spPr bwMode="auto">
            <a:xfrm>
              <a:off x="3762" y="2190"/>
              <a:ext cx="414"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Driver</a:t>
              </a:r>
              <a:endParaRPr lang="en-US" sz="1600">
                <a:latin typeface="Courier New" charset="0"/>
              </a:endParaRPr>
            </a:p>
          </p:txBody>
        </p:sp>
      </p:grpSp>
      <p:sp>
        <p:nvSpPr>
          <p:cNvPr id="53256" name="Rectangle 1035"/>
          <p:cNvSpPr>
            <a:spLocks noChangeArrowheads="1"/>
          </p:cNvSpPr>
          <p:nvPr/>
        </p:nvSpPr>
        <p:spPr bwMode="auto">
          <a:xfrm>
            <a:off x="5808663" y="2311400"/>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53257" name="Rectangle 1036"/>
          <p:cNvSpPr>
            <a:spLocks noChangeArrowheads="1"/>
          </p:cNvSpPr>
          <p:nvPr/>
        </p:nvSpPr>
        <p:spPr bwMode="auto">
          <a:xfrm>
            <a:off x="3273425" y="2293938"/>
            <a:ext cx="1222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grpSp>
        <p:nvGrpSpPr>
          <p:cNvPr id="53258" name="Group 1041"/>
          <p:cNvGrpSpPr>
            <a:grpSpLocks/>
          </p:cNvGrpSpPr>
          <p:nvPr/>
        </p:nvGrpSpPr>
        <p:grpSpPr bwMode="auto">
          <a:xfrm>
            <a:off x="5984875" y="1052513"/>
            <a:ext cx="2206625" cy="388937"/>
            <a:chOff x="3678" y="1714"/>
            <a:chExt cx="1246" cy="266"/>
          </a:xfrm>
        </p:grpSpPr>
        <p:sp>
          <p:nvSpPr>
            <p:cNvPr id="53271" name="Rectangle 1042"/>
            <p:cNvSpPr>
              <a:spLocks noChangeArrowheads="1"/>
            </p:cNvSpPr>
            <p:nvPr/>
          </p:nvSpPr>
          <p:spPr bwMode="auto">
            <a:xfrm>
              <a:off x="3678" y="171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3272" name="Rectangle 1043"/>
            <p:cNvSpPr>
              <a:spLocks noChangeArrowheads="1"/>
            </p:cNvSpPr>
            <p:nvPr/>
          </p:nvSpPr>
          <p:spPr bwMode="auto">
            <a:xfrm>
              <a:off x="3955" y="1770"/>
              <a:ext cx="20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Cab</a:t>
              </a:r>
              <a:endParaRPr lang="en-US" sz="1600">
                <a:latin typeface="Courier New" charset="0"/>
              </a:endParaRPr>
            </a:p>
          </p:txBody>
        </p:sp>
      </p:grpSp>
      <p:sp>
        <p:nvSpPr>
          <p:cNvPr id="53259" name="Rectangle 1054"/>
          <p:cNvSpPr>
            <a:spLocks noChangeArrowheads="1"/>
          </p:cNvSpPr>
          <p:nvPr/>
        </p:nvSpPr>
        <p:spPr bwMode="auto">
          <a:xfrm>
            <a:off x="3273425" y="2579688"/>
            <a:ext cx="9779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performs</a:t>
            </a:r>
            <a:endParaRPr lang="en-US" sz="1600">
              <a:latin typeface="Courier New" charset="0"/>
            </a:endParaRPr>
          </a:p>
        </p:txBody>
      </p:sp>
      <p:sp>
        <p:nvSpPr>
          <p:cNvPr id="53260" name="Rectangle 1055"/>
          <p:cNvSpPr>
            <a:spLocks noChangeArrowheads="1"/>
          </p:cNvSpPr>
          <p:nvPr/>
        </p:nvSpPr>
        <p:spPr bwMode="auto">
          <a:xfrm>
            <a:off x="7086600" y="2049463"/>
            <a:ext cx="158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currentDriver</a:t>
            </a:r>
          </a:p>
        </p:txBody>
      </p:sp>
      <p:sp>
        <p:nvSpPr>
          <p:cNvPr id="28" name="Line 1059"/>
          <p:cNvSpPr>
            <a:spLocks noChangeShapeType="1"/>
          </p:cNvSpPr>
          <p:nvPr/>
        </p:nvSpPr>
        <p:spPr bwMode="auto">
          <a:xfrm>
            <a:off x="7086600" y="1441450"/>
            <a:ext cx="0" cy="9271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9" name="Rectangle 1061"/>
          <p:cNvSpPr>
            <a:spLocks noChangeArrowheads="1"/>
          </p:cNvSpPr>
          <p:nvPr/>
        </p:nvSpPr>
        <p:spPr bwMode="auto">
          <a:xfrm>
            <a:off x="7378700" y="1484313"/>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30" name="Rectangle 1062"/>
          <p:cNvSpPr>
            <a:spLocks noChangeArrowheads="1"/>
          </p:cNvSpPr>
          <p:nvPr/>
        </p:nvSpPr>
        <p:spPr bwMode="auto">
          <a:xfrm>
            <a:off x="6194425" y="2055813"/>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dirty="0">
                <a:latin typeface="Courier New" charset="0"/>
                <a:cs typeface="+mn-cs"/>
              </a:rPr>
              <a:t>0..1</a:t>
            </a:r>
          </a:p>
        </p:txBody>
      </p:sp>
      <p:sp>
        <p:nvSpPr>
          <p:cNvPr id="33" name="Line 1065"/>
          <p:cNvSpPr>
            <a:spLocks noChangeShapeType="1"/>
          </p:cNvSpPr>
          <p:nvPr/>
        </p:nvSpPr>
        <p:spPr bwMode="auto">
          <a:xfrm>
            <a:off x="6475413" y="1441450"/>
            <a:ext cx="0" cy="3794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4" name="Line 1066"/>
          <p:cNvSpPr>
            <a:spLocks noChangeShapeType="1"/>
          </p:cNvSpPr>
          <p:nvPr/>
        </p:nvSpPr>
        <p:spPr bwMode="auto">
          <a:xfrm flipH="1">
            <a:off x="2692400" y="1820863"/>
            <a:ext cx="37830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 name="Line 1067"/>
          <p:cNvSpPr>
            <a:spLocks noChangeShapeType="1"/>
          </p:cNvSpPr>
          <p:nvPr/>
        </p:nvSpPr>
        <p:spPr bwMode="auto">
          <a:xfrm flipH="1">
            <a:off x="2692400" y="1811338"/>
            <a:ext cx="0" cy="5572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3267" name="Rectangle 1068"/>
          <p:cNvSpPr>
            <a:spLocks noChangeArrowheads="1"/>
          </p:cNvSpPr>
          <p:nvPr/>
        </p:nvSpPr>
        <p:spPr bwMode="auto">
          <a:xfrm>
            <a:off x="2784475" y="1881188"/>
            <a:ext cx="1222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currentJob</a:t>
            </a:r>
            <a:endParaRPr lang="en-US" sz="1600">
              <a:latin typeface="Courier New" charset="0"/>
            </a:endParaRPr>
          </a:p>
        </p:txBody>
      </p:sp>
      <p:sp>
        <p:nvSpPr>
          <p:cNvPr id="53268" name="Rectangle 1069"/>
          <p:cNvSpPr>
            <a:spLocks noChangeArrowheads="1"/>
          </p:cNvSpPr>
          <p:nvPr/>
        </p:nvSpPr>
        <p:spPr bwMode="auto">
          <a:xfrm>
            <a:off x="5311775" y="1811338"/>
            <a:ext cx="13446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performedBy</a:t>
            </a:r>
            <a:endParaRPr lang="en-US" sz="1600">
              <a:latin typeface="Courier New" charset="0"/>
            </a:endParaRPr>
          </a:p>
        </p:txBody>
      </p:sp>
      <p:sp>
        <p:nvSpPr>
          <p:cNvPr id="53269" name="Rectangle 1070"/>
          <p:cNvSpPr>
            <a:spLocks noChangeArrowheads="1"/>
          </p:cNvSpPr>
          <p:nvPr/>
        </p:nvSpPr>
        <p:spPr bwMode="auto">
          <a:xfrm>
            <a:off x="6507163" y="1484313"/>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39" name="Rectangle 1071"/>
          <p:cNvSpPr>
            <a:spLocks noChangeArrowheads="1"/>
          </p:cNvSpPr>
          <p:nvPr/>
        </p:nvSpPr>
        <p:spPr bwMode="auto">
          <a:xfrm>
            <a:off x="2057400" y="2032000"/>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Multiplicity: Snapshot versus History ?</a:t>
            </a:r>
            <a:endParaRPr lang="en-US" dirty="0"/>
          </a:p>
        </p:txBody>
      </p:sp>
      <p:sp>
        <p:nvSpPr>
          <p:cNvPr id="3" name="Content Placeholder 2"/>
          <p:cNvSpPr>
            <a:spLocks noGrp="1"/>
          </p:cNvSpPr>
          <p:nvPr>
            <p:ph idx="1"/>
          </p:nvPr>
        </p:nvSpPr>
        <p:spPr>
          <a:xfrm>
            <a:off x="685800" y="1295400"/>
            <a:ext cx="7772400" cy="1557338"/>
          </a:xfrm>
        </p:spPr>
        <p:txBody>
          <a:bodyPr/>
          <a:lstStyle/>
          <a:p>
            <a:pPr>
              <a:defRPr/>
            </a:pPr>
            <a:r>
              <a:rPr lang="en-US" dirty="0" smtClean="0"/>
              <a:t>What is the scope of multiplicity constraints ?</a:t>
            </a:r>
          </a:p>
          <a:p>
            <a:pPr>
              <a:defRPr/>
            </a:pPr>
            <a:r>
              <a:rPr lang="en-US" dirty="0" smtClean="0"/>
              <a:t>Should they cover past, present and future or just present ?</a:t>
            </a:r>
          </a:p>
          <a:p>
            <a:pPr>
              <a:defRPr/>
            </a:pPr>
            <a:r>
              <a:rPr lang="en-US" dirty="0" smtClean="0"/>
              <a:t>Answer depends on the context, and what you want to model </a:t>
            </a:r>
          </a:p>
          <a:p>
            <a:pPr>
              <a:defRPr/>
            </a:pP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B75E0020-331F-2143-AE8E-3F2A2097C8DA}" type="slidenum">
              <a:rPr lang="en-US" smtClean="0"/>
              <a:pPr>
                <a:defRPr/>
              </a:pPr>
              <a:t>28</a:t>
            </a:fld>
            <a:endParaRPr lang="en-US"/>
          </a:p>
        </p:txBody>
      </p:sp>
      <p:sp>
        <p:nvSpPr>
          <p:cNvPr id="54277" name="Rectangle 4"/>
          <p:cNvSpPr>
            <a:spLocks noChangeArrowheads="1"/>
          </p:cNvSpPr>
          <p:nvPr/>
        </p:nvSpPr>
        <p:spPr bwMode="auto">
          <a:xfrm>
            <a:off x="6538913" y="3302000"/>
            <a:ext cx="112395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2000" b="1">
                <a:solidFill>
                  <a:schemeClr val="tx2"/>
                </a:solidFill>
                <a:latin typeface="Arial" charset="0"/>
              </a:rPr>
              <a:t>Woman</a:t>
            </a:r>
          </a:p>
        </p:txBody>
      </p:sp>
      <p:sp>
        <p:nvSpPr>
          <p:cNvPr id="54278" name="Rectangle 5"/>
          <p:cNvSpPr>
            <a:spLocks noChangeArrowheads="1"/>
          </p:cNvSpPr>
          <p:nvPr/>
        </p:nvSpPr>
        <p:spPr bwMode="auto">
          <a:xfrm>
            <a:off x="6307138" y="3286125"/>
            <a:ext cx="1392237" cy="414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279" name="Line 6"/>
          <p:cNvSpPr>
            <a:spLocks noChangeShapeType="1"/>
          </p:cNvSpPr>
          <p:nvPr/>
        </p:nvSpPr>
        <p:spPr bwMode="auto">
          <a:xfrm flipH="1">
            <a:off x="2728913" y="3492500"/>
            <a:ext cx="35353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54280" name="Rectangle 7"/>
          <p:cNvSpPr>
            <a:spLocks noChangeArrowheads="1"/>
          </p:cNvSpPr>
          <p:nvPr/>
        </p:nvSpPr>
        <p:spPr bwMode="auto">
          <a:xfrm>
            <a:off x="1647825" y="3294063"/>
            <a:ext cx="714375"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2000" b="1">
                <a:solidFill>
                  <a:schemeClr val="tx2"/>
                </a:solidFill>
                <a:latin typeface="Arial" charset="0"/>
              </a:rPr>
              <a:t>Man</a:t>
            </a:r>
          </a:p>
        </p:txBody>
      </p:sp>
      <p:sp>
        <p:nvSpPr>
          <p:cNvPr id="54281" name="Rectangle 8"/>
          <p:cNvSpPr>
            <a:spLocks noChangeArrowheads="1"/>
          </p:cNvSpPr>
          <p:nvPr/>
        </p:nvSpPr>
        <p:spPr bwMode="auto">
          <a:xfrm>
            <a:off x="1287463" y="3300413"/>
            <a:ext cx="1392237" cy="4143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282" name="Rectangle 9"/>
          <p:cNvSpPr>
            <a:spLocks noChangeArrowheads="1"/>
          </p:cNvSpPr>
          <p:nvPr/>
        </p:nvSpPr>
        <p:spPr bwMode="auto">
          <a:xfrm>
            <a:off x="3675063" y="3141663"/>
            <a:ext cx="15811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2000" i="1">
                <a:latin typeface="Arial" charset="0"/>
              </a:rPr>
              <a:t>married_to</a:t>
            </a:r>
          </a:p>
        </p:txBody>
      </p:sp>
      <p:sp>
        <p:nvSpPr>
          <p:cNvPr id="54283" name="Rectangle 10"/>
          <p:cNvSpPr>
            <a:spLocks noChangeArrowheads="1"/>
          </p:cNvSpPr>
          <p:nvPr/>
        </p:nvSpPr>
        <p:spPr bwMode="auto">
          <a:xfrm>
            <a:off x="6538913" y="4992688"/>
            <a:ext cx="1123950"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2000" b="1">
                <a:solidFill>
                  <a:schemeClr val="tx2"/>
                </a:solidFill>
                <a:latin typeface="Arial" charset="0"/>
              </a:rPr>
              <a:t>Woman</a:t>
            </a:r>
          </a:p>
        </p:txBody>
      </p:sp>
      <p:sp>
        <p:nvSpPr>
          <p:cNvPr id="54284" name="Rectangle 11"/>
          <p:cNvSpPr>
            <a:spLocks noChangeArrowheads="1"/>
          </p:cNvSpPr>
          <p:nvPr/>
        </p:nvSpPr>
        <p:spPr bwMode="auto">
          <a:xfrm>
            <a:off x="6307138" y="4976813"/>
            <a:ext cx="1392237" cy="4127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285" name="Line 12"/>
          <p:cNvSpPr>
            <a:spLocks noChangeShapeType="1"/>
          </p:cNvSpPr>
          <p:nvPr/>
        </p:nvSpPr>
        <p:spPr bwMode="auto">
          <a:xfrm flipH="1">
            <a:off x="2679700" y="5183188"/>
            <a:ext cx="35845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54286" name="Rectangle 13"/>
          <p:cNvSpPr>
            <a:spLocks noChangeArrowheads="1"/>
          </p:cNvSpPr>
          <p:nvPr/>
        </p:nvSpPr>
        <p:spPr bwMode="auto">
          <a:xfrm>
            <a:off x="1647825" y="4984750"/>
            <a:ext cx="714375"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2000" b="1">
                <a:solidFill>
                  <a:schemeClr val="tx2"/>
                </a:solidFill>
                <a:latin typeface="Arial" charset="0"/>
              </a:rPr>
              <a:t>Man</a:t>
            </a:r>
          </a:p>
        </p:txBody>
      </p:sp>
      <p:sp>
        <p:nvSpPr>
          <p:cNvPr id="54287" name="Rectangle 14"/>
          <p:cNvSpPr>
            <a:spLocks noChangeArrowheads="1"/>
          </p:cNvSpPr>
          <p:nvPr/>
        </p:nvSpPr>
        <p:spPr bwMode="auto">
          <a:xfrm>
            <a:off x="1287463" y="4991100"/>
            <a:ext cx="1392237" cy="4127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288" name="Rectangle 15"/>
          <p:cNvSpPr>
            <a:spLocks noChangeArrowheads="1"/>
          </p:cNvSpPr>
          <p:nvPr/>
        </p:nvSpPr>
        <p:spPr bwMode="auto">
          <a:xfrm>
            <a:off x="3732213" y="4843463"/>
            <a:ext cx="1597025"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3520" tIns="51761" rIns="103520" bIns="51761">
            <a:spAutoFit/>
          </a:bodyPr>
          <a:lstStyle/>
          <a:p>
            <a:pPr defTabSz="1028700">
              <a:lnSpc>
                <a:spcPct val="90000"/>
              </a:lnSpc>
            </a:pPr>
            <a:r>
              <a:rPr lang="en-US" sz="2000" i="1">
                <a:latin typeface="Arial" charset="0"/>
              </a:rPr>
              <a:t>married_to</a:t>
            </a:r>
          </a:p>
        </p:txBody>
      </p:sp>
      <p:sp>
        <p:nvSpPr>
          <p:cNvPr id="18" name="Rectangle 16"/>
          <p:cNvSpPr>
            <a:spLocks noChangeArrowheads="1"/>
          </p:cNvSpPr>
          <p:nvPr/>
        </p:nvSpPr>
        <p:spPr bwMode="auto">
          <a:xfrm>
            <a:off x="1147763" y="3897313"/>
            <a:ext cx="7146925" cy="358775"/>
          </a:xfrm>
          <a:prstGeom prst="rect">
            <a:avLst/>
          </a:prstGeom>
          <a:noFill/>
          <a:ln w="9525">
            <a:noFill/>
            <a:miter lim="800000"/>
            <a:headEnd/>
            <a:tailEnd/>
          </a:ln>
          <a:effectLst/>
        </p:spPr>
        <p:txBody>
          <a:bodyPr lIns="103520" tIns="51761" rIns="103520" bIns="51761">
            <a:spAutoFit/>
          </a:bodyPr>
          <a:lstStyle/>
          <a:p>
            <a:pPr marL="320675" indent="-320675" defTabSz="1028700">
              <a:lnSpc>
                <a:spcPct val="90000"/>
              </a:lnSpc>
              <a:defRPr/>
            </a:pPr>
            <a:r>
              <a:rPr lang="en-US" sz="1800" dirty="0">
                <a:latin typeface="+mn-lt"/>
              </a:rPr>
              <a:t>=&gt; when a history of marriages is useful (e.g., police)</a:t>
            </a:r>
          </a:p>
        </p:txBody>
      </p:sp>
      <p:sp>
        <p:nvSpPr>
          <p:cNvPr id="19" name="Rectangle 17"/>
          <p:cNvSpPr>
            <a:spLocks noChangeArrowheads="1"/>
          </p:cNvSpPr>
          <p:nvPr/>
        </p:nvSpPr>
        <p:spPr bwMode="auto">
          <a:xfrm>
            <a:off x="1116013" y="5605463"/>
            <a:ext cx="7543800" cy="358775"/>
          </a:xfrm>
          <a:prstGeom prst="rect">
            <a:avLst/>
          </a:prstGeom>
          <a:noFill/>
          <a:ln w="9525">
            <a:noFill/>
            <a:miter lim="800000"/>
            <a:headEnd/>
            <a:tailEnd/>
          </a:ln>
          <a:effectLst/>
        </p:spPr>
        <p:txBody>
          <a:bodyPr lIns="103520" tIns="51761" rIns="103520" bIns="51761">
            <a:spAutoFit/>
          </a:bodyPr>
          <a:lstStyle/>
          <a:p>
            <a:pPr marL="320675" indent="-320675" defTabSz="1028700">
              <a:lnSpc>
                <a:spcPct val="90000"/>
              </a:lnSpc>
              <a:defRPr/>
            </a:pPr>
            <a:r>
              <a:rPr lang="en-US" sz="1800" dirty="0">
                <a:latin typeface="+mn-lt"/>
              </a:rPr>
              <a:t>=&gt; when only current marital status needed (e.g., bank)</a:t>
            </a:r>
          </a:p>
        </p:txBody>
      </p:sp>
      <p:sp>
        <p:nvSpPr>
          <p:cNvPr id="54291" name="AutoShape 18"/>
          <p:cNvSpPr>
            <a:spLocks noChangeArrowheads="1"/>
          </p:cNvSpPr>
          <p:nvPr/>
        </p:nvSpPr>
        <p:spPr bwMode="auto">
          <a:xfrm rot="5400000">
            <a:off x="5132388" y="3246437"/>
            <a:ext cx="122238" cy="157163"/>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54292" name="AutoShape 19"/>
          <p:cNvSpPr>
            <a:spLocks noChangeArrowheads="1"/>
          </p:cNvSpPr>
          <p:nvPr/>
        </p:nvSpPr>
        <p:spPr bwMode="auto">
          <a:xfrm rot="16200000" flipH="1">
            <a:off x="3567113" y="3246437"/>
            <a:ext cx="122238" cy="157163"/>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54293" name="AutoShape 20"/>
          <p:cNvSpPr>
            <a:spLocks noChangeArrowheads="1"/>
          </p:cNvSpPr>
          <p:nvPr/>
        </p:nvSpPr>
        <p:spPr bwMode="auto">
          <a:xfrm rot="5400000">
            <a:off x="5176044" y="4944269"/>
            <a:ext cx="120650" cy="157162"/>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54294" name="AutoShape 21"/>
          <p:cNvSpPr>
            <a:spLocks noChangeArrowheads="1"/>
          </p:cNvSpPr>
          <p:nvPr/>
        </p:nvSpPr>
        <p:spPr bwMode="auto">
          <a:xfrm rot="16200000" flipH="1">
            <a:off x="3647282" y="4944268"/>
            <a:ext cx="120650" cy="157163"/>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54295" name="Rectangle 22"/>
          <p:cNvSpPr>
            <a:spLocks noChangeArrowheads="1"/>
          </p:cNvSpPr>
          <p:nvPr/>
        </p:nvSpPr>
        <p:spPr bwMode="auto">
          <a:xfrm>
            <a:off x="2690813" y="3168650"/>
            <a:ext cx="56038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800">
                <a:latin typeface="Arial" charset="0"/>
              </a:rPr>
              <a:t>0..</a:t>
            </a:r>
            <a:r>
              <a:rPr lang="en-US" sz="2000">
                <a:latin typeface="Arial" charset="0"/>
              </a:rPr>
              <a:t>*</a:t>
            </a:r>
          </a:p>
        </p:txBody>
      </p:sp>
      <p:sp>
        <p:nvSpPr>
          <p:cNvPr id="54296" name="Rectangle 23"/>
          <p:cNvSpPr>
            <a:spLocks noChangeArrowheads="1"/>
          </p:cNvSpPr>
          <p:nvPr/>
        </p:nvSpPr>
        <p:spPr bwMode="auto">
          <a:xfrm>
            <a:off x="5795963" y="3146425"/>
            <a:ext cx="55880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800">
                <a:latin typeface="Arial" charset="0"/>
              </a:rPr>
              <a:t>0..</a:t>
            </a:r>
            <a:r>
              <a:rPr lang="en-US" sz="2000">
                <a:latin typeface="Arial" charset="0"/>
              </a:rPr>
              <a:t>*</a:t>
            </a:r>
          </a:p>
        </p:txBody>
      </p:sp>
      <p:sp>
        <p:nvSpPr>
          <p:cNvPr id="54297" name="Rectangle 24"/>
          <p:cNvSpPr>
            <a:spLocks noChangeArrowheads="1"/>
          </p:cNvSpPr>
          <p:nvPr/>
        </p:nvSpPr>
        <p:spPr bwMode="auto">
          <a:xfrm>
            <a:off x="2733675" y="4857750"/>
            <a:ext cx="588963"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800">
                <a:latin typeface="Arial" charset="0"/>
              </a:rPr>
              <a:t>0..1</a:t>
            </a:r>
          </a:p>
        </p:txBody>
      </p:sp>
      <p:sp>
        <p:nvSpPr>
          <p:cNvPr id="54298" name="Rectangle 25"/>
          <p:cNvSpPr>
            <a:spLocks noChangeArrowheads="1"/>
          </p:cNvSpPr>
          <p:nvPr/>
        </p:nvSpPr>
        <p:spPr bwMode="auto">
          <a:xfrm>
            <a:off x="5753100" y="4857750"/>
            <a:ext cx="5873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3520" tIns="51761" rIns="103520" bIns="51761">
            <a:spAutoFit/>
          </a:bodyPr>
          <a:lstStyle/>
          <a:p>
            <a:pPr defTabSz="1028700">
              <a:lnSpc>
                <a:spcPct val="90000"/>
              </a:lnSpc>
            </a:pPr>
            <a:r>
              <a:rPr lang="en-US" sz="1800">
                <a:latin typeface="Arial" charset="0"/>
              </a:rPr>
              <a:t>0..1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cs typeface="+mj-cs"/>
              </a:rPr>
              <a:t>Rolename</a:t>
            </a:r>
            <a:r>
              <a:rPr lang="en-US" dirty="0" smtClean="0">
                <a:cs typeface="+mj-cs"/>
              </a:rPr>
              <a:t> == Attribute </a:t>
            </a:r>
            <a:r>
              <a:rPr lang="en-US" sz="2000" dirty="0" smtClean="0">
                <a:solidFill>
                  <a:srgbClr val="FF0000"/>
                </a:solidFill>
                <a:cs typeface="+mj-cs"/>
              </a:rPr>
              <a:t>(during implementation)</a:t>
            </a:r>
            <a:endParaRPr lang="en-US" dirty="0" smtClean="0">
              <a:solidFill>
                <a:srgbClr val="FF0000"/>
              </a:solidFill>
              <a:cs typeface="+mj-cs"/>
            </a:endParaRPr>
          </a:p>
        </p:txBody>
      </p:sp>
      <p:sp>
        <p:nvSpPr>
          <p:cNvPr id="3" name="Content Placeholder 2"/>
          <p:cNvSpPr>
            <a:spLocks noGrp="1"/>
          </p:cNvSpPr>
          <p:nvPr>
            <p:ph idx="1"/>
          </p:nvPr>
        </p:nvSpPr>
        <p:spPr>
          <a:xfrm>
            <a:off x="685800" y="3789363"/>
            <a:ext cx="7772400" cy="2306637"/>
          </a:xfrm>
        </p:spPr>
        <p:txBody>
          <a:bodyPr/>
          <a:lstStyle/>
          <a:p>
            <a:pPr>
              <a:defRPr/>
            </a:pPr>
            <a:r>
              <a:rPr lang="en-US" sz="1800" dirty="0" smtClean="0">
                <a:cs typeface="+mn-cs"/>
              </a:rPr>
              <a:t>Class </a:t>
            </a:r>
            <a:r>
              <a:rPr lang="en-US" sz="1800" dirty="0" err="1" smtClean="0">
                <a:cs typeface="+mn-cs"/>
              </a:rPr>
              <a:t>ImmediateJob</a:t>
            </a:r>
            <a:r>
              <a:rPr lang="en-US" sz="1800" dirty="0" smtClean="0">
                <a:cs typeface="+mn-cs"/>
              </a:rPr>
              <a:t> has </a:t>
            </a:r>
            <a:r>
              <a:rPr lang="en-US" sz="1800" dirty="0" smtClean="0">
                <a:solidFill>
                  <a:srgbClr val="FF0000"/>
                </a:solidFill>
                <a:cs typeface="+mn-cs"/>
              </a:rPr>
              <a:t>(implementation)</a:t>
            </a:r>
            <a:r>
              <a:rPr lang="en-US" sz="1800" dirty="0" smtClean="0">
                <a:cs typeface="+mn-cs"/>
              </a:rPr>
              <a:t> an attribute of type Cab named </a:t>
            </a:r>
            <a:r>
              <a:rPr lang="en-US" sz="1800" dirty="0" err="1" smtClean="0">
                <a:cs typeface="+mn-cs"/>
              </a:rPr>
              <a:t>performedBy</a:t>
            </a:r>
            <a:r>
              <a:rPr lang="en-US" sz="1800" dirty="0" smtClean="0">
                <a:cs typeface="+mn-cs"/>
              </a:rPr>
              <a:t>.</a:t>
            </a:r>
          </a:p>
          <a:p>
            <a:pPr>
              <a:defRPr/>
            </a:pPr>
            <a:r>
              <a:rPr lang="en-US" sz="1800" dirty="0" smtClean="0">
                <a:cs typeface="+mn-cs"/>
              </a:rPr>
              <a:t>Class Cab has an attribute of type </a:t>
            </a:r>
            <a:r>
              <a:rPr lang="en-US" sz="1800" dirty="0" err="1" smtClean="0">
                <a:cs typeface="+mn-cs"/>
              </a:rPr>
              <a:t>ImmediateJob</a:t>
            </a:r>
            <a:r>
              <a:rPr lang="en-US" sz="1800" dirty="0" smtClean="0">
                <a:cs typeface="+mn-cs"/>
              </a:rPr>
              <a:t> named </a:t>
            </a:r>
            <a:r>
              <a:rPr lang="en-US" sz="1800" dirty="0" err="1" smtClean="0">
                <a:cs typeface="+mn-cs"/>
              </a:rPr>
              <a:t>currentJob</a:t>
            </a:r>
            <a:r>
              <a:rPr lang="en-US" sz="1800" dirty="0" smtClean="0">
                <a:cs typeface="+mn-cs"/>
              </a:rPr>
              <a:t>.</a:t>
            </a:r>
          </a:p>
          <a:p>
            <a:pPr>
              <a:defRPr/>
            </a:pPr>
            <a:r>
              <a:rPr lang="en-US" sz="1800" dirty="0" smtClean="0">
                <a:cs typeface="+mn-cs"/>
              </a:rPr>
              <a:t>Class Job has an attribute named </a:t>
            </a:r>
            <a:r>
              <a:rPr lang="en-US" sz="1800" dirty="0" err="1" smtClean="0">
                <a:cs typeface="+mn-cs"/>
              </a:rPr>
              <a:t>bookedCab</a:t>
            </a:r>
            <a:r>
              <a:rPr lang="en-US" sz="1800" dirty="0" smtClean="0">
                <a:cs typeface="+mn-cs"/>
              </a:rPr>
              <a:t>. Its type is a collection type (a Set). Due to multiplicity *.</a:t>
            </a:r>
          </a:p>
          <a:p>
            <a:pPr>
              <a:defRPr/>
            </a:pPr>
            <a:r>
              <a:rPr lang="en-US" sz="1800" dirty="0" smtClean="0">
                <a:cs typeface="+mn-cs"/>
              </a:rPr>
              <a:t>Class Cab does not have an attribute of class Job (due to the navigation of the association)</a:t>
            </a:r>
          </a:p>
          <a:p>
            <a:pPr>
              <a:defRPr/>
            </a:pPr>
            <a:endParaRPr lang="en-US" sz="1800" dirty="0" smtClean="0">
              <a:cs typeface="+mn-cs"/>
            </a:endParaRPr>
          </a:p>
          <a:p>
            <a:pPr>
              <a:defRPr/>
            </a:pPr>
            <a:endParaRPr lang="en-US" sz="1800" dirty="0" smtClean="0">
              <a:cs typeface="+mn-cs"/>
            </a:endParaRPr>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EFBC36DA-105C-DF45-9BDB-265D60B51B74}" type="slidenum">
              <a:rPr lang="en-US"/>
              <a:pPr>
                <a:defRPr/>
              </a:pPr>
              <a:t>29</a:t>
            </a:fld>
            <a:endParaRPr lang="en-US"/>
          </a:p>
        </p:txBody>
      </p:sp>
      <p:sp>
        <p:nvSpPr>
          <p:cNvPr id="55301" name="Line 1028"/>
          <p:cNvSpPr>
            <a:spLocks noChangeShapeType="1"/>
          </p:cNvSpPr>
          <p:nvPr/>
        </p:nvSpPr>
        <p:spPr bwMode="auto">
          <a:xfrm>
            <a:off x="3133725" y="3203575"/>
            <a:ext cx="28511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5302" name="Group 1029"/>
          <p:cNvGrpSpPr>
            <a:grpSpLocks/>
          </p:cNvGrpSpPr>
          <p:nvPr/>
        </p:nvGrpSpPr>
        <p:grpSpPr bwMode="auto">
          <a:xfrm>
            <a:off x="952500" y="2949575"/>
            <a:ext cx="2181225" cy="604838"/>
            <a:chOff x="836" y="2134"/>
            <a:chExt cx="1232" cy="266"/>
          </a:xfrm>
        </p:grpSpPr>
        <p:sp>
          <p:nvSpPr>
            <p:cNvPr id="55333" name="Rectangle 1030"/>
            <p:cNvSpPr>
              <a:spLocks noChangeArrowheads="1"/>
            </p:cNvSpPr>
            <p:nvPr/>
          </p:nvSpPr>
          <p:spPr bwMode="auto">
            <a:xfrm>
              <a:off x="836" y="213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5334" name="Rectangle 1031"/>
            <p:cNvSpPr>
              <a:spLocks noChangeArrowheads="1"/>
            </p:cNvSpPr>
            <p:nvPr/>
          </p:nvSpPr>
          <p:spPr bwMode="auto">
            <a:xfrm>
              <a:off x="990" y="2190"/>
              <a:ext cx="82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ImmediateJob</a:t>
              </a:r>
              <a:endParaRPr lang="en-US" sz="1600">
                <a:latin typeface="Courier New" charset="0"/>
              </a:endParaRPr>
            </a:p>
          </p:txBody>
        </p:sp>
      </p:grpSp>
      <p:grpSp>
        <p:nvGrpSpPr>
          <p:cNvPr id="55303" name="Group 1032"/>
          <p:cNvGrpSpPr>
            <a:grpSpLocks/>
          </p:cNvGrpSpPr>
          <p:nvPr/>
        </p:nvGrpSpPr>
        <p:grpSpPr bwMode="auto">
          <a:xfrm>
            <a:off x="5984875" y="2949575"/>
            <a:ext cx="2206625" cy="604838"/>
            <a:chOff x="3678" y="2134"/>
            <a:chExt cx="1246" cy="266"/>
          </a:xfrm>
        </p:grpSpPr>
        <p:sp>
          <p:nvSpPr>
            <p:cNvPr id="55331" name="Rectangle 1033"/>
            <p:cNvSpPr>
              <a:spLocks noChangeArrowheads="1"/>
            </p:cNvSpPr>
            <p:nvPr/>
          </p:nvSpPr>
          <p:spPr bwMode="auto">
            <a:xfrm>
              <a:off x="3678" y="213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5332" name="Rectangle 1034"/>
            <p:cNvSpPr>
              <a:spLocks noChangeArrowheads="1"/>
            </p:cNvSpPr>
            <p:nvPr/>
          </p:nvSpPr>
          <p:spPr bwMode="auto">
            <a:xfrm>
              <a:off x="3762" y="2190"/>
              <a:ext cx="414"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Driver</a:t>
              </a:r>
              <a:endParaRPr lang="en-US" sz="1600">
                <a:latin typeface="Courier New" charset="0"/>
              </a:endParaRPr>
            </a:p>
          </p:txBody>
        </p:sp>
      </p:grpSp>
      <p:sp>
        <p:nvSpPr>
          <p:cNvPr id="55304" name="Rectangle 1035"/>
          <p:cNvSpPr>
            <a:spLocks noChangeArrowheads="1"/>
          </p:cNvSpPr>
          <p:nvPr/>
        </p:nvSpPr>
        <p:spPr bwMode="auto">
          <a:xfrm>
            <a:off x="5808663" y="2892425"/>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55305" name="Rectangle 1036"/>
          <p:cNvSpPr>
            <a:spLocks noChangeArrowheads="1"/>
          </p:cNvSpPr>
          <p:nvPr/>
        </p:nvSpPr>
        <p:spPr bwMode="auto">
          <a:xfrm>
            <a:off x="3273425" y="2874963"/>
            <a:ext cx="1222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55306" name="Line 1037"/>
          <p:cNvSpPr>
            <a:spLocks noChangeShapeType="1"/>
          </p:cNvSpPr>
          <p:nvPr/>
        </p:nvSpPr>
        <p:spPr bwMode="auto">
          <a:xfrm>
            <a:off x="3133725" y="1382713"/>
            <a:ext cx="2851150" cy="1587"/>
          </a:xfrm>
          <a:prstGeom prst="line">
            <a:avLst/>
          </a:prstGeom>
          <a:noFill/>
          <a:ln w="28575">
            <a:solidFill>
              <a:srgbClr val="000000"/>
            </a:solidFill>
            <a:round/>
            <a:headEnd/>
            <a:tailEnd type="arrow" w="lg" len="lg"/>
          </a:ln>
          <a:extLst>
            <a:ext uri="{909E8E84-426E-40dd-AFC4-6F175D3DCCD1}">
              <a14:hiddenFill xmlns:a14="http://schemas.microsoft.com/office/drawing/2010/main" xmlns="">
                <a:noFill/>
              </a14:hiddenFill>
            </a:ext>
          </a:extLst>
        </p:spPr>
        <p:txBody>
          <a:bodyPr/>
          <a:lstStyle/>
          <a:p>
            <a:endParaRPr lang="en-US"/>
          </a:p>
        </p:txBody>
      </p:sp>
      <p:grpSp>
        <p:nvGrpSpPr>
          <p:cNvPr id="55307" name="Group 1038"/>
          <p:cNvGrpSpPr>
            <a:grpSpLocks/>
          </p:cNvGrpSpPr>
          <p:nvPr/>
        </p:nvGrpSpPr>
        <p:grpSpPr bwMode="auto">
          <a:xfrm>
            <a:off x="952500" y="1127125"/>
            <a:ext cx="2181225" cy="604838"/>
            <a:chOff x="836" y="1714"/>
            <a:chExt cx="1232" cy="266"/>
          </a:xfrm>
        </p:grpSpPr>
        <p:sp>
          <p:nvSpPr>
            <p:cNvPr id="55329" name="Rectangle 1039"/>
            <p:cNvSpPr>
              <a:spLocks noChangeArrowheads="1"/>
            </p:cNvSpPr>
            <p:nvPr/>
          </p:nvSpPr>
          <p:spPr bwMode="auto">
            <a:xfrm>
              <a:off x="836" y="171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5330" name="Rectangle 1040"/>
            <p:cNvSpPr>
              <a:spLocks noChangeArrowheads="1"/>
            </p:cNvSpPr>
            <p:nvPr/>
          </p:nvSpPr>
          <p:spPr bwMode="auto">
            <a:xfrm>
              <a:off x="1144" y="1770"/>
              <a:ext cx="208"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Job</a:t>
              </a:r>
              <a:endParaRPr lang="en-US" sz="1600">
                <a:latin typeface="Courier New" charset="0"/>
              </a:endParaRPr>
            </a:p>
          </p:txBody>
        </p:sp>
      </p:grpSp>
      <p:grpSp>
        <p:nvGrpSpPr>
          <p:cNvPr id="55308" name="Group 1041"/>
          <p:cNvGrpSpPr>
            <a:grpSpLocks/>
          </p:cNvGrpSpPr>
          <p:nvPr/>
        </p:nvGrpSpPr>
        <p:grpSpPr bwMode="auto">
          <a:xfrm>
            <a:off x="5984875" y="1127125"/>
            <a:ext cx="2206625" cy="604838"/>
            <a:chOff x="3678" y="1714"/>
            <a:chExt cx="1246" cy="266"/>
          </a:xfrm>
        </p:grpSpPr>
        <p:sp>
          <p:nvSpPr>
            <p:cNvPr id="55327" name="Rectangle 1042"/>
            <p:cNvSpPr>
              <a:spLocks noChangeArrowheads="1"/>
            </p:cNvSpPr>
            <p:nvPr/>
          </p:nvSpPr>
          <p:spPr bwMode="auto">
            <a:xfrm>
              <a:off x="3678" y="171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5328" name="Rectangle 1043"/>
            <p:cNvSpPr>
              <a:spLocks noChangeArrowheads="1"/>
            </p:cNvSpPr>
            <p:nvPr/>
          </p:nvSpPr>
          <p:spPr bwMode="auto">
            <a:xfrm>
              <a:off x="3955" y="1770"/>
              <a:ext cx="20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Cab</a:t>
              </a:r>
              <a:endParaRPr lang="en-US" sz="1600">
                <a:latin typeface="Courier New" charset="0"/>
              </a:endParaRPr>
            </a:p>
          </p:txBody>
        </p:sp>
      </p:grpSp>
      <p:sp>
        <p:nvSpPr>
          <p:cNvPr id="55309" name="Rectangle 1044"/>
          <p:cNvSpPr>
            <a:spLocks noChangeArrowheads="1"/>
          </p:cNvSpPr>
          <p:nvPr/>
        </p:nvSpPr>
        <p:spPr bwMode="auto">
          <a:xfrm>
            <a:off x="5808663" y="1069975"/>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55310" name="Rectangle 1045"/>
          <p:cNvSpPr>
            <a:spLocks noChangeArrowheads="1"/>
          </p:cNvSpPr>
          <p:nvPr/>
        </p:nvSpPr>
        <p:spPr bwMode="auto">
          <a:xfrm>
            <a:off x="3273425" y="1052513"/>
            <a:ext cx="1222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55311" name="Rectangle 1052"/>
          <p:cNvSpPr>
            <a:spLocks noChangeArrowheads="1"/>
          </p:cNvSpPr>
          <p:nvPr/>
        </p:nvSpPr>
        <p:spPr bwMode="auto">
          <a:xfrm>
            <a:off x="2540000" y="1731963"/>
            <a:ext cx="14668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dispatchedTo</a:t>
            </a:r>
            <a:endParaRPr lang="en-US" sz="1600">
              <a:latin typeface="Courier New" charset="0"/>
            </a:endParaRPr>
          </a:p>
        </p:txBody>
      </p:sp>
      <p:sp>
        <p:nvSpPr>
          <p:cNvPr id="55312" name="Rectangle 1053"/>
          <p:cNvSpPr>
            <a:spLocks noChangeArrowheads="1"/>
          </p:cNvSpPr>
          <p:nvPr/>
        </p:nvSpPr>
        <p:spPr bwMode="auto">
          <a:xfrm>
            <a:off x="4708525" y="1497013"/>
            <a:ext cx="11001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bookedCab</a:t>
            </a:r>
          </a:p>
        </p:txBody>
      </p:sp>
      <p:sp>
        <p:nvSpPr>
          <p:cNvPr id="55313" name="Rectangle 1054"/>
          <p:cNvSpPr>
            <a:spLocks noChangeArrowheads="1"/>
          </p:cNvSpPr>
          <p:nvPr/>
        </p:nvSpPr>
        <p:spPr bwMode="auto">
          <a:xfrm>
            <a:off x="3273425" y="3160713"/>
            <a:ext cx="9779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performs</a:t>
            </a:r>
            <a:endParaRPr lang="en-US" sz="1600">
              <a:latin typeface="Courier New" charset="0"/>
            </a:endParaRPr>
          </a:p>
        </p:txBody>
      </p:sp>
      <p:sp>
        <p:nvSpPr>
          <p:cNvPr id="55314" name="Rectangle 1055"/>
          <p:cNvSpPr>
            <a:spLocks noChangeArrowheads="1"/>
          </p:cNvSpPr>
          <p:nvPr/>
        </p:nvSpPr>
        <p:spPr bwMode="auto">
          <a:xfrm>
            <a:off x="7086600" y="2630488"/>
            <a:ext cx="158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currentDriver</a:t>
            </a:r>
          </a:p>
        </p:txBody>
      </p:sp>
      <p:sp>
        <p:nvSpPr>
          <p:cNvPr id="28" name="Line 1059"/>
          <p:cNvSpPr>
            <a:spLocks noChangeShapeType="1"/>
          </p:cNvSpPr>
          <p:nvPr/>
        </p:nvSpPr>
        <p:spPr bwMode="auto">
          <a:xfrm>
            <a:off x="7086600" y="1731963"/>
            <a:ext cx="0" cy="12176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9" name="Rectangle 1061"/>
          <p:cNvSpPr>
            <a:spLocks noChangeArrowheads="1"/>
          </p:cNvSpPr>
          <p:nvPr/>
        </p:nvSpPr>
        <p:spPr bwMode="auto">
          <a:xfrm>
            <a:off x="7378700" y="17748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30" name="Rectangle 1062"/>
          <p:cNvSpPr>
            <a:spLocks noChangeArrowheads="1"/>
          </p:cNvSpPr>
          <p:nvPr/>
        </p:nvSpPr>
        <p:spPr bwMode="auto">
          <a:xfrm>
            <a:off x="6194425" y="2462213"/>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31" name="AutoShape 1063"/>
          <p:cNvSpPr>
            <a:spLocks noChangeArrowheads="1"/>
          </p:cNvSpPr>
          <p:nvPr/>
        </p:nvSpPr>
        <p:spPr bwMode="auto">
          <a:xfrm>
            <a:off x="1865313" y="1731963"/>
            <a:ext cx="268287" cy="37941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 name="Line 1064"/>
          <p:cNvSpPr>
            <a:spLocks noChangeShapeType="1"/>
          </p:cNvSpPr>
          <p:nvPr/>
        </p:nvSpPr>
        <p:spPr bwMode="auto">
          <a:xfrm>
            <a:off x="1981200" y="2111375"/>
            <a:ext cx="0"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 name="Line 1065"/>
          <p:cNvSpPr>
            <a:spLocks noChangeShapeType="1"/>
          </p:cNvSpPr>
          <p:nvPr/>
        </p:nvSpPr>
        <p:spPr bwMode="auto">
          <a:xfrm>
            <a:off x="6475413" y="1731963"/>
            <a:ext cx="0" cy="3794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4" name="Line 1066"/>
          <p:cNvSpPr>
            <a:spLocks noChangeShapeType="1"/>
          </p:cNvSpPr>
          <p:nvPr/>
        </p:nvSpPr>
        <p:spPr bwMode="auto">
          <a:xfrm flipH="1">
            <a:off x="2692400" y="2111375"/>
            <a:ext cx="37830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 name="Line 1067"/>
          <p:cNvSpPr>
            <a:spLocks noChangeShapeType="1"/>
          </p:cNvSpPr>
          <p:nvPr/>
        </p:nvSpPr>
        <p:spPr bwMode="auto">
          <a:xfrm>
            <a:off x="2692400" y="2111375"/>
            <a:ext cx="0"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5323" name="Rectangle 1068"/>
          <p:cNvSpPr>
            <a:spLocks noChangeArrowheads="1"/>
          </p:cNvSpPr>
          <p:nvPr/>
        </p:nvSpPr>
        <p:spPr bwMode="auto">
          <a:xfrm>
            <a:off x="2784475" y="2462213"/>
            <a:ext cx="1222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currentJob</a:t>
            </a:r>
            <a:endParaRPr lang="en-US" sz="1600">
              <a:latin typeface="Courier New" charset="0"/>
            </a:endParaRPr>
          </a:p>
        </p:txBody>
      </p:sp>
      <p:sp>
        <p:nvSpPr>
          <p:cNvPr id="55324" name="Rectangle 1069"/>
          <p:cNvSpPr>
            <a:spLocks noChangeArrowheads="1"/>
          </p:cNvSpPr>
          <p:nvPr/>
        </p:nvSpPr>
        <p:spPr bwMode="auto">
          <a:xfrm>
            <a:off x="5441950" y="2217738"/>
            <a:ext cx="13446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performedBy</a:t>
            </a:r>
            <a:endParaRPr lang="en-US" sz="1600">
              <a:latin typeface="Courier New" charset="0"/>
            </a:endParaRPr>
          </a:p>
        </p:txBody>
      </p:sp>
      <p:sp>
        <p:nvSpPr>
          <p:cNvPr id="55325" name="Rectangle 1070"/>
          <p:cNvSpPr>
            <a:spLocks noChangeArrowheads="1"/>
          </p:cNvSpPr>
          <p:nvPr/>
        </p:nvSpPr>
        <p:spPr bwMode="auto">
          <a:xfrm>
            <a:off x="6507163" y="1774825"/>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39" name="Rectangle 1071"/>
          <p:cNvSpPr>
            <a:spLocks noChangeArrowheads="1"/>
          </p:cNvSpPr>
          <p:nvPr/>
        </p:nvSpPr>
        <p:spPr bwMode="auto">
          <a:xfrm>
            <a:off x="2057400" y="26130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C29A5145-759B-3147-B6DD-168A1926F23C}" type="slidenum">
              <a:rPr lang="en-US"/>
              <a:pPr>
                <a:defRPr/>
              </a:pPr>
              <a:t>3</a:t>
            </a:fld>
            <a:endParaRPr lang="en-US"/>
          </a:p>
        </p:txBody>
      </p:sp>
      <p:sp>
        <p:nvSpPr>
          <p:cNvPr id="925698" name="Rectangle 2"/>
          <p:cNvSpPr>
            <a:spLocks noGrp="1" noChangeArrowheads="1"/>
          </p:cNvSpPr>
          <p:nvPr>
            <p:ph type="title"/>
          </p:nvPr>
        </p:nvSpPr>
        <p:spPr/>
        <p:txBody>
          <a:bodyPr/>
          <a:lstStyle/>
          <a:p>
            <a:pPr>
              <a:defRPr/>
            </a:pPr>
            <a:r>
              <a:rPr lang="en-US" dirty="0" smtClean="0">
                <a:cs typeface="+mj-cs"/>
              </a:rPr>
              <a:t>Overview</a:t>
            </a:r>
          </a:p>
        </p:txBody>
      </p:sp>
      <p:sp>
        <p:nvSpPr>
          <p:cNvPr id="925699" name="Rectangle 3"/>
          <p:cNvSpPr>
            <a:spLocks noGrp="1" noChangeArrowheads="1"/>
          </p:cNvSpPr>
          <p:nvPr>
            <p:ph type="body" idx="1"/>
          </p:nvPr>
        </p:nvSpPr>
        <p:spPr/>
        <p:txBody>
          <a:bodyPr/>
          <a:lstStyle/>
          <a:p>
            <a:pPr>
              <a:defRPr/>
            </a:pPr>
            <a:r>
              <a:rPr lang="en-US" dirty="0" smtClean="0">
                <a:cs typeface="+mn-cs"/>
              </a:rPr>
              <a:t>Transform the </a:t>
            </a:r>
            <a:r>
              <a:rPr lang="en-US" dirty="0" smtClean="0">
                <a:solidFill>
                  <a:srgbClr val="0000FF"/>
                </a:solidFill>
                <a:cs typeface="+mn-cs"/>
              </a:rPr>
              <a:t>specifications</a:t>
            </a:r>
            <a:r>
              <a:rPr lang="en-US" dirty="0" smtClean="0">
                <a:cs typeface="+mn-cs"/>
              </a:rPr>
              <a:t> of the system into a form suitable to designers, from the requirement elicitation results (use case model)</a:t>
            </a:r>
          </a:p>
          <a:p>
            <a:pPr>
              <a:defRPr/>
            </a:pPr>
            <a:r>
              <a:rPr lang="en-US" dirty="0" smtClean="0">
                <a:cs typeface="+mn-cs"/>
              </a:rPr>
              <a:t>Systematic procedure, heuristics</a:t>
            </a:r>
          </a:p>
          <a:p>
            <a:pPr>
              <a:defRPr/>
            </a:pPr>
            <a:r>
              <a:rPr lang="en-US" dirty="0" smtClean="0">
                <a:cs typeface="+mn-cs"/>
              </a:rPr>
              <a:t>Analysis of </a:t>
            </a:r>
            <a:r>
              <a:rPr lang="en-US" i="1" dirty="0" smtClean="0">
                <a:solidFill>
                  <a:srgbClr val="0000FF"/>
                </a:solidFill>
                <a:cs typeface="+mn-cs"/>
              </a:rPr>
              <a:t>problem </a:t>
            </a:r>
            <a:r>
              <a:rPr lang="en-US" dirty="0" smtClean="0">
                <a:solidFill>
                  <a:srgbClr val="0000FF"/>
                </a:solidFill>
                <a:cs typeface="+mn-cs"/>
              </a:rPr>
              <a:t>domain</a:t>
            </a:r>
            <a:r>
              <a:rPr lang="en-US" dirty="0" smtClean="0">
                <a:cs typeface="+mn-cs"/>
              </a:rPr>
              <a:t>, as opposed to </a:t>
            </a:r>
            <a:r>
              <a:rPr lang="en-US" i="1" dirty="0" smtClean="0">
                <a:solidFill>
                  <a:srgbClr val="0000FF"/>
                </a:solidFill>
                <a:cs typeface="+mn-cs"/>
              </a:rPr>
              <a:t>solution</a:t>
            </a:r>
            <a:r>
              <a:rPr lang="en-US" dirty="0" smtClean="0">
                <a:solidFill>
                  <a:srgbClr val="0000FF"/>
                </a:solidFill>
                <a:cs typeface="+mn-cs"/>
              </a:rPr>
              <a:t> domain </a:t>
            </a:r>
            <a:r>
              <a:rPr lang="en-US" dirty="0" smtClean="0">
                <a:cs typeface="+mn-cs"/>
              </a:rPr>
              <a:t>(Design)</a:t>
            </a:r>
          </a:p>
          <a:p>
            <a:pPr>
              <a:defRPr/>
            </a:pPr>
            <a:r>
              <a:rPr lang="en-US" dirty="0" smtClean="0">
                <a:cs typeface="+mn-cs"/>
              </a:rPr>
              <a:t>Model composed of static and dynamic UML models</a:t>
            </a:r>
          </a:p>
          <a:p>
            <a:pPr lvl="1">
              <a:defRPr/>
            </a:pPr>
            <a:r>
              <a:rPr lang="en-US" dirty="0" smtClean="0"/>
              <a:t>Static model: classes relationships attributes (modeling system structure)</a:t>
            </a:r>
          </a:p>
          <a:p>
            <a:pPr lvl="1">
              <a:defRPr/>
            </a:pPr>
            <a:r>
              <a:rPr lang="en-US" dirty="0" smtClean="0"/>
              <a:t>Dynamic model: object behavior, interactions between objects (modeling system behavior)</a:t>
            </a:r>
          </a:p>
          <a:p>
            <a:pPr>
              <a:defRPr/>
            </a:pPr>
            <a:r>
              <a:rPr lang="en-US" dirty="0" smtClean="0">
                <a:cs typeface="+mn-cs"/>
              </a:rPr>
              <a:t>The result is a model that is (expected to be) correct, complete, consistent and verifiable</a:t>
            </a:r>
            <a:r>
              <a:rPr lang="en-US" sz="1600" dirty="0" smtClean="0">
                <a:cs typeface="+mn-cs"/>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cs typeface="+mj-cs"/>
              </a:rPr>
              <a:t>Rolename</a:t>
            </a:r>
            <a:r>
              <a:rPr lang="en-US" dirty="0" smtClean="0">
                <a:cs typeface="+mj-cs"/>
              </a:rPr>
              <a:t> == Attribute </a:t>
            </a:r>
            <a:r>
              <a:rPr lang="en-US" sz="2000" dirty="0" smtClean="0">
                <a:solidFill>
                  <a:srgbClr val="FF0000"/>
                </a:solidFill>
                <a:cs typeface="+mj-cs"/>
              </a:rPr>
              <a:t>(during implementation)</a:t>
            </a:r>
            <a:endParaRPr lang="en-US" dirty="0" smtClean="0">
              <a:solidFill>
                <a:srgbClr val="FF0000"/>
              </a:solidFill>
              <a:cs typeface="+mj-cs"/>
            </a:endParaRPr>
          </a:p>
        </p:txBody>
      </p:sp>
      <p:sp>
        <p:nvSpPr>
          <p:cNvPr id="3" name="Content Placeholder 2"/>
          <p:cNvSpPr>
            <a:spLocks noGrp="1"/>
          </p:cNvSpPr>
          <p:nvPr>
            <p:ph idx="1"/>
          </p:nvPr>
        </p:nvSpPr>
        <p:spPr>
          <a:xfrm>
            <a:off x="685800" y="3789363"/>
            <a:ext cx="7772400" cy="2306637"/>
          </a:xfrm>
        </p:spPr>
        <p:txBody>
          <a:bodyPr/>
          <a:lstStyle/>
          <a:p>
            <a:pPr>
              <a:defRPr/>
            </a:pPr>
            <a:r>
              <a:rPr lang="en-US" sz="1800" dirty="0" smtClean="0">
                <a:cs typeface="+mn-cs"/>
              </a:rPr>
              <a:t>Class</a:t>
            </a:r>
            <a:r>
              <a:rPr lang="en-US" sz="1600" dirty="0" smtClean="0">
                <a:cs typeface="+mn-cs"/>
              </a:rPr>
              <a:t> Cab has</a:t>
            </a:r>
          </a:p>
          <a:p>
            <a:pPr lvl="1">
              <a:defRPr/>
            </a:pPr>
            <a:r>
              <a:rPr lang="en-US" sz="1600" dirty="0" smtClean="0"/>
              <a:t>An attribute called </a:t>
            </a:r>
            <a:r>
              <a:rPr lang="en-US" sz="1600" dirty="0" err="1" smtClean="0"/>
              <a:t>currentJob</a:t>
            </a:r>
            <a:r>
              <a:rPr lang="en-US" sz="1600" dirty="0" smtClean="0"/>
              <a:t> (of type </a:t>
            </a:r>
            <a:r>
              <a:rPr lang="en-US" sz="1600" dirty="0" err="1" smtClean="0"/>
              <a:t>ImmediateJob</a:t>
            </a:r>
            <a:r>
              <a:rPr lang="en-US" sz="1600" dirty="0" smtClean="0"/>
              <a:t>) as part of its definition</a:t>
            </a:r>
          </a:p>
          <a:p>
            <a:pPr lvl="1">
              <a:defRPr/>
            </a:pPr>
            <a:r>
              <a:rPr lang="en-US" sz="1600" dirty="0" smtClean="0"/>
              <a:t>An attribute called </a:t>
            </a:r>
            <a:r>
              <a:rPr lang="en-US" sz="1600" dirty="0" err="1" smtClean="0"/>
              <a:t>currentJob</a:t>
            </a:r>
            <a:r>
              <a:rPr lang="en-US" sz="1600" dirty="0" smtClean="0"/>
              <a:t> (of type </a:t>
            </a:r>
            <a:r>
              <a:rPr lang="en-US" sz="1600" dirty="0" err="1" smtClean="0"/>
              <a:t>ImmediateJob</a:t>
            </a:r>
            <a:r>
              <a:rPr lang="en-US" sz="1600" dirty="0" smtClean="0"/>
              <a:t>) because of its association with class </a:t>
            </a:r>
            <a:r>
              <a:rPr lang="en-US" sz="1600" dirty="0" err="1" smtClean="0"/>
              <a:t>ImmediateJob</a:t>
            </a:r>
            <a:endParaRPr lang="en-US" sz="1600" dirty="0" smtClean="0"/>
          </a:p>
          <a:p>
            <a:pPr lvl="1">
              <a:defRPr/>
            </a:pPr>
            <a:r>
              <a:rPr lang="en-US" sz="1600" dirty="0" smtClean="0">
                <a:solidFill>
                  <a:srgbClr val="FF0000"/>
                </a:solidFill>
              </a:rPr>
              <a:t>There is duplication of information!</a:t>
            </a:r>
          </a:p>
          <a:p>
            <a:pPr>
              <a:defRPr/>
            </a:pPr>
            <a:r>
              <a:rPr lang="en-US" sz="1800" dirty="0" smtClean="0">
                <a:cs typeface="+mn-cs"/>
              </a:rPr>
              <a:t>Recall: attributes can only have primitive types (or enumeration, … types). No other user-defined class types.</a:t>
            </a:r>
          </a:p>
          <a:p>
            <a:pPr>
              <a:defRPr/>
            </a:pPr>
            <a:endParaRPr lang="en-US" sz="1600" dirty="0" smtClean="0">
              <a:cs typeface="+mn-cs"/>
            </a:endParaRPr>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B6C57C87-7791-B541-8CE3-44C4EA5131F1}" type="slidenum">
              <a:rPr lang="en-US"/>
              <a:pPr>
                <a:defRPr/>
              </a:pPr>
              <a:t>30</a:t>
            </a:fld>
            <a:endParaRPr lang="en-US"/>
          </a:p>
        </p:txBody>
      </p:sp>
      <p:grpSp>
        <p:nvGrpSpPr>
          <p:cNvPr id="56325" name="Group 1029"/>
          <p:cNvGrpSpPr>
            <a:grpSpLocks/>
          </p:cNvGrpSpPr>
          <p:nvPr/>
        </p:nvGrpSpPr>
        <p:grpSpPr bwMode="auto">
          <a:xfrm>
            <a:off x="952500" y="2949575"/>
            <a:ext cx="2181225" cy="604838"/>
            <a:chOff x="836" y="2134"/>
            <a:chExt cx="1232" cy="266"/>
          </a:xfrm>
        </p:grpSpPr>
        <p:sp>
          <p:nvSpPr>
            <p:cNvPr id="56339" name="Rectangle 1030"/>
            <p:cNvSpPr>
              <a:spLocks noChangeArrowheads="1"/>
            </p:cNvSpPr>
            <p:nvPr/>
          </p:nvSpPr>
          <p:spPr bwMode="auto">
            <a:xfrm>
              <a:off x="836" y="213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6340" name="Rectangle 1031"/>
            <p:cNvSpPr>
              <a:spLocks noChangeArrowheads="1"/>
            </p:cNvSpPr>
            <p:nvPr/>
          </p:nvSpPr>
          <p:spPr bwMode="auto">
            <a:xfrm>
              <a:off x="990" y="2190"/>
              <a:ext cx="82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ImmediateJob</a:t>
              </a:r>
              <a:endParaRPr lang="en-US" sz="1600">
                <a:latin typeface="Courier New" charset="0"/>
              </a:endParaRPr>
            </a:p>
          </p:txBody>
        </p:sp>
      </p:grpSp>
      <p:grpSp>
        <p:nvGrpSpPr>
          <p:cNvPr id="56326" name="Group 1041"/>
          <p:cNvGrpSpPr>
            <a:grpSpLocks/>
          </p:cNvGrpSpPr>
          <p:nvPr/>
        </p:nvGrpSpPr>
        <p:grpSpPr bwMode="auto">
          <a:xfrm>
            <a:off x="5984875" y="1196975"/>
            <a:ext cx="3051175" cy="854075"/>
            <a:chOff x="3678" y="1714"/>
            <a:chExt cx="1246" cy="266"/>
          </a:xfrm>
        </p:grpSpPr>
        <p:sp>
          <p:nvSpPr>
            <p:cNvPr id="56337" name="Rectangle 1042"/>
            <p:cNvSpPr>
              <a:spLocks noChangeArrowheads="1"/>
            </p:cNvSpPr>
            <p:nvPr/>
          </p:nvSpPr>
          <p:spPr bwMode="auto">
            <a:xfrm>
              <a:off x="3678" y="171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6338" name="Rectangle 1043"/>
            <p:cNvSpPr>
              <a:spLocks noChangeArrowheads="1"/>
            </p:cNvSpPr>
            <p:nvPr/>
          </p:nvSpPr>
          <p:spPr bwMode="auto">
            <a:xfrm>
              <a:off x="3955" y="1770"/>
              <a:ext cx="20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Cab</a:t>
              </a:r>
              <a:endParaRPr lang="en-US" sz="1600">
                <a:latin typeface="Courier New" charset="0"/>
              </a:endParaRPr>
            </a:p>
          </p:txBody>
        </p:sp>
      </p:grpSp>
      <p:sp>
        <p:nvSpPr>
          <p:cNvPr id="33" name="Line 1065"/>
          <p:cNvSpPr>
            <a:spLocks noChangeShapeType="1"/>
          </p:cNvSpPr>
          <p:nvPr/>
        </p:nvSpPr>
        <p:spPr bwMode="auto">
          <a:xfrm>
            <a:off x="6475413" y="2051050"/>
            <a:ext cx="0" cy="3794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4" name="Line 1066"/>
          <p:cNvSpPr>
            <a:spLocks noChangeShapeType="1"/>
          </p:cNvSpPr>
          <p:nvPr/>
        </p:nvSpPr>
        <p:spPr bwMode="auto">
          <a:xfrm flipH="1">
            <a:off x="2692400" y="2430463"/>
            <a:ext cx="37830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 name="Line 1067"/>
          <p:cNvSpPr>
            <a:spLocks noChangeShapeType="1"/>
          </p:cNvSpPr>
          <p:nvPr/>
        </p:nvSpPr>
        <p:spPr bwMode="auto">
          <a:xfrm flipH="1">
            <a:off x="2692400" y="2430463"/>
            <a:ext cx="0" cy="5191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6330" name="Rectangle 1068"/>
          <p:cNvSpPr>
            <a:spLocks noChangeArrowheads="1"/>
          </p:cNvSpPr>
          <p:nvPr/>
        </p:nvSpPr>
        <p:spPr bwMode="auto">
          <a:xfrm>
            <a:off x="2784475" y="2608263"/>
            <a:ext cx="1222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currentJob</a:t>
            </a:r>
            <a:endParaRPr lang="en-US" sz="1600">
              <a:latin typeface="Courier New" charset="0"/>
            </a:endParaRPr>
          </a:p>
        </p:txBody>
      </p:sp>
      <p:sp>
        <p:nvSpPr>
          <p:cNvPr id="56331" name="Rectangle 1069"/>
          <p:cNvSpPr>
            <a:spLocks noChangeArrowheads="1"/>
          </p:cNvSpPr>
          <p:nvPr/>
        </p:nvSpPr>
        <p:spPr bwMode="auto">
          <a:xfrm>
            <a:off x="5441950" y="2536825"/>
            <a:ext cx="13446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performedBy</a:t>
            </a:r>
            <a:endParaRPr lang="en-US" sz="1600">
              <a:latin typeface="Courier New" charset="0"/>
            </a:endParaRPr>
          </a:p>
        </p:txBody>
      </p:sp>
      <p:sp>
        <p:nvSpPr>
          <p:cNvPr id="56332" name="Rectangle 1070"/>
          <p:cNvSpPr>
            <a:spLocks noChangeArrowheads="1"/>
          </p:cNvSpPr>
          <p:nvPr/>
        </p:nvSpPr>
        <p:spPr bwMode="auto">
          <a:xfrm>
            <a:off x="6507163" y="2093913"/>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39" name="Rectangle 1071"/>
          <p:cNvSpPr>
            <a:spLocks noChangeArrowheads="1"/>
          </p:cNvSpPr>
          <p:nvPr/>
        </p:nvSpPr>
        <p:spPr bwMode="auto">
          <a:xfrm>
            <a:off x="2057400" y="26130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40" name="Line 1066"/>
          <p:cNvSpPr>
            <a:spLocks noChangeShapeType="1"/>
          </p:cNvSpPr>
          <p:nvPr/>
        </p:nvSpPr>
        <p:spPr bwMode="auto">
          <a:xfrm flipH="1">
            <a:off x="5984875" y="1698625"/>
            <a:ext cx="30511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6335" name="Rectangle 1069"/>
          <p:cNvSpPr>
            <a:spLocks noChangeArrowheads="1"/>
          </p:cNvSpPr>
          <p:nvPr/>
        </p:nvSpPr>
        <p:spPr bwMode="auto">
          <a:xfrm>
            <a:off x="6061075" y="1719263"/>
            <a:ext cx="28321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currentJob:ImmediateJob</a:t>
            </a:r>
            <a:endParaRPr lang="en-US" sz="1600">
              <a:latin typeface="Courier New" charset="0"/>
            </a:endParaRPr>
          </a:p>
        </p:txBody>
      </p:sp>
      <p:cxnSp>
        <p:nvCxnSpPr>
          <p:cNvPr id="44" name="Straight Connector 43"/>
          <p:cNvCxnSpPr/>
          <p:nvPr/>
        </p:nvCxnSpPr>
        <p:spPr bwMode="auto">
          <a:xfrm flipH="1">
            <a:off x="6061075" y="1844675"/>
            <a:ext cx="28321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pPr>
              <a:defRPr/>
            </a:pPr>
            <a:r>
              <a:rPr lang="en-US"/>
              <a:t>SYSC-3120—Software Requirements Engineering </a:t>
            </a:r>
          </a:p>
        </p:txBody>
      </p:sp>
      <p:sp>
        <p:nvSpPr>
          <p:cNvPr id="45" name="Slide Number Placeholder 3"/>
          <p:cNvSpPr>
            <a:spLocks noGrp="1"/>
          </p:cNvSpPr>
          <p:nvPr>
            <p:ph type="sldNum" sz="quarter" idx="11"/>
          </p:nvPr>
        </p:nvSpPr>
        <p:spPr/>
        <p:txBody>
          <a:bodyPr/>
          <a:lstStyle/>
          <a:p>
            <a:pPr>
              <a:defRPr/>
            </a:pPr>
            <a:fld id="{6E29134F-2E3B-E34E-A894-123A2D082368}" type="slidenum">
              <a:rPr lang="en-US"/>
              <a:pPr>
                <a:defRPr/>
              </a:pPr>
              <a:t>31</a:t>
            </a:fld>
            <a:endParaRPr lang="en-US"/>
          </a:p>
        </p:txBody>
      </p:sp>
      <p:sp>
        <p:nvSpPr>
          <p:cNvPr id="1598466" name="Rectangle 2"/>
          <p:cNvSpPr>
            <a:spLocks noGrp="1" noChangeArrowheads="1"/>
          </p:cNvSpPr>
          <p:nvPr>
            <p:ph type="title"/>
          </p:nvPr>
        </p:nvSpPr>
        <p:spPr/>
        <p:txBody>
          <a:bodyPr/>
          <a:lstStyle/>
          <a:p>
            <a:pPr>
              <a:defRPr/>
            </a:pPr>
            <a:r>
              <a:rPr lang="en-US" smtClean="0">
                <a:cs typeface="+mj-cs"/>
              </a:rPr>
              <a:t>Association Classes (Fowler)</a:t>
            </a:r>
          </a:p>
        </p:txBody>
      </p:sp>
      <p:grpSp>
        <p:nvGrpSpPr>
          <p:cNvPr id="57348" name="Group 4"/>
          <p:cNvGrpSpPr>
            <a:grpSpLocks/>
          </p:cNvGrpSpPr>
          <p:nvPr/>
        </p:nvGrpSpPr>
        <p:grpSpPr bwMode="auto">
          <a:xfrm>
            <a:off x="952500" y="1125538"/>
            <a:ext cx="7239000" cy="582612"/>
            <a:chOff x="952500" y="1262087"/>
            <a:chExt cx="7239000" cy="582737"/>
          </a:xfrm>
        </p:grpSpPr>
        <p:sp>
          <p:nvSpPr>
            <p:cNvPr id="57388" name="Line 22"/>
            <p:cNvSpPr>
              <a:spLocks noChangeShapeType="1"/>
            </p:cNvSpPr>
            <p:nvPr/>
          </p:nvSpPr>
          <p:spPr bwMode="auto">
            <a:xfrm>
              <a:off x="3133725" y="1631950"/>
              <a:ext cx="285115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7389" name="Group 23"/>
            <p:cNvGrpSpPr>
              <a:grpSpLocks/>
            </p:cNvGrpSpPr>
            <p:nvPr/>
          </p:nvGrpSpPr>
          <p:grpSpPr bwMode="auto">
            <a:xfrm>
              <a:off x="952500" y="1376363"/>
              <a:ext cx="2181225" cy="468461"/>
              <a:chOff x="836" y="1294"/>
              <a:chExt cx="1232" cy="266"/>
            </a:xfrm>
          </p:grpSpPr>
          <p:sp>
            <p:nvSpPr>
              <p:cNvPr id="57396" name="Rectangle 24"/>
              <p:cNvSpPr>
                <a:spLocks noChangeArrowheads="1"/>
              </p:cNvSpPr>
              <p:nvPr/>
            </p:nvSpPr>
            <p:spPr bwMode="auto">
              <a:xfrm>
                <a:off x="836" y="129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7397" name="Rectangle 25"/>
              <p:cNvSpPr>
                <a:spLocks noChangeArrowheads="1"/>
              </p:cNvSpPr>
              <p:nvPr/>
            </p:nvSpPr>
            <p:spPr bwMode="auto">
              <a:xfrm>
                <a:off x="952" y="1350"/>
                <a:ext cx="48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Student</a:t>
                </a:r>
                <a:endParaRPr lang="en-US" sz="1600">
                  <a:latin typeface="Courier New" charset="0"/>
                </a:endParaRPr>
              </a:p>
            </p:txBody>
          </p:sp>
        </p:grpSp>
        <p:sp>
          <p:nvSpPr>
            <p:cNvPr id="57390" name="Rectangle 26"/>
            <p:cNvSpPr>
              <a:spLocks noChangeArrowheads="1"/>
            </p:cNvSpPr>
            <p:nvPr/>
          </p:nvSpPr>
          <p:spPr bwMode="auto">
            <a:xfrm>
              <a:off x="5808663" y="1319213"/>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57391" name="Rectangle 27"/>
            <p:cNvSpPr>
              <a:spLocks noChangeArrowheads="1"/>
            </p:cNvSpPr>
            <p:nvPr/>
          </p:nvSpPr>
          <p:spPr bwMode="auto">
            <a:xfrm>
              <a:off x="3273425" y="1301750"/>
              <a:ext cx="488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2..*</a:t>
              </a:r>
            </a:p>
          </p:txBody>
        </p:sp>
        <p:grpSp>
          <p:nvGrpSpPr>
            <p:cNvPr id="57392" name="Group 32"/>
            <p:cNvGrpSpPr>
              <a:grpSpLocks/>
            </p:cNvGrpSpPr>
            <p:nvPr/>
          </p:nvGrpSpPr>
          <p:grpSpPr bwMode="auto">
            <a:xfrm>
              <a:off x="5984875" y="1376363"/>
              <a:ext cx="2206625" cy="468461"/>
              <a:chOff x="3678" y="1294"/>
              <a:chExt cx="1246" cy="266"/>
            </a:xfrm>
          </p:grpSpPr>
          <p:sp>
            <p:nvSpPr>
              <p:cNvPr id="57394" name="Rectangle 33"/>
              <p:cNvSpPr>
                <a:spLocks noChangeArrowheads="1"/>
              </p:cNvSpPr>
              <p:nvPr/>
            </p:nvSpPr>
            <p:spPr bwMode="auto">
              <a:xfrm>
                <a:off x="3678" y="129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7395" name="Rectangle 34"/>
              <p:cNvSpPr>
                <a:spLocks noChangeArrowheads="1"/>
              </p:cNvSpPr>
              <p:nvPr/>
            </p:nvSpPr>
            <p:spPr bwMode="auto">
              <a:xfrm>
                <a:off x="3878" y="1350"/>
                <a:ext cx="48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Lecture</a:t>
                </a:r>
                <a:endParaRPr lang="en-US" sz="1600">
                  <a:latin typeface="Courier New" charset="0"/>
                </a:endParaRPr>
              </a:p>
            </p:txBody>
          </p:sp>
        </p:grpSp>
        <p:sp>
          <p:nvSpPr>
            <p:cNvPr id="1598500" name="Text Box 36"/>
            <p:cNvSpPr txBox="1">
              <a:spLocks noChangeArrowheads="1"/>
            </p:cNvSpPr>
            <p:nvPr/>
          </p:nvSpPr>
          <p:spPr bwMode="auto">
            <a:xfrm>
              <a:off x="4122738" y="1262087"/>
              <a:ext cx="1139825" cy="366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Courier New" charset="0"/>
                  <a:cs typeface="+mn-cs"/>
                </a:rPr>
                <a:t>attends</a:t>
              </a:r>
            </a:p>
          </p:txBody>
        </p:sp>
      </p:grpSp>
      <p:sp>
        <p:nvSpPr>
          <p:cNvPr id="4" name="TextBox 3"/>
          <p:cNvSpPr txBox="1"/>
          <p:nvPr/>
        </p:nvSpPr>
        <p:spPr>
          <a:xfrm>
            <a:off x="952500" y="1773238"/>
            <a:ext cx="7239000" cy="1568450"/>
          </a:xfrm>
          <a:prstGeom prst="rect">
            <a:avLst/>
          </a:prstGeom>
          <a:noFill/>
        </p:spPr>
        <p:txBody>
          <a:bodyPr>
            <a:spAutoFit/>
          </a:bodyPr>
          <a:lstStyle/>
          <a:p>
            <a:pPr>
              <a:defRPr/>
            </a:pPr>
            <a:r>
              <a:rPr lang="en-US" sz="1600" dirty="0">
                <a:latin typeface="+mn-lt"/>
                <a:cs typeface="+mn-cs"/>
              </a:rPr>
              <a:t>One wants to model the fact that students are more or less attentive.</a:t>
            </a:r>
          </a:p>
          <a:p>
            <a:pPr>
              <a:defRPr/>
            </a:pPr>
            <a:r>
              <a:rPr lang="en-US" sz="1600" dirty="0">
                <a:latin typeface="+mn-lt"/>
                <a:cs typeface="+mn-cs"/>
              </a:rPr>
              <a:t>Is this a property (attribute) of class Student?</a:t>
            </a:r>
          </a:p>
          <a:p>
            <a:pPr marL="285750" indent="-285750">
              <a:buFont typeface="Arial"/>
              <a:buChar char="•"/>
              <a:defRPr/>
            </a:pPr>
            <a:r>
              <a:rPr lang="en-US" sz="1600" dirty="0">
                <a:latin typeface="+mn-lt"/>
                <a:cs typeface="+mn-cs"/>
              </a:rPr>
              <a:t>No: attentiveness depends on lectures</a:t>
            </a:r>
          </a:p>
          <a:p>
            <a:pPr>
              <a:defRPr/>
            </a:pPr>
            <a:r>
              <a:rPr lang="en-US" sz="1600" dirty="0">
                <a:latin typeface="+mn-lt"/>
                <a:cs typeface="+mn-cs"/>
              </a:rPr>
              <a:t>Is this a property (attribute) of class Lecture?</a:t>
            </a:r>
          </a:p>
          <a:p>
            <a:pPr marL="285750" indent="-285750">
              <a:buFont typeface="Arial"/>
              <a:buChar char="•"/>
              <a:defRPr/>
            </a:pPr>
            <a:r>
              <a:rPr lang="en-US" sz="1600" dirty="0">
                <a:latin typeface="+mn-lt"/>
                <a:cs typeface="+mn-cs"/>
              </a:rPr>
              <a:t>No: attentiveness depends on students</a:t>
            </a:r>
          </a:p>
          <a:p>
            <a:pPr>
              <a:defRPr/>
            </a:pPr>
            <a:r>
              <a:rPr lang="en-US" sz="1600" dirty="0">
                <a:latin typeface="+mn-lt"/>
                <a:cs typeface="+mn-cs"/>
              </a:rPr>
              <a:t>Attentiveness is a property of the association Student—Lecture</a:t>
            </a:r>
          </a:p>
        </p:txBody>
      </p:sp>
      <p:grpSp>
        <p:nvGrpSpPr>
          <p:cNvPr id="16" name="Group 15"/>
          <p:cNvGrpSpPr>
            <a:grpSpLocks/>
          </p:cNvGrpSpPr>
          <p:nvPr/>
        </p:nvGrpSpPr>
        <p:grpSpPr bwMode="auto">
          <a:xfrm>
            <a:off x="971550" y="3349625"/>
            <a:ext cx="7486650" cy="1592263"/>
            <a:chOff x="971600" y="3350319"/>
            <a:chExt cx="7486600" cy="1590849"/>
          </a:xfrm>
        </p:grpSpPr>
        <p:sp>
          <p:nvSpPr>
            <p:cNvPr id="1598510" name="Text Box 46"/>
            <p:cNvSpPr txBox="1">
              <a:spLocks noChangeArrowheads="1"/>
            </p:cNvSpPr>
            <p:nvPr/>
          </p:nvSpPr>
          <p:spPr bwMode="auto">
            <a:xfrm>
              <a:off x="4221191" y="3350319"/>
              <a:ext cx="1139817" cy="36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latin typeface="Courier New" charset="0"/>
                  <a:cs typeface="+mn-cs"/>
                </a:rPr>
                <a:t>attends</a:t>
              </a:r>
            </a:p>
          </p:txBody>
        </p:sp>
        <p:sp>
          <p:nvSpPr>
            <p:cNvPr id="57371" name="Line 37"/>
            <p:cNvSpPr>
              <a:spLocks noChangeShapeType="1"/>
            </p:cNvSpPr>
            <p:nvPr/>
          </p:nvSpPr>
          <p:spPr bwMode="auto">
            <a:xfrm>
              <a:off x="3152825" y="3765972"/>
              <a:ext cx="293047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7372" name="Group 38"/>
            <p:cNvGrpSpPr>
              <a:grpSpLocks/>
            </p:cNvGrpSpPr>
            <p:nvPr/>
          </p:nvGrpSpPr>
          <p:grpSpPr bwMode="auto">
            <a:xfrm>
              <a:off x="971600" y="3508797"/>
              <a:ext cx="2181225" cy="456381"/>
              <a:chOff x="836" y="1294"/>
              <a:chExt cx="1232" cy="266"/>
            </a:xfrm>
          </p:grpSpPr>
          <p:sp>
            <p:nvSpPr>
              <p:cNvPr id="57386" name="Rectangle 39"/>
              <p:cNvSpPr>
                <a:spLocks noChangeArrowheads="1"/>
              </p:cNvSpPr>
              <p:nvPr/>
            </p:nvSpPr>
            <p:spPr bwMode="auto">
              <a:xfrm>
                <a:off x="836" y="129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7387" name="Rectangle 40"/>
              <p:cNvSpPr>
                <a:spLocks noChangeArrowheads="1"/>
              </p:cNvSpPr>
              <p:nvPr/>
            </p:nvSpPr>
            <p:spPr bwMode="auto">
              <a:xfrm>
                <a:off x="952" y="1350"/>
                <a:ext cx="48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Student</a:t>
                </a:r>
                <a:endParaRPr lang="en-US" sz="1600">
                  <a:latin typeface="Courier New" charset="0"/>
                </a:endParaRPr>
              </a:p>
            </p:txBody>
          </p:sp>
        </p:grpSp>
        <p:sp>
          <p:nvSpPr>
            <p:cNvPr id="57373" name="Rectangle 41"/>
            <p:cNvSpPr>
              <a:spLocks noChangeArrowheads="1"/>
            </p:cNvSpPr>
            <p:nvPr/>
          </p:nvSpPr>
          <p:spPr bwMode="auto">
            <a:xfrm>
              <a:off x="5907088" y="3451647"/>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a:latin typeface="Courier New" charset="0"/>
                </a:rPr>
                <a:t>*</a:t>
              </a:r>
            </a:p>
          </p:txBody>
        </p:sp>
        <p:sp>
          <p:nvSpPr>
            <p:cNvPr id="57374" name="Rectangle 42"/>
            <p:cNvSpPr>
              <a:spLocks noChangeArrowheads="1"/>
            </p:cNvSpPr>
            <p:nvPr/>
          </p:nvSpPr>
          <p:spPr bwMode="auto">
            <a:xfrm>
              <a:off x="3371850" y="3434184"/>
              <a:ext cx="488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2..*</a:t>
              </a:r>
              <a:endParaRPr lang="en-US" sz="1600">
                <a:latin typeface="Courier New" charset="0"/>
              </a:endParaRPr>
            </a:p>
          </p:txBody>
        </p:sp>
        <p:grpSp>
          <p:nvGrpSpPr>
            <p:cNvPr id="57375" name="Group 43"/>
            <p:cNvGrpSpPr>
              <a:grpSpLocks/>
            </p:cNvGrpSpPr>
            <p:nvPr/>
          </p:nvGrpSpPr>
          <p:grpSpPr bwMode="auto">
            <a:xfrm>
              <a:off x="6083300" y="3508797"/>
              <a:ext cx="2206625" cy="456381"/>
              <a:chOff x="3678" y="1294"/>
              <a:chExt cx="1246" cy="266"/>
            </a:xfrm>
          </p:grpSpPr>
          <p:sp>
            <p:nvSpPr>
              <p:cNvPr id="57384" name="Rectangle 44"/>
              <p:cNvSpPr>
                <a:spLocks noChangeArrowheads="1"/>
              </p:cNvSpPr>
              <p:nvPr/>
            </p:nvSpPr>
            <p:spPr bwMode="auto">
              <a:xfrm>
                <a:off x="3678" y="129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7385" name="Rectangle 45"/>
              <p:cNvSpPr>
                <a:spLocks noChangeArrowheads="1"/>
              </p:cNvSpPr>
              <p:nvPr/>
            </p:nvSpPr>
            <p:spPr bwMode="auto">
              <a:xfrm>
                <a:off x="3878" y="1350"/>
                <a:ext cx="48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Lecture</a:t>
                </a:r>
                <a:endParaRPr lang="en-US" sz="1600">
                  <a:latin typeface="Courier New" charset="0"/>
                </a:endParaRPr>
              </a:p>
            </p:txBody>
          </p:sp>
        </p:grpSp>
        <p:grpSp>
          <p:nvGrpSpPr>
            <p:cNvPr id="57376" name="Group 47"/>
            <p:cNvGrpSpPr>
              <a:grpSpLocks/>
            </p:cNvGrpSpPr>
            <p:nvPr/>
          </p:nvGrpSpPr>
          <p:grpSpPr bwMode="auto">
            <a:xfrm>
              <a:off x="3494088" y="4077072"/>
              <a:ext cx="2206625" cy="604586"/>
              <a:chOff x="3678" y="1294"/>
              <a:chExt cx="1246" cy="266"/>
            </a:xfrm>
          </p:grpSpPr>
          <p:sp>
            <p:nvSpPr>
              <p:cNvPr id="57382" name="Rectangle 48"/>
              <p:cNvSpPr>
                <a:spLocks noChangeArrowheads="1"/>
              </p:cNvSpPr>
              <p:nvPr/>
            </p:nvSpPr>
            <p:spPr bwMode="auto">
              <a:xfrm>
                <a:off x="3678" y="129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7383" name="Rectangle 49"/>
              <p:cNvSpPr>
                <a:spLocks noChangeArrowheads="1"/>
              </p:cNvSpPr>
              <p:nvPr/>
            </p:nvSpPr>
            <p:spPr bwMode="auto">
              <a:xfrm>
                <a:off x="3839" y="1312"/>
                <a:ext cx="966"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Attendance</a:t>
                </a:r>
              </a:p>
              <a:p>
                <a:r>
                  <a:rPr lang="en-US" sz="1600" b="1">
                    <a:solidFill>
                      <a:srgbClr val="000000"/>
                    </a:solidFill>
                    <a:latin typeface="Courier New" charset="0"/>
                  </a:rPr>
                  <a:t>-attentiveness</a:t>
                </a:r>
                <a:endParaRPr lang="en-US" sz="1600">
                  <a:latin typeface="Courier New" charset="0"/>
                </a:endParaRPr>
              </a:p>
            </p:txBody>
          </p:sp>
        </p:grpSp>
        <p:sp>
          <p:nvSpPr>
            <p:cNvPr id="1598514" name="Line 50"/>
            <p:cNvSpPr>
              <a:spLocks noChangeShapeType="1"/>
            </p:cNvSpPr>
            <p:nvPr/>
          </p:nvSpPr>
          <p:spPr bwMode="auto">
            <a:xfrm>
              <a:off x="4572026" y="3764289"/>
              <a:ext cx="0" cy="312459"/>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cxnSp>
          <p:nvCxnSpPr>
            <p:cNvPr id="7" name="Straight Connector 6"/>
            <p:cNvCxnSpPr>
              <a:stCxn id="57382" idx="3"/>
              <a:endCxn id="57382" idx="1"/>
            </p:cNvCxnSpPr>
            <p:nvPr/>
          </p:nvCxnSpPr>
          <p:spPr bwMode="auto">
            <a:xfrm flipH="1">
              <a:off x="3494121" y="4379692"/>
              <a:ext cx="220661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7379" name="Oval 7"/>
            <p:cNvSpPr>
              <a:spLocks noChangeArrowheads="1"/>
            </p:cNvSpPr>
            <p:nvPr/>
          </p:nvSpPr>
          <p:spPr bwMode="auto">
            <a:xfrm>
              <a:off x="3133725" y="3788459"/>
              <a:ext cx="3022451" cy="1152709"/>
            </a:xfrm>
            <a:prstGeom prst="ellipse">
              <a:avLst/>
            </a:prstGeom>
            <a:noFill/>
            <a:ln w="28575">
              <a:solidFill>
                <a:srgbClr val="0000FF"/>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TextBox 8"/>
            <p:cNvSpPr txBox="1"/>
            <p:nvPr/>
          </p:nvSpPr>
          <p:spPr>
            <a:xfrm>
              <a:off x="6699262" y="4268666"/>
              <a:ext cx="1758938" cy="337837"/>
            </a:xfrm>
            <a:prstGeom prst="rect">
              <a:avLst/>
            </a:prstGeom>
            <a:noFill/>
          </p:spPr>
          <p:txBody>
            <a:bodyPr wrap="none">
              <a:spAutoFit/>
            </a:bodyPr>
            <a:lstStyle/>
            <a:p>
              <a:pPr>
                <a:defRPr/>
              </a:pPr>
              <a:r>
                <a:rPr lang="en-US" sz="1600" dirty="0">
                  <a:solidFill>
                    <a:srgbClr val="0000FF"/>
                  </a:solidFill>
                  <a:latin typeface="+mn-lt"/>
                  <a:cs typeface="+mn-cs"/>
                </a:rPr>
                <a:t>Association class</a:t>
              </a:r>
            </a:p>
          </p:txBody>
        </p:sp>
        <p:cxnSp>
          <p:nvCxnSpPr>
            <p:cNvPr id="11" name="Straight Connector 10"/>
            <p:cNvCxnSpPr>
              <a:stCxn id="9" idx="1"/>
              <a:endCxn id="57379" idx="6"/>
            </p:cNvCxnSpPr>
            <p:nvPr/>
          </p:nvCxnSpPr>
          <p:spPr bwMode="auto">
            <a:xfrm flipH="1" flipV="1">
              <a:off x="6156340" y="4365417"/>
              <a:ext cx="542921" cy="71375"/>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5" name="Group 14"/>
          <p:cNvGrpSpPr>
            <a:grpSpLocks/>
          </p:cNvGrpSpPr>
          <p:nvPr/>
        </p:nvGrpSpPr>
        <p:grpSpPr bwMode="auto">
          <a:xfrm>
            <a:off x="898525" y="5084763"/>
            <a:ext cx="7058025" cy="1008062"/>
            <a:chOff x="898525" y="5085184"/>
            <a:chExt cx="7057851" cy="1008112"/>
          </a:xfrm>
        </p:grpSpPr>
        <p:grpSp>
          <p:nvGrpSpPr>
            <p:cNvPr id="57352" name="Group 12"/>
            <p:cNvGrpSpPr>
              <a:grpSpLocks/>
            </p:cNvGrpSpPr>
            <p:nvPr/>
          </p:nvGrpSpPr>
          <p:grpSpPr bwMode="auto">
            <a:xfrm>
              <a:off x="898525" y="5102968"/>
              <a:ext cx="7057851" cy="990328"/>
              <a:chOff x="898525" y="5102968"/>
              <a:chExt cx="7057851" cy="990328"/>
            </a:xfrm>
          </p:grpSpPr>
          <p:sp>
            <p:nvSpPr>
              <p:cNvPr id="57354" name="Line 51"/>
              <p:cNvSpPr>
                <a:spLocks noChangeShapeType="1"/>
              </p:cNvSpPr>
              <p:nvPr/>
            </p:nvSpPr>
            <p:spPr bwMode="auto">
              <a:xfrm>
                <a:off x="2339752" y="5290293"/>
                <a:ext cx="1013048" cy="443533"/>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7355" name="Group 52"/>
              <p:cNvGrpSpPr>
                <a:grpSpLocks/>
              </p:cNvGrpSpPr>
              <p:nvPr/>
            </p:nvGrpSpPr>
            <p:grpSpPr bwMode="auto">
              <a:xfrm>
                <a:off x="898525" y="5102968"/>
                <a:ext cx="1441227" cy="520725"/>
                <a:chOff x="836" y="1294"/>
                <a:chExt cx="1232" cy="266"/>
              </a:xfrm>
            </p:grpSpPr>
            <p:sp>
              <p:nvSpPr>
                <p:cNvPr id="57368" name="Rectangle 53"/>
                <p:cNvSpPr>
                  <a:spLocks noChangeArrowheads="1"/>
                </p:cNvSpPr>
                <p:nvPr/>
              </p:nvSpPr>
              <p:spPr bwMode="auto">
                <a:xfrm>
                  <a:off x="836" y="129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57369" name="Rectangle 54"/>
                <p:cNvSpPr>
                  <a:spLocks noChangeArrowheads="1"/>
                </p:cNvSpPr>
                <p:nvPr/>
              </p:nvSpPr>
              <p:spPr bwMode="auto">
                <a:xfrm>
                  <a:off x="952" y="1350"/>
                  <a:ext cx="48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Student</a:t>
                  </a:r>
                  <a:endParaRPr lang="en-US" sz="1600">
                    <a:latin typeface="Courier New" charset="0"/>
                  </a:endParaRPr>
                </a:p>
              </p:txBody>
            </p:sp>
          </p:grpSp>
          <p:sp>
            <p:nvSpPr>
              <p:cNvPr id="57356" name="Rectangle 55"/>
              <p:cNvSpPr>
                <a:spLocks noChangeArrowheads="1"/>
              </p:cNvSpPr>
              <p:nvPr/>
            </p:nvSpPr>
            <p:spPr bwMode="auto">
              <a:xfrm>
                <a:off x="6393979" y="5128741"/>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57357" name="Rectangle 56"/>
              <p:cNvSpPr>
                <a:spLocks noChangeArrowheads="1"/>
              </p:cNvSpPr>
              <p:nvPr/>
            </p:nvSpPr>
            <p:spPr bwMode="auto">
              <a:xfrm>
                <a:off x="2411760" y="5373216"/>
                <a:ext cx="122238" cy="24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grpSp>
            <p:nvGrpSpPr>
              <p:cNvPr id="57358" name="Group 57"/>
              <p:cNvGrpSpPr>
                <a:grpSpLocks/>
              </p:cNvGrpSpPr>
              <p:nvPr/>
            </p:nvGrpSpPr>
            <p:grpSpPr bwMode="auto">
              <a:xfrm>
                <a:off x="6594406" y="5102968"/>
                <a:ext cx="1361970" cy="520725"/>
                <a:chOff x="3678" y="1294"/>
                <a:chExt cx="1246" cy="266"/>
              </a:xfrm>
            </p:grpSpPr>
            <p:sp>
              <p:nvSpPr>
                <p:cNvPr id="57366" name="Rectangle 58"/>
                <p:cNvSpPr>
                  <a:spLocks noChangeArrowheads="1"/>
                </p:cNvSpPr>
                <p:nvPr/>
              </p:nvSpPr>
              <p:spPr bwMode="auto">
                <a:xfrm>
                  <a:off x="3678" y="129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7367" name="Rectangle 59"/>
                <p:cNvSpPr>
                  <a:spLocks noChangeArrowheads="1"/>
                </p:cNvSpPr>
                <p:nvPr/>
              </p:nvSpPr>
              <p:spPr bwMode="auto">
                <a:xfrm>
                  <a:off x="3878" y="1350"/>
                  <a:ext cx="483"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Lecture</a:t>
                  </a:r>
                  <a:endParaRPr lang="en-US" sz="1600">
                    <a:latin typeface="Courier New" charset="0"/>
                  </a:endParaRPr>
                </a:p>
              </p:txBody>
            </p:sp>
          </p:grpSp>
          <p:grpSp>
            <p:nvGrpSpPr>
              <p:cNvPr id="57359" name="Group 61"/>
              <p:cNvGrpSpPr>
                <a:grpSpLocks/>
              </p:cNvGrpSpPr>
              <p:nvPr/>
            </p:nvGrpSpPr>
            <p:grpSpPr bwMode="auto">
              <a:xfrm>
                <a:off x="3341688" y="5477346"/>
                <a:ext cx="2206625" cy="615950"/>
                <a:chOff x="3678" y="1294"/>
                <a:chExt cx="1246" cy="271"/>
              </a:xfrm>
            </p:grpSpPr>
            <p:sp>
              <p:nvSpPr>
                <p:cNvPr id="57364" name="Rectangle 62"/>
                <p:cNvSpPr>
                  <a:spLocks noChangeArrowheads="1"/>
                </p:cNvSpPr>
                <p:nvPr/>
              </p:nvSpPr>
              <p:spPr bwMode="auto">
                <a:xfrm>
                  <a:off x="3678" y="129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57365" name="Rectangle 63"/>
                <p:cNvSpPr>
                  <a:spLocks noChangeArrowheads="1"/>
                </p:cNvSpPr>
                <p:nvPr/>
              </p:nvSpPr>
              <p:spPr bwMode="auto">
                <a:xfrm>
                  <a:off x="3878" y="1350"/>
                  <a:ext cx="966" cy="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Attendance</a:t>
                  </a:r>
                </a:p>
                <a:p>
                  <a:r>
                    <a:rPr lang="en-US" sz="1600" b="1">
                      <a:solidFill>
                        <a:srgbClr val="000000"/>
                      </a:solidFill>
                      <a:latin typeface="Courier New" charset="0"/>
                    </a:rPr>
                    <a:t>-attentiveness</a:t>
                  </a:r>
                  <a:endParaRPr lang="en-US" sz="1600">
                    <a:latin typeface="Courier New" charset="0"/>
                  </a:endParaRPr>
                </a:p>
              </p:txBody>
            </p:sp>
          </p:grpSp>
          <p:sp>
            <p:nvSpPr>
              <p:cNvPr id="57360" name="Line 65"/>
              <p:cNvSpPr>
                <a:spLocks noChangeShapeType="1"/>
              </p:cNvSpPr>
              <p:nvPr/>
            </p:nvSpPr>
            <p:spPr bwMode="auto">
              <a:xfrm flipH="1">
                <a:off x="5559424" y="5422059"/>
                <a:ext cx="1034981" cy="31176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1" name="Rectangle 66"/>
              <p:cNvSpPr>
                <a:spLocks noChangeArrowheads="1"/>
              </p:cNvSpPr>
              <p:nvPr/>
            </p:nvSpPr>
            <p:spPr bwMode="auto">
              <a:xfrm>
                <a:off x="3131840" y="5704805"/>
                <a:ext cx="1222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57362" name="Rectangle 67"/>
              <p:cNvSpPr>
                <a:spLocks noChangeArrowheads="1"/>
              </p:cNvSpPr>
              <p:nvPr/>
            </p:nvSpPr>
            <p:spPr bwMode="auto">
              <a:xfrm>
                <a:off x="5667226" y="5776813"/>
                <a:ext cx="488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2..*</a:t>
                </a:r>
                <a:endParaRPr lang="en-US" sz="1600">
                  <a:latin typeface="Courier New" charset="0"/>
                </a:endParaRPr>
              </a:p>
            </p:txBody>
          </p:sp>
          <p:sp>
            <p:nvSpPr>
              <p:cNvPr id="1598533" name="Line 69"/>
              <p:cNvSpPr>
                <a:spLocks noChangeShapeType="1"/>
              </p:cNvSpPr>
              <p:nvPr/>
            </p:nvSpPr>
            <p:spPr bwMode="auto">
              <a:xfrm>
                <a:off x="3352739" y="5855159"/>
                <a:ext cx="2206571"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4" name="TextBox 13"/>
            <p:cNvSpPr txBox="1"/>
            <p:nvPr/>
          </p:nvSpPr>
          <p:spPr>
            <a:xfrm>
              <a:off x="2771729" y="5085184"/>
              <a:ext cx="3320968" cy="338154"/>
            </a:xfrm>
            <a:prstGeom prst="rect">
              <a:avLst/>
            </a:prstGeom>
            <a:noFill/>
          </p:spPr>
          <p:txBody>
            <a:bodyPr wrap="none">
              <a:spAutoFit/>
            </a:bodyPr>
            <a:lstStyle/>
            <a:p>
              <a:pPr>
                <a:defRPr/>
              </a:pPr>
              <a:r>
                <a:rPr lang="en-US" sz="1600" dirty="0">
                  <a:solidFill>
                    <a:srgbClr val="0000FF"/>
                  </a:solidFill>
                  <a:latin typeface="+mn-lt"/>
                  <a:cs typeface="+mn-cs"/>
                </a:rPr>
                <a:t>Without using an association class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6636F33E-1CF5-9C4B-9F2F-CF6A21B014E0}" type="slidenum">
              <a:rPr lang="en-US"/>
              <a:pPr>
                <a:defRPr/>
              </a:pPr>
              <a:t>32</a:t>
            </a:fld>
            <a:endParaRPr lang="en-US"/>
          </a:p>
        </p:txBody>
      </p:sp>
      <p:sp>
        <p:nvSpPr>
          <p:cNvPr id="1001474" name="Rectangle 2"/>
          <p:cNvSpPr>
            <a:spLocks noGrp="1" noChangeArrowheads="1"/>
          </p:cNvSpPr>
          <p:nvPr>
            <p:ph type="title"/>
          </p:nvPr>
        </p:nvSpPr>
        <p:spPr/>
        <p:txBody>
          <a:bodyPr/>
          <a:lstStyle/>
          <a:p>
            <a:pPr>
              <a:defRPr/>
            </a:pPr>
            <a:r>
              <a:rPr lang="en-US" smtClean="0">
                <a:cs typeface="+mj-cs"/>
              </a:rPr>
              <a:t>Whole-Part Class Relationship</a:t>
            </a:r>
          </a:p>
        </p:txBody>
      </p:sp>
      <p:sp>
        <p:nvSpPr>
          <p:cNvPr id="1001475" name="Rectangle 3"/>
          <p:cNvSpPr>
            <a:spLocks noGrp="1" noChangeArrowheads="1"/>
          </p:cNvSpPr>
          <p:nvPr>
            <p:ph type="body" idx="1"/>
          </p:nvPr>
        </p:nvSpPr>
        <p:spPr/>
        <p:txBody>
          <a:bodyPr/>
          <a:lstStyle/>
          <a:p>
            <a:pPr>
              <a:buFontTx/>
              <a:buNone/>
              <a:defRPr/>
            </a:pPr>
            <a:r>
              <a:rPr lang="en-US" dirty="0" smtClean="0">
                <a:cs typeface="+mn-cs"/>
              </a:rPr>
              <a:t>Four semantics possible</a:t>
            </a:r>
          </a:p>
          <a:p>
            <a:pPr>
              <a:defRPr/>
            </a:pPr>
            <a:r>
              <a:rPr lang="en-US" dirty="0" err="1" smtClean="0">
                <a:cs typeface="+mn-cs"/>
              </a:rPr>
              <a:t>ExclusiveOwns</a:t>
            </a:r>
            <a:r>
              <a:rPr lang="en-US" dirty="0" smtClean="0">
                <a:cs typeface="+mn-cs"/>
              </a:rPr>
              <a:t> (e.g. </a:t>
            </a:r>
            <a:r>
              <a:rPr lang="en-US" dirty="0" smtClean="0">
                <a:latin typeface="Courier New" charset="0"/>
                <a:cs typeface="+mn-cs"/>
              </a:rPr>
              <a:t>Book has Chapter</a:t>
            </a:r>
            <a:r>
              <a:rPr lang="en-US" dirty="0" smtClean="0">
                <a:cs typeface="+mn-cs"/>
              </a:rPr>
              <a:t>)</a:t>
            </a:r>
          </a:p>
          <a:p>
            <a:pPr lvl="1">
              <a:defRPr/>
            </a:pPr>
            <a:r>
              <a:rPr lang="en-US" dirty="0" smtClean="0"/>
              <a:t>Existence-dependency (deleting a composite </a:t>
            </a:r>
            <a:r>
              <a:rPr lang="en-US" dirty="0" smtClean="0">
                <a:sym typeface="Symbol" charset="0"/>
              </a:rPr>
              <a:t> deleting the components</a:t>
            </a:r>
            <a:r>
              <a:rPr lang="en-US" dirty="0" smtClean="0"/>
              <a:t>)</a:t>
            </a:r>
          </a:p>
          <a:p>
            <a:pPr lvl="1">
              <a:defRPr/>
            </a:pPr>
            <a:r>
              <a:rPr lang="en-US" dirty="0" smtClean="0"/>
              <a:t>Transitivity</a:t>
            </a:r>
          </a:p>
          <a:p>
            <a:pPr lvl="1">
              <a:defRPr/>
            </a:pPr>
            <a:r>
              <a:rPr lang="en-US" dirty="0" smtClean="0"/>
              <a:t>Asymmetry</a:t>
            </a:r>
          </a:p>
          <a:p>
            <a:pPr lvl="1">
              <a:defRPr/>
            </a:pPr>
            <a:r>
              <a:rPr lang="en-US" dirty="0" smtClean="0"/>
              <a:t>Fixed property</a:t>
            </a:r>
          </a:p>
          <a:p>
            <a:pPr>
              <a:defRPr/>
            </a:pPr>
            <a:r>
              <a:rPr lang="en-US" dirty="0" smtClean="0">
                <a:cs typeface="+mn-cs"/>
              </a:rPr>
              <a:t>Owns (e.g. </a:t>
            </a:r>
            <a:r>
              <a:rPr lang="en-US" dirty="0" smtClean="0">
                <a:latin typeface="Courier New" charset="0"/>
                <a:cs typeface="+mn-cs"/>
              </a:rPr>
              <a:t>Car has Tire</a:t>
            </a:r>
            <a:r>
              <a:rPr lang="en-US" dirty="0" smtClean="0">
                <a:cs typeface="+mn-cs"/>
              </a:rPr>
              <a:t>)</a:t>
            </a:r>
          </a:p>
          <a:p>
            <a:pPr lvl="1">
              <a:defRPr/>
            </a:pPr>
            <a:r>
              <a:rPr lang="en-US" dirty="0" smtClean="0"/>
              <a:t>No fixed property</a:t>
            </a:r>
          </a:p>
          <a:p>
            <a:pPr>
              <a:defRPr/>
            </a:pPr>
            <a:r>
              <a:rPr lang="en-US" dirty="0" smtClean="0">
                <a:cs typeface="+mn-cs"/>
              </a:rPr>
              <a:t>Has (e.g. </a:t>
            </a:r>
            <a:r>
              <a:rPr lang="en-US" dirty="0" smtClean="0">
                <a:latin typeface="Courier New" charset="0"/>
                <a:cs typeface="+mn-cs"/>
              </a:rPr>
              <a:t>Division has Department</a:t>
            </a:r>
            <a:r>
              <a:rPr lang="en-US" dirty="0" smtClean="0">
                <a:cs typeface="+mn-cs"/>
              </a:rPr>
              <a:t>)</a:t>
            </a:r>
          </a:p>
          <a:p>
            <a:pPr lvl="1">
              <a:defRPr/>
            </a:pPr>
            <a:r>
              <a:rPr lang="en-US" dirty="0" smtClean="0"/>
              <a:t>No existence dependency</a:t>
            </a:r>
          </a:p>
          <a:p>
            <a:pPr lvl="1">
              <a:defRPr/>
            </a:pPr>
            <a:r>
              <a:rPr lang="en-US" dirty="0" smtClean="0"/>
              <a:t>No fixed property</a:t>
            </a:r>
          </a:p>
          <a:p>
            <a:pPr>
              <a:defRPr/>
            </a:pPr>
            <a:r>
              <a:rPr lang="en-US" dirty="0" smtClean="0">
                <a:cs typeface="+mn-cs"/>
              </a:rPr>
              <a:t>Member (e.g. </a:t>
            </a:r>
            <a:r>
              <a:rPr lang="en-US" dirty="0" smtClean="0">
                <a:latin typeface="Courier New" charset="0"/>
                <a:cs typeface="+mn-cs"/>
              </a:rPr>
              <a:t>Meeting has Chairperson</a:t>
            </a:r>
            <a:r>
              <a:rPr lang="en-US" dirty="0" smtClean="0">
                <a:cs typeface="+mn-cs"/>
              </a:rPr>
              <a:t>)</a:t>
            </a:r>
          </a:p>
          <a:p>
            <a:pPr lvl="1">
              <a:defRPr/>
            </a:pPr>
            <a:r>
              <a:rPr lang="en-US" dirty="0" smtClean="0"/>
              <a:t>No special properties except membership</a:t>
            </a:r>
          </a:p>
        </p:txBody>
      </p:sp>
      <p:sp>
        <p:nvSpPr>
          <p:cNvPr id="59398" name="Right Brace 1"/>
          <p:cNvSpPr>
            <a:spLocks/>
          </p:cNvSpPr>
          <p:nvPr/>
        </p:nvSpPr>
        <p:spPr bwMode="auto">
          <a:xfrm>
            <a:off x="7452645" y="1700213"/>
            <a:ext cx="287987" cy="1944811"/>
          </a:xfrm>
          <a:prstGeom prst="rightBrace">
            <a:avLst>
              <a:gd name="adj1" fmla="val 8351"/>
              <a:gd name="adj2" fmla="val 5000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 name="TextBox 2"/>
          <p:cNvSpPr txBox="1"/>
          <p:nvPr/>
        </p:nvSpPr>
        <p:spPr bwMode="auto">
          <a:xfrm>
            <a:off x="7713662" y="2524900"/>
            <a:ext cx="1466850" cy="368300"/>
          </a:xfrm>
          <a:prstGeom prst="rect">
            <a:avLst/>
          </a:prstGeom>
          <a:noFill/>
        </p:spPr>
        <p:txBody>
          <a:bodyPr wrap="none">
            <a:spAutoFit/>
          </a:bodyPr>
          <a:lstStyle/>
          <a:p>
            <a:pPr>
              <a:defRPr/>
            </a:pPr>
            <a:r>
              <a:rPr lang="en-US" sz="1800" dirty="0">
                <a:latin typeface="+mn-lt"/>
                <a:cs typeface="+mn-cs"/>
              </a:rPr>
              <a:t>Composition</a:t>
            </a:r>
          </a:p>
        </p:txBody>
      </p:sp>
      <p:sp>
        <p:nvSpPr>
          <p:cNvPr id="59400" name="Diamond 5"/>
          <p:cNvSpPr>
            <a:spLocks noChangeArrowheads="1"/>
          </p:cNvSpPr>
          <p:nvPr/>
        </p:nvSpPr>
        <p:spPr bwMode="auto">
          <a:xfrm>
            <a:off x="7845856" y="2996917"/>
            <a:ext cx="215990" cy="216059"/>
          </a:xfrm>
          <a:prstGeom prst="diamond">
            <a:avLst/>
          </a:prstGeom>
          <a:solidFill>
            <a:schemeClr val="tx1"/>
          </a:solidFill>
          <a:ln w="9525">
            <a:solidFill>
              <a:schemeClr val="tx1"/>
            </a:solidFill>
            <a:round/>
            <a:headEnd/>
            <a:tailEnd/>
          </a:ln>
        </p:spPr>
        <p:txBody>
          <a:bodyPr/>
          <a:lstStyle/>
          <a:p>
            <a:endParaRPr lang="en-US"/>
          </a:p>
        </p:txBody>
      </p:sp>
      <p:cxnSp>
        <p:nvCxnSpPr>
          <p:cNvPr id="8" name="Straight Connector 7"/>
          <p:cNvCxnSpPr>
            <a:stCxn id="59400" idx="3"/>
          </p:cNvCxnSpPr>
          <p:nvPr/>
        </p:nvCxnSpPr>
        <p:spPr bwMode="auto">
          <a:xfrm>
            <a:off x="8061324" y="3104337"/>
            <a:ext cx="58737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9402" name="Right Brace 14"/>
          <p:cNvSpPr>
            <a:spLocks/>
          </p:cNvSpPr>
          <p:nvPr/>
        </p:nvSpPr>
        <p:spPr bwMode="auto">
          <a:xfrm>
            <a:off x="6516688" y="3789041"/>
            <a:ext cx="287987" cy="2232348"/>
          </a:xfrm>
          <a:prstGeom prst="rightBrace">
            <a:avLst>
              <a:gd name="adj1" fmla="val 8346"/>
              <a:gd name="adj2" fmla="val 5000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 name="TextBox 15"/>
          <p:cNvSpPr txBox="1"/>
          <p:nvPr/>
        </p:nvSpPr>
        <p:spPr bwMode="auto">
          <a:xfrm>
            <a:off x="6732588" y="4540250"/>
            <a:ext cx="2024062" cy="646113"/>
          </a:xfrm>
          <a:prstGeom prst="rect">
            <a:avLst/>
          </a:prstGeom>
          <a:noFill/>
        </p:spPr>
        <p:txBody>
          <a:bodyPr wrap="none">
            <a:spAutoFit/>
          </a:bodyPr>
          <a:lstStyle/>
          <a:p>
            <a:pPr>
              <a:defRPr/>
            </a:pPr>
            <a:r>
              <a:rPr lang="en-US" sz="1800" dirty="0">
                <a:latin typeface="+mn-lt"/>
                <a:cs typeface="+mn-cs"/>
              </a:rPr>
              <a:t>Aggregation</a:t>
            </a:r>
          </a:p>
          <a:p>
            <a:pPr>
              <a:defRPr/>
            </a:pPr>
            <a:r>
              <a:rPr lang="en-US" sz="1800" dirty="0">
                <a:latin typeface="+mn-lt"/>
                <a:cs typeface="+mn-cs"/>
              </a:rPr>
              <a:t>(shared in UML 2)</a:t>
            </a:r>
          </a:p>
        </p:txBody>
      </p:sp>
      <p:sp>
        <p:nvSpPr>
          <p:cNvPr id="59404" name="Diamond 16"/>
          <p:cNvSpPr>
            <a:spLocks noChangeArrowheads="1"/>
          </p:cNvSpPr>
          <p:nvPr/>
        </p:nvSpPr>
        <p:spPr bwMode="auto">
          <a:xfrm>
            <a:off x="6865449" y="5229173"/>
            <a:ext cx="215990" cy="216059"/>
          </a:xfrm>
          <a:prstGeom prst="diamond">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18" name="Straight Connector 17"/>
          <p:cNvCxnSpPr>
            <a:stCxn id="59404" idx="3"/>
          </p:cNvCxnSpPr>
          <p:nvPr/>
        </p:nvCxnSpPr>
        <p:spPr bwMode="auto">
          <a:xfrm>
            <a:off x="7081838" y="5337175"/>
            <a:ext cx="58737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CDBDD53E-827E-024B-A591-37F3B73F2E61}" type="slidenum">
              <a:rPr lang="en-US"/>
              <a:pPr>
                <a:defRPr/>
              </a:pPr>
              <a:t>33</a:t>
            </a:fld>
            <a:endParaRPr lang="en-US"/>
          </a:p>
        </p:txBody>
      </p:sp>
      <p:sp>
        <p:nvSpPr>
          <p:cNvPr id="1468418" name="Rectangle 2"/>
          <p:cNvSpPr>
            <a:spLocks noGrp="1" noChangeArrowheads="1"/>
          </p:cNvSpPr>
          <p:nvPr>
            <p:ph type="title"/>
          </p:nvPr>
        </p:nvSpPr>
        <p:spPr/>
        <p:txBody>
          <a:bodyPr/>
          <a:lstStyle/>
          <a:p>
            <a:pPr>
              <a:defRPr/>
            </a:pPr>
            <a:r>
              <a:rPr lang="en-US" smtClean="0">
                <a:cs typeface="+mj-cs"/>
              </a:rPr>
              <a:t>Whole-Part Class Relationship </a:t>
            </a:r>
          </a:p>
        </p:txBody>
      </p:sp>
      <p:sp>
        <p:nvSpPr>
          <p:cNvPr id="1468419" name="Rectangle 3"/>
          <p:cNvSpPr>
            <a:spLocks noGrp="1" noChangeArrowheads="1"/>
          </p:cNvSpPr>
          <p:nvPr>
            <p:ph type="body" idx="1"/>
          </p:nvPr>
        </p:nvSpPr>
        <p:spPr/>
        <p:txBody>
          <a:bodyPr/>
          <a:lstStyle/>
          <a:p>
            <a:pPr>
              <a:defRPr/>
            </a:pPr>
            <a:r>
              <a:rPr lang="en-US" smtClean="0">
                <a:cs typeface="+mn-cs"/>
              </a:rPr>
              <a:t>Finding the right whole-part class relationship between class A and class B is context dependent</a:t>
            </a:r>
          </a:p>
          <a:p>
            <a:pPr lvl="1">
              <a:defRPr/>
            </a:pPr>
            <a:r>
              <a:rPr lang="en-US" sz="1600" smtClean="0"/>
              <a:t>Depends on the specifics of your application</a:t>
            </a:r>
          </a:p>
          <a:p>
            <a:pPr>
              <a:defRPr/>
            </a:pPr>
            <a:endParaRPr lang="en-US" smtClean="0">
              <a:cs typeface="+mn-cs"/>
            </a:endParaRPr>
          </a:p>
          <a:p>
            <a:pPr>
              <a:defRPr/>
            </a:pPr>
            <a:r>
              <a:rPr lang="en-US" smtClean="0">
                <a:cs typeface="+mn-cs"/>
              </a:rPr>
              <a:t>For instance: Class Car is associated with class Tire</a:t>
            </a:r>
          </a:p>
          <a:p>
            <a:pPr lvl="1">
              <a:defRPr/>
            </a:pPr>
            <a:r>
              <a:rPr lang="en-US" smtClean="0"/>
              <a:t>You have to build a software for a company building cars</a:t>
            </a:r>
          </a:p>
          <a:p>
            <a:pPr lvl="2">
              <a:defRPr/>
            </a:pPr>
            <a:r>
              <a:rPr lang="en-US" smtClean="0"/>
              <a:t>From the point of view of this company, once the car is built, the link Car-Tire does not change</a:t>
            </a:r>
          </a:p>
          <a:p>
            <a:pPr lvl="2">
              <a:buFont typeface="Wingdings" charset="0"/>
              <a:buChar char="Ø"/>
              <a:defRPr/>
            </a:pPr>
            <a:r>
              <a:rPr lang="en-US" smtClean="0"/>
              <a:t>ExclusiveOwns</a:t>
            </a:r>
          </a:p>
          <a:p>
            <a:pPr lvl="1">
              <a:defRPr/>
            </a:pPr>
            <a:r>
              <a:rPr lang="en-US" smtClean="0"/>
              <a:t>You have to build a software for a company recycling cars</a:t>
            </a:r>
          </a:p>
          <a:p>
            <a:pPr lvl="2">
              <a:defRPr/>
            </a:pPr>
            <a:r>
              <a:rPr lang="en-US" smtClean="0"/>
              <a:t>Tires in good shapes can be reused.</a:t>
            </a:r>
          </a:p>
          <a:p>
            <a:pPr lvl="2">
              <a:buFont typeface="Wingdings" charset="0"/>
              <a:buChar char="Ø"/>
              <a:defRPr/>
            </a:pPr>
            <a:r>
              <a:rPr lang="en-US" smtClean="0"/>
              <a:t>Has</a:t>
            </a:r>
          </a:p>
        </p:txBody>
      </p:sp>
      <p:sp>
        <p:nvSpPr>
          <p:cNvPr id="61445" name="Diamond 7"/>
          <p:cNvSpPr>
            <a:spLocks noChangeArrowheads="1"/>
          </p:cNvSpPr>
          <p:nvPr/>
        </p:nvSpPr>
        <p:spPr bwMode="auto">
          <a:xfrm>
            <a:off x="3348038" y="3900488"/>
            <a:ext cx="215900" cy="215900"/>
          </a:xfrm>
          <a:prstGeom prst="diamond">
            <a:avLst/>
          </a:prstGeom>
          <a:solidFill>
            <a:schemeClr val="tx1"/>
          </a:solidFill>
          <a:ln w="9525">
            <a:solidFill>
              <a:schemeClr val="tx1"/>
            </a:solidFill>
            <a:round/>
            <a:headEnd/>
            <a:tailEnd/>
          </a:ln>
        </p:spPr>
        <p:txBody>
          <a:bodyPr/>
          <a:lstStyle/>
          <a:p>
            <a:endParaRPr lang="en-US"/>
          </a:p>
        </p:txBody>
      </p:sp>
      <p:cxnSp>
        <p:nvCxnSpPr>
          <p:cNvPr id="9" name="Straight Connector 8"/>
          <p:cNvCxnSpPr>
            <a:stCxn id="61445" idx="3"/>
          </p:cNvCxnSpPr>
          <p:nvPr/>
        </p:nvCxnSpPr>
        <p:spPr bwMode="auto">
          <a:xfrm>
            <a:off x="3563938" y="4008438"/>
            <a:ext cx="58737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1447" name="Diamond 9"/>
          <p:cNvSpPr>
            <a:spLocks noChangeArrowheads="1"/>
          </p:cNvSpPr>
          <p:nvPr/>
        </p:nvSpPr>
        <p:spPr bwMode="auto">
          <a:xfrm>
            <a:off x="2339975" y="4837113"/>
            <a:ext cx="215900" cy="215900"/>
          </a:xfrm>
          <a:prstGeom prst="diamond">
            <a:avLst/>
          </a:prstGeom>
          <a:solidFill>
            <a:srgbClr val="FFFFFF"/>
          </a:solidFill>
          <a:ln w="28575">
            <a:solidFill>
              <a:schemeClr val="tx1"/>
            </a:solidFill>
            <a:round/>
            <a:headEnd/>
            <a:tailEnd/>
          </a:ln>
        </p:spPr>
        <p:txBody>
          <a:bodyPr/>
          <a:lstStyle/>
          <a:p>
            <a:endParaRPr lang="en-US"/>
          </a:p>
        </p:txBody>
      </p:sp>
      <p:cxnSp>
        <p:nvCxnSpPr>
          <p:cNvPr id="11" name="Straight Connector 10"/>
          <p:cNvCxnSpPr>
            <a:stCxn id="61447" idx="3"/>
          </p:cNvCxnSpPr>
          <p:nvPr/>
        </p:nvCxnSpPr>
        <p:spPr bwMode="auto">
          <a:xfrm>
            <a:off x="2555875" y="4945063"/>
            <a:ext cx="58737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vs. Action</a:t>
            </a:r>
            <a:endParaRPr lang="en-US" dirty="0"/>
          </a:p>
        </p:txBody>
      </p:sp>
      <p:sp>
        <p:nvSpPr>
          <p:cNvPr id="3" name="Content Placeholder 2"/>
          <p:cNvSpPr>
            <a:spLocks noGrp="1"/>
          </p:cNvSpPr>
          <p:nvPr>
            <p:ph idx="1"/>
          </p:nvPr>
        </p:nvSpPr>
        <p:spPr>
          <a:xfrm>
            <a:off x="685800" y="1295400"/>
            <a:ext cx="7772400" cy="981075"/>
          </a:xfrm>
        </p:spPr>
        <p:txBody>
          <a:bodyPr/>
          <a:lstStyle/>
          <a:p>
            <a:pPr marL="230188" lvl="1" indent="-230188">
              <a:buFontTx/>
              <a:buChar char="•"/>
              <a:defRPr/>
            </a:pPr>
            <a:r>
              <a:rPr lang="en-GB" altLang="en-US" dirty="0" smtClean="0"/>
              <a:t>A </a:t>
            </a:r>
            <a:r>
              <a:rPr lang="en-GB" altLang="en-US" sz="2000" dirty="0" smtClean="0"/>
              <a:t>common</a:t>
            </a:r>
            <a:r>
              <a:rPr lang="en-GB" altLang="en-US" dirty="0" smtClean="0"/>
              <a:t> mistake is to represent </a:t>
            </a:r>
            <a:r>
              <a:rPr lang="en-GB" altLang="en-US" i="1" dirty="0" smtClean="0"/>
              <a:t>actions</a:t>
            </a:r>
            <a:r>
              <a:rPr lang="en-GB" altLang="en-US" dirty="0" smtClean="0"/>
              <a:t> as if they were associations</a:t>
            </a:r>
            <a:r>
              <a:rPr lang="en-US" altLang="en-US" dirty="0" smtClean="0">
                <a:cs typeface="Times New Roman" pitchFamily="18" charset="0"/>
              </a:rPr>
              <a:t> </a:t>
            </a:r>
          </a:p>
          <a:p>
            <a:pPr>
              <a:defRPr/>
            </a:pP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322BD476-092D-4241-9304-EBCA65C654E7}" type="slidenum">
              <a:rPr lang="en-US" smtClean="0"/>
              <a:pPr>
                <a:defRPr/>
              </a:pPr>
              <a:t>34</a:t>
            </a:fld>
            <a:endParaRPr lang="en-US"/>
          </a:p>
        </p:txBody>
      </p:sp>
      <p:sp>
        <p:nvSpPr>
          <p:cNvPr id="63493" name="Line 4"/>
          <p:cNvSpPr>
            <a:spLocks noChangeShapeType="1"/>
          </p:cNvSpPr>
          <p:nvPr/>
        </p:nvSpPr>
        <p:spPr bwMode="auto">
          <a:xfrm>
            <a:off x="1690688" y="3105150"/>
            <a:ext cx="1587" cy="101282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4" name="Rectangle 5"/>
          <p:cNvSpPr>
            <a:spLocks noChangeArrowheads="1"/>
          </p:cNvSpPr>
          <p:nvPr/>
        </p:nvSpPr>
        <p:spPr bwMode="auto">
          <a:xfrm>
            <a:off x="2416175" y="3105150"/>
            <a:ext cx="5873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grpSp>
        <p:nvGrpSpPr>
          <p:cNvPr id="63495" name="Group 6"/>
          <p:cNvGrpSpPr>
            <a:grpSpLocks/>
          </p:cNvGrpSpPr>
          <p:nvPr/>
        </p:nvGrpSpPr>
        <p:grpSpPr bwMode="auto">
          <a:xfrm>
            <a:off x="1412875" y="2708275"/>
            <a:ext cx="1366838" cy="388938"/>
            <a:chOff x="1045" y="1706"/>
            <a:chExt cx="861" cy="245"/>
          </a:xfrm>
        </p:grpSpPr>
        <p:sp>
          <p:nvSpPr>
            <p:cNvPr id="63545" name="Rectangle 7"/>
            <p:cNvSpPr>
              <a:spLocks noChangeArrowheads="1"/>
            </p:cNvSpPr>
            <p:nvPr/>
          </p:nvSpPr>
          <p:spPr bwMode="auto">
            <a:xfrm>
              <a:off x="1045" y="1706"/>
              <a:ext cx="861" cy="245"/>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46" name="Rectangle 8"/>
            <p:cNvSpPr>
              <a:spLocks noChangeArrowheads="1"/>
            </p:cNvSpPr>
            <p:nvPr/>
          </p:nvSpPr>
          <p:spPr bwMode="auto">
            <a:xfrm>
              <a:off x="1135" y="1754"/>
              <a:ext cx="683"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300" b="1">
                  <a:solidFill>
                    <a:srgbClr val="000000"/>
                  </a:solidFill>
                  <a:latin typeface="Arial" charset="0"/>
                </a:rPr>
                <a:t>LibraryPatron</a:t>
              </a:r>
              <a:endParaRPr lang="en-CA">
                <a:latin typeface="Times" charset="0"/>
              </a:endParaRPr>
            </a:p>
          </p:txBody>
        </p:sp>
      </p:grpSp>
      <p:sp>
        <p:nvSpPr>
          <p:cNvPr id="63496" name="Rectangle 9"/>
          <p:cNvSpPr>
            <a:spLocks noChangeArrowheads="1"/>
          </p:cNvSpPr>
          <p:nvPr/>
        </p:nvSpPr>
        <p:spPr bwMode="auto">
          <a:xfrm>
            <a:off x="1219200" y="3494088"/>
            <a:ext cx="427038"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100">
                <a:solidFill>
                  <a:srgbClr val="000000"/>
                </a:solidFill>
                <a:latin typeface="Arial" charset="0"/>
              </a:rPr>
              <a:t>borrow</a:t>
            </a:r>
            <a:endParaRPr lang="en-CA">
              <a:latin typeface="Times" charset="0"/>
            </a:endParaRPr>
          </a:p>
        </p:txBody>
      </p:sp>
      <p:grpSp>
        <p:nvGrpSpPr>
          <p:cNvPr id="63497" name="Group 10"/>
          <p:cNvGrpSpPr>
            <a:grpSpLocks/>
          </p:cNvGrpSpPr>
          <p:nvPr/>
        </p:nvGrpSpPr>
        <p:grpSpPr bwMode="auto">
          <a:xfrm>
            <a:off x="4332288" y="3367088"/>
            <a:ext cx="1198562" cy="979487"/>
            <a:chOff x="2884" y="2121"/>
            <a:chExt cx="755" cy="617"/>
          </a:xfrm>
        </p:grpSpPr>
        <p:sp>
          <p:nvSpPr>
            <p:cNvPr id="63539" name="Rectangle 11"/>
            <p:cNvSpPr>
              <a:spLocks noChangeArrowheads="1"/>
            </p:cNvSpPr>
            <p:nvPr/>
          </p:nvSpPr>
          <p:spPr bwMode="auto">
            <a:xfrm>
              <a:off x="2884" y="2121"/>
              <a:ext cx="755" cy="617"/>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40" name="Line 12"/>
            <p:cNvSpPr>
              <a:spLocks noChangeShapeType="1"/>
            </p:cNvSpPr>
            <p:nvPr/>
          </p:nvSpPr>
          <p:spPr bwMode="auto">
            <a:xfrm>
              <a:off x="2889" y="2318"/>
              <a:ext cx="734" cy="1"/>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41" name="Rectangle 13"/>
            <p:cNvSpPr>
              <a:spLocks noChangeArrowheads="1"/>
            </p:cNvSpPr>
            <p:nvPr/>
          </p:nvSpPr>
          <p:spPr bwMode="auto">
            <a:xfrm>
              <a:off x="2996" y="2158"/>
              <a:ext cx="250"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300" b="1">
                  <a:solidFill>
                    <a:srgbClr val="000000"/>
                  </a:solidFill>
                  <a:latin typeface="Arial" charset="0"/>
                </a:rPr>
                <a:t>Loan</a:t>
              </a:r>
              <a:endParaRPr lang="en-CA">
                <a:latin typeface="Times" charset="0"/>
              </a:endParaRPr>
            </a:p>
          </p:txBody>
        </p:sp>
        <p:sp>
          <p:nvSpPr>
            <p:cNvPr id="63542" name="Rectangle 14"/>
            <p:cNvSpPr>
              <a:spLocks noChangeArrowheads="1"/>
            </p:cNvSpPr>
            <p:nvPr/>
          </p:nvSpPr>
          <p:spPr bwMode="auto">
            <a:xfrm>
              <a:off x="2974" y="2360"/>
              <a:ext cx="60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borrowedDate</a:t>
              </a:r>
              <a:endParaRPr lang="en-CA">
                <a:latin typeface="Times" charset="0"/>
              </a:endParaRPr>
            </a:p>
          </p:txBody>
        </p:sp>
        <p:sp>
          <p:nvSpPr>
            <p:cNvPr id="63543" name="Rectangle 15"/>
            <p:cNvSpPr>
              <a:spLocks noChangeArrowheads="1"/>
            </p:cNvSpPr>
            <p:nvPr/>
          </p:nvSpPr>
          <p:spPr bwMode="auto">
            <a:xfrm>
              <a:off x="2974" y="2466"/>
              <a:ext cx="36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dueDate</a:t>
              </a:r>
              <a:endParaRPr lang="en-CA">
                <a:latin typeface="Times" charset="0"/>
              </a:endParaRPr>
            </a:p>
          </p:txBody>
        </p:sp>
        <p:sp>
          <p:nvSpPr>
            <p:cNvPr id="63544" name="Rectangle 16"/>
            <p:cNvSpPr>
              <a:spLocks noChangeArrowheads="1"/>
            </p:cNvSpPr>
            <p:nvPr/>
          </p:nvSpPr>
          <p:spPr bwMode="auto">
            <a:xfrm>
              <a:off x="2974" y="2572"/>
              <a:ext cx="558"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returnedDate</a:t>
              </a:r>
              <a:endParaRPr lang="en-CA">
                <a:latin typeface="Times" charset="0"/>
              </a:endParaRPr>
            </a:p>
          </p:txBody>
        </p:sp>
      </p:grpSp>
      <p:sp>
        <p:nvSpPr>
          <p:cNvPr id="63498" name="Rectangle 17"/>
          <p:cNvSpPr>
            <a:spLocks noChangeArrowheads="1"/>
          </p:cNvSpPr>
          <p:nvPr/>
        </p:nvSpPr>
        <p:spPr bwMode="auto">
          <a:xfrm>
            <a:off x="1270000" y="4556125"/>
            <a:ext cx="28606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a:solidFill>
                  <a:srgbClr val="000000"/>
                </a:solidFill>
                <a:latin typeface="Times" charset="0"/>
              </a:rPr>
              <a:t>Bad, due to the use of associations </a:t>
            </a:r>
            <a:endParaRPr lang="en-CA">
              <a:latin typeface="Times" charset="0"/>
            </a:endParaRPr>
          </a:p>
        </p:txBody>
      </p:sp>
      <p:sp>
        <p:nvSpPr>
          <p:cNvPr id="63499" name="Rectangle 18"/>
          <p:cNvSpPr>
            <a:spLocks noChangeArrowheads="1"/>
          </p:cNvSpPr>
          <p:nvPr/>
        </p:nvSpPr>
        <p:spPr bwMode="auto">
          <a:xfrm>
            <a:off x="1270000" y="4757738"/>
            <a:ext cx="12350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a:solidFill>
                  <a:srgbClr val="000000"/>
                </a:solidFill>
                <a:latin typeface="Times" charset="0"/>
              </a:rPr>
              <a:t>that are actions</a:t>
            </a:r>
            <a:endParaRPr lang="en-CA">
              <a:latin typeface="Times" charset="0"/>
            </a:endParaRPr>
          </a:p>
        </p:txBody>
      </p:sp>
      <p:sp>
        <p:nvSpPr>
          <p:cNvPr id="63500" name="Rectangle 19"/>
          <p:cNvSpPr>
            <a:spLocks noChangeArrowheads="1"/>
          </p:cNvSpPr>
          <p:nvPr/>
        </p:nvSpPr>
        <p:spPr bwMode="auto">
          <a:xfrm>
            <a:off x="2906713" y="3257550"/>
            <a:ext cx="84137" cy="2190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3501" name="Rectangle 20"/>
          <p:cNvSpPr>
            <a:spLocks noChangeArrowheads="1"/>
          </p:cNvSpPr>
          <p:nvPr/>
        </p:nvSpPr>
        <p:spPr bwMode="auto">
          <a:xfrm>
            <a:off x="2906713" y="3255963"/>
            <a:ext cx="587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sp>
        <p:nvSpPr>
          <p:cNvPr id="63502" name="Rectangle 21"/>
          <p:cNvSpPr>
            <a:spLocks noChangeArrowheads="1"/>
          </p:cNvSpPr>
          <p:nvPr/>
        </p:nvSpPr>
        <p:spPr bwMode="auto">
          <a:xfrm>
            <a:off x="2906713" y="3257550"/>
            <a:ext cx="84137" cy="2190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3503" name="Rectangle 22"/>
          <p:cNvSpPr>
            <a:spLocks noChangeArrowheads="1"/>
          </p:cNvSpPr>
          <p:nvPr/>
        </p:nvSpPr>
        <p:spPr bwMode="auto">
          <a:xfrm>
            <a:off x="2906713" y="3255963"/>
            <a:ext cx="587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sp>
        <p:nvSpPr>
          <p:cNvPr id="63504" name="Rectangle 23"/>
          <p:cNvSpPr>
            <a:spLocks noChangeArrowheads="1"/>
          </p:cNvSpPr>
          <p:nvPr/>
        </p:nvSpPr>
        <p:spPr bwMode="auto">
          <a:xfrm>
            <a:off x="2906713" y="3257550"/>
            <a:ext cx="84137" cy="2190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3505" name="Rectangle 24"/>
          <p:cNvSpPr>
            <a:spLocks noChangeArrowheads="1"/>
          </p:cNvSpPr>
          <p:nvPr/>
        </p:nvSpPr>
        <p:spPr bwMode="auto">
          <a:xfrm>
            <a:off x="2906713" y="3255963"/>
            <a:ext cx="587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sp>
        <p:nvSpPr>
          <p:cNvPr id="63506" name="Rectangle 25"/>
          <p:cNvSpPr>
            <a:spLocks noChangeArrowheads="1"/>
          </p:cNvSpPr>
          <p:nvPr/>
        </p:nvSpPr>
        <p:spPr bwMode="auto">
          <a:xfrm>
            <a:off x="2906713" y="3257550"/>
            <a:ext cx="84137" cy="2190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3507" name="Rectangle 26"/>
          <p:cNvSpPr>
            <a:spLocks noChangeArrowheads="1"/>
          </p:cNvSpPr>
          <p:nvPr/>
        </p:nvSpPr>
        <p:spPr bwMode="auto">
          <a:xfrm>
            <a:off x="2906713" y="3255963"/>
            <a:ext cx="587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sp>
        <p:nvSpPr>
          <p:cNvPr id="63508" name="Rectangle 27"/>
          <p:cNvSpPr>
            <a:spLocks noChangeArrowheads="1"/>
          </p:cNvSpPr>
          <p:nvPr/>
        </p:nvSpPr>
        <p:spPr bwMode="auto">
          <a:xfrm>
            <a:off x="2906713" y="3257550"/>
            <a:ext cx="84137" cy="2190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3509" name="Rectangle 28"/>
          <p:cNvSpPr>
            <a:spLocks noChangeArrowheads="1"/>
          </p:cNvSpPr>
          <p:nvPr/>
        </p:nvSpPr>
        <p:spPr bwMode="auto">
          <a:xfrm>
            <a:off x="2400300" y="3965575"/>
            <a:ext cx="5873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sp>
        <p:nvSpPr>
          <p:cNvPr id="63510" name="Rectangle 29"/>
          <p:cNvSpPr>
            <a:spLocks noChangeArrowheads="1"/>
          </p:cNvSpPr>
          <p:nvPr/>
        </p:nvSpPr>
        <p:spPr bwMode="auto">
          <a:xfrm>
            <a:off x="1978025" y="3494088"/>
            <a:ext cx="363538"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100">
                <a:solidFill>
                  <a:srgbClr val="000000"/>
                </a:solidFill>
                <a:latin typeface="Arial" charset="0"/>
              </a:rPr>
              <a:t>return</a:t>
            </a:r>
            <a:endParaRPr lang="en-CA">
              <a:latin typeface="Times" charset="0"/>
            </a:endParaRPr>
          </a:p>
        </p:txBody>
      </p:sp>
      <p:grpSp>
        <p:nvGrpSpPr>
          <p:cNvPr id="63511" name="Group 30"/>
          <p:cNvGrpSpPr>
            <a:grpSpLocks/>
          </p:cNvGrpSpPr>
          <p:nvPr/>
        </p:nvGrpSpPr>
        <p:grpSpPr bwMode="auto">
          <a:xfrm>
            <a:off x="1412875" y="4143375"/>
            <a:ext cx="1450975" cy="388938"/>
            <a:chOff x="1045" y="2610"/>
            <a:chExt cx="914" cy="245"/>
          </a:xfrm>
        </p:grpSpPr>
        <p:sp>
          <p:nvSpPr>
            <p:cNvPr id="63537" name="Rectangle 31"/>
            <p:cNvSpPr>
              <a:spLocks noChangeArrowheads="1"/>
            </p:cNvSpPr>
            <p:nvPr/>
          </p:nvSpPr>
          <p:spPr bwMode="auto">
            <a:xfrm>
              <a:off x="1045" y="2610"/>
              <a:ext cx="914" cy="245"/>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38" name="Rectangle 32"/>
            <p:cNvSpPr>
              <a:spLocks noChangeArrowheads="1"/>
            </p:cNvSpPr>
            <p:nvPr/>
          </p:nvSpPr>
          <p:spPr bwMode="auto">
            <a:xfrm>
              <a:off x="1146" y="2647"/>
              <a:ext cx="719"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300" b="1">
                  <a:solidFill>
                    <a:srgbClr val="000000"/>
                  </a:solidFill>
                  <a:latin typeface="Arial" charset="0"/>
                </a:rPr>
                <a:t>CollectionItem</a:t>
              </a:r>
              <a:endParaRPr lang="en-CA">
                <a:latin typeface="Times" charset="0"/>
              </a:endParaRPr>
            </a:p>
          </p:txBody>
        </p:sp>
      </p:grpSp>
      <p:sp>
        <p:nvSpPr>
          <p:cNvPr id="63512" name="Line 33"/>
          <p:cNvSpPr>
            <a:spLocks noChangeShapeType="1"/>
          </p:cNvSpPr>
          <p:nvPr/>
        </p:nvSpPr>
        <p:spPr bwMode="auto">
          <a:xfrm>
            <a:off x="2366963" y="3105150"/>
            <a:ext cx="1587" cy="1012825"/>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3" name="Rectangle 34"/>
          <p:cNvSpPr>
            <a:spLocks noChangeArrowheads="1"/>
          </p:cNvSpPr>
          <p:nvPr/>
        </p:nvSpPr>
        <p:spPr bwMode="auto">
          <a:xfrm>
            <a:off x="1741488" y="3105150"/>
            <a:ext cx="5873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sp>
        <p:nvSpPr>
          <p:cNvPr id="63514" name="Rectangle 35"/>
          <p:cNvSpPr>
            <a:spLocks noChangeArrowheads="1"/>
          </p:cNvSpPr>
          <p:nvPr/>
        </p:nvSpPr>
        <p:spPr bwMode="auto">
          <a:xfrm>
            <a:off x="1725613" y="3948113"/>
            <a:ext cx="587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grpSp>
        <p:nvGrpSpPr>
          <p:cNvPr id="63515" name="Group 36"/>
          <p:cNvGrpSpPr>
            <a:grpSpLocks/>
          </p:cNvGrpSpPr>
          <p:nvPr/>
        </p:nvGrpSpPr>
        <p:grpSpPr bwMode="auto">
          <a:xfrm>
            <a:off x="5986463" y="3298825"/>
            <a:ext cx="1384300" cy="388938"/>
            <a:chOff x="3926" y="2078"/>
            <a:chExt cx="872" cy="245"/>
          </a:xfrm>
        </p:grpSpPr>
        <p:sp>
          <p:nvSpPr>
            <p:cNvPr id="63535" name="Rectangle 37"/>
            <p:cNvSpPr>
              <a:spLocks noChangeArrowheads="1"/>
            </p:cNvSpPr>
            <p:nvPr/>
          </p:nvSpPr>
          <p:spPr bwMode="auto">
            <a:xfrm>
              <a:off x="3926" y="2078"/>
              <a:ext cx="872" cy="245"/>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36" name="Rectangle 38"/>
            <p:cNvSpPr>
              <a:spLocks noChangeArrowheads="1"/>
            </p:cNvSpPr>
            <p:nvPr/>
          </p:nvSpPr>
          <p:spPr bwMode="auto">
            <a:xfrm>
              <a:off x="4016" y="2116"/>
              <a:ext cx="683"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300" b="1">
                  <a:solidFill>
                    <a:srgbClr val="000000"/>
                  </a:solidFill>
                  <a:latin typeface="Arial" charset="0"/>
                </a:rPr>
                <a:t>LibraryPatron</a:t>
              </a:r>
              <a:endParaRPr lang="en-CA">
                <a:latin typeface="Times" charset="0"/>
              </a:endParaRPr>
            </a:p>
          </p:txBody>
        </p:sp>
      </p:grpSp>
      <p:grpSp>
        <p:nvGrpSpPr>
          <p:cNvPr id="63516" name="Group 39"/>
          <p:cNvGrpSpPr>
            <a:grpSpLocks/>
          </p:cNvGrpSpPr>
          <p:nvPr/>
        </p:nvGrpSpPr>
        <p:grpSpPr bwMode="auto">
          <a:xfrm>
            <a:off x="5986463" y="3973513"/>
            <a:ext cx="1450975" cy="388937"/>
            <a:chOff x="3926" y="2503"/>
            <a:chExt cx="914" cy="245"/>
          </a:xfrm>
        </p:grpSpPr>
        <p:sp>
          <p:nvSpPr>
            <p:cNvPr id="63533" name="Rectangle 40"/>
            <p:cNvSpPr>
              <a:spLocks noChangeArrowheads="1"/>
            </p:cNvSpPr>
            <p:nvPr/>
          </p:nvSpPr>
          <p:spPr bwMode="auto">
            <a:xfrm>
              <a:off x="3926" y="2503"/>
              <a:ext cx="914" cy="245"/>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534" name="Rectangle 41"/>
            <p:cNvSpPr>
              <a:spLocks noChangeArrowheads="1"/>
            </p:cNvSpPr>
            <p:nvPr/>
          </p:nvSpPr>
          <p:spPr bwMode="auto">
            <a:xfrm>
              <a:off x="4037" y="2541"/>
              <a:ext cx="719"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300" b="1">
                  <a:solidFill>
                    <a:srgbClr val="000000"/>
                  </a:solidFill>
                  <a:latin typeface="Arial" charset="0"/>
                </a:rPr>
                <a:t>CollectionItem</a:t>
              </a:r>
              <a:endParaRPr lang="en-CA">
                <a:latin typeface="Times" charset="0"/>
              </a:endParaRPr>
            </a:p>
          </p:txBody>
        </p:sp>
      </p:grpSp>
      <p:sp>
        <p:nvSpPr>
          <p:cNvPr id="63517" name="Line 42"/>
          <p:cNvSpPr>
            <a:spLocks noChangeShapeType="1"/>
          </p:cNvSpPr>
          <p:nvPr/>
        </p:nvSpPr>
        <p:spPr bwMode="auto">
          <a:xfrm>
            <a:off x="5522913" y="3443288"/>
            <a:ext cx="438150" cy="1587"/>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8" name="Line 43"/>
          <p:cNvSpPr>
            <a:spLocks noChangeShapeType="1"/>
          </p:cNvSpPr>
          <p:nvPr/>
        </p:nvSpPr>
        <p:spPr bwMode="auto">
          <a:xfrm>
            <a:off x="5522913" y="4117975"/>
            <a:ext cx="438150" cy="1588"/>
          </a:xfrm>
          <a:prstGeom prst="line">
            <a:avLst/>
          </a:prstGeom>
          <a:noFill/>
          <a:ln w="174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519" name="Rectangle 44"/>
          <p:cNvSpPr>
            <a:spLocks noChangeArrowheads="1"/>
          </p:cNvSpPr>
          <p:nvPr/>
        </p:nvSpPr>
        <p:spPr bwMode="auto">
          <a:xfrm>
            <a:off x="5556250" y="3459163"/>
            <a:ext cx="587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sp>
        <p:nvSpPr>
          <p:cNvPr id="63520" name="Rectangle 45"/>
          <p:cNvSpPr>
            <a:spLocks noChangeArrowheads="1"/>
          </p:cNvSpPr>
          <p:nvPr/>
        </p:nvSpPr>
        <p:spPr bwMode="auto">
          <a:xfrm>
            <a:off x="5556250" y="3948113"/>
            <a:ext cx="587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200">
                <a:solidFill>
                  <a:srgbClr val="000000"/>
                </a:solidFill>
                <a:latin typeface="Arial" charset="0"/>
              </a:rPr>
              <a:t>*</a:t>
            </a:r>
            <a:endParaRPr lang="en-CA">
              <a:latin typeface="Times" charset="0"/>
            </a:endParaRPr>
          </a:p>
        </p:txBody>
      </p:sp>
      <p:grpSp>
        <p:nvGrpSpPr>
          <p:cNvPr id="63521" name="Group 57"/>
          <p:cNvGrpSpPr>
            <a:grpSpLocks/>
          </p:cNvGrpSpPr>
          <p:nvPr/>
        </p:nvGrpSpPr>
        <p:grpSpPr bwMode="auto">
          <a:xfrm>
            <a:off x="4306888" y="4532313"/>
            <a:ext cx="4210050" cy="649287"/>
            <a:chOff x="2713" y="2855"/>
            <a:chExt cx="2652" cy="409"/>
          </a:xfrm>
        </p:grpSpPr>
        <p:sp>
          <p:nvSpPr>
            <p:cNvPr id="63522" name="Rectangle 46"/>
            <p:cNvSpPr>
              <a:spLocks noChangeArrowheads="1"/>
            </p:cNvSpPr>
            <p:nvPr/>
          </p:nvSpPr>
          <p:spPr bwMode="auto">
            <a:xfrm>
              <a:off x="2713" y="2855"/>
              <a:ext cx="61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a:solidFill>
                    <a:srgbClr val="000000"/>
                  </a:solidFill>
                  <a:latin typeface="Times" charset="0"/>
                </a:rPr>
                <a:t>Better: The </a:t>
              </a:r>
              <a:endParaRPr lang="en-CA">
                <a:latin typeface="Times" charset="0"/>
              </a:endParaRPr>
            </a:p>
          </p:txBody>
        </p:sp>
        <p:sp>
          <p:nvSpPr>
            <p:cNvPr id="63523" name="Rectangle 47"/>
            <p:cNvSpPr>
              <a:spLocks noChangeArrowheads="1"/>
            </p:cNvSpPr>
            <p:nvPr/>
          </p:nvSpPr>
          <p:spPr bwMode="auto">
            <a:xfrm>
              <a:off x="3319" y="2870"/>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b="1">
                  <a:solidFill>
                    <a:srgbClr val="000000"/>
                  </a:solidFill>
                  <a:latin typeface="Courier" charset="0"/>
                </a:rPr>
                <a:t>borrow</a:t>
              </a:r>
              <a:endParaRPr lang="en-CA">
                <a:latin typeface="Times" charset="0"/>
              </a:endParaRPr>
            </a:p>
          </p:txBody>
        </p:sp>
        <p:sp>
          <p:nvSpPr>
            <p:cNvPr id="63524" name="Rectangle 48"/>
            <p:cNvSpPr>
              <a:spLocks noChangeArrowheads="1"/>
            </p:cNvSpPr>
            <p:nvPr/>
          </p:nvSpPr>
          <p:spPr bwMode="auto">
            <a:xfrm>
              <a:off x="3766" y="2855"/>
              <a:ext cx="102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a:solidFill>
                    <a:srgbClr val="000000"/>
                  </a:solidFill>
                  <a:latin typeface="Times" charset="0"/>
                </a:rPr>
                <a:t> operation creates a </a:t>
              </a:r>
              <a:endParaRPr lang="en-CA">
                <a:latin typeface="Times" charset="0"/>
              </a:endParaRPr>
            </a:p>
          </p:txBody>
        </p:sp>
        <p:sp>
          <p:nvSpPr>
            <p:cNvPr id="63525" name="Rectangle 49"/>
            <p:cNvSpPr>
              <a:spLocks noChangeArrowheads="1"/>
            </p:cNvSpPr>
            <p:nvPr/>
          </p:nvSpPr>
          <p:spPr bwMode="auto">
            <a:xfrm>
              <a:off x="4786" y="2866"/>
              <a:ext cx="30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b="1">
                  <a:solidFill>
                    <a:srgbClr val="000000"/>
                  </a:solidFill>
                  <a:latin typeface="Courier" charset="0"/>
                </a:rPr>
                <a:t>Loan</a:t>
              </a:r>
              <a:endParaRPr lang="en-CA">
                <a:latin typeface="Times" charset="0"/>
              </a:endParaRPr>
            </a:p>
          </p:txBody>
        </p:sp>
        <p:sp>
          <p:nvSpPr>
            <p:cNvPr id="63526" name="Rectangle 50"/>
            <p:cNvSpPr>
              <a:spLocks noChangeArrowheads="1"/>
            </p:cNvSpPr>
            <p:nvPr/>
          </p:nvSpPr>
          <p:spPr bwMode="auto">
            <a:xfrm>
              <a:off x="5084" y="2855"/>
              <a:ext cx="28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a:solidFill>
                    <a:srgbClr val="000000"/>
                  </a:solidFill>
                  <a:latin typeface="Times" charset="0"/>
                </a:rPr>
                <a:t>, and </a:t>
              </a:r>
              <a:endParaRPr lang="en-CA">
                <a:latin typeface="Times" charset="0"/>
              </a:endParaRPr>
            </a:p>
          </p:txBody>
        </p:sp>
        <p:sp>
          <p:nvSpPr>
            <p:cNvPr id="63527" name="Rectangle 51"/>
            <p:cNvSpPr>
              <a:spLocks noChangeArrowheads="1"/>
            </p:cNvSpPr>
            <p:nvPr/>
          </p:nvSpPr>
          <p:spPr bwMode="auto">
            <a:xfrm>
              <a:off x="2713" y="2983"/>
              <a:ext cx="189"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a:solidFill>
                    <a:srgbClr val="000000"/>
                  </a:solidFill>
                  <a:latin typeface="Times" charset="0"/>
                </a:rPr>
                <a:t>the </a:t>
              </a:r>
              <a:endParaRPr lang="en-CA">
                <a:latin typeface="Times" charset="0"/>
              </a:endParaRPr>
            </a:p>
          </p:txBody>
        </p:sp>
        <p:sp>
          <p:nvSpPr>
            <p:cNvPr id="63528" name="Rectangle 52"/>
            <p:cNvSpPr>
              <a:spLocks noChangeArrowheads="1"/>
            </p:cNvSpPr>
            <p:nvPr/>
          </p:nvSpPr>
          <p:spPr bwMode="auto">
            <a:xfrm>
              <a:off x="2904" y="2994"/>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b="1">
                  <a:solidFill>
                    <a:srgbClr val="000000"/>
                  </a:solidFill>
                  <a:latin typeface="Courier" charset="0"/>
                </a:rPr>
                <a:t>return</a:t>
              </a:r>
              <a:endParaRPr lang="en-CA">
                <a:latin typeface="Times" charset="0"/>
              </a:endParaRPr>
            </a:p>
          </p:txBody>
        </p:sp>
        <p:sp>
          <p:nvSpPr>
            <p:cNvPr id="63529" name="Rectangle 53"/>
            <p:cNvSpPr>
              <a:spLocks noChangeArrowheads="1"/>
            </p:cNvSpPr>
            <p:nvPr/>
          </p:nvSpPr>
          <p:spPr bwMode="auto">
            <a:xfrm>
              <a:off x="3351" y="2983"/>
              <a:ext cx="96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a:solidFill>
                    <a:srgbClr val="000000"/>
                  </a:solidFill>
                  <a:latin typeface="Times" charset="0"/>
                </a:rPr>
                <a:t> operation sets the </a:t>
              </a:r>
              <a:endParaRPr lang="en-CA">
                <a:latin typeface="Times" charset="0"/>
              </a:endParaRPr>
            </a:p>
          </p:txBody>
        </p:sp>
        <p:sp>
          <p:nvSpPr>
            <p:cNvPr id="63530" name="Rectangle 54"/>
            <p:cNvSpPr>
              <a:spLocks noChangeArrowheads="1"/>
            </p:cNvSpPr>
            <p:nvPr/>
          </p:nvSpPr>
          <p:spPr bwMode="auto">
            <a:xfrm>
              <a:off x="4308" y="2994"/>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b="1">
                  <a:solidFill>
                    <a:srgbClr val="000000"/>
                  </a:solidFill>
                  <a:latin typeface="Courier" charset="0"/>
                </a:rPr>
                <a:t>returnedDate</a:t>
              </a:r>
              <a:endParaRPr lang="en-CA">
                <a:latin typeface="Times" charset="0"/>
              </a:endParaRPr>
            </a:p>
          </p:txBody>
        </p:sp>
        <p:sp>
          <p:nvSpPr>
            <p:cNvPr id="63531" name="Rectangle 55"/>
            <p:cNvSpPr>
              <a:spLocks noChangeArrowheads="1"/>
            </p:cNvSpPr>
            <p:nvPr/>
          </p:nvSpPr>
          <p:spPr bwMode="auto">
            <a:xfrm>
              <a:off x="5201" y="2983"/>
              <a:ext cx="3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a:solidFill>
                    <a:srgbClr val="000000"/>
                  </a:solidFill>
                  <a:latin typeface="Times" charset="0"/>
                </a:rPr>
                <a:t> </a:t>
              </a:r>
              <a:endParaRPr lang="en-CA">
                <a:latin typeface="Times" charset="0"/>
              </a:endParaRPr>
            </a:p>
          </p:txBody>
        </p:sp>
        <p:sp>
          <p:nvSpPr>
            <p:cNvPr id="63532" name="Rectangle 56"/>
            <p:cNvSpPr>
              <a:spLocks noChangeArrowheads="1"/>
            </p:cNvSpPr>
            <p:nvPr/>
          </p:nvSpPr>
          <p:spPr bwMode="auto">
            <a:xfrm>
              <a:off x="2713" y="3110"/>
              <a:ext cx="46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CA" sz="1600">
                  <a:solidFill>
                    <a:srgbClr val="000000"/>
                  </a:solidFill>
                  <a:latin typeface="Times" charset="0"/>
                </a:rPr>
                <a:t>attribute.</a:t>
              </a:r>
              <a:endParaRPr lang="en-CA">
                <a:latin typeface="Times"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en-US" dirty="0" smtClean="0"/>
              <a:t>Reflexive associations</a:t>
            </a:r>
            <a:endParaRPr lang="en-US" dirty="0"/>
          </a:p>
        </p:txBody>
      </p:sp>
      <p:sp>
        <p:nvSpPr>
          <p:cNvPr id="3" name="Content Placeholder 2"/>
          <p:cNvSpPr>
            <a:spLocks noGrp="1"/>
          </p:cNvSpPr>
          <p:nvPr>
            <p:ph idx="1"/>
          </p:nvPr>
        </p:nvSpPr>
        <p:spPr>
          <a:xfrm>
            <a:off x="685800" y="1295400"/>
            <a:ext cx="7772400" cy="909638"/>
          </a:xfrm>
        </p:spPr>
        <p:txBody>
          <a:bodyPr/>
          <a:lstStyle/>
          <a:p>
            <a:pPr marL="230188" lvl="1" indent="-230188">
              <a:buFontTx/>
              <a:buChar char="•"/>
              <a:defRPr/>
            </a:pPr>
            <a:r>
              <a:rPr lang="en-GB" altLang="en-US" sz="2000" dirty="0" smtClean="0"/>
              <a:t>It is possible for an association to connect a class to itself</a:t>
            </a:r>
            <a:r>
              <a:rPr lang="en-US" altLang="en-US" sz="2000" dirty="0" smtClean="0"/>
              <a:t>  </a:t>
            </a:r>
          </a:p>
          <a:p>
            <a:pPr>
              <a:defRPr/>
            </a:pP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7A6637AB-8840-7343-9623-2C5E22428E31}" type="slidenum">
              <a:rPr lang="en-US" smtClean="0"/>
              <a:pPr>
                <a:defRPr/>
              </a:pPr>
              <a:t>35</a:t>
            </a:fld>
            <a:endParaRPr lang="en-US"/>
          </a:p>
        </p:txBody>
      </p:sp>
      <p:grpSp>
        <p:nvGrpSpPr>
          <p:cNvPr id="64517" name="Group 5"/>
          <p:cNvGrpSpPr>
            <a:grpSpLocks/>
          </p:cNvGrpSpPr>
          <p:nvPr/>
        </p:nvGrpSpPr>
        <p:grpSpPr bwMode="auto">
          <a:xfrm>
            <a:off x="1295400" y="2286000"/>
            <a:ext cx="6070393" cy="1431925"/>
            <a:chOff x="1211263" y="3179763"/>
            <a:chExt cx="6070345" cy="1431240"/>
          </a:xfrm>
        </p:grpSpPr>
        <p:sp>
          <p:nvSpPr>
            <p:cNvPr id="7" name="Rectangle 5"/>
            <p:cNvSpPr>
              <a:spLocks noChangeArrowheads="1"/>
            </p:cNvSpPr>
            <p:nvPr/>
          </p:nvSpPr>
          <p:spPr bwMode="auto">
            <a:xfrm>
              <a:off x="2854313" y="3589142"/>
              <a:ext cx="884230" cy="307828"/>
            </a:xfrm>
            <a:prstGeom prst="rect">
              <a:avLst/>
            </a:prstGeom>
            <a:noFill/>
            <a:ln w="9525">
              <a:noFill/>
              <a:miter lim="800000"/>
              <a:headEnd/>
              <a:tailEnd/>
            </a:ln>
          </p:spPr>
          <p:txBody>
            <a:bodyPr wrap="none" lIns="0" tIns="0" rIns="0" bIns="0">
              <a:spAutoFit/>
            </a:bodyPr>
            <a:lstStyle/>
            <a:p>
              <a:pPr>
                <a:defRPr/>
              </a:pPr>
              <a:r>
                <a:rPr lang="en-CA" altLang="en-US" sz="2000" b="1" dirty="0">
                  <a:solidFill>
                    <a:srgbClr val="000000"/>
                  </a:solidFill>
                  <a:latin typeface="+mn-lt"/>
                </a:rPr>
                <a:t>Course</a:t>
              </a:r>
              <a:endParaRPr lang="en-CA" altLang="en-US" dirty="0">
                <a:latin typeface="+mn-lt"/>
              </a:endParaRPr>
            </a:p>
          </p:txBody>
        </p:sp>
        <p:grpSp>
          <p:nvGrpSpPr>
            <p:cNvPr id="64519" name="Group 7"/>
            <p:cNvGrpSpPr>
              <a:grpSpLocks/>
            </p:cNvGrpSpPr>
            <p:nvPr/>
          </p:nvGrpSpPr>
          <p:grpSpPr bwMode="auto">
            <a:xfrm>
              <a:off x="1211263" y="3179763"/>
              <a:ext cx="6070345" cy="1431240"/>
              <a:chOff x="1211263" y="3179763"/>
              <a:chExt cx="6070345" cy="1431240"/>
            </a:xfrm>
          </p:grpSpPr>
          <p:sp>
            <p:nvSpPr>
              <p:cNvPr id="10" name="Line 11"/>
              <p:cNvSpPr>
                <a:spLocks noChangeShapeType="1"/>
              </p:cNvSpPr>
              <p:nvPr/>
            </p:nvSpPr>
            <p:spPr bwMode="auto">
              <a:xfrm flipH="1">
                <a:off x="1876421" y="3541540"/>
                <a:ext cx="603245" cy="1587"/>
              </a:xfrm>
              <a:prstGeom prst="line">
                <a:avLst/>
              </a:prstGeom>
              <a:noFill/>
              <a:ln w="30163">
                <a:solidFill>
                  <a:srgbClr val="000000"/>
                </a:solidFill>
                <a:round/>
                <a:headEnd/>
                <a:tailEnd/>
              </a:ln>
            </p:spPr>
            <p:txBody>
              <a:bodyPr/>
              <a:lstStyle/>
              <a:p>
                <a:pPr>
                  <a:defRPr/>
                </a:pPr>
                <a:endParaRPr lang="en-US">
                  <a:latin typeface="+mn-lt"/>
                </a:endParaRPr>
              </a:p>
            </p:txBody>
          </p:sp>
          <p:sp>
            <p:nvSpPr>
              <p:cNvPr id="11" name="Line 13"/>
              <p:cNvSpPr>
                <a:spLocks noChangeShapeType="1"/>
              </p:cNvSpPr>
              <p:nvPr/>
            </p:nvSpPr>
            <p:spPr bwMode="auto">
              <a:xfrm>
                <a:off x="1876421" y="4296828"/>
                <a:ext cx="996942" cy="1587"/>
              </a:xfrm>
              <a:prstGeom prst="line">
                <a:avLst/>
              </a:prstGeom>
              <a:noFill/>
              <a:ln w="30163">
                <a:solidFill>
                  <a:srgbClr val="000000"/>
                </a:solidFill>
                <a:round/>
                <a:headEnd/>
                <a:tailEnd/>
              </a:ln>
            </p:spPr>
            <p:txBody>
              <a:bodyPr/>
              <a:lstStyle/>
              <a:p>
                <a:pPr>
                  <a:defRPr/>
                </a:pPr>
                <a:endParaRPr lang="en-US">
                  <a:latin typeface="+mn-lt"/>
                </a:endParaRPr>
              </a:p>
            </p:txBody>
          </p:sp>
          <p:grpSp>
            <p:nvGrpSpPr>
              <p:cNvPr id="64523" name="Group 11"/>
              <p:cNvGrpSpPr>
                <a:grpSpLocks/>
              </p:cNvGrpSpPr>
              <p:nvPr/>
            </p:nvGrpSpPr>
            <p:grpSpPr bwMode="auto">
              <a:xfrm>
                <a:off x="1211263" y="3179763"/>
                <a:ext cx="6070345" cy="1431240"/>
                <a:chOff x="1211263" y="3179763"/>
                <a:chExt cx="6070345" cy="1431240"/>
              </a:xfrm>
            </p:grpSpPr>
            <p:sp>
              <p:nvSpPr>
                <p:cNvPr id="13" name="Rectangle 4"/>
                <p:cNvSpPr>
                  <a:spLocks noChangeArrowheads="1"/>
                </p:cNvSpPr>
                <p:nvPr/>
              </p:nvSpPr>
              <p:spPr bwMode="auto">
                <a:xfrm>
                  <a:off x="2486016" y="3365412"/>
                  <a:ext cx="1482713" cy="696579"/>
                </a:xfrm>
                <a:prstGeom prst="rect">
                  <a:avLst/>
                </a:prstGeom>
                <a:noFill/>
                <a:ln w="30163">
                  <a:solidFill>
                    <a:srgbClr val="000000"/>
                  </a:solidFill>
                  <a:miter lim="800000"/>
                  <a:headEnd/>
                  <a:tailEnd/>
                </a:ln>
              </p:spPr>
              <p:txBody>
                <a:bodyPr/>
                <a:lstStyle/>
                <a:p>
                  <a:pPr>
                    <a:defRPr/>
                  </a:pPr>
                  <a:endParaRPr lang="en-US">
                    <a:latin typeface="+mn-lt"/>
                  </a:endParaRPr>
                </a:p>
              </p:txBody>
            </p:sp>
            <p:sp>
              <p:nvSpPr>
                <p:cNvPr id="14" name="Line 6"/>
                <p:cNvSpPr>
                  <a:spLocks noChangeShapeType="1"/>
                </p:cNvSpPr>
                <p:nvPr/>
              </p:nvSpPr>
              <p:spPr bwMode="auto">
                <a:xfrm>
                  <a:off x="3983016" y="3471723"/>
                  <a:ext cx="603245" cy="1587"/>
                </a:xfrm>
                <a:prstGeom prst="line">
                  <a:avLst/>
                </a:prstGeom>
                <a:noFill/>
                <a:ln w="30163">
                  <a:solidFill>
                    <a:srgbClr val="000000"/>
                  </a:solidFill>
                  <a:round/>
                  <a:headEnd/>
                  <a:tailEnd/>
                </a:ln>
              </p:spPr>
              <p:txBody>
                <a:bodyPr/>
                <a:lstStyle/>
                <a:p>
                  <a:pPr>
                    <a:defRPr/>
                  </a:pPr>
                  <a:endParaRPr lang="en-US">
                    <a:latin typeface="+mn-lt"/>
                  </a:endParaRPr>
                </a:p>
              </p:txBody>
            </p:sp>
            <p:sp>
              <p:nvSpPr>
                <p:cNvPr id="15" name="Line 7"/>
                <p:cNvSpPr>
                  <a:spLocks noChangeShapeType="1"/>
                </p:cNvSpPr>
                <p:nvPr/>
              </p:nvSpPr>
              <p:spPr bwMode="auto">
                <a:xfrm>
                  <a:off x="4586261" y="3471723"/>
                  <a:ext cx="1588" cy="453808"/>
                </a:xfrm>
                <a:prstGeom prst="line">
                  <a:avLst/>
                </a:prstGeom>
                <a:noFill/>
                <a:ln w="30163">
                  <a:solidFill>
                    <a:srgbClr val="000000"/>
                  </a:solidFill>
                  <a:round/>
                  <a:headEnd/>
                  <a:tailEnd/>
                </a:ln>
              </p:spPr>
              <p:txBody>
                <a:bodyPr/>
                <a:lstStyle/>
                <a:p>
                  <a:pPr>
                    <a:defRPr/>
                  </a:pPr>
                  <a:endParaRPr lang="en-US">
                    <a:latin typeface="+mn-lt"/>
                  </a:endParaRPr>
                </a:p>
              </p:txBody>
            </p:sp>
            <p:sp>
              <p:nvSpPr>
                <p:cNvPr id="16" name="Line 8"/>
                <p:cNvSpPr>
                  <a:spLocks noChangeShapeType="1"/>
                </p:cNvSpPr>
                <p:nvPr/>
              </p:nvSpPr>
              <p:spPr bwMode="auto">
                <a:xfrm flipH="1">
                  <a:off x="3983016" y="3925531"/>
                  <a:ext cx="603245" cy="1587"/>
                </a:xfrm>
                <a:prstGeom prst="line">
                  <a:avLst/>
                </a:prstGeom>
                <a:noFill/>
                <a:ln w="30163">
                  <a:solidFill>
                    <a:srgbClr val="000000"/>
                  </a:solidFill>
                  <a:round/>
                  <a:headEnd/>
                  <a:tailEnd/>
                </a:ln>
              </p:spPr>
              <p:txBody>
                <a:bodyPr/>
                <a:lstStyle/>
                <a:p>
                  <a:pPr>
                    <a:defRPr/>
                  </a:pPr>
                  <a:endParaRPr lang="en-US">
                    <a:latin typeface="+mn-lt"/>
                  </a:endParaRPr>
                </a:p>
              </p:txBody>
            </p:sp>
            <p:sp>
              <p:nvSpPr>
                <p:cNvPr id="17" name="Rectangle 9"/>
                <p:cNvSpPr>
                  <a:spLocks noChangeArrowheads="1"/>
                </p:cNvSpPr>
                <p:nvPr/>
              </p:nvSpPr>
              <p:spPr bwMode="auto">
                <a:xfrm>
                  <a:off x="4013179" y="3654199"/>
                  <a:ext cx="104774" cy="323695"/>
                </a:xfrm>
                <a:prstGeom prst="rect">
                  <a:avLst/>
                </a:prstGeom>
                <a:noFill/>
                <a:ln w="9525">
                  <a:noFill/>
                  <a:miter lim="800000"/>
                  <a:headEnd/>
                  <a:tailEnd/>
                </a:ln>
              </p:spPr>
              <p:txBody>
                <a:bodyPr wrap="none" lIns="0" tIns="0" rIns="0" bIns="0">
                  <a:spAutoFit/>
                </a:bodyPr>
                <a:lstStyle/>
                <a:p>
                  <a:pPr>
                    <a:defRPr/>
                  </a:pPr>
                  <a:r>
                    <a:rPr lang="en-CA" altLang="en-US" sz="2100">
                      <a:solidFill>
                        <a:srgbClr val="000000"/>
                      </a:solidFill>
                      <a:latin typeface="+mn-lt"/>
                    </a:rPr>
                    <a:t>*</a:t>
                  </a:r>
                  <a:endParaRPr lang="en-CA" altLang="en-US">
                    <a:latin typeface="+mn-lt"/>
                  </a:endParaRPr>
                </a:p>
              </p:txBody>
            </p:sp>
            <p:sp>
              <p:nvSpPr>
                <p:cNvPr id="18" name="Rectangle 10"/>
                <p:cNvSpPr>
                  <a:spLocks noChangeArrowheads="1"/>
                </p:cNvSpPr>
                <p:nvPr/>
              </p:nvSpPr>
              <p:spPr bwMode="auto">
                <a:xfrm>
                  <a:off x="4676749" y="3501872"/>
                  <a:ext cx="2604859" cy="292248"/>
                </a:xfrm>
                <a:prstGeom prst="rect">
                  <a:avLst/>
                </a:prstGeom>
                <a:noFill/>
                <a:ln w="9525">
                  <a:noFill/>
                  <a:miter lim="800000"/>
                  <a:headEnd/>
                  <a:tailEnd/>
                </a:ln>
              </p:spPr>
              <p:txBody>
                <a:bodyPr wrap="none" lIns="0" tIns="0" rIns="0" bIns="0">
                  <a:spAutoFit/>
                </a:bodyPr>
                <a:lstStyle/>
                <a:p>
                  <a:pPr>
                    <a:defRPr/>
                  </a:pPr>
                  <a:r>
                    <a:rPr lang="en-CA" altLang="en-US" sz="1900" dirty="0" err="1">
                      <a:solidFill>
                        <a:srgbClr val="000000"/>
                      </a:solidFill>
                      <a:latin typeface="+mn-lt"/>
                    </a:rPr>
                    <a:t>isMutuallyExclusiveWith</a:t>
                  </a:r>
                  <a:endParaRPr lang="en-CA" altLang="en-US" sz="1900" dirty="0">
                    <a:latin typeface="+mn-lt"/>
                  </a:endParaRPr>
                </a:p>
              </p:txBody>
            </p:sp>
            <p:sp>
              <p:nvSpPr>
                <p:cNvPr id="19" name="Line 12"/>
                <p:cNvSpPr>
                  <a:spLocks noChangeShapeType="1"/>
                </p:cNvSpPr>
                <p:nvPr/>
              </p:nvSpPr>
              <p:spPr bwMode="auto">
                <a:xfrm>
                  <a:off x="1885946" y="3541540"/>
                  <a:ext cx="1587" cy="755289"/>
                </a:xfrm>
                <a:prstGeom prst="line">
                  <a:avLst/>
                </a:prstGeom>
                <a:noFill/>
                <a:ln w="30163">
                  <a:solidFill>
                    <a:srgbClr val="000000"/>
                  </a:solidFill>
                  <a:round/>
                  <a:headEnd/>
                  <a:tailEnd/>
                </a:ln>
              </p:spPr>
              <p:txBody>
                <a:bodyPr/>
                <a:lstStyle/>
                <a:p>
                  <a:pPr>
                    <a:defRPr/>
                  </a:pPr>
                  <a:endParaRPr lang="en-US">
                    <a:latin typeface="+mn-lt"/>
                  </a:endParaRPr>
                </a:p>
              </p:txBody>
            </p:sp>
            <p:sp>
              <p:nvSpPr>
                <p:cNvPr id="20" name="Rectangle 14"/>
                <p:cNvSpPr>
                  <a:spLocks noChangeArrowheads="1"/>
                </p:cNvSpPr>
                <p:nvPr/>
              </p:nvSpPr>
              <p:spPr bwMode="auto">
                <a:xfrm>
                  <a:off x="2690801" y="4025496"/>
                  <a:ext cx="104774" cy="323695"/>
                </a:xfrm>
                <a:prstGeom prst="rect">
                  <a:avLst/>
                </a:prstGeom>
                <a:noFill/>
                <a:ln w="9525">
                  <a:noFill/>
                  <a:miter lim="800000"/>
                  <a:headEnd/>
                  <a:tailEnd/>
                </a:ln>
              </p:spPr>
              <p:txBody>
                <a:bodyPr wrap="none" lIns="0" tIns="0" rIns="0" bIns="0">
                  <a:spAutoFit/>
                </a:bodyPr>
                <a:lstStyle/>
                <a:p>
                  <a:pPr>
                    <a:defRPr/>
                  </a:pPr>
                  <a:r>
                    <a:rPr lang="en-CA" altLang="en-US" sz="2100">
                      <a:solidFill>
                        <a:srgbClr val="000000"/>
                      </a:solidFill>
                      <a:latin typeface="+mn-lt"/>
                    </a:rPr>
                    <a:t>*</a:t>
                  </a:r>
                  <a:endParaRPr lang="en-CA" altLang="en-US">
                    <a:latin typeface="+mn-lt"/>
                  </a:endParaRPr>
                </a:p>
              </p:txBody>
            </p:sp>
            <p:sp>
              <p:nvSpPr>
                <p:cNvPr id="21" name="Rectangle 15"/>
                <p:cNvSpPr>
                  <a:spLocks noChangeArrowheads="1"/>
                </p:cNvSpPr>
                <p:nvPr/>
              </p:nvSpPr>
              <p:spPr bwMode="auto">
                <a:xfrm>
                  <a:off x="2328854" y="3571688"/>
                  <a:ext cx="104774" cy="323695"/>
                </a:xfrm>
                <a:prstGeom prst="rect">
                  <a:avLst/>
                </a:prstGeom>
                <a:noFill/>
                <a:ln w="9525">
                  <a:noFill/>
                  <a:miter lim="800000"/>
                  <a:headEnd/>
                  <a:tailEnd/>
                </a:ln>
              </p:spPr>
              <p:txBody>
                <a:bodyPr wrap="none" lIns="0" tIns="0" rIns="0" bIns="0">
                  <a:spAutoFit/>
                </a:bodyPr>
                <a:lstStyle/>
                <a:p>
                  <a:pPr>
                    <a:defRPr/>
                  </a:pPr>
                  <a:r>
                    <a:rPr lang="en-CA" altLang="en-US" sz="2100">
                      <a:solidFill>
                        <a:srgbClr val="000000"/>
                      </a:solidFill>
                      <a:latin typeface="+mn-lt"/>
                    </a:rPr>
                    <a:t>*</a:t>
                  </a:r>
                  <a:endParaRPr lang="en-CA" altLang="en-US">
                    <a:latin typeface="+mn-lt"/>
                  </a:endParaRPr>
                </a:p>
              </p:txBody>
            </p:sp>
            <p:sp>
              <p:nvSpPr>
                <p:cNvPr id="22" name="Rectangle 16"/>
                <p:cNvSpPr>
                  <a:spLocks noChangeArrowheads="1"/>
                </p:cNvSpPr>
                <p:nvPr/>
              </p:nvSpPr>
              <p:spPr bwMode="auto">
                <a:xfrm>
                  <a:off x="2260593" y="4287308"/>
                  <a:ext cx="1406514" cy="323695"/>
                </a:xfrm>
                <a:prstGeom prst="rect">
                  <a:avLst/>
                </a:prstGeom>
                <a:noFill/>
                <a:ln w="9525">
                  <a:noFill/>
                  <a:miter lim="800000"/>
                  <a:headEnd/>
                  <a:tailEnd/>
                </a:ln>
              </p:spPr>
              <p:txBody>
                <a:bodyPr wrap="none" lIns="0" tIns="0" rIns="0" bIns="0">
                  <a:spAutoFit/>
                </a:bodyPr>
                <a:lstStyle/>
                <a:p>
                  <a:pPr>
                    <a:defRPr/>
                  </a:pPr>
                  <a:r>
                    <a:rPr lang="en-CA" altLang="en-US" sz="2100">
                      <a:solidFill>
                        <a:srgbClr val="000000"/>
                      </a:solidFill>
                      <a:latin typeface="+mn-lt"/>
                    </a:rPr>
                    <a:t>prerequisite</a:t>
                  </a:r>
                  <a:endParaRPr lang="en-CA" altLang="en-US">
                    <a:latin typeface="+mn-lt"/>
                  </a:endParaRPr>
                </a:p>
              </p:txBody>
            </p:sp>
            <p:sp>
              <p:nvSpPr>
                <p:cNvPr id="23" name="Rectangle 17"/>
                <p:cNvSpPr>
                  <a:spLocks noChangeArrowheads="1"/>
                </p:cNvSpPr>
                <p:nvPr/>
              </p:nvSpPr>
              <p:spPr bwMode="auto">
                <a:xfrm>
                  <a:off x="1211263" y="3179763"/>
                  <a:ext cx="1217603" cy="323695"/>
                </a:xfrm>
                <a:prstGeom prst="rect">
                  <a:avLst/>
                </a:prstGeom>
                <a:noFill/>
                <a:ln w="9525">
                  <a:noFill/>
                  <a:miter lim="800000"/>
                  <a:headEnd/>
                  <a:tailEnd/>
                </a:ln>
              </p:spPr>
              <p:txBody>
                <a:bodyPr wrap="none" lIns="0" tIns="0" rIns="0" bIns="0">
                  <a:spAutoFit/>
                </a:bodyPr>
                <a:lstStyle/>
                <a:p>
                  <a:pPr>
                    <a:defRPr/>
                  </a:pPr>
                  <a:r>
                    <a:rPr lang="en-CA" altLang="en-US" sz="2100" dirty="0">
                      <a:solidFill>
                        <a:srgbClr val="000000"/>
                      </a:solidFill>
                      <a:latin typeface="+mn-lt"/>
                    </a:rPr>
                    <a:t>successor</a:t>
                  </a:r>
                  <a:endParaRPr lang="en-CA" altLang="en-US" dirty="0">
                    <a:latin typeface="+mn-lt"/>
                  </a:endParaRPr>
                </a:p>
              </p:txBody>
            </p:sp>
            <p:sp>
              <p:nvSpPr>
                <p:cNvPr id="24" name="Rectangle 18"/>
                <p:cNvSpPr>
                  <a:spLocks noChangeArrowheads="1"/>
                </p:cNvSpPr>
                <p:nvPr/>
              </p:nvSpPr>
              <p:spPr bwMode="auto">
                <a:xfrm>
                  <a:off x="4043341" y="3230539"/>
                  <a:ext cx="104774" cy="323695"/>
                </a:xfrm>
                <a:prstGeom prst="rect">
                  <a:avLst/>
                </a:prstGeom>
                <a:noFill/>
                <a:ln w="9525">
                  <a:noFill/>
                  <a:miter lim="800000"/>
                  <a:headEnd/>
                  <a:tailEnd/>
                </a:ln>
              </p:spPr>
              <p:txBody>
                <a:bodyPr wrap="none" lIns="0" tIns="0" rIns="0" bIns="0">
                  <a:spAutoFit/>
                </a:bodyPr>
                <a:lstStyle/>
                <a:p>
                  <a:pPr>
                    <a:defRPr/>
                  </a:pPr>
                  <a:r>
                    <a:rPr lang="en-CA" altLang="en-US" sz="2100">
                      <a:solidFill>
                        <a:srgbClr val="000000"/>
                      </a:solidFill>
                      <a:latin typeface="+mn-lt"/>
                    </a:rPr>
                    <a:t>*</a:t>
                  </a:r>
                  <a:endParaRPr lang="en-CA" altLang="en-US">
                    <a:latin typeface="+mn-lt"/>
                  </a:endParaRPr>
                </a:p>
              </p:txBody>
            </p:sp>
          </p:grpSp>
        </p:grpSp>
        <p:sp>
          <p:nvSpPr>
            <p:cNvPr id="9" name="Line 19"/>
            <p:cNvSpPr>
              <a:spLocks noChangeShapeType="1"/>
            </p:cNvSpPr>
            <p:nvPr/>
          </p:nvSpPr>
          <p:spPr bwMode="auto">
            <a:xfrm>
              <a:off x="2854313" y="4055644"/>
              <a:ext cx="1587" cy="241185"/>
            </a:xfrm>
            <a:prstGeom prst="line">
              <a:avLst/>
            </a:prstGeom>
            <a:noFill/>
            <a:ln w="30163">
              <a:solidFill>
                <a:srgbClr val="000000"/>
              </a:solidFill>
              <a:round/>
              <a:headEnd/>
              <a:tailEnd/>
            </a:ln>
          </p:spPr>
          <p:txBody>
            <a:bodyPr/>
            <a:lstStyle/>
            <a:p>
              <a:pPr>
                <a:defRPr/>
              </a:pPr>
              <a:endParaRPr lang="en-US">
                <a:latin typeface="+mn-lt"/>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Rolename</a:t>
            </a:r>
            <a:r>
              <a:rPr lang="en-US" dirty="0" smtClean="0"/>
              <a:t> mandatory in context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CA2582C8-F670-5B42-BE41-FC89F2ED1C85}" type="slidenum">
              <a:rPr lang="en-US" smtClean="0"/>
              <a:pPr>
                <a:defRPr/>
              </a:pPr>
              <a:t>36</a:t>
            </a:fld>
            <a:endParaRPr lang="en-US"/>
          </a:p>
        </p:txBody>
      </p:sp>
      <p:sp>
        <p:nvSpPr>
          <p:cNvPr id="7" name="Rectangle 4"/>
          <p:cNvSpPr>
            <a:spLocks noChangeArrowheads="1"/>
          </p:cNvSpPr>
          <p:nvPr/>
        </p:nvSpPr>
        <p:spPr bwMode="auto">
          <a:xfrm>
            <a:off x="1908175" y="2471738"/>
            <a:ext cx="1482725" cy="696912"/>
          </a:xfrm>
          <a:prstGeom prst="rect">
            <a:avLst/>
          </a:prstGeom>
          <a:noFill/>
          <a:ln w="30163">
            <a:solidFill>
              <a:srgbClr val="000000"/>
            </a:solidFill>
            <a:miter lim="800000"/>
            <a:headEnd/>
            <a:tailEnd/>
          </a:ln>
        </p:spPr>
        <p:txBody>
          <a:bodyPr/>
          <a:lstStyle/>
          <a:p>
            <a:pPr algn="ctr">
              <a:defRPr/>
            </a:pPr>
            <a:r>
              <a:rPr lang="en-US" sz="2000" dirty="0">
                <a:latin typeface="+mn-lt"/>
              </a:rPr>
              <a:t>Team</a:t>
            </a:r>
          </a:p>
        </p:txBody>
      </p:sp>
      <p:sp>
        <p:nvSpPr>
          <p:cNvPr id="8" name="Rectangle 4"/>
          <p:cNvSpPr>
            <a:spLocks noChangeArrowheads="1"/>
          </p:cNvSpPr>
          <p:nvPr/>
        </p:nvSpPr>
        <p:spPr bwMode="auto">
          <a:xfrm>
            <a:off x="5580063" y="2471738"/>
            <a:ext cx="1482725" cy="696912"/>
          </a:xfrm>
          <a:prstGeom prst="rect">
            <a:avLst/>
          </a:prstGeom>
          <a:noFill/>
          <a:ln w="30163">
            <a:solidFill>
              <a:srgbClr val="000000"/>
            </a:solidFill>
            <a:miter lim="800000"/>
            <a:headEnd/>
            <a:tailEnd/>
          </a:ln>
        </p:spPr>
        <p:txBody>
          <a:bodyPr/>
          <a:lstStyle/>
          <a:p>
            <a:pPr algn="ctr">
              <a:defRPr/>
            </a:pPr>
            <a:r>
              <a:rPr lang="en-US" sz="2000" dirty="0">
                <a:latin typeface="+mn-lt"/>
              </a:rPr>
              <a:t>Person</a:t>
            </a:r>
          </a:p>
        </p:txBody>
      </p:sp>
      <p:cxnSp>
        <p:nvCxnSpPr>
          <p:cNvPr id="10" name="Straight Arrow Connector 9"/>
          <p:cNvCxnSpPr>
            <a:stCxn id="7" idx="3"/>
            <a:endCxn id="8" idx="1"/>
          </p:cNvCxnSpPr>
          <p:nvPr/>
        </p:nvCxnSpPr>
        <p:spPr bwMode="auto">
          <a:xfrm>
            <a:off x="3390900" y="2820988"/>
            <a:ext cx="2189163" cy="0"/>
          </a:xfrm>
          <a:prstGeom prst="straightConnector1">
            <a:avLst/>
          </a:prstGeom>
          <a:solidFill>
            <a:schemeClr val="accent1"/>
          </a:solidFill>
          <a:ln w="28575"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Elbow Connector 11"/>
          <p:cNvCxnSpPr>
            <a:stCxn id="7" idx="0"/>
            <a:endCxn id="8" idx="0"/>
          </p:cNvCxnSpPr>
          <p:nvPr/>
        </p:nvCxnSpPr>
        <p:spPr bwMode="auto">
          <a:xfrm rot="5400000" flipH="1" flipV="1">
            <a:off x="4485482" y="635794"/>
            <a:ext cx="12700" cy="3671887"/>
          </a:xfrm>
          <a:prstGeom prst="bentConnector3">
            <a:avLst>
              <a:gd name="adj1" fmla="val 5700000"/>
            </a:avLst>
          </a:prstGeom>
          <a:solidFill>
            <a:schemeClr val="accent1"/>
          </a:solidFill>
          <a:ln w="28575"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TextBox 13"/>
          <p:cNvSpPr txBox="1"/>
          <p:nvPr/>
        </p:nvSpPr>
        <p:spPr>
          <a:xfrm>
            <a:off x="4284663" y="2820988"/>
            <a:ext cx="1146175" cy="368300"/>
          </a:xfrm>
          <a:prstGeom prst="rect">
            <a:avLst/>
          </a:prstGeom>
          <a:noFill/>
        </p:spPr>
        <p:txBody>
          <a:bodyPr wrap="none">
            <a:spAutoFit/>
          </a:bodyPr>
          <a:lstStyle/>
          <a:p>
            <a:pPr>
              <a:defRPr/>
            </a:pPr>
            <a:r>
              <a:rPr lang="en-US" sz="1800" dirty="0">
                <a:latin typeface="+mn-lt"/>
              </a:rPr>
              <a:t>members</a:t>
            </a:r>
          </a:p>
        </p:txBody>
      </p:sp>
      <p:sp>
        <p:nvSpPr>
          <p:cNvPr id="15" name="TextBox 14"/>
          <p:cNvSpPr txBox="1"/>
          <p:nvPr/>
        </p:nvSpPr>
        <p:spPr>
          <a:xfrm>
            <a:off x="6515100" y="2060575"/>
            <a:ext cx="1095375" cy="369888"/>
          </a:xfrm>
          <a:prstGeom prst="rect">
            <a:avLst/>
          </a:prstGeom>
          <a:noFill/>
        </p:spPr>
        <p:txBody>
          <a:bodyPr wrap="none">
            <a:spAutoFit/>
          </a:bodyPr>
          <a:lstStyle/>
          <a:p>
            <a:pPr>
              <a:defRPr/>
            </a:pPr>
            <a:r>
              <a:rPr lang="en-US" sz="1800" dirty="0">
                <a:latin typeface="+mn-lt"/>
              </a:rPr>
              <a:t>manager</a:t>
            </a:r>
          </a:p>
        </p:txBody>
      </p:sp>
      <p:sp>
        <p:nvSpPr>
          <p:cNvPr id="17" name="TextBox 16"/>
          <p:cNvSpPr txBox="1"/>
          <p:nvPr/>
        </p:nvSpPr>
        <p:spPr>
          <a:xfrm>
            <a:off x="5867400" y="2024063"/>
            <a:ext cx="314325" cy="368300"/>
          </a:xfrm>
          <a:prstGeom prst="rect">
            <a:avLst/>
          </a:prstGeom>
          <a:noFill/>
        </p:spPr>
        <p:txBody>
          <a:bodyPr wrap="none">
            <a:spAutoFit/>
          </a:bodyPr>
          <a:lstStyle/>
          <a:p>
            <a:pPr>
              <a:defRPr/>
            </a:pPr>
            <a:r>
              <a:rPr lang="en-US" sz="1800" dirty="0">
                <a:latin typeface="+mn-lt"/>
              </a:rPr>
              <a:t>1</a:t>
            </a:r>
          </a:p>
        </p:txBody>
      </p:sp>
      <p:sp>
        <p:nvSpPr>
          <p:cNvPr id="18" name="TextBox 17"/>
          <p:cNvSpPr txBox="1"/>
          <p:nvPr/>
        </p:nvSpPr>
        <p:spPr>
          <a:xfrm>
            <a:off x="4899025" y="2392363"/>
            <a:ext cx="531813" cy="369887"/>
          </a:xfrm>
          <a:prstGeom prst="rect">
            <a:avLst/>
          </a:prstGeom>
          <a:noFill/>
        </p:spPr>
        <p:txBody>
          <a:bodyPr wrap="none">
            <a:spAutoFit/>
          </a:bodyPr>
          <a:lstStyle/>
          <a:p>
            <a:pPr>
              <a:defRPr/>
            </a:pPr>
            <a:r>
              <a:rPr lang="en-US" sz="1800" dirty="0">
                <a:latin typeface="+mn-lt"/>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Constraining Associations: ordered</a:t>
            </a:r>
            <a:endParaRPr lang="en-US" dirty="0"/>
          </a:p>
        </p:txBody>
      </p:sp>
      <p:sp>
        <p:nvSpPr>
          <p:cNvPr id="3" name="Content Placeholder 2"/>
          <p:cNvSpPr>
            <a:spLocks noGrp="1"/>
          </p:cNvSpPr>
          <p:nvPr>
            <p:ph idx="1"/>
          </p:nvPr>
        </p:nvSpPr>
        <p:spPr/>
        <p:txBody>
          <a:bodyPr/>
          <a:lstStyle/>
          <a:p>
            <a:pPr>
              <a:defRPr/>
            </a:pPr>
            <a:r>
              <a:rPr lang="en-US" dirty="0" smtClean="0"/>
              <a:t>Many different ways to specify a constraint on an association.</a:t>
            </a:r>
          </a:p>
          <a:p>
            <a:pPr>
              <a:defRPr/>
            </a:pPr>
            <a:r>
              <a:rPr lang="en-US" dirty="0" smtClean="0"/>
              <a:t>One important one (see discussion on OCL): </a:t>
            </a:r>
            <a:r>
              <a:rPr lang="en-US" b="1" dirty="0" smtClean="0"/>
              <a:t>{ordered}</a:t>
            </a:r>
          </a:p>
          <a:p>
            <a:pPr lvl="1">
              <a:defRPr/>
            </a:pPr>
            <a:r>
              <a:rPr lang="en-US" dirty="0" smtClean="0"/>
              <a:t>Specifies that the instances are ordered </a:t>
            </a:r>
          </a:p>
          <a:p>
            <a:pPr lvl="1">
              <a:defRPr/>
            </a:pPr>
            <a:r>
              <a:rPr lang="en-US" dirty="0" smtClean="0"/>
              <a:t>Note: there is a difference between ordered and sorted</a:t>
            </a:r>
          </a:p>
          <a:p>
            <a:pPr lvl="2">
              <a:defRPr/>
            </a:pPr>
            <a:r>
              <a:rPr lang="en-US" dirty="0" smtClean="0"/>
              <a:t>Sorting requires a sorting criterion (e.g., alphabetical)</a:t>
            </a:r>
          </a:p>
          <a:p>
            <a:pPr lvl="2">
              <a:defRPr/>
            </a:pPr>
            <a:r>
              <a:rPr lang="en-US" dirty="0" smtClean="0"/>
              <a:t>Ordered simply means we have a first, second, … last element.</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E0895B6E-F1ED-B54E-9E08-E56809641413}" type="slidenum">
              <a:rPr lang="en-US" smtClean="0"/>
              <a:pPr>
                <a:defRPr/>
              </a:pPr>
              <a:t>37</a:t>
            </a:fld>
            <a:endParaRPr lang="en-US"/>
          </a:p>
        </p:txBody>
      </p:sp>
      <p:sp>
        <p:nvSpPr>
          <p:cNvPr id="66565" name="Line 4"/>
          <p:cNvSpPr>
            <a:spLocks noChangeShapeType="1"/>
          </p:cNvSpPr>
          <p:nvPr/>
        </p:nvSpPr>
        <p:spPr bwMode="auto">
          <a:xfrm>
            <a:off x="3133725" y="3806825"/>
            <a:ext cx="2851150" cy="158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566" name="Rectangle 6"/>
          <p:cNvSpPr>
            <a:spLocks noChangeArrowheads="1"/>
          </p:cNvSpPr>
          <p:nvPr/>
        </p:nvSpPr>
        <p:spPr bwMode="auto">
          <a:xfrm>
            <a:off x="952500" y="3552825"/>
            <a:ext cx="2181225" cy="604838"/>
          </a:xfrm>
          <a:prstGeom prst="rect">
            <a:avLst/>
          </a:prstGeom>
          <a:solidFill>
            <a:schemeClr val="bg1"/>
          </a:solidFill>
          <a:ln w="28575">
            <a:solidFill>
              <a:srgbClr val="000000"/>
            </a:solidFill>
            <a:miter lim="800000"/>
            <a:headEnd/>
            <a:tailEnd/>
          </a:ln>
        </p:spPr>
        <p:txBody>
          <a:bodyPr/>
          <a:lstStyle/>
          <a:p>
            <a:endParaRPr lang="en-US"/>
          </a:p>
        </p:txBody>
      </p:sp>
      <p:sp>
        <p:nvSpPr>
          <p:cNvPr id="66567" name="Rectangle 7"/>
          <p:cNvSpPr>
            <a:spLocks noChangeArrowheads="1"/>
          </p:cNvSpPr>
          <p:nvPr/>
        </p:nvSpPr>
        <p:spPr bwMode="auto">
          <a:xfrm>
            <a:off x="1225550" y="3679825"/>
            <a:ext cx="1466850" cy="24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FieldOfficer</a:t>
            </a:r>
            <a:endParaRPr lang="en-US" sz="1600">
              <a:latin typeface="Courier New" charset="0"/>
            </a:endParaRPr>
          </a:p>
        </p:txBody>
      </p:sp>
      <p:sp>
        <p:nvSpPr>
          <p:cNvPr id="66568" name="Rectangle 9"/>
          <p:cNvSpPr>
            <a:spLocks noChangeArrowheads="1"/>
          </p:cNvSpPr>
          <p:nvPr/>
        </p:nvSpPr>
        <p:spPr bwMode="auto">
          <a:xfrm>
            <a:off x="5984875" y="3552825"/>
            <a:ext cx="2206625" cy="604838"/>
          </a:xfrm>
          <a:prstGeom prst="rect">
            <a:avLst/>
          </a:prstGeom>
          <a:solidFill>
            <a:schemeClr val="bg1"/>
          </a:solidFill>
          <a:ln w="28575">
            <a:solidFill>
              <a:srgbClr val="000000"/>
            </a:solidFill>
            <a:miter lim="800000"/>
            <a:headEnd/>
            <a:tailEnd/>
          </a:ln>
        </p:spPr>
        <p:txBody>
          <a:bodyPr/>
          <a:lstStyle/>
          <a:p>
            <a:endParaRPr lang="en-US"/>
          </a:p>
        </p:txBody>
      </p:sp>
      <p:sp>
        <p:nvSpPr>
          <p:cNvPr id="66569" name="Rectangle 10"/>
          <p:cNvSpPr>
            <a:spLocks noChangeArrowheads="1"/>
          </p:cNvSpPr>
          <p:nvPr/>
        </p:nvSpPr>
        <p:spPr bwMode="auto">
          <a:xfrm>
            <a:off x="6134100" y="3679825"/>
            <a:ext cx="1711325" cy="24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IncidentReport</a:t>
            </a:r>
            <a:endParaRPr lang="en-US" sz="1600">
              <a:latin typeface="Courier New" charset="0"/>
            </a:endParaRPr>
          </a:p>
        </p:txBody>
      </p:sp>
      <p:sp>
        <p:nvSpPr>
          <p:cNvPr id="66570" name="Rectangle 11"/>
          <p:cNvSpPr>
            <a:spLocks noChangeArrowheads="1"/>
          </p:cNvSpPr>
          <p:nvPr/>
        </p:nvSpPr>
        <p:spPr bwMode="auto">
          <a:xfrm>
            <a:off x="5808663" y="3495675"/>
            <a:ext cx="122237" cy="24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66571" name="Rectangle 12"/>
          <p:cNvSpPr>
            <a:spLocks noChangeArrowheads="1"/>
          </p:cNvSpPr>
          <p:nvPr/>
        </p:nvSpPr>
        <p:spPr bwMode="auto">
          <a:xfrm>
            <a:off x="3273425" y="3476625"/>
            <a:ext cx="1222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t>
            </a:r>
            <a:endParaRPr lang="en-US" sz="1600">
              <a:latin typeface="Courier New" charset="0"/>
            </a:endParaRPr>
          </a:p>
        </p:txBody>
      </p:sp>
      <p:sp>
        <p:nvSpPr>
          <p:cNvPr id="66572" name="Rectangle 30"/>
          <p:cNvSpPr>
            <a:spLocks noChangeArrowheads="1"/>
          </p:cNvSpPr>
          <p:nvPr/>
        </p:nvSpPr>
        <p:spPr bwMode="auto">
          <a:xfrm>
            <a:off x="3273425" y="3763963"/>
            <a:ext cx="733425" cy="24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author</a:t>
            </a:r>
            <a:endParaRPr lang="en-US" sz="1600">
              <a:latin typeface="Courier New" charset="0"/>
            </a:endParaRPr>
          </a:p>
        </p:txBody>
      </p:sp>
      <p:sp>
        <p:nvSpPr>
          <p:cNvPr id="66573" name="Rectangle 31"/>
          <p:cNvSpPr>
            <a:spLocks noChangeArrowheads="1"/>
          </p:cNvSpPr>
          <p:nvPr/>
        </p:nvSpPr>
        <p:spPr bwMode="auto">
          <a:xfrm>
            <a:off x="5126038" y="3781425"/>
            <a:ext cx="7334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report</a:t>
            </a:r>
            <a:endParaRPr lang="en-US" sz="1600">
              <a:latin typeface="Courier New" charset="0"/>
            </a:endParaRPr>
          </a:p>
        </p:txBody>
      </p:sp>
      <p:sp>
        <p:nvSpPr>
          <p:cNvPr id="66574" name="Rectangle 31"/>
          <p:cNvSpPr>
            <a:spLocks noChangeArrowheads="1"/>
          </p:cNvSpPr>
          <p:nvPr/>
        </p:nvSpPr>
        <p:spPr bwMode="auto">
          <a:xfrm>
            <a:off x="4602163" y="3429000"/>
            <a:ext cx="11080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FF0000"/>
                </a:solidFill>
                <a:latin typeface="Courier New" charset="0"/>
              </a:rPr>
              <a:t>{ordered}</a:t>
            </a:r>
            <a:endParaRPr lang="en-US" sz="1600">
              <a:solidFill>
                <a:srgbClr val="FF0000"/>
              </a:solidFill>
              <a:latin typeface="Courier New" charset="0"/>
            </a:endParaRPr>
          </a:p>
        </p:txBody>
      </p:sp>
      <p:sp>
        <p:nvSpPr>
          <p:cNvPr id="18" name="Content Placeholder 2"/>
          <p:cNvSpPr txBox="1">
            <a:spLocks/>
          </p:cNvSpPr>
          <p:nvPr/>
        </p:nvSpPr>
        <p:spPr bwMode="auto">
          <a:xfrm>
            <a:off x="685800" y="4292600"/>
            <a:ext cx="7772400" cy="173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230188" indent="-230188" algn="l" rtl="0" eaLnBrk="0" fontAlgn="base" hangingPunct="0">
              <a:spcBef>
                <a:spcPct val="20000"/>
              </a:spcBef>
              <a:spcAft>
                <a:spcPct val="0"/>
              </a:spcAft>
              <a:buChar char="•"/>
              <a:defRPr sz="2000">
                <a:solidFill>
                  <a:schemeClr val="tx1"/>
                </a:solidFill>
                <a:latin typeface="+mn-lt"/>
                <a:ea typeface="+mn-ea"/>
                <a:cs typeface="ＭＳ Ｐゴシック" charset="0"/>
              </a:defRPr>
            </a:lvl1pPr>
            <a:lvl2pPr marL="579438" indent="-234950" algn="l" rtl="0" eaLnBrk="0" fontAlgn="base" hangingPunct="0">
              <a:spcBef>
                <a:spcPct val="20000"/>
              </a:spcBef>
              <a:spcAft>
                <a:spcPct val="0"/>
              </a:spcAft>
              <a:buChar char="–"/>
              <a:defRPr>
                <a:solidFill>
                  <a:schemeClr val="tx1"/>
                </a:solidFill>
                <a:latin typeface="+mn-lt"/>
                <a:ea typeface="+mn-ea"/>
              </a:defRPr>
            </a:lvl2pPr>
            <a:lvl3pPr marL="922338" indent="-228600" algn="l" rtl="0" eaLnBrk="0" fontAlgn="base" hangingPunct="0">
              <a:spcBef>
                <a:spcPct val="20000"/>
              </a:spcBef>
              <a:spcAft>
                <a:spcPct val="0"/>
              </a:spcAft>
              <a:buChar char="•"/>
              <a:defRPr sz="1600">
                <a:solidFill>
                  <a:schemeClr val="tx1"/>
                </a:solidFill>
                <a:latin typeface="+mn-lt"/>
                <a:ea typeface="+mn-ea"/>
              </a:defRPr>
            </a:lvl3pPr>
            <a:lvl4pPr marL="1265238" indent="-228600" algn="l" rtl="0" eaLnBrk="0" fontAlgn="base" hangingPunct="0">
              <a:spcBef>
                <a:spcPct val="20000"/>
              </a:spcBef>
              <a:spcAft>
                <a:spcPct val="0"/>
              </a:spcAft>
              <a:buChar char="–"/>
              <a:defRPr sz="1600">
                <a:solidFill>
                  <a:schemeClr val="tx1"/>
                </a:solidFill>
                <a:latin typeface="+mn-lt"/>
                <a:ea typeface="+mn-ea"/>
              </a:defRPr>
            </a:lvl4pPr>
            <a:lvl5pPr marL="1608138" indent="-228600" algn="l" rtl="0" eaLnBrk="0" fontAlgn="base" hangingPunct="0">
              <a:spcBef>
                <a:spcPct val="20000"/>
              </a:spcBef>
              <a:spcAft>
                <a:spcPct val="0"/>
              </a:spcAft>
              <a:buChar char="»"/>
              <a:defRPr sz="1600">
                <a:solidFill>
                  <a:schemeClr val="tx1"/>
                </a:solidFill>
                <a:latin typeface="+mn-lt"/>
                <a:ea typeface="+mn-ea"/>
              </a:defRPr>
            </a:lvl5pPr>
            <a:lvl6pPr marL="2065338" indent="-228600" algn="l" rtl="0" eaLnBrk="0" fontAlgn="base" hangingPunct="0">
              <a:spcBef>
                <a:spcPct val="20000"/>
              </a:spcBef>
              <a:spcAft>
                <a:spcPct val="0"/>
              </a:spcAft>
              <a:buChar char="»"/>
              <a:defRPr sz="1400">
                <a:solidFill>
                  <a:schemeClr val="tx1"/>
                </a:solidFill>
                <a:latin typeface="+mn-lt"/>
                <a:ea typeface="+mn-ea"/>
              </a:defRPr>
            </a:lvl6pPr>
            <a:lvl7pPr marL="2522538" indent="-228600" algn="l" rtl="0" eaLnBrk="0" fontAlgn="base" hangingPunct="0">
              <a:spcBef>
                <a:spcPct val="20000"/>
              </a:spcBef>
              <a:spcAft>
                <a:spcPct val="0"/>
              </a:spcAft>
              <a:buChar char="»"/>
              <a:defRPr sz="1400">
                <a:solidFill>
                  <a:schemeClr val="tx1"/>
                </a:solidFill>
                <a:latin typeface="+mn-lt"/>
                <a:ea typeface="+mn-ea"/>
              </a:defRPr>
            </a:lvl7pPr>
            <a:lvl8pPr marL="2979738" indent="-228600" algn="l" rtl="0" eaLnBrk="0" fontAlgn="base" hangingPunct="0">
              <a:spcBef>
                <a:spcPct val="20000"/>
              </a:spcBef>
              <a:spcAft>
                <a:spcPct val="0"/>
              </a:spcAft>
              <a:buChar char="»"/>
              <a:defRPr sz="1400">
                <a:solidFill>
                  <a:schemeClr val="tx1"/>
                </a:solidFill>
                <a:latin typeface="+mn-lt"/>
                <a:ea typeface="+mn-ea"/>
              </a:defRPr>
            </a:lvl8pPr>
            <a:lvl9pPr marL="3436938" indent="-228600" algn="l" rtl="0" eaLnBrk="0" fontAlgn="base" hangingPunct="0">
              <a:spcBef>
                <a:spcPct val="20000"/>
              </a:spcBef>
              <a:spcAft>
                <a:spcPct val="0"/>
              </a:spcAft>
              <a:buChar char="»"/>
              <a:defRPr sz="1400">
                <a:solidFill>
                  <a:schemeClr val="tx1"/>
                </a:solidFill>
                <a:latin typeface="+mn-lt"/>
                <a:ea typeface="+mn-ea"/>
              </a:defRPr>
            </a:lvl9pPr>
          </a:lstStyle>
          <a:p>
            <a:pPr>
              <a:defRPr/>
            </a:pPr>
            <a:r>
              <a:rPr lang="en-US" sz="1800" dirty="0" smtClean="0"/>
              <a:t>A </a:t>
            </a:r>
            <a:r>
              <a:rPr lang="en-US" sz="1800" dirty="0" err="1" smtClean="0"/>
              <a:t>FieldOfficer</a:t>
            </a:r>
            <a:r>
              <a:rPr lang="en-US" sz="1800" dirty="0" smtClean="0"/>
              <a:t> instance is linked to 0 or more </a:t>
            </a:r>
            <a:r>
              <a:rPr lang="en-US" sz="1800" dirty="0" err="1" smtClean="0"/>
              <a:t>IncidentReport</a:t>
            </a:r>
            <a:r>
              <a:rPr lang="en-US" sz="1800" dirty="0" smtClean="0"/>
              <a:t> instances, i.e., a set of </a:t>
            </a:r>
            <a:r>
              <a:rPr lang="en-US" sz="1800" dirty="0" err="1" smtClean="0"/>
              <a:t>IncidentReport</a:t>
            </a:r>
            <a:r>
              <a:rPr lang="en-US" sz="1800" dirty="0" smtClean="0"/>
              <a:t> instances.</a:t>
            </a:r>
          </a:p>
          <a:p>
            <a:pPr>
              <a:defRPr/>
            </a:pPr>
            <a:r>
              <a:rPr lang="en-US" sz="1800" dirty="0" smtClean="0"/>
              <a:t>That set is ordered, i.e., it is a sequence and we can identify/access the first element of the set, the second, … the last.</a:t>
            </a:r>
          </a:p>
          <a:p>
            <a:pPr>
              <a:defRPr/>
            </a:pPr>
            <a:r>
              <a:rPr lang="en-US" sz="1800" dirty="0" smtClean="0"/>
              <a:t>No sorting criterion!</a:t>
            </a:r>
          </a:p>
          <a:p>
            <a:pPr>
              <a:defRPr/>
            </a:pPr>
            <a:endParaRPr lang="en-US" sz="1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Constraining Associations: subsets</a:t>
            </a:r>
            <a:endParaRPr lang="en-US" dirty="0"/>
          </a:p>
        </p:txBody>
      </p:sp>
      <p:sp>
        <p:nvSpPr>
          <p:cNvPr id="9" name="Content Placeholder 8"/>
          <p:cNvSpPr>
            <a:spLocks noGrp="1"/>
          </p:cNvSpPr>
          <p:nvPr>
            <p:ph idx="1"/>
          </p:nvPr>
        </p:nvSpPr>
        <p:spPr>
          <a:xfrm>
            <a:off x="685800" y="1071546"/>
            <a:ext cx="8029604" cy="2214578"/>
          </a:xfrm>
        </p:spPr>
        <p:txBody>
          <a:bodyPr/>
          <a:lstStyle/>
          <a:p>
            <a:r>
              <a:rPr lang="en-US" sz="1800" dirty="0" smtClean="0"/>
              <a:t>Syntax  </a:t>
            </a:r>
            <a:r>
              <a:rPr lang="en-US" sz="1800" dirty="0" smtClean="0">
                <a:solidFill>
                  <a:srgbClr val="0000FF"/>
                </a:solidFill>
              </a:rPr>
              <a:t>&lt;end-name1&gt; {subsets &lt;end-name2&gt;} </a:t>
            </a:r>
          </a:p>
          <a:p>
            <a:pPr lvl="1"/>
            <a:r>
              <a:rPr lang="en-US" sz="1600" dirty="0" smtClean="0"/>
              <a:t>placed near an association end &lt;end-name1&gt; (</a:t>
            </a:r>
            <a:r>
              <a:rPr lang="en-US" sz="1600" i="1" dirty="0" smtClean="0"/>
              <a:t>the </a:t>
            </a:r>
            <a:r>
              <a:rPr lang="en-US" sz="1600" i="1" dirty="0" err="1" smtClean="0"/>
              <a:t>subsetting</a:t>
            </a:r>
            <a:r>
              <a:rPr lang="en-US" sz="1600" i="1" dirty="0" smtClean="0"/>
              <a:t> end</a:t>
            </a:r>
            <a:r>
              <a:rPr lang="en-US" sz="1600" dirty="0" smtClean="0"/>
              <a:t>) indicates that it subsets &lt;end-name2&gt; (</a:t>
            </a:r>
            <a:r>
              <a:rPr lang="en-US" sz="1600" i="1" dirty="0" smtClean="0"/>
              <a:t>the </a:t>
            </a:r>
            <a:r>
              <a:rPr lang="en-US" sz="1600" i="1" dirty="0" err="1" smtClean="0"/>
              <a:t>subsetted</a:t>
            </a:r>
            <a:r>
              <a:rPr lang="en-US" sz="1600" i="1" dirty="0" smtClean="0"/>
              <a:t> end</a:t>
            </a:r>
            <a:r>
              <a:rPr lang="en-US" sz="1600" dirty="0" smtClean="0"/>
              <a:t>)</a:t>
            </a:r>
            <a:endParaRPr lang="en-US" sz="1800" dirty="0" smtClean="0"/>
          </a:p>
          <a:p>
            <a:r>
              <a:rPr lang="en-US" sz="1800" dirty="0" smtClean="0"/>
              <a:t>Effect: the set of instances of an association is a subset of the set of instances of another association.</a:t>
            </a:r>
          </a:p>
          <a:p>
            <a:pPr lvl="1"/>
            <a:r>
              <a:rPr lang="en-US" sz="1600" i="1" dirty="0" smtClean="0"/>
              <a:t>inclusion constraint </a:t>
            </a:r>
            <a:r>
              <a:rPr lang="en-US" sz="1600" dirty="0" smtClean="0"/>
              <a:t>between the </a:t>
            </a:r>
            <a:r>
              <a:rPr lang="en-US" sz="1600" dirty="0" err="1" smtClean="0"/>
              <a:t>subsetted</a:t>
            </a:r>
            <a:r>
              <a:rPr lang="en-US" sz="1600" dirty="0" smtClean="0"/>
              <a:t> and the </a:t>
            </a:r>
            <a:r>
              <a:rPr lang="en-US" sz="1600" dirty="0" err="1" smtClean="0"/>
              <a:t>subsetting</a:t>
            </a:r>
            <a:r>
              <a:rPr lang="en-US" sz="1600" dirty="0" smtClean="0"/>
              <a:t> associations</a:t>
            </a:r>
          </a:p>
          <a:p>
            <a:pPr lvl="1"/>
            <a:r>
              <a:rPr lang="en-US" sz="1600" dirty="0" smtClean="0"/>
              <a:t>population of the </a:t>
            </a:r>
            <a:r>
              <a:rPr lang="en-US" sz="1600" dirty="0" err="1" smtClean="0"/>
              <a:t>subsetting</a:t>
            </a:r>
            <a:r>
              <a:rPr lang="en-US" sz="1600" dirty="0" smtClean="0"/>
              <a:t> end must be included in that of the </a:t>
            </a:r>
            <a:r>
              <a:rPr lang="en-US" sz="1600" dirty="0" err="1" smtClean="0"/>
              <a:t>subsetted</a:t>
            </a:r>
            <a:r>
              <a:rPr lang="en-US" sz="1600" dirty="0" smtClean="0"/>
              <a:t> end.</a:t>
            </a:r>
          </a:p>
        </p:txBody>
      </p:sp>
      <p:sp>
        <p:nvSpPr>
          <p:cNvPr id="3"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4" name="Slide Number Placeholder 3"/>
          <p:cNvSpPr>
            <a:spLocks noGrp="1"/>
          </p:cNvSpPr>
          <p:nvPr>
            <p:ph type="sldNum" sz="quarter" idx="11"/>
          </p:nvPr>
        </p:nvSpPr>
        <p:spPr/>
        <p:txBody>
          <a:bodyPr/>
          <a:lstStyle/>
          <a:p>
            <a:pPr>
              <a:defRPr/>
            </a:pPr>
            <a:fld id="{A0913EF2-5EF0-A947-B292-2A2137C70A57}" type="slidenum">
              <a:rPr lang="en-US" smtClean="0"/>
              <a:pPr>
                <a:defRPr/>
              </a:pPr>
              <a:t>38</a:t>
            </a:fld>
            <a:endParaRPr lang="en-US"/>
          </a:p>
        </p:txBody>
      </p:sp>
      <p:pic>
        <p:nvPicPr>
          <p:cNvPr id="456707" name="Picture 3"/>
          <p:cNvPicPr>
            <a:picLocks noChangeAspect="1" noChangeArrowheads="1"/>
          </p:cNvPicPr>
          <p:nvPr/>
        </p:nvPicPr>
        <p:blipFill>
          <a:blip r:embed="rId2"/>
          <a:srcRect/>
          <a:stretch>
            <a:fillRect/>
          </a:stretch>
        </p:blipFill>
        <p:spPr bwMode="auto">
          <a:xfrm>
            <a:off x="2071687" y="3286124"/>
            <a:ext cx="5000625" cy="2724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a:t>
            </a:r>
            <a:r>
              <a:rPr lang="en-US" dirty="0" err="1" smtClean="0"/>
              <a:t>subsetting</a:t>
            </a:r>
            <a:r>
              <a:rPr lang="en-US" dirty="0" smtClean="0"/>
              <a:t> notation</a:t>
            </a:r>
            <a:endParaRPr lang="en-US" dirty="0"/>
          </a:p>
        </p:txBody>
      </p:sp>
      <p:sp>
        <p:nvSpPr>
          <p:cNvPr id="3" name="Content Placeholder 2"/>
          <p:cNvSpPr>
            <a:spLocks noGrp="1"/>
          </p:cNvSpPr>
          <p:nvPr>
            <p:ph idx="1"/>
          </p:nvPr>
        </p:nvSpPr>
        <p:spPr>
          <a:xfrm>
            <a:off x="685800" y="1295400"/>
            <a:ext cx="7772400" cy="419088"/>
          </a:xfrm>
        </p:spPr>
        <p:txBody>
          <a:bodyPr/>
          <a:lstStyle/>
          <a:p>
            <a:r>
              <a:rPr lang="en-US" dirty="0" err="1" smtClean="0"/>
              <a:t>aaaa</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7D43B4D6-A690-D748-A8F9-473E25461CC9}" type="slidenum">
              <a:rPr lang="en-US" smtClean="0"/>
              <a:pPr>
                <a:defRPr/>
              </a:pPr>
              <a:t>39</a:t>
            </a:fld>
            <a:endParaRPr lang="en-US"/>
          </a:p>
        </p:txBody>
      </p:sp>
      <p:pic>
        <p:nvPicPr>
          <p:cNvPr id="457730" name="Picture 2"/>
          <p:cNvPicPr>
            <a:picLocks noChangeAspect="1" noChangeArrowheads="1"/>
          </p:cNvPicPr>
          <p:nvPr/>
        </p:nvPicPr>
        <p:blipFill>
          <a:blip r:embed="rId2"/>
          <a:srcRect/>
          <a:stretch>
            <a:fillRect/>
          </a:stretch>
        </p:blipFill>
        <p:spPr bwMode="auto">
          <a:xfrm>
            <a:off x="0" y="1071546"/>
            <a:ext cx="9109988" cy="3290895"/>
          </a:xfrm>
          <a:prstGeom prst="rect">
            <a:avLst/>
          </a:prstGeom>
          <a:noFill/>
          <a:ln w="9525">
            <a:noFill/>
            <a:miter lim="800000"/>
            <a:headEnd/>
            <a:tailEnd/>
          </a:ln>
          <a:effectLst/>
        </p:spPr>
      </p:pic>
      <p:pic>
        <p:nvPicPr>
          <p:cNvPr id="457731" name="Picture 3"/>
          <p:cNvPicPr>
            <a:picLocks noChangeAspect="1" noChangeArrowheads="1"/>
          </p:cNvPicPr>
          <p:nvPr/>
        </p:nvPicPr>
        <p:blipFill>
          <a:blip r:embed="rId3"/>
          <a:srcRect/>
          <a:stretch>
            <a:fillRect/>
          </a:stretch>
        </p:blipFill>
        <p:spPr bwMode="auto">
          <a:xfrm>
            <a:off x="1768887" y="4581545"/>
            <a:ext cx="6017823" cy="14192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2"/>
          <p:cNvSpPr>
            <a:spLocks noGrp="1"/>
          </p:cNvSpPr>
          <p:nvPr>
            <p:ph type="ftr" sz="quarter" idx="10"/>
          </p:nvPr>
        </p:nvSpPr>
        <p:spPr/>
        <p:txBody>
          <a:bodyPr/>
          <a:lstStyle/>
          <a:p>
            <a:pPr>
              <a:defRPr/>
            </a:pPr>
            <a:r>
              <a:rPr lang="en-US"/>
              <a:t>SYSC-3120—Software Requirements Engineering </a:t>
            </a:r>
          </a:p>
        </p:txBody>
      </p:sp>
      <p:sp>
        <p:nvSpPr>
          <p:cNvPr id="76" name="Slide Number Placeholder 3"/>
          <p:cNvSpPr>
            <a:spLocks noGrp="1"/>
          </p:cNvSpPr>
          <p:nvPr>
            <p:ph type="sldNum" sz="quarter" idx="11"/>
          </p:nvPr>
        </p:nvSpPr>
        <p:spPr/>
        <p:txBody>
          <a:bodyPr/>
          <a:lstStyle/>
          <a:p>
            <a:pPr>
              <a:defRPr/>
            </a:pPr>
            <a:fld id="{70286C73-EFBA-FB4D-9FB1-53675CC8799D}" type="slidenum">
              <a:rPr lang="en-US"/>
              <a:pPr>
                <a:defRPr/>
              </a:pPr>
              <a:t>4</a:t>
            </a:fld>
            <a:endParaRPr lang="en-US"/>
          </a:p>
        </p:txBody>
      </p:sp>
      <p:sp>
        <p:nvSpPr>
          <p:cNvPr id="927746" name="Rectangle 2"/>
          <p:cNvSpPr>
            <a:spLocks noGrp="1" noChangeArrowheads="1"/>
          </p:cNvSpPr>
          <p:nvPr>
            <p:ph type="title"/>
          </p:nvPr>
        </p:nvSpPr>
        <p:spPr/>
        <p:txBody>
          <a:bodyPr/>
          <a:lstStyle/>
          <a:p>
            <a:pPr>
              <a:defRPr/>
            </a:pPr>
            <a:r>
              <a:rPr lang="en-US" dirty="0" smtClean="0">
                <a:cs typeface="+mj-cs"/>
              </a:rPr>
              <a:t>Overview </a:t>
            </a:r>
            <a:r>
              <a:rPr lang="en-US" sz="2000" dirty="0" smtClean="0">
                <a:cs typeface="+mj-cs"/>
              </a:rPr>
              <a:t>(</a:t>
            </a:r>
            <a:r>
              <a:rPr lang="en-US" sz="2000" dirty="0" err="1" smtClean="0">
                <a:cs typeface="+mj-cs"/>
              </a:rPr>
              <a:t>Bruegge</a:t>
            </a:r>
            <a:r>
              <a:rPr lang="en-US" sz="2000" dirty="0" smtClean="0">
                <a:cs typeface="+mj-cs"/>
              </a:rPr>
              <a:t> and </a:t>
            </a:r>
            <a:r>
              <a:rPr lang="en-US" sz="2000" dirty="0" err="1" smtClean="0">
                <a:cs typeface="+mj-cs"/>
              </a:rPr>
              <a:t>Dutoit</a:t>
            </a:r>
            <a:r>
              <a:rPr lang="en-US" sz="2000" dirty="0" smtClean="0">
                <a:cs typeface="+mj-cs"/>
              </a:rPr>
              <a:t>, 2000)</a:t>
            </a:r>
          </a:p>
        </p:txBody>
      </p:sp>
      <p:grpSp>
        <p:nvGrpSpPr>
          <p:cNvPr id="22532" name="Group 77"/>
          <p:cNvGrpSpPr>
            <a:grpSpLocks/>
          </p:cNvGrpSpPr>
          <p:nvPr/>
        </p:nvGrpSpPr>
        <p:grpSpPr bwMode="auto">
          <a:xfrm>
            <a:off x="2465388" y="1349375"/>
            <a:ext cx="4194175" cy="4271963"/>
            <a:chOff x="1553" y="850"/>
            <a:chExt cx="2642" cy="2691"/>
          </a:xfrm>
        </p:grpSpPr>
        <p:grpSp>
          <p:nvGrpSpPr>
            <p:cNvPr id="22535" name="Group 4"/>
            <p:cNvGrpSpPr>
              <a:grpSpLocks/>
            </p:cNvGrpSpPr>
            <p:nvPr/>
          </p:nvGrpSpPr>
          <p:grpSpPr bwMode="auto">
            <a:xfrm>
              <a:off x="1553" y="2644"/>
              <a:ext cx="981" cy="449"/>
              <a:chOff x="1604" y="2084"/>
              <a:chExt cx="981" cy="449"/>
            </a:xfrm>
          </p:grpSpPr>
          <p:sp>
            <p:nvSpPr>
              <p:cNvPr id="22602" name="AutoShape 5"/>
              <p:cNvSpPr>
                <a:spLocks noChangeArrowheads="1"/>
              </p:cNvSpPr>
              <p:nvPr/>
            </p:nvSpPr>
            <p:spPr bwMode="auto">
              <a:xfrm>
                <a:off x="1604" y="2084"/>
                <a:ext cx="981" cy="449"/>
              </a:xfrm>
              <a:prstGeom prst="roundRect">
                <a:avLst>
                  <a:gd name="adj" fmla="val 48329"/>
                </a:avLst>
              </a:prstGeom>
              <a:solidFill>
                <a:schemeClr val="bg1"/>
              </a:solidFill>
              <a:ln w="22225">
                <a:solidFill>
                  <a:srgbClr val="000000"/>
                </a:solidFill>
                <a:round/>
                <a:headEnd/>
                <a:tailEnd/>
              </a:ln>
            </p:spPr>
            <p:txBody>
              <a:bodyPr/>
              <a:lstStyle/>
              <a:p>
                <a:endParaRPr lang="en-US"/>
              </a:p>
            </p:txBody>
          </p:sp>
          <p:grpSp>
            <p:nvGrpSpPr>
              <p:cNvPr id="22603" name="Group 6"/>
              <p:cNvGrpSpPr>
                <a:grpSpLocks/>
              </p:cNvGrpSpPr>
              <p:nvPr/>
            </p:nvGrpSpPr>
            <p:grpSpPr bwMode="auto">
              <a:xfrm>
                <a:off x="1864" y="2176"/>
                <a:ext cx="462" cy="266"/>
                <a:chOff x="1898" y="2203"/>
                <a:chExt cx="462" cy="266"/>
              </a:xfrm>
            </p:grpSpPr>
            <p:sp>
              <p:nvSpPr>
                <p:cNvPr id="22604" name="Rectangle 7"/>
                <p:cNvSpPr>
                  <a:spLocks noChangeArrowheads="1"/>
                </p:cNvSpPr>
                <p:nvPr/>
              </p:nvSpPr>
              <p:spPr bwMode="auto">
                <a:xfrm>
                  <a:off x="1898" y="2203"/>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System</a:t>
                  </a:r>
                  <a:endParaRPr lang="en-US" sz="1600">
                    <a:latin typeface="Courier New" charset="0"/>
                  </a:endParaRPr>
                </a:p>
              </p:txBody>
            </p:sp>
            <p:sp>
              <p:nvSpPr>
                <p:cNvPr id="22605" name="Rectangle 8"/>
                <p:cNvSpPr>
                  <a:spLocks noChangeArrowheads="1"/>
                </p:cNvSpPr>
                <p:nvPr/>
              </p:nvSpPr>
              <p:spPr bwMode="auto">
                <a:xfrm>
                  <a:off x="1898" y="2315"/>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Design</a:t>
                  </a:r>
                  <a:endParaRPr lang="en-US" sz="1600">
                    <a:latin typeface="Courier New" charset="0"/>
                  </a:endParaRPr>
                </a:p>
              </p:txBody>
            </p:sp>
          </p:grpSp>
        </p:grpSp>
        <p:sp>
          <p:nvSpPr>
            <p:cNvPr id="22536" name="Rectangle 9"/>
            <p:cNvSpPr>
              <a:spLocks noChangeArrowheads="1"/>
            </p:cNvSpPr>
            <p:nvPr/>
          </p:nvSpPr>
          <p:spPr bwMode="auto">
            <a:xfrm>
              <a:off x="3095" y="2196"/>
              <a:ext cx="995" cy="4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2537" name="Line 10"/>
            <p:cNvSpPr>
              <a:spLocks noChangeShapeType="1"/>
            </p:cNvSpPr>
            <p:nvPr/>
          </p:nvSpPr>
          <p:spPr bwMode="auto">
            <a:xfrm>
              <a:off x="2184" y="1579"/>
              <a:ext cx="1" cy="15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38" name="Freeform 11"/>
            <p:cNvSpPr>
              <a:spLocks/>
            </p:cNvSpPr>
            <p:nvPr/>
          </p:nvSpPr>
          <p:spPr bwMode="auto">
            <a:xfrm>
              <a:off x="2142" y="1579"/>
              <a:ext cx="84" cy="154"/>
            </a:xfrm>
            <a:custGeom>
              <a:avLst/>
              <a:gdLst>
                <a:gd name="T0" fmla="*/ 84 w 84"/>
                <a:gd name="T1" fmla="*/ 0 h 154"/>
                <a:gd name="T2" fmla="*/ 42 w 84"/>
                <a:gd name="T3" fmla="*/ 154 h 154"/>
                <a:gd name="T4" fmla="*/ 0 w 84"/>
                <a:gd name="T5" fmla="*/ 0 h 154"/>
                <a:gd name="T6" fmla="*/ 0 60000 65536"/>
                <a:gd name="T7" fmla="*/ 0 60000 65536"/>
                <a:gd name="T8" fmla="*/ 0 60000 65536"/>
              </a:gdLst>
              <a:ahLst/>
              <a:cxnLst>
                <a:cxn ang="T6">
                  <a:pos x="T0" y="T1"/>
                </a:cxn>
                <a:cxn ang="T7">
                  <a:pos x="T2" y="T3"/>
                </a:cxn>
                <a:cxn ang="T8">
                  <a:pos x="T4" y="T5"/>
                </a:cxn>
              </a:cxnLst>
              <a:rect l="0" t="0" r="r" b="b"/>
              <a:pathLst>
                <a:path w="84" h="154">
                  <a:moveTo>
                    <a:pt x="84" y="0"/>
                  </a:moveTo>
                  <a:lnTo>
                    <a:pt x="42" y="154"/>
                  </a:lnTo>
                  <a:lnTo>
                    <a:pt x="0" y="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39" name="Line 12"/>
            <p:cNvSpPr>
              <a:spLocks noChangeShapeType="1"/>
            </p:cNvSpPr>
            <p:nvPr/>
          </p:nvSpPr>
          <p:spPr bwMode="auto">
            <a:xfrm>
              <a:off x="2184" y="1284"/>
              <a:ext cx="1" cy="29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0" name="Line 13"/>
            <p:cNvSpPr>
              <a:spLocks noChangeShapeType="1"/>
            </p:cNvSpPr>
            <p:nvPr/>
          </p:nvSpPr>
          <p:spPr bwMode="auto">
            <a:xfrm flipV="1">
              <a:off x="1861" y="1299"/>
              <a:ext cx="1" cy="14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1" name="Freeform 14"/>
            <p:cNvSpPr>
              <a:spLocks/>
            </p:cNvSpPr>
            <p:nvPr/>
          </p:nvSpPr>
          <p:spPr bwMode="auto">
            <a:xfrm>
              <a:off x="1819" y="1299"/>
              <a:ext cx="84" cy="140"/>
            </a:xfrm>
            <a:custGeom>
              <a:avLst/>
              <a:gdLst>
                <a:gd name="T0" fmla="*/ 0 w 84"/>
                <a:gd name="T1" fmla="*/ 140 h 140"/>
                <a:gd name="T2" fmla="*/ 42 w 84"/>
                <a:gd name="T3" fmla="*/ 0 h 140"/>
                <a:gd name="T4" fmla="*/ 84 w 84"/>
                <a:gd name="T5" fmla="*/ 140 h 140"/>
                <a:gd name="T6" fmla="*/ 0 60000 65536"/>
                <a:gd name="T7" fmla="*/ 0 60000 65536"/>
                <a:gd name="T8" fmla="*/ 0 60000 65536"/>
              </a:gdLst>
              <a:ahLst/>
              <a:cxnLst>
                <a:cxn ang="T6">
                  <a:pos x="T0" y="T1"/>
                </a:cxn>
                <a:cxn ang="T7">
                  <a:pos x="T2" y="T3"/>
                </a:cxn>
                <a:cxn ang="T8">
                  <a:pos x="T4" y="T5"/>
                </a:cxn>
              </a:cxnLst>
              <a:rect l="0" t="0" r="r" b="b"/>
              <a:pathLst>
                <a:path w="84" h="140">
                  <a:moveTo>
                    <a:pt x="0" y="140"/>
                  </a:moveTo>
                  <a:lnTo>
                    <a:pt x="42" y="0"/>
                  </a:lnTo>
                  <a:lnTo>
                    <a:pt x="84" y="14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42" name="Line 15"/>
            <p:cNvSpPr>
              <a:spLocks noChangeShapeType="1"/>
            </p:cNvSpPr>
            <p:nvPr/>
          </p:nvSpPr>
          <p:spPr bwMode="auto">
            <a:xfrm flipV="1">
              <a:off x="1861" y="1439"/>
              <a:ext cx="1" cy="30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3" name="Line 16"/>
            <p:cNvSpPr>
              <a:spLocks noChangeShapeType="1"/>
            </p:cNvSpPr>
            <p:nvPr/>
          </p:nvSpPr>
          <p:spPr bwMode="auto">
            <a:xfrm>
              <a:off x="2184" y="2476"/>
              <a:ext cx="1" cy="15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4" name="Freeform 17"/>
            <p:cNvSpPr>
              <a:spLocks/>
            </p:cNvSpPr>
            <p:nvPr/>
          </p:nvSpPr>
          <p:spPr bwMode="auto">
            <a:xfrm>
              <a:off x="2142" y="2476"/>
              <a:ext cx="84" cy="154"/>
            </a:xfrm>
            <a:custGeom>
              <a:avLst/>
              <a:gdLst>
                <a:gd name="T0" fmla="*/ 84 w 84"/>
                <a:gd name="T1" fmla="*/ 0 h 154"/>
                <a:gd name="T2" fmla="*/ 42 w 84"/>
                <a:gd name="T3" fmla="*/ 154 h 154"/>
                <a:gd name="T4" fmla="*/ 0 w 84"/>
                <a:gd name="T5" fmla="*/ 0 h 154"/>
                <a:gd name="T6" fmla="*/ 0 60000 65536"/>
                <a:gd name="T7" fmla="*/ 0 60000 65536"/>
                <a:gd name="T8" fmla="*/ 0 60000 65536"/>
              </a:gdLst>
              <a:ahLst/>
              <a:cxnLst>
                <a:cxn ang="T6">
                  <a:pos x="T0" y="T1"/>
                </a:cxn>
                <a:cxn ang="T7">
                  <a:pos x="T2" y="T3"/>
                </a:cxn>
                <a:cxn ang="T8">
                  <a:pos x="T4" y="T5"/>
                </a:cxn>
              </a:cxnLst>
              <a:rect l="0" t="0" r="r" b="b"/>
              <a:pathLst>
                <a:path w="84" h="154">
                  <a:moveTo>
                    <a:pt x="84" y="0"/>
                  </a:moveTo>
                  <a:lnTo>
                    <a:pt x="42" y="154"/>
                  </a:lnTo>
                  <a:lnTo>
                    <a:pt x="0" y="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45" name="Line 18"/>
            <p:cNvSpPr>
              <a:spLocks noChangeShapeType="1"/>
            </p:cNvSpPr>
            <p:nvPr/>
          </p:nvSpPr>
          <p:spPr bwMode="auto">
            <a:xfrm>
              <a:off x="2184" y="2181"/>
              <a:ext cx="1" cy="295"/>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6" name="Line 19"/>
            <p:cNvSpPr>
              <a:spLocks noChangeShapeType="1"/>
            </p:cNvSpPr>
            <p:nvPr/>
          </p:nvSpPr>
          <p:spPr bwMode="auto">
            <a:xfrm flipV="1">
              <a:off x="1847" y="2196"/>
              <a:ext cx="1" cy="140"/>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7" name="Freeform 20"/>
            <p:cNvSpPr>
              <a:spLocks/>
            </p:cNvSpPr>
            <p:nvPr/>
          </p:nvSpPr>
          <p:spPr bwMode="auto">
            <a:xfrm>
              <a:off x="1805" y="2196"/>
              <a:ext cx="84" cy="140"/>
            </a:xfrm>
            <a:custGeom>
              <a:avLst/>
              <a:gdLst>
                <a:gd name="T0" fmla="*/ 0 w 84"/>
                <a:gd name="T1" fmla="*/ 140 h 140"/>
                <a:gd name="T2" fmla="*/ 42 w 84"/>
                <a:gd name="T3" fmla="*/ 0 h 140"/>
                <a:gd name="T4" fmla="*/ 84 w 84"/>
                <a:gd name="T5" fmla="*/ 140 h 140"/>
                <a:gd name="T6" fmla="*/ 0 60000 65536"/>
                <a:gd name="T7" fmla="*/ 0 60000 65536"/>
                <a:gd name="T8" fmla="*/ 0 60000 65536"/>
              </a:gdLst>
              <a:ahLst/>
              <a:cxnLst>
                <a:cxn ang="T6">
                  <a:pos x="T0" y="T1"/>
                </a:cxn>
                <a:cxn ang="T7">
                  <a:pos x="T2" y="T3"/>
                </a:cxn>
                <a:cxn ang="T8">
                  <a:pos x="T4" y="T5"/>
                </a:cxn>
              </a:cxnLst>
              <a:rect l="0" t="0" r="r" b="b"/>
              <a:pathLst>
                <a:path w="84" h="140">
                  <a:moveTo>
                    <a:pt x="0" y="140"/>
                  </a:moveTo>
                  <a:lnTo>
                    <a:pt x="42" y="0"/>
                  </a:lnTo>
                  <a:lnTo>
                    <a:pt x="84" y="14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48" name="Line 21"/>
            <p:cNvSpPr>
              <a:spLocks noChangeShapeType="1"/>
            </p:cNvSpPr>
            <p:nvPr/>
          </p:nvSpPr>
          <p:spPr bwMode="auto">
            <a:xfrm flipV="1">
              <a:off x="1847" y="2336"/>
              <a:ext cx="1" cy="30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9" name="Line 22"/>
            <p:cNvSpPr>
              <a:spLocks noChangeShapeType="1"/>
            </p:cNvSpPr>
            <p:nvPr/>
          </p:nvSpPr>
          <p:spPr bwMode="auto">
            <a:xfrm>
              <a:off x="3179" y="1256"/>
              <a:ext cx="140" cy="4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50" name="Freeform 23"/>
            <p:cNvSpPr>
              <a:spLocks/>
            </p:cNvSpPr>
            <p:nvPr/>
          </p:nvSpPr>
          <p:spPr bwMode="auto">
            <a:xfrm>
              <a:off x="3165" y="1214"/>
              <a:ext cx="154" cy="85"/>
            </a:xfrm>
            <a:custGeom>
              <a:avLst/>
              <a:gdLst>
                <a:gd name="T0" fmla="*/ 28 w 154"/>
                <a:gd name="T1" fmla="*/ 0 h 85"/>
                <a:gd name="T2" fmla="*/ 154 w 154"/>
                <a:gd name="T3" fmla="*/ 85 h 85"/>
                <a:gd name="T4" fmla="*/ 0 w 154"/>
                <a:gd name="T5" fmla="*/ 85 h 85"/>
                <a:gd name="T6" fmla="*/ 0 60000 65536"/>
                <a:gd name="T7" fmla="*/ 0 60000 65536"/>
                <a:gd name="T8" fmla="*/ 0 60000 65536"/>
              </a:gdLst>
              <a:ahLst/>
              <a:cxnLst>
                <a:cxn ang="T6">
                  <a:pos x="T0" y="T1"/>
                </a:cxn>
                <a:cxn ang="T7">
                  <a:pos x="T2" y="T3"/>
                </a:cxn>
                <a:cxn ang="T8">
                  <a:pos x="T4" y="T5"/>
                </a:cxn>
              </a:cxnLst>
              <a:rect l="0" t="0" r="r" b="b"/>
              <a:pathLst>
                <a:path w="154" h="85">
                  <a:moveTo>
                    <a:pt x="28" y="0"/>
                  </a:moveTo>
                  <a:lnTo>
                    <a:pt x="154" y="85"/>
                  </a:lnTo>
                  <a:lnTo>
                    <a:pt x="0" y="85"/>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51" name="Line 24"/>
            <p:cNvSpPr>
              <a:spLocks noChangeShapeType="1"/>
            </p:cNvSpPr>
            <p:nvPr/>
          </p:nvSpPr>
          <p:spPr bwMode="auto">
            <a:xfrm>
              <a:off x="2520" y="1060"/>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52" name="Line 25"/>
            <p:cNvSpPr>
              <a:spLocks noChangeShapeType="1"/>
            </p:cNvSpPr>
            <p:nvPr/>
          </p:nvSpPr>
          <p:spPr bwMode="auto">
            <a:xfrm>
              <a:off x="2674" y="1116"/>
              <a:ext cx="126" cy="2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53" name="Line 26"/>
            <p:cNvSpPr>
              <a:spLocks noChangeShapeType="1"/>
            </p:cNvSpPr>
            <p:nvPr/>
          </p:nvSpPr>
          <p:spPr bwMode="auto">
            <a:xfrm>
              <a:off x="2899" y="1172"/>
              <a:ext cx="126" cy="4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54" name="Line 27"/>
            <p:cNvSpPr>
              <a:spLocks noChangeShapeType="1"/>
            </p:cNvSpPr>
            <p:nvPr/>
          </p:nvSpPr>
          <p:spPr bwMode="auto">
            <a:xfrm>
              <a:off x="3123" y="1242"/>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55" name="Line 28"/>
            <p:cNvSpPr>
              <a:spLocks noChangeShapeType="1"/>
            </p:cNvSpPr>
            <p:nvPr/>
          </p:nvSpPr>
          <p:spPr bwMode="auto">
            <a:xfrm flipH="1">
              <a:off x="2534" y="1915"/>
              <a:ext cx="140" cy="4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56" name="Freeform 29"/>
            <p:cNvSpPr>
              <a:spLocks/>
            </p:cNvSpPr>
            <p:nvPr/>
          </p:nvSpPr>
          <p:spPr bwMode="auto">
            <a:xfrm>
              <a:off x="2534" y="1873"/>
              <a:ext cx="154" cy="84"/>
            </a:xfrm>
            <a:custGeom>
              <a:avLst/>
              <a:gdLst>
                <a:gd name="T0" fmla="*/ 154 w 154"/>
                <a:gd name="T1" fmla="*/ 84 h 84"/>
                <a:gd name="T2" fmla="*/ 0 w 154"/>
                <a:gd name="T3" fmla="*/ 84 h 84"/>
                <a:gd name="T4" fmla="*/ 126 w 154"/>
                <a:gd name="T5" fmla="*/ 0 h 84"/>
                <a:gd name="T6" fmla="*/ 0 60000 65536"/>
                <a:gd name="T7" fmla="*/ 0 60000 65536"/>
                <a:gd name="T8" fmla="*/ 0 60000 65536"/>
              </a:gdLst>
              <a:ahLst/>
              <a:cxnLst>
                <a:cxn ang="T6">
                  <a:pos x="T0" y="T1"/>
                </a:cxn>
                <a:cxn ang="T7">
                  <a:pos x="T2" y="T3"/>
                </a:cxn>
                <a:cxn ang="T8">
                  <a:pos x="T4" y="T5"/>
                </a:cxn>
              </a:cxnLst>
              <a:rect l="0" t="0" r="r" b="b"/>
              <a:pathLst>
                <a:path w="154" h="84">
                  <a:moveTo>
                    <a:pt x="154" y="84"/>
                  </a:moveTo>
                  <a:lnTo>
                    <a:pt x="0" y="84"/>
                  </a:lnTo>
                  <a:lnTo>
                    <a:pt x="126" y="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57" name="Line 30"/>
            <p:cNvSpPr>
              <a:spLocks noChangeShapeType="1"/>
            </p:cNvSpPr>
            <p:nvPr/>
          </p:nvSpPr>
          <p:spPr bwMode="auto">
            <a:xfrm flipH="1">
              <a:off x="3263" y="1719"/>
              <a:ext cx="42"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58" name="Line 31"/>
            <p:cNvSpPr>
              <a:spLocks noChangeShapeType="1"/>
            </p:cNvSpPr>
            <p:nvPr/>
          </p:nvSpPr>
          <p:spPr bwMode="auto">
            <a:xfrm flipH="1">
              <a:off x="3039" y="1761"/>
              <a:ext cx="126" cy="4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59" name="Line 32"/>
            <p:cNvSpPr>
              <a:spLocks noChangeShapeType="1"/>
            </p:cNvSpPr>
            <p:nvPr/>
          </p:nvSpPr>
          <p:spPr bwMode="auto">
            <a:xfrm flipH="1">
              <a:off x="2829" y="1831"/>
              <a:ext cx="112" cy="4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0" name="Line 33"/>
            <p:cNvSpPr>
              <a:spLocks noChangeShapeType="1"/>
            </p:cNvSpPr>
            <p:nvPr/>
          </p:nvSpPr>
          <p:spPr bwMode="auto">
            <a:xfrm flipH="1">
              <a:off x="2674" y="1901"/>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1" name="Line 34"/>
            <p:cNvSpPr>
              <a:spLocks noChangeShapeType="1"/>
            </p:cNvSpPr>
            <p:nvPr/>
          </p:nvSpPr>
          <p:spPr bwMode="auto">
            <a:xfrm>
              <a:off x="3151" y="2153"/>
              <a:ext cx="140" cy="4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2" name="Freeform 35"/>
            <p:cNvSpPr>
              <a:spLocks/>
            </p:cNvSpPr>
            <p:nvPr/>
          </p:nvSpPr>
          <p:spPr bwMode="auto">
            <a:xfrm>
              <a:off x="3151" y="2111"/>
              <a:ext cx="140" cy="85"/>
            </a:xfrm>
            <a:custGeom>
              <a:avLst/>
              <a:gdLst>
                <a:gd name="T0" fmla="*/ 14 w 140"/>
                <a:gd name="T1" fmla="*/ 0 h 85"/>
                <a:gd name="T2" fmla="*/ 140 w 140"/>
                <a:gd name="T3" fmla="*/ 85 h 85"/>
                <a:gd name="T4" fmla="*/ 0 w 140"/>
                <a:gd name="T5" fmla="*/ 85 h 85"/>
                <a:gd name="T6" fmla="*/ 0 60000 65536"/>
                <a:gd name="T7" fmla="*/ 0 60000 65536"/>
                <a:gd name="T8" fmla="*/ 0 60000 65536"/>
              </a:gdLst>
              <a:ahLst/>
              <a:cxnLst>
                <a:cxn ang="T6">
                  <a:pos x="T0" y="T1"/>
                </a:cxn>
                <a:cxn ang="T7">
                  <a:pos x="T2" y="T3"/>
                </a:cxn>
                <a:cxn ang="T8">
                  <a:pos x="T4" y="T5"/>
                </a:cxn>
              </a:cxnLst>
              <a:rect l="0" t="0" r="r" b="b"/>
              <a:pathLst>
                <a:path w="140" h="85">
                  <a:moveTo>
                    <a:pt x="14" y="0"/>
                  </a:moveTo>
                  <a:lnTo>
                    <a:pt x="140" y="85"/>
                  </a:lnTo>
                  <a:lnTo>
                    <a:pt x="0" y="85"/>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63" name="Line 36"/>
            <p:cNvSpPr>
              <a:spLocks noChangeShapeType="1"/>
            </p:cNvSpPr>
            <p:nvPr/>
          </p:nvSpPr>
          <p:spPr bwMode="auto">
            <a:xfrm>
              <a:off x="2520" y="1957"/>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4" name="Line 37"/>
            <p:cNvSpPr>
              <a:spLocks noChangeShapeType="1"/>
            </p:cNvSpPr>
            <p:nvPr/>
          </p:nvSpPr>
          <p:spPr bwMode="auto">
            <a:xfrm>
              <a:off x="2674" y="2013"/>
              <a:ext cx="112" cy="2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5" name="Line 38"/>
            <p:cNvSpPr>
              <a:spLocks noChangeShapeType="1"/>
            </p:cNvSpPr>
            <p:nvPr/>
          </p:nvSpPr>
          <p:spPr bwMode="auto">
            <a:xfrm>
              <a:off x="2885" y="2069"/>
              <a:ext cx="126" cy="4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6" name="Line 39"/>
            <p:cNvSpPr>
              <a:spLocks noChangeShapeType="1"/>
            </p:cNvSpPr>
            <p:nvPr/>
          </p:nvSpPr>
          <p:spPr bwMode="auto">
            <a:xfrm>
              <a:off x="3109" y="2139"/>
              <a:ext cx="42"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7" name="Line 40"/>
            <p:cNvSpPr>
              <a:spLocks noChangeShapeType="1"/>
            </p:cNvSpPr>
            <p:nvPr/>
          </p:nvSpPr>
          <p:spPr bwMode="auto">
            <a:xfrm flipH="1">
              <a:off x="2534" y="2812"/>
              <a:ext cx="140" cy="4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8" name="Freeform 41"/>
            <p:cNvSpPr>
              <a:spLocks/>
            </p:cNvSpPr>
            <p:nvPr/>
          </p:nvSpPr>
          <p:spPr bwMode="auto">
            <a:xfrm>
              <a:off x="2534" y="2770"/>
              <a:ext cx="154" cy="84"/>
            </a:xfrm>
            <a:custGeom>
              <a:avLst/>
              <a:gdLst>
                <a:gd name="T0" fmla="*/ 154 w 154"/>
                <a:gd name="T1" fmla="*/ 84 h 84"/>
                <a:gd name="T2" fmla="*/ 0 w 154"/>
                <a:gd name="T3" fmla="*/ 84 h 84"/>
                <a:gd name="T4" fmla="*/ 126 w 154"/>
                <a:gd name="T5" fmla="*/ 0 h 84"/>
                <a:gd name="T6" fmla="*/ 0 60000 65536"/>
                <a:gd name="T7" fmla="*/ 0 60000 65536"/>
                <a:gd name="T8" fmla="*/ 0 60000 65536"/>
              </a:gdLst>
              <a:ahLst/>
              <a:cxnLst>
                <a:cxn ang="T6">
                  <a:pos x="T0" y="T1"/>
                </a:cxn>
                <a:cxn ang="T7">
                  <a:pos x="T2" y="T3"/>
                </a:cxn>
                <a:cxn ang="T8">
                  <a:pos x="T4" y="T5"/>
                </a:cxn>
              </a:cxnLst>
              <a:rect l="0" t="0" r="r" b="b"/>
              <a:pathLst>
                <a:path w="154" h="84">
                  <a:moveTo>
                    <a:pt x="154" y="84"/>
                  </a:moveTo>
                  <a:lnTo>
                    <a:pt x="0" y="84"/>
                  </a:lnTo>
                  <a:lnTo>
                    <a:pt x="126" y="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69" name="Line 42"/>
            <p:cNvSpPr>
              <a:spLocks noChangeShapeType="1"/>
            </p:cNvSpPr>
            <p:nvPr/>
          </p:nvSpPr>
          <p:spPr bwMode="auto">
            <a:xfrm flipH="1">
              <a:off x="3291" y="2616"/>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0" name="Line 43"/>
            <p:cNvSpPr>
              <a:spLocks noChangeShapeType="1"/>
            </p:cNvSpPr>
            <p:nvPr/>
          </p:nvSpPr>
          <p:spPr bwMode="auto">
            <a:xfrm flipH="1">
              <a:off x="3067" y="2658"/>
              <a:ext cx="126" cy="4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1" name="Line 44"/>
            <p:cNvSpPr>
              <a:spLocks noChangeShapeType="1"/>
            </p:cNvSpPr>
            <p:nvPr/>
          </p:nvSpPr>
          <p:spPr bwMode="auto">
            <a:xfrm flipH="1">
              <a:off x="2843" y="2728"/>
              <a:ext cx="112" cy="4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2" name="Line 45"/>
            <p:cNvSpPr>
              <a:spLocks noChangeShapeType="1"/>
            </p:cNvSpPr>
            <p:nvPr/>
          </p:nvSpPr>
          <p:spPr bwMode="auto">
            <a:xfrm flipH="1">
              <a:off x="2674" y="2798"/>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3" name="Rectangle 46"/>
            <p:cNvSpPr>
              <a:spLocks noChangeArrowheads="1"/>
            </p:cNvSpPr>
            <p:nvPr/>
          </p:nvSpPr>
          <p:spPr bwMode="auto">
            <a:xfrm>
              <a:off x="3095" y="3107"/>
              <a:ext cx="995" cy="4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2574" name="Line 47"/>
            <p:cNvSpPr>
              <a:spLocks noChangeShapeType="1"/>
            </p:cNvSpPr>
            <p:nvPr/>
          </p:nvSpPr>
          <p:spPr bwMode="auto">
            <a:xfrm>
              <a:off x="3193" y="3050"/>
              <a:ext cx="140" cy="4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5" name="Freeform 48"/>
            <p:cNvSpPr>
              <a:spLocks/>
            </p:cNvSpPr>
            <p:nvPr/>
          </p:nvSpPr>
          <p:spPr bwMode="auto">
            <a:xfrm>
              <a:off x="3179" y="3008"/>
              <a:ext cx="154" cy="85"/>
            </a:xfrm>
            <a:custGeom>
              <a:avLst/>
              <a:gdLst>
                <a:gd name="T0" fmla="*/ 28 w 154"/>
                <a:gd name="T1" fmla="*/ 0 h 85"/>
                <a:gd name="T2" fmla="*/ 154 w 154"/>
                <a:gd name="T3" fmla="*/ 85 h 85"/>
                <a:gd name="T4" fmla="*/ 0 w 154"/>
                <a:gd name="T5" fmla="*/ 85 h 85"/>
                <a:gd name="T6" fmla="*/ 0 60000 65536"/>
                <a:gd name="T7" fmla="*/ 0 60000 65536"/>
                <a:gd name="T8" fmla="*/ 0 60000 65536"/>
              </a:gdLst>
              <a:ahLst/>
              <a:cxnLst>
                <a:cxn ang="T6">
                  <a:pos x="T0" y="T1"/>
                </a:cxn>
                <a:cxn ang="T7">
                  <a:pos x="T2" y="T3"/>
                </a:cxn>
                <a:cxn ang="T8">
                  <a:pos x="T4" y="T5"/>
                </a:cxn>
              </a:cxnLst>
              <a:rect l="0" t="0" r="r" b="b"/>
              <a:pathLst>
                <a:path w="154" h="85">
                  <a:moveTo>
                    <a:pt x="28" y="0"/>
                  </a:moveTo>
                  <a:lnTo>
                    <a:pt x="154" y="85"/>
                  </a:lnTo>
                  <a:lnTo>
                    <a:pt x="0" y="85"/>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576" name="Line 49"/>
            <p:cNvSpPr>
              <a:spLocks noChangeShapeType="1"/>
            </p:cNvSpPr>
            <p:nvPr/>
          </p:nvSpPr>
          <p:spPr bwMode="auto">
            <a:xfrm>
              <a:off x="2562" y="2854"/>
              <a:ext cx="42"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7" name="Line 50"/>
            <p:cNvSpPr>
              <a:spLocks noChangeShapeType="1"/>
            </p:cNvSpPr>
            <p:nvPr/>
          </p:nvSpPr>
          <p:spPr bwMode="auto">
            <a:xfrm>
              <a:off x="2716" y="2910"/>
              <a:ext cx="113" cy="2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8" name="Line 51"/>
            <p:cNvSpPr>
              <a:spLocks noChangeShapeType="1"/>
            </p:cNvSpPr>
            <p:nvPr/>
          </p:nvSpPr>
          <p:spPr bwMode="auto">
            <a:xfrm>
              <a:off x="2927" y="2966"/>
              <a:ext cx="112" cy="42"/>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9" name="Line 52"/>
            <p:cNvSpPr>
              <a:spLocks noChangeShapeType="1"/>
            </p:cNvSpPr>
            <p:nvPr/>
          </p:nvSpPr>
          <p:spPr bwMode="auto">
            <a:xfrm>
              <a:off x="3137" y="3036"/>
              <a:ext cx="56" cy="1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2580" name="Group 53"/>
            <p:cNvGrpSpPr>
              <a:grpSpLocks/>
            </p:cNvGrpSpPr>
            <p:nvPr/>
          </p:nvGrpSpPr>
          <p:grpSpPr bwMode="auto">
            <a:xfrm>
              <a:off x="3100" y="3107"/>
              <a:ext cx="1094" cy="434"/>
              <a:chOff x="3146" y="2547"/>
              <a:chExt cx="1094" cy="434"/>
            </a:xfrm>
          </p:grpSpPr>
          <p:sp>
            <p:nvSpPr>
              <p:cNvPr id="22598" name="Rectangle 54"/>
              <p:cNvSpPr>
                <a:spLocks noChangeArrowheads="1"/>
              </p:cNvSpPr>
              <p:nvPr/>
            </p:nvSpPr>
            <p:spPr bwMode="auto">
              <a:xfrm>
                <a:off x="3146" y="2547"/>
                <a:ext cx="1094" cy="434"/>
              </a:xfrm>
              <a:prstGeom prst="rect">
                <a:avLst/>
              </a:prstGeom>
              <a:solidFill>
                <a:schemeClr val="bg1"/>
              </a:solidFill>
              <a:ln w="22225">
                <a:solidFill>
                  <a:srgbClr val="000000"/>
                </a:solidFill>
                <a:miter lim="800000"/>
                <a:headEnd/>
                <a:tailEnd/>
              </a:ln>
            </p:spPr>
            <p:txBody>
              <a:bodyPr/>
              <a:lstStyle/>
              <a:p>
                <a:endParaRPr lang="en-US"/>
              </a:p>
            </p:txBody>
          </p:sp>
          <p:grpSp>
            <p:nvGrpSpPr>
              <p:cNvPr id="22599" name="Group 55"/>
              <p:cNvGrpSpPr>
                <a:grpSpLocks/>
              </p:cNvGrpSpPr>
              <p:nvPr/>
            </p:nvGrpSpPr>
            <p:grpSpPr bwMode="auto">
              <a:xfrm>
                <a:off x="3231" y="2631"/>
                <a:ext cx="924" cy="266"/>
                <a:chOff x="3241" y="2665"/>
                <a:chExt cx="924" cy="266"/>
              </a:xfrm>
            </p:grpSpPr>
            <p:sp>
              <p:nvSpPr>
                <p:cNvPr id="22600" name="Rectangle 56"/>
                <p:cNvSpPr>
                  <a:spLocks noChangeArrowheads="1"/>
                </p:cNvSpPr>
                <p:nvPr/>
              </p:nvSpPr>
              <p:spPr bwMode="auto">
                <a:xfrm>
                  <a:off x="3241" y="2665"/>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system model</a:t>
                  </a:r>
                  <a:endParaRPr lang="en-US" sz="1600" u="sng">
                    <a:latin typeface="Courier New" charset="0"/>
                  </a:endParaRPr>
                </a:p>
              </p:txBody>
            </p:sp>
            <p:sp>
              <p:nvSpPr>
                <p:cNvPr id="22601" name="Rectangle 57"/>
                <p:cNvSpPr>
                  <a:spLocks noChangeArrowheads="1"/>
                </p:cNvSpPr>
                <p:nvPr/>
              </p:nvSpPr>
              <p:spPr bwMode="auto">
                <a:xfrm>
                  <a:off x="3472" y="2777"/>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a:t>
                  </a:r>
                  <a:endParaRPr lang="en-US" sz="1600" u="sng">
                    <a:latin typeface="Courier New" charset="0"/>
                  </a:endParaRPr>
                </a:p>
              </p:txBody>
            </p:sp>
          </p:grpSp>
        </p:grpSp>
        <p:sp>
          <p:nvSpPr>
            <p:cNvPr id="22581" name="Rectangle 59"/>
            <p:cNvSpPr>
              <a:spLocks noChangeArrowheads="1"/>
            </p:cNvSpPr>
            <p:nvPr/>
          </p:nvSpPr>
          <p:spPr bwMode="auto">
            <a:xfrm>
              <a:off x="3101" y="1284"/>
              <a:ext cx="1094" cy="435"/>
            </a:xfrm>
            <a:prstGeom prst="rect">
              <a:avLst/>
            </a:prstGeom>
            <a:solidFill>
              <a:schemeClr val="bg1"/>
            </a:solidFill>
            <a:ln w="22225">
              <a:solidFill>
                <a:srgbClr val="000000"/>
              </a:solidFill>
              <a:miter lim="800000"/>
              <a:headEnd/>
              <a:tailEnd/>
            </a:ln>
          </p:spPr>
          <p:txBody>
            <a:bodyPr/>
            <a:lstStyle/>
            <a:p>
              <a:endParaRPr lang="en-US"/>
            </a:p>
          </p:txBody>
        </p:sp>
        <p:sp>
          <p:nvSpPr>
            <p:cNvPr id="22582" name="Rectangle 61"/>
            <p:cNvSpPr>
              <a:spLocks noChangeArrowheads="1"/>
            </p:cNvSpPr>
            <p:nvPr/>
          </p:nvSpPr>
          <p:spPr bwMode="auto">
            <a:xfrm>
              <a:off x="3198" y="1313"/>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requirements</a:t>
              </a:r>
              <a:endParaRPr lang="en-US" sz="1600" u="sng">
                <a:latin typeface="Courier New" charset="0"/>
              </a:endParaRPr>
            </a:p>
          </p:txBody>
        </p:sp>
        <p:sp>
          <p:nvSpPr>
            <p:cNvPr id="22583" name="Rectangle 62"/>
            <p:cNvSpPr>
              <a:spLocks noChangeArrowheads="1"/>
            </p:cNvSpPr>
            <p:nvPr/>
          </p:nvSpPr>
          <p:spPr bwMode="auto">
            <a:xfrm>
              <a:off x="3147" y="1425"/>
              <a:ext cx="100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specification</a:t>
              </a:r>
              <a:endParaRPr lang="en-US" sz="1600" u="sng">
                <a:latin typeface="Courier New" charset="0"/>
              </a:endParaRPr>
            </a:p>
          </p:txBody>
        </p:sp>
        <p:sp>
          <p:nvSpPr>
            <p:cNvPr id="22584" name="Rectangle 63"/>
            <p:cNvSpPr>
              <a:spLocks noChangeArrowheads="1"/>
            </p:cNvSpPr>
            <p:nvPr/>
          </p:nvSpPr>
          <p:spPr bwMode="auto">
            <a:xfrm>
              <a:off x="3416" y="1537"/>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a:t>
              </a:r>
              <a:endParaRPr lang="en-US" sz="1600" u="sng">
                <a:latin typeface="Courier New" charset="0"/>
              </a:endParaRPr>
            </a:p>
          </p:txBody>
        </p:sp>
        <p:grpSp>
          <p:nvGrpSpPr>
            <p:cNvPr id="22585" name="Group 64"/>
            <p:cNvGrpSpPr>
              <a:grpSpLocks/>
            </p:cNvGrpSpPr>
            <p:nvPr/>
          </p:nvGrpSpPr>
          <p:grpSpPr bwMode="auto">
            <a:xfrm>
              <a:off x="3100" y="2196"/>
              <a:ext cx="1094" cy="434"/>
              <a:chOff x="3151" y="1636"/>
              <a:chExt cx="1094" cy="434"/>
            </a:xfrm>
          </p:grpSpPr>
          <p:sp>
            <p:nvSpPr>
              <p:cNvPr id="22594" name="Rectangle 65"/>
              <p:cNvSpPr>
                <a:spLocks noChangeArrowheads="1"/>
              </p:cNvSpPr>
              <p:nvPr/>
            </p:nvSpPr>
            <p:spPr bwMode="auto">
              <a:xfrm>
                <a:off x="3151" y="1636"/>
                <a:ext cx="1094" cy="434"/>
              </a:xfrm>
              <a:prstGeom prst="rect">
                <a:avLst/>
              </a:prstGeom>
              <a:solidFill>
                <a:schemeClr val="bg1"/>
              </a:solidFill>
              <a:ln w="22225">
                <a:solidFill>
                  <a:srgbClr val="000000"/>
                </a:solidFill>
                <a:miter lim="800000"/>
                <a:headEnd/>
                <a:tailEnd/>
              </a:ln>
            </p:spPr>
            <p:txBody>
              <a:bodyPr/>
              <a:lstStyle/>
              <a:p>
                <a:endParaRPr lang="en-US"/>
              </a:p>
            </p:txBody>
          </p:sp>
          <p:grpSp>
            <p:nvGrpSpPr>
              <p:cNvPr id="22595" name="Group 66"/>
              <p:cNvGrpSpPr>
                <a:grpSpLocks/>
              </p:cNvGrpSpPr>
              <p:nvPr/>
            </p:nvGrpSpPr>
            <p:grpSpPr bwMode="auto">
              <a:xfrm>
                <a:off x="3160" y="1720"/>
                <a:ext cx="1078" cy="266"/>
                <a:chOff x="3173" y="1754"/>
                <a:chExt cx="1078" cy="266"/>
              </a:xfrm>
            </p:grpSpPr>
            <p:sp>
              <p:nvSpPr>
                <p:cNvPr id="22596" name="Rectangle 67"/>
                <p:cNvSpPr>
                  <a:spLocks noChangeArrowheads="1"/>
                </p:cNvSpPr>
                <p:nvPr/>
              </p:nvSpPr>
              <p:spPr bwMode="auto">
                <a:xfrm>
                  <a:off x="3173" y="1754"/>
                  <a:ext cx="107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analysis model</a:t>
                  </a:r>
                  <a:endParaRPr lang="en-US" sz="1600" u="sng">
                    <a:latin typeface="Courier New" charset="0"/>
                  </a:endParaRPr>
                </a:p>
              </p:txBody>
            </p:sp>
            <p:sp>
              <p:nvSpPr>
                <p:cNvPr id="22597" name="Rectangle 68"/>
                <p:cNvSpPr>
                  <a:spLocks noChangeArrowheads="1"/>
                </p:cNvSpPr>
                <p:nvPr/>
              </p:nvSpPr>
              <p:spPr bwMode="auto">
                <a:xfrm>
                  <a:off x="3481" y="1866"/>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a:t>
                  </a:r>
                  <a:endParaRPr lang="en-US" sz="1600" u="sng">
                    <a:latin typeface="Courier New" charset="0"/>
                  </a:endParaRPr>
                </a:p>
              </p:txBody>
            </p:sp>
          </p:grpSp>
        </p:grpSp>
        <p:grpSp>
          <p:nvGrpSpPr>
            <p:cNvPr id="22586" name="Group 69"/>
            <p:cNvGrpSpPr>
              <a:grpSpLocks/>
            </p:cNvGrpSpPr>
            <p:nvPr/>
          </p:nvGrpSpPr>
          <p:grpSpPr bwMode="auto">
            <a:xfrm>
              <a:off x="1570" y="850"/>
              <a:ext cx="981" cy="449"/>
              <a:chOff x="1621" y="290"/>
              <a:chExt cx="981" cy="449"/>
            </a:xfrm>
          </p:grpSpPr>
          <p:sp>
            <p:nvSpPr>
              <p:cNvPr id="22590" name="AutoShape 70"/>
              <p:cNvSpPr>
                <a:spLocks noChangeArrowheads="1"/>
              </p:cNvSpPr>
              <p:nvPr/>
            </p:nvSpPr>
            <p:spPr bwMode="auto">
              <a:xfrm>
                <a:off x="1621" y="290"/>
                <a:ext cx="981" cy="449"/>
              </a:xfrm>
              <a:prstGeom prst="roundRect">
                <a:avLst>
                  <a:gd name="adj" fmla="val 48329"/>
                </a:avLst>
              </a:prstGeom>
              <a:solidFill>
                <a:schemeClr val="bg1"/>
              </a:solidFill>
              <a:ln w="22225">
                <a:solidFill>
                  <a:srgbClr val="000000"/>
                </a:solidFill>
                <a:round/>
                <a:headEnd/>
                <a:tailEnd/>
              </a:ln>
            </p:spPr>
            <p:txBody>
              <a:bodyPr/>
              <a:lstStyle/>
              <a:p>
                <a:endParaRPr lang="en-US"/>
              </a:p>
            </p:txBody>
          </p:sp>
          <p:grpSp>
            <p:nvGrpSpPr>
              <p:cNvPr id="22591" name="Group 71"/>
              <p:cNvGrpSpPr>
                <a:grpSpLocks/>
              </p:cNvGrpSpPr>
              <p:nvPr/>
            </p:nvGrpSpPr>
            <p:grpSpPr bwMode="auto">
              <a:xfrm>
                <a:off x="1650" y="382"/>
                <a:ext cx="924" cy="266"/>
                <a:chOff x="1696" y="409"/>
                <a:chExt cx="924" cy="266"/>
              </a:xfrm>
            </p:grpSpPr>
            <p:sp>
              <p:nvSpPr>
                <p:cNvPr id="22592" name="Rectangle 72"/>
                <p:cNvSpPr>
                  <a:spLocks noChangeArrowheads="1"/>
                </p:cNvSpPr>
                <p:nvPr/>
              </p:nvSpPr>
              <p:spPr bwMode="auto">
                <a:xfrm>
                  <a:off x="1696" y="409"/>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Requirements</a:t>
                  </a:r>
                  <a:endParaRPr lang="en-US" sz="1600">
                    <a:latin typeface="Courier New" charset="0"/>
                  </a:endParaRPr>
                </a:p>
              </p:txBody>
            </p:sp>
            <p:sp>
              <p:nvSpPr>
                <p:cNvPr id="22593" name="Rectangle 73"/>
                <p:cNvSpPr>
                  <a:spLocks noChangeArrowheads="1"/>
                </p:cNvSpPr>
                <p:nvPr/>
              </p:nvSpPr>
              <p:spPr bwMode="auto">
                <a:xfrm>
                  <a:off x="1730" y="521"/>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Elicitation</a:t>
                  </a:r>
                  <a:endParaRPr lang="en-US" sz="1600">
                    <a:latin typeface="Courier New" charset="0"/>
                  </a:endParaRPr>
                </a:p>
              </p:txBody>
            </p:sp>
          </p:grpSp>
        </p:grpSp>
        <p:grpSp>
          <p:nvGrpSpPr>
            <p:cNvPr id="22587" name="Group 74"/>
            <p:cNvGrpSpPr>
              <a:grpSpLocks/>
            </p:cNvGrpSpPr>
            <p:nvPr/>
          </p:nvGrpSpPr>
          <p:grpSpPr bwMode="auto">
            <a:xfrm>
              <a:off x="1553" y="1747"/>
              <a:ext cx="981" cy="449"/>
              <a:chOff x="1604" y="1187"/>
              <a:chExt cx="981" cy="449"/>
            </a:xfrm>
          </p:grpSpPr>
          <p:sp>
            <p:nvSpPr>
              <p:cNvPr id="22588" name="AutoShape 75"/>
              <p:cNvSpPr>
                <a:spLocks noChangeArrowheads="1"/>
              </p:cNvSpPr>
              <p:nvPr/>
            </p:nvSpPr>
            <p:spPr bwMode="auto">
              <a:xfrm>
                <a:off x="1604" y="1187"/>
                <a:ext cx="981" cy="449"/>
              </a:xfrm>
              <a:prstGeom prst="roundRect">
                <a:avLst>
                  <a:gd name="adj" fmla="val 48329"/>
                </a:avLst>
              </a:prstGeom>
              <a:solidFill>
                <a:schemeClr val="bg1"/>
              </a:solidFill>
              <a:ln w="22225">
                <a:solidFill>
                  <a:srgbClr val="000000"/>
                </a:solidFill>
                <a:round/>
                <a:headEnd/>
                <a:tailEnd/>
              </a:ln>
            </p:spPr>
            <p:txBody>
              <a:bodyPr/>
              <a:lstStyle/>
              <a:p>
                <a:endParaRPr lang="en-US"/>
              </a:p>
            </p:txBody>
          </p:sp>
          <p:sp>
            <p:nvSpPr>
              <p:cNvPr id="22589" name="Rectangle 76"/>
              <p:cNvSpPr>
                <a:spLocks noChangeArrowheads="1"/>
              </p:cNvSpPr>
              <p:nvPr/>
            </p:nvSpPr>
            <p:spPr bwMode="auto">
              <a:xfrm>
                <a:off x="1787" y="1335"/>
                <a:ext cx="616" cy="15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Analysis</a:t>
                </a:r>
                <a:endParaRPr lang="en-US" sz="1600">
                  <a:latin typeface="Courier New" charset="0"/>
                </a:endParaRPr>
              </a:p>
            </p:txBody>
          </p:sp>
        </p:grpSp>
      </p:grpSp>
      <p:cxnSp>
        <p:nvCxnSpPr>
          <p:cNvPr id="18" name="Straight Arrow Connector 17"/>
          <p:cNvCxnSpPr>
            <a:stCxn id="22557" idx="1"/>
            <a:endCxn id="22563" idx="0"/>
          </p:cNvCxnSpPr>
          <p:nvPr/>
        </p:nvCxnSpPr>
        <p:spPr bwMode="auto">
          <a:xfrm flipH="1">
            <a:off x="4000500" y="2751138"/>
            <a:ext cx="1179513" cy="355600"/>
          </a:xfrm>
          <a:prstGeom prst="straightConnector1">
            <a:avLst/>
          </a:prstGeom>
          <a:solidFill>
            <a:schemeClr val="accent1"/>
          </a:solidFill>
          <a:ln w="57150" cap="flat" cmpd="sng" algn="ctr">
            <a:solidFill>
              <a:srgbClr val="0000FF"/>
            </a:solidFill>
            <a:prstDash val="dash"/>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5" name="Straight Arrow Connector 94"/>
          <p:cNvCxnSpPr>
            <a:stCxn id="22588" idx="3"/>
          </p:cNvCxnSpPr>
          <p:nvPr/>
        </p:nvCxnSpPr>
        <p:spPr bwMode="auto">
          <a:xfrm>
            <a:off x="4022725" y="3130550"/>
            <a:ext cx="1157288" cy="355600"/>
          </a:xfrm>
          <a:prstGeom prst="straightConnector1">
            <a:avLst/>
          </a:prstGeom>
          <a:solidFill>
            <a:schemeClr val="accent1"/>
          </a:solidFill>
          <a:ln w="57150" cap="flat" cmpd="sng" algn="ctr">
            <a:solidFill>
              <a:srgbClr val="0000FF"/>
            </a:solidFill>
            <a:prstDash val="dash"/>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strips(downLeft)">
                                      <p:cBhvr>
                                        <p:cTn id="7" dur="500"/>
                                        <p:tgtEl>
                                          <p:spTgt spid="18"/>
                                        </p:tgtEl>
                                      </p:cBhvr>
                                    </p:animEffect>
                                  </p:childTnLst>
                                </p:cTn>
                              </p:par>
                            </p:childTnLst>
                          </p:cTn>
                        </p:par>
                        <p:par>
                          <p:cTn id="8" fill="hold" nodeType="afterGroup">
                            <p:stCondLst>
                              <p:cond delay="2500"/>
                            </p:stCondLst>
                            <p:childTnLst>
                              <p:par>
                                <p:cTn id="9" presetID="18" presetClass="entr" presetSubtype="6" fill="hold" nodeType="afterEffect">
                                  <p:stCondLst>
                                    <p:cond delay="1000"/>
                                  </p:stCondLst>
                                  <p:childTnLst>
                                    <p:set>
                                      <p:cBhvr>
                                        <p:cTn id="10" dur="1" fill="hold">
                                          <p:stCondLst>
                                            <p:cond delay="0"/>
                                          </p:stCondLst>
                                        </p:cTn>
                                        <p:tgtEl>
                                          <p:spTgt spid="95"/>
                                        </p:tgtEl>
                                        <p:attrNameLst>
                                          <p:attrName>style.visibility</p:attrName>
                                        </p:attrNameLst>
                                      </p:cBhvr>
                                      <p:to>
                                        <p:strVal val="visible"/>
                                      </p:to>
                                    </p:set>
                                    <p:animEffect transition="in" filter="strips(downRight)">
                                      <p:cBhvr>
                                        <p:cTn id="1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9F9E2FDD-35E4-984B-9FEA-D45015F36392}" type="slidenum">
              <a:rPr lang="en-US"/>
              <a:pPr>
                <a:defRPr/>
              </a:pPr>
              <a:t>40</a:t>
            </a:fld>
            <a:endParaRPr lang="en-US"/>
          </a:p>
        </p:txBody>
      </p:sp>
      <p:sp>
        <p:nvSpPr>
          <p:cNvPr id="1167362"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7363" name="Rectangle 1027"/>
          <p:cNvSpPr>
            <a:spLocks noGrp="1" noChangeArrowheads="1"/>
          </p:cNvSpPr>
          <p:nvPr>
            <p:ph type="body" idx="1"/>
          </p:nvPr>
        </p:nvSpPr>
        <p:spPr/>
        <p:txBody>
          <a:bodyPr/>
          <a:lstStyle/>
          <a:p>
            <a:pPr>
              <a:defRPr/>
            </a:pPr>
            <a:r>
              <a:rPr lang="en-US" dirty="0" smtClean="0">
                <a:solidFill>
                  <a:schemeClr val="folHlink"/>
                </a:solidFill>
                <a:cs typeface="+mn-cs"/>
              </a:rPr>
              <a:t>Overview</a:t>
            </a:r>
          </a:p>
          <a:p>
            <a:pPr>
              <a:defRPr/>
            </a:pPr>
            <a:r>
              <a:rPr lang="en-US" dirty="0" smtClean="0">
                <a:cs typeface="+mn-cs"/>
              </a:rPr>
              <a:t>Analysis Concepts</a:t>
            </a:r>
          </a:p>
          <a:p>
            <a:pPr lvl="1">
              <a:defRPr/>
            </a:pPr>
            <a:r>
              <a:rPr lang="en-US" dirty="0" smtClean="0">
                <a:solidFill>
                  <a:srgbClr val="000000"/>
                </a:solidFill>
              </a:rPr>
              <a:t>Modeling structure: class diagram</a:t>
            </a:r>
          </a:p>
          <a:p>
            <a:pPr lvl="2">
              <a:defRPr/>
            </a:pPr>
            <a:r>
              <a:rPr lang="en-US" dirty="0" smtClean="0">
                <a:solidFill>
                  <a:schemeClr val="folHlink"/>
                </a:solidFill>
              </a:rPr>
              <a:t>Modeling classes</a:t>
            </a:r>
          </a:p>
          <a:p>
            <a:pPr lvl="2">
              <a:defRPr/>
            </a:pPr>
            <a:r>
              <a:rPr lang="en-US" dirty="0" smtClean="0"/>
              <a:t>Different kinds of relationships</a:t>
            </a:r>
          </a:p>
          <a:p>
            <a:pPr lvl="3">
              <a:defRPr/>
            </a:pPr>
            <a:r>
              <a:rPr lang="en-US" dirty="0" smtClean="0">
                <a:solidFill>
                  <a:schemeClr val="folHlink"/>
                </a:solidFill>
              </a:rPr>
              <a:t>Association</a:t>
            </a:r>
          </a:p>
          <a:p>
            <a:pPr lvl="3">
              <a:defRPr/>
            </a:pPr>
            <a:r>
              <a:rPr lang="en-US" dirty="0" smtClean="0"/>
              <a:t>Generalization and Realization</a:t>
            </a:r>
          </a:p>
          <a:p>
            <a:pPr lvl="3">
              <a:defRPr/>
            </a:pPr>
            <a:r>
              <a:rPr lang="en-US" dirty="0" smtClean="0">
                <a:solidFill>
                  <a:schemeClr val="folHlink"/>
                </a:solidFill>
              </a:rPr>
              <a:t>Dependency</a:t>
            </a:r>
            <a:endParaRPr lang="en-US" dirty="0" smtClean="0"/>
          </a:p>
          <a:p>
            <a:pPr lvl="2">
              <a:defRPr/>
            </a:pPr>
            <a:r>
              <a:rPr lang="en-US" dirty="0">
                <a:solidFill>
                  <a:schemeClr val="folHlink"/>
                </a:solidFill>
              </a:rPr>
              <a:t>OCL: Better specifying </a:t>
            </a:r>
            <a:r>
              <a:rPr lang="en-US" dirty="0" smtClean="0">
                <a:solidFill>
                  <a:schemeClr val="folHlink"/>
                </a:solidFill>
              </a:rPr>
              <a:t>operations/classes, </a:t>
            </a:r>
            <a:r>
              <a:rPr lang="en-US" dirty="0">
                <a:solidFill>
                  <a:schemeClr val="folHlink"/>
                </a:solidFill>
              </a:rPr>
              <a:t>constraining class </a:t>
            </a:r>
            <a:r>
              <a:rPr lang="en-US" dirty="0" smtClean="0">
                <a:solidFill>
                  <a:schemeClr val="folHlink"/>
                </a:solidFill>
              </a:rPr>
              <a:t>diagram</a:t>
            </a:r>
          </a:p>
          <a:p>
            <a:pPr lvl="2">
              <a:defRPr/>
            </a:pPr>
            <a:r>
              <a:rPr lang="en-US" dirty="0" err="1">
                <a:solidFill>
                  <a:schemeClr val="folHlink"/>
                </a:solidFill>
              </a:rPr>
              <a:t>Liskov</a:t>
            </a:r>
            <a:r>
              <a:rPr lang="en-US" dirty="0">
                <a:solidFill>
                  <a:schemeClr val="folHlink"/>
                </a:solidFill>
              </a:rPr>
              <a:t> substitution principle</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behavior: state machine diagram</a:t>
            </a:r>
          </a:p>
          <a:p>
            <a:pPr>
              <a:defRPr/>
            </a:pPr>
            <a:r>
              <a:rPr lang="en-US" dirty="0" smtClean="0">
                <a:solidFill>
                  <a:schemeClr val="folHlink"/>
                </a:solidFill>
                <a:cs typeface="+mn-cs"/>
              </a:rPr>
              <a:t>Analysis Process</a:t>
            </a:r>
          </a:p>
          <a:p>
            <a:pPr lvl="1">
              <a:defRPr/>
            </a:pPr>
            <a:r>
              <a:rPr lang="en-US" dirty="0" smtClean="0">
                <a:solidFill>
                  <a:schemeClr val="folHlink"/>
                </a:solidFill>
              </a:rPr>
              <a:t>Finding objects/classes (heuristics)</a:t>
            </a:r>
          </a:p>
          <a:p>
            <a:pPr lvl="1">
              <a:defRPr/>
            </a:pP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4DF36545-63B9-5A42-B93A-EFE1A82569A5}" type="slidenum">
              <a:rPr lang="en-US"/>
              <a:pPr>
                <a:defRPr/>
              </a:pPr>
              <a:t>41</a:t>
            </a:fld>
            <a:endParaRPr lang="en-US"/>
          </a:p>
        </p:txBody>
      </p:sp>
      <p:sp>
        <p:nvSpPr>
          <p:cNvPr id="1006594" name="Rectangle 2"/>
          <p:cNvSpPr>
            <a:spLocks noGrp="1" noChangeArrowheads="1"/>
          </p:cNvSpPr>
          <p:nvPr>
            <p:ph type="title"/>
          </p:nvPr>
        </p:nvSpPr>
        <p:spPr/>
        <p:txBody>
          <a:bodyPr/>
          <a:lstStyle/>
          <a:p>
            <a:pPr>
              <a:defRPr/>
            </a:pPr>
            <a:r>
              <a:rPr lang="en-US" dirty="0" smtClean="0">
                <a:cs typeface="+mj-cs"/>
              </a:rPr>
              <a:t>Generalization / Specialization</a:t>
            </a:r>
          </a:p>
        </p:txBody>
      </p:sp>
      <p:sp>
        <p:nvSpPr>
          <p:cNvPr id="1006595" name="Rectangle 3"/>
          <p:cNvSpPr>
            <a:spLocks noGrp="1" noChangeArrowheads="1"/>
          </p:cNvSpPr>
          <p:nvPr>
            <p:ph type="body" idx="1"/>
          </p:nvPr>
        </p:nvSpPr>
        <p:spPr/>
        <p:txBody>
          <a:bodyPr/>
          <a:lstStyle/>
          <a:p>
            <a:pPr>
              <a:lnSpc>
                <a:spcPct val="80000"/>
              </a:lnSpc>
              <a:defRPr/>
            </a:pPr>
            <a:r>
              <a:rPr lang="en-US" dirty="0" smtClean="0">
                <a:cs typeface="+mn-cs"/>
              </a:rPr>
              <a:t>The UML terminology for inheritance </a:t>
            </a:r>
            <a:r>
              <a:rPr lang="en-US" sz="1800" dirty="0" smtClean="0">
                <a:cs typeface="+mn-cs"/>
              </a:rPr>
              <a:t>(almost)</a:t>
            </a:r>
            <a:endParaRPr lang="en-US" dirty="0" smtClean="0">
              <a:cs typeface="+mn-cs"/>
            </a:endParaRPr>
          </a:p>
          <a:p>
            <a:pPr>
              <a:lnSpc>
                <a:spcPct val="80000"/>
              </a:lnSpc>
              <a:defRPr/>
            </a:pPr>
            <a:r>
              <a:rPr lang="en-US" dirty="0" smtClean="0">
                <a:cs typeface="+mn-cs"/>
              </a:rPr>
              <a:t>Common features abstracted into a more generic class</a:t>
            </a:r>
          </a:p>
          <a:p>
            <a:pPr>
              <a:lnSpc>
                <a:spcPct val="80000"/>
              </a:lnSpc>
              <a:defRPr/>
            </a:pPr>
            <a:r>
              <a:rPr lang="en-US" dirty="0" smtClean="0">
                <a:cs typeface="+mn-cs"/>
              </a:rPr>
              <a:t>Subclasses inherit (reuse) superclass features</a:t>
            </a:r>
          </a:p>
          <a:p>
            <a:pPr lvl="1">
              <a:lnSpc>
                <a:spcPct val="80000"/>
              </a:lnSpc>
              <a:defRPr/>
            </a:pPr>
            <a:r>
              <a:rPr lang="en-US" dirty="0" smtClean="0"/>
              <a:t>Attributes</a:t>
            </a:r>
          </a:p>
          <a:p>
            <a:pPr lvl="1">
              <a:lnSpc>
                <a:spcPct val="80000"/>
              </a:lnSpc>
              <a:defRPr/>
            </a:pPr>
            <a:r>
              <a:rPr lang="en-US" dirty="0" smtClean="0"/>
              <a:t>Operations</a:t>
            </a:r>
          </a:p>
          <a:p>
            <a:pPr>
              <a:lnSpc>
                <a:spcPct val="80000"/>
              </a:lnSpc>
              <a:defRPr/>
            </a:pPr>
            <a:r>
              <a:rPr lang="en-US" dirty="0" smtClean="0">
                <a:cs typeface="+mn-cs"/>
              </a:rPr>
              <a:t>Substitutability</a:t>
            </a:r>
          </a:p>
          <a:p>
            <a:pPr lvl="1">
              <a:lnSpc>
                <a:spcPct val="80000"/>
              </a:lnSpc>
              <a:defRPr/>
            </a:pPr>
            <a:r>
              <a:rPr lang="en-US" dirty="0" smtClean="0"/>
              <a:t>Subclass object is a legal value for a variable whose type is the superclass</a:t>
            </a:r>
          </a:p>
          <a:p>
            <a:pPr>
              <a:lnSpc>
                <a:spcPct val="80000"/>
              </a:lnSpc>
              <a:defRPr/>
            </a:pPr>
            <a:r>
              <a:rPr lang="en-US" dirty="0" smtClean="0">
                <a:cs typeface="+mn-cs"/>
              </a:rPr>
              <a:t>Polymorphism</a:t>
            </a:r>
          </a:p>
          <a:p>
            <a:pPr lvl="1">
              <a:lnSpc>
                <a:spcPct val="80000"/>
              </a:lnSpc>
              <a:defRPr/>
            </a:pPr>
            <a:r>
              <a:rPr lang="en-US" dirty="0" smtClean="0"/>
              <a:t>The same operation can have different implementations in different classes</a:t>
            </a:r>
          </a:p>
          <a:p>
            <a:pPr>
              <a:lnSpc>
                <a:spcPct val="80000"/>
              </a:lnSpc>
              <a:defRPr/>
            </a:pPr>
            <a:r>
              <a:rPr lang="en-US" dirty="0" smtClean="0">
                <a:cs typeface="+mn-cs"/>
              </a:rPr>
              <a:t>Abstract operation</a:t>
            </a:r>
          </a:p>
          <a:p>
            <a:pPr lvl="1">
              <a:lnSpc>
                <a:spcPct val="80000"/>
              </a:lnSpc>
              <a:defRPr/>
            </a:pPr>
            <a:r>
              <a:rPr lang="en-US" dirty="0" smtClean="0"/>
              <a:t>Implementation provided in subclasses</a:t>
            </a:r>
          </a:p>
          <a:p>
            <a:pPr>
              <a:lnSpc>
                <a:spcPct val="80000"/>
              </a:lnSpc>
              <a:defRPr/>
            </a:pPr>
            <a:r>
              <a:rPr lang="en-US" dirty="0" smtClean="0">
                <a:cs typeface="+mn-cs"/>
              </a:rPr>
              <a:t>Abstract class</a:t>
            </a:r>
          </a:p>
          <a:p>
            <a:pPr lvl="1">
              <a:lnSpc>
                <a:spcPct val="80000"/>
              </a:lnSpc>
              <a:defRPr/>
            </a:pPr>
            <a:r>
              <a:rPr lang="en-US" dirty="0" smtClean="0"/>
              <a:t>Class with no direct instance objects</a:t>
            </a:r>
          </a:p>
          <a:p>
            <a:pPr lvl="1">
              <a:lnSpc>
                <a:spcPct val="80000"/>
              </a:lnSpc>
              <a:defRPr/>
            </a:pPr>
            <a:r>
              <a:rPr lang="en-US" dirty="0" smtClean="0"/>
              <a:t>A class with an abstract operation is abstract</a:t>
            </a:r>
            <a:endParaRPr lang="en-AU" dirty="0" smtClean="0"/>
          </a:p>
          <a:p>
            <a:pPr>
              <a:lnSpc>
                <a:spcPct val="80000"/>
              </a:lnSpc>
              <a:defRPr/>
            </a:pPr>
            <a:endParaRPr lang="en-US" dirty="0" smtClean="0">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2"/>
          <p:cNvSpPr>
            <a:spLocks noGrp="1"/>
          </p:cNvSpPr>
          <p:nvPr>
            <p:ph type="ftr" sz="quarter" idx="10"/>
          </p:nvPr>
        </p:nvSpPr>
        <p:spPr/>
        <p:txBody>
          <a:bodyPr/>
          <a:lstStyle/>
          <a:p>
            <a:pPr>
              <a:defRPr/>
            </a:pPr>
            <a:r>
              <a:rPr lang="en-US"/>
              <a:t>SYSC-3120—Software Requirements Engineering </a:t>
            </a:r>
          </a:p>
        </p:txBody>
      </p:sp>
      <p:sp>
        <p:nvSpPr>
          <p:cNvPr id="43" name="Slide Number Placeholder 3"/>
          <p:cNvSpPr>
            <a:spLocks noGrp="1"/>
          </p:cNvSpPr>
          <p:nvPr>
            <p:ph type="sldNum" sz="quarter" idx="11"/>
          </p:nvPr>
        </p:nvSpPr>
        <p:spPr/>
        <p:txBody>
          <a:bodyPr/>
          <a:lstStyle/>
          <a:p>
            <a:pPr>
              <a:defRPr/>
            </a:pPr>
            <a:fld id="{66F9CB5C-6EB7-6046-A819-FE6F9B5104D9}" type="slidenum">
              <a:rPr lang="en-US"/>
              <a:pPr>
                <a:defRPr/>
              </a:pPr>
              <a:t>42</a:t>
            </a:fld>
            <a:endParaRPr lang="en-US"/>
          </a:p>
        </p:txBody>
      </p:sp>
      <p:sp>
        <p:nvSpPr>
          <p:cNvPr id="1009666" name="Rectangle 2"/>
          <p:cNvSpPr>
            <a:spLocks noGrp="1" noChangeArrowheads="1"/>
          </p:cNvSpPr>
          <p:nvPr>
            <p:ph type="title"/>
          </p:nvPr>
        </p:nvSpPr>
        <p:spPr/>
        <p:txBody>
          <a:bodyPr/>
          <a:lstStyle/>
          <a:p>
            <a:pPr>
              <a:defRPr/>
            </a:pPr>
            <a:r>
              <a:rPr lang="en-US" smtClean="0">
                <a:cs typeface="+mj-cs"/>
              </a:rPr>
              <a:t>FRIEND Example</a:t>
            </a:r>
          </a:p>
        </p:txBody>
      </p:sp>
      <p:grpSp>
        <p:nvGrpSpPr>
          <p:cNvPr id="71684" name="Group 3"/>
          <p:cNvGrpSpPr>
            <a:grpSpLocks/>
          </p:cNvGrpSpPr>
          <p:nvPr/>
        </p:nvGrpSpPr>
        <p:grpSpPr bwMode="auto">
          <a:xfrm>
            <a:off x="1195388" y="1687513"/>
            <a:ext cx="6751637" cy="3451225"/>
            <a:chOff x="755" y="676"/>
            <a:chExt cx="4253" cy="2174"/>
          </a:xfrm>
        </p:grpSpPr>
        <p:sp>
          <p:nvSpPr>
            <p:cNvPr id="71695" name="Freeform 4"/>
            <p:cNvSpPr>
              <a:spLocks/>
            </p:cNvSpPr>
            <p:nvPr/>
          </p:nvSpPr>
          <p:spPr bwMode="auto">
            <a:xfrm>
              <a:off x="2452" y="971"/>
              <a:ext cx="197" cy="154"/>
            </a:xfrm>
            <a:custGeom>
              <a:avLst/>
              <a:gdLst>
                <a:gd name="T0" fmla="*/ 98 w 197"/>
                <a:gd name="T1" fmla="*/ 154 h 154"/>
                <a:gd name="T2" fmla="*/ 0 w 197"/>
                <a:gd name="T3" fmla="*/ 154 h 154"/>
                <a:gd name="T4" fmla="*/ 98 w 197"/>
                <a:gd name="T5" fmla="*/ 0 h 154"/>
                <a:gd name="T6" fmla="*/ 197 w 197"/>
                <a:gd name="T7" fmla="*/ 154 h 154"/>
                <a:gd name="T8" fmla="*/ 98 w 197"/>
                <a:gd name="T9" fmla="*/ 154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154">
                  <a:moveTo>
                    <a:pt x="98" y="154"/>
                  </a:moveTo>
                  <a:lnTo>
                    <a:pt x="0" y="154"/>
                  </a:lnTo>
                  <a:lnTo>
                    <a:pt x="98" y="0"/>
                  </a:lnTo>
                  <a:lnTo>
                    <a:pt x="197" y="154"/>
                  </a:lnTo>
                  <a:lnTo>
                    <a:pt x="98" y="154"/>
                  </a:lnTo>
                  <a:close/>
                </a:path>
              </a:pathLst>
            </a:custGeom>
            <a:noFill/>
            <a:ln w="28575" cmpd="sng">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696" name="Freeform 5"/>
            <p:cNvSpPr>
              <a:spLocks/>
            </p:cNvSpPr>
            <p:nvPr/>
          </p:nvSpPr>
          <p:spPr bwMode="auto">
            <a:xfrm>
              <a:off x="3743" y="1644"/>
              <a:ext cx="196" cy="168"/>
            </a:xfrm>
            <a:custGeom>
              <a:avLst/>
              <a:gdLst>
                <a:gd name="T0" fmla="*/ 98 w 196"/>
                <a:gd name="T1" fmla="*/ 168 h 168"/>
                <a:gd name="T2" fmla="*/ 0 w 196"/>
                <a:gd name="T3" fmla="*/ 168 h 168"/>
                <a:gd name="T4" fmla="*/ 98 w 196"/>
                <a:gd name="T5" fmla="*/ 0 h 168"/>
                <a:gd name="T6" fmla="*/ 196 w 196"/>
                <a:gd name="T7" fmla="*/ 168 h 168"/>
                <a:gd name="T8" fmla="*/ 98 w 196"/>
                <a:gd name="T9" fmla="*/ 168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168">
                  <a:moveTo>
                    <a:pt x="98" y="168"/>
                  </a:moveTo>
                  <a:lnTo>
                    <a:pt x="0" y="168"/>
                  </a:lnTo>
                  <a:lnTo>
                    <a:pt x="98" y="0"/>
                  </a:lnTo>
                  <a:lnTo>
                    <a:pt x="196" y="168"/>
                  </a:lnTo>
                  <a:lnTo>
                    <a:pt x="98" y="168"/>
                  </a:lnTo>
                  <a:close/>
                </a:path>
              </a:pathLst>
            </a:custGeom>
            <a:noFill/>
            <a:ln w="28575" cmpd="sng">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697" name="Line 6"/>
            <p:cNvSpPr>
              <a:spLocks noChangeShapeType="1"/>
            </p:cNvSpPr>
            <p:nvPr/>
          </p:nvSpPr>
          <p:spPr bwMode="auto">
            <a:xfrm flipV="1">
              <a:off x="2550" y="1125"/>
              <a:ext cx="1" cy="23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8" name="Line 7"/>
            <p:cNvSpPr>
              <a:spLocks noChangeShapeType="1"/>
            </p:cNvSpPr>
            <p:nvPr/>
          </p:nvSpPr>
          <p:spPr bwMode="auto">
            <a:xfrm flipV="1">
              <a:off x="3841" y="1812"/>
              <a:ext cx="1" cy="98"/>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699" name="Freeform 8"/>
            <p:cNvSpPr>
              <a:spLocks/>
            </p:cNvSpPr>
            <p:nvPr/>
          </p:nvSpPr>
          <p:spPr bwMode="auto">
            <a:xfrm>
              <a:off x="1176" y="1644"/>
              <a:ext cx="196" cy="168"/>
            </a:xfrm>
            <a:custGeom>
              <a:avLst/>
              <a:gdLst>
                <a:gd name="T0" fmla="*/ 98 w 196"/>
                <a:gd name="T1" fmla="*/ 168 h 168"/>
                <a:gd name="T2" fmla="*/ 0 w 196"/>
                <a:gd name="T3" fmla="*/ 168 h 168"/>
                <a:gd name="T4" fmla="*/ 98 w 196"/>
                <a:gd name="T5" fmla="*/ 0 h 168"/>
                <a:gd name="T6" fmla="*/ 196 w 196"/>
                <a:gd name="T7" fmla="*/ 168 h 168"/>
                <a:gd name="T8" fmla="*/ 98 w 196"/>
                <a:gd name="T9" fmla="*/ 168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 h="168">
                  <a:moveTo>
                    <a:pt x="98" y="168"/>
                  </a:moveTo>
                  <a:lnTo>
                    <a:pt x="0" y="168"/>
                  </a:lnTo>
                  <a:lnTo>
                    <a:pt x="98" y="0"/>
                  </a:lnTo>
                  <a:lnTo>
                    <a:pt x="196" y="168"/>
                  </a:lnTo>
                  <a:lnTo>
                    <a:pt x="98" y="168"/>
                  </a:lnTo>
                  <a:close/>
                </a:path>
              </a:pathLst>
            </a:custGeom>
            <a:noFill/>
            <a:ln w="28575" cmpd="sng">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700" name="Line 9"/>
            <p:cNvSpPr>
              <a:spLocks noChangeShapeType="1"/>
            </p:cNvSpPr>
            <p:nvPr/>
          </p:nvSpPr>
          <p:spPr bwMode="auto">
            <a:xfrm flipV="1">
              <a:off x="1274" y="1812"/>
              <a:ext cx="1" cy="29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1" name="Freeform 10"/>
            <p:cNvSpPr>
              <a:spLocks/>
            </p:cNvSpPr>
            <p:nvPr/>
          </p:nvSpPr>
          <p:spPr bwMode="auto">
            <a:xfrm>
              <a:off x="2452" y="1644"/>
              <a:ext cx="197" cy="154"/>
            </a:xfrm>
            <a:custGeom>
              <a:avLst/>
              <a:gdLst>
                <a:gd name="T0" fmla="*/ 98 w 197"/>
                <a:gd name="T1" fmla="*/ 154 h 154"/>
                <a:gd name="T2" fmla="*/ 0 w 197"/>
                <a:gd name="T3" fmla="*/ 154 h 154"/>
                <a:gd name="T4" fmla="*/ 98 w 197"/>
                <a:gd name="T5" fmla="*/ 0 h 154"/>
                <a:gd name="T6" fmla="*/ 197 w 197"/>
                <a:gd name="T7" fmla="*/ 154 h 154"/>
                <a:gd name="T8" fmla="*/ 98 w 197"/>
                <a:gd name="T9" fmla="*/ 154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154">
                  <a:moveTo>
                    <a:pt x="98" y="154"/>
                  </a:moveTo>
                  <a:lnTo>
                    <a:pt x="0" y="154"/>
                  </a:lnTo>
                  <a:lnTo>
                    <a:pt x="98" y="0"/>
                  </a:lnTo>
                  <a:lnTo>
                    <a:pt x="197" y="154"/>
                  </a:lnTo>
                  <a:lnTo>
                    <a:pt x="98" y="154"/>
                  </a:lnTo>
                  <a:close/>
                </a:path>
              </a:pathLst>
            </a:custGeom>
            <a:noFill/>
            <a:ln w="28575" cmpd="sng">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702" name="Freeform 11"/>
            <p:cNvSpPr>
              <a:spLocks/>
            </p:cNvSpPr>
            <p:nvPr/>
          </p:nvSpPr>
          <p:spPr bwMode="auto">
            <a:xfrm>
              <a:off x="1905" y="2429"/>
              <a:ext cx="1291" cy="140"/>
            </a:xfrm>
            <a:custGeom>
              <a:avLst/>
              <a:gdLst>
                <a:gd name="T0" fmla="*/ 0 w 1291"/>
                <a:gd name="T1" fmla="*/ 140 h 140"/>
                <a:gd name="T2" fmla="*/ 0 w 1291"/>
                <a:gd name="T3" fmla="*/ 0 h 140"/>
                <a:gd name="T4" fmla="*/ 1291 w 1291"/>
                <a:gd name="T5" fmla="*/ 0 h 140"/>
                <a:gd name="T6" fmla="*/ 1291 w 1291"/>
                <a:gd name="T7" fmla="*/ 126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1" h="140">
                  <a:moveTo>
                    <a:pt x="0" y="140"/>
                  </a:moveTo>
                  <a:lnTo>
                    <a:pt x="0" y="0"/>
                  </a:lnTo>
                  <a:lnTo>
                    <a:pt x="1291" y="0"/>
                  </a:lnTo>
                  <a:lnTo>
                    <a:pt x="1291" y="126"/>
                  </a:lnTo>
                </a:path>
              </a:pathLst>
            </a:custGeom>
            <a:noFill/>
            <a:ln w="28575" cmpd="sng">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703" name="Line 12"/>
            <p:cNvSpPr>
              <a:spLocks noChangeShapeType="1"/>
            </p:cNvSpPr>
            <p:nvPr/>
          </p:nvSpPr>
          <p:spPr bwMode="auto">
            <a:xfrm flipV="1">
              <a:off x="2550" y="1812"/>
              <a:ext cx="1" cy="617"/>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704" name="Freeform 13"/>
            <p:cNvSpPr>
              <a:spLocks/>
            </p:cNvSpPr>
            <p:nvPr/>
          </p:nvSpPr>
          <p:spPr bwMode="auto">
            <a:xfrm>
              <a:off x="3196" y="1910"/>
              <a:ext cx="1291" cy="140"/>
            </a:xfrm>
            <a:custGeom>
              <a:avLst/>
              <a:gdLst>
                <a:gd name="T0" fmla="*/ 0 w 1291"/>
                <a:gd name="T1" fmla="*/ 140 h 140"/>
                <a:gd name="T2" fmla="*/ 0 w 1291"/>
                <a:gd name="T3" fmla="*/ 0 h 140"/>
                <a:gd name="T4" fmla="*/ 1291 w 1291"/>
                <a:gd name="T5" fmla="*/ 0 h 140"/>
                <a:gd name="T6" fmla="*/ 1291 w 1291"/>
                <a:gd name="T7" fmla="*/ 126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1" h="140">
                  <a:moveTo>
                    <a:pt x="0" y="140"/>
                  </a:moveTo>
                  <a:lnTo>
                    <a:pt x="0" y="0"/>
                  </a:lnTo>
                  <a:lnTo>
                    <a:pt x="1291" y="0"/>
                  </a:lnTo>
                  <a:lnTo>
                    <a:pt x="1291" y="126"/>
                  </a:lnTo>
                </a:path>
              </a:pathLst>
            </a:custGeom>
            <a:noFill/>
            <a:ln w="28575" cmpd="sng">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705" name="Freeform 14"/>
            <p:cNvSpPr>
              <a:spLocks/>
            </p:cNvSpPr>
            <p:nvPr/>
          </p:nvSpPr>
          <p:spPr bwMode="auto">
            <a:xfrm>
              <a:off x="1275" y="1237"/>
              <a:ext cx="2566" cy="126"/>
            </a:xfrm>
            <a:custGeom>
              <a:avLst/>
              <a:gdLst>
                <a:gd name="T0" fmla="*/ 0 w 1291"/>
                <a:gd name="T1" fmla="*/ 22 h 140"/>
                <a:gd name="T2" fmla="*/ 0 w 1291"/>
                <a:gd name="T3" fmla="*/ 0 h 140"/>
                <a:gd name="T4" fmla="*/ 302591837 w 1291"/>
                <a:gd name="T5" fmla="*/ 0 h 140"/>
                <a:gd name="T6" fmla="*/ 302591837 w 1291"/>
                <a:gd name="T7" fmla="*/ 20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1" h="140">
                  <a:moveTo>
                    <a:pt x="0" y="140"/>
                  </a:moveTo>
                  <a:lnTo>
                    <a:pt x="0" y="0"/>
                  </a:lnTo>
                  <a:lnTo>
                    <a:pt x="1291" y="0"/>
                  </a:lnTo>
                  <a:lnTo>
                    <a:pt x="1291" y="126"/>
                  </a:lnTo>
                </a:path>
              </a:pathLst>
            </a:custGeom>
            <a:noFill/>
            <a:ln w="28575" cmpd="sng">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71706" name="Group 15"/>
            <p:cNvGrpSpPr>
              <a:grpSpLocks/>
            </p:cNvGrpSpPr>
            <p:nvPr/>
          </p:nvGrpSpPr>
          <p:grpSpPr bwMode="auto">
            <a:xfrm>
              <a:off x="2045" y="676"/>
              <a:ext cx="1024" cy="281"/>
              <a:chOff x="2045" y="676"/>
              <a:chExt cx="1024" cy="281"/>
            </a:xfrm>
          </p:grpSpPr>
          <p:sp>
            <p:nvSpPr>
              <p:cNvPr id="71731" name="Rectangle 16"/>
              <p:cNvSpPr>
                <a:spLocks noChangeArrowheads="1"/>
              </p:cNvSpPr>
              <p:nvPr/>
            </p:nvSpPr>
            <p:spPr bwMode="auto">
              <a:xfrm>
                <a:off x="2045" y="676"/>
                <a:ext cx="1024" cy="281"/>
              </a:xfrm>
              <a:prstGeom prst="rect">
                <a:avLst/>
              </a:prstGeom>
              <a:solidFill>
                <a:schemeClr val="bg1"/>
              </a:solidFill>
              <a:ln w="28575">
                <a:solidFill>
                  <a:srgbClr val="000000"/>
                </a:solidFill>
                <a:miter lim="800000"/>
                <a:headEnd/>
                <a:tailEnd/>
              </a:ln>
            </p:spPr>
            <p:txBody>
              <a:bodyPr/>
              <a:lstStyle/>
              <a:p>
                <a:endParaRPr lang="en-US"/>
              </a:p>
            </p:txBody>
          </p:sp>
          <p:sp>
            <p:nvSpPr>
              <p:cNvPr id="71732" name="Rectangle 17"/>
              <p:cNvSpPr>
                <a:spLocks noChangeArrowheads="1"/>
              </p:cNvSpPr>
              <p:nvPr/>
            </p:nvSpPr>
            <p:spPr bwMode="auto">
              <a:xfrm>
                <a:off x="2249" y="740"/>
                <a:ext cx="61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Incident</a:t>
                </a:r>
                <a:endParaRPr lang="en-US" sz="1600">
                  <a:latin typeface="Courier New" charset="0"/>
                </a:endParaRPr>
              </a:p>
            </p:txBody>
          </p:sp>
        </p:grpSp>
        <p:grpSp>
          <p:nvGrpSpPr>
            <p:cNvPr id="71707" name="Group 18"/>
            <p:cNvGrpSpPr>
              <a:grpSpLocks/>
            </p:cNvGrpSpPr>
            <p:nvPr/>
          </p:nvGrpSpPr>
          <p:grpSpPr bwMode="auto">
            <a:xfrm>
              <a:off x="755" y="1363"/>
              <a:ext cx="1024" cy="295"/>
              <a:chOff x="755" y="1363"/>
              <a:chExt cx="1024" cy="295"/>
            </a:xfrm>
          </p:grpSpPr>
          <p:sp>
            <p:nvSpPr>
              <p:cNvPr id="71729" name="Rectangle 19"/>
              <p:cNvSpPr>
                <a:spLocks noChangeArrowheads="1"/>
              </p:cNvSpPr>
              <p:nvPr/>
            </p:nvSpPr>
            <p:spPr bwMode="auto">
              <a:xfrm>
                <a:off x="755" y="1363"/>
                <a:ext cx="1024" cy="295"/>
              </a:xfrm>
              <a:prstGeom prst="rect">
                <a:avLst/>
              </a:prstGeom>
              <a:solidFill>
                <a:schemeClr val="bg1"/>
              </a:solidFill>
              <a:ln w="28575">
                <a:solidFill>
                  <a:srgbClr val="000000"/>
                </a:solidFill>
                <a:miter lim="800000"/>
                <a:headEnd/>
                <a:tailEnd/>
              </a:ln>
            </p:spPr>
            <p:txBody>
              <a:bodyPr/>
              <a:lstStyle/>
              <a:p>
                <a:endParaRPr lang="en-US"/>
              </a:p>
            </p:txBody>
          </p:sp>
          <p:sp>
            <p:nvSpPr>
              <p:cNvPr id="71730" name="Rectangle 20"/>
              <p:cNvSpPr>
                <a:spLocks noChangeArrowheads="1"/>
              </p:cNvSpPr>
              <p:nvPr/>
            </p:nvSpPr>
            <p:spPr bwMode="auto">
              <a:xfrm>
                <a:off x="844" y="1434"/>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LowPriority</a:t>
                </a:r>
                <a:endParaRPr lang="en-US" sz="1600">
                  <a:latin typeface="Courier New" charset="0"/>
                </a:endParaRPr>
              </a:p>
            </p:txBody>
          </p:sp>
        </p:grpSp>
        <p:grpSp>
          <p:nvGrpSpPr>
            <p:cNvPr id="71708" name="Group 21"/>
            <p:cNvGrpSpPr>
              <a:grpSpLocks/>
            </p:cNvGrpSpPr>
            <p:nvPr/>
          </p:nvGrpSpPr>
          <p:grpSpPr bwMode="auto">
            <a:xfrm>
              <a:off x="2045" y="1363"/>
              <a:ext cx="1024" cy="295"/>
              <a:chOff x="2045" y="1363"/>
              <a:chExt cx="1024" cy="295"/>
            </a:xfrm>
          </p:grpSpPr>
          <p:sp>
            <p:nvSpPr>
              <p:cNvPr id="71727" name="Rectangle 22"/>
              <p:cNvSpPr>
                <a:spLocks noChangeArrowheads="1"/>
              </p:cNvSpPr>
              <p:nvPr/>
            </p:nvSpPr>
            <p:spPr bwMode="auto">
              <a:xfrm>
                <a:off x="2045" y="1363"/>
                <a:ext cx="1024" cy="295"/>
              </a:xfrm>
              <a:prstGeom prst="rect">
                <a:avLst/>
              </a:prstGeom>
              <a:solidFill>
                <a:schemeClr val="bg1"/>
              </a:solidFill>
              <a:ln w="28575">
                <a:solidFill>
                  <a:srgbClr val="000000"/>
                </a:solidFill>
                <a:miter lim="800000"/>
                <a:headEnd/>
                <a:tailEnd/>
              </a:ln>
            </p:spPr>
            <p:txBody>
              <a:bodyPr/>
              <a:lstStyle/>
              <a:p>
                <a:endParaRPr lang="en-US"/>
              </a:p>
            </p:txBody>
          </p:sp>
          <p:sp>
            <p:nvSpPr>
              <p:cNvPr id="71728" name="Rectangle 23"/>
              <p:cNvSpPr>
                <a:spLocks noChangeArrowheads="1"/>
              </p:cNvSpPr>
              <p:nvPr/>
            </p:nvSpPr>
            <p:spPr bwMode="auto">
              <a:xfrm>
                <a:off x="2211" y="1434"/>
                <a:ext cx="69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Emergency</a:t>
                </a:r>
                <a:endParaRPr lang="en-US" sz="1600">
                  <a:latin typeface="Courier New" charset="0"/>
                </a:endParaRPr>
              </a:p>
            </p:txBody>
          </p:sp>
        </p:grpSp>
        <p:grpSp>
          <p:nvGrpSpPr>
            <p:cNvPr id="71709" name="Group 24"/>
            <p:cNvGrpSpPr>
              <a:grpSpLocks/>
            </p:cNvGrpSpPr>
            <p:nvPr/>
          </p:nvGrpSpPr>
          <p:grpSpPr bwMode="auto">
            <a:xfrm>
              <a:off x="3336" y="1363"/>
              <a:ext cx="1024" cy="295"/>
              <a:chOff x="3336" y="1363"/>
              <a:chExt cx="1024" cy="295"/>
            </a:xfrm>
          </p:grpSpPr>
          <p:sp>
            <p:nvSpPr>
              <p:cNvPr id="71725" name="Rectangle 25"/>
              <p:cNvSpPr>
                <a:spLocks noChangeArrowheads="1"/>
              </p:cNvSpPr>
              <p:nvPr/>
            </p:nvSpPr>
            <p:spPr bwMode="auto">
              <a:xfrm>
                <a:off x="3336" y="1363"/>
                <a:ext cx="1024" cy="295"/>
              </a:xfrm>
              <a:prstGeom prst="rect">
                <a:avLst/>
              </a:prstGeom>
              <a:solidFill>
                <a:schemeClr val="bg1"/>
              </a:solidFill>
              <a:ln w="28575">
                <a:solidFill>
                  <a:srgbClr val="000000"/>
                </a:solidFill>
                <a:miter lim="800000"/>
                <a:headEnd/>
                <a:tailEnd/>
              </a:ln>
            </p:spPr>
            <p:txBody>
              <a:bodyPr/>
              <a:lstStyle/>
              <a:p>
                <a:endParaRPr lang="en-US"/>
              </a:p>
            </p:txBody>
          </p:sp>
          <p:sp>
            <p:nvSpPr>
              <p:cNvPr id="71726" name="Rectangle 26"/>
              <p:cNvSpPr>
                <a:spLocks noChangeArrowheads="1"/>
              </p:cNvSpPr>
              <p:nvPr/>
            </p:nvSpPr>
            <p:spPr bwMode="auto">
              <a:xfrm>
                <a:off x="3540" y="1434"/>
                <a:ext cx="61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Disaster</a:t>
                </a:r>
                <a:endParaRPr lang="en-US" sz="1600">
                  <a:latin typeface="Courier New" charset="0"/>
                </a:endParaRPr>
              </a:p>
            </p:txBody>
          </p:sp>
        </p:grpSp>
        <p:grpSp>
          <p:nvGrpSpPr>
            <p:cNvPr id="71710" name="Group 27"/>
            <p:cNvGrpSpPr>
              <a:grpSpLocks/>
            </p:cNvGrpSpPr>
            <p:nvPr/>
          </p:nvGrpSpPr>
          <p:grpSpPr bwMode="auto">
            <a:xfrm>
              <a:off x="2691" y="2051"/>
              <a:ext cx="1024" cy="280"/>
              <a:chOff x="2691" y="2051"/>
              <a:chExt cx="1024" cy="280"/>
            </a:xfrm>
          </p:grpSpPr>
          <p:sp>
            <p:nvSpPr>
              <p:cNvPr id="71723" name="Rectangle 28"/>
              <p:cNvSpPr>
                <a:spLocks noChangeArrowheads="1"/>
              </p:cNvSpPr>
              <p:nvPr/>
            </p:nvSpPr>
            <p:spPr bwMode="auto">
              <a:xfrm>
                <a:off x="2691" y="2051"/>
                <a:ext cx="1024" cy="280"/>
              </a:xfrm>
              <a:prstGeom prst="rect">
                <a:avLst/>
              </a:prstGeom>
              <a:solidFill>
                <a:schemeClr val="bg1"/>
              </a:solidFill>
              <a:ln w="28575">
                <a:solidFill>
                  <a:srgbClr val="000000"/>
                </a:solidFill>
                <a:miter lim="800000"/>
                <a:headEnd/>
                <a:tailEnd/>
              </a:ln>
            </p:spPr>
            <p:txBody>
              <a:bodyPr/>
              <a:lstStyle/>
              <a:p>
                <a:endParaRPr lang="en-US"/>
              </a:p>
            </p:txBody>
          </p:sp>
          <p:sp>
            <p:nvSpPr>
              <p:cNvPr id="71724" name="Rectangle 29"/>
              <p:cNvSpPr>
                <a:spLocks noChangeArrowheads="1"/>
              </p:cNvSpPr>
              <p:nvPr/>
            </p:nvSpPr>
            <p:spPr bwMode="auto">
              <a:xfrm>
                <a:off x="2818" y="2114"/>
                <a:ext cx="77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EarthQuake</a:t>
                </a:r>
                <a:endParaRPr lang="en-US" sz="1600">
                  <a:latin typeface="Courier New" charset="0"/>
                </a:endParaRPr>
              </a:p>
            </p:txBody>
          </p:sp>
        </p:grpSp>
        <p:grpSp>
          <p:nvGrpSpPr>
            <p:cNvPr id="71711" name="Group 30"/>
            <p:cNvGrpSpPr>
              <a:grpSpLocks/>
            </p:cNvGrpSpPr>
            <p:nvPr/>
          </p:nvGrpSpPr>
          <p:grpSpPr bwMode="auto">
            <a:xfrm>
              <a:off x="3984" y="2051"/>
              <a:ext cx="1024" cy="280"/>
              <a:chOff x="3984" y="2051"/>
              <a:chExt cx="1024" cy="280"/>
            </a:xfrm>
          </p:grpSpPr>
          <p:sp>
            <p:nvSpPr>
              <p:cNvPr id="71721" name="Rectangle 31"/>
              <p:cNvSpPr>
                <a:spLocks noChangeArrowheads="1"/>
              </p:cNvSpPr>
              <p:nvPr/>
            </p:nvSpPr>
            <p:spPr bwMode="auto">
              <a:xfrm>
                <a:off x="3984" y="2051"/>
                <a:ext cx="1024" cy="280"/>
              </a:xfrm>
              <a:prstGeom prst="rect">
                <a:avLst/>
              </a:prstGeom>
              <a:solidFill>
                <a:schemeClr val="bg1"/>
              </a:solidFill>
              <a:ln w="28575">
                <a:solidFill>
                  <a:srgbClr val="000000"/>
                </a:solidFill>
                <a:miter lim="800000"/>
                <a:headEnd/>
                <a:tailEnd/>
              </a:ln>
            </p:spPr>
            <p:txBody>
              <a:bodyPr/>
              <a:lstStyle/>
              <a:p>
                <a:endParaRPr lang="en-US"/>
              </a:p>
            </p:txBody>
          </p:sp>
          <p:sp>
            <p:nvSpPr>
              <p:cNvPr id="71722" name="Rectangle 32"/>
              <p:cNvSpPr>
                <a:spLocks noChangeArrowheads="1"/>
              </p:cNvSpPr>
              <p:nvPr/>
            </p:nvSpPr>
            <p:spPr bwMode="auto">
              <a:xfrm>
                <a:off x="4035" y="2114"/>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ChemicalLeak</a:t>
                </a:r>
                <a:endParaRPr lang="en-US" sz="1600">
                  <a:latin typeface="Courier New" charset="0"/>
                </a:endParaRPr>
              </a:p>
            </p:txBody>
          </p:sp>
        </p:grpSp>
        <p:grpSp>
          <p:nvGrpSpPr>
            <p:cNvPr id="71712" name="Group 33"/>
            <p:cNvGrpSpPr>
              <a:grpSpLocks/>
            </p:cNvGrpSpPr>
            <p:nvPr/>
          </p:nvGrpSpPr>
          <p:grpSpPr bwMode="auto">
            <a:xfrm>
              <a:off x="769" y="2051"/>
              <a:ext cx="1038" cy="280"/>
              <a:chOff x="769" y="2051"/>
              <a:chExt cx="1038" cy="280"/>
            </a:xfrm>
          </p:grpSpPr>
          <p:sp>
            <p:nvSpPr>
              <p:cNvPr id="71719" name="Rectangle 34"/>
              <p:cNvSpPr>
                <a:spLocks noChangeArrowheads="1"/>
              </p:cNvSpPr>
              <p:nvPr/>
            </p:nvSpPr>
            <p:spPr bwMode="auto">
              <a:xfrm>
                <a:off x="769" y="2051"/>
                <a:ext cx="1038" cy="280"/>
              </a:xfrm>
              <a:prstGeom prst="rect">
                <a:avLst/>
              </a:prstGeom>
              <a:solidFill>
                <a:schemeClr val="bg1"/>
              </a:solidFill>
              <a:ln w="28575">
                <a:solidFill>
                  <a:srgbClr val="000000"/>
                </a:solidFill>
                <a:miter lim="800000"/>
                <a:headEnd/>
                <a:tailEnd/>
              </a:ln>
            </p:spPr>
            <p:txBody>
              <a:bodyPr/>
              <a:lstStyle/>
              <a:p>
                <a:endParaRPr lang="en-US"/>
              </a:p>
            </p:txBody>
          </p:sp>
          <p:sp>
            <p:nvSpPr>
              <p:cNvPr id="71720" name="Rectangle 35"/>
              <p:cNvSpPr>
                <a:spLocks noChangeArrowheads="1"/>
              </p:cNvSpPr>
              <p:nvPr/>
            </p:nvSpPr>
            <p:spPr bwMode="auto">
              <a:xfrm>
                <a:off x="942" y="2114"/>
                <a:ext cx="69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CatInTree</a:t>
                </a:r>
                <a:endParaRPr lang="en-US" sz="1600">
                  <a:latin typeface="Courier New" charset="0"/>
                </a:endParaRPr>
              </a:p>
            </p:txBody>
          </p:sp>
        </p:grpSp>
        <p:grpSp>
          <p:nvGrpSpPr>
            <p:cNvPr id="71713" name="Group 36"/>
            <p:cNvGrpSpPr>
              <a:grpSpLocks/>
            </p:cNvGrpSpPr>
            <p:nvPr/>
          </p:nvGrpSpPr>
          <p:grpSpPr bwMode="auto">
            <a:xfrm>
              <a:off x="1280" y="2569"/>
              <a:ext cx="1276" cy="281"/>
              <a:chOff x="1280" y="2569"/>
              <a:chExt cx="1276" cy="281"/>
            </a:xfrm>
          </p:grpSpPr>
          <p:sp>
            <p:nvSpPr>
              <p:cNvPr id="71717" name="Rectangle 37"/>
              <p:cNvSpPr>
                <a:spLocks noChangeArrowheads="1"/>
              </p:cNvSpPr>
              <p:nvPr/>
            </p:nvSpPr>
            <p:spPr bwMode="auto">
              <a:xfrm>
                <a:off x="1280" y="2569"/>
                <a:ext cx="1276" cy="281"/>
              </a:xfrm>
              <a:prstGeom prst="rect">
                <a:avLst/>
              </a:prstGeom>
              <a:solidFill>
                <a:schemeClr val="bg1"/>
              </a:solidFill>
              <a:ln w="28575">
                <a:solidFill>
                  <a:srgbClr val="000000"/>
                </a:solidFill>
                <a:miter lim="800000"/>
                <a:headEnd/>
                <a:tailEnd/>
              </a:ln>
            </p:spPr>
            <p:txBody>
              <a:bodyPr/>
              <a:lstStyle/>
              <a:p>
                <a:endParaRPr lang="en-US"/>
              </a:p>
            </p:txBody>
          </p:sp>
          <p:sp>
            <p:nvSpPr>
              <p:cNvPr id="71718" name="Rectangle 38"/>
              <p:cNvSpPr>
                <a:spLocks noChangeArrowheads="1"/>
              </p:cNvSpPr>
              <p:nvPr/>
            </p:nvSpPr>
            <p:spPr bwMode="auto">
              <a:xfrm>
                <a:off x="1341" y="2633"/>
                <a:ext cx="11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TrafficAccident</a:t>
                </a:r>
                <a:endParaRPr lang="en-US" sz="1600">
                  <a:latin typeface="Courier New" charset="0"/>
                </a:endParaRPr>
              </a:p>
            </p:txBody>
          </p:sp>
        </p:grpSp>
        <p:grpSp>
          <p:nvGrpSpPr>
            <p:cNvPr id="71714" name="Group 39"/>
            <p:cNvGrpSpPr>
              <a:grpSpLocks/>
            </p:cNvGrpSpPr>
            <p:nvPr/>
          </p:nvGrpSpPr>
          <p:grpSpPr bwMode="auto">
            <a:xfrm>
              <a:off x="2694" y="2569"/>
              <a:ext cx="1024" cy="281"/>
              <a:chOff x="2694" y="2569"/>
              <a:chExt cx="1024" cy="281"/>
            </a:xfrm>
          </p:grpSpPr>
          <p:sp>
            <p:nvSpPr>
              <p:cNvPr id="71715" name="Rectangle 40"/>
              <p:cNvSpPr>
                <a:spLocks noChangeArrowheads="1"/>
              </p:cNvSpPr>
              <p:nvPr/>
            </p:nvSpPr>
            <p:spPr bwMode="auto">
              <a:xfrm>
                <a:off x="2694" y="2569"/>
                <a:ext cx="1024" cy="281"/>
              </a:xfrm>
              <a:prstGeom prst="rect">
                <a:avLst/>
              </a:prstGeom>
              <a:solidFill>
                <a:schemeClr val="bg1"/>
              </a:solidFill>
              <a:ln w="28575">
                <a:solidFill>
                  <a:srgbClr val="000000"/>
                </a:solidFill>
                <a:miter lim="800000"/>
                <a:headEnd/>
                <a:tailEnd/>
              </a:ln>
            </p:spPr>
            <p:txBody>
              <a:bodyPr/>
              <a:lstStyle/>
              <a:p>
                <a:endParaRPr lang="en-US"/>
              </a:p>
            </p:txBody>
          </p:sp>
          <p:sp>
            <p:nvSpPr>
              <p:cNvPr id="71716" name="Rectangle 41"/>
              <p:cNvSpPr>
                <a:spLocks noChangeArrowheads="1"/>
              </p:cNvSpPr>
              <p:nvPr/>
            </p:nvSpPr>
            <p:spPr bwMode="auto">
              <a:xfrm>
                <a:off x="2745" y="2633"/>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BuildingFire</a:t>
                </a:r>
                <a:endParaRPr lang="en-US" sz="1600">
                  <a:latin typeface="Courier New" charset="0"/>
                </a:endParaRPr>
              </a:p>
            </p:txBody>
          </p:sp>
        </p:grpSp>
      </p:grpSp>
      <p:sp>
        <p:nvSpPr>
          <p:cNvPr id="2" name="TextBox 1"/>
          <p:cNvSpPr txBox="1"/>
          <p:nvPr/>
        </p:nvSpPr>
        <p:spPr>
          <a:xfrm>
            <a:off x="6096000" y="1341438"/>
            <a:ext cx="1454150" cy="368300"/>
          </a:xfrm>
          <a:prstGeom prst="rect">
            <a:avLst/>
          </a:prstGeom>
          <a:noFill/>
        </p:spPr>
        <p:txBody>
          <a:bodyPr wrap="none">
            <a:spAutoFit/>
          </a:bodyPr>
          <a:lstStyle/>
          <a:p>
            <a:pPr>
              <a:defRPr/>
            </a:pPr>
            <a:r>
              <a:rPr lang="en-US" sz="1800" dirty="0">
                <a:solidFill>
                  <a:srgbClr val="0000FF"/>
                </a:solidFill>
                <a:latin typeface="+mn-lt"/>
                <a:cs typeface="+mn-cs"/>
              </a:rPr>
              <a:t>Parent class</a:t>
            </a:r>
          </a:p>
        </p:txBody>
      </p:sp>
      <p:cxnSp>
        <p:nvCxnSpPr>
          <p:cNvPr id="4" name="Straight Connector 3"/>
          <p:cNvCxnSpPr>
            <a:stCxn id="2" idx="1"/>
            <a:endCxn id="71731" idx="3"/>
          </p:cNvCxnSpPr>
          <p:nvPr/>
        </p:nvCxnSpPr>
        <p:spPr bwMode="auto">
          <a:xfrm flipH="1">
            <a:off x="4868863" y="1525588"/>
            <a:ext cx="1227137" cy="385762"/>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7" name="TextBox 46"/>
          <p:cNvSpPr txBox="1"/>
          <p:nvPr/>
        </p:nvSpPr>
        <p:spPr>
          <a:xfrm>
            <a:off x="6357938" y="1979613"/>
            <a:ext cx="1544637" cy="369887"/>
          </a:xfrm>
          <a:prstGeom prst="rect">
            <a:avLst/>
          </a:prstGeom>
          <a:noFill/>
        </p:spPr>
        <p:txBody>
          <a:bodyPr wrap="none">
            <a:spAutoFit/>
          </a:bodyPr>
          <a:lstStyle/>
          <a:p>
            <a:pPr>
              <a:defRPr/>
            </a:pPr>
            <a:r>
              <a:rPr lang="en-US" sz="1800" dirty="0">
                <a:solidFill>
                  <a:srgbClr val="0000FF"/>
                </a:solidFill>
                <a:latin typeface="+mn-lt"/>
                <a:cs typeface="+mn-cs"/>
              </a:rPr>
              <a:t>Child classes</a:t>
            </a:r>
          </a:p>
        </p:txBody>
      </p:sp>
      <p:cxnSp>
        <p:nvCxnSpPr>
          <p:cNvPr id="48" name="Straight Connector 47"/>
          <p:cNvCxnSpPr>
            <a:stCxn id="47" idx="1"/>
            <a:endCxn id="71725" idx="0"/>
          </p:cNvCxnSpPr>
          <p:nvPr/>
        </p:nvCxnSpPr>
        <p:spPr bwMode="auto">
          <a:xfrm flipH="1">
            <a:off x="6105525" y="2163763"/>
            <a:ext cx="252413" cy="614362"/>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 name="Straight Connector 50"/>
          <p:cNvCxnSpPr>
            <a:stCxn id="47" idx="1"/>
            <a:endCxn id="71727" idx="0"/>
          </p:cNvCxnSpPr>
          <p:nvPr/>
        </p:nvCxnSpPr>
        <p:spPr bwMode="auto">
          <a:xfrm flipH="1">
            <a:off x="4056063" y="2163763"/>
            <a:ext cx="2301875" cy="614362"/>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4" name="Straight Connector 53"/>
          <p:cNvCxnSpPr>
            <a:stCxn id="47" idx="1"/>
            <a:endCxn id="71729" idx="0"/>
          </p:cNvCxnSpPr>
          <p:nvPr/>
        </p:nvCxnSpPr>
        <p:spPr bwMode="auto">
          <a:xfrm flipH="1">
            <a:off x="2008188" y="2163763"/>
            <a:ext cx="4349750" cy="614362"/>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7" name="Straight Connector 56"/>
          <p:cNvCxnSpPr>
            <a:stCxn id="58" idx="0"/>
            <a:endCxn id="71721" idx="2"/>
          </p:cNvCxnSpPr>
          <p:nvPr/>
        </p:nvCxnSpPr>
        <p:spPr bwMode="auto">
          <a:xfrm flipH="1" flipV="1">
            <a:off x="7134225" y="4314825"/>
            <a:ext cx="544513" cy="354013"/>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8" name="TextBox 57"/>
          <p:cNvSpPr txBox="1"/>
          <p:nvPr/>
        </p:nvSpPr>
        <p:spPr>
          <a:xfrm>
            <a:off x="6553200" y="4668838"/>
            <a:ext cx="2251075" cy="369887"/>
          </a:xfrm>
          <a:prstGeom prst="rect">
            <a:avLst/>
          </a:prstGeom>
          <a:noFill/>
        </p:spPr>
        <p:txBody>
          <a:bodyPr wrap="none">
            <a:spAutoFit/>
          </a:bodyPr>
          <a:lstStyle/>
          <a:p>
            <a:pPr>
              <a:defRPr/>
            </a:pPr>
            <a:r>
              <a:rPr lang="en-US" sz="1800" dirty="0">
                <a:solidFill>
                  <a:srgbClr val="0000FF"/>
                </a:solidFill>
                <a:latin typeface="+mn-lt"/>
                <a:cs typeface="+mn-cs"/>
              </a:rPr>
              <a:t>Descendant classes</a:t>
            </a:r>
          </a:p>
        </p:txBody>
      </p:sp>
      <p:cxnSp>
        <p:nvCxnSpPr>
          <p:cNvPr id="61" name="Straight Connector 60"/>
          <p:cNvCxnSpPr>
            <a:stCxn id="58" idx="0"/>
            <a:endCxn id="71723" idx="2"/>
          </p:cNvCxnSpPr>
          <p:nvPr/>
        </p:nvCxnSpPr>
        <p:spPr bwMode="auto">
          <a:xfrm flipH="1" flipV="1">
            <a:off x="5081588" y="4314825"/>
            <a:ext cx="2597150" cy="354013"/>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5" name="Straight Connector 64"/>
          <p:cNvCxnSpPr>
            <a:stCxn id="58" idx="1"/>
            <a:endCxn id="71715" idx="3"/>
          </p:cNvCxnSpPr>
          <p:nvPr/>
        </p:nvCxnSpPr>
        <p:spPr bwMode="auto">
          <a:xfrm flipH="1">
            <a:off x="5899150" y="4854575"/>
            <a:ext cx="654050" cy="61913"/>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Interface and Realization</a:t>
            </a:r>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A65EADA0-CF7B-EF40-B1DF-A505EF6AAC03}" type="slidenum">
              <a:rPr lang="en-US"/>
              <a:pPr>
                <a:defRPr/>
              </a:pPr>
              <a:t>43</a:t>
            </a:fld>
            <a:endParaRPr lang="en-US"/>
          </a:p>
        </p:txBody>
      </p:sp>
      <p:sp>
        <p:nvSpPr>
          <p:cNvPr id="7" name="Rectangle 6"/>
          <p:cNvSpPr/>
          <p:nvPr/>
        </p:nvSpPr>
        <p:spPr bwMode="auto">
          <a:xfrm>
            <a:off x="1763713" y="1557338"/>
            <a:ext cx="2808287" cy="1376362"/>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a:lstStyle/>
          <a:p>
            <a:pPr algn="ctr">
              <a:defRPr/>
            </a:pPr>
            <a:r>
              <a:rPr lang="en-US" sz="1600" dirty="0">
                <a:latin typeface="+mn-lt"/>
                <a:cs typeface="+mn-cs"/>
              </a:rPr>
              <a:t>&lt;&lt;interface&gt;&gt;</a:t>
            </a:r>
          </a:p>
          <a:p>
            <a:pPr algn="ctr">
              <a:defRPr/>
            </a:pPr>
            <a:r>
              <a:rPr lang="en-US" sz="1600" dirty="0">
                <a:latin typeface="+mn-lt"/>
                <a:cs typeface="+mn-cs"/>
              </a:rPr>
              <a:t>Person</a:t>
            </a:r>
          </a:p>
        </p:txBody>
      </p:sp>
      <p:cxnSp>
        <p:nvCxnSpPr>
          <p:cNvPr id="9" name="Straight Connector 8"/>
          <p:cNvCxnSpPr>
            <a:stCxn id="10" idx="3"/>
            <a:endCxn id="10" idx="1"/>
          </p:cNvCxnSpPr>
          <p:nvPr/>
        </p:nvCxnSpPr>
        <p:spPr bwMode="auto">
          <a:xfrm flipH="1">
            <a:off x="1763713" y="2589213"/>
            <a:ext cx="2808287"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Rectangle 9"/>
          <p:cNvSpPr/>
          <p:nvPr/>
        </p:nvSpPr>
        <p:spPr bwMode="auto">
          <a:xfrm>
            <a:off x="1763713" y="2244725"/>
            <a:ext cx="2808287" cy="688975"/>
          </a:xfrm>
          <a:prstGeom prst="rect">
            <a:avLst/>
          </a:prstGeom>
          <a:noFill/>
          <a:ln w="28575" cap="flat" cmpd="sng" algn="ctr">
            <a:solidFill>
              <a:schemeClr val="tx1"/>
            </a:solidFill>
            <a:prstDash val="solid"/>
            <a:round/>
            <a:headEnd type="none" w="med" len="med"/>
            <a:tailEnd type="none" w="med" len="med"/>
          </a:ln>
          <a:effectLst/>
        </p:spPr>
        <p:txBody>
          <a:bodyPr/>
          <a:lstStyle/>
          <a:p>
            <a:pPr algn="ctr">
              <a:defRPr/>
            </a:pPr>
            <a:endParaRPr lang="en-US" sz="1600" dirty="0">
              <a:latin typeface="+mn-lt"/>
              <a:cs typeface="+mn-cs"/>
            </a:endParaRPr>
          </a:p>
        </p:txBody>
      </p:sp>
      <p:cxnSp>
        <p:nvCxnSpPr>
          <p:cNvPr id="11" name="Straight Connector 10"/>
          <p:cNvCxnSpPr>
            <a:stCxn id="10" idx="0"/>
            <a:endCxn id="7" idx="1"/>
          </p:cNvCxnSpPr>
          <p:nvPr/>
        </p:nvCxnSpPr>
        <p:spPr bwMode="auto">
          <a:xfrm flipH="1">
            <a:off x="1763713" y="2244725"/>
            <a:ext cx="140335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2" name="TextBox 21"/>
          <p:cNvSpPr txBox="1"/>
          <p:nvPr/>
        </p:nvSpPr>
        <p:spPr>
          <a:xfrm>
            <a:off x="1763713" y="2563813"/>
            <a:ext cx="1736725" cy="369887"/>
          </a:xfrm>
          <a:prstGeom prst="rect">
            <a:avLst/>
          </a:prstGeom>
          <a:noFill/>
        </p:spPr>
        <p:txBody>
          <a:bodyPr wrap="none">
            <a:spAutoFit/>
          </a:bodyPr>
          <a:lstStyle/>
          <a:p>
            <a:pPr>
              <a:defRPr/>
            </a:pPr>
            <a:r>
              <a:rPr lang="en-US" sz="1800" dirty="0">
                <a:solidFill>
                  <a:srgbClr val="0000FF"/>
                </a:solidFill>
                <a:latin typeface="+mn-lt"/>
                <a:cs typeface="+mn-cs"/>
              </a:rPr>
              <a:t>Has operations</a:t>
            </a:r>
          </a:p>
        </p:txBody>
      </p:sp>
      <p:sp>
        <p:nvSpPr>
          <p:cNvPr id="23" name="TextBox 22"/>
          <p:cNvSpPr txBox="1"/>
          <p:nvPr/>
        </p:nvSpPr>
        <p:spPr>
          <a:xfrm>
            <a:off x="1763713" y="2219325"/>
            <a:ext cx="2263775" cy="369888"/>
          </a:xfrm>
          <a:prstGeom prst="rect">
            <a:avLst/>
          </a:prstGeom>
          <a:noFill/>
        </p:spPr>
        <p:txBody>
          <a:bodyPr wrap="none">
            <a:spAutoFit/>
          </a:bodyPr>
          <a:lstStyle/>
          <a:p>
            <a:pPr>
              <a:defRPr/>
            </a:pPr>
            <a:r>
              <a:rPr lang="en-US" sz="1800" dirty="0">
                <a:solidFill>
                  <a:srgbClr val="0000FF"/>
                </a:solidFill>
                <a:latin typeface="+mn-lt"/>
                <a:cs typeface="+mn-cs"/>
              </a:rPr>
              <a:t>May have attributes!</a:t>
            </a:r>
          </a:p>
        </p:txBody>
      </p:sp>
      <p:sp>
        <p:nvSpPr>
          <p:cNvPr id="24" name="Rectangle 23"/>
          <p:cNvSpPr/>
          <p:nvPr/>
        </p:nvSpPr>
        <p:spPr bwMode="auto">
          <a:xfrm>
            <a:off x="4859338" y="3551238"/>
            <a:ext cx="2808287" cy="673100"/>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a:lstStyle/>
          <a:p>
            <a:pPr algn="ctr">
              <a:defRPr/>
            </a:pPr>
            <a:r>
              <a:rPr lang="en-US" sz="1600" dirty="0">
                <a:latin typeface="+mn-lt"/>
                <a:cs typeface="+mn-cs"/>
              </a:rPr>
              <a:t>Employee</a:t>
            </a:r>
          </a:p>
        </p:txBody>
      </p:sp>
      <p:sp>
        <p:nvSpPr>
          <p:cNvPr id="26" name="Rectangle 25"/>
          <p:cNvSpPr/>
          <p:nvPr/>
        </p:nvSpPr>
        <p:spPr bwMode="auto">
          <a:xfrm>
            <a:off x="1763713" y="4224338"/>
            <a:ext cx="2808287" cy="673100"/>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a:lstStyle/>
          <a:p>
            <a:pPr algn="ctr">
              <a:defRPr/>
            </a:pPr>
            <a:r>
              <a:rPr lang="en-US" sz="1600" dirty="0">
                <a:latin typeface="+mn-lt"/>
                <a:cs typeface="+mn-cs"/>
              </a:rPr>
              <a:t>CEO</a:t>
            </a:r>
          </a:p>
        </p:txBody>
      </p:sp>
      <p:sp>
        <p:nvSpPr>
          <p:cNvPr id="73740" name="Isosceles Triangle 26"/>
          <p:cNvSpPr>
            <a:spLocks noChangeArrowheads="1"/>
          </p:cNvSpPr>
          <p:nvPr/>
        </p:nvSpPr>
        <p:spPr bwMode="auto">
          <a:xfrm>
            <a:off x="3024188" y="2933700"/>
            <a:ext cx="287337" cy="279400"/>
          </a:xfrm>
          <a:prstGeom prst="triangle">
            <a:avLst>
              <a:gd name="adj" fmla="val 50000"/>
            </a:avLst>
          </a:prstGeom>
          <a:solidFill>
            <a:srgbClr val="FFFFFF"/>
          </a:solidFill>
          <a:ln w="28575">
            <a:solidFill>
              <a:schemeClr val="tx1"/>
            </a:solidFill>
            <a:round/>
            <a:headEnd/>
            <a:tailEnd/>
          </a:ln>
        </p:spPr>
        <p:txBody>
          <a:bodyPr/>
          <a:lstStyle/>
          <a:p>
            <a:endParaRPr lang="en-US"/>
          </a:p>
        </p:txBody>
      </p:sp>
      <p:cxnSp>
        <p:nvCxnSpPr>
          <p:cNvPr id="29" name="Straight Connector 28"/>
          <p:cNvCxnSpPr>
            <a:stCxn id="26" idx="0"/>
            <a:endCxn id="73740" idx="3"/>
          </p:cNvCxnSpPr>
          <p:nvPr/>
        </p:nvCxnSpPr>
        <p:spPr bwMode="auto">
          <a:xfrm flipV="1">
            <a:off x="3167063" y="3213100"/>
            <a:ext cx="0" cy="1011238"/>
          </a:xfrm>
          <a:prstGeom prst="line">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3742" name="Isosceles Triangle 30"/>
          <p:cNvSpPr>
            <a:spLocks noChangeArrowheads="1"/>
          </p:cNvSpPr>
          <p:nvPr/>
        </p:nvSpPr>
        <p:spPr bwMode="auto">
          <a:xfrm rot="-5400000">
            <a:off x="4575969" y="1993107"/>
            <a:ext cx="287337" cy="279400"/>
          </a:xfrm>
          <a:prstGeom prst="triangle">
            <a:avLst>
              <a:gd name="adj" fmla="val 50000"/>
            </a:avLst>
          </a:prstGeom>
          <a:solidFill>
            <a:srgbClr val="FFFFFF"/>
          </a:solidFill>
          <a:ln w="28575">
            <a:solidFill>
              <a:schemeClr val="tx1"/>
            </a:solidFill>
            <a:round/>
            <a:headEnd/>
            <a:tailEnd/>
          </a:ln>
        </p:spPr>
        <p:txBody>
          <a:bodyPr/>
          <a:lstStyle/>
          <a:p>
            <a:endParaRPr lang="en-US"/>
          </a:p>
        </p:txBody>
      </p:sp>
      <p:cxnSp>
        <p:nvCxnSpPr>
          <p:cNvPr id="34" name="Elbow Connector 33"/>
          <p:cNvCxnSpPr>
            <a:stCxn id="73742" idx="3"/>
            <a:endCxn id="24" idx="0"/>
          </p:cNvCxnSpPr>
          <p:nvPr/>
        </p:nvCxnSpPr>
        <p:spPr bwMode="auto">
          <a:xfrm>
            <a:off x="4859338" y="2133600"/>
            <a:ext cx="1404937" cy="1417638"/>
          </a:xfrm>
          <a:prstGeom prst="bentConnector2">
            <a:avLst/>
          </a:prstGeom>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3744" name="TextBox 34"/>
          <p:cNvSpPr txBox="1">
            <a:spLocks noChangeArrowheads="1"/>
          </p:cNvSpPr>
          <p:nvPr/>
        </p:nvSpPr>
        <p:spPr bwMode="auto">
          <a:xfrm>
            <a:off x="6553200" y="1557338"/>
            <a:ext cx="11588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r>
              <a:rPr lang="en-US" sz="1800">
                <a:solidFill>
                  <a:srgbClr val="0000FF"/>
                </a:solidFill>
              </a:rPr>
              <a:t>realization</a:t>
            </a:r>
          </a:p>
        </p:txBody>
      </p:sp>
      <p:cxnSp>
        <p:nvCxnSpPr>
          <p:cNvPr id="37" name="Straight Connector 36"/>
          <p:cNvCxnSpPr>
            <a:stCxn id="73744" idx="2"/>
          </p:cNvCxnSpPr>
          <p:nvPr/>
        </p:nvCxnSpPr>
        <p:spPr bwMode="auto">
          <a:xfrm flipH="1">
            <a:off x="6264275" y="1925638"/>
            <a:ext cx="868363" cy="350837"/>
          </a:xfrm>
          <a:prstGeom prst="line">
            <a:avLst/>
          </a:prstGeom>
          <a:solidFill>
            <a:schemeClr val="accent1"/>
          </a:solidFill>
          <a:ln w="2857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A0B11CE3-0602-074C-BD2E-47D953C5582E}" type="slidenum">
              <a:rPr lang="en-US"/>
              <a:pPr>
                <a:defRPr/>
              </a:pPr>
              <a:t>44</a:t>
            </a:fld>
            <a:endParaRPr lang="en-US"/>
          </a:p>
        </p:txBody>
      </p:sp>
      <p:sp>
        <p:nvSpPr>
          <p:cNvPr id="1167362"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7363" name="Rectangle 1027"/>
          <p:cNvSpPr>
            <a:spLocks noGrp="1" noChangeArrowheads="1"/>
          </p:cNvSpPr>
          <p:nvPr>
            <p:ph type="body" idx="1"/>
          </p:nvPr>
        </p:nvSpPr>
        <p:spPr/>
        <p:txBody>
          <a:bodyPr/>
          <a:lstStyle/>
          <a:p>
            <a:pPr>
              <a:defRPr/>
            </a:pPr>
            <a:r>
              <a:rPr lang="en-US" dirty="0" smtClean="0">
                <a:solidFill>
                  <a:schemeClr val="folHlink"/>
                </a:solidFill>
                <a:cs typeface="+mn-cs"/>
              </a:rPr>
              <a:t>Overview</a:t>
            </a:r>
          </a:p>
          <a:p>
            <a:pPr>
              <a:defRPr/>
            </a:pPr>
            <a:r>
              <a:rPr lang="en-US" dirty="0" smtClean="0">
                <a:cs typeface="+mn-cs"/>
              </a:rPr>
              <a:t>Analysis Concepts</a:t>
            </a:r>
          </a:p>
          <a:p>
            <a:pPr lvl="1">
              <a:defRPr/>
            </a:pPr>
            <a:r>
              <a:rPr lang="en-US" dirty="0" smtClean="0">
                <a:solidFill>
                  <a:srgbClr val="000000"/>
                </a:solidFill>
              </a:rPr>
              <a:t>Modeling structure: class diagram</a:t>
            </a:r>
          </a:p>
          <a:p>
            <a:pPr lvl="2">
              <a:defRPr/>
            </a:pPr>
            <a:r>
              <a:rPr lang="en-US" dirty="0" smtClean="0">
                <a:solidFill>
                  <a:schemeClr val="folHlink"/>
                </a:solidFill>
              </a:rPr>
              <a:t>Modeling classes</a:t>
            </a:r>
          </a:p>
          <a:p>
            <a:pPr lvl="2">
              <a:defRPr/>
            </a:pPr>
            <a:r>
              <a:rPr lang="en-US" dirty="0" smtClean="0"/>
              <a:t>Different kinds of relationships</a:t>
            </a:r>
          </a:p>
          <a:p>
            <a:pPr lvl="3">
              <a:defRPr/>
            </a:pPr>
            <a:r>
              <a:rPr lang="en-US" dirty="0" smtClean="0">
                <a:solidFill>
                  <a:schemeClr val="folHlink"/>
                </a:solidFill>
              </a:rPr>
              <a:t>Association</a:t>
            </a:r>
          </a:p>
          <a:p>
            <a:pPr lvl="3">
              <a:defRPr/>
            </a:pPr>
            <a:r>
              <a:rPr lang="en-US" dirty="0" smtClean="0">
                <a:solidFill>
                  <a:schemeClr val="folHlink"/>
                </a:solidFill>
              </a:rPr>
              <a:t>Generalization and Realization</a:t>
            </a:r>
          </a:p>
          <a:p>
            <a:pPr lvl="3">
              <a:defRPr/>
            </a:pPr>
            <a:r>
              <a:rPr lang="en-US" dirty="0" smtClean="0"/>
              <a:t>Dependency</a:t>
            </a:r>
          </a:p>
          <a:p>
            <a:pPr lvl="2">
              <a:defRPr/>
            </a:pPr>
            <a:r>
              <a:rPr lang="en-US" dirty="0">
                <a:solidFill>
                  <a:schemeClr val="folHlink"/>
                </a:solidFill>
              </a:rPr>
              <a:t>OCL: Better specifying </a:t>
            </a:r>
            <a:r>
              <a:rPr lang="en-US" dirty="0" smtClean="0">
                <a:solidFill>
                  <a:schemeClr val="folHlink"/>
                </a:solidFill>
              </a:rPr>
              <a:t>operations/classes, </a:t>
            </a:r>
            <a:r>
              <a:rPr lang="en-US" dirty="0">
                <a:solidFill>
                  <a:schemeClr val="folHlink"/>
                </a:solidFill>
              </a:rPr>
              <a:t>constraining class diagram</a:t>
            </a:r>
          </a:p>
          <a:p>
            <a:pPr lvl="2">
              <a:defRPr/>
            </a:pPr>
            <a:r>
              <a:rPr lang="en-US" dirty="0" err="1">
                <a:solidFill>
                  <a:schemeClr val="folHlink"/>
                </a:solidFill>
              </a:rPr>
              <a:t>Liskov</a:t>
            </a:r>
            <a:r>
              <a:rPr lang="en-US" dirty="0">
                <a:solidFill>
                  <a:schemeClr val="folHlink"/>
                </a:solidFill>
              </a:rPr>
              <a:t> substitution principle</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behavior: state machine diagram</a:t>
            </a:r>
          </a:p>
          <a:p>
            <a:pPr>
              <a:defRPr/>
            </a:pPr>
            <a:r>
              <a:rPr lang="en-US" dirty="0" smtClean="0">
                <a:solidFill>
                  <a:schemeClr val="folHlink"/>
                </a:solidFill>
                <a:cs typeface="+mn-cs"/>
              </a:rPr>
              <a:t>Analysis Process</a:t>
            </a:r>
          </a:p>
          <a:p>
            <a:pPr lvl="1">
              <a:defRPr/>
            </a:pPr>
            <a:r>
              <a:rPr lang="en-US" dirty="0" smtClean="0">
                <a:solidFill>
                  <a:schemeClr val="folHlink"/>
                </a:solidFill>
              </a:rPr>
              <a:t>Finding objects/classes (heuristics)</a:t>
            </a:r>
          </a:p>
          <a:p>
            <a:pPr lvl="1">
              <a:defRPr/>
            </a:pP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A6264BA9-2E28-674C-B848-295E8D3EA34A}" type="slidenum">
              <a:rPr lang="en-US"/>
              <a:pPr>
                <a:defRPr/>
              </a:pPr>
              <a:t>45</a:t>
            </a:fld>
            <a:endParaRPr lang="en-US"/>
          </a:p>
        </p:txBody>
      </p:sp>
      <p:sp>
        <p:nvSpPr>
          <p:cNvPr id="1167362" name="Rectangle 1026"/>
          <p:cNvSpPr>
            <a:spLocks noGrp="1" noChangeArrowheads="1"/>
          </p:cNvSpPr>
          <p:nvPr>
            <p:ph type="title"/>
          </p:nvPr>
        </p:nvSpPr>
        <p:spPr/>
        <p:txBody>
          <a:bodyPr/>
          <a:lstStyle/>
          <a:p>
            <a:pPr>
              <a:defRPr/>
            </a:pPr>
            <a:r>
              <a:rPr lang="en-US" dirty="0" smtClean="0">
                <a:cs typeface="+mj-cs"/>
              </a:rPr>
              <a:t>Dependency</a:t>
            </a:r>
          </a:p>
        </p:txBody>
      </p:sp>
      <p:sp>
        <p:nvSpPr>
          <p:cNvPr id="1167363" name="Rectangle 1027"/>
          <p:cNvSpPr>
            <a:spLocks noGrp="1" noChangeArrowheads="1"/>
          </p:cNvSpPr>
          <p:nvPr>
            <p:ph type="body" idx="1"/>
          </p:nvPr>
        </p:nvSpPr>
        <p:spPr>
          <a:xfrm>
            <a:off x="685800" y="1295400"/>
            <a:ext cx="7772400" cy="2493963"/>
          </a:xfrm>
        </p:spPr>
        <p:txBody>
          <a:bodyPr/>
          <a:lstStyle/>
          <a:p>
            <a:pPr>
              <a:defRPr/>
            </a:pPr>
            <a:r>
              <a:rPr lang="en-US" dirty="0">
                <a:solidFill>
                  <a:srgbClr val="000000"/>
                </a:solidFill>
                <a:latin typeface="Arial" charset="0"/>
                <a:ea typeface="ＭＳ Ｐゴシック" charset="0"/>
              </a:rPr>
              <a:t>Use a dependency when</a:t>
            </a:r>
          </a:p>
          <a:p>
            <a:pPr marL="687388" lvl="1" indent="-342900">
              <a:buFontTx/>
              <a:buAutoNum type="arabicPeriod"/>
              <a:defRPr/>
            </a:pPr>
            <a:r>
              <a:rPr lang="en-US" dirty="0">
                <a:solidFill>
                  <a:srgbClr val="000000"/>
                </a:solidFill>
                <a:latin typeface="Arial" charset="0"/>
                <a:ea typeface="ＭＳ Ｐゴシック" charset="0"/>
              </a:rPr>
              <a:t>A client class needs to call services on a server class</a:t>
            </a:r>
          </a:p>
          <a:p>
            <a:pPr marL="687388" lvl="1" indent="-342900">
              <a:buFontTx/>
              <a:buAutoNum type="arabicPeriod"/>
              <a:defRPr/>
            </a:pPr>
            <a:r>
              <a:rPr lang="en-US" dirty="0">
                <a:solidFill>
                  <a:srgbClr val="000000"/>
                </a:solidFill>
                <a:latin typeface="Arial" charset="0"/>
                <a:ea typeface="ＭＳ Ｐゴシック" charset="0"/>
              </a:rPr>
              <a:t>You do not have (i.e., need) an association (i.e., attribute) between the client and the </a:t>
            </a:r>
            <a:r>
              <a:rPr lang="en-US" dirty="0" smtClean="0">
                <a:solidFill>
                  <a:srgbClr val="000000"/>
                </a:solidFill>
                <a:latin typeface="Arial" charset="0"/>
                <a:ea typeface="ＭＳ Ｐゴシック" charset="0"/>
              </a:rPr>
              <a:t>server</a:t>
            </a:r>
          </a:p>
          <a:p>
            <a:pPr marL="1030288" lvl="2" indent="-342900">
              <a:defRPr/>
            </a:pPr>
            <a:r>
              <a:rPr lang="en-US" dirty="0" smtClean="0">
                <a:solidFill>
                  <a:srgbClr val="000000"/>
                </a:solidFill>
                <a:latin typeface="Arial" charset="0"/>
                <a:ea typeface="ＭＳ Ｐゴシック" charset="0"/>
              </a:rPr>
              <a:t>i.e., the interaction is transient</a:t>
            </a:r>
            <a:endParaRPr lang="en-US" dirty="0">
              <a:solidFill>
                <a:srgbClr val="000000"/>
              </a:solidFill>
              <a:latin typeface="Arial" charset="0"/>
              <a:ea typeface="ＭＳ Ｐゴシック" charset="0"/>
            </a:endParaRPr>
          </a:p>
          <a:p>
            <a:pPr>
              <a:defRPr/>
            </a:pPr>
            <a:r>
              <a:rPr lang="en-US" dirty="0">
                <a:solidFill>
                  <a:srgbClr val="000000"/>
                </a:solidFill>
                <a:latin typeface="Arial" charset="0"/>
                <a:ea typeface="ＭＳ Ｐゴシック" charset="0"/>
              </a:rPr>
              <a:t>In other words, there is no need for an association but instances of the two classes need to communicate with one another anyway.</a:t>
            </a:r>
          </a:p>
        </p:txBody>
      </p:sp>
      <p:sp>
        <p:nvSpPr>
          <p:cNvPr id="6" name="Rectangle 5"/>
          <p:cNvSpPr/>
          <p:nvPr/>
        </p:nvSpPr>
        <p:spPr bwMode="auto">
          <a:xfrm>
            <a:off x="1763713" y="4224338"/>
            <a:ext cx="2808287" cy="673100"/>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a:lstStyle/>
          <a:p>
            <a:pPr algn="ctr">
              <a:defRPr/>
            </a:pPr>
            <a:r>
              <a:rPr lang="en-US" sz="1600" dirty="0" err="1">
                <a:latin typeface="+mn-lt"/>
                <a:cs typeface="+mn-cs"/>
              </a:rPr>
              <a:t>MyClass</a:t>
            </a:r>
            <a:endParaRPr lang="en-US" sz="1600" dirty="0">
              <a:latin typeface="+mn-lt"/>
              <a:cs typeface="+mn-cs"/>
            </a:endParaRPr>
          </a:p>
        </p:txBody>
      </p:sp>
      <p:sp>
        <p:nvSpPr>
          <p:cNvPr id="7" name="Rectangle 6"/>
          <p:cNvSpPr/>
          <p:nvPr/>
        </p:nvSpPr>
        <p:spPr bwMode="auto">
          <a:xfrm>
            <a:off x="5665788" y="5229225"/>
            <a:ext cx="2808287" cy="673100"/>
          </a:xfrm>
          <a:prstGeom prst="rect">
            <a:avLst/>
          </a:prstGeom>
          <a:solidFill>
            <a:srgbClr val="FFFFFF"/>
          </a:solidFill>
          <a:ln w="28575" cap="flat" cmpd="sng" algn="ctr">
            <a:solidFill>
              <a:schemeClr val="tx1"/>
            </a:solidFill>
            <a:prstDash val="solid"/>
            <a:round/>
            <a:headEnd type="none" w="med" len="med"/>
            <a:tailEnd type="none" w="med" len="med"/>
          </a:ln>
          <a:effectLst/>
        </p:spPr>
        <p:txBody>
          <a:bodyPr/>
          <a:lstStyle/>
          <a:p>
            <a:pPr algn="ctr">
              <a:defRPr/>
            </a:pPr>
            <a:r>
              <a:rPr lang="en-US" sz="1600" dirty="0" err="1">
                <a:latin typeface="+mn-lt"/>
                <a:cs typeface="+mn-cs"/>
              </a:rPr>
              <a:t>MyOtherClass</a:t>
            </a:r>
            <a:endParaRPr lang="en-US" sz="1600" dirty="0">
              <a:latin typeface="+mn-lt"/>
              <a:cs typeface="+mn-cs"/>
            </a:endParaRPr>
          </a:p>
        </p:txBody>
      </p:sp>
      <p:cxnSp>
        <p:nvCxnSpPr>
          <p:cNvPr id="3" name="Straight Arrow Connector 2"/>
          <p:cNvCxnSpPr>
            <a:stCxn id="6" idx="3"/>
            <a:endCxn id="7" idx="1"/>
          </p:cNvCxnSpPr>
          <p:nvPr/>
        </p:nvCxnSpPr>
        <p:spPr bwMode="auto">
          <a:xfrm>
            <a:off x="4572000" y="4560888"/>
            <a:ext cx="1093788" cy="1004887"/>
          </a:xfrm>
          <a:prstGeom prst="straightConnector1">
            <a:avLst/>
          </a:prstGeom>
          <a:solidFill>
            <a:schemeClr val="accent1"/>
          </a:solidFill>
          <a:ln w="28575" cap="flat" cmpd="sng" algn="ctr">
            <a:solidFill>
              <a:schemeClr val="tx1"/>
            </a:solidFill>
            <a:prstDash val="dash"/>
            <a:round/>
            <a:headEnd type="none" w="med" len="med"/>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vs. Dependency</a:t>
            </a:r>
            <a:endParaRPr lang="en-US" dirty="0"/>
          </a:p>
        </p:txBody>
      </p:sp>
      <p:sp>
        <p:nvSpPr>
          <p:cNvPr id="3" name="Content Placeholder 2"/>
          <p:cNvSpPr>
            <a:spLocks noGrp="1"/>
          </p:cNvSpPr>
          <p:nvPr>
            <p:ph idx="1"/>
          </p:nvPr>
        </p:nvSpPr>
        <p:spPr/>
        <p:txBody>
          <a:bodyPr/>
          <a:lstStyle/>
          <a:p>
            <a:pPr>
              <a:defRPr/>
            </a:pPr>
            <a:r>
              <a:rPr lang="en-US" dirty="0" smtClean="0"/>
              <a:t>When do one needs an association?</a:t>
            </a:r>
          </a:p>
          <a:p>
            <a:pPr>
              <a:defRPr/>
            </a:pPr>
            <a:r>
              <a:rPr lang="en-US" dirty="0" smtClean="0"/>
              <a:t>When do one needs a dependency?</a:t>
            </a:r>
          </a:p>
          <a:p>
            <a:pPr>
              <a:defRPr/>
            </a:pPr>
            <a:endParaRPr lang="en-US" dirty="0"/>
          </a:p>
          <a:p>
            <a:pPr>
              <a:defRPr/>
            </a:pPr>
            <a:r>
              <a:rPr lang="en-US" dirty="0" smtClean="0"/>
              <a:t>Association:</a:t>
            </a:r>
          </a:p>
          <a:p>
            <a:pPr lvl="1">
              <a:defRPr/>
            </a:pPr>
            <a:r>
              <a:rPr lang="en-US" dirty="0" smtClean="0"/>
              <a:t>When a link between two objects has to survive the end of execution of an operation.</a:t>
            </a:r>
          </a:p>
          <a:p>
            <a:pPr>
              <a:defRPr/>
            </a:pPr>
            <a:r>
              <a:rPr lang="en-US" dirty="0" smtClean="0"/>
              <a:t>Dependency:</a:t>
            </a:r>
          </a:p>
          <a:p>
            <a:pPr lvl="1">
              <a:defRPr/>
            </a:pPr>
            <a:r>
              <a:rPr lang="en-US" dirty="0" smtClean="0"/>
              <a:t>When a link between two objects does not need to survive the execution of an operation (transient).</a:t>
            </a:r>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A07A1A5A-45F7-6F47-86CE-087CFC00C37E}"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5E38F5B5-2D3D-4F4E-9CF6-DD20A05C7CA7}" type="slidenum">
              <a:rPr lang="en-US"/>
              <a:pPr>
                <a:defRPr/>
              </a:pPr>
              <a:t>47</a:t>
            </a:fld>
            <a:endParaRPr lang="en-US"/>
          </a:p>
        </p:txBody>
      </p:sp>
      <p:sp>
        <p:nvSpPr>
          <p:cNvPr id="1167362"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7363" name="Rectangle 1027"/>
          <p:cNvSpPr>
            <a:spLocks noGrp="1" noChangeArrowheads="1"/>
          </p:cNvSpPr>
          <p:nvPr>
            <p:ph type="body" idx="1"/>
          </p:nvPr>
        </p:nvSpPr>
        <p:spPr/>
        <p:txBody>
          <a:bodyPr/>
          <a:lstStyle/>
          <a:p>
            <a:pPr>
              <a:defRPr/>
            </a:pPr>
            <a:r>
              <a:rPr lang="en-US" dirty="0" smtClean="0">
                <a:solidFill>
                  <a:schemeClr val="folHlink"/>
                </a:solidFill>
                <a:cs typeface="+mn-cs"/>
              </a:rPr>
              <a:t>Overview</a:t>
            </a:r>
          </a:p>
          <a:p>
            <a:pPr>
              <a:defRPr/>
            </a:pPr>
            <a:r>
              <a:rPr lang="en-US" dirty="0" smtClean="0">
                <a:cs typeface="+mn-cs"/>
              </a:rPr>
              <a:t>Analysis Concepts</a:t>
            </a:r>
          </a:p>
          <a:p>
            <a:pPr lvl="1">
              <a:defRPr/>
            </a:pPr>
            <a:r>
              <a:rPr lang="en-US" dirty="0" smtClean="0">
                <a:solidFill>
                  <a:srgbClr val="000000"/>
                </a:solidFill>
              </a:rPr>
              <a:t>Modeling structure: class diagram</a:t>
            </a:r>
          </a:p>
          <a:p>
            <a:pPr lvl="2">
              <a:defRPr/>
            </a:pPr>
            <a:r>
              <a:rPr lang="en-US" dirty="0" smtClean="0">
                <a:solidFill>
                  <a:schemeClr val="folHlink"/>
                </a:solidFill>
              </a:rPr>
              <a:t>Modeling classes</a:t>
            </a:r>
          </a:p>
          <a:p>
            <a:pPr lvl="2">
              <a:defRPr/>
            </a:pPr>
            <a:r>
              <a:rPr lang="en-US" dirty="0" smtClean="0">
                <a:solidFill>
                  <a:schemeClr val="folHlink"/>
                </a:solidFill>
              </a:rPr>
              <a:t>Different kinds of relationships</a:t>
            </a:r>
          </a:p>
          <a:p>
            <a:pPr lvl="2">
              <a:defRPr/>
            </a:pPr>
            <a:r>
              <a:rPr lang="en-US" dirty="0" smtClean="0">
                <a:solidFill>
                  <a:srgbClr val="000000"/>
                </a:solidFill>
              </a:rPr>
              <a:t>OCL</a:t>
            </a:r>
            <a:r>
              <a:rPr lang="en-US" dirty="0">
                <a:solidFill>
                  <a:srgbClr val="000000"/>
                </a:solidFill>
              </a:rPr>
              <a:t>: Better specifying </a:t>
            </a:r>
            <a:r>
              <a:rPr lang="en-US" dirty="0" smtClean="0">
                <a:solidFill>
                  <a:srgbClr val="000000"/>
                </a:solidFill>
              </a:rPr>
              <a:t>operations/classes, </a:t>
            </a:r>
            <a:r>
              <a:rPr lang="en-US" dirty="0">
                <a:solidFill>
                  <a:srgbClr val="000000"/>
                </a:solidFill>
              </a:rPr>
              <a:t>constraining class diagram</a:t>
            </a:r>
          </a:p>
          <a:p>
            <a:pPr lvl="2">
              <a:defRPr/>
            </a:pPr>
            <a:r>
              <a:rPr lang="en-US" dirty="0" err="1">
                <a:solidFill>
                  <a:schemeClr val="folHlink"/>
                </a:solidFill>
              </a:rPr>
              <a:t>Liskov</a:t>
            </a:r>
            <a:r>
              <a:rPr lang="en-US" dirty="0">
                <a:solidFill>
                  <a:schemeClr val="folHlink"/>
                </a:solidFill>
              </a:rPr>
              <a:t> substitution principle</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behavior: state machine diagram</a:t>
            </a:r>
          </a:p>
          <a:p>
            <a:pPr>
              <a:defRPr/>
            </a:pPr>
            <a:r>
              <a:rPr lang="en-US" dirty="0" smtClean="0">
                <a:solidFill>
                  <a:schemeClr val="folHlink"/>
                </a:solidFill>
                <a:cs typeface="+mn-cs"/>
              </a:rPr>
              <a:t>Analysis Process</a:t>
            </a:r>
          </a:p>
          <a:p>
            <a:pPr lvl="1">
              <a:defRPr/>
            </a:pPr>
            <a:r>
              <a:rPr lang="en-US" dirty="0" smtClean="0">
                <a:solidFill>
                  <a:schemeClr val="folHlink"/>
                </a:solidFill>
              </a:rPr>
              <a:t>Finding objects/classes (heuristics)</a:t>
            </a:r>
          </a:p>
          <a:p>
            <a:pPr lvl="1">
              <a:defRPr/>
            </a:pPr>
            <a:r>
              <a:rPr lang="en-US" dirty="0" smtClean="0">
                <a:solidFill>
                  <a:schemeClr val="folHlink"/>
                </a:solidFill>
              </a:rPr>
              <a:t>Finding relationships : associations and attributes (heuristics)</a:t>
            </a:r>
          </a:p>
          <a:p>
            <a:pPr lvl="1">
              <a:defRPr/>
            </a:pP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0066C7F6-E5EB-C945-B5B0-FC259CED4CC6}" type="slidenum">
              <a:rPr lang="en-US"/>
              <a:pPr>
                <a:defRPr/>
              </a:pPr>
              <a:t>48</a:t>
            </a:fld>
            <a:endParaRPr lang="en-US"/>
          </a:p>
        </p:txBody>
      </p:sp>
      <p:sp>
        <p:nvSpPr>
          <p:cNvPr id="398338" name="Rectangle 2"/>
          <p:cNvSpPr>
            <a:spLocks noGrp="1" noChangeArrowheads="1"/>
          </p:cNvSpPr>
          <p:nvPr>
            <p:ph type="title"/>
          </p:nvPr>
        </p:nvSpPr>
        <p:spPr/>
        <p:txBody>
          <a:bodyPr/>
          <a:lstStyle/>
          <a:p>
            <a:pPr>
              <a:defRPr/>
            </a:pPr>
            <a:r>
              <a:rPr lang="en-US" dirty="0"/>
              <a:t>Constraints: Motivations</a:t>
            </a:r>
          </a:p>
        </p:txBody>
      </p:sp>
      <p:sp>
        <p:nvSpPr>
          <p:cNvPr id="398339" name="Rectangle 3"/>
          <p:cNvSpPr>
            <a:spLocks noGrp="1" noChangeArrowheads="1"/>
          </p:cNvSpPr>
          <p:nvPr>
            <p:ph type="body" idx="1"/>
          </p:nvPr>
        </p:nvSpPr>
        <p:spPr/>
        <p:txBody>
          <a:bodyPr/>
          <a:lstStyle/>
          <a:p>
            <a:pPr>
              <a:lnSpc>
                <a:spcPct val="90000"/>
              </a:lnSpc>
              <a:defRPr/>
            </a:pPr>
            <a:r>
              <a:rPr lang="en-US" dirty="0"/>
              <a:t>Constraints on UML model elements: conditions that must be true about some aspect of the </a:t>
            </a:r>
            <a:r>
              <a:rPr lang="en-US" dirty="0" smtClean="0"/>
              <a:t>system</a:t>
            </a:r>
          </a:p>
          <a:p>
            <a:pPr lvl="1">
              <a:lnSpc>
                <a:spcPct val="90000"/>
              </a:lnSpc>
              <a:defRPr/>
            </a:pPr>
            <a:r>
              <a:rPr lang="en-US" dirty="0" smtClean="0"/>
              <a:t>Recall the </a:t>
            </a:r>
            <a:r>
              <a:rPr lang="en-US" dirty="0" err="1" smtClean="0"/>
              <a:t>ImmediateJob</a:t>
            </a:r>
            <a:r>
              <a:rPr lang="en-US" dirty="0" smtClean="0"/>
              <a:t>/Driver/Cab example</a:t>
            </a:r>
            <a:endParaRPr lang="en-US" dirty="0"/>
          </a:p>
          <a:p>
            <a:pPr>
              <a:lnSpc>
                <a:spcPct val="90000"/>
              </a:lnSpc>
              <a:defRPr/>
            </a:pPr>
            <a:r>
              <a:rPr lang="en-US" dirty="0" smtClean="0"/>
              <a:t>Examples: </a:t>
            </a:r>
          </a:p>
          <a:p>
            <a:pPr lvl="1">
              <a:lnSpc>
                <a:spcPct val="90000"/>
              </a:lnSpc>
              <a:defRPr/>
            </a:pPr>
            <a:r>
              <a:rPr lang="en-US" dirty="0" smtClean="0"/>
              <a:t>Precisely specifying operations</a:t>
            </a:r>
          </a:p>
          <a:p>
            <a:pPr lvl="2">
              <a:lnSpc>
                <a:spcPct val="90000"/>
              </a:lnSpc>
              <a:defRPr/>
            </a:pPr>
            <a:r>
              <a:rPr lang="en-US" dirty="0" smtClean="0"/>
              <a:t>An operation’s input must satisfy a specific condition</a:t>
            </a:r>
            <a:endParaRPr lang="en-US" dirty="0"/>
          </a:p>
          <a:p>
            <a:pPr lvl="1">
              <a:lnSpc>
                <a:spcPct val="90000"/>
              </a:lnSpc>
              <a:defRPr/>
            </a:pPr>
            <a:r>
              <a:rPr lang="en-US" dirty="0" smtClean="0"/>
              <a:t>Precisely specifying conditions in other diagrams</a:t>
            </a:r>
          </a:p>
          <a:p>
            <a:pPr lvl="2">
              <a:lnSpc>
                <a:spcPct val="90000"/>
              </a:lnSpc>
              <a:defRPr/>
            </a:pPr>
            <a:r>
              <a:rPr lang="en-US" dirty="0" smtClean="0"/>
              <a:t>Conditions in sequence diagrams, in state machine </a:t>
            </a:r>
            <a:r>
              <a:rPr lang="en-US" dirty="0"/>
              <a:t>d</a:t>
            </a:r>
            <a:r>
              <a:rPr lang="en-US" dirty="0" smtClean="0"/>
              <a:t>iagrams</a:t>
            </a:r>
          </a:p>
          <a:p>
            <a:pPr lvl="1">
              <a:lnSpc>
                <a:spcPct val="90000"/>
              </a:lnSpc>
              <a:defRPr/>
            </a:pPr>
            <a:r>
              <a:rPr lang="en-US" dirty="0" smtClean="0"/>
              <a:t>Constraining class diagram</a:t>
            </a:r>
          </a:p>
          <a:p>
            <a:pPr lvl="2">
              <a:lnSpc>
                <a:spcPct val="90000"/>
              </a:lnSpc>
              <a:defRPr/>
            </a:pPr>
            <a:r>
              <a:rPr lang="en-US" dirty="0" smtClean="0"/>
              <a:t>In </a:t>
            </a:r>
            <a:r>
              <a:rPr lang="en-US" dirty="0"/>
              <a:t>the </a:t>
            </a:r>
            <a:r>
              <a:rPr lang="en-US" dirty="0" err="1"/>
              <a:t>CarMatch</a:t>
            </a:r>
            <a:r>
              <a:rPr lang="en-US" dirty="0"/>
              <a:t> system, an individual may not have more than 10 agreements for car </a:t>
            </a:r>
            <a:r>
              <a:rPr lang="en-US" dirty="0" smtClean="0"/>
              <a:t>sharing</a:t>
            </a:r>
          </a:p>
          <a:p>
            <a:pPr lvl="2">
              <a:lnSpc>
                <a:spcPct val="90000"/>
              </a:lnSpc>
              <a:defRPr/>
            </a:pPr>
            <a:r>
              <a:rPr lang="en-US" dirty="0" smtClean="0"/>
              <a:t>When an </a:t>
            </a:r>
            <a:r>
              <a:rPr lang="en-US" dirty="0" err="1" smtClean="0"/>
              <a:t>ImmediateJob</a:t>
            </a:r>
            <a:r>
              <a:rPr lang="en-US" dirty="0" smtClean="0"/>
              <a:t> is created, it is linked to a Car instance and that Car instance must be linked to a Driver instance.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C8BC0636-2445-324C-A054-60386C7ABA53}" type="slidenum">
              <a:rPr lang="en-US"/>
              <a:pPr>
                <a:defRPr/>
              </a:pPr>
              <a:t>49</a:t>
            </a:fld>
            <a:endParaRPr lang="en-US"/>
          </a:p>
        </p:txBody>
      </p:sp>
      <p:sp>
        <p:nvSpPr>
          <p:cNvPr id="398338" name="Rectangle 2"/>
          <p:cNvSpPr>
            <a:spLocks noGrp="1" noChangeArrowheads="1"/>
          </p:cNvSpPr>
          <p:nvPr>
            <p:ph type="title"/>
          </p:nvPr>
        </p:nvSpPr>
        <p:spPr/>
        <p:txBody>
          <a:bodyPr/>
          <a:lstStyle/>
          <a:p>
            <a:pPr>
              <a:defRPr/>
            </a:pPr>
            <a:r>
              <a:rPr lang="en-US" dirty="0"/>
              <a:t>Constraints: Motivations</a:t>
            </a:r>
          </a:p>
        </p:txBody>
      </p:sp>
      <p:sp>
        <p:nvSpPr>
          <p:cNvPr id="398339" name="Rectangle 3"/>
          <p:cNvSpPr>
            <a:spLocks noGrp="1" noChangeArrowheads="1"/>
          </p:cNvSpPr>
          <p:nvPr>
            <p:ph type="body" idx="1"/>
          </p:nvPr>
        </p:nvSpPr>
        <p:spPr/>
        <p:txBody>
          <a:bodyPr/>
          <a:lstStyle/>
          <a:p>
            <a:pPr>
              <a:lnSpc>
                <a:spcPct val="90000"/>
              </a:lnSpc>
              <a:defRPr/>
            </a:pPr>
            <a:r>
              <a:rPr lang="en-US" dirty="0" smtClean="0"/>
              <a:t>Precise constraints make the analysis (and design) more precise and rigorous</a:t>
            </a:r>
          </a:p>
          <a:p>
            <a:pPr>
              <a:lnSpc>
                <a:spcPct val="90000"/>
              </a:lnSpc>
              <a:defRPr/>
            </a:pPr>
            <a:r>
              <a:rPr lang="en-US" dirty="0" smtClean="0"/>
              <a:t>Complement the UML graphical notation by associating properties with model elements</a:t>
            </a:r>
          </a:p>
          <a:p>
            <a:pPr lvl="1">
              <a:lnSpc>
                <a:spcPct val="90000"/>
              </a:lnSpc>
              <a:defRPr/>
            </a:pPr>
            <a:r>
              <a:rPr lang="en-US" dirty="0" smtClean="0"/>
              <a:t>e.g., methods, classes, transitions</a:t>
            </a:r>
          </a:p>
          <a:p>
            <a:pPr>
              <a:lnSpc>
                <a:spcPct val="90000"/>
              </a:lnSpc>
              <a:defRPr/>
            </a:pPr>
            <a:r>
              <a:rPr lang="en-US" dirty="0" smtClean="0"/>
              <a:t>Help verification and validation of models</a:t>
            </a:r>
          </a:p>
          <a:p>
            <a:pPr>
              <a:lnSpc>
                <a:spcPct val="90000"/>
              </a:lnSpc>
              <a:defRPr/>
            </a:pPr>
            <a:endParaRPr lang="en-US" dirty="0" smtClean="0"/>
          </a:p>
          <a:p>
            <a:pPr>
              <a:lnSpc>
                <a:spcPct val="90000"/>
              </a:lnSpc>
              <a:defRPr/>
            </a:pPr>
            <a:r>
              <a:rPr lang="en-US" dirty="0" smtClean="0"/>
              <a:t>Different types of constraints</a:t>
            </a:r>
          </a:p>
          <a:p>
            <a:pPr lvl="1">
              <a:lnSpc>
                <a:spcPct val="90000"/>
              </a:lnSpc>
              <a:defRPr/>
            </a:pPr>
            <a:r>
              <a:rPr lang="en-US" i="1" dirty="0" smtClean="0"/>
              <a:t>Contracts</a:t>
            </a:r>
            <a:r>
              <a:rPr lang="en-US" dirty="0" smtClean="0"/>
              <a:t> for operations</a:t>
            </a:r>
          </a:p>
          <a:p>
            <a:pPr lvl="1">
              <a:lnSpc>
                <a:spcPct val="90000"/>
              </a:lnSpc>
              <a:defRPr/>
            </a:pPr>
            <a:r>
              <a:rPr lang="en-US" i="1" dirty="0" smtClean="0"/>
              <a:t>Conditions</a:t>
            </a:r>
            <a:r>
              <a:rPr lang="en-US" dirty="0" smtClean="0"/>
              <a:t> in sequence diagrams (see later)</a:t>
            </a:r>
          </a:p>
          <a:p>
            <a:pPr lvl="1">
              <a:lnSpc>
                <a:spcPct val="90000"/>
              </a:lnSpc>
              <a:defRPr/>
            </a:pPr>
            <a:r>
              <a:rPr lang="en-US" i="1" dirty="0" smtClean="0"/>
              <a:t>Guard</a:t>
            </a:r>
            <a:r>
              <a:rPr lang="en-US" dirty="0" smtClean="0"/>
              <a:t> conditions in state machine diagrams (see later)</a:t>
            </a:r>
          </a:p>
          <a:p>
            <a:pPr lvl="1">
              <a:lnSpc>
                <a:spcPct val="90000"/>
              </a:lnSpc>
              <a:defRPr/>
            </a:pPr>
            <a:r>
              <a:rPr lang="en-US" dirty="0" smtClean="0"/>
              <a:t>Class and state </a:t>
            </a:r>
            <a:r>
              <a:rPr lang="en-US" i="1" dirty="0" smtClean="0"/>
              <a:t>invariants</a:t>
            </a:r>
            <a:r>
              <a:rPr lang="en-US" dirty="0" smtClean="0"/>
              <a:t> in state machine diagrams (see later)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2"/>
          <p:cNvSpPr>
            <a:spLocks noGrp="1"/>
          </p:cNvSpPr>
          <p:nvPr>
            <p:ph type="ftr" sz="quarter" idx="10"/>
          </p:nvPr>
        </p:nvSpPr>
        <p:spPr/>
        <p:txBody>
          <a:bodyPr/>
          <a:lstStyle/>
          <a:p>
            <a:pPr>
              <a:defRPr/>
            </a:pPr>
            <a:r>
              <a:rPr lang="en-US"/>
              <a:t>SYSC-3120—Software Requirements Engineering </a:t>
            </a:r>
          </a:p>
        </p:txBody>
      </p:sp>
      <p:sp>
        <p:nvSpPr>
          <p:cNvPr id="52" name="Slide Number Placeholder 3"/>
          <p:cNvSpPr>
            <a:spLocks noGrp="1"/>
          </p:cNvSpPr>
          <p:nvPr>
            <p:ph type="sldNum" sz="quarter" idx="11"/>
          </p:nvPr>
        </p:nvSpPr>
        <p:spPr/>
        <p:txBody>
          <a:bodyPr/>
          <a:lstStyle/>
          <a:p>
            <a:pPr>
              <a:defRPr/>
            </a:pPr>
            <a:fld id="{3B7B0338-B6DD-1B45-9C4B-3FDED222032A}" type="slidenum">
              <a:rPr lang="en-US"/>
              <a:pPr>
                <a:defRPr/>
              </a:pPr>
              <a:t>5</a:t>
            </a:fld>
            <a:endParaRPr lang="en-US"/>
          </a:p>
        </p:txBody>
      </p:sp>
      <p:sp>
        <p:nvSpPr>
          <p:cNvPr id="929794" name="Rectangle 2"/>
          <p:cNvSpPr>
            <a:spLocks noGrp="1" noChangeArrowheads="1"/>
          </p:cNvSpPr>
          <p:nvPr>
            <p:ph type="title"/>
          </p:nvPr>
        </p:nvSpPr>
        <p:spPr/>
        <p:txBody>
          <a:bodyPr/>
          <a:lstStyle/>
          <a:p>
            <a:pPr>
              <a:defRPr/>
            </a:pPr>
            <a:r>
              <a:rPr lang="en-US" dirty="0" smtClean="0">
                <a:cs typeface="+mj-cs"/>
              </a:rPr>
              <a:t>Object-Oriented, UML-based</a:t>
            </a:r>
            <a:br>
              <a:rPr lang="en-US" dirty="0" smtClean="0">
                <a:cs typeface="+mj-cs"/>
              </a:rPr>
            </a:br>
            <a:r>
              <a:rPr lang="en-US" dirty="0" smtClean="0">
                <a:cs typeface="+mj-cs"/>
              </a:rPr>
              <a:t>Analysis Model </a:t>
            </a:r>
            <a:r>
              <a:rPr lang="en-US" sz="1800" dirty="0" smtClean="0">
                <a:cs typeface="+mj-cs"/>
              </a:rPr>
              <a:t>(</a:t>
            </a:r>
            <a:r>
              <a:rPr lang="en-US" sz="1800" dirty="0" err="1" smtClean="0">
                <a:cs typeface="+mj-cs"/>
              </a:rPr>
              <a:t>Bruegge</a:t>
            </a:r>
            <a:r>
              <a:rPr lang="en-US" sz="1800" dirty="0" smtClean="0">
                <a:cs typeface="+mj-cs"/>
              </a:rPr>
              <a:t> and </a:t>
            </a:r>
            <a:r>
              <a:rPr lang="en-US" sz="1800" dirty="0" err="1" smtClean="0">
                <a:cs typeface="+mj-cs"/>
              </a:rPr>
              <a:t>Dutoit</a:t>
            </a:r>
            <a:r>
              <a:rPr lang="en-US" sz="1800" dirty="0" smtClean="0">
                <a:cs typeface="+mj-cs"/>
              </a:rPr>
              <a:t>, 2000)</a:t>
            </a:r>
          </a:p>
        </p:txBody>
      </p:sp>
      <p:grpSp>
        <p:nvGrpSpPr>
          <p:cNvPr id="24580" name="Group 3"/>
          <p:cNvGrpSpPr>
            <a:grpSpLocks/>
          </p:cNvGrpSpPr>
          <p:nvPr/>
        </p:nvGrpSpPr>
        <p:grpSpPr bwMode="auto">
          <a:xfrm>
            <a:off x="685800" y="2064294"/>
            <a:ext cx="7937500" cy="3505200"/>
            <a:chOff x="478" y="1440"/>
            <a:chExt cx="5000" cy="2208"/>
          </a:xfrm>
        </p:grpSpPr>
        <p:sp>
          <p:nvSpPr>
            <p:cNvPr id="24587" name="Rectangle 4"/>
            <p:cNvSpPr>
              <a:spLocks noChangeArrowheads="1"/>
            </p:cNvSpPr>
            <p:nvPr/>
          </p:nvSpPr>
          <p:spPr bwMode="auto">
            <a:xfrm>
              <a:off x="478" y="2223"/>
              <a:ext cx="984" cy="419"/>
            </a:xfrm>
            <a:prstGeom prst="rect">
              <a:avLst/>
            </a:prstGeom>
            <a:solidFill>
              <a:schemeClr val="bg1"/>
            </a:solidFill>
            <a:ln w="22225">
              <a:solidFill>
                <a:srgbClr val="000000"/>
              </a:solidFill>
              <a:miter lim="800000"/>
              <a:headEnd/>
              <a:tailEnd/>
            </a:ln>
          </p:spPr>
          <p:txBody>
            <a:bodyPr/>
            <a:lstStyle/>
            <a:p>
              <a:endParaRPr lang="en-US"/>
            </a:p>
          </p:txBody>
        </p:sp>
        <p:sp>
          <p:nvSpPr>
            <p:cNvPr id="24588" name="Rectangle 5"/>
            <p:cNvSpPr>
              <a:spLocks noChangeArrowheads="1"/>
            </p:cNvSpPr>
            <p:nvPr/>
          </p:nvSpPr>
          <p:spPr bwMode="auto">
            <a:xfrm>
              <a:off x="506" y="1440"/>
              <a:ext cx="984" cy="419"/>
            </a:xfrm>
            <a:prstGeom prst="rect">
              <a:avLst/>
            </a:prstGeom>
            <a:solidFill>
              <a:schemeClr val="bg1"/>
            </a:solidFill>
            <a:ln w="22225">
              <a:solidFill>
                <a:srgbClr val="000000"/>
              </a:solidFill>
              <a:miter lim="800000"/>
              <a:headEnd/>
              <a:tailEnd/>
            </a:ln>
          </p:spPr>
          <p:txBody>
            <a:bodyPr/>
            <a:lstStyle/>
            <a:p>
              <a:endParaRPr lang="en-US"/>
            </a:p>
          </p:txBody>
        </p:sp>
        <p:sp>
          <p:nvSpPr>
            <p:cNvPr id="24589" name="Line 6"/>
            <p:cNvSpPr>
              <a:spLocks noChangeShapeType="1"/>
            </p:cNvSpPr>
            <p:nvPr/>
          </p:nvSpPr>
          <p:spPr bwMode="auto">
            <a:xfrm>
              <a:off x="969" y="1845"/>
              <a:ext cx="1" cy="37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0" name="Line 7"/>
            <p:cNvSpPr>
              <a:spLocks noChangeShapeType="1"/>
            </p:cNvSpPr>
            <p:nvPr/>
          </p:nvSpPr>
          <p:spPr bwMode="auto">
            <a:xfrm>
              <a:off x="2741" y="1845"/>
              <a:ext cx="1" cy="37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1" name="Line 8"/>
            <p:cNvSpPr>
              <a:spLocks noChangeShapeType="1"/>
            </p:cNvSpPr>
            <p:nvPr/>
          </p:nvSpPr>
          <p:spPr bwMode="auto">
            <a:xfrm>
              <a:off x="3872" y="1859"/>
              <a:ext cx="585" cy="36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2" name="Line 9"/>
            <p:cNvSpPr>
              <a:spLocks noChangeShapeType="1"/>
            </p:cNvSpPr>
            <p:nvPr/>
          </p:nvSpPr>
          <p:spPr bwMode="auto">
            <a:xfrm flipH="1">
              <a:off x="4457" y="1859"/>
              <a:ext cx="508" cy="36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3" name="Freeform 10"/>
            <p:cNvSpPr>
              <a:spLocks/>
            </p:cNvSpPr>
            <p:nvPr/>
          </p:nvSpPr>
          <p:spPr bwMode="auto">
            <a:xfrm>
              <a:off x="939" y="2642"/>
              <a:ext cx="1705" cy="251"/>
            </a:xfrm>
            <a:custGeom>
              <a:avLst/>
              <a:gdLst>
                <a:gd name="T0" fmla="*/ 1705 w 1705"/>
                <a:gd name="T1" fmla="*/ 251 h 251"/>
                <a:gd name="T2" fmla="*/ 0 w 1705"/>
                <a:gd name="T3" fmla="*/ 251 h 251"/>
                <a:gd name="T4" fmla="*/ 0 w 1705"/>
                <a:gd name="T5" fmla="*/ 0 h 251"/>
                <a:gd name="T6" fmla="*/ 0 60000 65536"/>
                <a:gd name="T7" fmla="*/ 0 60000 65536"/>
                <a:gd name="T8" fmla="*/ 0 60000 65536"/>
              </a:gdLst>
              <a:ahLst/>
              <a:cxnLst>
                <a:cxn ang="T6">
                  <a:pos x="T0" y="T1"/>
                </a:cxn>
                <a:cxn ang="T7">
                  <a:pos x="T2" y="T3"/>
                </a:cxn>
                <a:cxn ang="T8">
                  <a:pos x="T4" y="T5"/>
                </a:cxn>
              </a:cxnLst>
              <a:rect l="0" t="0" r="r" b="b"/>
              <a:pathLst>
                <a:path w="1705" h="251">
                  <a:moveTo>
                    <a:pt x="1705" y="251"/>
                  </a:moveTo>
                  <a:lnTo>
                    <a:pt x="0" y="251"/>
                  </a:lnTo>
                  <a:lnTo>
                    <a:pt x="0" y="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4594" name="Group 11"/>
            <p:cNvGrpSpPr>
              <a:grpSpLocks/>
            </p:cNvGrpSpPr>
            <p:nvPr/>
          </p:nvGrpSpPr>
          <p:grpSpPr bwMode="auto">
            <a:xfrm>
              <a:off x="2700" y="2642"/>
              <a:ext cx="83" cy="573"/>
              <a:chOff x="2594" y="1868"/>
              <a:chExt cx="83" cy="573"/>
            </a:xfrm>
          </p:grpSpPr>
          <p:sp>
            <p:nvSpPr>
              <p:cNvPr id="24632" name="Line 12"/>
              <p:cNvSpPr>
                <a:spLocks noChangeShapeType="1"/>
              </p:cNvSpPr>
              <p:nvPr/>
            </p:nvSpPr>
            <p:spPr bwMode="auto">
              <a:xfrm>
                <a:off x="2636" y="1868"/>
                <a:ext cx="1" cy="57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33" name="Freeform 13"/>
              <p:cNvSpPr>
                <a:spLocks/>
              </p:cNvSpPr>
              <p:nvPr/>
            </p:nvSpPr>
            <p:spPr bwMode="auto">
              <a:xfrm>
                <a:off x="2594" y="2259"/>
                <a:ext cx="83" cy="168"/>
              </a:xfrm>
              <a:custGeom>
                <a:avLst/>
                <a:gdLst>
                  <a:gd name="T0" fmla="*/ 83 w 83"/>
                  <a:gd name="T1" fmla="*/ 84 h 168"/>
                  <a:gd name="T2" fmla="*/ 42 w 83"/>
                  <a:gd name="T3" fmla="*/ 168 h 168"/>
                  <a:gd name="T4" fmla="*/ 0 w 83"/>
                  <a:gd name="T5" fmla="*/ 84 h 168"/>
                  <a:gd name="T6" fmla="*/ 42 w 83"/>
                  <a:gd name="T7" fmla="*/ 0 h 168"/>
                  <a:gd name="T8" fmla="*/ 83 w 83"/>
                  <a:gd name="T9" fmla="*/ 84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68">
                    <a:moveTo>
                      <a:pt x="83" y="84"/>
                    </a:moveTo>
                    <a:lnTo>
                      <a:pt x="42" y="168"/>
                    </a:lnTo>
                    <a:lnTo>
                      <a:pt x="0" y="84"/>
                    </a:lnTo>
                    <a:lnTo>
                      <a:pt x="42" y="0"/>
                    </a:lnTo>
                    <a:lnTo>
                      <a:pt x="83" y="84"/>
                    </a:lnTo>
                    <a:close/>
                  </a:path>
                </a:pathLst>
              </a:custGeom>
              <a:solidFill>
                <a:srgbClr val="FFFFFF"/>
              </a:solidFill>
              <a:ln w="22225">
                <a:solidFill>
                  <a:srgbClr val="000000"/>
                </a:solidFill>
                <a:prstDash val="solid"/>
                <a:round/>
                <a:headEnd/>
                <a:tailEnd/>
              </a:ln>
            </p:spPr>
            <p:txBody>
              <a:bodyPr/>
              <a:lstStyle/>
              <a:p>
                <a:endParaRPr lang="en-US"/>
              </a:p>
            </p:txBody>
          </p:sp>
        </p:grpSp>
        <p:sp>
          <p:nvSpPr>
            <p:cNvPr id="24595" name="Freeform 14"/>
            <p:cNvSpPr>
              <a:spLocks/>
            </p:cNvSpPr>
            <p:nvPr/>
          </p:nvSpPr>
          <p:spPr bwMode="auto">
            <a:xfrm>
              <a:off x="2644" y="2628"/>
              <a:ext cx="1813" cy="265"/>
            </a:xfrm>
            <a:custGeom>
              <a:avLst/>
              <a:gdLst>
                <a:gd name="T0" fmla="*/ 0 w 1662"/>
                <a:gd name="T1" fmla="*/ 265 h 265"/>
                <a:gd name="T2" fmla="*/ 7952 w 1662"/>
                <a:gd name="T3" fmla="*/ 265 h 265"/>
                <a:gd name="T4" fmla="*/ 7952 w 1662"/>
                <a:gd name="T5" fmla="*/ 0 h 265"/>
                <a:gd name="T6" fmla="*/ 0 60000 65536"/>
                <a:gd name="T7" fmla="*/ 0 60000 65536"/>
                <a:gd name="T8" fmla="*/ 0 60000 65536"/>
              </a:gdLst>
              <a:ahLst/>
              <a:cxnLst>
                <a:cxn ang="T6">
                  <a:pos x="T0" y="T1"/>
                </a:cxn>
                <a:cxn ang="T7">
                  <a:pos x="T2" y="T3"/>
                </a:cxn>
                <a:cxn ang="T8">
                  <a:pos x="T4" y="T5"/>
                </a:cxn>
              </a:cxnLst>
              <a:rect l="0" t="0" r="r" b="b"/>
              <a:pathLst>
                <a:path w="1662" h="265">
                  <a:moveTo>
                    <a:pt x="0" y="265"/>
                  </a:moveTo>
                  <a:lnTo>
                    <a:pt x="1662" y="265"/>
                  </a:lnTo>
                  <a:lnTo>
                    <a:pt x="1662" y="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4596" name="Group 15"/>
            <p:cNvGrpSpPr>
              <a:grpSpLocks/>
            </p:cNvGrpSpPr>
            <p:nvPr/>
          </p:nvGrpSpPr>
          <p:grpSpPr bwMode="auto">
            <a:xfrm>
              <a:off x="2257" y="3215"/>
              <a:ext cx="970" cy="433"/>
              <a:chOff x="2261" y="2441"/>
              <a:chExt cx="970" cy="433"/>
            </a:xfrm>
          </p:grpSpPr>
          <p:sp>
            <p:nvSpPr>
              <p:cNvPr id="24628" name="Rectangle 16"/>
              <p:cNvSpPr>
                <a:spLocks noChangeArrowheads="1"/>
              </p:cNvSpPr>
              <p:nvPr/>
            </p:nvSpPr>
            <p:spPr bwMode="auto">
              <a:xfrm>
                <a:off x="2261" y="2441"/>
                <a:ext cx="970" cy="433"/>
              </a:xfrm>
              <a:prstGeom prst="rect">
                <a:avLst/>
              </a:prstGeom>
              <a:solidFill>
                <a:schemeClr val="bg1"/>
              </a:solidFill>
              <a:ln w="22225">
                <a:solidFill>
                  <a:srgbClr val="000000"/>
                </a:solidFill>
                <a:miter lim="800000"/>
                <a:headEnd/>
                <a:tailEnd/>
              </a:ln>
            </p:spPr>
            <p:txBody>
              <a:bodyPr/>
              <a:lstStyle/>
              <a:p>
                <a:endParaRPr lang="en-US"/>
              </a:p>
            </p:txBody>
          </p:sp>
          <p:grpSp>
            <p:nvGrpSpPr>
              <p:cNvPr id="24629" name="Group 17"/>
              <p:cNvGrpSpPr>
                <a:grpSpLocks/>
              </p:cNvGrpSpPr>
              <p:nvPr/>
            </p:nvGrpSpPr>
            <p:grpSpPr bwMode="auto">
              <a:xfrm>
                <a:off x="2322" y="2546"/>
                <a:ext cx="847" cy="266"/>
                <a:chOff x="2268" y="2559"/>
                <a:chExt cx="847" cy="266"/>
              </a:xfrm>
            </p:grpSpPr>
            <p:sp>
              <p:nvSpPr>
                <p:cNvPr id="24630" name="Rectangle 18"/>
                <p:cNvSpPr>
                  <a:spLocks noChangeArrowheads="1"/>
                </p:cNvSpPr>
                <p:nvPr/>
              </p:nvSpPr>
              <p:spPr bwMode="auto">
                <a:xfrm>
                  <a:off x="2366" y="2559"/>
                  <a:ext cx="61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analysis</a:t>
                  </a:r>
                  <a:endParaRPr lang="en-US" sz="1600" b="1" u="sng">
                    <a:latin typeface="Times" charset="0"/>
                  </a:endParaRPr>
                </a:p>
              </p:txBody>
            </p:sp>
            <p:sp>
              <p:nvSpPr>
                <p:cNvPr id="24631" name="Rectangle 19"/>
                <p:cNvSpPr>
                  <a:spLocks noChangeArrowheads="1"/>
                </p:cNvSpPr>
                <p:nvPr/>
              </p:nvSpPr>
              <p:spPr bwMode="auto">
                <a:xfrm>
                  <a:off x="2268" y="2671"/>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model:Model</a:t>
                  </a:r>
                  <a:endParaRPr lang="en-US" sz="1600" b="1" u="sng">
                    <a:latin typeface="Times" charset="0"/>
                  </a:endParaRPr>
                </a:p>
              </p:txBody>
            </p:sp>
          </p:grpSp>
        </p:grpSp>
        <p:grpSp>
          <p:nvGrpSpPr>
            <p:cNvPr id="24597" name="Group 20"/>
            <p:cNvGrpSpPr>
              <a:grpSpLocks/>
            </p:cNvGrpSpPr>
            <p:nvPr/>
          </p:nvGrpSpPr>
          <p:grpSpPr bwMode="auto">
            <a:xfrm>
              <a:off x="3981" y="2223"/>
              <a:ext cx="984" cy="419"/>
              <a:chOff x="3973" y="1449"/>
              <a:chExt cx="984" cy="419"/>
            </a:xfrm>
          </p:grpSpPr>
          <p:sp>
            <p:nvSpPr>
              <p:cNvPr id="24624" name="Rectangle 21"/>
              <p:cNvSpPr>
                <a:spLocks noChangeArrowheads="1"/>
              </p:cNvSpPr>
              <p:nvPr/>
            </p:nvSpPr>
            <p:spPr bwMode="auto">
              <a:xfrm>
                <a:off x="3973" y="1449"/>
                <a:ext cx="984"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25" name="Group 22"/>
              <p:cNvGrpSpPr>
                <a:grpSpLocks/>
              </p:cNvGrpSpPr>
              <p:nvPr/>
            </p:nvGrpSpPr>
            <p:grpSpPr bwMode="auto">
              <a:xfrm>
                <a:off x="4041" y="1540"/>
                <a:ext cx="847" cy="279"/>
                <a:chOff x="3934" y="1553"/>
                <a:chExt cx="847" cy="279"/>
              </a:xfrm>
            </p:grpSpPr>
            <p:sp>
              <p:nvSpPr>
                <p:cNvPr id="24626" name="Rectangle 23"/>
                <p:cNvSpPr>
                  <a:spLocks noChangeArrowheads="1"/>
                </p:cNvSpPr>
                <p:nvPr/>
              </p:nvSpPr>
              <p:spPr bwMode="auto">
                <a:xfrm>
                  <a:off x="4067" y="1553"/>
                  <a:ext cx="539"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dynamic</a:t>
                  </a:r>
                  <a:endParaRPr lang="en-US" sz="1600" b="1" u="sng">
                    <a:latin typeface="Times" charset="0"/>
                  </a:endParaRPr>
                </a:p>
              </p:txBody>
            </p:sp>
            <p:sp>
              <p:nvSpPr>
                <p:cNvPr id="24627" name="Rectangle 24"/>
                <p:cNvSpPr>
                  <a:spLocks noChangeArrowheads="1"/>
                </p:cNvSpPr>
                <p:nvPr/>
              </p:nvSpPr>
              <p:spPr bwMode="auto">
                <a:xfrm>
                  <a:off x="3934" y="1678"/>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model:Model</a:t>
                  </a:r>
                  <a:endParaRPr lang="en-US" sz="1600" b="1" u="sng">
                    <a:latin typeface="Times" charset="0"/>
                  </a:endParaRPr>
                </a:p>
              </p:txBody>
            </p:sp>
          </p:grpSp>
        </p:grpSp>
        <p:grpSp>
          <p:nvGrpSpPr>
            <p:cNvPr id="24598" name="Group 25"/>
            <p:cNvGrpSpPr>
              <a:grpSpLocks/>
            </p:cNvGrpSpPr>
            <p:nvPr/>
          </p:nvGrpSpPr>
          <p:grpSpPr bwMode="auto">
            <a:xfrm>
              <a:off x="2257" y="2223"/>
              <a:ext cx="970" cy="419"/>
              <a:chOff x="2261" y="1449"/>
              <a:chExt cx="970" cy="419"/>
            </a:xfrm>
          </p:grpSpPr>
          <p:sp>
            <p:nvSpPr>
              <p:cNvPr id="24620" name="Rectangle 26"/>
              <p:cNvSpPr>
                <a:spLocks noChangeArrowheads="1"/>
              </p:cNvSpPr>
              <p:nvPr/>
            </p:nvSpPr>
            <p:spPr bwMode="auto">
              <a:xfrm>
                <a:off x="2261" y="1449"/>
                <a:ext cx="970"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21" name="Group 27"/>
              <p:cNvGrpSpPr>
                <a:grpSpLocks/>
              </p:cNvGrpSpPr>
              <p:nvPr/>
            </p:nvGrpSpPr>
            <p:grpSpPr bwMode="auto">
              <a:xfrm>
                <a:off x="2322" y="1540"/>
                <a:ext cx="847" cy="279"/>
                <a:chOff x="2268" y="1553"/>
                <a:chExt cx="847" cy="279"/>
              </a:xfrm>
            </p:grpSpPr>
            <p:sp>
              <p:nvSpPr>
                <p:cNvPr id="24622" name="Rectangle 28"/>
                <p:cNvSpPr>
                  <a:spLocks noChangeArrowheads="1"/>
                </p:cNvSpPr>
                <p:nvPr/>
              </p:nvSpPr>
              <p:spPr bwMode="auto">
                <a:xfrm>
                  <a:off x="2436" y="1553"/>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object</a:t>
                  </a:r>
                  <a:endParaRPr lang="en-US" sz="1600" b="1" u="sng">
                    <a:latin typeface="Times" charset="0"/>
                  </a:endParaRPr>
                </a:p>
              </p:txBody>
            </p:sp>
            <p:sp>
              <p:nvSpPr>
                <p:cNvPr id="24623" name="Rectangle 29"/>
                <p:cNvSpPr>
                  <a:spLocks noChangeArrowheads="1"/>
                </p:cNvSpPr>
                <p:nvPr/>
              </p:nvSpPr>
              <p:spPr bwMode="auto">
                <a:xfrm>
                  <a:off x="2268" y="1678"/>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model:Model</a:t>
                  </a:r>
                  <a:endParaRPr lang="en-US" sz="1600" b="1" u="sng">
                    <a:latin typeface="Times" charset="0"/>
                  </a:endParaRPr>
                </a:p>
              </p:txBody>
            </p:sp>
          </p:grpSp>
        </p:grpSp>
        <p:grpSp>
          <p:nvGrpSpPr>
            <p:cNvPr id="24599" name="Group 30"/>
            <p:cNvGrpSpPr>
              <a:grpSpLocks/>
            </p:cNvGrpSpPr>
            <p:nvPr/>
          </p:nvGrpSpPr>
          <p:grpSpPr bwMode="auto">
            <a:xfrm>
              <a:off x="547" y="2314"/>
              <a:ext cx="847" cy="279"/>
              <a:chOff x="569" y="1553"/>
              <a:chExt cx="847" cy="279"/>
            </a:xfrm>
          </p:grpSpPr>
          <p:sp>
            <p:nvSpPr>
              <p:cNvPr id="24618" name="Rectangle 31"/>
              <p:cNvSpPr>
                <a:spLocks noChangeArrowheads="1"/>
              </p:cNvSpPr>
              <p:nvPr/>
            </p:nvSpPr>
            <p:spPr bwMode="auto">
              <a:xfrm>
                <a:off x="597" y="1553"/>
                <a:ext cx="77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functional</a:t>
                </a:r>
                <a:endParaRPr lang="en-US" sz="1600" b="1" u="sng">
                  <a:latin typeface="Times" charset="0"/>
                </a:endParaRPr>
              </a:p>
            </p:txBody>
          </p:sp>
          <p:sp>
            <p:nvSpPr>
              <p:cNvPr id="24619" name="Rectangle 32"/>
              <p:cNvSpPr>
                <a:spLocks noChangeArrowheads="1"/>
              </p:cNvSpPr>
              <p:nvPr/>
            </p:nvSpPr>
            <p:spPr bwMode="auto">
              <a:xfrm>
                <a:off x="569" y="1678"/>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model:Model</a:t>
                </a:r>
                <a:endParaRPr lang="en-US" sz="1600" b="1" u="sng">
                  <a:latin typeface="Times" charset="0"/>
                </a:endParaRPr>
              </a:p>
            </p:txBody>
          </p:sp>
        </p:grpSp>
        <p:grpSp>
          <p:nvGrpSpPr>
            <p:cNvPr id="24600" name="Group 33"/>
            <p:cNvGrpSpPr>
              <a:grpSpLocks/>
            </p:cNvGrpSpPr>
            <p:nvPr/>
          </p:nvGrpSpPr>
          <p:grpSpPr bwMode="auto">
            <a:xfrm>
              <a:off x="511" y="1510"/>
              <a:ext cx="924" cy="280"/>
              <a:chOff x="503" y="736"/>
              <a:chExt cx="924" cy="280"/>
            </a:xfrm>
          </p:grpSpPr>
          <p:sp>
            <p:nvSpPr>
              <p:cNvPr id="24616" name="Rectangle 34"/>
              <p:cNvSpPr>
                <a:spLocks noChangeArrowheads="1"/>
              </p:cNvSpPr>
              <p:nvPr/>
            </p:nvSpPr>
            <p:spPr bwMode="auto">
              <a:xfrm>
                <a:off x="636" y="736"/>
                <a:ext cx="61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600" b="1" u="sng">
                    <a:solidFill>
                      <a:srgbClr val="000000"/>
                    </a:solidFill>
                    <a:latin typeface="Courier New" charset="0"/>
                  </a:rPr>
                  <a:t>use case</a:t>
                </a:r>
                <a:endParaRPr lang="en-US" sz="1600" b="1" u="sng">
                  <a:latin typeface="Times" charset="0"/>
                </a:endParaRPr>
              </a:p>
            </p:txBody>
          </p:sp>
          <p:sp>
            <p:nvSpPr>
              <p:cNvPr id="24617" name="Rectangle 35"/>
              <p:cNvSpPr>
                <a:spLocks noChangeArrowheads="1"/>
              </p:cNvSpPr>
              <p:nvPr/>
            </p:nvSpPr>
            <p:spPr bwMode="auto">
              <a:xfrm>
                <a:off x="503" y="862"/>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600" b="1" u="sng">
                    <a:solidFill>
                      <a:srgbClr val="000000"/>
                    </a:solidFill>
                    <a:latin typeface="Courier New" charset="0"/>
                  </a:rPr>
                  <a:t>diagram:View</a:t>
                </a:r>
                <a:endParaRPr lang="en-US" sz="1600" b="1" u="sng">
                  <a:latin typeface="Times" charset="0"/>
                </a:endParaRPr>
              </a:p>
            </p:txBody>
          </p:sp>
        </p:grpSp>
        <p:grpSp>
          <p:nvGrpSpPr>
            <p:cNvPr id="24601" name="Group 36"/>
            <p:cNvGrpSpPr>
              <a:grpSpLocks/>
            </p:cNvGrpSpPr>
            <p:nvPr/>
          </p:nvGrpSpPr>
          <p:grpSpPr bwMode="auto">
            <a:xfrm>
              <a:off x="2256" y="1440"/>
              <a:ext cx="970" cy="419"/>
              <a:chOff x="2236" y="666"/>
              <a:chExt cx="970" cy="419"/>
            </a:xfrm>
          </p:grpSpPr>
          <p:sp>
            <p:nvSpPr>
              <p:cNvPr id="24612" name="Rectangle 37"/>
              <p:cNvSpPr>
                <a:spLocks noChangeArrowheads="1"/>
              </p:cNvSpPr>
              <p:nvPr/>
            </p:nvSpPr>
            <p:spPr bwMode="auto">
              <a:xfrm>
                <a:off x="2236" y="666"/>
                <a:ext cx="970"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13" name="Group 38"/>
              <p:cNvGrpSpPr>
                <a:grpSpLocks/>
              </p:cNvGrpSpPr>
              <p:nvPr/>
            </p:nvGrpSpPr>
            <p:grpSpPr bwMode="auto">
              <a:xfrm>
                <a:off x="2258" y="746"/>
                <a:ext cx="924" cy="280"/>
                <a:chOff x="2235" y="770"/>
                <a:chExt cx="924" cy="280"/>
              </a:xfrm>
            </p:grpSpPr>
            <p:sp>
              <p:nvSpPr>
                <p:cNvPr id="24614" name="Rectangle 39"/>
                <p:cNvSpPr>
                  <a:spLocks noChangeArrowheads="1"/>
                </p:cNvSpPr>
                <p:nvPr/>
              </p:nvSpPr>
              <p:spPr bwMode="auto">
                <a:xfrm>
                  <a:off x="2466" y="770"/>
                  <a:ext cx="3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class</a:t>
                  </a:r>
                  <a:endParaRPr lang="en-US" sz="1600" b="1" u="sng">
                    <a:latin typeface="Times" charset="0"/>
                  </a:endParaRPr>
                </a:p>
              </p:txBody>
            </p:sp>
            <p:sp>
              <p:nvSpPr>
                <p:cNvPr id="24615" name="Rectangle 40"/>
                <p:cNvSpPr>
                  <a:spLocks noChangeArrowheads="1"/>
                </p:cNvSpPr>
                <p:nvPr/>
              </p:nvSpPr>
              <p:spPr bwMode="auto">
                <a:xfrm>
                  <a:off x="2235" y="896"/>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diagram:View</a:t>
                  </a:r>
                  <a:endParaRPr lang="en-US" sz="1600" b="1" u="sng">
                    <a:latin typeface="Times" charset="0"/>
                  </a:endParaRPr>
                </a:p>
              </p:txBody>
            </p:sp>
          </p:grpSp>
        </p:grpSp>
        <p:grpSp>
          <p:nvGrpSpPr>
            <p:cNvPr id="24602" name="Group 41"/>
            <p:cNvGrpSpPr>
              <a:grpSpLocks/>
            </p:cNvGrpSpPr>
            <p:nvPr/>
          </p:nvGrpSpPr>
          <p:grpSpPr bwMode="auto">
            <a:xfrm>
              <a:off x="3348" y="1440"/>
              <a:ext cx="1109" cy="419"/>
              <a:chOff x="3388" y="666"/>
              <a:chExt cx="1109" cy="419"/>
            </a:xfrm>
          </p:grpSpPr>
          <p:sp>
            <p:nvSpPr>
              <p:cNvPr id="24608" name="Rectangle 42"/>
              <p:cNvSpPr>
                <a:spLocks noChangeArrowheads="1"/>
              </p:cNvSpPr>
              <p:nvPr/>
            </p:nvSpPr>
            <p:spPr bwMode="auto">
              <a:xfrm>
                <a:off x="3388" y="666"/>
                <a:ext cx="1109"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09" name="Group 43"/>
              <p:cNvGrpSpPr>
                <a:grpSpLocks/>
              </p:cNvGrpSpPr>
              <p:nvPr/>
            </p:nvGrpSpPr>
            <p:grpSpPr bwMode="auto">
              <a:xfrm>
                <a:off x="3455" y="757"/>
                <a:ext cx="924" cy="280"/>
                <a:chOff x="3382" y="770"/>
                <a:chExt cx="924" cy="280"/>
              </a:xfrm>
            </p:grpSpPr>
            <p:sp>
              <p:nvSpPr>
                <p:cNvPr id="24610" name="Rectangle 44"/>
                <p:cNvSpPr>
                  <a:spLocks noChangeArrowheads="1"/>
                </p:cNvSpPr>
                <p:nvPr/>
              </p:nvSpPr>
              <p:spPr bwMode="auto">
                <a:xfrm>
                  <a:off x="3445" y="770"/>
                  <a:ext cx="77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dirty="0" err="1">
                      <a:solidFill>
                        <a:srgbClr val="000000"/>
                      </a:solidFill>
                      <a:latin typeface="Courier New" charset="0"/>
                    </a:rPr>
                    <a:t>statechart</a:t>
                  </a:r>
                  <a:endParaRPr lang="en-US" sz="1600" b="1" u="sng" dirty="0">
                    <a:latin typeface="Times" charset="0"/>
                  </a:endParaRPr>
                </a:p>
              </p:txBody>
            </p:sp>
            <p:sp>
              <p:nvSpPr>
                <p:cNvPr id="24611" name="Rectangle 45"/>
                <p:cNvSpPr>
                  <a:spLocks noChangeArrowheads="1"/>
                </p:cNvSpPr>
                <p:nvPr/>
              </p:nvSpPr>
              <p:spPr bwMode="auto">
                <a:xfrm>
                  <a:off x="3382" y="896"/>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dirty="0" err="1">
                      <a:solidFill>
                        <a:srgbClr val="000000"/>
                      </a:solidFill>
                      <a:latin typeface="Courier New" charset="0"/>
                    </a:rPr>
                    <a:t>diagram:View</a:t>
                  </a:r>
                  <a:endParaRPr lang="en-US" sz="1600" b="1" u="sng" dirty="0">
                    <a:latin typeface="Times" charset="0"/>
                  </a:endParaRPr>
                </a:p>
              </p:txBody>
            </p:sp>
          </p:grpSp>
        </p:grpSp>
        <p:grpSp>
          <p:nvGrpSpPr>
            <p:cNvPr id="24603" name="Group 46"/>
            <p:cNvGrpSpPr>
              <a:grpSpLocks/>
            </p:cNvGrpSpPr>
            <p:nvPr/>
          </p:nvGrpSpPr>
          <p:grpSpPr bwMode="auto">
            <a:xfrm>
              <a:off x="4494" y="1440"/>
              <a:ext cx="984" cy="419"/>
              <a:chOff x="4486" y="666"/>
              <a:chExt cx="984" cy="419"/>
            </a:xfrm>
          </p:grpSpPr>
          <p:sp>
            <p:nvSpPr>
              <p:cNvPr id="24604" name="Rectangle 47"/>
              <p:cNvSpPr>
                <a:spLocks noChangeArrowheads="1"/>
              </p:cNvSpPr>
              <p:nvPr/>
            </p:nvSpPr>
            <p:spPr bwMode="auto">
              <a:xfrm>
                <a:off x="4486" y="666"/>
                <a:ext cx="984"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05" name="Group 48"/>
              <p:cNvGrpSpPr>
                <a:grpSpLocks/>
              </p:cNvGrpSpPr>
              <p:nvPr/>
            </p:nvGrpSpPr>
            <p:grpSpPr bwMode="auto">
              <a:xfrm>
                <a:off x="4516" y="757"/>
                <a:ext cx="924" cy="280"/>
                <a:chOff x="4418" y="770"/>
                <a:chExt cx="924" cy="280"/>
              </a:xfrm>
            </p:grpSpPr>
            <p:sp>
              <p:nvSpPr>
                <p:cNvPr id="24606" name="Rectangle 49"/>
                <p:cNvSpPr>
                  <a:spLocks noChangeArrowheads="1"/>
                </p:cNvSpPr>
                <p:nvPr/>
              </p:nvSpPr>
              <p:spPr bwMode="auto">
                <a:xfrm>
                  <a:off x="4551" y="770"/>
                  <a:ext cx="61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sequence</a:t>
                  </a:r>
                  <a:endParaRPr lang="en-US" sz="1600" b="1" u="sng">
                    <a:latin typeface="Times" charset="0"/>
                  </a:endParaRPr>
                </a:p>
              </p:txBody>
            </p:sp>
            <p:sp>
              <p:nvSpPr>
                <p:cNvPr id="24607" name="Rectangle 50"/>
                <p:cNvSpPr>
                  <a:spLocks noChangeArrowheads="1"/>
                </p:cNvSpPr>
                <p:nvPr/>
              </p:nvSpPr>
              <p:spPr bwMode="auto">
                <a:xfrm>
                  <a:off x="4418" y="896"/>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diagram:View</a:t>
                  </a:r>
                  <a:endParaRPr lang="en-US" sz="1600" b="1" u="sng">
                    <a:latin typeface="Times" charset="0"/>
                  </a:endParaRPr>
                </a:p>
              </p:txBody>
            </p:sp>
          </p:grpSp>
        </p:grpSp>
      </p:grpSp>
      <p:sp>
        <p:nvSpPr>
          <p:cNvPr id="2" name="TextBox 1"/>
          <p:cNvSpPr txBox="1"/>
          <p:nvPr/>
        </p:nvSpPr>
        <p:spPr>
          <a:xfrm>
            <a:off x="323850" y="4510631"/>
            <a:ext cx="2922588" cy="738188"/>
          </a:xfrm>
          <a:prstGeom prst="rect">
            <a:avLst/>
          </a:prstGeom>
          <a:noFill/>
        </p:spPr>
        <p:txBody>
          <a:bodyPr>
            <a:spAutoFit/>
          </a:bodyPr>
          <a:lstStyle/>
          <a:p>
            <a:pPr>
              <a:defRPr/>
            </a:pPr>
            <a:r>
              <a:rPr lang="en-US" sz="1400" dirty="0">
                <a:latin typeface="+mn-lt"/>
                <a:cs typeface="+mn-cs"/>
              </a:rPr>
              <a:t>Notice that the analysis model includes (possibly refining) the result of requirement elicitation.</a:t>
            </a:r>
          </a:p>
        </p:txBody>
      </p:sp>
      <p:grpSp>
        <p:nvGrpSpPr>
          <p:cNvPr id="5" name="Group 4"/>
          <p:cNvGrpSpPr>
            <a:grpSpLocks/>
          </p:cNvGrpSpPr>
          <p:nvPr/>
        </p:nvGrpSpPr>
        <p:grpSpPr bwMode="auto">
          <a:xfrm>
            <a:off x="5075238" y="4894806"/>
            <a:ext cx="3222625" cy="665163"/>
            <a:chOff x="5074592" y="4606132"/>
            <a:chExt cx="3223270" cy="665163"/>
          </a:xfrm>
        </p:grpSpPr>
        <p:sp>
          <p:nvSpPr>
            <p:cNvPr id="24584" name="Freeform 13"/>
            <p:cNvSpPr>
              <a:spLocks/>
            </p:cNvSpPr>
            <p:nvPr/>
          </p:nvSpPr>
          <p:spPr bwMode="auto">
            <a:xfrm>
              <a:off x="5074592" y="4869160"/>
              <a:ext cx="217488" cy="133350"/>
            </a:xfrm>
            <a:custGeom>
              <a:avLst/>
              <a:gdLst>
                <a:gd name="T0" fmla="*/ 2147483647 w 83"/>
                <a:gd name="T1" fmla="*/ 2147483647 h 168"/>
                <a:gd name="T2" fmla="*/ 2147483647 w 83"/>
                <a:gd name="T3" fmla="*/ 2147483647 h 168"/>
                <a:gd name="T4" fmla="*/ 0 w 83"/>
                <a:gd name="T5" fmla="*/ 2147483647 h 168"/>
                <a:gd name="T6" fmla="*/ 2147483647 w 83"/>
                <a:gd name="T7" fmla="*/ 0 h 168"/>
                <a:gd name="T8" fmla="*/ 2147483647 w 83"/>
                <a:gd name="T9" fmla="*/ 214748364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68">
                  <a:moveTo>
                    <a:pt x="83" y="84"/>
                  </a:moveTo>
                  <a:lnTo>
                    <a:pt x="42" y="168"/>
                  </a:lnTo>
                  <a:lnTo>
                    <a:pt x="0" y="84"/>
                  </a:lnTo>
                  <a:lnTo>
                    <a:pt x="42" y="0"/>
                  </a:lnTo>
                  <a:lnTo>
                    <a:pt x="83" y="84"/>
                  </a:lnTo>
                  <a:close/>
                </a:path>
              </a:pathLst>
            </a:custGeom>
            <a:solidFill>
              <a:srgbClr val="FFFFFF"/>
            </a:solidFill>
            <a:ln w="22225">
              <a:solidFill>
                <a:srgbClr val="000000"/>
              </a:solidFill>
              <a:prstDash val="solid"/>
              <a:round/>
              <a:headEnd/>
              <a:tailEnd/>
            </a:ln>
          </p:spPr>
          <p:txBody>
            <a:bodyPr/>
            <a:lstStyle/>
            <a:p>
              <a:endParaRPr lang="en-US"/>
            </a:p>
          </p:txBody>
        </p:sp>
        <p:sp>
          <p:nvSpPr>
            <p:cNvPr id="24585" name="Rectangle 21"/>
            <p:cNvSpPr>
              <a:spLocks noChangeArrowheads="1"/>
            </p:cNvSpPr>
            <p:nvPr/>
          </p:nvSpPr>
          <p:spPr bwMode="auto">
            <a:xfrm>
              <a:off x="6083299" y="4606132"/>
              <a:ext cx="2214563" cy="665163"/>
            </a:xfrm>
            <a:prstGeom prst="rect">
              <a:avLst/>
            </a:prstGeom>
            <a:solidFill>
              <a:schemeClr val="bg1"/>
            </a:solidFill>
            <a:ln w="22225">
              <a:solidFill>
                <a:srgbClr val="000000"/>
              </a:solidFill>
              <a:miter lim="800000"/>
              <a:headEnd/>
              <a:tailEnd/>
            </a:ln>
          </p:spPr>
          <p:txBody>
            <a:bodyPr/>
            <a:lstStyle/>
            <a:p>
              <a:pPr algn="ctr"/>
              <a:r>
                <a:rPr lang="en-US" sz="1600" b="1" u="sng">
                  <a:latin typeface="Courier New" charset="0"/>
                  <a:cs typeface="Courier New" charset="0"/>
                </a:rPr>
                <a:t>dataDictionary: Model</a:t>
              </a:r>
            </a:p>
          </p:txBody>
        </p:sp>
        <p:cxnSp>
          <p:nvCxnSpPr>
            <p:cNvPr id="4" name="Straight Connector 3"/>
            <p:cNvCxnSpPr>
              <a:stCxn id="24585" idx="1"/>
              <a:endCxn id="24584" idx="0"/>
            </p:cNvCxnSpPr>
            <p:nvPr/>
          </p:nvCxnSpPr>
          <p:spPr bwMode="auto">
            <a:xfrm flipH="1" flipV="1">
              <a:off x="5292123" y="4936332"/>
              <a:ext cx="790733" cy="31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59" name="TextBox 58"/>
          <p:cNvSpPr txBox="1"/>
          <p:nvPr/>
        </p:nvSpPr>
        <p:spPr>
          <a:xfrm>
            <a:off x="2776538" y="1340394"/>
            <a:ext cx="3297237" cy="738187"/>
          </a:xfrm>
          <a:prstGeom prst="rect">
            <a:avLst/>
          </a:prstGeom>
          <a:noFill/>
        </p:spPr>
        <p:txBody>
          <a:bodyPr>
            <a:spAutoFit/>
          </a:bodyPr>
          <a:lstStyle/>
          <a:p>
            <a:pPr>
              <a:defRPr/>
            </a:pPr>
            <a:r>
              <a:rPr lang="en-US" sz="1400" dirty="0">
                <a:latin typeface="+mn-lt"/>
                <a:cs typeface="+mn-cs"/>
              </a:rPr>
              <a:t>Including: </a:t>
            </a:r>
          </a:p>
          <a:p>
            <a:pPr marL="177800" indent="-177800">
              <a:buFontTx/>
              <a:buChar char="-"/>
              <a:defRPr/>
            </a:pPr>
            <a:r>
              <a:rPr lang="en-US" sz="1400" dirty="0">
                <a:latin typeface="+mn-lt"/>
                <a:cs typeface="+mn-cs"/>
              </a:rPr>
              <a:t>Operation’s </a:t>
            </a:r>
            <a:r>
              <a:rPr lang="en-US" sz="1400" dirty="0" smtClean="0">
                <a:latin typeface="+mn-lt"/>
                <a:cs typeface="+mn-cs"/>
              </a:rPr>
              <a:t>pre- </a:t>
            </a:r>
            <a:r>
              <a:rPr lang="en-US" sz="1400" dirty="0">
                <a:latin typeface="+mn-lt"/>
                <a:cs typeface="+mn-cs"/>
              </a:rPr>
              <a:t>and </a:t>
            </a:r>
            <a:r>
              <a:rPr lang="en-US" sz="1400" dirty="0" smtClean="0">
                <a:latin typeface="+mn-lt"/>
                <a:cs typeface="+mn-cs"/>
              </a:rPr>
              <a:t>post-conditions</a:t>
            </a:r>
            <a:endParaRPr lang="en-US" sz="1400" dirty="0">
              <a:latin typeface="+mn-lt"/>
              <a:cs typeface="+mn-cs"/>
            </a:endParaRPr>
          </a:p>
          <a:p>
            <a:pPr marL="177800" indent="-177800">
              <a:buFontTx/>
              <a:buChar char="-"/>
              <a:defRPr/>
            </a:pPr>
            <a:r>
              <a:rPr lang="en-US" sz="1400" dirty="0">
                <a:latin typeface="+mn-lt"/>
                <a:cs typeface="+mn-cs"/>
              </a:rPr>
              <a:t>Class invariants</a:t>
            </a:r>
          </a:p>
        </p:txBody>
      </p:sp>
      <p:sp>
        <p:nvSpPr>
          <p:cNvPr id="60" name="Rectangle 44"/>
          <p:cNvSpPr>
            <a:spLocks noChangeArrowheads="1"/>
          </p:cNvSpPr>
          <p:nvPr/>
        </p:nvSpPr>
        <p:spPr bwMode="auto">
          <a:xfrm>
            <a:off x="5292080" y="2204713"/>
            <a:ext cx="1600699" cy="246221"/>
          </a:xfrm>
          <a:prstGeom prst="rect">
            <a:avLst/>
          </a:prstGeom>
          <a:solidFill>
            <a:schemeClr val="bg1"/>
          </a:solidFill>
          <a:ln>
            <a:noFill/>
          </a:ln>
        </p:spPr>
        <p:txBody>
          <a:bodyPr wrap="none" lIns="0" tIns="0" rIns="0" bIns="0">
            <a:spAutoFit/>
          </a:bodyPr>
          <a:lstStyle/>
          <a:p>
            <a:r>
              <a:rPr lang="en-US" sz="1600" b="1" u="sng" dirty="0" smtClean="0">
                <a:solidFill>
                  <a:srgbClr val="000000"/>
                </a:solidFill>
                <a:latin typeface="Courier New" charset="0"/>
              </a:rPr>
              <a:t>state machine</a:t>
            </a:r>
            <a:endParaRPr lang="en-US" sz="1600" b="1" u="sng" dirty="0">
              <a:latin typeface="Times" charset="0"/>
            </a:endParaRPr>
          </a:p>
        </p:txBody>
      </p:sp>
      <p:sp>
        <p:nvSpPr>
          <p:cNvPr id="61" name="TextBox 60"/>
          <p:cNvSpPr txBox="1"/>
          <p:nvPr/>
        </p:nvSpPr>
        <p:spPr>
          <a:xfrm>
            <a:off x="5889600" y="5569495"/>
            <a:ext cx="2786856" cy="307777"/>
          </a:xfrm>
          <a:prstGeom prst="rect">
            <a:avLst/>
          </a:prstGeom>
          <a:noFill/>
        </p:spPr>
        <p:txBody>
          <a:bodyPr wrap="square">
            <a:spAutoFit/>
          </a:bodyPr>
          <a:lstStyle/>
          <a:p>
            <a:pPr>
              <a:defRPr/>
            </a:pPr>
            <a:r>
              <a:rPr lang="en-US" sz="1400" dirty="0" smtClean="0">
                <a:latin typeface="+mn-lt"/>
                <a:cs typeface="+mn-cs"/>
              </a:rPr>
              <a:t>Ideally automatically generated</a:t>
            </a:r>
            <a:endParaRPr lang="en-US" sz="14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dissolve">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 grpId="0"/>
      <p:bldP spid="60" grpId="0" animBg="1"/>
      <p:bldP spid="6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Analysis (and Design) by Contract</a:t>
            </a:r>
            <a:endParaRPr lang="en-US" dirty="0"/>
          </a:p>
        </p:txBody>
      </p:sp>
      <p:sp>
        <p:nvSpPr>
          <p:cNvPr id="3" name="Content Placeholder 2"/>
          <p:cNvSpPr>
            <a:spLocks noGrp="1"/>
          </p:cNvSpPr>
          <p:nvPr>
            <p:ph idx="1"/>
          </p:nvPr>
        </p:nvSpPr>
        <p:spPr/>
        <p:txBody>
          <a:bodyPr/>
          <a:lstStyle/>
          <a:p>
            <a:pPr>
              <a:lnSpc>
                <a:spcPct val="90000"/>
              </a:lnSpc>
              <a:defRPr/>
            </a:pPr>
            <a:r>
              <a:rPr lang="en-US" dirty="0" smtClean="0"/>
              <a:t>Specifying software ≈ specifying operation-to-operation communications</a:t>
            </a:r>
          </a:p>
          <a:p>
            <a:pPr>
              <a:lnSpc>
                <a:spcPct val="90000"/>
              </a:lnSpc>
              <a:defRPr/>
            </a:pPr>
            <a:r>
              <a:rPr lang="en-US" dirty="0" smtClean="0"/>
              <a:t>What are the responsibilities and rights of communicating operations?</a:t>
            </a:r>
          </a:p>
          <a:p>
            <a:pPr>
              <a:lnSpc>
                <a:spcPct val="90000"/>
              </a:lnSpc>
              <a:defRPr/>
            </a:pPr>
            <a:r>
              <a:rPr lang="en-US" dirty="0" smtClean="0"/>
              <a:t>Formalized by Design by Contract (</a:t>
            </a:r>
            <a:r>
              <a:rPr lang="en-US" dirty="0" err="1" smtClean="0"/>
              <a:t>DbC</a:t>
            </a:r>
            <a:r>
              <a:rPr lang="en-US" dirty="0" smtClean="0"/>
              <a:t>)</a:t>
            </a:r>
          </a:p>
          <a:p>
            <a:pPr lvl="1">
              <a:lnSpc>
                <a:spcPct val="90000"/>
              </a:lnSpc>
              <a:defRPr/>
            </a:pPr>
            <a:r>
              <a:rPr lang="en-US" dirty="0" smtClean="0"/>
              <a:t>Operation’s precondition:</a:t>
            </a:r>
          </a:p>
          <a:p>
            <a:pPr lvl="2">
              <a:lnSpc>
                <a:spcPct val="90000"/>
              </a:lnSpc>
              <a:defRPr/>
            </a:pPr>
            <a:r>
              <a:rPr lang="en-US" dirty="0"/>
              <a:t>binds the client, </a:t>
            </a:r>
            <a:endParaRPr lang="en-US" dirty="0" smtClean="0"/>
          </a:p>
          <a:p>
            <a:pPr lvl="2">
              <a:lnSpc>
                <a:spcPct val="90000"/>
              </a:lnSpc>
              <a:defRPr/>
            </a:pPr>
            <a:r>
              <a:rPr lang="en-US" dirty="0" smtClean="0"/>
              <a:t>defines </a:t>
            </a:r>
            <a:r>
              <a:rPr lang="en-US" dirty="0"/>
              <a:t>the responsibility of any (other) operation calling this operation. </a:t>
            </a:r>
            <a:endParaRPr lang="en-US" dirty="0" smtClean="0"/>
          </a:p>
          <a:p>
            <a:pPr lvl="2">
              <a:lnSpc>
                <a:spcPct val="90000"/>
              </a:lnSpc>
              <a:defRPr/>
            </a:pPr>
            <a:r>
              <a:rPr lang="en-US" dirty="0" smtClean="0"/>
              <a:t>defines </a:t>
            </a:r>
            <a:r>
              <a:rPr lang="en-US" dirty="0"/>
              <a:t>the rights of the operation being called, i.e., it has the right to expect that the condition(s) stated in its precondition hold</a:t>
            </a:r>
            <a:r>
              <a:rPr lang="en-US" dirty="0" smtClean="0"/>
              <a:t> </a:t>
            </a:r>
          </a:p>
          <a:p>
            <a:pPr lvl="1">
              <a:lnSpc>
                <a:spcPct val="90000"/>
              </a:lnSpc>
              <a:defRPr/>
            </a:pPr>
            <a:r>
              <a:rPr lang="en-US" dirty="0" smtClean="0"/>
              <a:t>Operation’s </a:t>
            </a:r>
            <a:r>
              <a:rPr lang="en-US" dirty="0" err="1" smtClean="0"/>
              <a:t>postcondition</a:t>
            </a:r>
            <a:r>
              <a:rPr lang="en-US" dirty="0" smtClean="0"/>
              <a:t>:</a:t>
            </a:r>
          </a:p>
          <a:p>
            <a:pPr lvl="2">
              <a:lnSpc>
                <a:spcPct val="90000"/>
              </a:lnSpc>
              <a:defRPr/>
            </a:pPr>
            <a:r>
              <a:rPr lang="en-US" dirty="0"/>
              <a:t>binds the method being specified, </a:t>
            </a:r>
            <a:endParaRPr lang="en-US" dirty="0" smtClean="0"/>
          </a:p>
          <a:p>
            <a:pPr lvl="2">
              <a:lnSpc>
                <a:spcPct val="90000"/>
              </a:lnSpc>
              <a:defRPr/>
            </a:pPr>
            <a:r>
              <a:rPr lang="en-US" dirty="0" smtClean="0"/>
              <a:t>defines </a:t>
            </a:r>
            <a:r>
              <a:rPr lang="en-US" dirty="0"/>
              <a:t>the conditions that must be ensured by this operation at the end of its execution. </a:t>
            </a:r>
          </a:p>
          <a:p>
            <a:pPr lvl="2">
              <a:lnSpc>
                <a:spcPct val="90000"/>
              </a:lnSpc>
              <a:defRPr/>
            </a:pPr>
            <a:r>
              <a:rPr lang="en-US" dirty="0" smtClean="0"/>
              <a:t>defines </a:t>
            </a:r>
            <a:r>
              <a:rPr lang="en-US" dirty="0"/>
              <a:t>the rights of the calling operation, i.e., it has the right to expect that, assuming the condition(s) stated in the precondition of the called operation were satisfied, the conditions stated in the called operation’s </a:t>
            </a:r>
            <a:r>
              <a:rPr lang="en-US" dirty="0" err="1"/>
              <a:t>postcondition</a:t>
            </a:r>
            <a:r>
              <a:rPr lang="en-US" dirty="0"/>
              <a:t> hold</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EC5CCF71-C0FA-614C-83D7-86DB7B198626}"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6" name="Slide Number Placeholder 3"/>
          <p:cNvSpPr>
            <a:spLocks noGrp="1"/>
          </p:cNvSpPr>
          <p:nvPr>
            <p:ph type="sldNum" sz="quarter" idx="11"/>
          </p:nvPr>
        </p:nvSpPr>
        <p:spPr/>
        <p:txBody>
          <a:bodyPr/>
          <a:lstStyle/>
          <a:p>
            <a:pPr>
              <a:defRPr/>
            </a:pPr>
            <a:fld id="{23D892A3-39F7-7D46-9D29-2A09E470EF7A}" type="slidenum">
              <a:rPr lang="en-US"/>
              <a:pPr>
                <a:defRPr/>
              </a:pPr>
              <a:t>51</a:t>
            </a:fld>
            <a:endParaRPr lang="en-US"/>
          </a:p>
        </p:txBody>
      </p:sp>
      <p:sp>
        <p:nvSpPr>
          <p:cNvPr id="538626" name="Rectangle 2"/>
          <p:cNvSpPr>
            <a:spLocks noGrp="1" noChangeArrowheads="1"/>
          </p:cNvSpPr>
          <p:nvPr>
            <p:ph type="title"/>
          </p:nvPr>
        </p:nvSpPr>
        <p:spPr/>
        <p:txBody>
          <a:bodyPr/>
          <a:lstStyle/>
          <a:p>
            <a:pPr>
              <a:defRPr/>
            </a:pPr>
            <a:r>
              <a:rPr lang="en-US" dirty="0"/>
              <a:t>Design by </a:t>
            </a:r>
            <a:r>
              <a:rPr lang="en-US" dirty="0" smtClean="0"/>
              <a:t>Contract (Rights and Responsibilities)</a:t>
            </a:r>
            <a:endParaRPr lang="en-US" dirty="0"/>
          </a:p>
        </p:txBody>
      </p:sp>
      <p:pic>
        <p:nvPicPr>
          <p:cNvPr id="87044" name="Picture 6"/>
          <p:cNvPicPr>
            <a:picLocks noChangeAspect="1"/>
          </p:cNvPicPr>
          <p:nvPr/>
        </p:nvPicPr>
        <p:blipFill>
          <a:blip r:embed="rId3">
            <a:extLst>
              <a:ext uri="{28A0092B-C50C-407E-A947-70E740481C1C}">
                <a14:useLocalDpi xmlns:a14="http://schemas.microsoft.com/office/drawing/2010/main" xmlns="" val="0"/>
              </a:ext>
            </a:extLst>
          </a:blip>
          <a:srcRect l="8899" r="12231"/>
          <a:stretch>
            <a:fillRect/>
          </a:stretch>
        </p:blipFill>
        <p:spPr bwMode="auto">
          <a:xfrm>
            <a:off x="107950" y="1916113"/>
            <a:ext cx="8928100" cy="202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6" name="Slide Number Placeholder 3"/>
          <p:cNvSpPr>
            <a:spLocks noGrp="1"/>
          </p:cNvSpPr>
          <p:nvPr>
            <p:ph type="sldNum" sz="quarter" idx="11"/>
          </p:nvPr>
        </p:nvSpPr>
        <p:spPr/>
        <p:txBody>
          <a:bodyPr/>
          <a:lstStyle/>
          <a:p>
            <a:pPr>
              <a:defRPr/>
            </a:pPr>
            <a:fld id="{AEFF311C-1B87-9843-A2E6-04E4573178ED}" type="slidenum">
              <a:rPr lang="en-US"/>
              <a:pPr>
                <a:defRPr/>
              </a:pPr>
              <a:t>52</a:t>
            </a:fld>
            <a:endParaRPr lang="en-US"/>
          </a:p>
        </p:txBody>
      </p:sp>
      <p:sp>
        <p:nvSpPr>
          <p:cNvPr id="538626" name="Rectangle 2"/>
          <p:cNvSpPr>
            <a:spLocks noGrp="1" noChangeArrowheads="1"/>
          </p:cNvSpPr>
          <p:nvPr>
            <p:ph type="title"/>
          </p:nvPr>
        </p:nvSpPr>
        <p:spPr/>
        <p:txBody>
          <a:bodyPr/>
          <a:lstStyle/>
          <a:p>
            <a:pPr>
              <a:defRPr/>
            </a:pPr>
            <a:r>
              <a:rPr lang="en-US" dirty="0"/>
              <a:t>Design by </a:t>
            </a:r>
            <a:r>
              <a:rPr lang="en-US" dirty="0" smtClean="0"/>
              <a:t>Contract (Rights and Responsibilities)</a:t>
            </a:r>
            <a:endParaRPr lang="en-US" dirty="0"/>
          </a:p>
        </p:txBody>
      </p:sp>
      <p:pic>
        <p:nvPicPr>
          <p:cNvPr id="89092"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63713" y="2205038"/>
            <a:ext cx="4975225"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3" name="Rectangle 4"/>
          <p:cNvSpPr>
            <a:spLocks noChangeArrowheads="1"/>
          </p:cNvSpPr>
          <p:nvPr/>
        </p:nvSpPr>
        <p:spPr bwMode="auto">
          <a:xfrm>
            <a:off x="1143000" y="1412875"/>
            <a:ext cx="662940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lnSpc>
                <a:spcPct val="94000"/>
              </a:lnSpc>
              <a:spcBef>
                <a:spcPct val="50000"/>
              </a:spcBef>
            </a:pPr>
            <a:r>
              <a:rPr lang="en-US" sz="1600">
                <a:solidFill>
                  <a:schemeClr val="tx2"/>
                </a:solidFill>
                <a:latin typeface="Courier New" charset="0"/>
              </a:rPr>
              <a:t>Contractor :: put (element: T, key: STRING)</a:t>
            </a:r>
          </a:p>
          <a:p>
            <a:pPr eaLnBrk="1" hangingPunct="1">
              <a:lnSpc>
                <a:spcPct val="94000"/>
              </a:lnSpc>
              <a:spcBef>
                <a:spcPct val="50000"/>
              </a:spcBef>
            </a:pPr>
            <a:r>
              <a:rPr lang="en-US" sz="1600">
                <a:solidFill>
                  <a:schemeClr val="tx2"/>
                </a:solidFill>
                <a:latin typeface="Courier New" charset="0"/>
              </a:rPr>
              <a:t>-- insert element x with given key</a:t>
            </a:r>
          </a:p>
        </p:txBody>
      </p:sp>
      <p:grpSp>
        <p:nvGrpSpPr>
          <p:cNvPr id="7" name="Group 4"/>
          <p:cNvGrpSpPr>
            <a:grpSpLocks/>
          </p:cNvGrpSpPr>
          <p:nvPr/>
        </p:nvGrpSpPr>
        <p:grpSpPr bwMode="auto">
          <a:xfrm>
            <a:off x="2027238" y="4632325"/>
            <a:ext cx="5432425" cy="1349375"/>
            <a:chOff x="740" y="2711"/>
            <a:chExt cx="4565" cy="1143"/>
          </a:xfrm>
        </p:grpSpPr>
        <p:sp>
          <p:nvSpPr>
            <p:cNvPr id="8" name="Rectangle 5"/>
            <p:cNvSpPr>
              <a:spLocks noChangeArrowheads="1"/>
            </p:cNvSpPr>
            <p:nvPr/>
          </p:nvSpPr>
          <p:spPr bwMode="auto">
            <a:xfrm>
              <a:off x="1200" y="2711"/>
              <a:ext cx="620" cy="255"/>
            </a:xfrm>
            <a:prstGeom prst="rect">
              <a:avLst/>
            </a:prstGeom>
            <a:noFill/>
            <a:ln w="9525">
              <a:noFill/>
              <a:miter lim="800000"/>
              <a:headEnd/>
              <a:tailEnd/>
            </a:ln>
            <a:effectLst/>
          </p:spPr>
          <p:txBody>
            <a:bodyPr wrap="none" lIns="103520" tIns="51761" rIns="103520" bIns="51761">
              <a:spAutoFit/>
            </a:bodyPr>
            <a:lstStyle/>
            <a:p>
              <a:pPr defTabSz="1028700">
                <a:lnSpc>
                  <a:spcPct val="90000"/>
                </a:lnSpc>
                <a:defRPr/>
              </a:pPr>
              <a:r>
                <a:rPr lang="en-GB" sz="1400">
                  <a:solidFill>
                    <a:srgbClr val="232323"/>
                  </a:solidFill>
                  <a:latin typeface="+mn-lt"/>
                </a:rPr>
                <a:t>Before</a:t>
              </a:r>
            </a:p>
          </p:txBody>
        </p:sp>
        <p:sp>
          <p:nvSpPr>
            <p:cNvPr id="9" name="Rectangle 6"/>
            <p:cNvSpPr>
              <a:spLocks noChangeArrowheads="1"/>
            </p:cNvSpPr>
            <p:nvPr/>
          </p:nvSpPr>
          <p:spPr bwMode="auto">
            <a:xfrm>
              <a:off x="3327" y="3434"/>
              <a:ext cx="1978" cy="420"/>
            </a:xfrm>
            <a:prstGeom prst="rect">
              <a:avLst/>
            </a:prstGeom>
            <a:noFill/>
            <a:ln w="9525">
              <a:noFill/>
              <a:miter lim="800000"/>
              <a:headEnd/>
              <a:tailEnd/>
            </a:ln>
            <a:effectLst/>
          </p:spPr>
          <p:txBody>
            <a:bodyPr wrap="none" lIns="103520" tIns="51761" rIns="103520" bIns="51761">
              <a:spAutoFit/>
            </a:bodyPr>
            <a:lstStyle/>
            <a:p>
              <a:pPr defTabSz="1028700">
                <a:lnSpc>
                  <a:spcPct val="90000"/>
                </a:lnSpc>
                <a:defRPr/>
              </a:pPr>
              <a:r>
                <a:rPr lang="en-GB" sz="1400">
                  <a:solidFill>
                    <a:srgbClr val="232323"/>
                  </a:solidFill>
                  <a:latin typeface="+mn-lt"/>
                </a:rPr>
                <a:t>Postcondition</a:t>
              </a:r>
            </a:p>
            <a:p>
              <a:pPr defTabSz="1028700">
                <a:lnSpc>
                  <a:spcPct val="90000"/>
                </a:lnSpc>
                <a:defRPr/>
              </a:pPr>
              <a:r>
                <a:rPr lang="en-GB" sz="1400">
                  <a:solidFill>
                    <a:srgbClr val="232323"/>
                  </a:solidFill>
                  <a:latin typeface="+mn-lt"/>
                </a:rPr>
                <a:t>(change that has occurred)</a:t>
              </a:r>
            </a:p>
          </p:txBody>
        </p:sp>
        <p:sp>
          <p:nvSpPr>
            <p:cNvPr id="10" name="Rectangle 7"/>
            <p:cNvSpPr>
              <a:spLocks noChangeArrowheads="1"/>
            </p:cNvSpPr>
            <p:nvPr/>
          </p:nvSpPr>
          <p:spPr bwMode="auto">
            <a:xfrm>
              <a:off x="740" y="3426"/>
              <a:ext cx="1945" cy="421"/>
            </a:xfrm>
            <a:prstGeom prst="rect">
              <a:avLst/>
            </a:prstGeom>
            <a:noFill/>
            <a:ln w="9525">
              <a:noFill/>
              <a:miter lim="800000"/>
              <a:headEnd/>
              <a:tailEnd/>
            </a:ln>
            <a:effectLst/>
          </p:spPr>
          <p:txBody>
            <a:bodyPr wrap="none" lIns="103520" tIns="51761" rIns="103520" bIns="51761">
              <a:spAutoFit/>
            </a:bodyPr>
            <a:lstStyle/>
            <a:p>
              <a:pPr defTabSz="1028700">
                <a:lnSpc>
                  <a:spcPct val="90000"/>
                </a:lnSpc>
                <a:defRPr/>
              </a:pPr>
              <a:r>
                <a:rPr lang="en-GB" sz="1400">
                  <a:solidFill>
                    <a:srgbClr val="232323"/>
                  </a:solidFill>
                  <a:latin typeface="+mn-lt"/>
                </a:rPr>
                <a:t>Precondition</a:t>
              </a:r>
            </a:p>
            <a:p>
              <a:pPr defTabSz="1028700">
                <a:lnSpc>
                  <a:spcPct val="90000"/>
                </a:lnSpc>
                <a:defRPr/>
              </a:pPr>
              <a:r>
                <a:rPr lang="en-GB" sz="1400">
                  <a:solidFill>
                    <a:srgbClr val="232323"/>
                  </a:solidFill>
                  <a:latin typeface="+mn-lt"/>
                </a:rPr>
                <a:t>(what must be true before)</a:t>
              </a:r>
            </a:p>
          </p:txBody>
        </p:sp>
        <p:sp>
          <p:nvSpPr>
            <p:cNvPr id="11" name="Rectangle 8"/>
            <p:cNvSpPr>
              <a:spLocks noChangeArrowheads="1"/>
            </p:cNvSpPr>
            <p:nvPr/>
          </p:nvSpPr>
          <p:spPr bwMode="auto">
            <a:xfrm>
              <a:off x="3577" y="2715"/>
              <a:ext cx="499" cy="255"/>
            </a:xfrm>
            <a:prstGeom prst="rect">
              <a:avLst/>
            </a:prstGeom>
            <a:noFill/>
            <a:ln w="9525">
              <a:noFill/>
              <a:miter lim="800000"/>
              <a:headEnd/>
              <a:tailEnd/>
            </a:ln>
            <a:effectLst/>
          </p:spPr>
          <p:txBody>
            <a:bodyPr wrap="none" lIns="103520" tIns="51761" rIns="103520" bIns="51761">
              <a:spAutoFit/>
            </a:bodyPr>
            <a:lstStyle/>
            <a:p>
              <a:pPr defTabSz="1028700">
                <a:lnSpc>
                  <a:spcPct val="90000"/>
                </a:lnSpc>
                <a:defRPr/>
              </a:pPr>
              <a:r>
                <a:rPr lang="en-GB" sz="1400">
                  <a:solidFill>
                    <a:srgbClr val="232323"/>
                  </a:solidFill>
                  <a:latin typeface="+mn-lt"/>
                </a:rPr>
                <a:t>After</a:t>
              </a:r>
            </a:p>
          </p:txBody>
        </p:sp>
        <p:sp>
          <p:nvSpPr>
            <p:cNvPr id="12" name="Line 9"/>
            <p:cNvSpPr>
              <a:spLocks noChangeShapeType="1"/>
            </p:cNvSpPr>
            <p:nvPr/>
          </p:nvSpPr>
          <p:spPr bwMode="auto">
            <a:xfrm>
              <a:off x="1380" y="2946"/>
              <a:ext cx="2441" cy="0"/>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latin typeface="+mn-lt"/>
              </a:endParaRPr>
            </a:p>
          </p:txBody>
        </p:sp>
        <p:sp>
          <p:nvSpPr>
            <p:cNvPr id="13" name="Line 10"/>
            <p:cNvSpPr>
              <a:spLocks noChangeShapeType="1"/>
            </p:cNvSpPr>
            <p:nvPr/>
          </p:nvSpPr>
          <p:spPr bwMode="auto">
            <a:xfrm>
              <a:off x="1375" y="3356"/>
              <a:ext cx="2443" cy="0"/>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latin typeface="+mn-lt"/>
              </a:endParaRPr>
            </a:p>
          </p:txBody>
        </p:sp>
        <p:sp>
          <p:nvSpPr>
            <p:cNvPr id="14" name="Line 11"/>
            <p:cNvSpPr>
              <a:spLocks noChangeShapeType="1"/>
            </p:cNvSpPr>
            <p:nvPr/>
          </p:nvSpPr>
          <p:spPr bwMode="auto">
            <a:xfrm flipV="1">
              <a:off x="3820" y="3149"/>
              <a:ext cx="207" cy="207"/>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latin typeface="+mn-lt"/>
              </a:endParaRPr>
            </a:p>
          </p:txBody>
        </p:sp>
        <p:sp>
          <p:nvSpPr>
            <p:cNvPr id="15" name="Line 12"/>
            <p:cNvSpPr>
              <a:spLocks noChangeShapeType="1"/>
            </p:cNvSpPr>
            <p:nvPr/>
          </p:nvSpPr>
          <p:spPr bwMode="auto">
            <a:xfrm>
              <a:off x="3826" y="2941"/>
              <a:ext cx="207" cy="208"/>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latin typeface="+mn-lt"/>
              </a:endParaRPr>
            </a:p>
          </p:txBody>
        </p:sp>
        <p:sp>
          <p:nvSpPr>
            <p:cNvPr id="16" name="Line 13"/>
            <p:cNvSpPr>
              <a:spLocks noChangeShapeType="1"/>
            </p:cNvSpPr>
            <p:nvPr/>
          </p:nvSpPr>
          <p:spPr bwMode="auto">
            <a:xfrm flipV="1">
              <a:off x="1364" y="3149"/>
              <a:ext cx="207" cy="207"/>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latin typeface="+mn-lt"/>
              </a:endParaRPr>
            </a:p>
          </p:txBody>
        </p:sp>
        <p:sp>
          <p:nvSpPr>
            <p:cNvPr id="17" name="Line 14"/>
            <p:cNvSpPr>
              <a:spLocks noChangeShapeType="1"/>
            </p:cNvSpPr>
            <p:nvPr/>
          </p:nvSpPr>
          <p:spPr bwMode="auto">
            <a:xfrm>
              <a:off x="1370" y="2941"/>
              <a:ext cx="207" cy="208"/>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latin typeface="+mn-lt"/>
              </a:endParaRPr>
            </a:p>
          </p:txBody>
        </p:sp>
      </p:grpSp>
      <p:sp>
        <p:nvSpPr>
          <p:cNvPr id="2" name="Oval 1"/>
          <p:cNvSpPr>
            <a:spLocks noChangeArrowheads="1"/>
          </p:cNvSpPr>
          <p:nvPr/>
        </p:nvSpPr>
        <p:spPr bwMode="auto">
          <a:xfrm>
            <a:off x="2767013" y="2708275"/>
            <a:ext cx="1949450" cy="771525"/>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 name="Oval 18"/>
          <p:cNvSpPr>
            <a:spLocks noChangeArrowheads="1"/>
          </p:cNvSpPr>
          <p:nvPr/>
        </p:nvSpPr>
        <p:spPr bwMode="auto">
          <a:xfrm>
            <a:off x="4672013" y="3503613"/>
            <a:ext cx="2066925" cy="771525"/>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 name="Oval 19"/>
          <p:cNvSpPr>
            <a:spLocks noChangeArrowheads="1"/>
          </p:cNvSpPr>
          <p:nvPr/>
        </p:nvSpPr>
        <p:spPr bwMode="auto">
          <a:xfrm>
            <a:off x="2573338" y="4632325"/>
            <a:ext cx="738187" cy="306388"/>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 name="Oval 20"/>
          <p:cNvSpPr>
            <a:spLocks noChangeArrowheads="1"/>
          </p:cNvSpPr>
          <p:nvPr/>
        </p:nvSpPr>
        <p:spPr bwMode="auto">
          <a:xfrm>
            <a:off x="4805363" y="2708275"/>
            <a:ext cx="1947862" cy="769938"/>
          </a:xfrm>
          <a:prstGeom prst="ellipse">
            <a:avLst/>
          </a:prstGeom>
          <a:noFill/>
          <a:ln w="1905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2" name="Oval 21"/>
          <p:cNvSpPr>
            <a:spLocks noChangeArrowheads="1"/>
          </p:cNvSpPr>
          <p:nvPr/>
        </p:nvSpPr>
        <p:spPr bwMode="auto">
          <a:xfrm>
            <a:off x="2649538" y="3503613"/>
            <a:ext cx="2066925" cy="771525"/>
          </a:xfrm>
          <a:prstGeom prst="ellipse">
            <a:avLst/>
          </a:prstGeom>
          <a:noFill/>
          <a:ln w="1905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 name="Oval 22"/>
          <p:cNvSpPr>
            <a:spLocks noChangeArrowheads="1"/>
          </p:cNvSpPr>
          <p:nvPr/>
        </p:nvSpPr>
        <p:spPr bwMode="auto">
          <a:xfrm>
            <a:off x="5329238" y="4624388"/>
            <a:ext cx="738187" cy="306387"/>
          </a:xfrm>
          <a:prstGeom prst="ellipse">
            <a:avLst/>
          </a:prstGeom>
          <a:noFill/>
          <a:ln w="1905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Design by Contract (Rights and Responsibilities)</a:t>
            </a:r>
            <a:endParaRPr lang="en-US" dirty="0"/>
          </a:p>
        </p:txBody>
      </p:sp>
      <p:sp>
        <p:nvSpPr>
          <p:cNvPr id="3" name="Content Placeholder 2"/>
          <p:cNvSpPr>
            <a:spLocks noGrp="1"/>
          </p:cNvSpPr>
          <p:nvPr>
            <p:ph idx="1"/>
          </p:nvPr>
        </p:nvSpPr>
        <p:spPr/>
        <p:txBody>
          <a:bodyPr/>
          <a:lstStyle/>
          <a:p>
            <a:pPr>
              <a:defRPr/>
            </a:pPr>
            <a:r>
              <a:rPr lang="en-US" dirty="0" smtClean="0"/>
              <a:t>Precondition: what must be true before</a:t>
            </a:r>
          </a:p>
          <a:p>
            <a:pPr lvl="1">
              <a:defRPr/>
            </a:pPr>
            <a:r>
              <a:rPr lang="en-US" dirty="0" smtClean="0"/>
              <a:t>In terms of parameter values</a:t>
            </a:r>
          </a:p>
          <a:p>
            <a:pPr lvl="1">
              <a:defRPr/>
            </a:pPr>
            <a:r>
              <a:rPr lang="en-US" dirty="0" smtClean="0"/>
              <a:t>In terms of system state</a:t>
            </a:r>
          </a:p>
          <a:p>
            <a:pPr lvl="2">
              <a:defRPr/>
            </a:pPr>
            <a:r>
              <a:rPr lang="en-US" dirty="0" smtClean="0"/>
              <a:t>E.g., other objects’ attribute’s values</a:t>
            </a:r>
          </a:p>
          <a:p>
            <a:pPr lvl="2">
              <a:defRPr/>
            </a:pPr>
            <a:r>
              <a:rPr lang="en-US" dirty="0" smtClean="0"/>
              <a:t>E.g., links </a:t>
            </a:r>
            <a:r>
              <a:rPr lang="en-US" smtClean="0"/>
              <a:t>between objects</a:t>
            </a:r>
            <a:endParaRPr lang="en-US" dirty="0" smtClean="0"/>
          </a:p>
          <a:p>
            <a:pPr lvl="1">
              <a:defRPr/>
            </a:pPr>
            <a:r>
              <a:rPr lang="en-US" dirty="0" smtClean="0"/>
              <a:t>In terms of relations between those</a:t>
            </a:r>
          </a:p>
          <a:p>
            <a:pPr>
              <a:defRPr/>
            </a:pPr>
            <a:r>
              <a:rPr lang="en-US" dirty="0" err="1" smtClean="0"/>
              <a:t>Postcondition</a:t>
            </a:r>
            <a:r>
              <a:rPr lang="en-US" dirty="0" smtClean="0"/>
              <a:t>: what must be true after / changes that occurred</a:t>
            </a:r>
          </a:p>
          <a:p>
            <a:pPr lvl="1">
              <a:defRPr/>
            </a:pPr>
            <a:r>
              <a:rPr lang="en-US" dirty="0" smtClean="0"/>
              <a:t>In terms of return value</a:t>
            </a:r>
          </a:p>
          <a:p>
            <a:pPr lvl="1">
              <a:defRPr/>
            </a:pPr>
            <a:r>
              <a:rPr lang="en-US" dirty="0" smtClean="0"/>
              <a:t>In terms of out/</a:t>
            </a:r>
            <a:r>
              <a:rPr lang="en-US" dirty="0" err="1" smtClean="0"/>
              <a:t>inout</a:t>
            </a:r>
            <a:r>
              <a:rPr lang="en-US" dirty="0" smtClean="0"/>
              <a:t> parameters</a:t>
            </a:r>
          </a:p>
          <a:p>
            <a:pPr lvl="1">
              <a:defRPr/>
            </a:pPr>
            <a:r>
              <a:rPr lang="en-US" dirty="0" smtClean="0"/>
              <a:t>In terms of system state</a:t>
            </a:r>
          </a:p>
          <a:p>
            <a:pPr lvl="1">
              <a:defRPr/>
            </a:pPr>
            <a:r>
              <a:rPr lang="en-US" dirty="0" smtClean="0"/>
              <a:t>In terms of relations between those</a:t>
            </a:r>
          </a:p>
          <a:p>
            <a:pPr lvl="1">
              <a:defRPr/>
            </a:pPr>
            <a:r>
              <a:rPr lang="en-US" dirty="0" smtClean="0"/>
              <a:t>In terms of relations to what was true before</a:t>
            </a:r>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C06E95C2-0A96-854A-8759-EEDB42F1C24E}"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Design by Contract (constraining object relations)</a:t>
            </a:r>
            <a:endParaRPr lang="en-US" dirty="0"/>
          </a:p>
        </p:txBody>
      </p:sp>
      <p:sp>
        <p:nvSpPr>
          <p:cNvPr id="3" name="Content Placeholder 2"/>
          <p:cNvSpPr>
            <a:spLocks noGrp="1"/>
          </p:cNvSpPr>
          <p:nvPr>
            <p:ph idx="1"/>
          </p:nvPr>
        </p:nvSpPr>
        <p:spPr>
          <a:xfrm>
            <a:off x="685800" y="1295400"/>
            <a:ext cx="7772400" cy="3630613"/>
          </a:xfrm>
        </p:spPr>
        <p:txBody>
          <a:bodyPr/>
          <a:lstStyle/>
          <a:p>
            <a:pPr>
              <a:defRPr/>
            </a:pPr>
            <a:r>
              <a:rPr lang="en-US" sz="1800" dirty="0" smtClean="0"/>
              <a:t>Class diagram notation insufficient to specify everything we need to specify</a:t>
            </a:r>
          </a:p>
          <a:p>
            <a:pPr>
              <a:defRPr/>
            </a:pPr>
            <a:r>
              <a:rPr lang="en-US" sz="1800" dirty="0" smtClean="0"/>
              <a:t>Recall the </a:t>
            </a:r>
            <a:r>
              <a:rPr lang="en-US" sz="1800" dirty="0" err="1" smtClean="0"/>
              <a:t>ImmediateJob</a:t>
            </a:r>
            <a:r>
              <a:rPr lang="en-US" sz="1800" dirty="0" smtClean="0"/>
              <a:t>-Cab-Driver example</a:t>
            </a:r>
          </a:p>
          <a:p>
            <a:pPr lvl="1">
              <a:defRPr/>
            </a:pPr>
            <a:r>
              <a:rPr lang="en-US" sz="1600" dirty="0" smtClean="0"/>
              <a:t>Multiplicities are adequate: a Cab may not have a Driver (lower bound of 0)</a:t>
            </a:r>
          </a:p>
          <a:p>
            <a:pPr lvl="1">
              <a:defRPr/>
            </a:pPr>
            <a:r>
              <a:rPr lang="en-US" sz="1600" dirty="0" smtClean="0"/>
              <a:t>But a legal instantiation (according to multiplicities) does not necessarily make sense: an </a:t>
            </a:r>
            <a:r>
              <a:rPr lang="en-US" sz="1600" dirty="0" err="1" smtClean="0"/>
              <a:t>ImmediateJob</a:t>
            </a:r>
            <a:r>
              <a:rPr lang="en-US" sz="1600" dirty="0" smtClean="0"/>
              <a:t> is linked to a Cab, which is linked to no Driver.</a:t>
            </a:r>
          </a:p>
          <a:p>
            <a:pPr>
              <a:defRPr/>
            </a:pPr>
            <a:r>
              <a:rPr lang="en-US" sz="1800" dirty="0" smtClean="0"/>
              <a:t>No UML class diagram notation to specify that:</a:t>
            </a:r>
          </a:p>
          <a:p>
            <a:pPr lvl="1">
              <a:defRPr/>
            </a:pPr>
            <a:r>
              <a:rPr lang="en-US" sz="1600" dirty="0" smtClean="0"/>
              <a:t>When a Cab is linked to an </a:t>
            </a:r>
            <a:r>
              <a:rPr lang="en-US" sz="1600" dirty="0" err="1" smtClean="0"/>
              <a:t>ImmediateJob</a:t>
            </a:r>
            <a:r>
              <a:rPr lang="en-US" sz="1600" dirty="0" smtClean="0"/>
              <a:t>, then it must also be linked to a Driver.</a:t>
            </a:r>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CF930A8C-55EE-564F-B3DA-EA1941AFCA4D}" type="slidenum">
              <a:rPr lang="en-US" smtClean="0"/>
              <a:pPr>
                <a:defRPr/>
              </a:pPr>
              <a:t>54</a:t>
            </a:fld>
            <a:endParaRPr lang="en-US"/>
          </a:p>
        </p:txBody>
      </p:sp>
      <p:grpSp>
        <p:nvGrpSpPr>
          <p:cNvPr id="92165" name="Group 1029"/>
          <p:cNvGrpSpPr>
            <a:grpSpLocks/>
          </p:cNvGrpSpPr>
          <p:nvPr/>
        </p:nvGrpSpPr>
        <p:grpSpPr bwMode="auto">
          <a:xfrm>
            <a:off x="952500" y="5565775"/>
            <a:ext cx="2181225" cy="455613"/>
            <a:chOff x="836" y="2134"/>
            <a:chExt cx="1232" cy="266"/>
          </a:xfrm>
        </p:grpSpPr>
        <p:sp>
          <p:nvSpPr>
            <p:cNvPr id="92183" name="Rectangle 1030"/>
            <p:cNvSpPr>
              <a:spLocks noChangeArrowheads="1"/>
            </p:cNvSpPr>
            <p:nvPr/>
          </p:nvSpPr>
          <p:spPr bwMode="auto">
            <a:xfrm>
              <a:off x="836" y="213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92184" name="Rectangle 1031"/>
            <p:cNvSpPr>
              <a:spLocks noChangeArrowheads="1"/>
            </p:cNvSpPr>
            <p:nvPr/>
          </p:nvSpPr>
          <p:spPr bwMode="auto">
            <a:xfrm>
              <a:off x="990" y="2190"/>
              <a:ext cx="82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ImmediateJob</a:t>
              </a:r>
              <a:endParaRPr lang="en-US" sz="1600">
                <a:latin typeface="Courier New" charset="0"/>
              </a:endParaRPr>
            </a:p>
          </p:txBody>
        </p:sp>
      </p:grpSp>
      <p:grpSp>
        <p:nvGrpSpPr>
          <p:cNvPr id="92166" name="Group 1032"/>
          <p:cNvGrpSpPr>
            <a:grpSpLocks/>
          </p:cNvGrpSpPr>
          <p:nvPr/>
        </p:nvGrpSpPr>
        <p:grpSpPr bwMode="auto">
          <a:xfrm>
            <a:off x="5984875" y="5565775"/>
            <a:ext cx="2206625" cy="455613"/>
            <a:chOff x="3678" y="2134"/>
            <a:chExt cx="1246" cy="266"/>
          </a:xfrm>
        </p:grpSpPr>
        <p:sp>
          <p:nvSpPr>
            <p:cNvPr id="92181" name="Rectangle 1033"/>
            <p:cNvSpPr>
              <a:spLocks noChangeArrowheads="1"/>
            </p:cNvSpPr>
            <p:nvPr/>
          </p:nvSpPr>
          <p:spPr bwMode="auto">
            <a:xfrm>
              <a:off x="3678" y="213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92182" name="Rectangle 1034"/>
            <p:cNvSpPr>
              <a:spLocks noChangeArrowheads="1"/>
            </p:cNvSpPr>
            <p:nvPr/>
          </p:nvSpPr>
          <p:spPr bwMode="auto">
            <a:xfrm>
              <a:off x="3762" y="2190"/>
              <a:ext cx="414"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Driver</a:t>
              </a:r>
              <a:endParaRPr lang="en-US" sz="1600">
                <a:latin typeface="Courier New" charset="0"/>
              </a:endParaRPr>
            </a:p>
          </p:txBody>
        </p:sp>
      </p:grpSp>
      <p:grpSp>
        <p:nvGrpSpPr>
          <p:cNvPr id="92167" name="Group 1041"/>
          <p:cNvGrpSpPr>
            <a:grpSpLocks/>
          </p:cNvGrpSpPr>
          <p:nvPr/>
        </p:nvGrpSpPr>
        <p:grpSpPr bwMode="auto">
          <a:xfrm>
            <a:off x="5984875" y="4249738"/>
            <a:ext cx="2206625" cy="388937"/>
            <a:chOff x="3678" y="1714"/>
            <a:chExt cx="1246" cy="266"/>
          </a:xfrm>
        </p:grpSpPr>
        <p:sp>
          <p:nvSpPr>
            <p:cNvPr id="92179" name="Rectangle 1042"/>
            <p:cNvSpPr>
              <a:spLocks noChangeArrowheads="1"/>
            </p:cNvSpPr>
            <p:nvPr/>
          </p:nvSpPr>
          <p:spPr bwMode="auto">
            <a:xfrm>
              <a:off x="3678" y="171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92180" name="Rectangle 1043"/>
            <p:cNvSpPr>
              <a:spLocks noChangeArrowheads="1"/>
            </p:cNvSpPr>
            <p:nvPr/>
          </p:nvSpPr>
          <p:spPr bwMode="auto">
            <a:xfrm>
              <a:off x="3955" y="1770"/>
              <a:ext cx="20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Cab</a:t>
              </a:r>
              <a:endParaRPr lang="en-US" sz="1600">
                <a:latin typeface="Courier New" charset="0"/>
              </a:endParaRPr>
            </a:p>
          </p:txBody>
        </p:sp>
      </p:grpSp>
      <p:sp>
        <p:nvSpPr>
          <p:cNvPr id="92168" name="Rectangle 1055"/>
          <p:cNvSpPr>
            <a:spLocks noChangeArrowheads="1"/>
          </p:cNvSpPr>
          <p:nvPr/>
        </p:nvSpPr>
        <p:spPr bwMode="auto">
          <a:xfrm>
            <a:off x="7086600" y="5246688"/>
            <a:ext cx="158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currentDriver</a:t>
            </a:r>
          </a:p>
        </p:txBody>
      </p:sp>
      <p:sp>
        <p:nvSpPr>
          <p:cNvPr id="20" name="Line 1059"/>
          <p:cNvSpPr>
            <a:spLocks noChangeShapeType="1"/>
          </p:cNvSpPr>
          <p:nvPr/>
        </p:nvSpPr>
        <p:spPr bwMode="auto">
          <a:xfrm>
            <a:off x="7086600" y="4638675"/>
            <a:ext cx="0" cy="9271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1" name="Rectangle 1061"/>
          <p:cNvSpPr>
            <a:spLocks noChangeArrowheads="1"/>
          </p:cNvSpPr>
          <p:nvPr/>
        </p:nvSpPr>
        <p:spPr bwMode="auto">
          <a:xfrm>
            <a:off x="7378700" y="4681538"/>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22" name="Rectangle 1062"/>
          <p:cNvSpPr>
            <a:spLocks noChangeArrowheads="1"/>
          </p:cNvSpPr>
          <p:nvPr/>
        </p:nvSpPr>
        <p:spPr bwMode="auto">
          <a:xfrm>
            <a:off x="6194425" y="5253038"/>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dirty="0">
                <a:latin typeface="Courier New" charset="0"/>
                <a:cs typeface="+mn-cs"/>
              </a:rPr>
              <a:t>0..1</a:t>
            </a:r>
          </a:p>
        </p:txBody>
      </p:sp>
      <p:sp>
        <p:nvSpPr>
          <p:cNvPr id="23" name="Line 1065"/>
          <p:cNvSpPr>
            <a:spLocks noChangeShapeType="1"/>
          </p:cNvSpPr>
          <p:nvPr/>
        </p:nvSpPr>
        <p:spPr bwMode="auto">
          <a:xfrm>
            <a:off x="6475413" y="4638675"/>
            <a:ext cx="0" cy="3794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 name="Line 1066"/>
          <p:cNvSpPr>
            <a:spLocks noChangeShapeType="1"/>
          </p:cNvSpPr>
          <p:nvPr/>
        </p:nvSpPr>
        <p:spPr bwMode="auto">
          <a:xfrm flipH="1">
            <a:off x="2692400" y="5018088"/>
            <a:ext cx="37830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 name="Line 1067"/>
          <p:cNvSpPr>
            <a:spLocks noChangeShapeType="1"/>
          </p:cNvSpPr>
          <p:nvPr/>
        </p:nvSpPr>
        <p:spPr bwMode="auto">
          <a:xfrm flipH="1">
            <a:off x="2692400" y="5008563"/>
            <a:ext cx="0" cy="5572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175" name="Rectangle 1068"/>
          <p:cNvSpPr>
            <a:spLocks noChangeArrowheads="1"/>
          </p:cNvSpPr>
          <p:nvPr/>
        </p:nvSpPr>
        <p:spPr bwMode="auto">
          <a:xfrm>
            <a:off x="2784475" y="5078413"/>
            <a:ext cx="1222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currentJob</a:t>
            </a:r>
            <a:endParaRPr lang="en-US" sz="1600">
              <a:latin typeface="Courier New" charset="0"/>
            </a:endParaRPr>
          </a:p>
        </p:txBody>
      </p:sp>
      <p:sp>
        <p:nvSpPr>
          <p:cNvPr id="92176" name="Rectangle 1069"/>
          <p:cNvSpPr>
            <a:spLocks noChangeArrowheads="1"/>
          </p:cNvSpPr>
          <p:nvPr/>
        </p:nvSpPr>
        <p:spPr bwMode="auto">
          <a:xfrm>
            <a:off x="5311775" y="5008563"/>
            <a:ext cx="13446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performedBy</a:t>
            </a:r>
            <a:endParaRPr lang="en-US" sz="1600">
              <a:latin typeface="Courier New" charset="0"/>
            </a:endParaRPr>
          </a:p>
        </p:txBody>
      </p:sp>
      <p:sp>
        <p:nvSpPr>
          <p:cNvPr id="92177" name="Rectangle 1070"/>
          <p:cNvSpPr>
            <a:spLocks noChangeArrowheads="1"/>
          </p:cNvSpPr>
          <p:nvPr/>
        </p:nvSpPr>
        <p:spPr bwMode="auto">
          <a:xfrm>
            <a:off x="6507163" y="4681538"/>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29" name="Rectangle 1071"/>
          <p:cNvSpPr>
            <a:spLocks noChangeArrowheads="1"/>
          </p:cNvSpPr>
          <p:nvPr/>
        </p:nvSpPr>
        <p:spPr bwMode="auto">
          <a:xfrm>
            <a:off x="2057400" y="52292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Design by Contract (constraining object relations)</a:t>
            </a:r>
            <a:endParaRPr lang="en-US" dirty="0"/>
          </a:p>
        </p:txBody>
      </p:sp>
      <p:sp>
        <p:nvSpPr>
          <p:cNvPr id="3" name="Content Placeholder 2"/>
          <p:cNvSpPr>
            <a:spLocks noGrp="1"/>
          </p:cNvSpPr>
          <p:nvPr>
            <p:ph idx="1"/>
          </p:nvPr>
        </p:nvSpPr>
        <p:spPr>
          <a:xfrm>
            <a:off x="685800" y="1295400"/>
            <a:ext cx="7772400" cy="3630613"/>
          </a:xfrm>
        </p:spPr>
        <p:txBody>
          <a:bodyPr/>
          <a:lstStyle/>
          <a:p>
            <a:pPr>
              <a:defRPr/>
            </a:pPr>
            <a:r>
              <a:rPr lang="en-US" dirty="0" smtClean="0"/>
              <a:t>No UML class diagram notation to specify that:</a:t>
            </a:r>
          </a:p>
          <a:p>
            <a:pPr lvl="1">
              <a:defRPr/>
            </a:pPr>
            <a:r>
              <a:rPr lang="en-US" dirty="0" smtClean="0"/>
              <a:t>When a Cab is linked to an </a:t>
            </a:r>
            <a:r>
              <a:rPr lang="en-US" dirty="0" err="1" smtClean="0"/>
              <a:t>ImmediateJob</a:t>
            </a:r>
            <a:r>
              <a:rPr lang="en-US" dirty="0" smtClean="0"/>
              <a:t>, then it must also be linked to a Driver.</a:t>
            </a:r>
          </a:p>
          <a:p>
            <a:pPr>
              <a:defRPr/>
            </a:pPr>
            <a:r>
              <a:rPr lang="en-US" dirty="0" smtClean="0"/>
              <a:t>What is this property?</a:t>
            </a:r>
          </a:p>
          <a:p>
            <a:pPr lvl="1">
              <a:defRPr/>
            </a:pPr>
            <a:r>
              <a:rPr lang="en-US" dirty="0" smtClean="0"/>
              <a:t>This is not a property (pre/post) of any operation in those classes</a:t>
            </a:r>
          </a:p>
          <a:p>
            <a:pPr lvl="1">
              <a:defRPr/>
            </a:pPr>
            <a:r>
              <a:rPr lang="en-US" dirty="0" smtClean="0"/>
              <a:t>This is a property of any instance of Cab</a:t>
            </a:r>
          </a:p>
          <a:p>
            <a:pPr lvl="1">
              <a:defRPr/>
            </a:pPr>
            <a:r>
              <a:rPr lang="en-US" dirty="0" smtClean="0"/>
              <a:t>This is a property of class Cab: an (class) </a:t>
            </a:r>
            <a:r>
              <a:rPr lang="en-US" b="1" dirty="0" smtClean="0"/>
              <a:t>invariant</a:t>
            </a:r>
          </a:p>
          <a:p>
            <a:pPr lvl="1">
              <a:defRPr/>
            </a:pPr>
            <a:endParaRPr lang="en-US" sz="16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DB604701-3BDD-A24A-A74C-01856D1C6984}" type="slidenum">
              <a:rPr lang="en-US" smtClean="0"/>
              <a:pPr>
                <a:defRPr/>
              </a:pPr>
              <a:t>55</a:t>
            </a:fld>
            <a:endParaRPr lang="en-US"/>
          </a:p>
        </p:txBody>
      </p:sp>
      <p:grpSp>
        <p:nvGrpSpPr>
          <p:cNvPr id="93189" name="Group 1029"/>
          <p:cNvGrpSpPr>
            <a:grpSpLocks/>
          </p:cNvGrpSpPr>
          <p:nvPr/>
        </p:nvGrpSpPr>
        <p:grpSpPr bwMode="auto">
          <a:xfrm>
            <a:off x="952500" y="5565775"/>
            <a:ext cx="2181225" cy="455613"/>
            <a:chOff x="836" y="2134"/>
            <a:chExt cx="1232" cy="266"/>
          </a:xfrm>
        </p:grpSpPr>
        <p:sp>
          <p:nvSpPr>
            <p:cNvPr id="93207" name="Rectangle 1030"/>
            <p:cNvSpPr>
              <a:spLocks noChangeArrowheads="1"/>
            </p:cNvSpPr>
            <p:nvPr/>
          </p:nvSpPr>
          <p:spPr bwMode="auto">
            <a:xfrm>
              <a:off x="836" y="2134"/>
              <a:ext cx="1232" cy="266"/>
            </a:xfrm>
            <a:prstGeom prst="rect">
              <a:avLst/>
            </a:prstGeom>
            <a:solidFill>
              <a:schemeClr val="bg1"/>
            </a:solidFill>
            <a:ln w="28575">
              <a:solidFill>
                <a:srgbClr val="000000"/>
              </a:solidFill>
              <a:miter lim="800000"/>
              <a:headEnd/>
              <a:tailEnd/>
            </a:ln>
          </p:spPr>
          <p:txBody>
            <a:bodyPr/>
            <a:lstStyle/>
            <a:p>
              <a:endParaRPr lang="en-US"/>
            </a:p>
          </p:txBody>
        </p:sp>
        <p:sp>
          <p:nvSpPr>
            <p:cNvPr id="93208" name="Rectangle 1031"/>
            <p:cNvSpPr>
              <a:spLocks noChangeArrowheads="1"/>
            </p:cNvSpPr>
            <p:nvPr/>
          </p:nvSpPr>
          <p:spPr bwMode="auto">
            <a:xfrm>
              <a:off x="990" y="2190"/>
              <a:ext cx="82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ImmediateJob</a:t>
              </a:r>
              <a:endParaRPr lang="en-US" sz="1600">
                <a:latin typeface="Courier New" charset="0"/>
              </a:endParaRPr>
            </a:p>
          </p:txBody>
        </p:sp>
      </p:grpSp>
      <p:grpSp>
        <p:nvGrpSpPr>
          <p:cNvPr id="93190" name="Group 1032"/>
          <p:cNvGrpSpPr>
            <a:grpSpLocks/>
          </p:cNvGrpSpPr>
          <p:nvPr/>
        </p:nvGrpSpPr>
        <p:grpSpPr bwMode="auto">
          <a:xfrm>
            <a:off x="5984875" y="5565775"/>
            <a:ext cx="2206625" cy="455613"/>
            <a:chOff x="3678" y="2134"/>
            <a:chExt cx="1246" cy="266"/>
          </a:xfrm>
        </p:grpSpPr>
        <p:sp>
          <p:nvSpPr>
            <p:cNvPr id="93205" name="Rectangle 1033"/>
            <p:cNvSpPr>
              <a:spLocks noChangeArrowheads="1"/>
            </p:cNvSpPr>
            <p:nvPr/>
          </p:nvSpPr>
          <p:spPr bwMode="auto">
            <a:xfrm>
              <a:off x="3678" y="213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93206" name="Rectangle 1034"/>
            <p:cNvSpPr>
              <a:spLocks noChangeArrowheads="1"/>
            </p:cNvSpPr>
            <p:nvPr/>
          </p:nvSpPr>
          <p:spPr bwMode="auto">
            <a:xfrm>
              <a:off x="3762" y="2190"/>
              <a:ext cx="414"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Driver</a:t>
              </a:r>
              <a:endParaRPr lang="en-US" sz="1600">
                <a:latin typeface="Courier New" charset="0"/>
              </a:endParaRPr>
            </a:p>
          </p:txBody>
        </p:sp>
      </p:grpSp>
      <p:grpSp>
        <p:nvGrpSpPr>
          <p:cNvPr id="93191" name="Group 1041"/>
          <p:cNvGrpSpPr>
            <a:grpSpLocks/>
          </p:cNvGrpSpPr>
          <p:nvPr/>
        </p:nvGrpSpPr>
        <p:grpSpPr bwMode="auto">
          <a:xfrm>
            <a:off x="5984875" y="4249738"/>
            <a:ext cx="2206625" cy="388937"/>
            <a:chOff x="3678" y="1714"/>
            <a:chExt cx="1246" cy="266"/>
          </a:xfrm>
        </p:grpSpPr>
        <p:sp>
          <p:nvSpPr>
            <p:cNvPr id="93203" name="Rectangle 1042"/>
            <p:cNvSpPr>
              <a:spLocks noChangeArrowheads="1"/>
            </p:cNvSpPr>
            <p:nvPr/>
          </p:nvSpPr>
          <p:spPr bwMode="auto">
            <a:xfrm>
              <a:off x="3678" y="1714"/>
              <a:ext cx="1246" cy="266"/>
            </a:xfrm>
            <a:prstGeom prst="rect">
              <a:avLst/>
            </a:prstGeom>
            <a:solidFill>
              <a:schemeClr val="bg1"/>
            </a:solidFill>
            <a:ln w="28575">
              <a:solidFill>
                <a:srgbClr val="000000"/>
              </a:solidFill>
              <a:miter lim="800000"/>
              <a:headEnd/>
              <a:tailEnd/>
            </a:ln>
          </p:spPr>
          <p:txBody>
            <a:bodyPr/>
            <a:lstStyle/>
            <a:p>
              <a:endParaRPr lang="en-US"/>
            </a:p>
          </p:txBody>
        </p:sp>
        <p:sp>
          <p:nvSpPr>
            <p:cNvPr id="93204" name="Rectangle 1043"/>
            <p:cNvSpPr>
              <a:spLocks noChangeArrowheads="1"/>
            </p:cNvSpPr>
            <p:nvPr/>
          </p:nvSpPr>
          <p:spPr bwMode="auto">
            <a:xfrm>
              <a:off x="3955" y="1770"/>
              <a:ext cx="20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Cab</a:t>
              </a:r>
              <a:endParaRPr lang="en-US" sz="1600">
                <a:latin typeface="Courier New" charset="0"/>
              </a:endParaRPr>
            </a:p>
          </p:txBody>
        </p:sp>
      </p:grpSp>
      <p:sp>
        <p:nvSpPr>
          <p:cNvPr id="93192" name="Rectangle 1055"/>
          <p:cNvSpPr>
            <a:spLocks noChangeArrowheads="1"/>
          </p:cNvSpPr>
          <p:nvPr/>
        </p:nvSpPr>
        <p:spPr bwMode="auto">
          <a:xfrm>
            <a:off x="7086600" y="5246688"/>
            <a:ext cx="15890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latin typeface="Courier New" charset="0"/>
              </a:rPr>
              <a:t>currentDriver</a:t>
            </a:r>
          </a:p>
        </p:txBody>
      </p:sp>
      <p:sp>
        <p:nvSpPr>
          <p:cNvPr id="20" name="Line 1059"/>
          <p:cNvSpPr>
            <a:spLocks noChangeShapeType="1"/>
          </p:cNvSpPr>
          <p:nvPr/>
        </p:nvSpPr>
        <p:spPr bwMode="auto">
          <a:xfrm>
            <a:off x="7086600" y="4638675"/>
            <a:ext cx="0" cy="9271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1" name="Rectangle 1061"/>
          <p:cNvSpPr>
            <a:spLocks noChangeArrowheads="1"/>
          </p:cNvSpPr>
          <p:nvPr/>
        </p:nvSpPr>
        <p:spPr bwMode="auto">
          <a:xfrm>
            <a:off x="7378700" y="4681538"/>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
        <p:nvSpPr>
          <p:cNvPr id="22" name="Rectangle 1062"/>
          <p:cNvSpPr>
            <a:spLocks noChangeArrowheads="1"/>
          </p:cNvSpPr>
          <p:nvPr/>
        </p:nvSpPr>
        <p:spPr bwMode="auto">
          <a:xfrm>
            <a:off x="6194425" y="5253038"/>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dirty="0">
                <a:latin typeface="Courier New" charset="0"/>
                <a:cs typeface="+mn-cs"/>
              </a:rPr>
              <a:t>0..1</a:t>
            </a:r>
          </a:p>
        </p:txBody>
      </p:sp>
      <p:sp>
        <p:nvSpPr>
          <p:cNvPr id="23" name="Line 1065"/>
          <p:cNvSpPr>
            <a:spLocks noChangeShapeType="1"/>
          </p:cNvSpPr>
          <p:nvPr/>
        </p:nvSpPr>
        <p:spPr bwMode="auto">
          <a:xfrm>
            <a:off x="6475413" y="4638675"/>
            <a:ext cx="0" cy="3794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 name="Line 1066"/>
          <p:cNvSpPr>
            <a:spLocks noChangeShapeType="1"/>
          </p:cNvSpPr>
          <p:nvPr/>
        </p:nvSpPr>
        <p:spPr bwMode="auto">
          <a:xfrm flipH="1">
            <a:off x="2692400" y="5018088"/>
            <a:ext cx="37830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 name="Line 1067"/>
          <p:cNvSpPr>
            <a:spLocks noChangeShapeType="1"/>
          </p:cNvSpPr>
          <p:nvPr/>
        </p:nvSpPr>
        <p:spPr bwMode="auto">
          <a:xfrm flipH="1">
            <a:off x="2692400" y="5008563"/>
            <a:ext cx="0" cy="55721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3199" name="Rectangle 1068"/>
          <p:cNvSpPr>
            <a:spLocks noChangeArrowheads="1"/>
          </p:cNvSpPr>
          <p:nvPr/>
        </p:nvSpPr>
        <p:spPr bwMode="auto">
          <a:xfrm>
            <a:off x="2784475" y="5078413"/>
            <a:ext cx="1222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currentJob</a:t>
            </a:r>
            <a:endParaRPr lang="en-US" sz="1600">
              <a:latin typeface="Courier New" charset="0"/>
            </a:endParaRPr>
          </a:p>
        </p:txBody>
      </p:sp>
      <p:sp>
        <p:nvSpPr>
          <p:cNvPr id="93200" name="Rectangle 1069"/>
          <p:cNvSpPr>
            <a:spLocks noChangeArrowheads="1"/>
          </p:cNvSpPr>
          <p:nvPr/>
        </p:nvSpPr>
        <p:spPr bwMode="auto">
          <a:xfrm>
            <a:off x="5311775" y="5008563"/>
            <a:ext cx="13446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performedBy</a:t>
            </a:r>
            <a:endParaRPr lang="en-US" sz="1600">
              <a:latin typeface="Courier New" charset="0"/>
            </a:endParaRPr>
          </a:p>
        </p:txBody>
      </p:sp>
      <p:sp>
        <p:nvSpPr>
          <p:cNvPr id="93201" name="Rectangle 1070"/>
          <p:cNvSpPr>
            <a:spLocks noChangeArrowheads="1"/>
          </p:cNvSpPr>
          <p:nvPr/>
        </p:nvSpPr>
        <p:spPr bwMode="auto">
          <a:xfrm>
            <a:off x="6507163" y="4681538"/>
            <a:ext cx="1222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Courier New" charset="0"/>
              </a:rPr>
              <a:t>1</a:t>
            </a:r>
            <a:endParaRPr lang="en-US" sz="1600">
              <a:latin typeface="Courier New" charset="0"/>
            </a:endParaRPr>
          </a:p>
        </p:txBody>
      </p:sp>
      <p:sp>
        <p:nvSpPr>
          <p:cNvPr id="29" name="Rectangle 1071"/>
          <p:cNvSpPr>
            <a:spLocks noChangeArrowheads="1"/>
          </p:cNvSpPr>
          <p:nvPr/>
        </p:nvSpPr>
        <p:spPr bwMode="auto">
          <a:xfrm>
            <a:off x="2057400" y="52292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Courier New" charset="0"/>
                <a:cs typeface="+mn-cs"/>
              </a:rPr>
              <a:t>0..1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1794C925-C669-3D48-B2BE-40B2F15C813C}" type="slidenum">
              <a:rPr lang="en-US"/>
              <a:pPr>
                <a:defRPr/>
              </a:pPr>
              <a:t>56</a:t>
            </a:fld>
            <a:endParaRPr lang="en-US"/>
          </a:p>
        </p:txBody>
      </p:sp>
      <p:sp>
        <p:nvSpPr>
          <p:cNvPr id="508930" name="Rectangle 1026"/>
          <p:cNvSpPr>
            <a:spLocks noGrp="1" noChangeArrowheads="1"/>
          </p:cNvSpPr>
          <p:nvPr>
            <p:ph type="title"/>
          </p:nvPr>
        </p:nvSpPr>
        <p:spPr/>
        <p:txBody>
          <a:bodyPr/>
          <a:lstStyle/>
          <a:p>
            <a:pPr>
              <a:defRPr/>
            </a:pPr>
            <a:r>
              <a:rPr lang="en-US"/>
              <a:t>Class Invariant</a:t>
            </a:r>
          </a:p>
        </p:txBody>
      </p:sp>
      <p:sp>
        <p:nvSpPr>
          <p:cNvPr id="508931" name="Rectangle 1027"/>
          <p:cNvSpPr>
            <a:spLocks noGrp="1" noChangeArrowheads="1"/>
          </p:cNvSpPr>
          <p:nvPr>
            <p:ph type="body" idx="1"/>
          </p:nvPr>
        </p:nvSpPr>
        <p:spPr/>
        <p:txBody>
          <a:bodyPr/>
          <a:lstStyle/>
          <a:p>
            <a:pPr>
              <a:defRPr/>
            </a:pPr>
            <a:r>
              <a:rPr lang="en-US" dirty="0"/>
              <a:t>Condition that must always be met by all instances of a class</a:t>
            </a:r>
          </a:p>
          <a:p>
            <a:pPr>
              <a:defRPr/>
            </a:pPr>
            <a:r>
              <a:rPr lang="en-US" dirty="0" smtClean="0"/>
              <a:t>Described </a:t>
            </a:r>
            <a:r>
              <a:rPr lang="en-US" dirty="0"/>
              <a:t>using a Boolean expression that evaluates to true if the invariant is met</a:t>
            </a:r>
          </a:p>
          <a:p>
            <a:pPr>
              <a:defRPr/>
            </a:pPr>
            <a:r>
              <a:rPr lang="en-US" dirty="0"/>
              <a:t>Invariants must be true all the time, </a:t>
            </a:r>
            <a:endParaRPr lang="en-US" dirty="0" smtClean="0"/>
          </a:p>
          <a:p>
            <a:pPr lvl="1">
              <a:defRPr/>
            </a:pPr>
            <a:r>
              <a:rPr lang="en-US" dirty="0" smtClean="0"/>
              <a:t>except </a:t>
            </a:r>
            <a:r>
              <a:rPr lang="en-US" dirty="0"/>
              <a:t>during the execution of an operation where the invariant can be temporarily violated.</a:t>
            </a:r>
          </a:p>
          <a:p>
            <a:pPr>
              <a:defRPr/>
            </a:pPr>
            <a:r>
              <a:rPr lang="en-GB" dirty="0"/>
              <a:t>If the pre- and post-conditions are satisfied, then the class invariant must be preserved by an operation</a:t>
            </a:r>
            <a:endParaRPr lang="en-US" dirty="0"/>
          </a:p>
          <a:p>
            <a:pPr>
              <a:defRPr/>
            </a:pPr>
            <a:r>
              <a:rPr lang="en-US" dirty="0"/>
              <a:t>A violated invariant suggests an illegal system </a:t>
            </a:r>
            <a:r>
              <a:rPr lang="en-US" dirty="0" smtClean="0"/>
              <a:t>state</a:t>
            </a:r>
          </a:p>
          <a:p>
            <a:pPr>
              <a:defRPr/>
            </a:pPr>
            <a:endParaRPr lang="en-US" dirty="0"/>
          </a:p>
          <a:p>
            <a:pPr>
              <a:defRPr/>
            </a:pPr>
            <a:r>
              <a:rPr lang="en-US" dirty="0" smtClean="0"/>
              <a:t>Note: multiplicities are in fact invariants.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DC9CACF5-8971-1445-B206-84C6E82AAD03}" type="slidenum">
              <a:rPr lang="en-US"/>
              <a:pPr>
                <a:defRPr/>
              </a:pPr>
              <a:t>57</a:t>
            </a:fld>
            <a:endParaRPr lang="en-US"/>
          </a:p>
        </p:txBody>
      </p:sp>
      <p:sp>
        <p:nvSpPr>
          <p:cNvPr id="509954" name="Rectangle 2"/>
          <p:cNvSpPr>
            <a:spLocks noGrp="1" noChangeArrowheads="1"/>
          </p:cNvSpPr>
          <p:nvPr>
            <p:ph type="title"/>
          </p:nvPr>
        </p:nvSpPr>
        <p:spPr/>
        <p:txBody>
          <a:bodyPr/>
          <a:lstStyle/>
          <a:p>
            <a:pPr>
              <a:defRPr/>
            </a:pPr>
            <a:r>
              <a:rPr lang="en-US" dirty="0"/>
              <a:t>Usage of </a:t>
            </a:r>
            <a:r>
              <a:rPr lang="en-US" dirty="0" smtClean="0"/>
              <a:t>Contracts/Constraints</a:t>
            </a:r>
            <a:endParaRPr lang="en-US" dirty="0"/>
          </a:p>
        </p:txBody>
      </p:sp>
      <p:sp>
        <p:nvSpPr>
          <p:cNvPr id="509955" name="Rectangle 3"/>
          <p:cNvSpPr>
            <a:spLocks noGrp="1" noChangeArrowheads="1"/>
          </p:cNvSpPr>
          <p:nvPr>
            <p:ph type="body" idx="1"/>
          </p:nvPr>
        </p:nvSpPr>
        <p:spPr/>
        <p:txBody>
          <a:bodyPr/>
          <a:lstStyle/>
          <a:p>
            <a:pPr>
              <a:defRPr/>
            </a:pPr>
            <a:r>
              <a:rPr lang="en-US" dirty="0"/>
              <a:t>Analysis/Design: </a:t>
            </a:r>
            <a:endParaRPr lang="en-US" dirty="0" smtClean="0"/>
          </a:p>
          <a:p>
            <a:pPr lvl="1">
              <a:defRPr/>
            </a:pPr>
            <a:r>
              <a:rPr lang="en-US" dirty="0" smtClean="0"/>
              <a:t>Understand </a:t>
            </a:r>
            <a:r>
              <a:rPr lang="en-US" dirty="0"/>
              <a:t>and document clearly operations’ intent and </a:t>
            </a:r>
            <a:r>
              <a:rPr lang="en-US" dirty="0" smtClean="0"/>
              <a:t>purpose</a:t>
            </a:r>
          </a:p>
          <a:p>
            <a:pPr lvl="1">
              <a:defRPr/>
            </a:pPr>
            <a:r>
              <a:rPr lang="en-US" dirty="0" smtClean="0"/>
              <a:t>Understand and document clearly class characteristics</a:t>
            </a:r>
            <a:endParaRPr lang="en-US" dirty="0"/>
          </a:p>
          <a:p>
            <a:pPr>
              <a:defRPr/>
            </a:pPr>
            <a:r>
              <a:rPr lang="en-GB" dirty="0">
                <a:cs typeface="Times New Roman" pitchFamily="18" charset="0"/>
              </a:rPr>
              <a:t>Coding: </a:t>
            </a:r>
            <a:endParaRPr lang="en-GB" dirty="0" smtClean="0">
              <a:cs typeface="Times New Roman" pitchFamily="18" charset="0"/>
            </a:endParaRPr>
          </a:p>
          <a:p>
            <a:pPr lvl="1">
              <a:defRPr/>
            </a:pPr>
            <a:r>
              <a:rPr lang="en-GB" dirty="0" smtClean="0">
                <a:cs typeface="Times New Roman" pitchFamily="18" charset="0"/>
              </a:rPr>
              <a:t>Guide </a:t>
            </a:r>
            <a:r>
              <a:rPr lang="en-GB" dirty="0">
                <a:cs typeface="Times New Roman" pitchFamily="18" charset="0"/>
              </a:rPr>
              <a:t>programmer to an appropriate implementation (i.e. method</a:t>
            </a:r>
            <a:r>
              <a:rPr lang="en-GB" dirty="0" smtClean="0">
                <a:cs typeface="Times New Roman" pitchFamily="18" charset="0"/>
              </a:rPr>
              <a:t>)</a:t>
            </a:r>
          </a:p>
          <a:p>
            <a:pPr lvl="1">
              <a:defRPr/>
            </a:pPr>
            <a:r>
              <a:rPr lang="en-GB" dirty="0" smtClean="0">
                <a:cs typeface="Times New Roman" pitchFamily="18" charset="0"/>
              </a:rPr>
              <a:t>Black-box specification of methods</a:t>
            </a:r>
            <a:endParaRPr lang="en-GB" dirty="0">
              <a:cs typeface="Times New Roman" pitchFamily="18" charset="0"/>
            </a:endParaRPr>
          </a:p>
          <a:p>
            <a:pPr>
              <a:defRPr/>
            </a:pPr>
            <a:r>
              <a:rPr lang="en-GB" dirty="0">
                <a:cs typeface="Times New Roman" pitchFamily="18" charset="0"/>
              </a:rPr>
              <a:t>System robustness: </a:t>
            </a:r>
            <a:endParaRPr lang="en-GB" dirty="0" smtClean="0">
              <a:cs typeface="Times New Roman" pitchFamily="18" charset="0"/>
            </a:endParaRPr>
          </a:p>
          <a:p>
            <a:pPr lvl="1">
              <a:defRPr/>
            </a:pPr>
            <a:r>
              <a:rPr lang="en-GB" dirty="0" smtClean="0">
                <a:cs typeface="Times New Roman" pitchFamily="18" charset="0"/>
              </a:rPr>
              <a:t>Check </a:t>
            </a:r>
            <a:r>
              <a:rPr lang="en-GB" dirty="0">
                <a:cs typeface="Times New Roman" pitchFamily="18" charset="0"/>
              </a:rPr>
              <a:t>invariants and pre-conditions at run time before the execution of operations, possibly raise exceptions and display error messages. </a:t>
            </a:r>
            <a:endParaRPr lang="en-GB" dirty="0" smtClean="0">
              <a:cs typeface="Times New Roman" pitchFamily="18" charset="0"/>
            </a:endParaRPr>
          </a:p>
          <a:p>
            <a:pPr lvl="1">
              <a:defRPr/>
            </a:pPr>
            <a:r>
              <a:rPr lang="en-GB" dirty="0" smtClean="0">
                <a:cs typeface="Times New Roman" pitchFamily="18" charset="0"/>
              </a:rPr>
              <a:t>Check invariants and post</a:t>
            </a:r>
            <a:r>
              <a:rPr lang="en-GB" dirty="0">
                <a:cs typeface="Times New Roman" pitchFamily="18" charset="0"/>
              </a:rPr>
              <a:t>-conditions </a:t>
            </a:r>
            <a:r>
              <a:rPr lang="en-GB" dirty="0" smtClean="0">
                <a:cs typeface="Times New Roman" pitchFamily="18" charset="0"/>
              </a:rPr>
              <a:t>at the end of method executions.</a:t>
            </a:r>
            <a:endParaRPr lang="en-GB" dirty="0">
              <a:cs typeface="Times New Roman" pitchFamily="18" charset="0"/>
            </a:endParaRPr>
          </a:p>
          <a:p>
            <a:pPr>
              <a:defRPr/>
            </a:pPr>
            <a:r>
              <a:rPr lang="en-GB" dirty="0">
                <a:cs typeface="Times New Roman" pitchFamily="18" charset="0"/>
              </a:rPr>
              <a:t>Testing: </a:t>
            </a:r>
            <a:endParaRPr lang="en-GB" dirty="0" smtClean="0">
              <a:cs typeface="Times New Roman" pitchFamily="18" charset="0"/>
            </a:endParaRPr>
          </a:p>
          <a:p>
            <a:pPr lvl="1">
              <a:defRPr/>
            </a:pPr>
            <a:r>
              <a:rPr lang="en-GB" dirty="0" smtClean="0">
                <a:cs typeface="Times New Roman" pitchFamily="18" charset="0"/>
              </a:rPr>
              <a:t>Verify </a:t>
            </a:r>
            <a:r>
              <a:rPr lang="en-GB" dirty="0">
                <a:cs typeface="Times New Roman" pitchFamily="18" charset="0"/>
              </a:rPr>
              <a:t>that the method does what was originally </a:t>
            </a:r>
            <a:r>
              <a:rPr lang="en-GB" dirty="0" smtClean="0">
                <a:cs typeface="Times New Roman" pitchFamily="18" charset="0"/>
              </a:rPr>
              <a:t>intended</a:t>
            </a:r>
          </a:p>
          <a:p>
            <a:pPr lvl="1">
              <a:defRPr/>
            </a:pPr>
            <a:r>
              <a:rPr lang="en-GB" dirty="0" smtClean="0">
                <a:cs typeface="Times New Roman" pitchFamily="18" charset="0"/>
              </a:rPr>
              <a:t>Help debugging.</a:t>
            </a:r>
            <a:endParaRPr lang="en-GB" dirty="0">
              <a:cs typeface="Times New Roman" pitchFamily="18" charset="0"/>
            </a:endParaRPr>
          </a:p>
          <a:p>
            <a:pPr>
              <a:defRPr/>
            </a:pPr>
            <a:endParaRPr lang="en-GB" dirty="0">
              <a:cs typeface="Times New Roman" pitchFamily="18" charset="0"/>
            </a:endParaRPr>
          </a:p>
          <a:p>
            <a:pPr>
              <a:defRP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FD64D3BC-088E-D04C-AE26-0D3C1C7170B1}" type="slidenum">
              <a:rPr lang="en-US"/>
              <a:pPr>
                <a:defRPr/>
              </a:pPr>
              <a:t>58</a:t>
            </a:fld>
            <a:endParaRPr lang="en-US"/>
          </a:p>
        </p:txBody>
      </p:sp>
      <p:sp>
        <p:nvSpPr>
          <p:cNvPr id="408578" name="Rectangle 2"/>
          <p:cNvSpPr>
            <a:spLocks noGrp="1" noChangeArrowheads="1"/>
          </p:cNvSpPr>
          <p:nvPr>
            <p:ph type="title"/>
          </p:nvPr>
        </p:nvSpPr>
        <p:spPr/>
        <p:txBody>
          <a:bodyPr/>
          <a:lstStyle/>
          <a:p>
            <a:pPr>
              <a:defRPr/>
            </a:pPr>
            <a:r>
              <a:rPr lang="en-US"/>
              <a:t>Object Constraint Language (OCL)</a:t>
            </a:r>
          </a:p>
        </p:txBody>
      </p:sp>
      <p:sp>
        <p:nvSpPr>
          <p:cNvPr id="408579" name="Rectangle 3"/>
          <p:cNvSpPr>
            <a:spLocks noGrp="1" noChangeArrowheads="1"/>
          </p:cNvSpPr>
          <p:nvPr>
            <p:ph type="body" idx="1"/>
          </p:nvPr>
        </p:nvSpPr>
        <p:spPr/>
        <p:txBody>
          <a:bodyPr/>
          <a:lstStyle/>
          <a:p>
            <a:pPr>
              <a:defRPr/>
            </a:pPr>
            <a:r>
              <a:rPr lang="en-US" dirty="0" smtClean="0"/>
              <a:t>Part of the UML standard</a:t>
            </a:r>
          </a:p>
          <a:p>
            <a:pPr>
              <a:defRPr/>
            </a:pPr>
            <a:r>
              <a:rPr lang="en-US" dirty="0" smtClean="0"/>
              <a:t>Formal</a:t>
            </a:r>
            <a:r>
              <a:rPr lang="en-US" dirty="0"/>
              <a:t>, mathematical language</a:t>
            </a:r>
          </a:p>
          <a:p>
            <a:pPr>
              <a:defRPr/>
            </a:pPr>
            <a:r>
              <a:rPr lang="en-US" dirty="0"/>
              <a:t>Inspired by the work on formal specification methods</a:t>
            </a:r>
          </a:p>
          <a:p>
            <a:pPr>
              <a:defRPr/>
            </a:pPr>
            <a:r>
              <a:rPr lang="en-US" dirty="0" smtClean="0"/>
              <a:t>Not </a:t>
            </a:r>
            <a:r>
              <a:rPr lang="en-US" dirty="0"/>
              <a:t>a programming language but a typed, declarative language</a:t>
            </a:r>
          </a:p>
          <a:p>
            <a:pPr>
              <a:defRPr/>
            </a:pPr>
            <a:r>
              <a:rPr lang="en-US" dirty="0" smtClean="0"/>
              <a:t>OCL </a:t>
            </a:r>
            <a:r>
              <a:rPr lang="en-US" dirty="0"/>
              <a:t>contains set operators and logic connectives</a:t>
            </a:r>
            <a:r>
              <a:rPr lang="en-US" dirty="0" smtClean="0"/>
              <a:t>.</a:t>
            </a:r>
          </a:p>
          <a:p>
            <a:pPr lvl="1">
              <a:defRPr/>
            </a:pPr>
            <a:r>
              <a:rPr lang="en-US" dirty="0" smtClean="0"/>
              <a:t>Based on Set theory and first order logic</a:t>
            </a:r>
            <a:endParaRPr lang="en-US" dirty="0"/>
          </a:p>
          <a:p>
            <a:pPr>
              <a:defRPr/>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OCL Expression—Context</a:t>
            </a:r>
            <a:endParaRPr lang="en-US" dirty="0"/>
          </a:p>
        </p:txBody>
      </p:sp>
      <p:sp>
        <p:nvSpPr>
          <p:cNvPr id="3" name="Content Placeholder 2"/>
          <p:cNvSpPr>
            <a:spLocks noGrp="1"/>
          </p:cNvSpPr>
          <p:nvPr>
            <p:ph idx="1"/>
          </p:nvPr>
        </p:nvSpPr>
        <p:spPr/>
        <p:txBody>
          <a:bodyPr/>
          <a:lstStyle/>
          <a:p>
            <a:pPr>
              <a:defRPr/>
            </a:pPr>
            <a:r>
              <a:rPr lang="en-US" dirty="0" smtClean="0"/>
              <a:t>An OCL expression needs a </a:t>
            </a:r>
            <a:r>
              <a:rPr lang="en-US" b="1" dirty="0" smtClean="0"/>
              <a:t>context</a:t>
            </a:r>
          </a:p>
          <a:p>
            <a:pPr lvl="1">
              <a:defRPr/>
            </a:pPr>
            <a:r>
              <a:rPr lang="en-US" dirty="0" smtClean="0"/>
              <a:t>Determines the model element being constrained</a:t>
            </a:r>
          </a:p>
          <a:p>
            <a:pPr lvl="1">
              <a:defRPr/>
            </a:pPr>
            <a:r>
              <a:rPr lang="en-US" dirty="0" smtClean="0"/>
              <a:t>Determines the scope of the expression</a:t>
            </a:r>
          </a:p>
          <a:p>
            <a:pPr lvl="1">
              <a:defRPr/>
            </a:pPr>
            <a:r>
              <a:rPr lang="en-US" dirty="0" smtClean="0"/>
              <a:t>Determines what (named model element) can be accessed in the expression.</a:t>
            </a:r>
          </a:p>
          <a:p>
            <a:pPr>
              <a:defRPr/>
            </a:pPr>
            <a:r>
              <a:rPr lang="en-US" dirty="0" smtClean="0"/>
              <a:t>We will consider two kinds of context</a:t>
            </a:r>
          </a:p>
          <a:p>
            <a:pPr lvl="1">
              <a:defRPr/>
            </a:pPr>
            <a:r>
              <a:rPr lang="en-US" dirty="0" smtClean="0"/>
              <a:t>A class, to define an invariant</a:t>
            </a:r>
          </a:p>
          <a:p>
            <a:pPr lvl="2">
              <a:defRPr/>
            </a:pPr>
            <a:r>
              <a:rPr lang="en-US" dirty="0" smtClean="0"/>
              <a:t>Rather: any instance of the class</a:t>
            </a:r>
          </a:p>
          <a:p>
            <a:pPr lvl="1">
              <a:defRPr/>
            </a:pPr>
            <a:r>
              <a:rPr lang="en-US" dirty="0" smtClean="0"/>
              <a:t>An operation, to define a precondition, a </a:t>
            </a:r>
            <a:r>
              <a:rPr lang="en-US" dirty="0" err="1" smtClean="0"/>
              <a:t>postcondition</a:t>
            </a:r>
            <a:endParaRPr lang="en-US" dirty="0" smtClean="0"/>
          </a:p>
          <a:p>
            <a:pPr>
              <a:defRPr/>
            </a:pPr>
            <a:r>
              <a:rPr lang="en-US" dirty="0" smtClean="0"/>
              <a:t>Syntax: </a:t>
            </a:r>
            <a:r>
              <a:rPr lang="en-US" sz="1600" dirty="0" smtClean="0"/>
              <a:t>(Class name can be fully qualified to account for package information.)</a:t>
            </a:r>
            <a:endParaRPr lang="en-US" dirty="0" smtClean="0"/>
          </a:p>
          <a:p>
            <a:pPr marL="344488" lvl="1" indent="0">
              <a:buFontTx/>
              <a:buNone/>
              <a:defRPr/>
            </a:pPr>
            <a:r>
              <a:rPr lang="en-US" b="1" dirty="0" smtClean="0">
                <a:cs typeface="Courier"/>
              </a:rPr>
              <a:t>context</a:t>
            </a:r>
            <a:r>
              <a:rPr lang="en-US" dirty="0" smtClean="0">
                <a:cs typeface="Courier"/>
              </a:rPr>
              <a:t> </a:t>
            </a:r>
            <a:r>
              <a:rPr lang="en-US" i="1" dirty="0" err="1" smtClean="0">
                <a:cs typeface="Courier"/>
              </a:rPr>
              <a:t>ClassName</a:t>
            </a:r>
            <a:r>
              <a:rPr lang="en-US" dirty="0" smtClean="0">
                <a:cs typeface="Courier"/>
              </a:rPr>
              <a:t> </a:t>
            </a:r>
          </a:p>
          <a:p>
            <a:pPr marL="693738" lvl="2" indent="0">
              <a:buFontTx/>
              <a:buNone/>
              <a:defRPr/>
            </a:pPr>
            <a:r>
              <a:rPr lang="en-US" b="1" dirty="0" err="1" smtClean="0">
                <a:cs typeface="Courier"/>
              </a:rPr>
              <a:t>inv</a:t>
            </a:r>
            <a:r>
              <a:rPr lang="en-US" b="1" dirty="0" smtClean="0">
                <a:cs typeface="Courier"/>
              </a:rPr>
              <a:t>:</a:t>
            </a:r>
            <a:r>
              <a:rPr lang="en-US" dirty="0" smtClean="0">
                <a:cs typeface="Courier"/>
              </a:rPr>
              <a:t> </a:t>
            </a:r>
            <a:r>
              <a:rPr lang="en-US" i="1" dirty="0" smtClean="0">
                <a:cs typeface="Courier"/>
              </a:rPr>
              <a:t>OCL-expression</a:t>
            </a:r>
          </a:p>
          <a:p>
            <a:pPr marL="344488" lvl="1" indent="0">
              <a:buFontTx/>
              <a:buNone/>
              <a:defRPr/>
            </a:pPr>
            <a:r>
              <a:rPr lang="en-US" b="1" dirty="0" smtClean="0">
                <a:cs typeface="Courier"/>
              </a:rPr>
              <a:t>context</a:t>
            </a:r>
            <a:r>
              <a:rPr lang="en-US" dirty="0" smtClean="0">
                <a:cs typeface="Courier"/>
              </a:rPr>
              <a:t> </a:t>
            </a:r>
            <a:r>
              <a:rPr lang="en-US" i="1" dirty="0" err="1" smtClean="0">
                <a:cs typeface="Courier"/>
              </a:rPr>
              <a:t>ClassName</a:t>
            </a:r>
            <a:r>
              <a:rPr lang="en-US" i="1" dirty="0" smtClean="0">
                <a:cs typeface="Courier"/>
              </a:rPr>
              <a:t>::</a:t>
            </a:r>
            <a:r>
              <a:rPr lang="en-US" i="1" dirty="0" err="1" smtClean="0">
                <a:cs typeface="Courier"/>
              </a:rPr>
              <a:t>operationName</a:t>
            </a:r>
            <a:r>
              <a:rPr lang="en-US" i="1" dirty="0" smtClean="0">
                <a:cs typeface="Courier"/>
              </a:rPr>
              <a:t>(…)</a:t>
            </a:r>
            <a:r>
              <a:rPr lang="en-US" dirty="0" smtClean="0">
                <a:cs typeface="Courier"/>
              </a:rPr>
              <a:t> </a:t>
            </a:r>
          </a:p>
          <a:p>
            <a:pPr marL="693738" lvl="2" indent="0">
              <a:buFontTx/>
              <a:buNone/>
              <a:defRPr/>
            </a:pPr>
            <a:r>
              <a:rPr lang="en-US" b="1" dirty="0" smtClean="0">
                <a:cs typeface="Courier"/>
              </a:rPr>
              <a:t>pre:</a:t>
            </a:r>
            <a:r>
              <a:rPr lang="en-US" dirty="0" smtClean="0">
                <a:cs typeface="Courier"/>
              </a:rPr>
              <a:t> </a:t>
            </a:r>
            <a:r>
              <a:rPr lang="en-US" i="1" dirty="0" smtClean="0">
                <a:cs typeface="Courier"/>
              </a:rPr>
              <a:t>OCL-expression</a:t>
            </a:r>
          </a:p>
          <a:p>
            <a:pPr marL="693738" lvl="2" indent="0">
              <a:buFontTx/>
              <a:buNone/>
              <a:defRPr/>
            </a:pPr>
            <a:r>
              <a:rPr lang="en-US" b="1" dirty="0" smtClean="0">
                <a:cs typeface="Courier"/>
              </a:rPr>
              <a:t>post:</a:t>
            </a:r>
            <a:r>
              <a:rPr lang="en-US" dirty="0" smtClean="0">
                <a:cs typeface="Courier"/>
              </a:rPr>
              <a:t> </a:t>
            </a:r>
            <a:r>
              <a:rPr lang="en-US" i="1" dirty="0" smtClean="0">
                <a:cs typeface="Courier"/>
              </a:rPr>
              <a:t>OCL-expression</a:t>
            </a:r>
            <a:endParaRPr lang="en-US" i="1" dirty="0">
              <a:cs typeface="Courier"/>
            </a:endParaRPr>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4B37C4EE-D0D0-774D-A779-8F067A5DE48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Model </a:t>
            </a:r>
            <a:br>
              <a:rPr lang="en-US" dirty="0"/>
            </a:br>
            <a:r>
              <a:rPr lang="en-US" sz="1800" dirty="0"/>
              <a:t>(alternative to Object-Oriented, UML-based)</a:t>
            </a:r>
          </a:p>
        </p:txBody>
      </p:sp>
      <p:sp>
        <p:nvSpPr>
          <p:cNvPr id="3" name="Content Placeholder 2"/>
          <p:cNvSpPr>
            <a:spLocks noGrp="1"/>
          </p:cNvSpPr>
          <p:nvPr>
            <p:ph idx="1"/>
          </p:nvPr>
        </p:nvSpPr>
        <p:spPr/>
        <p:txBody>
          <a:bodyPr/>
          <a:lstStyle/>
          <a:p>
            <a:r>
              <a:rPr lang="en-US" dirty="0" smtClean="0">
                <a:solidFill>
                  <a:srgbClr val="0000FF"/>
                </a:solidFill>
              </a:rPr>
              <a:t>Structured Analysis</a:t>
            </a:r>
            <a:r>
              <a:rPr lang="en-US" dirty="0" smtClean="0"/>
              <a:t>: </a:t>
            </a:r>
            <a:r>
              <a:rPr lang="en-US" sz="1800" dirty="0" smtClean="0"/>
              <a:t>data and processes manipulating data are considered separately</a:t>
            </a:r>
            <a:endParaRPr lang="en-US" dirty="0" smtClean="0"/>
          </a:p>
          <a:p>
            <a:pPr lvl="1"/>
            <a:r>
              <a:rPr lang="en-US" dirty="0" smtClean="0"/>
              <a:t>Data objects are modeled with attributes and relationships</a:t>
            </a:r>
          </a:p>
          <a:p>
            <a:pPr lvl="2"/>
            <a:r>
              <a:rPr lang="en-US" dirty="0" smtClean="0"/>
              <a:t>E.g., with an Entity Relationship (ER) diagram</a:t>
            </a:r>
          </a:p>
          <a:p>
            <a:pPr lvl="1"/>
            <a:r>
              <a:rPr lang="en-US" dirty="0" smtClean="0"/>
              <a:t>Processes are modeled to show how they transform data</a:t>
            </a:r>
          </a:p>
          <a:p>
            <a:pPr lvl="2"/>
            <a:r>
              <a:rPr lang="en-US" dirty="0" smtClean="0"/>
              <a:t>E.g., Data Flow (DF) model, Control Flow (CF) model, lead to functional decomposition of the system’s responsibilities</a:t>
            </a:r>
          </a:p>
          <a:p>
            <a:r>
              <a:rPr lang="en-US" dirty="0" smtClean="0"/>
              <a:t>Related development processes:</a:t>
            </a:r>
          </a:p>
          <a:p>
            <a:pPr lvl="1"/>
            <a:r>
              <a:rPr lang="en-US" dirty="0" smtClean="0"/>
              <a:t>Structured analysis, structured design (SA/SD)</a:t>
            </a:r>
          </a:p>
          <a:p>
            <a:pPr lvl="1"/>
            <a:r>
              <a:rPr lang="en-US" dirty="0" smtClean="0"/>
              <a:t>Structured analysis design technique (SADT)</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7D43B4D6-A690-D748-A8F9-473E25461CC9}" type="slidenum">
              <a:rPr lang="en-US" smtClean="0"/>
              <a:pPr>
                <a:defRPr/>
              </a:pPr>
              <a:t>6</a:t>
            </a:fld>
            <a:endParaRPr lang="en-US"/>
          </a:p>
        </p:txBody>
      </p:sp>
    </p:spTree>
    <p:extLst>
      <p:ext uri="{BB962C8B-B14F-4D97-AF65-F5344CB8AC3E}">
        <p14:creationId xmlns:p14="http://schemas.microsoft.com/office/powerpoint/2010/main" xmlns="" val="20760291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OCL Expression—Context</a:t>
            </a:r>
            <a:endParaRPr lang="en-US" dirty="0"/>
          </a:p>
        </p:txBody>
      </p:sp>
      <p:sp>
        <p:nvSpPr>
          <p:cNvPr id="3" name="Content Placeholder 2"/>
          <p:cNvSpPr>
            <a:spLocks noGrp="1"/>
          </p:cNvSpPr>
          <p:nvPr>
            <p:ph idx="1"/>
          </p:nvPr>
        </p:nvSpPr>
        <p:spPr>
          <a:xfrm>
            <a:off x="685800" y="1295400"/>
            <a:ext cx="7772400" cy="909638"/>
          </a:xfrm>
        </p:spPr>
        <p:txBody>
          <a:bodyPr/>
          <a:lstStyle/>
          <a:p>
            <a:pPr>
              <a:defRPr/>
            </a:pPr>
            <a:r>
              <a:rPr lang="en-US" dirty="0" smtClean="0"/>
              <a:t>An OCL expression needs a </a:t>
            </a:r>
            <a:r>
              <a:rPr lang="en-US" b="1" dirty="0" smtClean="0"/>
              <a:t>context</a:t>
            </a:r>
          </a:p>
          <a:p>
            <a:pPr lvl="1">
              <a:defRPr/>
            </a:pPr>
            <a:r>
              <a:rPr lang="en-US" dirty="0" smtClean="0"/>
              <a:t>What (named model element) can be accessed in the expression</a:t>
            </a:r>
            <a:r>
              <a:rPr lang="en-US" dirty="0"/>
              <a:t>?</a:t>
            </a:r>
            <a:endParaRPr lang="en-US" dirty="0" smtClean="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06DECD2D-7299-5D4C-9725-E5254470082D}" type="slidenum">
              <a:rPr lang="en-US" smtClean="0"/>
              <a:pPr>
                <a:defRPr/>
              </a:pPr>
              <a:t>60</a:t>
            </a:fld>
            <a:endParaRPr lang="en-US"/>
          </a:p>
        </p:txBody>
      </p:sp>
      <p:sp>
        <p:nvSpPr>
          <p:cNvPr id="6" name="Content Placeholder 2"/>
          <p:cNvSpPr txBox="1">
            <a:spLocks/>
          </p:cNvSpPr>
          <p:nvPr/>
        </p:nvSpPr>
        <p:spPr bwMode="auto">
          <a:xfrm>
            <a:off x="685800" y="2205038"/>
            <a:ext cx="4246563" cy="353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230188" indent="-230188" algn="l" rtl="0" eaLnBrk="0" fontAlgn="base" hangingPunct="0">
              <a:spcBef>
                <a:spcPct val="20000"/>
              </a:spcBef>
              <a:spcAft>
                <a:spcPct val="0"/>
              </a:spcAft>
              <a:buChar char="•"/>
              <a:defRPr sz="2000">
                <a:solidFill>
                  <a:schemeClr val="tx1"/>
                </a:solidFill>
                <a:latin typeface="+mn-lt"/>
                <a:ea typeface="+mn-ea"/>
                <a:cs typeface="ＭＳ Ｐゴシック" charset="0"/>
              </a:defRPr>
            </a:lvl1pPr>
            <a:lvl2pPr marL="579438" indent="-234950" algn="l" rtl="0" eaLnBrk="0" fontAlgn="base" hangingPunct="0">
              <a:spcBef>
                <a:spcPct val="20000"/>
              </a:spcBef>
              <a:spcAft>
                <a:spcPct val="0"/>
              </a:spcAft>
              <a:buChar char="–"/>
              <a:defRPr>
                <a:solidFill>
                  <a:schemeClr val="tx1"/>
                </a:solidFill>
                <a:latin typeface="+mn-lt"/>
                <a:ea typeface="+mn-ea"/>
              </a:defRPr>
            </a:lvl2pPr>
            <a:lvl3pPr marL="922338" indent="-228600" algn="l" rtl="0" eaLnBrk="0" fontAlgn="base" hangingPunct="0">
              <a:spcBef>
                <a:spcPct val="20000"/>
              </a:spcBef>
              <a:spcAft>
                <a:spcPct val="0"/>
              </a:spcAft>
              <a:buChar char="•"/>
              <a:defRPr sz="1600">
                <a:solidFill>
                  <a:schemeClr val="tx1"/>
                </a:solidFill>
                <a:latin typeface="+mn-lt"/>
                <a:ea typeface="+mn-ea"/>
              </a:defRPr>
            </a:lvl3pPr>
            <a:lvl4pPr marL="1265238" indent="-228600" algn="l" rtl="0" eaLnBrk="0" fontAlgn="base" hangingPunct="0">
              <a:spcBef>
                <a:spcPct val="20000"/>
              </a:spcBef>
              <a:spcAft>
                <a:spcPct val="0"/>
              </a:spcAft>
              <a:buChar char="–"/>
              <a:defRPr sz="1600">
                <a:solidFill>
                  <a:schemeClr val="tx1"/>
                </a:solidFill>
                <a:latin typeface="+mn-lt"/>
                <a:ea typeface="+mn-ea"/>
              </a:defRPr>
            </a:lvl4pPr>
            <a:lvl5pPr marL="1608138" indent="-228600" algn="l" rtl="0" eaLnBrk="0" fontAlgn="base" hangingPunct="0">
              <a:spcBef>
                <a:spcPct val="20000"/>
              </a:spcBef>
              <a:spcAft>
                <a:spcPct val="0"/>
              </a:spcAft>
              <a:buChar char="»"/>
              <a:defRPr sz="1600">
                <a:solidFill>
                  <a:schemeClr val="tx1"/>
                </a:solidFill>
                <a:latin typeface="+mn-lt"/>
                <a:ea typeface="+mn-ea"/>
              </a:defRPr>
            </a:lvl5pPr>
            <a:lvl6pPr marL="2065338" indent="-228600" algn="l" rtl="0" eaLnBrk="0" fontAlgn="base" hangingPunct="0">
              <a:spcBef>
                <a:spcPct val="20000"/>
              </a:spcBef>
              <a:spcAft>
                <a:spcPct val="0"/>
              </a:spcAft>
              <a:buChar char="»"/>
              <a:defRPr sz="1400">
                <a:solidFill>
                  <a:schemeClr val="tx1"/>
                </a:solidFill>
                <a:latin typeface="+mn-lt"/>
                <a:ea typeface="+mn-ea"/>
              </a:defRPr>
            </a:lvl6pPr>
            <a:lvl7pPr marL="2522538" indent="-228600" algn="l" rtl="0" eaLnBrk="0" fontAlgn="base" hangingPunct="0">
              <a:spcBef>
                <a:spcPct val="20000"/>
              </a:spcBef>
              <a:spcAft>
                <a:spcPct val="0"/>
              </a:spcAft>
              <a:buChar char="»"/>
              <a:defRPr sz="1400">
                <a:solidFill>
                  <a:schemeClr val="tx1"/>
                </a:solidFill>
                <a:latin typeface="+mn-lt"/>
                <a:ea typeface="+mn-ea"/>
              </a:defRPr>
            </a:lvl7pPr>
            <a:lvl8pPr marL="2979738" indent="-228600" algn="l" rtl="0" eaLnBrk="0" fontAlgn="base" hangingPunct="0">
              <a:spcBef>
                <a:spcPct val="20000"/>
              </a:spcBef>
              <a:spcAft>
                <a:spcPct val="0"/>
              </a:spcAft>
              <a:buChar char="»"/>
              <a:defRPr sz="1400">
                <a:solidFill>
                  <a:schemeClr val="tx1"/>
                </a:solidFill>
                <a:latin typeface="+mn-lt"/>
                <a:ea typeface="+mn-ea"/>
              </a:defRPr>
            </a:lvl8pPr>
            <a:lvl9pPr marL="3436938" indent="-228600" algn="l" rtl="0" eaLnBrk="0" fontAlgn="base" hangingPunct="0">
              <a:spcBef>
                <a:spcPct val="20000"/>
              </a:spcBef>
              <a:spcAft>
                <a:spcPct val="0"/>
              </a:spcAft>
              <a:buChar char="»"/>
              <a:defRPr sz="1400">
                <a:solidFill>
                  <a:schemeClr val="tx1"/>
                </a:solidFill>
                <a:latin typeface="+mn-lt"/>
                <a:ea typeface="+mn-ea"/>
              </a:defRPr>
            </a:lvl9pPr>
          </a:lstStyle>
          <a:p>
            <a:pPr marL="0" indent="0">
              <a:buFontTx/>
              <a:buNone/>
              <a:defRPr/>
            </a:pPr>
            <a:r>
              <a:rPr lang="en-US" dirty="0" smtClean="0"/>
              <a:t>Class context </a:t>
            </a:r>
            <a:r>
              <a:rPr lang="en-US" sz="1800" dirty="0" smtClean="0"/>
              <a:t>(rather instance context)</a:t>
            </a:r>
            <a:endParaRPr lang="en-US" dirty="0" smtClean="0"/>
          </a:p>
          <a:p>
            <a:pPr>
              <a:defRPr/>
            </a:pPr>
            <a:r>
              <a:rPr lang="en-US" sz="1800" dirty="0" smtClean="0"/>
              <a:t>Class scope attributes</a:t>
            </a:r>
          </a:p>
          <a:p>
            <a:pPr>
              <a:defRPr/>
            </a:pPr>
            <a:r>
              <a:rPr lang="en-US" sz="1800" dirty="0" smtClean="0"/>
              <a:t>Instance scope attributes</a:t>
            </a:r>
          </a:p>
          <a:p>
            <a:pPr>
              <a:defRPr/>
            </a:pPr>
            <a:r>
              <a:rPr lang="en-US" sz="1800" dirty="0" err="1" smtClean="0"/>
              <a:t>Rolenames</a:t>
            </a:r>
            <a:r>
              <a:rPr lang="en-US" sz="1800" dirty="0" smtClean="0"/>
              <a:t> of associations</a:t>
            </a:r>
          </a:p>
          <a:p>
            <a:pPr>
              <a:defRPr/>
            </a:pPr>
            <a:r>
              <a:rPr lang="en-US" sz="1800" dirty="0" smtClean="0"/>
              <a:t>Including what is inherited</a:t>
            </a:r>
          </a:p>
          <a:p>
            <a:pPr>
              <a:defRPr/>
            </a:pPr>
            <a:r>
              <a:rPr lang="en-US" sz="1800" dirty="0" smtClean="0"/>
              <a:t>Navigation through the class </a:t>
            </a:r>
            <a:r>
              <a:rPr lang="en-US" sz="1600" dirty="0" smtClean="0"/>
              <a:t>(rather instance)</a:t>
            </a:r>
            <a:r>
              <a:rPr lang="en-US" sz="1800" dirty="0" smtClean="0"/>
              <a:t> diagram</a:t>
            </a:r>
          </a:p>
          <a:p>
            <a:pPr>
              <a:defRPr/>
            </a:pPr>
            <a:r>
              <a:rPr lang="en-US" sz="1800" dirty="0" smtClean="0"/>
              <a:t>Other class names</a:t>
            </a:r>
            <a:endParaRPr lang="en-US" sz="1800" dirty="0"/>
          </a:p>
        </p:txBody>
      </p:sp>
      <p:sp>
        <p:nvSpPr>
          <p:cNvPr id="7" name="Content Placeholder 3"/>
          <p:cNvSpPr txBox="1">
            <a:spLocks/>
          </p:cNvSpPr>
          <p:nvPr/>
        </p:nvSpPr>
        <p:spPr>
          <a:xfrm>
            <a:off x="5003800" y="2205038"/>
            <a:ext cx="3454400" cy="3530600"/>
          </a:xfrm>
          <a:prstGeom prst="rect">
            <a:avLst/>
          </a:prstGeom>
        </p:spPr>
        <p:txBody>
          <a:bodyPr/>
          <a:lstStyle>
            <a:lvl1pPr marL="230188" indent="-230188" algn="l" rtl="0" eaLnBrk="0" fontAlgn="base" hangingPunct="0">
              <a:spcBef>
                <a:spcPct val="20000"/>
              </a:spcBef>
              <a:spcAft>
                <a:spcPct val="0"/>
              </a:spcAft>
              <a:buChar char="•"/>
              <a:defRPr sz="2000">
                <a:solidFill>
                  <a:schemeClr val="tx1"/>
                </a:solidFill>
                <a:latin typeface="+mn-lt"/>
                <a:ea typeface="+mn-ea"/>
                <a:cs typeface="ＭＳ Ｐゴシック" charset="0"/>
              </a:defRPr>
            </a:lvl1pPr>
            <a:lvl2pPr marL="579438" indent="-234950" algn="l" rtl="0" eaLnBrk="0" fontAlgn="base" hangingPunct="0">
              <a:spcBef>
                <a:spcPct val="20000"/>
              </a:spcBef>
              <a:spcAft>
                <a:spcPct val="0"/>
              </a:spcAft>
              <a:buChar char="–"/>
              <a:defRPr>
                <a:solidFill>
                  <a:schemeClr val="tx1"/>
                </a:solidFill>
                <a:latin typeface="+mn-lt"/>
                <a:ea typeface="+mn-ea"/>
              </a:defRPr>
            </a:lvl2pPr>
            <a:lvl3pPr marL="922338" indent="-228600" algn="l" rtl="0" eaLnBrk="0" fontAlgn="base" hangingPunct="0">
              <a:spcBef>
                <a:spcPct val="20000"/>
              </a:spcBef>
              <a:spcAft>
                <a:spcPct val="0"/>
              </a:spcAft>
              <a:buChar char="•"/>
              <a:defRPr sz="1600">
                <a:solidFill>
                  <a:schemeClr val="tx1"/>
                </a:solidFill>
                <a:latin typeface="+mn-lt"/>
                <a:ea typeface="+mn-ea"/>
              </a:defRPr>
            </a:lvl3pPr>
            <a:lvl4pPr marL="1265238" indent="-228600" algn="l" rtl="0" eaLnBrk="0" fontAlgn="base" hangingPunct="0">
              <a:spcBef>
                <a:spcPct val="20000"/>
              </a:spcBef>
              <a:spcAft>
                <a:spcPct val="0"/>
              </a:spcAft>
              <a:buChar char="–"/>
              <a:defRPr sz="1600">
                <a:solidFill>
                  <a:schemeClr val="tx1"/>
                </a:solidFill>
                <a:latin typeface="+mn-lt"/>
                <a:ea typeface="+mn-ea"/>
              </a:defRPr>
            </a:lvl4pPr>
            <a:lvl5pPr marL="1608138" indent="-228600" algn="l" rtl="0" eaLnBrk="0" fontAlgn="base" hangingPunct="0">
              <a:spcBef>
                <a:spcPct val="20000"/>
              </a:spcBef>
              <a:spcAft>
                <a:spcPct val="0"/>
              </a:spcAft>
              <a:buChar char="»"/>
              <a:defRPr sz="1600">
                <a:solidFill>
                  <a:schemeClr val="tx1"/>
                </a:solidFill>
                <a:latin typeface="+mn-lt"/>
                <a:ea typeface="+mn-ea"/>
              </a:defRPr>
            </a:lvl5pPr>
            <a:lvl6pPr marL="2065338" indent="-228600" algn="l" rtl="0" eaLnBrk="0" fontAlgn="base" hangingPunct="0">
              <a:spcBef>
                <a:spcPct val="20000"/>
              </a:spcBef>
              <a:spcAft>
                <a:spcPct val="0"/>
              </a:spcAft>
              <a:buChar char="»"/>
              <a:defRPr sz="1400">
                <a:solidFill>
                  <a:schemeClr val="tx1"/>
                </a:solidFill>
                <a:latin typeface="+mn-lt"/>
                <a:ea typeface="+mn-ea"/>
              </a:defRPr>
            </a:lvl6pPr>
            <a:lvl7pPr marL="2522538" indent="-228600" algn="l" rtl="0" eaLnBrk="0" fontAlgn="base" hangingPunct="0">
              <a:spcBef>
                <a:spcPct val="20000"/>
              </a:spcBef>
              <a:spcAft>
                <a:spcPct val="0"/>
              </a:spcAft>
              <a:buChar char="»"/>
              <a:defRPr sz="1400">
                <a:solidFill>
                  <a:schemeClr val="tx1"/>
                </a:solidFill>
                <a:latin typeface="+mn-lt"/>
                <a:ea typeface="+mn-ea"/>
              </a:defRPr>
            </a:lvl7pPr>
            <a:lvl8pPr marL="2979738" indent="-228600" algn="l" rtl="0" eaLnBrk="0" fontAlgn="base" hangingPunct="0">
              <a:spcBef>
                <a:spcPct val="20000"/>
              </a:spcBef>
              <a:spcAft>
                <a:spcPct val="0"/>
              </a:spcAft>
              <a:buChar char="»"/>
              <a:defRPr sz="1400">
                <a:solidFill>
                  <a:schemeClr val="tx1"/>
                </a:solidFill>
                <a:latin typeface="+mn-lt"/>
                <a:ea typeface="+mn-ea"/>
              </a:defRPr>
            </a:lvl8pPr>
            <a:lvl9pPr marL="3436938" indent="-228600" algn="l" rtl="0" eaLnBrk="0" fontAlgn="base" hangingPunct="0">
              <a:spcBef>
                <a:spcPct val="20000"/>
              </a:spcBef>
              <a:spcAft>
                <a:spcPct val="0"/>
              </a:spcAft>
              <a:buChar char="»"/>
              <a:defRPr sz="1400">
                <a:solidFill>
                  <a:schemeClr val="tx1"/>
                </a:solidFill>
                <a:latin typeface="+mn-lt"/>
                <a:ea typeface="+mn-ea"/>
              </a:defRPr>
            </a:lvl9pPr>
          </a:lstStyle>
          <a:p>
            <a:pPr marL="0" indent="0">
              <a:buFontTx/>
              <a:buNone/>
              <a:defRPr/>
            </a:pPr>
            <a:r>
              <a:rPr lang="en-US" dirty="0" smtClean="0"/>
              <a:t>Operation context</a:t>
            </a:r>
          </a:p>
          <a:p>
            <a:pPr>
              <a:defRPr/>
            </a:pPr>
            <a:r>
              <a:rPr lang="en-US" sz="1800" dirty="0" smtClean="0"/>
              <a:t>Class scope attributes</a:t>
            </a:r>
          </a:p>
          <a:p>
            <a:pPr>
              <a:defRPr/>
            </a:pPr>
            <a:r>
              <a:rPr lang="en-US" sz="1800" dirty="0" smtClean="0"/>
              <a:t>Instance scope attributes</a:t>
            </a:r>
          </a:p>
          <a:p>
            <a:pPr>
              <a:defRPr/>
            </a:pPr>
            <a:r>
              <a:rPr lang="en-US" sz="1800" dirty="0" err="1" smtClean="0"/>
              <a:t>Rolenames</a:t>
            </a:r>
            <a:r>
              <a:rPr lang="en-US" sz="1800" dirty="0" smtClean="0"/>
              <a:t> of associations</a:t>
            </a:r>
          </a:p>
          <a:p>
            <a:pPr>
              <a:defRPr/>
            </a:pPr>
            <a:r>
              <a:rPr lang="en-US" sz="1800" dirty="0" smtClean="0"/>
              <a:t>Including what is inherited</a:t>
            </a:r>
          </a:p>
          <a:p>
            <a:pPr>
              <a:defRPr/>
            </a:pPr>
            <a:r>
              <a:rPr lang="en-US" sz="1800" dirty="0" smtClean="0"/>
              <a:t>Navigation through the class </a:t>
            </a:r>
            <a:r>
              <a:rPr lang="en-US" sz="1600" dirty="0" smtClean="0"/>
              <a:t>(rather instance)</a:t>
            </a:r>
            <a:r>
              <a:rPr lang="en-US" sz="1800" dirty="0" smtClean="0"/>
              <a:t> diagram</a:t>
            </a:r>
          </a:p>
          <a:p>
            <a:pPr>
              <a:defRPr/>
            </a:pPr>
            <a:r>
              <a:rPr lang="en-US" sz="1800" dirty="0" smtClean="0"/>
              <a:t>Other class names</a:t>
            </a:r>
            <a:endParaRPr lang="en-US" dirty="0"/>
          </a:p>
          <a:p>
            <a:pPr>
              <a:defRPr/>
            </a:pPr>
            <a:r>
              <a:rPr lang="en-US" sz="1800" dirty="0" smtClean="0"/>
              <a:t>Operation parameters</a:t>
            </a:r>
          </a:p>
          <a:p>
            <a:pPr>
              <a:defRPr/>
            </a:pPr>
            <a:r>
              <a:rPr lang="en-US" sz="1800" dirty="0" smtClean="0"/>
              <a:t>Values the above had before the execution of the operation</a:t>
            </a:r>
          </a:p>
          <a:p>
            <a:pPr>
              <a:defRPr/>
            </a:pPr>
            <a:r>
              <a:rPr lang="en-US" sz="1800" dirty="0" smtClean="0"/>
              <a:t>Operation return value</a:t>
            </a:r>
          </a:p>
          <a:p>
            <a:pPr>
              <a:defRPr/>
            </a:pPr>
            <a:endParaRPr lang="en-US" sz="1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Class/Instance Scope Model Element</a:t>
            </a:r>
            <a:endParaRPr lang="en-US" dirty="0"/>
          </a:p>
        </p:txBody>
      </p:sp>
      <p:sp>
        <p:nvSpPr>
          <p:cNvPr id="3" name="Content Placeholder 2"/>
          <p:cNvSpPr>
            <a:spLocks noGrp="1"/>
          </p:cNvSpPr>
          <p:nvPr>
            <p:ph idx="1"/>
          </p:nvPr>
        </p:nvSpPr>
        <p:spPr/>
        <p:txBody>
          <a:bodyPr/>
          <a:lstStyle/>
          <a:p>
            <a:pPr>
              <a:defRPr/>
            </a:pPr>
            <a:r>
              <a:rPr lang="en-US" dirty="0" smtClean="0"/>
              <a:t>Context (either class or operation) gives access to</a:t>
            </a:r>
          </a:p>
          <a:p>
            <a:pPr lvl="1">
              <a:defRPr/>
            </a:pPr>
            <a:r>
              <a:rPr lang="en-US" dirty="0" smtClean="0"/>
              <a:t>Class scope attributes</a:t>
            </a:r>
          </a:p>
          <a:p>
            <a:pPr lvl="1">
              <a:defRPr/>
            </a:pPr>
            <a:r>
              <a:rPr lang="en-US" dirty="0" smtClean="0"/>
              <a:t>Instance scope attributes</a:t>
            </a:r>
          </a:p>
          <a:p>
            <a:pPr lvl="1">
              <a:defRPr/>
            </a:pPr>
            <a:r>
              <a:rPr lang="en-US" dirty="0" err="1" smtClean="0"/>
              <a:t>Rolename</a:t>
            </a:r>
            <a:r>
              <a:rPr lang="en-US" dirty="0" smtClean="0"/>
              <a:t> of associations </a:t>
            </a:r>
            <a:r>
              <a:rPr lang="en-US" sz="1400" dirty="0" smtClean="0"/>
              <a:t>(at the other end of the associations from the context)</a:t>
            </a:r>
            <a:endParaRPr lang="en-US" dirty="0" smtClean="0"/>
          </a:p>
          <a:p>
            <a:pPr lvl="1">
              <a:defRPr/>
            </a:pPr>
            <a:r>
              <a:rPr lang="en-US" dirty="0" smtClean="0"/>
              <a:t>Including what is inherited</a:t>
            </a:r>
          </a:p>
          <a:p>
            <a:pPr>
              <a:defRPr/>
            </a:pPr>
            <a:r>
              <a:rPr lang="en-US" b="1" dirty="0" smtClean="0"/>
              <a:t>self</a:t>
            </a:r>
            <a:r>
              <a:rPr lang="en-US" dirty="0" smtClean="0"/>
              <a:t> refers to the instance of the context</a:t>
            </a:r>
          </a:p>
          <a:p>
            <a:pPr marL="0" indent="0">
              <a:spcBef>
                <a:spcPts val="1824"/>
              </a:spcBef>
              <a:buFontTx/>
              <a:buNone/>
              <a:defRPr/>
            </a:pPr>
            <a:r>
              <a:rPr lang="en-US" sz="1800" b="1" dirty="0" smtClean="0"/>
              <a:t>context</a:t>
            </a:r>
            <a:r>
              <a:rPr lang="en-US" sz="1800" dirty="0" smtClean="0"/>
              <a:t> </a:t>
            </a:r>
            <a:r>
              <a:rPr lang="en-US" sz="1800" dirty="0" err="1" smtClean="0"/>
              <a:t>SavingsAccount</a:t>
            </a:r>
            <a:r>
              <a:rPr lang="en-US" sz="1800" dirty="0"/>
              <a:t> </a:t>
            </a:r>
            <a:endParaRPr lang="en-US" sz="1800" dirty="0" smtClean="0"/>
          </a:p>
          <a:p>
            <a:pPr marL="0" indent="0">
              <a:buFontTx/>
              <a:buNone/>
              <a:defRPr/>
            </a:pPr>
            <a:r>
              <a:rPr lang="en-US" sz="1800" b="1" dirty="0" err="1" smtClean="0"/>
              <a:t>inv</a:t>
            </a:r>
            <a:r>
              <a:rPr lang="en-US" sz="1800" b="1" dirty="0" smtClean="0"/>
              <a:t>: </a:t>
            </a:r>
            <a:r>
              <a:rPr lang="en-US" sz="1800" dirty="0" err="1" smtClean="0"/>
              <a:t>self.balance</a:t>
            </a:r>
            <a:r>
              <a:rPr lang="en-US" sz="1800" dirty="0" smtClean="0"/>
              <a:t>&gt;0 and </a:t>
            </a:r>
            <a:r>
              <a:rPr lang="en-US" sz="1800" dirty="0" err="1" smtClean="0"/>
              <a:t>self.balance</a:t>
            </a:r>
            <a:r>
              <a:rPr lang="en-US" sz="1800" dirty="0" smtClean="0"/>
              <a:t>&lt;25000</a:t>
            </a:r>
            <a:endParaRPr lang="en-US" sz="1800" dirty="0"/>
          </a:p>
          <a:p>
            <a:pPr marL="0" indent="0">
              <a:spcBef>
                <a:spcPts val="1824"/>
              </a:spcBef>
              <a:buFontTx/>
              <a:buNone/>
              <a:defRPr/>
            </a:pPr>
            <a:r>
              <a:rPr lang="en-US" sz="1800" b="1" dirty="0" smtClean="0"/>
              <a:t>context</a:t>
            </a:r>
            <a:r>
              <a:rPr lang="en-US" sz="1800" dirty="0" smtClean="0"/>
              <a:t> Adult </a:t>
            </a:r>
          </a:p>
          <a:p>
            <a:pPr marL="0" indent="0">
              <a:buFontTx/>
              <a:buNone/>
              <a:defRPr/>
            </a:pPr>
            <a:r>
              <a:rPr lang="en-US" sz="1800" b="1" dirty="0" err="1" smtClean="0"/>
              <a:t>inv</a:t>
            </a:r>
            <a:r>
              <a:rPr lang="en-US" sz="1800" b="1" dirty="0" smtClean="0"/>
              <a:t>: </a:t>
            </a:r>
            <a:r>
              <a:rPr lang="en-US" sz="1800" dirty="0" err="1" smtClean="0"/>
              <a:t>self.age</a:t>
            </a:r>
            <a:r>
              <a:rPr lang="en-US" sz="1800" dirty="0" smtClean="0"/>
              <a:t>&gt;=18</a:t>
            </a:r>
          </a:p>
          <a:p>
            <a:pPr marL="0" indent="0">
              <a:spcBef>
                <a:spcPts val="1824"/>
              </a:spcBef>
              <a:buFontTx/>
              <a:buNone/>
              <a:defRPr/>
            </a:pPr>
            <a:r>
              <a:rPr lang="en-US" sz="1800" b="1" dirty="0" smtClean="0"/>
              <a:t>context</a:t>
            </a:r>
            <a:r>
              <a:rPr lang="en-US" sz="1800" dirty="0" smtClean="0"/>
              <a:t> Person </a:t>
            </a:r>
          </a:p>
          <a:p>
            <a:pPr marL="0" indent="0">
              <a:buFontTx/>
              <a:buNone/>
              <a:defRPr/>
            </a:pPr>
            <a:r>
              <a:rPr lang="en-US" sz="1800" b="1" dirty="0" err="1" smtClean="0"/>
              <a:t>inv</a:t>
            </a:r>
            <a:r>
              <a:rPr lang="en-US" sz="1800" b="1" dirty="0" smtClean="0"/>
              <a:t>: </a:t>
            </a:r>
            <a:r>
              <a:rPr lang="en-US" sz="1800" dirty="0" err="1" smtClean="0"/>
              <a:t>self.theSavings</a:t>
            </a:r>
            <a:r>
              <a:rPr lang="en-US" sz="1800" dirty="0" smtClean="0"/>
              <a:t> = …</a:t>
            </a:r>
            <a:endParaRPr lang="en-US" sz="1800" dirty="0"/>
          </a:p>
          <a:p>
            <a:pPr marL="0" indent="0">
              <a:buFontTx/>
              <a:buNone/>
              <a:defRPr/>
            </a:pPr>
            <a:endParaRPr lang="en-US" sz="18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134C2DB4-04AB-4140-9409-31861831E9FF}" type="slidenum">
              <a:rPr lang="en-US" smtClean="0"/>
              <a:pPr>
                <a:defRPr/>
              </a:pPr>
              <a:t>61</a:t>
            </a:fld>
            <a:endParaRPr lang="en-US"/>
          </a:p>
        </p:txBody>
      </p:sp>
      <p:grpSp>
        <p:nvGrpSpPr>
          <p:cNvPr id="22" name="Group 21"/>
          <p:cNvGrpSpPr/>
          <p:nvPr/>
        </p:nvGrpSpPr>
        <p:grpSpPr>
          <a:xfrm>
            <a:off x="4945091" y="3500438"/>
            <a:ext cx="3698875" cy="2376487"/>
            <a:chOff x="5207000" y="3500438"/>
            <a:chExt cx="3698875" cy="2376487"/>
          </a:xfrm>
        </p:grpSpPr>
        <p:sp>
          <p:nvSpPr>
            <p:cNvPr id="6" name="Rectangle 5"/>
            <p:cNvSpPr>
              <a:spLocks noChangeArrowheads="1"/>
            </p:cNvSpPr>
            <p:nvPr/>
          </p:nvSpPr>
          <p:spPr bwMode="auto">
            <a:xfrm>
              <a:off x="6227763" y="3500438"/>
              <a:ext cx="2043112" cy="8651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600" dirty="0" err="1">
                  <a:latin typeface="+mn-lt"/>
                </a:rPr>
                <a:t>SavingsAccount</a:t>
              </a:r>
              <a:endParaRPr lang="en-US" sz="1600" dirty="0">
                <a:latin typeface="+mn-lt"/>
              </a:endParaRPr>
            </a:p>
          </p:txBody>
        </p:sp>
        <p:sp>
          <p:nvSpPr>
            <p:cNvPr id="7" name="Rectangle 6"/>
            <p:cNvSpPr>
              <a:spLocks noChangeArrowheads="1"/>
            </p:cNvSpPr>
            <p:nvPr/>
          </p:nvSpPr>
          <p:spPr bwMode="auto">
            <a:xfrm>
              <a:off x="6227763" y="3860800"/>
              <a:ext cx="2043112" cy="2889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defRPr/>
              </a:pPr>
              <a:r>
                <a:rPr lang="en-US" sz="1600" dirty="0">
                  <a:latin typeface="+mn-lt"/>
                </a:rPr>
                <a:t>- balance: Integer</a:t>
              </a:r>
            </a:p>
          </p:txBody>
        </p:sp>
        <p:sp>
          <p:nvSpPr>
            <p:cNvPr id="10" name="Rectangle 9"/>
            <p:cNvSpPr>
              <a:spLocks noChangeArrowheads="1"/>
            </p:cNvSpPr>
            <p:nvPr/>
          </p:nvSpPr>
          <p:spPr bwMode="auto">
            <a:xfrm>
              <a:off x="5207000" y="5013325"/>
              <a:ext cx="1597025" cy="863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600" dirty="0">
                  <a:latin typeface="+mn-lt"/>
                </a:rPr>
                <a:t>Person</a:t>
              </a:r>
            </a:p>
          </p:txBody>
        </p:sp>
        <p:sp>
          <p:nvSpPr>
            <p:cNvPr id="11" name="Rectangle 10"/>
            <p:cNvSpPr>
              <a:spLocks noChangeArrowheads="1"/>
            </p:cNvSpPr>
            <p:nvPr/>
          </p:nvSpPr>
          <p:spPr bwMode="auto">
            <a:xfrm>
              <a:off x="5207000" y="5373688"/>
              <a:ext cx="1597025" cy="2873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defRPr/>
              </a:pPr>
              <a:r>
                <a:rPr lang="en-US" sz="1600" dirty="0">
                  <a:latin typeface="+mn-lt"/>
                </a:rPr>
                <a:t>- age: Integer</a:t>
              </a:r>
            </a:p>
          </p:txBody>
        </p:sp>
        <p:sp>
          <p:nvSpPr>
            <p:cNvPr id="12" name="Rectangle 11"/>
            <p:cNvSpPr>
              <a:spLocks noChangeArrowheads="1"/>
            </p:cNvSpPr>
            <p:nvPr/>
          </p:nvSpPr>
          <p:spPr bwMode="auto">
            <a:xfrm>
              <a:off x="7308850" y="5013325"/>
              <a:ext cx="1597025" cy="863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600" dirty="0">
                  <a:latin typeface="+mn-lt"/>
                </a:rPr>
                <a:t>Adult</a:t>
              </a:r>
            </a:p>
          </p:txBody>
        </p:sp>
        <p:sp>
          <p:nvSpPr>
            <p:cNvPr id="13" name="Rectangle 12"/>
            <p:cNvSpPr>
              <a:spLocks noChangeArrowheads="1"/>
            </p:cNvSpPr>
            <p:nvPr/>
          </p:nvSpPr>
          <p:spPr bwMode="auto">
            <a:xfrm>
              <a:off x="7308850" y="5373688"/>
              <a:ext cx="1597025" cy="2873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defRPr/>
              </a:pPr>
              <a:endParaRPr lang="en-US" sz="1600" dirty="0">
                <a:latin typeface="+mn-lt"/>
              </a:endParaRPr>
            </a:p>
          </p:txBody>
        </p:sp>
        <p:sp>
          <p:nvSpPr>
            <p:cNvPr id="100363" name="Isosceles Triangle 13"/>
            <p:cNvSpPr>
              <a:spLocks noChangeArrowheads="1"/>
            </p:cNvSpPr>
            <p:nvPr/>
          </p:nvSpPr>
          <p:spPr bwMode="auto">
            <a:xfrm rot="-5400000">
              <a:off x="6785770" y="5380846"/>
              <a:ext cx="195262" cy="187325"/>
            </a:xfrm>
            <a:prstGeom prst="triangle">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16" name="Straight Connector 15"/>
            <p:cNvCxnSpPr>
              <a:stCxn id="100363" idx="3"/>
            </p:cNvCxnSpPr>
            <p:nvPr/>
          </p:nvCxnSpPr>
          <p:spPr bwMode="auto">
            <a:xfrm>
              <a:off x="6977064" y="5474509"/>
              <a:ext cx="33178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Connector 17"/>
            <p:cNvCxnSpPr>
              <a:stCxn id="6" idx="2"/>
              <a:endCxn id="10" idx="0"/>
            </p:cNvCxnSpPr>
            <p:nvPr/>
          </p:nvCxnSpPr>
          <p:spPr bwMode="auto">
            <a:xfrm flipH="1">
              <a:off x="6005513" y="4365625"/>
              <a:ext cx="1244600" cy="647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TextBox 18"/>
            <p:cNvSpPr txBox="1"/>
            <p:nvPr/>
          </p:nvSpPr>
          <p:spPr>
            <a:xfrm>
              <a:off x="7143768" y="4335669"/>
              <a:ext cx="1071127" cy="307777"/>
            </a:xfrm>
            <a:prstGeom prst="rect">
              <a:avLst/>
            </a:prstGeom>
            <a:noFill/>
          </p:spPr>
          <p:txBody>
            <a:bodyPr wrap="none">
              <a:spAutoFit/>
            </a:bodyPr>
            <a:lstStyle/>
            <a:p>
              <a:pPr>
                <a:defRPr/>
              </a:pPr>
              <a:r>
                <a:rPr lang="en-US" sz="1400" dirty="0" err="1">
                  <a:latin typeface="+mn-lt"/>
                </a:rPr>
                <a:t>theSavings</a:t>
              </a:r>
              <a:endParaRPr lang="en-US" sz="1400" dirty="0">
                <a:latin typeface="+mn-lt"/>
              </a:endParaRPr>
            </a:p>
          </p:txBody>
        </p:sp>
        <p:sp>
          <p:nvSpPr>
            <p:cNvPr id="17" name="TextBox 16"/>
            <p:cNvSpPr txBox="1"/>
            <p:nvPr/>
          </p:nvSpPr>
          <p:spPr>
            <a:xfrm>
              <a:off x="6643702" y="4335669"/>
              <a:ext cx="284052" cy="307777"/>
            </a:xfrm>
            <a:prstGeom prst="rect">
              <a:avLst/>
            </a:prstGeom>
            <a:noFill/>
          </p:spPr>
          <p:txBody>
            <a:bodyPr wrap="none">
              <a:spAutoFit/>
            </a:bodyPr>
            <a:lstStyle/>
            <a:p>
              <a:pPr>
                <a:defRPr/>
              </a:pPr>
              <a:r>
                <a:rPr lang="en-US" sz="1400" dirty="0">
                  <a:latin typeface="+mn-lt"/>
                </a:rPr>
                <a:t>1</a:t>
              </a: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OCL Types</a:t>
            </a:r>
            <a:endParaRPr lang="en-US" dirty="0"/>
          </a:p>
        </p:txBody>
      </p:sp>
      <p:sp>
        <p:nvSpPr>
          <p:cNvPr id="3" name="Content Placeholder 2"/>
          <p:cNvSpPr>
            <a:spLocks noGrp="1"/>
          </p:cNvSpPr>
          <p:nvPr>
            <p:ph idx="1"/>
          </p:nvPr>
        </p:nvSpPr>
        <p:spPr/>
        <p:txBody>
          <a:bodyPr/>
          <a:lstStyle/>
          <a:p>
            <a:pPr>
              <a:defRPr/>
            </a:pPr>
            <a:r>
              <a:rPr lang="en-US" dirty="0" smtClean="0"/>
              <a:t>OCL is a typed language</a:t>
            </a:r>
          </a:p>
          <a:p>
            <a:pPr>
              <a:defRPr/>
            </a:pPr>
            <a:r>
              <a:rPr lang="en-US" dirty="0" smtClean="0"/>
              <a:t>Available types?</a:t>
            </a:r>
          </a:p>
          <a:p>
            <a:pPr lvl="1">
              <a:defRPr/>
            </a:pPr>
            <a:r>
              <a:rPr lang="en-US" dirty="0" smtClean="0"/>
              <a:t>Primitive types: Boolean, Real, Integer, String</a:t>
            </a:r>
          </a:p>
          <a:p>
            <a:pPr lvl="1">
              <a:defRPr/>
            </a:pPr>
            <a:r>
              <a:rPr lang="en-US" dirty="0" smtClean="0"/>
              <a:t>Collection types: Set, </a:t>
            </a:r>
            <a:r>
              <a:rPr lang="en-US" dirty="0" err="1" smtClean="0"/>
              <a:t>OrderedSet</a:t>
            </a:r>
            <a:r>
              <a:rPr lang="en-US" dirty="0" smtClean="0"/>
              <a:t>, Bag, Ordered Bag</a:t>
            </a:r>
          </a:p>
          <a:p>
            <a:pPr lvl="2">
              <a:lnSpc>
                <a:spcPct val="90000"/>
              </a:lnSpc>
              <a:tabLst>
                <a:tab pos="7550150" algn="l"/>
              </a:tabLst>
              <a:defRPr/>
            </a:pPr>
            <a:r>
              <a:rPr lang="en-US" i="1" dirty="0" smtClean="0"/>
              <a:t>Set</a:t>
            </a:r>
            <a:r>
              <a:rPr lang="en-US" dirty="0" smtClean="0"/>
              <a:t>: cannot contain duplicate items</a:t>
            </a:r>
          </a:p>
          <a:p>
            <a:pPr lvl="2">
              <a:lnSpc>
                <a:spcPct val="90000"/>
              </a:lnSpc>
              <a:tabLst>
                <a:tab pos="7550150" algn="l"/>
              </a:tabLst>
              <a:defRPr/>
            </a:pPr>
            <a:r>
              <a:rPr lang="en-US" i="1" dirty="0" smtClean="0"/>
              <a:t>Bag</a:t>
            </a:r>
            <a:r>
              <a:rPr lang="en-US" dirty="0"/>
              <a:t>: can contain duplicate items</a:t>
            </a:r>
          </a:p>
          <a:p>
            <a:pPr lvl="2">
              <a:lnSpc>
                <a:spcPct val="90000"/>
              </a:lnSpc>
              <a:tabLst>
                <a:tab pos="7550150" algn="l"/>
              </a:tabLst>
              <a:defRPr/>
            </a:pPr>
            <a:r>
              <a:rPr lang="en-US" i="1" dirty="0" err="1" smtClean="0"/>
              <a:t>OrderedSet</a:t>
            </a:r>
            <a:r>
              <a:rPr lang="en-US" dirty="0"/>
              <a:t>: elements of a set are ordered, cannot contain duplicate items </a:t>
            </a:r>
            <a:r>
              <a:rPr lang="en-US" dirty="0" smtClean="0"/>
              <a:t>(recall the </a:t>
            </a:r>
            <a:r>
              <a:rPr lang="en-US" dirty="0">
                <a:latin typeface="Courier New" pitchFamily="49" charset="0"/>
              </a:rPr>
              <a:t>{ordered}</a:t>
            </a:r>
            <a:r>
              <a:rPr lang="en-US" dirty="0"/>
              <a:t> </a:t>
            </a:r>
            <a:r>
              <a:rPr lang="en-US" dirty="0" smtClean="0"/>
              <a:t>constraint)</a:t>
            </a:r>
            <a:endParaRPr lang="en-US" dirty="0"/>
          </a:p>
          <a:p>
            <a:pPr lvl="2">
              <a:lnSpc>
                <a:spcPct val="90000"/>
              </a:lnSpc>
              <a:tabLst>
                <a:tab pos="7550150" algn="l"/>
              </a:tabLst>
              <a:defRPr/>
            </a:pPr>
            <a:r>
              <a:rPr lang="en-US" i="1" dirty="0" err="1" smtClean="0"/>
              <a:t>OrderedBag</a:t>
            </a:r>
            <a:r>
              <a:rPr lang="en-US" dirty="0" smtClean="0"/>
              <a:t>, a.k.a., </a:t>
            </a:r>
            <a:r>
              <a:rPr lang="en-US" i="1" dirty="0" smtClean="0"/>
              <a:t>Sequence</a:t>
            </a:r>
            <a:r>
              <a:rPr lang="en-US" dirty="0" smtClean="0"/>
              <a:t>, </a:t>
            </a:r>
            <a:r>
              <a:rPr lang="en-US" dirty="0"/>
              <a:t>elements of a </a:t>
            </a:r>
            <a:r>
              <a:rPr lang="en-US" dirty="0" smtClean="0"/>
              <a:t>bag </a:t>
            </a:r>
            <a:r>
              <a:rPr lang="en-US" dirty="0"/>
              <a:t>are ordered, </a:t>
            </a:r>
            <a:r>
              <a:rPr lang="en-US" dirty="0" smtClean="0"/>
              <a:t>can contain </a:t>
            </a:r>
            <a:r>
              <a:rPr lang="en-US" dirty="0"/>
              <a:t>duplicate items (recall the </a:t>
            </a:r>
            <a:r>
              <a:rPr lang="en-US" dirty="0">
                <a:latin typeface="Courier New" pitchFamily="49" charset="0"/>
              </a:rPr>
              <a:t>{ordered}</a:t>
            </a:r>
            <a:r>
              <a:rPr lang="en-US" dirty="0"/>
              <a:t> constraint</a:t>
            </a:r>
            <a:r>
              <a:rPr lang="en-US" dirty="0" smtClean="0"/>
              <a:t>)</a:t>
            </a:r>
          </a:p>
          <a:p>
            <a:pPr lvl="1">
              <a:defRPr/>
            </a:pPr>
            <a:r>
              <a:rPr lang="en-US" dirty="0" smtClean="0"/>
              <a:t>Any user-defined class from the class diagram</a:t>
            </a:r>
          </a:p>
          <a:p>
            <a:pPr>
              <a:defRPr/>
            </a:pPr>
            <a:r>
              <a:rPr lang="en-US" dirty="0" smtClean="0"/>
              <a:t>Predefined types (primitives and collection types) have predefined operations</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7B92F674-EDCE-3D40-BBEF-F6D81CDE32D8}"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Boolean Type</a:t>
            </a:r>
            <a:endParaRPr lang="en-US" dirty="0"/>
          </a:p>
        </p:txBody>
      </p:sp>
      <p:sp>
        <p:nvSpPr>
          <p:cNvPr id="3" name="Content Placeholder 2"/>
          <p:cNvSpPr>
            <a:spLocks noGrp="1"/>
          </p:cNvSpPr>
          <p:nvPr>
            <p:ph idx="1"/>
          </p:nvPr>
        </p:nvSpPr>
        <p:spPr>
          <a:xfrm>
            <a:off x="685800" y="4005263"/>
            <a:ext cx="7772400" cy="2090737"/>
          </a:xfrm>
        </p:spPr>
        <p:txBody>
          <a:bodyPr/>
          <a:lstStyle/>
          <a:p>
            <a:pPr>
              <a:defRPr/>
            </a:pPr>
            <a:r>
              <a:rPr lang="en-US" dirty="0" smtClean="0"/>
              <a:t>The ‘=‘ is a first order logic equality, not the assignment ‘=‘ of programming languages.</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4AF96569-D80D-D64D-9CAE-BCC5B981BD17}" type="slidenum">
              <a:rPr lang="en-US" smtClean="0"/>
              <a:pPr>
                <a:defRPr/>
              </a:pPr>
              <a:t>63</a:t>
            </a:fld>
            <a:endParaRPr lang="en-US"/>
          </a:p>
        </p:txBody>
      </p:sp>
      <p:graphicFrame>
        <p:nvGraphicFramePr>
          <p:cNvPr id="6" name="Group 83"/>
          <p:cNvGraphicFramePr>
            <a:graphicFrameLocks/>
          </p:cNvGraphicFramePr>
          <p:nvPr>
            <p:extLst>
              <p:ext uri="{D42A27DB-BD31-4B8C-83A1-F6EECF244321}">
                <p14:modId xmlns:p14="http://schemas.microsoft.com/office/powerpoint/2010/main" xmlns="" val="1475922897"/>
              </p:ext>
            </p:extLst>
          </p:nvPr>
        </p:nvGraphicFramePr>
        <p:xfrm>
          <a:off x="1008063" y="1431925"/>
          <a:ext cx="7451726" cy="2212975"/>
        </p:xfrm>
        <a:graphic>
          <a:graphicData uri="http://schemas.openxmlformats.org/drawingml/2006/table">
            <a:tbl>
              <a:tblPr/>
              <a:tblGrid>
                <a:gridCol w="645886"/>
                <a:gridCol w="648118"/>
                <a:gridCol w="720132"/>
                <a:gridCol w="792145"/>
                <a:gridCol w="901280"/>
                <a:gridCol w="792145"/>
                <a:gridCol w="864157"/>
                <a:gridCol w="1296237"/>
                <a:gridCol w="791626"/>
              </a:tblGrid>
              <a:tr h="6280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rPr>
                        <a:t>a</a:t>
                      </a:r>
                    </a:p>
                  </a:txBody>
                  <a:tcPr marL="91446" marR="91446"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b</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a = b</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rPr>
                        <a:t>a &lt;&gt; b</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rPr>
                        <a:t>a and b</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rPr>
                        <a:t>a or b</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mn-lt"/>
                        </a:rPr>
                        <a:t>a xor b</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a implies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(not (a) or b)</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not(a)</a:t>
                      </a:r>
                    </a:p>
                  </a:txBody>
                  <a:tcPr marL="91446" marR="91446"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false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true</a:t>
                      </a:r>
                    </a:p>
                  </a:txBody>
                  <a:tcPr marL="91446" marR="91446"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Collection Types</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351FF94D-0787-D146-A634-2BADFF97A1BE}" type="slidenum">
              <a:rPr lang="en-US" smtClean="0"/>
              <a:pPr>
                <a:defRPr/>
              </a:pPr>
              <a:t>64</a:t>
            </a:fld>
            <a:endParaRPr lang="en-US"/>
          </a:p>
        </p:txBody>
      </p:sp>
      <p:graphicFrame>
        <p:nvGraphicFramePr>
          <p:cNvPr id="7" name="Table 6"/>
          <p:cNvGraphicFramePr>
            <a:graphicFrameLocks noGrp="1"/>
          </p:cNvGraphicFramePr>
          <p:nvPr/>
        </p:nvGraphicFramePr>
        <p:xfrm>
          <a:off x="827088" y="1184275"/>
          <a:ext cx="7561262" cy="3324223"/>
        </p:xfrm>
        <a:graphic>
          <a:graphicData uri="http://schemas.openxmlformats.org/drawingml/2006/table">
            <a:tbl>
              <a:tblPr firstRow="1" bandRow="1">
                <a:tableStyleId>{5C22544A-7EE6-4342-B048-85BDC9FD1C3A}</a:tableStyleId>
              </a:tblPr>
              <a:tblGrid>
                <a:gridCol w="2083623"/>
                <a:gridCol w="5477639"/>
              </a:tblGrid>
              <a:tr h="370667">
                <a:tc>
                  <a:txBody>
                    <a:bodyPr/>
                    <a:lstStyle/>
                    <a:p>
                      <a:pPr>
                        <a:spcAft>
                          <a:spcPts val="0"/>
                        </a:spcAft>
                      </a:pPr>
                      <a:r>
                        <a:rPr lang="en-GB" sz="1400">
                          <a:effectLst/>
                          <a:latin typeface="+mn-lt"/>
                          <a:ea typeface="Times New Roman"/>
                        </a:rPr>
                        <a:t>Operation</a:t>
                      </a:r>
                      <a:endParaRPr lang="en-US" sz="100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Description</a:t>
                      </a:r>
                      <a:endParaRPr lang="en-US" sz="1000">
                        <a:effectLst/>
                        <a:latin typeface="+mn-lt"/>
                        <a:ea typeface="Times New Roman"/>
                      </a:endParaRPr>
                    </a:p>
                  </a:txBody>
                  <a:tcPr marL="68584" marR="68584" marT="0" marB="0"/>
                </a:tc>
              </a:tr>
              <a:tr h="292871">
                <a:tc>
                  <a:txBody>
                    <a:bodyPr/>
                    <a:lstStyle/>
                    <a:p>
                      <a:pPr>
                        <a:spcAft>
                          <a:spcPts val="0"/>
                        </a:spcAft>
                      </a:pPr>
                      <a:r>
                        <a:rPr lang="en-GB" sz="1400" dirty="0" smtClean="0">
                          <a:effectLst/>
                          <a:latin typeface="+mn-lt"/>
                          <a:ea typeface="Times New Roman"/>
                        </a:rPr>
                        <a:t>size</a:t>
                      </a:r>
                      <a:endParaRPr lang="en-US" sz="1000" dirty="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The number of elements in the collection</a:t>
                      </a:r>
                      <a:endParaRPr lang="en-US" sz="1000">
                        <a:effectLst/>
                        <a:latin typeface="+mn-lt"/>
                        <a:ea typeface="Times New Roman"/>
                      </a:endParaRPr>
                    </a:p>
                  </a:txBody>
                  <a:tcPr marL="68584" marR="68584" marT="0" marB="0"/>
                </a:tc>
              </a:tr>
              <a:tr h="287897">
                <a:tc>
                  <a:txBody>
                    <a:bodyPr/>
                    <a:lstStyle/>
                    <a:p>
                      <a:pPr>
                        <a:spcAft>
                          <a:spcPts val="0"/>
                        </a:spcAft>
                      </a:pPr>
                      <a:r>
                        <a:rPr lang="en-GB" sz="1400">
                          <a:effectLst/>
                          <a:latin typeface="+mn-lt"/>
                          <a:ea typeface="Times New Roman"/>
                        </a:rPr>
                        <a:t>count(object)</a:t>
                      </a:r>
                      <a:endParaRPr lang="en-US" sz="100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The number of occurrences of object in the collection.</a:t>
                      </a:r>
                      <a:endParaRPr lang="en-US" sz="1000">
                        <a:effectLst/>
                        <a:latin typeface="+mn-lt"/>
                        <a:ea typeface="Times New Roman"/>
                      </a:endParaRPr>
                    </a:p>
                  </a:txBody>
                  <a:tcPr marL="68584" marR="68584" marT="0" marB="0"/>
                </a:tc>
              </a:tr>
              <a:tr h="287897">
                <a:tc>
                  <a:txBody>
                    <a:bodyPr/>
                    <a:lstStyle/>
                    <a:p>
                      <a:pPr>
                        <a:spcAft>
                          <a:spcPts val="0"/>
                        </a:spcAft>
                      </a:pPr>
                      <a:r>
                        <a:rPr lang="en-GB" sz="1400">
                          <a:effectLst/>
                          <a:latin typeface="+mn-lt"/>
                          <a:ea typeface="Times New Roman"/>
                        </a:rPr>
                        <a:t>includes(object)</a:t>
                      </a:r>
                      <a:endParaRPr lang="en-US" sz="100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True if the object is an element of the collection.</a:t>
                      </a:r>
                      <a:endParaRPr lang="en-US" sz="1000">
                        <a:effectLst/>
                        <a:latin typeface="+mn-lt"/>
                        <a:ea typeface="Times New Roman"/>
                      </a:endParaRPr>
                    </a:p>
                  </a:txBody>
                  <a:tcPr marL="68584" marR="68584" marT="0" marB="0"/>
                </a:tc>
              </a:tr>
              <a:tr h="426720">
                <a:tc>
                  <a:txBody>
                    <a:bodyPr/>
                    <a:lstStyle/>
                    <a:p>
                      <a:pPr>
                        <a:spcAft>
                          <a:spcPts val="0"/>
                        </a:spcAft>
                      </a:pPr>
                      <a:r>
                        <a:rPr lang="en-GB" sz="1400">
                          <a:effectLst/>
                          <a:latin typeface="+mn-lt"/>
                          <a:ea typeface="Times New Roman"/>
                        </a:rPr>
                        <a:t>includesAll(collection)</a:t>
                      </a:r>
                      <a:endParaRPr lang="en-US" sz="100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True if all elements of the parameter collection are present in the current collection.</a:t>
                      </a:r>
                      <a:endParaRPr lang="en-US" sz="1000">
                        <a:effectLst/>
                        <a:latin typeface="+mn-lt"/>
                        <a:ea typeface="Times New Roman"/>
                      </a:endParaRPr>
                    </a:p>
                  </a:txBody>
                  <a:tcPr marL="68584" marR="68584" marT="0" marB="0"/>
                </a:tc>
              </a:tr>
              <a:tr h="293223">
                <a:tc>
                  <a:txBody>
                    <a:bodyPr/>
                    <a:lstStyle/>
                    <a:p>
                      <a:pPr>
                        <a:spcAft>
                          <a:spcPts val="0"/>
                        </a:spcAft>
                      </a:pPr>
                      <a:r>
                        <a:rPr lang="en-GB" sz="1400">
                          <a:effectLst/>
                          <a:latin typeface="+mn-lt"/>
                          <a:ea typeface="Times New Roman"/>
                        </a:rPr>
                        <a:t>isEmpty</a:t>
                      </a:r>
                      <a:endParaRPr lang="en-US" sz="100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True if the collection contains no elements.</a:t>
                      </a:r>
                      <a:endParaRPr lang="en-US" sz="1000">
                        <a:effectLst/>
                        <a:latin typeface="+mn-lt"/>
                        <a:ea typeface="Times New Roman"/>
                      </a:endParaRPr>
                    </a:p>
                  </a:txBody>
                  <a:tcPr marL="68584" marR="68584" marT="0" marB="0"/>
                </a:tc>
              </a:tr>
              <a:tr h="287897">
                <a:tc>
                  <a:txBody>
                    <a:bodyPr/>
                    <a:lstStyle/>
                    <a:p>
                      <a:pPr>
                        <a:spcAft>
                          <a:spcPts val="0"/>
                        </a:spcAft>
                      </a:pPr>
                      <a:r>
                        <a:rPr lang="en-GB" sz="1400">
                          <a:effectLst/>
                          <a:latin typeface="+mn-lt"/>
                          <a:ea typeface="Times New Roman"/>
                        </a:rPr>
                        <a:t>notEmpty</a:t>
                      </a:r>
                      <a:endParaRPr lang="en-US" sz="100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True if the collection contains one or more elements.</a:t>
                      </a:r>
                      <a:endParaRPr lang="en-US" sz="1000">
                        <a:effectLst/>
                        <a:latin typeface="+mn-lt"/>
                        <a:ea typeface="Times New Roman"/>
                      </a:endParaRPr>
                    </a:p>
                  </a:txBody>
                  <a:tcPr marL="68584" marR="68584" marT="0" marB="0"/>
                </a:tc>
              </a:tr>
              <a:tr h="287897">
                <a:tc>
                  <a:txBody>
                    <a:bodyPr/>
                    <a:lstStyle/>
                    <a:p>
                      <a:pPr>
                        <a:spcAft>
                          <a:spcPts val="0"/>
                        </a:spcAft>
                      </a:pPr>
                      <a:r>
                        <a:rPr lang="en-GB" sz="1400">
                          <a:effectLst/>
                          <a:latin typeface="+mn-lt"/>
                          <a:ea typeface="Times New Roman"/>
                        </a:rPr>
                        <a:t>iterate(expression)</a:t>
                      </a:r>
                      <a:endParaRPr lang="en-US" sz="100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Expression is evaluated for every element in the collection. </a:t>
                      </a:r>
                      <a:endParaRPr lang="en-US" sz="1000">
                        <a:effectLst/>
                        <a:latin typeface="+mn-lt"/>
                        <a:ea typeface="Times New Roman"/>
                      </a:endParaRPr>
                    </a:p>
                  </a:txBody>
                  <a:tcPr marL="68584" marR="68584" marT="0" marB="0"/>
                </a:tc>
              </a:tr>
              <a:tr h="287897">
                <a:tc>
                  <a:txBody>
                    <a:bodyPr/>
                    <a:lstStyle/>
                    <a:p>
                      <a:pPr>
                        <a:spcAft>
                          <a:spcPts val="0"/>
                        </a:spcAft>
                      </a:pPr>
                      <a:r>
                        <a:rPr lang="en-GB" sz="1400">
                          <a:effectLst/>
                          <a:latin typeface="+mn-lt"/>
                          <a:ea typeface="Times New Roman"/>
                        </a:rPr>
                        <a:t>sum</a:t>
                      </a:r>
                      <a:endParaRPr lang="en-US" sz="100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The addition of all elements in the collection.</a:t>
                      </a:r>
                      <a:endParaRPr lang="en-US" sz="1000">
                        <a:effectLst/>
                        <a:latin typeface="+mn-lt"/>
                        <a:ea typeface="Times New Roman"/>
                      </a:endParaRPr>
                    </a:p>
                  </a:txBody>
                  <a:tcPr marL="68584" marR="68584" marT="0" marB="0"/>
                </a:tc>
              </a:tr>
              <a:tr h="287897">
                <a:tc>
                  <a:txBody>
                    <a:bodyPr/>
                    <a:lstStyle/>
                    <a:p>
                      <a:pPr>
                        <a:spcAft>
                          <a:spcPts val="0"/>
                        </a:spcAft>
                      </a:pPr>
                      <a:r>
                        <a:rPr lang="en-GB" sz="1400">
                          <a:effectLst/>
                          <a:latin typeface="+mn-lt"/>
                          <a:ea typeface="Times New Roman"/>
                        </a:rPr>
                        <a:t>exists(expression)</a:t>
                      </a:r>
                      <a:endParaRPr lang="en-US" sz="1000">
                        <a:effectLst/>
                        <a:latin typeface="+mn-lt"/>
                        <a:ea typeface="Times New Roman"/>
                      </a:endParaRPr>
                    </a:p>
                  </a:txBody>
                  <a:tcPr marL="68584" marR="68584" marT="0" marB="0"/>
                </a:tc>
                <a:tc>
                  <a:txBody>
                    <a:bodyPr/>
                    <a:lstStyle/>
                    <a:p>
                      <a:pPr>
                        <a:spcAft>
                          <a:spcPts val="0"/>
                        </a:spcAft>
                      </a:pPr>
                      <a:r>
                        <a:rPr lang="en-GB" sz="1400">
                          <a:effectLst/>
                          <a:latin typeface="+mn-lt"/>
                          <a:ea typeface="Times New Roman"/>
                        </a:rPr>
                        <a:t>True if expression is true for at least one element in the collection.</a:t>
                      </a:r>
                      <a:endParaRPr lang="en-US" sz="1000">
                        <a:effectLst/>
                        <a:latin typeface="+mn-lt"/>
                        <a:ea typeface="Times New Roman"/>
                      </a:endParaRPr>
                    </a:p>
                  </a:txBody>
                  <a:tcPr marL="68584" marR="68584" marT="0" marB="0"/>
                </a:tc>
              </a:tr>
              <a:tr h="213360">
                <a:tc>
                  <a:txBody>
                    <a:bodyPr/>
                    <a:lstStyle/>
                    <a:p>
                      <a:pPr>
                        <a:spcAft>
                          <a:spcPts val="0"/>
                        </a:spcAft>
                      </a:pPr>
                      <a:r>
                        <a:rPr lang="en-GB" sz="1400" dirty="0" err="1">
                          <a:effectLst/>
                          <a:latin typeface="+mn-lt"/>
                          <a:ea typeface="Times New Roman"/>
                        </a:rPr>
                        <a:t>forAll</a:t>
                      </a:r>
                      <a:r>
                        <a:rPr lang="en-GB" sz="1400" dirty="0">
                          <a:effectLst/>
                          <a:latin typeface="+mn-lt"/>
                          <a:ea typeface="Times New Roman"/>
                        </a:rPr>
                        <a:t>(expression)</a:t>
                      </a:r>
                      <a:endParaRPr lang="en-US" sz="1000" dirty="0">
                        <a:effectLst/>
                        <a:latin typeface="+mn-lt"/>
                        <a:ea typeface="Times New Roman"/>
                      </a:endParaRPr>
                    </a:p>
                  </a:txBody>
                  <a:tcPr marL="68584" marR="68584" marT="0" marB="0"/>
                </a:tc>
                <a:tc>
                  <a:txBody>
                    <a:bodyPr/>
                    <a:lstStyle/>
                    <a:p>
                      <a:pPr>
                        <a:spcAft>
                          <a:spcPts val="0"/>
                        </a:spcAft>
                      </a:pPr>
                      <a:r>
                        <a:rPr lang="en-GB" sz="1400" dirty="0">
                          <a:effectLst/>
                          <a:latin typeface="+mn-lt"/>
                          <a:ea typeface="Times New Roman"/>
                        </a:rPr>
                        <a:t>True if expression is true for all elements.</a:t>
                      </a:r>
                      <a:endParaRPr lang="en-US" sz="1000" dirty="0">
                        <a:effectLst/>
                        <a:latin typeface="+mn-lt"/>
                        <a:ea typeface="Times New Roman"/>
                      </a:endParaRPr>
                    </a:p>
                  </a:txBody>
                  <a:tcPr marL="68584" marR="68584" marT="0" marB="0"/>
                </a:tc>
              </a:tr>
            </a:tbl>
          </a:graphicData>
        </a:graphic>
      </p:graphicFrame>
      <p:sp>
        <p:nvSpPr>
          <p:cNvPr id="8" name="Content Placeholder 2"/>
          <p:cNvSpPr>
            <a:spLocks noGrp="1"/>
          </p:cNvSpPr>
          <p:nvPr>
            <p:ph idx="1"/>
          </p:nvPr>
        </p:nvSpPr>
        <p:spPr>
          <a:xfrm>
            <a:off x="685800" y="4724400"/>
            <a:ext cx="7772400" cy="1371600"/>
          </a:xfrm>
        </p:spPr>
        <p:txBody>
          <a:bodyPr/>
          <a:lstStyle/>
          <a:p>
            <a:pPr>
              <a:defRPr/>
            </a:pPr>
            <a:r>
              <a:rPr lang="en-US" sz="1600" dirty="0" smtClean="0"/>
              <a:t>When using a collection operation, use the </a:t>
            </a:r>
            <a:r>
              <a:rPr lang="en-US" sz="1600" dirty="0" smtClean="0">
                <a:solidFill>
                  <a:srgbClr val="0000FF"/>
                </a:solidFill>
              </a:rPr>
              <a:t>invocation operator</a:t>
            </a:r>
            <a:r>
              <a:rPr lang="en-US" sz="1600" dirty="0" smtClean="0"/>
              <a:t> “-&gt;”</a:t>
            </a:r>
          </a:p>
          <a:p>
            <a:pPr lvl="1">
              <a:defRPr/>
            </a:pPr>
            <a:r>
              <a:rPr lang="en-US" sz="1400" dirty="0" smtClean="0"/>
              <a:t>e.g., </a:t>
            </a:r>
            <a:r>
              <a:rPr lang="en-US" sz="1400" dirty="0" err="1" smtClean="0"/>
              <a:t>aColl</a:t>
            </a:r>
            <a:r>
              <a:rPr lang="en-US" sz="1400" dirty="0" smtClean="0"/>
              <a:t>-&gt;size() &gt; 0</a:t>
            </a:r>
          </a:p>
          <a:p>
            <a:pPr lvl="1">
              <a:defRPr/>
            </a:pPr>
            <a:r>
              <a:rPr lang="en-US" sz="1400" dirty="0" smtClean="0"/>
              <a:t>e.g., </a:t>
            </a:r>
            <a:r>
              <a:rPr lang="en-US" sz="1400" dirty="0" err="1" smtClean="0"/>
              <a:t>aColl</a:t>
            </a:r>
            <a:r>
              <a:rPr lang="en-US" sz="1400" dirty="0" smtClean="0"/>
              <a:t>-&gt;</a:t>
            </a:r>
            <a:r>
              <a:rPr lang="en-US" sz="1400" dirty="0" err="1" smtClean="0"/>
              <a:t>isEmpty</a:t>
            </a:r>
            <a:r>
              <a:rPr lang="en-US" sz="1400" dirty="0" smtClean="0"/>
              <a:t> = false</a:t>
            </a:r>
            <a:endParaRPr lang="en-US" sz="1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Collection Types</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44B7A4C9-D6B1-B440-84B2-0EC19576E355}" type="slidenum">
              <a:rPr lang="en-US" smtClean="0"/>
              <a:pPr>
                <a:defRPr/>
              </a:pPr>
              <a:t>65</a:t>
            </a:fld>
            <a:endParaRPr lang="en-US"/>
          </a:p>
        </p:txBody>
      </p:sp>
      <p:graphicFrame>
        <p:nvGraphicFramePr>
          <p:cNvPr id="6" name="Table 5"/>
          <p:cNvGraphicFramePr>
            <a:graphicFrameLocks noGrp="1"/>
          </p:cNvGraphicFramePr>
          <p:nvPr/>
        </p:nvGraphicFramePr>
        <p:xfrm>
          <a:off x="323850" y="1025525"/>
          <a:ext cx="8640764" cy="5211810"/>
        </p:xfrm>
        <a:graphic>
          <a:graphicData uri="http://schemas.openxmlformats.org/drawingml/2006/table">
            <a:tbl>
              <a:tblPr firstRow="1" bandRow="1">
                <a:tableStyleId>{5C22544A-7EE6-4342-B048-85BDC9FD1C3A}</a:tableStyleId>
              </a:tblPr>
              <a:tblGrid>
                <a:gridCol w="2736242"/>
                <a:gridCol w="504045"/>
                <a:gridCol w="1152102"/>
                <a:gridCol w="576051"/>
                <a:gridCol w="1080095"/>
                <a:gridCol w="2592229"/>
              </a:tblGrid>
              <a:tr h="304779">
                <a:tc>
                  <a:txBody>
                    <a:bodyPr/>
                    <a:lstStyle/>
                    <a:p>
                      <a:r>
                        <a:rPr lang="en-US" sz="1400" dirty="0" smtClean="0"/>
                        <a:t>Operation</a:t>
                      </a:r>
                      <a:endParaRPr lang="en-US" sz="1400" dirty="0"/>
                    </a:p>
                  </a:txBody>
                  <a:tcPr marL="91438" marR="91438" marT="45711" marB="45711"/>
                </a:tc>
                <a:tc>
                  <a:txBody>
                    <a:bodyPr/>
                    <a:lstStyle/>
                    <a:p>
                      <a:r>
                        <a:rPr lang="en-US" sz="1400" dirty="0" smtClean="0"/>
                        <a:t>Set</a:t>
                      </a:r>
                      <a:endParaRPr lang="en-US" sz="1400" dirty="0"/>
                    </a:p>
                  </a:txBody>
                  <a:tcPr marL="91438" marR="91438" marT="45711" marB="45711"/>
                </a:tc>
                <a:tc>
                  <a:txBody>
                    <a:bodyPr/>
                    <a:lstStyle/>
                    <a:p>
                      <a:r>
                        <a:rPr lang="en-US" sz="1400" dirty="0" err="1" smtClean="0"/>
                        <a:t>OrderedSet</a:t>
                      </a:r>
                      <a:endParaRPr lang="en-US" sz="1400" dirty="0"/>
                    </a:p>
                  </a:txBody>
                  <a:tcPr marL="91438" marR="91438" marT="45711" marB="45711"/>
                </a:tc>
                <a:tc>
                  <a:txBody>
                    <a:bodyPr/>
                    <a:lstStyle/>
                    <a:p>
                      <a:r>
                        <a:rPr lang="en-US" sz="1400" dirty="0" smtClean="0"/>
                        <a:t>Bag</a:t>
                      </a:r>
                      <a:endParaRPr lang="en-US" sz="1400" dirty="0"/>
                    </a:p>
                  </a:txBody>
                  <a:tcPr marL="91438" marR="91438" marT="45711" marB="45711"/>
                </a:tc>
                <a:tc>
                  <a:txBody>
                    <a:bodyPr/>
                    <a:lstStyle/>
                    <a:p>
                      <a:r>
                        <a:rPr lang="en-US" sz="1400" dirty="0" smtClean="0"/>
                        <a:t>Sequence</a:t>
                      </a:r>
                      <a:endParaRPr lang="en-US" sz="1400" dirty="0"/>
                    </a:p>
                  </a:txBody>
                  <a:tcPr marL="91438" marR="91438" marT="45711" marB="45711"/>
                </a:tc>
                <a:tc>
                  <a:txBody>
                    <a:bodyPr/>
                    <a:lstStyle/>
                    <a:p>
                      <a:r>
                        <a:rPr lang="en-US" sz="1400" dirty="0" smtClean="0"/>
                        <a:t>Description</a:t>
                      </a:r>
                      <a:endParaRPr lang="en-US" sz="1400" dirty="0"/>
                    </a:p>
                  </a:txBody>
                  <a:tcPr marL="91438" marR="91438" marT="45711" marB="45711"/>
                </a:tc>
              </a:tr>
              <a:tr h="304779">
                <a:tc>
                  <a:txBody>
                    <a:bodyPr/>
                    <a:lstStyle/>
                    <a:p>
                      <a:r>
                        <a:rPr lang="en-US" sz="1400" dirty="0" smtClean="0"/>
                        <a:t>=, &lt;&gt;</a:t>
                      </a:r>
                      <a:endParaRPr lang="en-US" sz="1400" dirty="0"/>
                    </a:p>
                  </a:txBody>
                  <a:tcPr marL="35999" marR="35999" marT="0" marB="0"/>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Equal, not equal</a:t>
                      </a:r>
                      <a:endParaRPr lang="en-US" sz="1400" dirty="0"/>
                    </a:p>
                  </a:txBody>
                  <a:tcPr marL="91438" marR="91438" marT="45711" marB="45711"/>
                </a:tc>
              </a:tr>
              <a:tr h="304779">
                <a:tc>
                  <a:txBody>
                    <a:bodyPr/>
                    <a:lstStyle/>
                    <a:p>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{1,4,6} - {4,5}={6}</a:t>
                      </a:r>
                      <a:endParaRPr lang="en-US" sz="1400" dirty="0"/>
                    </a:p>
                  </a:txBody>
                  <a:tcPr marL="91438" marR="91438" marT="45711" marB="45711"/>
                </a:tc>
              </a:tr>
              <a:tr h="304779">
                <a:tc>
                  <a:txBody>
                    <a:bodyPr/>
                    <a:lstStyle/>
                    <a:p>
                      <a:r>
                        <a:rPr lang="en-US" sz="1400" dirty="0" err="1" smtClean="0"/>
                        <a:t>symetricDifference</a:t>
                      </a:r>
                      <a:r>
                        <a:rPr lang="en-US" sz="1400" dirty="0" smtClean="0"/>
                        <a:t>(</a:t>
                      </a:r>
                      <a:r>
                        <a:rPr lang="en-US" sz="1400" dirty="0" err="1" smtClean="0"/>
                        <a:t>coll</a:t>
                      </a:r>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{1,4,6} </a:t>
                      </a:r>
                      <a:r>
                        <a:rPr lang="en-US" sz="1400" dirty="0" err="1" smtClean="0"/>
                        <a:t>symDiff</a:t>
                      </a:r>
                      <a:r>
                        <a:rPr lang="en-US" sz="1400" dirty="0" smtClean="0"/>
                        <a:t> {4,5}={1,5,6}</a:t>
                      </a:r>
                      <a:endParaRPr lang="en-US" sz="1400" dirty="0"/>
                    </a:p>
                  </a:txBody>
                  <a:tcPr marL="91438" marR="91438" marT="45711" marB="45711"/>
                </a:tc>
              </a:tr>
              <a:tr h="304779">
                <a:tc>
                  <a:txBody>
                    <a:bodyPr/>
                    <a:lstStyle/>
                    <a:p>
                      <a:r>
                        <a:rPr lang="en-US" sz="1400" dirty="0" smtClean="0"/>
                        <a:t>append(object), prepend(object)</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Self-explanatory</a:t>
                      </a:r>
                      <a:endParaRPr lang="en-US" sz="1400" dirty="0"/>
                    </a:p>
                  </a:txBody>
                  <a:tcPr marL="91438" marR="91438" marT="45711" marB="45711"/>
                </a:tc>
              </a:tr>
              <a:tr h="304779">
                <a:tc>
                  <a:txBody>
                    <a:bodyPr/>
                    <a:lstStyle/>
                    <a:p>
                      <a:r>
                        <a:rPr lang="en-US" sz="1400" dirty="0" err="1" smtClean="0"/>
                        <a:t>asBag</a:t>
                      </a:r>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Results in a</a:t>
                      </a:r>
                      <a:r>
                        <a:rPr lang="en-US" sz="1400" baseline="0" dirty="0" smtClean="0"/>
                        <a:t> bag collection</a:t>
                      </a:r>
                      <a:endParaRPr lang="en-US" sz="1400" dirty="0"/>
                    </a:p>
                  </a:txBody>
                  <a:tcPr marL="91438" marR="91438" marT="45711" marB="45711"/>
                </a:tc>
              </a:tr>
              <a:tr h="518137">
                <a:tc>
                  <a:txBody>
                    <a:bodyPr/>
                    <a:lstStyle/>
                    <a:p>
                      <a:r>
                        <a:rPr lang="en-US" sz="1400" dirty="0" err="1" smtClean="0"/>
                        <a:t>asOrderedSet</a:t>
                      </a:r>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Removes duplicates, order is random</a:t>
                      </a:r>
                      <a:endParaRPr lang="en-US" sz="1400" dirty="0"/>
                    </a:p>
                  </a:txBody>
                  <a:tcPr marL="91438" marR="91438" marT="45711" marB="45711"/>
                </a:tc>
              </a:tr>
              <a:tr h="304779">
                <a:tc>
                  <a:txBody>
                    <a:bodyPr/>
                    <a:lstStyle/>
                    <a:p>
                      <a:r>
                        <a:rPr lang="en-US" sz="1400" dirty="0" err="1" smtClean="0"/>
                        <a:t>asSequence</a:t>
                      </a:r>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Order is random</a:t>
                      </a:r>
                      <a:endParaRPr lang="en-US" sz="1400" dirty="0"/>
                    </a:p>
                  </a:txBody>
                  <a:tcPr marL="91438" marR="91438" marT="45711" marB="45711"/>
                </a:tc>
              </a:tr>
              <a:tr h="304779">
                <a:tc>
                  <a:txBody>
                    <a:bodyPr/>
                    <a:lstStyle/>
                    <a:p>
                      <a:r>
                        <a:rPr lang="en-US" sz="1400" dirty="0" err="1" smtClean="0"/>
                        <a:t>asSet</a:t>
                      </a:r>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Removes duplicates</a:t>
                      </a:r>
                      <a:endParaRPr lang="en-US" sz="1400" dirty="0"/>
                    </a:p>
                  </a:txBody>
                  <a:tcPr marL="91438" marR="91438" marT="45711" marB="45711"/>
                </a:tc>
              </a:tr>
              <a:tr h="731495">
                <a:tc>
                  <a:txBody>
                    <a:bodyPr/>
                    <a:lstStyle/>
                    <a:p>
                      <a:r>
                        <a:rPr lang="en-US" sz="1400" dirty="0" smtClean="0"/>
                        <a:t>excluding(object)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Removes</a:t>
                      </a:r>
                      <a:r>
                        <a:rPr lang="en-US" sz="1400" baseline="0" dirty="0" smtClean="0"/>
                        <a:t> the object from the collection (set) or any duplicate of it (bag)</a:t>
                      </a:r>
                      <a:endParaRPr lang="en-US" sz="1400" dirty="0"/>
                    </a:p>
                  </a:txBody>
                  <a:tcPr marL="91438" marR="91438" marT="45711" marB="45711"/>
                </a:tc>
              </a:tr>
              <a:tr h="304779">
                <a:tc>
                  <a:txBody>
                    <a:bodyPr/>
                    <a:lstStyle/>
                    <a:p>
                      <a:r>
                        <a:rPr lang="en-US" sz="1400" dirty="0" smtClean="0"/>
                        <a:t>first(), last()</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Self-explanatory</a:t>
                      </a:r>
                      <a:endParaRPr lang="en-US" sz="1400" dirty="0"/>
                    </a:p>
                  </a:txBody>
                  <a:tcPr marL="91438" marR="91438" marT="45711" marB="45711"/>
                </a:tc>
              </a:tr>
              <a:tr h="304779">
                <a:tc>
                  <a:txBody>
                    <a:bodyPr/>
                    <a:lstStyle/>
                    <a:p>
                      <a:r>
                        <a:rPr lang="en-US" sz="1400" dirty="0" smtClean="0"/>
                        <a:t>including(object)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Adding an element</a:t>
                      </a:r>
                      <a:endParaRPr lang="en-US" sz="1400" dirty="0"/>
                    </a:p>
                  </a:txBody>
                  <a:tcPr marL="91438" marR="91438" marT="45711" marB="45711"/>
                </a:tc>
              </a:tr>
              <a:tr h="304779">
                <a:tc>
                  <a:txBody>
                    <a:bodyPr/>
                    <a:lstStyle/>
                    <a:p>
                      <a:r>
                        <a:rPr lang="en-US" sz="1400" dirty="0" smtClean="0"/>
                        <a:t>at(index), </a:t>
                      </a:r>
                      <a:r>
                        <a:rPr lang="en-US" sz="1400" dirty="0" err="1" smtClean="0"/>
                        <a:t>insertAt</a:t>
                      </a:r>
                      <a:r>
                        <a:rPr lang="en-US" sz="1400" dirty="0" smtClean="0"/>
                        <a:t>(index, object)</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Self-explanatory</a:t>
                      </a:r>
                      <a:endParaRPr lang="en-US" sz="1400" dirty="0"/>
                    </a:p>
                  </a:txBody>
                  <a:tcPr marL="91438" marR="91438" marT="45711" marB="45711"/>
                </a:tc>
              </a:tr>
              <a:tr h="304779">
                <a:tc>
                  <a:txBody>
                    <a:bodyPr/>
                    <a:lstStyle/>
                    <a:p>
                      <a:r>
                        <a:rPr lang="en-US" sz="1400" dirty="0" smtClean="0"/>
                        <a:t>intersection(</a:t>
                      </a:r>
                      <a:r>
                        <a:rPr lang="en-US" sz="1400" dirty="0" err="1" smtClean="0"/>
                        <a:t>coll</a:t>
                      </a:r>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a:t>
                      </a:r>
                      <a:endParaRPr lang="en-US" sz="1400" dirty="0"/>
                    </a:p>
                  </a:txBody>
                  <a:tcPr marL="91438" marR="91438" marT="45711" marB="45711"/>
                </a:tc>
                <a:tc>
                  <a:txBody>
                    <a:bodyPr/>
                    <a:lstStyle/>
                    <a:p>
                      <a:r>
                        <a:rPr lang="en-US" sz="1400" dirty="0" smtClean="0"/>
                        <a:t>Self-explanatory</a:t>
                      </a:r>
                      <a:endParaRPr lang="en-US" sz="1400" dirty="0"/>
                    </a:p>
                  </a:txBody>
                  <a:tcPr marL="91438" marR="91438" marT="45711" marB="45711"/>
                </a:tc>
              </a:tr>
              <a:tr h="304779">
                <a:tc>
                  <a:txBody>
                    <a:bodyPr/>
                    <a:lstStyle/>
                    <a:p>
                      <a:r>
                        <a:rPr lang="en-US" sz="1400" dirty="0" smtClean="0"/>
                        <a:t>union(</a:t>
                      </a:r>
                      <a:r>
                        <a:rPr lang="en-US" sz="1400" dirty="0" err="1" smtClean="0"/>
                        <a:t>coll</a:t>
                      </a:r>
                      <a:r>
                        <a:rPr lang="en-US" sz="1400" dirty="0" smtClean="0"/>
                        <a:t>)</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X</a:t>
                      </a:r>
                      <a:endParaRPr lang="en-US" sz="1400" dirty="0"/>
                    </a:p>
                  </a:txBody>
                  <a:tcPr marL="91438" marR="91438" marT="45711" marB="45711"/>
                </a:tc>
                <a:tc>
                  <a:txBody>
                    <a:bodyPr/>
                    <a:lstStyle/>
                    <a:p>
                      <a:r>
                        <a:rPr lang="en-US" sz="1400" dirty="0" smtClean="0"/>
                        <a:t>Self-explanatory</a:t>
                      </a:r>
                      <a:endParaRPr lang="en-US" sz="1400" dirty="0"/>
                    </a:p>
                  </a:txBody>
                  <a:tcPr marL="91438" marR="91438" marT="45711" marB="45711"/>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Navigation Expression</a:t>
            </a:r>
            <a:endParaRPr lang="en-US" dirty="0"/>
          </a:p>
        </p:txBody>
      </p:sp>
      <p:sp>
        <p:nvSpPr>
          <p:cNvPr id="3" name="Content Placeholder 2"/>
          <p:cNvSpPr>
            <a:spLocks noGrp="1"/>
          </p:cNvSpPr>
          <p:nvPr>
            <p:ph idx="1"/>
          </p:nvPr>
        </p:nvSpPr>
        <p:spPr/>
        <p:txBody>
          <a:bodyPr/>
          <a:lstStyle/>
          <a:p>
            <a:pPr>
              <a:defRPr/>
            </a:pPr>
            <a:r>
              <a:rPr lang="en-US" dirty="0" smtClean="0"/>
              <a:t>Navigation is the process whereby you follow links from a source object to one or more target objects.</a:t>
            </a:r>
          </a:p>
          <a:p>
            <a:pPr>
              <a:defRPr/>
            </a:pPr>
            <a:r>
              <a:rPr lang="en-US" dirty="0"/>
              <a:t>OCL navigation expressions can refer to any of the following:</a:t>
            </a:r>
          </a:p>
          <a:p>
            <a:pPr lvl="1">
              <a:defRPr/>
            </a:pPr>
            <a:r>
              <a:rPr lang="en-US" dirty="0" smtClean="0"/>
              <a:t>Classes and interfaces</a:t>
            </a:r>
            <a:endParaRPr lang="en-US" dirty="0"/>
          </a:p>
          <a:p>
            <a:pPr lvl="1">
              <a:defRPr/>
            </a:pPr>
            <a:r>
              <a:rPr lang="en-US" dirty="0"/>
              <a:t>Attributes</a:t>
            </a:r>
          </a:p>
          <a:p>
            <a:pPr lvl="1">
              <a:defRPr/>
            </a:pPr>
            <a:r>
              <a:rPr lang="en-US" dirty="0"/>
              <a:t>Association </a:t>
            </a:r>
            <a:r>
              <a:rPr lang="en-US" dirty="0" smtClean="0"/>
              <a:t>ends</a:t>
            </a:r>
            <a:endParaRPr lang="en-US" dirty="0"/>
          </a:p>
          <a:p>
            <a:pPr lvl="1">
              <a:defRPr/>
            </a:pPr>
            <a:r>
              <a:rPr lang="en-US" dirty="0"/>
              <a:t>Query </a:t>
            </a:r>
            <a:r>
              <a:rPr lang="en-US" dirty="0" smtClean="0"/>
              <a:t>operations</a:t>
            </a:r>
          </a:p>
          <a:p>
            <a:pPr lvl="2">
              <a:defRPr/>
            </a:pPr>
            <a:r>
              <a:rPr lang="en-US" dirty="0" smtClean="0"/>
              <a:t>these </a:t>
            </a:r>
            <a:r>
              <a:rPr lang="en-US" dirty="0"/>
              <a:t>are operations that have the property </a:t>
            </a:r>
            <a:r>
              <a:rPr lang="en-US" dirty="0" err="1"/>
              <a:t>isQuery</a:t>
            </a:r>
            <a:r>
              <a:rPr lang="en-US" dirty="0"/>
              <a:t> set to </a:t>
            </a:r>
            <a:r>
              <a:rPr lang="en-US" dirty="0" smtClean="0"/>
              <a:t>true.</a:t>
            </a:r>
          </a:p>
          <a:p>
            <a:pPr lvl="2">
              <a:defRPr/>
            </a:pPr>
            <a:r>
              <a:rPr lang="en-US" dirty="0"/>
              <a:t>t</a:t>
            </a:r>
            <a:r>
              <a:rPr lang="en-US" dirty="0" smtClean="0"/>
              <a:t>hey do not change attribute values, contents of collection, …</a:t>
            </a:r>
          </a:p>
          <a:p>
            <a:pPr lvl="2">
              <a:defRPr/>
            </a:pPr>
            <a:r>
              <a:rPr lang="en-US" dirty="0" smtClean="0"/>
              <a:t>i.e., no side effect when calling them.</a:t>
            </a:r>
          </a:p>
          <a:p>
            <a:pPr lvl="2">
              <a:defRPr/>
            </a:pPr>
            <a:r>
              <a:rPr lang="en-US" dirty="0" smtClean="0"/>
              <a:t>e.g., </a:t>
            </a:r>
            <a:r>
              <a:rPr lang="en-US" dirty="0" err="1" smtClean="0"/>
              <a:t>getName</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EC88E153-E3AD-114A-A5A7-3D1FAE785158}"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Navigation Expression</a:t>
            </a:r>
            <a:endParaRPr lang="en-US" dirty="0"/>
          </a:p>
        </p:txBody>
      </p:sp>
      <p:sp>
        <p:nvSpPr>
          <p:cNvPr id="3" name="Content Placeholder 2"/>
          <p:cNvSpPr>
            <a:spLocks noGrp="1"/>
          </p:cNvSpPr>
          <p:nvPr>
            <p:ph idx="1"/>
          </p:nvPr>
        </p:nvSpPr>
        <p:spPr/>
        <p:txBody>
          <a:bodyPr/>
          <a:lstStyle/>
          <a:p>
            <a:pPr>
              <a:defRPr/>
            </a:pPr>
            <a:r>
              <a:rPr lang="en-US" dirty="0" smtClean="0"/>
              <a:t>To navigate associations, use:</a:t>
            </a:r>
          </a:p>
          <a:p>
            <a:pPr lvl="1">
              <a:defRPr/>
            </a:pPr>
            <a:r>
              <a:rPr lang="en-US" dirty="0" smtClean="0"/>
              <a:t>Class name or </a:t>
            </a:r>
            <a:r>
              <a:rPr lang="en-US" dirty="0" err="1" smtClean="0"/>
              <a:t>rolename</a:t>
            </a:r>
            <a:r>
              <a:rPr lang="en-US" dirty="0" smtClean="0"/>
              <a:t> </a:t>
            </a:r>
          </a:p>
          <a:p>
            <a:pPr lvl="1">
              <a:defRPr/>
            </a:pPr>
            <a:r>
              <a:rPr lang="en-US" dirty="0" smtClean="0"/>
              <a:t>Using the dot notation</a:t>
            </a:r>
            <a:endParaRPr lang="en-US" sz="2000" dirty="0" smtClean="0"/>
          </a:p>
          <a:p>
            <a:pPr lvl="2">
              <a:defRPr/>
            </a:pPr>
            <a:r>
              <a:rPr lang="en-US" sz="1800" dirty="0" smtClean="0"/>
              <a:t>e.g., self.roleName1.roleName2</a:t>
            </a:r>
          </a:p>
          <a:p>
            <a:pPr>
              <a:defRPr/>
            </a:pPr>
            <a:r>
              <a:rPr lang="en-US" dirty="0"/>
              <a:t>No difference between composition, aggregation and associations as far as navigation expressions are </a:t>
            </a:r>
            <a:r>
              <a:rPr lang="en-US" dirty="0" smtClean="0"/>
              <a:t>concerned</a:t>
            </a:r>
          </a:p>
          <a:p>
            <a:pPr>
              <a:defRPr/>
            </a:pPr>
            <a:r>
              <a:rPr lang="en-US" dirty="0" smtClean="0"/>
              <a:t>No difference whether association is navigable or not</a:t>
            </a:r>
          </a:p>
          <a:p>
            <a:pPr lvl="1">
              <a:defRPr/>
            </a:pPr>
            <a:r>
              <a:rPr lang="en-US" dirty="0" smtClean="0"/>
              <a:t>We specify a condition/constraint on instances</a:t>
            </a:r>
            <a:endParaRPr lang="en-US" dirty="0"/>
          </a:p>
          <a:p>
            <a:pPr>
              <a:defRPr/>
            </a:pPr>
            <a:r>
              <a:rPr lang="en-US" dirty="0" smtClean="0"/>
              <a:t>No difference whether attributes are private or not</a:t>
            </a:r>
          </a:p>
          <a:p>
            <a:pPr>
              <a:defRPr/>
            </a:pPr>
            <a:r>
              <a:rPr lang="en-US" dirty="0" smtClean="0"/>
              <a:t>Can </a:t>
            </a:r>
            <a:r>
              <a:rPr lang="en-US" dirty="0"/>
              <a:t>traverse several associations in one expression</a:t>
            </a:r>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CCE70EB5-715E-B74A-86ED-B5E695243158}"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Navigation—Simple Examples</a:t>
            </a:r>
            <a:endParaRPr lang="en-US" dirty="0"/>
          </a:p>
        </p:txBody>
      </p:sp>
      <p:sp>
        <p:nvSpPr>
          <p:cNvPr id="3" name="Content Placeholder 2"/>
          <p:cNvSpPr>
            <a:spLocks noGrp="1"/>
          </p:cNvSpPr>
          <p:nvPr>
            <p:ph idx="1"/>
          </p:nvPr>
        </p:nvSpPr>
        <p:spPr/>
        <p:txBody>
          <a:bodyPr/>
          <a:lstStyle/>
          <a:p>
            <a:pPr marL="0" indent="0">
              <a:spcBef>
                <a:spcPts val="1824"/>
              </a:spcBef>
              <a:buFontTx/>
              <a:buNone/>
              <a:defRPr/>
            </a:pPr>
            <a:r>
              <a:rPr lang="en-US" sz="1800" b="1" dirty="0" smtClean="0"/>
              <a:t>context</a:t>
            </a:r>
            <a:r>
              <a:rPr lang="en-US" sz="1800" dirty="0" smtClean="0"/>
              <a:t> </a:t>
            </a:r>
            <a:r>
              <a:rPr lang="en-US" sz="1800" dirty="0" err="1" smtClean="0"/>
              <a:t>SavingsAccount</a:t>
            </a:r>
            <a:r>
              <a:rPr lang="en-US" sz="1800" dirty="0"/>
              <a:t> </a:t>
            </a:r>
            <a:endParaRPr lang="en-US" sz="1800" dirty="0" smtClean="0"/>
          </a:p>
          <a:p>
            <a:pPr marL="0" indent="0">
              <a:buFontTx/>
              <a:buNone/>
              <a:defRPr/>
            </a:pPr>
            <a:r>
              <a:rPr lang="en-US" sz="1800" b="1" dirty="0" err="1" smtClean="0"/>
              <a:t>inv</a:t>
            </a:r>
            <a:r>
              <a:rPr lang="en-US" sz="1800" b="1" dirty="0" smtClean="0"/>
              <a:t>: </a:t>
            </a:r>
            <a:r>
              <a:rPr lang="en-US" sz="1800" dirty="0" err="1" smtClean="0"/>
              <a:t>self.balance</a:t>
            </a:r>
            <a:r>
              <a:rPr lang="en-US" sz="1800" dirty="0" smtClean="0"/>
              <a:t>&gt;0 and </a:t>
            </a:r>
            <a:r>
              <a:rPr lang="en-US" sz="1800" dirty="0" err="1" smtClean="0"/>
              <a:t>self.balance</a:t>
            </a:r>
            <a:r>
              <a:rPr lang="en-US" sz="1800" dirty="0" smtClean="0"/>
              <a:t>&lt;25000</a:t>
            </a:r>
            <a:endParaRPr lang="en-US" sz="1800" dirty="0"/>
          </a:p>
          <a:p>
            <a:pPr marL="0" indent="0">
              <a:spcBef>
                <a:spcPts val="1824"/>
              </a:spcBef>
              <a:buFontTx/>
              <a:buNone/>
              <a:defRPr/>
            </a:pPr>
            <a:r>
              <a:rPr lang="en-US" sz="1800" b="1" dirty="0" smtClean="0"/>
              <a:t>context</a:t>
            </a:r>
            <a:r>
              <a:rPr lang="en-US" sz="1800" dirty="0" smtClean="0"/>
              <a:t> Adult </a:t>
            </a:r>
          </a:p>
          <a:p>
            <a:pPr marL="0" indent="0">
              <a:buFontTx/>
              <a:buNone/>
              <a:defRPr/>
            </a:pPr>
            <a:r>
              <a:rPr lang="en-US" sz="1800" b="1" dirty="0" err="1" smtClean="0"/>
              <a:t>inv</a:t>
            </a:r>
            <a:r>
              <a:rPr lang="en-US" sz="1800" b="1" dirty="0" smtClean="0"/>
              <a:t>: </a:t>
            </a:r>
            <a:r>
              <a:rPr lang="en-US" sz="1800" dirty="0" err="1" smtClean="0"/>
              <a:t>self.age</a:t>
            </a:r>
            <a:r>
              <a:rPr lang="en-US" sz="1800" dirty="0" smtClean="0"/>
              <a:t>&gt;=18</a:t>
            </a:r>
          </a:p>
          <a:p>
            <a:pPr marL="0" indent="0">
              <a:spcBef>
                <a:spcPts val="1824"/>
              </a:spcBef>
              <a:buFontTx/>
              <a:buNone/>
              <a:defRPr/>
            </a:pPr>
            <a:r>
              <a:rPr lang="en-US" sz="1800" b="1" dirty="0" smtClean="0"/>
              <a:t>context</a:t>
            </a:r>
            <a:r>
              <a:rPr lang="en-US" sz="1800" dirty="0" smtClean="0"/>
              <a:t> Person </a:t>
            </a:r>
          </a:p>
          <a:p>
            <a:pPr marL="0" indent="0">
              <a:buFontTx/>
              <a:buNone/>
              <a:defRPr/>
            </a:pPr>
            <a:r>
              <a:rPr lang="en-US" sz="1800" b="1" dirty="0" smtClean="0"/>
              <a:t>inv: </a:t>
            </a:r>
            <a:r>
              <a:rPr lang="en-US" sz="1800" dirty="0" err="1" smtClean="0">
                <a:solidFill>
                  <a:srgbClr val="0000FF"/>
                </a:solidFill>
              </a:rPr>
              <a:t>self.theSavings</a:t>
            </a:r>
            <a:r>
              <a:rPr lang="en-US" sz="1800" dirty="0" smtClean="0">
                <a:solidFill>
                  <a:srgbClr val="0000FF"/>
                </a:solidFill>
              </a:rPr>
              <a:t> -&gt; size()=1 </a:t>
            </a:r>
            <a:endParaRPr lang="en-US" sz="1800" dirty="0">
              <a:solidFill>
                <a:srgbClr val="0000FF"/>
              </a:solidFill>
            </a:endParaRPr>
          </a:p>
          <a:p>
            <a:pPr marL="0" indent="0">
              <a:spcBef>
                <a:spcPts val="1824"/>
              </a:spcBef>
              <a:buFontTx/>
              <a:buNone/>
              <a:defRPr/>
            </a:pPr>
            <a:r>
              <a:rPr lang="en-US" sz="1800" b="1" dirty="0" smtClean="0"/>
              <a:t>context</a:t>
            </a:r>
            <a:r>
              <a:rPr lang="en-US" sz="1800" dirty="0" smtClean="0"/>
              <a:t> </a:t>
            </a:r>
            <a:r>
              <a:rPr lang="en-US" sz="1800" dirty="0"/>
              <a:t>Person </a:t>
            </a:r>
          </a:p>
          <a:p>
            <a:pPr marL="0" indent="0">
              <a:buFontTx/>
              <a:buNone/>
              <a:defRPr/>
            </a:pPr>
            <a:r>
              <a:rPr lang="en-US" sz="1800" b="1" dirty="0"/>
              <a:t>inv: </a:t>
            </a:r>
            <a:r>
              <a:rPr lang="en-US" sz="1800" dirty="0" err="1" smtClean="0">
                <a:solidFill>
                  <a:srgbClr val="0000FF"/>
                </a:solidFill>
              </a:rPr>
              <a:t>self.theSavings.balance</a:t>
            </a:r>
            <a:r>
              <a:rPr lang="en-US" sz="1800" dirty="0" smtClean="0">
                <a:solidFill>
                  <a:srgbClr val="0000FF"/>
                </a:solidFill>
              </a:rPr>
              <a:t> &gt; 0 and …</a:t>
            </a:r>
            <a:endParaRPr lang="en-US" sz="1800" dirty="0">
              <a:solidFill>
                <a:srgbClr val="0000FF"/>
              </a:solidFill>
            </a:endParaRPr>
          </a:p>
          <a:p>
            <a:pPr marL="0" indent="0">
              <a:buFontTx/>
              <a:buNone/>
              <a:defRPr/>
            </a:pPr>
            <a:endParaRPr lang="en-US" sz="18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7E138374-FA0F-1C43-910E-ACE8ADB250A5}" type="slidenum">
              <a:rPr lang="en-US" smtClean="0"/>
              <a:pPr>
                <a:defRPr/>
              </a:pPr>
              <a:t>68</a:t>
            </a:fld>
            <a:endParaRPr lang="en-US"/>
          </a:p>
        </p:txBody>
      </p:sp>
      <p:sp>
        <p:nvSpPr>
          <p:cNvPr id="6" name="Rectangle 5"/>
          <p:cNvSpPr>
            <a:spLocks noChangeArrowheads="1"/>
          </p:cNvSpPr>
          <p:nvPr/>
        </p:nvSpPr>
        <p:spPr bwMode="auto">
          <a:xfrm>
            <a:off x="6227763" y="1984375"/>
            <a:ext cx="2043112" cy="8651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600" dirty="0" err="1">
                <a:latin typeface="+mn-lt"/>
              </a:rPr>
              <a:t>SavingsAccount</a:t>
            </a:r>
            <a:endParaRPr lang="en-US" sz="1600" dirty="0">
              <a:latin typeface="+mn-lt"/>
            </a:endParaRPr>
          </a:p>
        </p:txBody>
      </p:sp>
      <p:sp>
        <p:nvSpPr>
          <p:cNvPr id="7" name="Rectangle 6"/>
          <p:cNvSpPr>
            <a:spLocks noChangeArrowheads="1"/>
          </p:cNvSpPr>
          <p:nvPr/>
        </p:nvSpPr>
        <p:spPr bwMode="auto">
          <a:xfrm>
            <a:off x="6227763" y="2344738"/>
            <a:ext cx="2043112" cy="2889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defRPr/>
            </a:pPr>
            <a:r>
              <a:rPr lang="en-US" sz="1600" dirty="0">
                <a:latin typeface="+mn-lt"/>
              </a:rPr>
              <a:t>- balance: Integer</a:t>
            </a:r>
          </a:p>
        </p:txBody>
      </p:sp>
      <p:sp>
        <p:nvSpPr>
          <p:cNvPr id="10" name="Rectangle 9"/>
          <p:cNvSpPr>
            <a:spLocks noChangeArrowheads="1"/>
          </p:cNvSpPr>
          <p:nvPr/>
        </p:nvSpPr>
        <p:spPr bwMode="auto">
          <a:xfrm>
            <a:off x="5207000" y="3497263"/>
            <a:ext cx="1597025" cy="863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600" dirty="0">
                <a:latin typeface="+mn-lt"/>
              </a:rPr>
              <a:t>Person</a:t>
            </a:r>
          </a:p>
        </p:txBody>
      </p:sp>
      <p:sp>
        <p:nvSpPr>
          <p:cNvPr id="11" name="Rectangle 10"/>
          <p:cNvSpPr>
            <a:spLocks noChangeArrowheads="1"/>
          </p:cNvSpPr>
          <p:nvPr/>
        </p:nvSpPr>
        <p:spPr bwMode="auto">
          <a:xfrm>
            <a:off x="5207000" y="3857625"/>
            <a:ext cx="1597025"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defRPr/>
            </a:pPr>
            <a:r>
              <a:rPr lang="en-US" sz="1600" dirty="0">
                <a:latin typeface="+mn-lt"/>
              </a:rPr>
              <a:t>- age: Integer</a:t>
            </a:r>
          </a:p>
        </p:txBody>
      </p:sp>
      <p:sp>
        <p:nvSpPr>
          <p:cNvPr id="12" name="Rectangle 11"/>
          <p:cNvSpPr>
            <a:spLocks noChangeArrowheads="1"/>
          </p:cNvSpPr>
          <p:nvPr/>
        </p:nvSpPr>
        <p:spPr bwMode="auto">
          <a:xfrm>
            <a:off x="7308850" y="3497263"/>
            <a:ext cx="1597025" cy="863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600" dirty="0">
                <a:latin typeface="+mn-lt"/>
              </a:rPr>
              <a:t>Adult</a:t>
            </a:r>
          </a:p>
        </p:txBody>
      </p:sp>
      <p:sp>
        <p:nvSpPr>
          <p:cNvPr id="13" name="Rectangle 12"/>
          <p:cNvSpPr>
            <a:spLocks noChangeArrowheads="1"/>
          </p:cNvSpPr>
          <p:nvPr/>
        </p:nvSpPr>
        <p:spPr bwMode="auto">
          <a:xfrm>
            <a:off x="7308850" y="3857625"/>
            <a:ext cx="1597025"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defRPr/>
            </a:pPr>
            <a:endParaRPr lang="en-US" sz="1600" dirty="0">
              <a:latin typeface="+mn-lt"/>
            </a:endParaRPr>
          </a:p>
        </p:txBody>
      </p:sp>
      <p:sp>
        <p:nvSpPr>
          <p:cNvPr id="107531" name="Isosceles Triangle 13"/>
          <p:cNvSpPr>
            <a:spLocks noChangeArrowheads="1"/>
          </p:cNvSpPr>
          <p:nvPr/>
        </p:nvSpPr>
        <p:spPr bwMode="auto">
          <a:xfrm rot="-5400000">
            <a:off x="6785769" y="3801269"/>
            <a:ext cx="195263" cy="187325"/>
          </a:xfrm>
          <a:prstGeom prst="triangle">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16" name="Straight Connector 15"/>
          <p:cNvCxnSpPr>
            <a:stCxn id="107531" idx="3"/>
            <a:endCxn id="12" idx="1"/>
          </p:cNvCxnSpPr>
          <p:nvPr/>
        </p:nvCxnSpPr>
        <p:spPr bwMode="auto">
          <a:xfrm>
            <a:off x="6977063" y="3895725"/>
            <a:ext cx="331787" cy="333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Straight Connector 17"/>
          <p:cNvCxnSpPr>
            <a:stCxn id="6" idx="2"/>
            <a:endCxn id="10" idx="0"/>
          </p:cNvCxnSpPr>
          <p:nvPr/>
        </p:nvCxnSpPr>
        <p:spPr bwMode="auto">
          <a:xfrm flipH="1">
            <a:off x="6005513" y="2849563"/>
            <a:ext cx="1244600" cy="647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TextBox 18"/>
          <p:cNvSpPr txBox="1"/>
          <p:nvPr/>
        </p:nvSpPr>
        <p:spPr>
          <a:xfrm>
            <a:off x="7164388" y="2849563"/>
            <a:ext cx="1200150" cy="338137"/>
          </a:xfrm>
          <a:prstGeom prst="rect">
            <a:avLst/>
          </a:prstGeom>
          <a:noFill/>
        </p:spPr>
        <p:txBody>
          <a:bodyPr wrap="none">
            <a:spAutoFit/>
          </a:bodyPr>
          <a:lstStyle/>
          <a:p>
            <a:pPr>
              <a:defRPr/>
            </a:pPr>
            <a:r>
              <a:rPr lang="en-US" sz="1600" dirty="0" err="1">
                <a:latin typeface="+mn-lt"/>
              </a:rPr>
              <a:t>theSavings</a:t>
            </a:r>
            <a:endParaRPr lang="en-US" sz="1600" dirty="0">
              <a:latin typeface="+mn-lt"/>
            </a:endParaRPr>
          </a:p>
        </p:txBody>
      </p:sp>
      <p:sp>
        <p:nvSpPr>
          <p:cNvPr id="17" name="TextBox 16"/>
          <p:cNvSpPr txBox="1"/>
          <p:nvPr/>
        </p:nvSpPr>
        <p:spPr>
          <a:xfrm>
            <a:off x="6272213" y="2863850"/>
            <a:ext cx="298450" cy="338138"/>
          </a:xfrm>
          <a:prstGeom prst="rect">
            <a:avLst/>
          </a:prstGeom>
          <a:noFill/>
        </p:spPr>
        <p:txBody>
          <a:bodyPr wrap="none">
            <a:spAutoFit/>
          </a:bodyPr>
          <a:lstStyle/>
          <a:p>
            <a:pPr>
              <a:defRPr/>
            </a:pPr>
            <a:r>
              <a:rPr lang="en-US" sz="1600" dirty="0">
                <a:latin typeface="+mn-lt"/>
              </a:rPr>
              <a:t>1</a:t>
            </a:r>
          </a:p>
        </p:txBody>
      </p:sp>
      <p:sp>
        <p:nvSpPr>
          <p:cNvPr id="22" name="Freeform 21"/>
          <p:cNvSpPr>
            <a:spLocks/>
          </p:cNvSpPr>
          <p:nvPr/>
        </p:nvSpPr>
        <p:spPr bwMode="auto">
          <a:xfrm>
            <a:off x="5499100" y="2463800"/>
            <a:ext cx="2108200" cy="1244600"/>
          </a:xfrm>
          <a:custGeom>
            <a:avLst/>
            <a:gdLst>
              <a:gd name="T0" fmla="*/ 25095 w 2107161"/>
              <a:gd name="T1" fmla="*/ 1244600 h 1244600"/>
              <a:gd name="T2" fmla="*/ 76096 w 2107161"/>
              <a:gd name="T3" fmla="*/ 800100 h 1244600"/>
              <a:gd name="T4" fmla="*/ 662607 w 2107161"/>
              <a:gd name="T5" fmla="*/ 749300 h 1244600"/>
              <a:gd name="T6" fmla="*/ 1950375 w 2107161"/>
              <a:gd name="T7" fmla="*/ 571500 h 1244600"/>
              <a:gd name="T8" fmla="*/ 2077879 w 2107161"/>
              <a:gd name="T9" fmla="*/ 165100 h 1244600"/>
              <a:gd name="T10" fmla="*/ 1759123 w 2107161"/>
              <a:gd name="T11" fmla="*/ 0 h 1244600"/>
              <a:gd name="T12" fmla="*/ 1759123 w 2107161"/>
              <a:gd name="T13" fmla="*/ 0 h 1244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7161" h="1244600">
                <a:moveTo>
                  <a:pt x="24999" y="1244600"/>
                </a:moveTo>
                <a:cubicBezTo>
                  <a:pt x="-2518" y="1063625"/>
                  <a:pt x="-30034" y="882650"/>
                  <a:pt x="75799" y="800100"/>
                </a:cubicBezTo>
                <a:cubicBezTo>
                  <a:pt x="181632" y="717550"/>
                  <a:pt x="348849" y="787400"/>
                  <a:pt x="659999" y="749300"/>
                </a:cubicBezTo>
                <a:cubicBezTo>
                  <a:pt x="971149" y="711200"/>
                  <a:pt x="1707749" y="668867"/>
                  <a:pt x="1942699" y="571500"/>
                </a:cubicBezTo>
                <a:cubicBezTo>
                  <a:pt x="2177649" y="474133"/>
                  <a:pt x="2101449" y="260350"/>
                  <a:pt x="2069699" y="165100"/>
                </a:cubicBezTo>
                <a:cubicBezTo>
                  <a:pt x="2037949" y="69850"/>
                  <a:pt x="1752199" y="0"/>
                  <a:pt x="1752199" y="0"/>
                </a:cubicBezTo>
              </a:path>
            </a:pathLst>
          </a:custGeom>
          <a:noFill/>
          <a:ln w="28575"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 name="TextBox 22"/>
          <p:cNvSpPr txBox="1"/>
          <p:nvPr/>
        </p:nvSpPr>
        <p:spPr>
          <a:xfrm>
            <a:off x="4994275" y="3459163"/>
            <a:ext cx="504825" cy="338137"/>
          </a:xfrm>
          <a:prstGeom prst="rect">
            <a:avLst/>
          </a:prstGeom>
          <a:noFill/>
        </p:spPr>
        <p:txBody>
          <a:bodyPr wrap="none">
            <a:spAutoFit/>
          </a:bodyPr>
          <a:lstStyle/>
          <a:p>
            <a:pPr>
              <a:defRPr/>
            </a:pPr>
            <a:r>
              <a:rPr lang="en-US" sz="1600" dirty="0">
                <a:solidFill>
                  <a:srgbClr val="0000FF"/>
                </a:solidFill>
                <a:latin typeface="+mn-lt"/>
              </a:rPr>
              <a:t>self</a:t>
            </a:r>
          </a:p>
        </p:txBody>
      </p:sp>
      <p:sp>
        <p:nvSpPr>
          <p:cNvPr id="25" name="TextBox 24"/>
          <p:cNvSpPr txBox="1"/>
          <p:nvPr/>
        </p:nvSpPr>
        <p:spPr>
          <a:xfrm>
            <a:off x="6002338" y="2693988"/>
            <a:ext cx="1574800" cy="338137"/>
          </a:xfrm>
          <a:prstGeom prst="rect">
            <a:avLst/>
          </a:prstGeom>
          <a:noFill/>
        </p:spPr>
        <p:txBody>
          <a:bodyPr wrap="none">
            <a:spAutoFit/>
          </a:bodyPr>
          <a:lstStyle/>
          <a:p>
            <a:pPr>
              <a:defRPr/>
            </a:pPr>
            <a:r>
              <a:rPr lang="en-US" sz="1600" dirty="0" err="1">
                <a:solidFill>
                  <a:srgbClr val="0000FF"/>
                </a:solidFill>
                <a:latin typeface="+mn-lt"/>
              </a:rPr>
              <a:t>self.theSavings</a:t>
            </a:r>
            <a:endParaRPr lang="en-US" sz="1600" dirty="0">
              <a:solidFill>
                <a:srgbClr val="0000FF"/>
              </a:solidFill>
              <a:latin typeface="+mn-lt"/>
            </a:endParaRPr>
          </a:p>
        </p:txBody>
      </p:sp>
      <p:sp>
        <p:nvSpPr>
          <p:cNvPr id="26" name="TextBox 25"/>
          <p:cNvSpPr txBox="1"/>
          <p:nvPr/>
        </p:nvSpPr>
        <p:spPr>
          <a:xfrm>
            <a:off x="4948238" y="2174875"/>
            <a:ext cx="2352675" cy="339725"/>
          </a:xfrm>
          <a:prstGeom prst="rect">
            <a:avLst/>
          </a:prstGeom>
          <a:noFill/>
        </p:spPr>
        <p:txBody>
          <a:bodyPr wrap="none">
            <a:spAutoFit/>
          </a:bodyPr>
          <a:lstStyle/>
          <a:p>
            <a:pPr>
              <a:defRPr/>
            </a:pPr>
            <a:r>
              <a:rPr lang="en-US" sz="1600" dirty="0" err="1">
                <a:solidFill>
                  <a:srgbClr val="0000FF"/>
                </a:solidFill>
                <a:latin typeface="+mn-lt"/>
              </a:rPr>
              <a:t>self.theSavings.balance</a:t>
            </a:r>
            <a:endParaRPr lang="en-US" sz="1600" dirty="0">
              <a:solidFill>
                <a:srgbClr val="0000FF"/>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p:bldP spid="2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Navigation Expressions</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63061752-15B3-6F40-A986-EBF695EB6A27}" type="slidenum">
              <a:rPr lang="en-US" smtClean="0"/>
              <a:pPr>
                <a:defRPr/>
              </a:pPr>
              <a:t>69</a:t>
            </a:fld>
            <a:endParaRPr lang="en-US"/>
          </a:p>
        </p:txBody>
      </p:sp>
      <p:sp>
        <p:nvSpPr>
          <p:cNvPr id="9" name="Rectangle 8"/>
          <p:cNvSpPr>
            <a:spLocks noChangeArrowheads="1"/>
          </p:cNvSpPr>
          <p:nvPr/>
        </p:nvSpPr>
        <p:spPr bwMode="auto">
          <a:xfrm>
            <a:off x="7956550" y="1341438"/>
            <a:ext cx="863600"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A</a:t>
            </a:r>
          </a:p>
        </p:txBody>
      </p:sp>
      <p:sp>
        <p:nvSpPr>
          <p:cNvPr id="10" name="Rectangle 9"/>
          <p:cNvSpPr>
            <a:spLocks noChangeArrowheads="1"/>
          </p:cNvSpPr>
          <p:nvPr/>
        </p:nvSpPr>
        <p:spPr bwMode="auto">
          <a:xfrm>
            <a:off x="7956550" y="1701800"/>
            <a:ext cx="86360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177800" indent="-177800">
              <a:buFontTx/>
              <a:buChar char="-"/>
              <a:defRPr/>
            </a:pPr>
            <a:r>
              <a:rPr lang="en-US" sz="1400" dirty="0">
                <a:latin typeface="+mn-lt"/>
              </a:rPr>
              <a:t>a1</a:t>
            </a:r>
          </a:p>
          <a:p>
            <a:pPr marL="177800" indent="-177800">
              <a:lnSpc>
                <a:spcPct val="120000"/>
              </a:lnSpc>
              <a:buFontTx/>
              <a:buChar char="-"/>
              <a:defRPr/>
            </a:pPr>
            <a:r>
              <a:rPr lang="en-US" sz="1400" dirty="0">
                <a:latin typeface="+mn-lt"/>
              </a:rPr>
              <a:t>op1()</a:t>
            </a:r>
          </a:p>
        </p:txBody>
      </p:sp>
      <p:sp>
        <p:nvSpPr>
          <p:cNvPr id="11" name="Rectangle 10"/>
          <p:cNvSpPr>
            <a:spLocks noChangeArrowheads="1"/>
          </p:cNvSpPr>
          <p:nvPr/>
        </p:nvSpPr>
        <p:spPr bwMode="auto">
          <a:xfrm>
            <a:off x="7956550" y="3363913"/>
            <a:ext cx="863600"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B</a:t>
            </a:r>
          </a:p>
        </p:txBody>
      </p:sp>
      <p:sp>
        <p:nvSpPr>
          <p:cNvPr id="12" name="Rectangle 11"/>
          <p:cNvSpPr>
            <a:spLocks noChangeArrowheads="1"/>
          </p:cNvSpPr>
          <p:nvPr/>
        </p:nvSpPr>
        <p:spPr bwMode="auto">
          <a:xfrm>
            <a:off x="7956550" y="3724275"/>
            <a:ext cx="86360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177800" indent="-177800">
              <a:lnSpc>
                <a:spcPct val="120000"/>
              </a:lnSpc>
              <a:buFontTx/>
              <a:buChar char="-"/>
              <a:defRPr/>
            </a:pPr>
            <a:r>
              <a:rPr lang="en-US" sz="1400" dirty="0">
                <a:latin typeface="+mn-lt"/>
              </a:rPr>
              <a:t>a1</a:t>
            </a:r>
          </a:p>
          <a:p>
            <a:pPr marL="177800" indent="-177800">
              <a:lnSpc>
                <a:spcPct val="120000"/>
              </a:lnSpc>
              <a:buFontTx/>
              <a:buChar char="-"/>
              <a:defRPr/>
            </a:pPr>
            <a:r>
              <a:rPr lang="en-US" sz="1400" dirty="0">
                <a:latin typeface="+mn-lt"/>
              </a:rPr>
              <a:t>op1()</a:t>
            </a:r>
          </a:p>
        </p:txBody>
      </p:sp>
      <p:cxnSp>
        <p:nvCxnSpPr>
          <p:cNvPr id="14" name="Straight Connector 13"/>
          <p:cNvCxnSpPr>
            <a:stCxn id="9" idx="2"/>
            <a:endCxn id="11" idx="0"/>
          </p:cNvCxnSpPr>
          <p:nvPr/>
        </p:nvCxnSpPr>
        <p:spPr bwMode="auto">
          <a:xfrm>
            <a:off x="8388350" y="2276475"/>
            <a:ext cx="0" cy="10874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 name="TextBox 14"/>
          <p:cNvSpPr txBox="1"/>
          <p:nvPr/>
        </p:nvSpPr>
        <p:spPr>
          <a:xfrm>
            <a:off x="7740650" y="2997200"/>
            <a:ext cx="722313" cy="307975"/>
          </a:xfrm>
          <a:prstGeom prst="rect">
            <a:avLst/>
          </a:prstGeom>
          <a:noFill/>
        </p:spPr>
        <p:txBody>
          <a:bodyPr wrap="none">
            <a:spAutoFit/>
          </a:bodyPr>
          <a:lstStyle/>
          <a:p>
            <a:pPr>
              <a:defRPr/>
            </a:pPr>
            <a:r>
              <a:rPr lang="en-US" sz="1400" dirty="0" err="1">
                <a:latin typeface="+mn-lt"/>
              </a:rPr>
              <a:t>rName</a:t>
            </a:r>
            <a:endParaRPr lang="en-US" sz="1400" dirty="0">
              <a:latin typeface="+mn-lt"/>
            </a:endParaRPr>
          </a:p>
        </p:txBody>
      </p:sp>
      <p:graphicFrame>
        <p:nvGraphicFramePr>
          <p:cNvPr id="16" name="Table 15"/>
          <p:cNvGraphicFramePr>
            <a:graphicFrameLocks noGrp="1"/>
          </p:cNvGraphicFramePr>
          <p:nvPr/>
        </p:nvGraphicFramePr>
        <p:xfrm>
          <a:off x="250825" y="1222375"/>
          <a:ext cx="7416800" cy="4583114"/>
        </p:xfrm>
        <a:graphic>
          <a:graphicData uri="http://schemas.openxmlformats.org/drawingml/2006/table">
            <a:tbl>
              <a:tblPr firstRow="1" bandRow="1">
                <a:tableStyleId>{5C22544A-7EE6-4342-B048-85BDC9FD1C3A}</a:tableStyleId>
              </a:tblPr>
              <a:tblGrid>
                <a:gridCol w="892151"/>
                <a:gridCol w="1643074"/>
                <a:gridCol w="4881575"/>
              </a:tblGrid>
              <a:tr h="518268">
                <a:tc>
                  <a:txBody>
                    <a:bodyPr/>
                    <a:lstStyle/>
                    <a:p>
                      <a:r>
                        <a:rPr lang="en-US" sz="1400" dirty="0" smtClean="0"/>
                        <a:t>Context</a:t>
                      </a:r>
                      <a:endParaRPr lang="en-US" sz="1400" dirty="0"/>
                    </a:p>
                  </a:txBody>
                  <a:tcPr marT="45730" marB="45730"/>
                </a:tc>
                <a:tc>
                  <a:txBody>
                    <a:bodyPr/>
                    <a:lstStyle/>
                    <a:p>
                      <a:r>
                        <a:rPr lang="en-US" sz="1400" dirty="0" smtClean="0"/>
                        <a:t>Navigation expression</a:t>
                      </a:r>
                      <a:endParaRPr lang="en-US" sz="1400" dirty="0"/>
                    </a:p>
                  </a:txBody>
                  <a:tcPr marT="45730" marB="45730"/>
                </a:tc>
                <a:tc>
                  <a:txBody>
                    <a:bodyPr/>
                    <a:lstStyle/>
                    <a:p>
                      <a:r>
                        <a:rPr lang="en-US" sz="1400" dirty="0" smtClean="0"/>
                        <a:t>Semantics</a:t>
                      </a:r>
                      <a:endParaRPr lang="en-US" sz="1400" dirty="0"/>
                    </a:p>
                  </a:txBody>
                  <a:tcPr marT="45730" marB="45730"/>
                </a:tc>
              </a:tr>
              <a:tr h="370917">
                <a:tc>
                  <a:txBody>
                    <a:bodyPr/>
                    <a:lstStyle/>
                    <a:p>
                      <a:r>
                        <a:rPr lang="en-US" sz="1400" dirty="0" smtClean="0"/>
                        <a:t>A</a:t>
                      </a:r>
                      <a:endParaRPr lang="en-US" sz="1400" dirty="0"/>
                    </a:p>
                  </a:txBody>
                  <a:tcPr marT="45730" marB="45730"/>
                </a:tc>
                <a:tc>
                  <a:txBody>
                    <a:bodyPr/>
                    <a:lstStyle/>
                    <a:p>
                      <a:r>
                        <a:rPr lang="en-US" sz="1400" dirty="0" smtClean="0"/>
                        <a:t> self</a:t>
                      </a:r>
                      <a:endParaRPr lang="en-US" sz="1400" dirty="0"/>
                    </a:p>
                  </a:txBody>
                  <a:tcPr marL="36000" marR="36000" marT="0" marB="0"/>
                </a:tc>
                <a:tc>
                  <a:txBody>
                    <a:bodyPr/>
                    <a:lstStyle/>
                    <a:p>
                      <a:r>
                        <a:rPr lang="en-US" sz="1400" dirty="0" smtClean="0"/>
                        <a:t>The contextual instance, an instance of</a:t>
                      </a:r>
                      <a:r>
                        <a:rPr lang="en-US" sz="1400" baseline="0" dirty="0" smtClean="0"/>
                        <a:t> class A.</a:t>
                      </a:r>
                      <a:endParaRPr lang="en-US" sz="1400" dirty="0"/>
                    </a:p>
                  </a:txBody>
                  <a:tcPr marT="45730" marB="45730"/>
                </a:tc>
              </a:tr>
              <a:tr h="370917">
                <a:tc>
                  <a:txBody>
                    <a:bodyPr/>
                    <a:lstStyle/>
                    <a:p>
                      <a:endParaRPr lang="en-US" sz="1400" dirty="0"/>
                    </a:p>
                  </a:txBody>
                  <a:tcPr marT="45730" marB="45730"/>
                </a:tc>
                <a:tc>
                  <a:txBody>
                    <a:bodyPr/>
                    <a:lstStyle/>
                    <a:p>
                      <a:r>
                        <a:rPr lang="en-US" sz="1400" dirty="0" smtClean="0"/>
                        <a:t>self.a1</a:t>
                      </a:r>
                      <a:endParaRPr lang="en-US" sz="1400" dirty="0"/>
                    </a:p>
                  </a:txBody>
                  <a:tcPr marT="45730" marB="45730"/>
                </a:tc>
                <a:tc>
                  <a:txBody>
                    <a:bodyPr/>
                    <a:lstStyle/>
                    <a:p>
                      <a:r>
                        <a:rPr lang="en-US" sz="1400" dirty="0" smtClean="0"/>
                        <a:t>The value of attribute a1 of</a:t>
                      </a:r>
                      <a:r>
                        <a:rPr lang="en-US" sz="1400" baseline="0" dirty="0" smtClean="0"/>
                        <a:t> the contextual instance</a:t>
                      </a:r>
                      <a:endParaRPr lang="en-US" sz="1400" dirty="0"/>
                    </a:p>
                  </a:txBody>
                  <a:tcPr marT="45730" marB="45730"/>
                </a:tc>
              </a:tr>
              <a:tr h="518268">
                <a:tc>
                  <a:txBody>
                    <a:bodyPr/>
                    <a:lstStyle/>
                    <a:p>
                      <a:endParaRPr lang="en-US" sz="1400" dirty="0"/>
                    </a:p>
                  </a:txBody>
                  <a:tcPr marT="45730" marB="45730"/>
                </a:tc>
                <a:tc>
                  <a:txBody>
                    <a:bodyPr/>
                    <a:lstStyle/>
                    <a:p>
                      <a:r>
                        <a:rPr lang="en-US" sz="1400" dirty="0" smtClean="0"/>
                        <a:t>self.op1()</a:t>
                      </a:r>
                      <a:endParaRPr lang="en-US" sz="1400" dirty="0"/>
                    </a:p>
                  </a:txBody>
                  <a:tcPr marT="45730" marB="45730"/>
                </a:tc>
                <a:tc>
                  <a:txBody>
                    <a:bodyPr/>
                    <a:lstStyle/>
                    <a:p>
                      <a:r>
                        <a:rPr lang="en-US" sz="1400" dirty="0" smtClean="0"/>
                        <a:t>The result of invoking op1() on the contextual instance. Must not have any side effect.</a:t>
                      </a:r>
                      <a:endParaRPr lang="en-US" sz="1400" dirty="0"/>
                    </a:p>
                  </a:txBody>
                  <a:tcPr marT="45730" marB="45730"/>
                </a:tc>
              </a:tr>
              <a:tr h="518268">
                <a:tc>
                  <a:txBody>
                    <a:bodyPr/>
                    <a:lstStyle/>
                    <a:p>
                      <a:endParaRPr lang="en-US" sz="1400"/>
                    </a:p>
                  </a:txBody>
                  <a:tcPr marT="45730" marB="45730"/>
                </a:tc>
                <a:tc>
                  <a:txBody>
                    <a:bodyPr/>
                    <a:lstStyle/>
                    <a:p>
                      <a:r>
                        <a:rPr lang="en-US" sz="1400" dirty="0" err="1" smtClean="0"/>
                        <a:t>self.rName</a:t>
                      </a:r>
                      <a:endParaRPr lang="en-US" sz="1400" dirty="0"/>
                    </a:p>
                  </a:txBody>
                  <a:tcPr marT="45730" marB="45730"/>
                </a:tc>
                <a:tc>
                  <a:txBody>
                    <a:bodyPr/>
                    <a:lstStyle/>
                    <a:p>
                      <a:r>
                        <a:rPr lang="en-US" sz="1400" dirty="0" smtClean="0"/>
                        <a:t>The instance of class B linked to the contextual instance.</a:t>
                      </a:r>
                    </a:p>
                    <a:p>
                      <a:r>
                        <a:rPr lang="en-US" sz="1400" dirty="0" smtClean="0"/>
                        <a:t>One (and only one) instance of B because</a:t>
                      </a:r>
                      <a:r>
                        <a:rPr lang="en-US" sz="1400" baseline="0" dirty="0" smtClean="0"/>
                        <a:t> of multiplicity 1.</a:t>
                      </a:r>
                      <a:endParaRPr lang="en-US" sz="1400" dirty="0"/>
                    </a:p>
                  </a:txBody>
                  <a:tcPr marT="45730" marB="45730"/>
                </a:tc>
              </a:tr>
              <a:tr h="518268">
                <a:tc>
                  <a:txBody>
                    <a:bodyPr/>
                    <a:lstStyle/>
                    <a:p>
                      <a:endParaRPr lang="en-US" sz="1400"/>
                    </a:p>
                  </a:txBody>
                  <a:tcPr marT="45730" marB="45730"/>
                </a:tc>
                <a:tc>
                  <a:txBody>
                    <a:bodyPr/>
                    <a:lstStyle/>
                    <a:p>
                      <a:r>
                        <a:rPr lang="en-US" sz="1400" dirty="0" err="1" smtClean="0"/>
                        <a:t>self.B</a:t>
                      </a:r>
                      <a:endParaRPr lang="en-US" sz="1400" dirty="0"/>
                    </a:p>
                  </a:txBody>
                  <a:tcPr marT="45730" marB="45730"/>
                </a:tc>
                <a:tc>
                  <a:txBody>
                    <a:bodyPr/>
                    <a:lstStyle/>
                    <a:p>
                      <a:r>
                        <a:rPr lang="en-US" sz="1400" dirty="0" smtClean="0"/>
                        <a:t>Same as </a:t>
                      </a:r>
                      <a:r>
                        <a:rPr lang="en-US" sz="1400" dirty="0" err="1" smtClean="0"/>
                        <a:t>self.rName</a:t>
                      </a:r>
                      <a:r>
                        <a:rPr lang="en-US" sz="1400" dirty="0" smtClean="0"/>
                        <a:t>. (Requires</a:t>
                      </a:r>
                      <a:r>
                        <a:rPr lang="en-US" sz="1400" baseline="0" dirty="0" smtClean="0"/>
                        <a:t> that we have only one association between A and B.)</a:t>
                      </a:r>
                      <a:endParaRPr lang="en-US" sz="1400" dirty="0"/>
                    </a:p>
                  </a:txBody>
                  <a:tcPr marT="45730" marB="45730"/>
                </a:tc>
              </a:tr>
              <a:tr h="518268">
                <a:tc>
                  <a:txBody>
                    <a:bodyPr/>
                    <a:lstStyle/>
                    <a:p>
                      <a:endParaRPr lang="en-US" sz="1400"/>
                    </a:p>
                  </a:txBody>
                  <a:tcPr marT="45730" marB="45730"/>
                </a:tc>
                <a:tc>
                  <a:txBody>
                    <a:bodyPr/>
                    <a:lstStyle/>
                    <a:p>
                      <a:r>
                        <a:rPr lang="en-US" sz="1400" dirty="0" smtClean="0"/>
                        <a:t>self.rName.a1</a:t>
                      </a:r>
                      <a:endParaRPr lang="en-US" sz="1400" dirty="0"/>
                    </a:p>
                  </a:txBody>
                  <a:tcPr marT="45730" marB="45730"/>
                </a:tc>
                <a:tc>
                  <a:txBody>
                    <a:bodyPr/>
                    <a:lstStyle/>
                    <a:p>
                      <a:r>
                        <a:rPr lang="en-US" sz="1400" dirty="0" smtClean="0"/>
                        <a:t>The value of attribute a1 of the B</a:t>
                      </a:r>
                      <a:r>
                        <a:rPr lang="en-US" sz="1400" baseline="0" dirty="0" smtClean="0"/>
                        <a:t> instance linked to the contextual instance.</a:t>
                      </a:r>
                      <a:endParaRPr lang="en-US" sz="1400" dirty="0"/>
                    </a:p>
                  </a:txBody>
                  <a:tcPr marT="45730" marB="45730"/>
                </a:tc>
              </a:tr>
              <a:tr h="518268">
                <a:tc>
                  <a:txBody>
                    <a:bodyPr/>
                    <a:lstStyle/>
                    <a:p>
                      <a:endParaRPr lang="en-US" sz="1400"/>
                    </a:p>
                  </a:txBody>
                  <a:tcPr marT="45730" marB="45730"/>
                </a:tc>
                <a:tc>
                  <a:txBody>
                    <a:bodyPr/>
                    <a:lstStyle/>
                    <a:p>
                      <a:r>
                        <a:rPr lang="en-US" sz="1400" dirty="0" smtClean="0"/>
                        <a:t>self.rName.op1()</a:t>
                      </a:r>
                      <a:endParaRPr lang="en-US" sz="1400" dirty="0"/>
                    </a:p>
                  </a:txBody>
                  <a:tcPr marT="45730" marB="4573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 result of invoking op1() on the B instance linked to the contextual instance. Must not have any side effect.</a:t>
                      </a:r>
                    </a:p>
                  </a:txBody>
                  <a:tcPr marT="45730" marB="45730"/>
                </a:tc>
              </a:tr>
              <a:tr h="731672">
                <a:tc>
                  <a:txBody>
                    <a:bodyPr/>
                    <a:lstStyle/>
                    <a:p>
                      <a:endParaRPr lang="en-US" sz="1400"/>
                    </a:p>
                  </a:txBody>
                  <a:tcPr marT="45730" marB="45730"/>
                </a:tc>
                <a:tc>
                  <a:txBody>
                    <a:bodyPr/>
                    <a:lstStyle/>
                    <a:p>
                      <a:r>
                        <a:rPr lang="en-US" sz="1400" dirty="0" err="1" smtClean="0"/>
                        <a:t>self.rName.roleN</a:t>
                      </a:r>
                      <a:endParaRPr lang="en-US" sz="1400" dirty="0"/>
                    </a:p>
                  </a:txBody>
                  <a:tcPr marT="45730" marB="4573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 instance of C linked to the instance of B linked to the contextual instance.</a:t>
                      </a:r>
                      <a:r>
                        <a:rPr lang="en-US" sz="1400" baseline="0" dirty="0" smtClean="0"/>
                        <a:t> One (and only one) instance of C because of multiplicities 1.</a:t>
                      </a:r>
                      <a:endParaRPr lang="en-US" sz="1400" dirty="0" smtClean="0"/>
                    </a:p>
                  </a:txBody>
                  <a:tcPr marT="45730" marB="45730"/>
                </a:tc>
              </a:tr>
            </a:tbl>
          </a:graphicData>
        </a:graphic>
      </p:graphicFrame>
      <p:sp>
        <p:nvSpPr>
          <p:cNvPr id="17" name="TextBox 16"/>
          <p:cNvSpPr txBox="1"/>
          <p:nvPr/>
        </p:nvSpPr>
        <p:spPr>
          <a:xfrm>
            <a:off x="8391525" y="2997200"/>
            <a:ext cx="284163" cy="307975"/>
          </a:xfrm>
          <a:prstGeom prst="rect">
            <a:avLst/>
          </a:prstGeom>
          <a:noFill/>
        </p:spPr>
        <p:txBody>
          <a:bodyPr wrap="none">
            <a:spAutoFit/>
          </a:bodyPr>
          <a:lstStyle/>
          <a:p>
            <a:pPr>
              <a:defRPr/>
            </a:pPr>
            <a:r>
              <a:rPr lang="en-US" sz="1400" dirty="0">
                <a:latin typeface="+mn-lt"/>
              </a:rPr>
              <a:t>1</a:t>
            </a:r>
          </a:p>
        </p:txBody>
      </p:sp>
      <p:sp>
        <p:nvSpPr>
          <p:cNvPr id="20" name="Rectangle 19"/>
          <p:cNvSpPr>
            <a:spLocks noChangeArrowheads="1"/>
          </p:cNvSpPr>
          <p:nvPr/>
        </p:nvSpPr>
        <p:spPr bwMode="auto">
          <a:xfrm>
            <a:off x="7956550" y="5084763"/>
            <a:ext cx="863600" cy="9366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a:t>
            </a:r>
          </a:p>
        </p:txBody>
      </p:sp>
      <p:sp>
        <p:nvSpPr>
          <p:cNvPr id="21" name="Rectangle 20"/>
          <p:cNvSpPr>
            <a:spLocks noChangeArrowheads="1"/>
          </p:cNvSpPr>
          <p:nvPr/>
        </p:nvSpPr>
        <p:spPr bwMode="auto">
          <a:xfrm>
            <a:off x="7956550" y="5445125"/>
            <a:ext cx="86360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177800" indent="-177800">
              <a:lnSpc>
                <a:spcPct val="120000"/>
              </a:lnSpc>
              <a:buFontTx/>
              <a:buChar char="-"/>
              <a:defRPr/>
            </a:pPr>
            <a:r>
              <a:rPr lang="en-US" sz="1400" dirty="0">
                <a:latin typeface="+mn-lt"/>
              </a:rPr>
              <a:t>a1</a:t>
            </a:r>
          </a:p>
          <a:p>
            <a:pPr marL="177800" indent="-177800">
              <a:lnSpc>
                <a:spcPct val="120000"/>
              </a:lnSpc>
              <a:buFontTx/>
              <a:buChar char="-"/>
              <a:defRPr/>
            </a:pPr>
            <a:r>
              <a:rPr lang="en-US" sz="1400" dirty="0">
                <a:latin typeface="+mn-lt"/>
              </a:rPr>
              <a:t>op1()</a:t>
            </a:r>
          </a:p>
        </p:txBody>
      </p:sp>
      <p:sp>
        <p:nvSpPr>
          <p:cNvPr id="22" name="TextBox 21"/>
          <p:cNvSpPr txBox="1"/>
          <p:nvPr/>
        </p:nvSpPr>
        <p:spPr>
          <a:xfrm>
            <a:off x="7743825" y="4718050"/>
            <a:ext cx="612775" cy="307975"/>
          </a:xfrm>
          <a:prstGeom prst="rect">
            <a:avLst/>
          </a:prstGeom>
          <a:noFill/>
        </p:spPr>
        <p:txBody>
          <a:bodyPr wrap="none">
            <a:spAutoFit/>
          </a:bodyPr>
          <a:lstStyle/>
          <a:p>
            <a:pPr>
              <a:defRPr/>
            </a:pPr>
            <a:r>
              <a:rPr lang="en-US" sz="1400" dirty="0" err="1">
                <a:latin typeface="+mn-lt"/>
              </a:rPr>
              <a:t>roleN</a:t>
            </a:r>
            <a:endParaRPr lang="en-US" sz="1400" dirty="0">
              <a:latin typeface="+mn-lt"/>
            </a:endParaRPr>
          </a:p>
        </p:txBody>
      </p:sp>
      <p:sp>
        <p:nvSpPr>
          <p:cNvPr id="23" name="TextBox 22"/>
          <p:cNvSpPr txBox="1"/>
          <p:nvPr/>
        </p:nvSpPr>
        <p:spPr>
          <a:xfrm>
            <a:off x="8391525" y="4718050"/>
            <a:ext cx="284163" cy="307975"/>
          </a:xfrm>
          <a:prstGeom prst="rect">
            <a:avLst/>
          </a:prstGeom>
          <a:noFill/>
        </p:spPr>
        <p:txBody>
          <a:bodyPr wrap="none">
            <a:spAutoFit/>
          </a:bodyPr>
          <a:lstStyle/>
          <a:p>
            <a:pPr>
              <a:defRPr/>
            </a:pPr>
            <a:r>
              <a:rPr lang="en-US" sz="1400" dirty="0">
                <a:latin typeface="+mn-lt"/>
              </a:rPr>
              <a:t>1</a:t>
            </a:r>
          </a:p>
        </p:txBody>
      </p:sp>
      <p:cxnSp>
        <p:nvCxnSpPr>
          <p:cNvPr id="24" name="Straight Connector 23"/>
          <p:cNvCxnSpPr>
            <a:stCxn id="11" idx="2"/>
            <a:endCxn id="20" idx="0"/>
          </p:cNvCxnSpPr>
          <p:nvPr/>
        </p:nvCxnSpPr>
        <p:spPr bwMode="auto">
          <a:xfrm>
            <a:off x="8388350" y="4298950"/>
            <a:ext cx="0" cy="78581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2"/>
          <p:cNvSpPr>
            <a:spLocks noGrp="1"/>
          </p:cNvSpPr>
          <p:nvPr>
            <p:ph type="ftr" sz="quarter" idx="10"/>
          </p:nvPr>
        </p:nvSpPr>
        <p:spPr/>
        <p:txBody>
          <a:bodyPr/>
          <a:lstStyle/>
          <a:p>
            <a:pPr>
              <a:defRPr/>
            </a:pPr>
            <a:r>
              <a:rPr lang="en-US"/>
              <a:t>SYSC-3120—Software Requirements Engineering </a:t>
            </a:r>
          </a:p>
        </p:txBody>
      </p:sp>
      <p:sp>
        <p:nvSpPr>
          <p:cNvPr id="52" name="Slide Number Placeholder 3"/>
          <p:cNvSpPr>
            <a:spLocks noGrp="1"/>
          </p:cNvSpPr>
          <p:nvPr>
            <p:ph type="sldNum" sz="quarter" idx="11"/>
          </p:nvPr>
        </p:nvSpPr>
        <p:spPr/>
        <p:txBody>
          <a:bodyPr/>
          <a:lstStyle/>
          <a:p>
            <a:pPr>
              <a:defRPr/>
            </a:pPr>
            <a:fld id="{3B7B0338-B6DD-1B45-9C4B-3FDED222032A}" type="slidenum">
              <a:rPr lang="en-US"/>
              <a:pPr>
                <a:defRPr/>
              </a:pPr>
              <a:t>7</a:t>
            </a:fld>
            <a:endParaRPr lang="en-US"/>
          </a:p>
        </p:txBody>
      </p:sp>
      <p:sp>
        <p:nvSpPr>
          <p:cNvPr id="929794" name="Rectangle 2"/>
          <p:cNvSpPr>
            <a:spLocks noGrp="1" noChangeArrowheads="1"/>
          </p:cNvSpPr>
          <p:nvPr>
            <p:ph type="title"/>
          </p:nvPr>
        </p:nvSpPr>
        <p:spPr/>
        <p:txBody>
          <a:bodyPr/>
          <a:lstStyle/>
          <a:p>
            <a:pPr>
              <a:defRPr/>
            </a:pPr>
            <a:r>
              <a:rPr lang="en-US" dirty="0" smtClean="0">
                <a:cs typeface="+mj-cs"/>
              </a:rPr>
              <a:t>Analysis Model </a:t>
            </a:r>
            <a:br>
              <a:rPr lang="en-US" dirty="0" smtClean="0">
                <a:cs typeface="+mj-cs"/>
              </a:rPr>
            </a:br>
            <a:r>
              <a:rPr lang="en-US" sz="1800" dirty="0" smtClean="0">
                <a:cs typeface="+mj-cs"/>
              </a:rPr>
              <a:t>(alternative to Object-Oriented, UML-based)</a:t>
            </a:r>
          </a:p>
        </p:txBody>
      </p:sp>
      <p:grpSp>
        <p:nvGrpSpPr>
          <p:cNvPr id="24580" name="Group 3"/>
          <p:cNvGrpSpPr>
            <a:grpSpLocks/>
          </p:cNvGrpSpPr>
          <p:nvPr/>
        </p:nvGrpSpPr>
        <p:grpSpPr bwMode="auto">
          <a:xfrm>
            <a:off x="685800" y="1700808"/>
            <a:ext cx="7937501" cy="3505200"/>
            <a:chOff x="478" y="1440"/>
            <a:chExt cx="5000" cy="2208"/>
          </a:xfrm>
        </p:grpSpPr>
        <p:sp>
          <p:nvSpPr>
            <p:cNvPr id="24587" name="Rectangle 4"/>
            <p:cNvSpPr>
              <a:spLocks noChangeArrowheads="1"/>
            </p:cNvSpPr>
            <p:nvPr/>
          </p:nvSpPr>
          <p:spPr bwMode="auto">
            <a:xfrm>
              <a:off x="478" y="2223"/>
              <a:ext cx="984" cy="419"/>
            </a:xfrm>
            <a:prstGeom prst="rect">
              <a:avLst/>
            </a:prstGeom>
            <a:solidFill>
              <a:schemeClr val="bg1"/>
            </a:solidFill>
            <a:ln w="22225">
              <a:solidFill>
                <a:srgbClr val="000000"/>
              </a:solidFill>
              <a:miter lim="800000"/>
              <a:headEnd/>
              <a:tailEnd/>
            </a:ln>
          </p:spPr>
          <p:txBody>
            <a:bodyPr/>
            <a:lstStyle/>
            <a:p>
              <a:endParaRPr lang="en-US"/>
            </a:p>
          </p:txBody>
        </p:sp>
        <p:sp>
          <p:nvSpPr>
            <p:cNvPr id="24588" name="Rectangle 5"/>
            <p:cNvSpPr>
              <a:spLocks noChangeArrowheads="1"/>
            </p:cNvSpPr>
            <p:nvPr/>
          </p:nvSpPr>
          <p:spPr bwMode="auto">
            <a:xfrm>
              <a:off x="506" y="1440"/>
              <a:ext cx="984" cy="419"/>
            </a:xfrm>
            <a:prstGeom prst="rect">
              <a:avLst/>
            </a:prstGeom>
            <a:solidFill>
              <a:schemeClr val="bg1"/>
            </a:solidFill>
            <a:ln w="22225">
              <a:solidFill>
                <a:srgbClr val="000000"/>
              </a:solidFill>
              <a:miter lim="800000"/>
              <a:headEnd/>
              <a:tailEnd/>
            </a:ln>
          </p:spPr>
          <p:txBody>
            <a:bodyPr/>
            <a:lstStyle/>
            <a:p>
              <a:endParaRPr lang="en-US"/>
            </a:p>
          </p:txBody>
        </p:sp>
        <p:sp>
          <p:nvSpPr>
            <p:cNvPr id="24589" name="Line 6"/>
            <p:cNvSpPr>
              <a:spLocks noChangeShapeType="1"/>
            </p:cNvSpPr>
            <p:nvPr/>
          </p:nvSpPr>
          <p:spPr bwMode="auto">
            <a:xfrm>
              <a:off x="969" y="1845"/>
              <a:ext cx="1" cy="37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0" name="Line 7"/>
            <p:cNvSpPr>
              <a:spLocks noChangeShapeType="1"/>
            </p:cNvSpPr>
            <p:nvPr/>
          </p:nvSpPr>
          <p:spPr bwMode="auto">
            <a:xfrm>
              <a:off x="2741" y="1845"/>
              <a:ext cx="1" cy="37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1" name="Line 8"/>
            <p:cNvSpPr>
              <a:spLocks noChangeShapeType="1"/>
            </p:cNvSpPr>
            <p:nvPr/>
          </p:nvSpPr>
          <p:spPr bwMode="auto">
            <a:xfrm>
              <a:off x="3872" y="1859"/>
              <a:ext cx="585" cy="36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2" name="Line 9"/>
            <p:cNvSpPr>
              <a:spLocks noChangeShapeType="1"/>
            </p:cNvSpPr>
            <p:nvPr/>
          </p:nvSpPr>
          <p:spPr bwMode="auto">
            <a:xfrm flipH="1">
              <a:off x="4457" y="1859"/>
              <a:ext cx="508" cy="364"/>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3" name="Freeform 10"/>
            <p:cNvSpPr>
              <a:spLocks/>
            </p:cNvSpPr>
            <p:nvPr/>
          </p:nvSpPr>
          <p:spPr bwMode="auto">
            <a:xfrm>
              <a:off x="939" y="2642"/>
              <a:ext cx="1705" cy="251"/>
            </a:xfrm>
            <a:custGeom>
              <a:avLst/>
              <a:gdLst>
                <a:gd name="T0" fmla="*/ 1705 w 1705"/>
                <a:gd name="T1" fmla="*/ 251 h 251"/>
                <a:gd name="T2" fmla="*/ 0 w 1705"/>
                <a:gd name="T3" fmla="*/ 251 h 251"/>
                <a:gd name="T4" fmla="*/ 0 w 1705"/>
                <a:gd name="T5" fmla="*/ 0 h 251"/>
                <a:gd name="T6" fmla="*/ 0 60000 65536"/>
                <a:gd name="T7" fmla="*/ 0 60000 65536"/>
                <a:gd name="T8" fmla="*/ 0 60000 65536"/>
              </a:gdLst>
              <a:ahLst/>
              <a:cxnLst>
                <a:cxn ang="T6">
                  <a:pos x="T0" y="T1"/>
                </a:cxn>
                <a:cxn ang="T7">
                  <a:pos x="T2" y="T3"/>
                </a:cxn>
                <a:cxn ang="T8">
                  <a:pos x="T4" y="T5"/>
                </a:cxn>
              </a:cxnLst>
              <a:rect l="0" t="0" r="r" b="b"/>
              <a:pathLst>
                <a:path w="1705" h="251">
                  <a:moveTo>
                    <a:pt x="1705" y="251"/>
                  </a:moveTo>
                  <a:lnTo>
                    <a:pt x="0" y="251"/>
                  </a:lnTo>
                  <a:lnTo>
                    <a:pt x="0" y="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4594" name="Group 11"/>
            <p:cNvGrpSpPr>
              <a:grpSpLocks/>
            </p:cNvGrpSpPr>
            <p:nvPr/>
          </p:nvGrpSpPr>
          <p:grpSpPr bwMode="auto">
            <a:xfrm>
              <a:off x="2700" y="2642"/>
              <a:ext cx="83" cy="573"/>
              <a:chOff x="2594" y="1868"/>
              <a:chExt cx="83" cy="573"/>
            </a:xfrm>
          </p:grpSpPr>
          <p:sp>
            <p:nvSpPr>
              <p:cNvPr id="24632" name="Line 12"/>
              <p:cNvSpPr>
                <a:spLocks noChangeShapeType="1"/>
              </p:cNvSpPr>
              <p:nvPr/>
            </p:nvSpPr>
            <p:spPr bwMode="auto">
              <a:xfrm>
                <a:off x="2636" y="1868"/>
                <a:ext cx="1" cy="573"/>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633" name="Freeform 13"/>
              <p:cNvSpPr>
                <a:spLocks/>
              </p:cNvSpPr>
              <p:nvPr/>
            </p:nvSpPr>
            <p:spPr bwMode="auto">
              <a:xfrm>
                <a:off x="2594" y="2259"/>
                <a:ext cx="83" cy="168"/>
              </a:xfrm>
              <a:custGeom>
                <a:avLst/>
                <a:gdLst>
                  <a:gd name="T0" fmla="*/ 83 w 83"/>
                  <a:gd name="T1" fmla="*/ 84 h 168"/>
                  <a:gd name="T2" fmla="*/ 42 w 83"/>
                  <a:gd name="T3" fmla="*/ 168 h 168"/>
                  <a:gd name="T4" fmla="*/ 0 w 83"/>
                  <a:gd name="T5" fmla="*/ 84 h 168"/>
                  <a:gd name="T6" fmla="*/ 42 w 83"/>
                  <a:gd name="T7" fmla="*/ 0 h 168"/>
                  <a:gd name="T8" fmla="*/ 83 w 83"/>
                  <a:gd name="T9" fmla="*/ 84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68">
                    <a:moveTo>
                      <a:pt x="83" y="84"/>
                    </a:moveTo>
                    <a:lnTo>
                      <a:pt x="42" y="168"/>
                    </a:lnTo>
                    <a:lnTo>
                      <a:pt x="0" y="84"/>
                    </a:lnTo>
                    <a:lnTo>
                      <a:pt x="42" y="0"/>
                    </a:lnTo>
                    <a:lnTo>
                      <a:pt x="83" y="84"/>
                    </a:lnTo>
                    <a:close/>
                  </a:path>
                </a:pathLst>
              </a:custGeom>
              <a:solidFill>
                <a:srgbClr val="FFFFFF"/>
              </a:solidFill>
              <a:ln w="22225">
                <a:solidFill>
                  <a:srgbClr val="000000"/>
                </a:solidFill>
                <a:prstDash val="solid"/>
                <a:round/>
                <a:headEnd/>
                <a:tailEnd/>
              </a:ln>
            </p:spPr>
            <p:txBody>
              <a:bodyPr/>
              <a:lstStyle/>
              <a:p>
                <a:endParaRPr lang="en-US"/>
              </a:p>
            </p:txBody>
          </p:sp>
        </p:grpSp>
        <p:sp>
          <p:nvSpPr>
            <p:cNvPr id="24595" name="Freeform 14"/>
            <p:cNvSpPr>
              <a:spLocks/>
            </p:cNvSpPr>
            <p:nvPr/>
          </p:nvSpPr>
          <p:spPr bwMode="auto">
            <a:xfrm>
              <a:off x="2644" y="2628"/>
              <a:ext cx="1813" cy="265"/>
            </a:xfrm>
            <a:custGeom>
              <a:avLst/>
              <a:gdLst>
                <a:gd name="T0" fmla="*/ 0 w 1662"/>
                <a:gd name="T1" fmla="*/ 265 h 265"/>
                <a:gd name="T2" fmla="*/ 7952 w 1662"/>
                <a:gd name="T3" fmla="*/ 265 h 265"/>
                <a:gd name="T4" fmla="*/ 7952 w 1662"/>
                <a:gd name="T5" fmla="*/ 0 h 265"/>
                <a:gd name="T6" fmla="*/ 0 60000 65536"/>
                <a:gd name="T7" fmla="*/ 0 60000 65536"/>
                <a:gd name="T8" fmla="*/ 0 60000 65536"/>
              </a:gdLst>
              <a:ahLst/>
              <a:cxnLst>
                <a:cxn ang="T6">
                  <a:pos x="T0" y="T1"/>
                </a:cxn>
                <a:cxn ang="T7">
                  <a:pos x="T2" y="T3"/>
                </a:cxn>
                <a:cxn ang="T8">
                  <a:pos x="T4" y="T5"/>
                </a:cxn>
              </a:cxnLst>
              <a:rect l="0" t="0" r="r" b="b"/>
              <a:pathLst>
                <a:path w="1662" h="265">
                  <a:moveTo>
                    <a:pt x="0" y="265"/>
                  </a:moveTo>
                  <a:lnTo>
                    <a:pt x="1662" y="265"/>
                  </a:lnTo>
                  <a:lnTo>
                    <a:pt x="1662" y="0"/>
                  </a:lnTo>
                </a:path>
              </a:pathLst>
            </a:custGeom>
            <a:noFill/>
            <a:ln w="2222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4596" name="Group 15"/>
            <p:cNvGrpSpPr>
              <a:grpSpLocks/>
            </p:cNvGrpSpPr>
            <p:nvPr/>
          </p:nvGrpSpPr>
          <p:grpSpPr bwMode="auto">
            <a:xfrm>
              <a:off x="2257" y="3215"/>
              <a:ext cx="970" cy="433"/>
              <a:chOff x="2261" y="2441"/>
              <a:chExt cx="970" cy="433"/>
            </a:xfrm>
          </p:grpSpPr>
          <p:sp>
            <p:nvSpPr>
              <p:cNvPr id="24628" name="Rectangle 16"/>
              <p:cNvSpPr>
                <a:spLocks noChangeArrowheads="1"/>
              </p:cNvSpPr>
              <p:nvPr/>
            </p:nvSpPr>
            <p:spPr bwMode="auto">
              <a:xfrm>
                <a:off x="2261" y="2441"/>
                <a:ext cx="970" cy="433"/>
              </a:xfrm>
              <a:prstGeom prst="rect">
                <a:avLst/>
              </a:prstGeom>
              <a:solidFill>
                <a:schemeClr val="bg1"/>
              </a:solidFill>
              <a:ln w="22225">
                <a:solidFill>
                  <a:srgbClr val="000000"/>
                </a:solidFill>
                <a:miter lim="800000"/>
                <a:headEnd/>
                <a:tailEnd/>
              </a:ln>
            </p:spPr>
            <p:txBody>
              <a:bodyPr/>
              <a:lstStyle/>
              <a:p>
                <a:endParaRPr lang="en-US"/>
              </a:p>
            </p:txBody>
          </p:sp>
          <p:grpSp>
            <p:nvGrpSpPr>
              <p:cNvPr id="24629" name="Group 17"/>
              <p:cNvGrpSpPr>
                <a:grpSpLocks/>
              </p:cNvGrpSpPr>
              <p:nvPr/>
            </p:nvGrpSpPr>
            <p:grpSpPr bwMode="auto">
              <a:xfrm>
                <a:off x="2322" y="2546"/>
                <a:ext cx="847" cy="266"/>
                <a:chOff x="2268" y="2559"/>
                <a:chExt cx="847" cy="266"/>
              </a:xfrm>
            </p:grpSpPr>
            <p:sp>
              <p:nvSpPr>
                <p:cNvPr id="24630" name="Rectangle 18"/>
                <p:cNvSpPr>
                  <a:spLocks noChangeArrowheads="1"/>
                </p:cNvSpPr>
                <p:nvPr/>
              </p:nvSpPr>
              <p:spPr bwMode="auto">
                <a:xfrm>
                  <a:off x="2366" y="2559"/>
                  <a:ext cx="61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analysis</a:t>
                  </a:r>
                  <a:endParaRPr lang="en-US" sz="1600" b="1" u="sng">
                    <a:latin typeface="Times" charset="0"/>
                  </a:endParaRPr>
                </a:p>
              </p:txBody>
            </p:sp>
            <p:sp>
              <p:nvSpPr>
                <p:cNvPr id="24631" name="Rectangle 19"/>
                <p:cNvSpPr>
                  <a:spLocks noChangeArrowheads="1"/>
                </p:cNvSpPr>
                <p:nvPr/>
              </p:nvSpPr>
              <p:spPr bwMode="auto">
                <a:xfrm>
                  <a:off x="2268" y="2671"/>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model:Model</a:t>
                  </a:r>
                  <a:endParaRPr lang="en-US" sz="1600" b="1" u="sng">
                    <a:latin typeface="Times" charset="0"/>
                  </a:endParaRPr>
                </a:p>
              </p:txBody>
            </p:sp>
          </p:grpSp>
        </p:grpSp>
        <p:grpSp>
          <p:nvGrpSpPr>
            <p:cNvPr id="24597" name="Group 20"/>
            <p:cNvGrpSpPr>
              <a:grpSpLocks/>
            </p:cNvGrpSpPr>
            <p:nvPr/>
          </p:nvGrpSpPr>
          <p:grpSpPr bwMode="auto">
            <a:xfrm>
              <a:off x="3981" y="2223"/>
              <a:ext cx="984" cy="419"/>
              <a:chOff x="3973" y="1449"/>
              <a:chExt cx="984" cy="419"/>
            </a:xfrm>
          </p:grpSpPr>
          <p:sp>
            <p:nvSpPr>
              <p:cNvPr id="24624" name="Rectangle 21"/>
              <p:cNvSpPr>
                <a:spLocks noChangeArrowheads="1"/>
              </p:cNvSpPr>
              <p:nvPr/>
            </p:nvSpPr>
            <p:spPr bwMode="auto">
              <a:xfrm>
                <a:off x="3973" y="1449"/>
                <a:ext cx="984"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25" name="Group 22"/>
              <p:cNvGrpSpPr>
                <a:grpSpLocks/>
              </p:cNvGrpSpPr>
              <p:nvPr/>
            </p:nvGrpSpPr>
            <p:grpSpPr bwMode="auto">
              <a:xfrm>
                <a:off x="4041" y="1540"/>
                <a:ext cx="847" cy="279"/>
                <a:chOff x="3934" y="1553"/>
                <a:chExt cx="847" cy="279"/>
              </a:xfrm>
            </p:grpSpPr>
            <p:sp>
              <p:nvSpPr>
                <p:cNvPr id="24626" name="Rectangle 23"/>
                <p:cNvSpPr>
                  <a:spLocks noChangeArrowheads="1"/>
                </p:cNvSpPr>
                <p:nvPr/>
              </p:nvSpPr>
              <p:spPr bwMode="auto">
                <a:xfrm>
                  <a:off x="4067" y="1553"/>
                  <a:ext cx="539"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dynamic</a:t>
                  </a:r>
                  <a:endParaRPr lang="en-US" sz="1600" b="1" u="sng">
                    <a:latin typeface="Times" charset="0"/>
                  </a:endParaRPr>
                </a:p>
              </p:txBody>
            </p:sp>
            <p:sp>
              <p:nvSpPr>
                <p:cNvPr id="24627" name="Rectangle 24"/>
                <p:cNvSpPr>
                  <a:spLocks noChangeArrowheads="1"/>
                </p:cNvSpPr>
                <p:nvPr/>
              </p:nvSpPr>
              <p:spPr bwMode="auto">
                <a:xfrm>
                  <a:off x="3934" y="1678"/>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model:Model</a:t>
                  </a:r>
                  <a:endParaRPr lang="en-US" sz="1600" b="1" u="sng">
                    <a:latin typeface="Times" charset="0"/>
                  </a:endParaRPr>
                </a:p>
              </p:txBody>
            </p:sp>
          </p:grpSp>
        </p:grpSp>
        <p:grpSp>
          <p:nvGrpSpPr>
            <p:cNvPr id="24598" name="Group 25"/>
            <p:cNvGrpSpPr>
              <a:grpSpLocks/>
            </p:cNvGrpSpPr>
            <p:nvPr/>
          </p:nvGrpSpPr>
          <p:grpSpPr bwMode="auto">
            <a:xfrm>
              <a:off x="2257" y="2223"/>
              <a:ext cx="970" cy="419"/>
              <a:chOff x="2261" y="1449"/>
              <a:chExt cx="970" cy="419"/>
            </a:xfrm>
          </p:grpSpPr>
          <p:sp>
            <p:nvSpPr>
              <p:cNvPr id="24620" name="Rectangle 26"/>
              <p:cNvSpPr>
                <a:spLocks noChangeArrowheads="1"/>
              </p:cNvSpPr>
              <p:nvPr/>
            </p:nvSpPr>
            <p:spPr bwMode="auto">
              <a:xfrm>
                <a:off x="2261" y="1449"/>
                <a:ext cx="970"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21" name="Group 27"/>
              <p:cNvGrpSpPr>
                <a:grpSpLocks/>
              </p:cNvGrpSpPr>
              <p:nvPr/>
            </p:nvGrpSpPr>
            <p:grpSpPr bwMode="auto">
              <a:xfrm>
                <a:off x="2322" y="1540"/>
                <a:ext cx="847" cy="279"/>
                <a:chOff x="2268" y="1553"/>
                <a:chExt cx="847" cy="279"/>
              </a:xfrm>
            </p:grpSpPr>
            <p:sp>
              <p:nvSpPr>
                <p:cNvPr id="24622" name="Rectangle 28"/>
                <p:cNvSpPr>
                  <a:spLocks noChangeArrowheads="1"/>
                </p:cNvSpPr>
                <p:nvPr/>
              </p:nvSpPr>
              <p:spPr bwMode="auto">
                <a:xfrm>
                  <a:off x="2436" y="1553"/>
                  <a:ext cx="46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object</a:t>
                  </a:r>
                  <a:endParaRPr lang="en-US" sz="1600" b="1" u="sng">
                    <a:latin typeface="Times" charset="0"/>
                  </a:endParaRPr>
                </a:p>
              </p:txBody>
            </p:sp>
            <p:sp>
              <p:nvSpPr>
                <p:cNvPr id="24623" name="Rectangle 29"/>
                <p:cNvSpPr>
                  <a:spLocks noChangeArrowheads="1"/>
                </p:cNvSpPr>
                <p:nvPr/>
              </p:nvSpPr>
              <p:spPr bwMode="auto">
                <a:xfrm>
                  <a:off x="2268" y="1678"/>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model:Model</a:t>
                  </a:r>
                  <a:endParaRPr lang="en-US" sz="1600" b="1" u="sng">
                    <a:latin typeface="Times" charset="0"/>
                  </a:endParaRPr>
                </a:p>
              </p:txBody>
            </p:sp>
          </p:grpSp>
        </p:grpSp>
        <p:grpSp>
          <p:nvGrpSpPr>
            <p:cNvPr id="24599" name="Group 30"/>
            <p:cNvGrpSpPr>
              <a:grpSpLocks/>
            </p:cNvGrpSpPr>
            <p:nvPr/>
          </p:nvGrpSpPr>
          <p:grpSpPr bwMode="auto">
            <a:xfrm>
              <a:off x="547" y="2314"/>
              <a:ext cx="847" cy="279"/>
              <a:chOff x="569" y="1553"/>
              <a:chExt cx="847" cy="279"/>
            </a:xfrm>
          </p:grpSpPr>
          <p:sp>
            <p:nvSpPr>
              <p:cNvPr id="24618" name="Rectangle 31"/>
              <p:cNvSpPr>
                <a:spLocks noChangeArrowheads="1"/>
              </p:cNvSpPr>
              <p:nvPr/>
            </p:nvSpPr>
            <p:spPr bwMode="auto">
              <a:xfrm>
                <a:off x="597" y="1553"/>
                <a:ext cx="77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functional</a:t>
                </a:r>
                <a:endParaRPr lang="en-US" sz="1600" b="1" u="sng">
                  <a:latin typeface="Times" charset="0"/>
                </a:endParaRPr>
              </a:p>
            </p:txBody>
          </p:sp>
          <p:sp>
            <p:nvSpPr>
              <p:cNvPr id="24619" name="Rectangle 32"/>
              <p:cNvSpPr>
                <a:spLocks noChangeArrowheads="1"/>
              </p:cNvSpPr>
              <p:nvPr/>
            </p:nvSpPr>
            <p:spPr bwMode="auto">
              <a:xfrm>
                <a:off x="569" y="1678"/>
                <a:ext cx="84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model:Model</a:t>
                </a:r>
                <a:endParaRPr lang="en-US" sz="1600" b="1" u="sng">
                  <a:latin typeface="Times" charset="0"/>
                </a:endParaRPr>
              </a:p>
            </p:txBody>
          </p:sp>
        </p:grpSp>
        <p:grpSp>
          <p:nvGrpSpPr>
            <p:cNvPr id="24600" name="Group 33"/>
            <p:cNvGrpSpPr>
              <a:grpSpLocks/>
            </p:cNvGrpSpPr>
            <p:nvPr/>
          </p:nvGrpSpPr>
          <p:grpSpPr bwMode="auto">
            <a:xfrm>
              <a:off x="511" y="1510"/>
              <a:ext cx="924" cy="280"/>
              <a:chOff x="503" y="736"/>
              <a:chExt cx="924" cy="280"/>
            </a:xfrm>
          </p:grpSpPr>
          <p:sp>
            <p:nvSpPr>
              <p:cNvPr id="24616" name="Rectangle 34"/>
              <p:cNvSpPr>
                <a:spLocks noChangeArrowheads="1"/>
              </p:cNvSpPr>
              <p:nvPr/>
            </p:nvSpPr>
            <p:spPr bwMode="auto">
              <a:xfrm>
                <a:off x="636" y="736"/>
                <a:ext cx="61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600" b="1" u="sng">
                    <a:solidFill>
                      <a:srgbClr val="000000"/>
                    </a:solidFill>
                    <a:latin typeface="Courier New" charset="0"/>
                  </a:rPr>
                  <a:t>use case</a:t>
                </a:r>
                <a:endParaRPr lang="en-US" sz="1600" b="1" u="sng">
                  <a:latin typeface="Times" charset="0"/>
                </a:endParaRPr>
              </a:p>
            </p:txBody>
          </p:sp>
          <p:sp>
            <p:nvSpPr>
              <p:cNvPr id="24617" name="Rectangle 35"/>
              <p:cNvSpPr>
                <a:spLocks noChangeArrowheads="1"/>
              </p:cNvSpPr>
              <p:nvPr/>
            </p:nvSpPr>
            <p:spPr bwMode="auto">
              <a:xfrm>
                <a:off x="503" y="862"/>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600" b="1" u="sng">
                    <a:solidFill>
                      <a:srgbClr val="000000"/>
                    </a:solidFill>
                    <a:latin typeface="Courier New" charset="0"/>
                  </a:rPr>
                  <a:t>diagram:View</a:t>
                </a:r>
                <a:endParaRPr lang="en-US" sz="1600" b="1" u="sng">
                  <a:latin typeface="Times" charset="0"/>
                </a:endParaRPr>
              </a:p>
            </p:txBody>
          </p:sp>
        </p:grpSp>
        <p:grpSp>
          <p:nvGrpSpPr>
            <p:cNvPr id="24601" name="Group 36"/>
            <p:cNvGrpSpPr>
              <a:grpSpLocks/>
            </p:cNvGrpSpPr>
            <p:nvPr/>
          </p:nvGrpSpPr>
          <p:grpSpPr bwMode="auto">
            <a:xfrm>
              <a:off x="2256" y="1440"/>
              <a:ext cx="970" cy="419"/>
              <a:chOff x="2236" y="666"/>
              <a:chExt cx="970" cy="419"/>
            </a:xfrm>
          </p:grpSpPr>
          <p:sp>
            <p:nvSpPr>
              <p:cNvPr id="24612" name="Rectangle 37"/>
              <p:cNvSpPr>
                <a:spLocks noChangeArrowheads="1"/>
              </p:cNvSpPr>
              <p:nvPr/>
            </p:nvSpPr>
            <p:spPr bwMode="auto">
              <a:xfrm>
                <a:off x="2236" y="666"/>
                <a:ext cx="970"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13" name="Group 38"/>
              <p:cNvGrpSpPr>
                <a:grpSpLocks/>
              </p:cNvGrpSpPr>
              <p:nvPr/>
            </p:nvGrpSpPr>
            <p:grpSpPr bwMode="auto">
              <a:xfrm>
                <a:off x="2258" y="746"/>
                <a:ext cx="924" cy="280"/>
                <a:chOff x="2235" y="770"/>
                <a:chExt cx="924" cy="280"/>
              </a:xfrm>
            </p:grpSpPr>
            <p:sp>
              <p:nvSpPr>
                <p:cNvPr id="24614" name="Rectangle 39"/>
                <p:cNvSpPr>
                  <a:spLocks noChangeArrowheads="1"/>
                </p:cNvSpPr>
                <p:nvPr/>
              </p:nvSpPr>
              <p:spPr bwMode="auto">
                <a:xfrm>
                  <a:off x="2611" y="770"/>
                  <a:ext cx="16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dirty="0" smtClean="0">
                      <a:solidFill>
                        <a:srgbClr val="000000"/>
                      </a:solidFill>
                      <a:latin typeface="Courier New" charset="0"/>
                    </a:rPr>
                    <a:t>ER</a:t>
                  </a:r>
                  <a:endParaRPr lang="en-US" sz="1600" b="1" u="sng" dirty="0">
                    <a:latin typeface="Times" charset="0"/>
                  </a:endParaRPr>
                </a:p>
              </p:txBody>
            </p:sp>
            <p:sp>
              <p:nvSpPr>
                <p:cNvPr id="24615" name="Rectangle 40"/>
                <p:cNvSpPr>
                  <a:spLocks noChangeArrowheads="1"/>
                </p:cNvSpPr>
                <p:nvPr/>
              </p:nvSpPr>
              <p:spPr bwMode="auto">
                <a:xfrm>
                  <a:off x="2235" y="896"/>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diagram:View</a:t>
                  </a:r>
                  <a:endParaRPr lang="en-US" sz="1600" b="1" u="sng">
                    <a:latin typeface="Times" charset="0"/>
                  </a:endParaRPr>
                </a:p>
              </p:txBody>
            </p:sp>
          </p:grpSp>
        </p:grpSp>
        <p:grpSp>
          <p:nvGrpSpPr>
            <p:cNvPr id="24602" name="Group 41"/>
            <p:cNvGrpSpPr>
              <a:grpSpLocks/>
            </p:cNvGrpSpPr>
            <p:nvPr/>
          </p:nvGrpSpPr>
          <p:grpSpPr bwMode="auto">
            <a:xfrm>
              <a:off x="3348" y="1440"/>
              <a:ext cx="1109" cy="419"/>
              <a:chOff x="3388" y="666"/>
              <a:chExt cx="1109" cy="419"/>
            </a:xfrm>
          </p:grpSpPr>
          <p:sp>
            <p:nvSpPr>
              <p:cNvPr id="24608" name="Rectangle 42"/>
              <p:cNvSpPr>
                <a:spLocks noChangeArrowheads="1"/>
              </p:cNvSpPr>
              <p:nvPr/>
            </p:nvSpPr>
            <p:spPr bwMode="auto">
              <a:xfrm>
                <a:off x="3388" y="666"/>
                <a:ext cx="1109"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09" name="Group 43"/>
              <p:cNvGrpSpPr>
                <a:grpSpLocks/>
              </p:cNvGrpSpPr>
              <p:nvPr/>
            </p:nvGrpSpPr>
            <p:grpSpPr bwMode="auto">
              <a:xfrm>
                <a:off x="3455" y="757"/>
                <a:ext cx="924" cy="280"/>
                <a:chOff x="3382" y="770"/>
                <a:chExt cx="924" cy="280"/>
              </a:xfrm>
            </p:grpSpPr>
            <p:sp>
              <p:nvSpPr>
                <p:cNvPr id="24610" name="Rectangle 44"/>
                <p:cNvSpPr>
                  <a:spLocks noChangeArrowheads="1"/>
                </p:cNvSpPr>
                <p:nvPr/>
              </p:nvSpPr>
              <p:spPr bwMode="auto">
                <a:xfrm>
                  <a:off x="3445" y="770"/>
                  <a:ext cx="77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dirty="0" err="1">
                      <a:solidFill>
                        <a:srgbClr val="000000"/>
                      </a:solidFill>
                      <a:latin typeface="Courier New" charset="0"/>
                    </a:rPr>
                    <a:t>statechart</a:t>
                  </a:r>
                  <a:endParaRPr lang="en-US" sz="1600" b="1" u="sng" dirty="0">
                    <a:latin typeface="Times" charset="0"/>
                  </a:endParaRPr>
                </a:p>
              </p:txBody>
            </p:sp>
            <p:sp>
              <p:nvSpPr>
                <p:cNvPr id="24611" name="Rectangle 45"/>
                <p:cNvSpPr>
                  <a:spLocks noChangeArrowheads="1"/>
                </p:cNvSpPr>
                <p:nvPr/>
              </p:nvSpPr>
              <p:spPr bwMode="auto">
                <a:xfrm>
                  <a:off x="3382" y="896"/>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dirty="0" err="1">
                      <a:solidFill>
                        <a:srgbClr val="000000"/>
                      </a:solidFill>
                      <a:latin typeface="Courier New" charset="0"/>
                    </a:rPr>
                    <a:t>diagram:View</a:t>
                  </a:r>
                  <a:endParaRPr lang="en-US" sz="1600" b="1" u="sng" dirty="0">
                    <a:latin typeface="Times" charset="0"/>
                  </a:endParaRPr>
                </a:p>
              </p:txBody>
            </p:sp>
          </p:grpSp>
        </p:grpSp>
        <p:grpSp>
          <p:nvGrpSpPr>
            <p:cNvPr id="24603" name="Group 46"/>
            <p:cNvGrpSpPr>
              <a:grpSpLocks/>
            </p:cNvGrpSpPr>
            <p:nvPr/>
          </p:nvGrpSpPr>
          <p:grpSpPr bwMode="auto">
            <a:xfrm>
              <a:off x="4494" y="1440"/>
              <a:ext cx="984" cy="419"/>
              <a:chOff x="4486" y="666"/>
              <a:chExt cx="984" cy="419"/>
            </a:xfrm>
          </p:grpSpPr>
          <p:sp>
            <p:nvSpPr>
              <p:cNvPr id="24604" name="Rectangle 47"/>
              <p:cNvSpPr>
                <a:spLocks noChangeArrowheads="1"/>
              </p:cNvSpPr>
              <p:nvPr/>
            </p:nvSpPr>
            <p:spPr bwMode="auto">
              <a:xfrm>
                <a:off x="4486" y="666"/>
                <a:ext cx="984" cy="419"/>
              </a:xfrm>
              <a:prstGeom prst="rect">
                <a:avLst/>
              </a:prstGeom>
              <a:solidFill>
                <a:schemeClr val="bg1"/>
              </a:solidFill>
              <a:ln w="22225">
                <a:solidFill>
                  <a:srgbClr val="000000"/>
                </a:solidFill>
                <a:miter lim="800000"/>
                <a:headEnd/>
                <a:tailEnd/>
              </a:ln>
            </p:spPr>
            <p:txBody>
              <a:bodyPr/>
              <a:lstStyle/>
              <a:p>
                <a:endParaRPr lang="en-US"/>
              </a:p>
            </p:txBody>
          </p:sp>
          <p:grpSp>
            <p:nvGrpSpPr>
              <p:cNvPr id="24605" name="Group 48"/>
              <p:cNvGrpSpPr>
                <a:grpSpLocks/>
              </p:cNvGrpSpPr>
              <p:nvPr/>
            </p:nvGrpSpPr>
            <p:grpSpPr bwMode="auto">
              <a:xfrm>
                <a:off x="4516" y="757"/>
                <a:ext cx="924" cy="280"/>
                <a:chOff x="4418" y="770"/>
                <a:chExt cx="924" cy="280"/>
              </a:xfrm>
            </p:grpSpPr>
            <p:sp>
              <p:nvSpPr>
                <p:cNvPr id="24606" name="Rectangle 49"/>
                <p:cNvSpPr>
                  <a:spLocks noChangeArrowheads="1"/>
                </p:cNvSpPr>
                <p:nvPr/>
              </p:nvSpPr>
              <p:spPr bwMode="auto">
                <a:xfrm>
                  <a:off x="4551" y="770"/>
                  <a:ext cx="543"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dirty="0" smtClean="0">
                      <a:solidFill>
                        <a:srgbClr val="000000"/>
                      </a:solidFill>
                      <a:latin typeface="Courier New" charset="0"/>
                    </a:rPr>
                    <a:t>DF + CF</a:t>
                  </a:r>
                  <a:endParaRPr lang="en-US" sz="1600" b="1" u="sng" dirty="0">
                    <a:latin typeface="Times" charset="0"/>
                  </a:endParaRPr>
                </a:p>
              </p:txBody>
            </p:sp>
            <p:sp>
              <p:nvSpPr>
                <p:cNvPr id="24607" name="Rectangle 50"/>
                <p:cNvSpPr>
                  <a:spLocks noChangeArrowheads="1"/>
                </p:cNvSpPr>
                <p:nvPr/>
              </p:nvSpPr>
              <p:spPr bwMode="auto">
                <a:xfrm>
                  <a:off x="4418" y="896"/>
                  <a:ext cx="92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u="sng">
                      <a:solidFill>
                        <a:srgbClr val="000000"/>
                      </a:solidFill>
                      <a:latin typeface="Courier New" charset="0"/>
                    </a:rPr>
                    <a:t>diagram:View</a:t>
                  </a:r>
                  <a:endParaRPr lang="en-US" sz="1600" b="1" u="sng">
                    <a:latin typeface="Times" charset="0"/>
                  </a:endParaRPr>
                </a:p>
              </p:txBody>
            </p:sp>
          </p:grpSp>
        </p:grpSp>
      </p:grpSp>
      <p:sp>
        <p:nvSpPr>
          <p:cNvPr id="2" name="TextBox 1"/>
          <p:cNvSpPr txBox="1"/>
          <p:nvPr/>
        </p:nvSpPr>
        <p:spPr>
          <a:xfrm>
            <a:off x="179511" y="4221088"/>
            <a:ext cx="3328863" cy="1600438"/>
          </a:xfrm>
          <a:prstGeom prst="rect">
            <a:avLst/>
          </a:prstGeom>
          <a:noFill/>
        </p:spPr>
        <p:txBody>
          <a:bodyPr wrap="square">
            <a:spAutoFit/>
          </a:bodyPr>
          <a:lstStyle/>
          <a:p>
            <a:pPr>
              <a:defRPr/>
            </a:pPr>
            <a:r>
              <a:rPr lang="en-US" sz="1400" dirty="0" smtClean="0">
                <a:latin typeface="+mn-lt"/>
                <a:cs typeface="+mn-cs"/>
              </a:rPr>
              <a:t>Notice:</a:t>
            </a:r>
          </a:p>
          <a:p>
            <a:pPr marL="285750" indent="-285750">
              <a:buFont typeface="Arial"/>
              <a:buChar char="•"/>
              <a:defRPr/>
            </a:pPr>
            <a:r>
              <a:rPr lang="en-US" sz="1400" dirty="0">
                <a:latin typeface="+mn-lt"/>
                <a:cs typeface="+mn-cs"/>
              </a:rPr>
              <a:t>T</a:t>
            </a:r>
            <a:r>
              <a:rPr lang="en-US" sz="1400" dirty="0" smtClean="0">
                <a:latin typeface="+mn-lt"/>
                <a:cs typeface="+mn-cs"/>
              </a:rPr>
              <a:t>he </a:t>
            </a:r>
            <a:r>
              <a:rPr lang="en-US" sz="1400" dirty="0">
                <a:latin typeface="+mn-lt"/>
                <a:cs typeface="+mn-cs"/>
              </a:rPr>
              <a:t>analysis model </a:t>
            </a:r>
            <a:r>
              <a:rPr lang="en-US" sz="1400" dirty="0" smtClean="0">
                <a:latin typeface="+mn-lt"/>
                <a:cs typeface="+mn-cs"/>
              </a:rPr>
              <a:t>is not specific to OO analysis or Structured analysis.</a:t>
            </a:r>
          </a:p>
          <a:p>
            <a:pPr marL="285750" indent="-285750">
              <a:buFont typeface="Arial"/>
              <a:buChar char="•"/>
              <a:defRPr/>
            </a:pPr>
            <a:r>
              <a:rPr lang="en-US" sz="1400" dirty="0" smtClean="0">
                <a:latin typeface="+mn-lt"/>
                <a:cs typeface="+mn-cs"/>
              </a:rPr>
              <a:t>The analysis model is not specific to programming languages (e.g., C++/Java for OO analysis, C for Structured analysis)</a:t>
            </a:r>
            <a:endParaRPr lang="en-US" sz="1400" dirty="0">
              <a:latin typeface="+mn-lt"/>
              <a:cs typeface="+mn-cs"/>
            </a:endParaRPr>
          </a:p>
        </p:txBody>
      </p:sp>
      <p:grpSp>
        <p:nvGrpSpPr>
          <p:cNvPr id="5" name="Group 4"/>
          <p:cNvGrpSpPr>
            <a:grpSpLocks/>
          </p:cNvGrpSpPr>
          <p:nvPr/>
        </p:nvGrpSpPr>
        <p:grpSpPr bwMode="auto">
          <a:xfrm>
            <a:off x="5075238" y="4531320"/>
            <a:ext cx="3222625" cy="665163"/>
            <a:chOff x="5074592" y="4606132"/>
            <a:chExt cx="3223270" cy="665163"/>
          </a:xfrm>
        </p:grpSpPr>
        <p:sp>
          <p:nvSpPr>
            <p:cNvPr id="24584" name="Freeform 13"/>
            <p:cNvSpPr>
              <a:spLocks/>
            </p:cNvSpPr>
            <p:nvPr/>
          </p:nvSpPr>
          <p:spPr bwMode="auto">
            <a:xfrm>
              <a:off x="5074592" y="4869160"/>
              <a:ext cx="217488" cy="133350"/>
            </a:xfrm>
            <a:custGeom>
              <a:avLst/>
              <a:gdLst>
                <a:gd name="T0" fmla="*/ 2147483647 w 83"/>
                <a:gd name="T1" fmla="*/ 2147483647 h 168"/>
                <a:gd name="T2" fmla="*/ 2147483647 w 83"/>
                <a:gd name="T3" fmla="*/ 2147483647 h 168"/>
                <a:gd name="T4" fmla="*/ 0 w 83"/>
                <a:gd name="T5" fmla="*/ 2147483647 h 168"/>
                <a:gd name="T6" fmla="*/ 2147483647 w 83"/>
                <a:gd name="T7" fmla="*/ 0 h 168"/>
                <a:gd name="T8" fmla="*/ 2147483647 w 83"/>
                <a:gd name="T9" fmla="*/ 214748364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68">
                  <a:moveTo>
                    <a:pt x="83" y="84"/>
                  </a:moveTo>
                  <a:lnTo>
                    <a:pt x="42" y="168"/>
                  </a:lnTo>
                  <a:lnTo>
                    <a:pt x="0" y="84"/>
                  </a:lnTo>
                  <a:lnTo>
                    <a:pt x="42" y="0"/>
                  </a:lnTo>
                  <a:lnTo>
                    <a:pt x="83" y="84"/>
                  </a:lnTo>
                  <a:close/>
                </a:path>
              </a:pathLst>
            </a:custGeom>
            <a:solidFill>
              <a:srgbClr val="FFFFFF"/>
            </a:solidFill>
            <a:ln w="22225">
              <a:solidFill>
                <a:srgbClr val="000000"/>
              </a:solidFill>
              <a:prstDash val="solid"/>
              <a:round/>
              <a:headEnd/>
              <a:tailEnd/>
            </a:ln>
          </p:spPr>
          <p:txBody>
            <a:bodyPr/>
            <a:lstStyle/>
            <a:p>
              <a:endParaRPr lang="en-US"/>
            </a:p>
          </p:txBody>
        </p:sp>
        <p:sp>
          <p:nvSpPr>
            <p:cNvPr id="24585" name="Rectangle 21"/>
            <p:cNvSpPr>
              <a:spLocks noChangeArrowheads="1"/>
            </p:cNvSpPr>
            <p:nvPr/>
          </p:nvSpPr>
          <p:spPr bwMode="auto">
            <a:xfrm>
              <a:off x="6083299" y="4606132"/>
              <a:ext cx="2214563" cy="665163"/>
            </a:xfrm>
            <a:prstGeom prst="rect">
              <a:avLst/>
            </a:prstGeom>
            <a:solidFill>
              <a:schemeClr val="bg1"/>
            </a:solidFill>
            <a:ln w="22225">
              <a:solidFill>
                <a:srgbClr val="000000"/>
              </a:solidFill>
              <a:miter lim="800000"/>
              <a:headEnd/>
              <a:tailEnd/>
            </a:ln>
          </p:spPr>
          <p:txBody>
            <a:bodyPr/>
            <a:lstStyle/>
            <a:p>
              <a:pPr algn="ctr"/>
              <a:r>
                <a:rPr lang="en-US" sz="1600" b="1" u="sng">
                  <a:latin typeface="Courier New" charset="0"/>
                  <a:cs typeface="Courier New" charset="0"/>
                </a:rPr>
                <a:t>dataDictionary: Model</a:t>
              </a:r>
            </a:p>
          </p:txBody>
        </p:sp>
        <p:cxnSp>
          <p:nvCxnSpPr>
            <p:cNvPr id="4" name="Straight Connector 3"/>
            <p:cNvCxnSpPr>
              <a:stCxn id="24585" idx="1"/>
              <a:endCxn id="24584" idx="0"/>
            </p:cNvCxnSpPr>
            <p:nvPr/>
          </p:nvCxnSpPr>
          <p:spPr bwMode="auto">
            <a:xfrm flipH="1" flipV="1">
              <a:off x="5292123" y="4936332"/>
              <a:ext cx="790733" cy="317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60" name="Rectangle 44"/>
          <p:cNvSpPr>
            <a:spLocks noChangeArrowheads="1"/>
          </p:cNvSpPr>
          <p:nvPr/>
        </p:nvSpPr>
        <p:spPr bwMode="auto">
          <a:xfrm>
            <a:off x="5292080" y="1841227"/>
            <a:ext cx="1600699" cy="246221"/>
          </a:xfrm>
          <a:prstGeom prst="rect">
            <a:avLst/>
          </a:prstGeom>
          <a:solidFill>
            <a:schemeClr val="bg1"/>
          </a:solidFill>
          <a:ln>
            <a:noFill/>
          </a:ln>
        </p:spPr>
        <p:txBody>
          <a:bodyPr wrap="none" lIns="0" tIns="0" rIns="0" bIns="0">
            <a:spAutoFit/>
          </a:bodyPr>
          <a:lstStyle/>
          <a:p>
            <a:r>
              <a:rPr lang="en-US" sz="1600" b="1" u="sng" dirty="0" smtClean="0">
                <a:solidFill>
                  <a:srgbClr val="000000"/>
                </a:solidFill>
                <a:latin typeface="Courier New" charset="0"/>
              </a:rPr>
              <a:t>state machine</a:t>
            </a:r>
            <a:endParaRPr lang="en-US" sz="1600" b="1" u="sng" dirty="0">
              <a:latin typeface="Times" charset="0"/>
            </a:endParaRPr>
          </a:p>
        </p:txBody>
      </p:sp>
      <p:sp>
        <p:nvSpPr>
          <p:cNvPr id="61" name="TextBox 60"/>
          <p:cNvSpPr txBox="1"/>
          <p:nvPr/>
        </p:nvSpPr>
        <p:spPr>
          <a:xfrm>
            <a:off x="5889600" y="5206009"/>
            <a:ext cx="2786856" cy="307777"/>
          </a:xfrm>
          <a:prstGeom prst="rect">
            <a:avLst/>
          </a:prstGeom>
          <a:noFill/>
        </p:spPr>
        <p:txBody>
          <a:bodyPr wrap="square">
            <a:spAutoFit/>
          </a:bodyPr>
          <a:lstStyle/>
          <a:p>
            <a:pPr>
              <a:defRPr/>
            </a:pPr>
            <a:r>
              <a:rPr lang="en-US" sz="1400" dirty="0" smtClean="0">
                <a:latin typeface="+mn-lt"/>
                <a:cs typeface="+mn-cs"/>
              </a:rPr>
              <a:t>Ideally automatically generated</a:t>
            </a:r>
            <a:endParaRPr lang="en-US" sz="1400" dirty="0">
              <a:latin typeface="+mn-lt"/>
              <a:cs typeface="+mn-cs"/>
            </a:endParaRPr>
          </a:p>
        </p:txBody>
      </p:sp>
    </p:spTree>
    <p:extLst>
      <p:ext uri="{BB962C8B-B14F-4D97-AF65-F5344CB8AC3E}">
        <p14:creationId xmlns:p14="http://schemas.microsoft.com/office/powerpoint/2010/main" xmlns="" val="184592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 of Navigation—Collection </a:t>
            </a:r>
            <a:endParaRPr lang="en-US" dirty="0"/>
          </a:p>
        </p:txBody>
      </p:sp>
      <p:sp>
        <p:nvSpPr>
          <p:cNvPr id="3" name="Content Placeholder 2"/>
          <p:cNvSpPr>
            <a:spLocks noGrp="1"/>
          </p:cNvSpPr>
          <p:nvPr>
            <p:ph idx="1"/>
          </p:nvPr>
        </p:nvSpPr>
        <p:spPr>
          <a:xfrm>
            <a:off x="685800" y="1295400"/>
            <a:ext cx="6403975" cy="4800600"/>
          </a:xfrm>
        </p:spPr>
        <p:txBody>
          <a:bodyPr/>
          <a:lstStyle/>
          <a:p>
            <a:pPr>
              <a:defRPr/>
            </a:pPr>
            <a:r>
              <a:rPr lang="en-US" dirty="0" smtClean="0"/>
              <a:t>The result of a navigation is:</a:t>
            </a:r>
          </a:p>
          <a:p>
            <a:pPr lvl="1">
              <a:defRPr/>
            </a:pPr>
            <a:r>
              <a:rPr lang="en-US" dirty="0" smtClean="0"/>
              <a:t>An instance if navigating associations with multiplicity one only</a:t>
            </a:r>
          </a:p>
          <a:p>
            <a:pPr lvl="1">
              <a:defRPr/>
            </a:pPr>
            <a:r>
              <a:rPr lang="en-US" dirty="0" smtClean="0"/>
              <a:t>A collection otherwise</a:t>
            </a:r>
          </a:p>
          <a:p>
            <a:pPr lvl="2">
              <a:defRPr/>
            </a:pPr>
            <a:r>
              <a:rPr lang="en-US" dirty="0" smtClean="0"/>
              <a:t>Navigating only one association: a Set or an </a:t>
            </a:r>
            <a:r>
              <a:rPr lang="en-US" dirty="0" err="1" smtClean="0"/>
              <a:t>OrderedSet</a:t>
            </a:r>
            <a:endParaRPr lang="en-US" dirty="0" smtClean="0"/>
          </a:p>
          <a:p>
            <a:pPr lvl="2">
              <a:defRPr/>
            </a:pPr>
            <a:r>
              <a:rPr lang="en-US" dirty="0" smtClean="0"/>
              <a:t>Navigating two (or more) associations: a Bag or a Sequence</a:t>
            </a:r>
          </a:p>
          <a:p>
            <a:pPr lvl="2">
              <a:defRPr/>
            </a:pPr>
            <a:endParaRPr lang="en-US" dirty="0"/>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AA2F8229-21E5-BA46-81A7-987D9DD2A998}" type="slidenum">
              <a:rPr lang="en-US" smtClean="0"/>
              <a:pPr>
                <a:defRPr/>
              </a:pPr>
              <a:t>70</a:t>
            </a:fld>
            <a:endParaRPr lang="en-US"/>
          </a:p>
        </p:txBody>
      </p:sp>
      <p:sp>
        <p:nvSpPr>
          <p:cNvPr id="6" name="Rectangle 5"/>
          <p:cNvSpPr>
            <a:spLocks noChangeArrowheads="1"/>
          </p:cNvSpPr>
          <p:nvPr/>
        </p:nvSpPr>
        <p:spPr bwMode="auto">
          <a:xfrm>
            <a:off x="7602538" y="1341438"/>
            <a:ext cx="1187450"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A</a:t>
            </a:r>
          </a:p>
        </p:txBody>
      </p:sp>
      <p:sp>
        <p:nvSpPr>
          <p:cNvPr id="7" name="Rectangle 6"/>
          <p:cNvSpPr>
            <a:spLocks noChangeArrowheads="1"/>
          </p:cNvSpPr>
          <p:nvPr/>
        </p:nvSpPr>
        <p:spPr bwMode="auto">
          <a:xfrm>
            <a:off x="7602538" y="1701800"/>
            <a:ext cx="118745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a:latin typeface="+mn-lt"/>
              </a:rPr>
              <a:t>a1:Integer</a:t>
            </a:r>
          </a:p>
        </p:txBody>
      </p:sp>
      <p:sp>
        <p:nvSpPr>
          <p:cNvPr id="8" name="Rectangle 7"/>
          <p:cNvSpPr>
            <a:spLocks noChangeArrowheads="1"/>
          </p:cNvSpPr>
          <p:nvPr/>
        </p:nvSpPr>
        <p:spPr bwMode="auto">
          <a:xfrm>
            <a:off x="7602538" y="3363913"/>
            <a:ext cx="1187450"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B</a:t>
            </a:r>
          </a:p>
        </p:txBody>
      </p:sp>
      <p:sp>
        <p:nvSpPr>
          <p:cNvPr id="9" name="Rectangle 8"/>
          <p:cNvSpPr>
            <a:spLocks noChangeArrowheads="1"/>
          </p:cNvSpPr>
          <p:nvPr/>
        </p:nvSpPr>
        <p:spPr bwMode="auto">
          <a:xfrm>
            <a:off x="7602538" y="3724275"/>
            <a:ext cx="118745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lnSpc>
                <a:spcPct val="120000"/>
              </a:lnSpc>
              <a:buFontTx/>
              <a:buChar char="-"/>
              <a:defRPr/>
            </a:pPr>
            <a:r>
              <a:rPr lang="en-US" sz="1400" dirty="0">
                <a:latin typeface="+mn-lt"/>
              </a:rPr>
              <a:t>a1: Real</a:t>
            </a:r>
          </a:p>
        </p:txBody>
      </p:sp>
      <p:cxnSp>
        <p:nvCxnSpPr>
          <p:cNvPr id="10" name="Straight Connector 9"/>
          <p:cNvCxnSpPr>
            <a:stCxn id="6" idx="2"/>
            <a:endCxn id="8" idx="0"/>
          </p:cNvCxnSpPr>
          <p:nvPr/>
        </p:nvCxnSpPr>
        <p:spPr bwMode="auto">
          <a:xfrm flipH="1">
            <a:off x="8196263" y="2276475"/>
            <a:ext cx="0" cy="10874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 name="TextBox 10"/>
          <p:cNvSpPr txBox="1"/>
          <p:nvPr/>
        </p:nvSpPr>
        <p:spPr>
          <a:xfrm>
            <a:off x="7529513" y="2997200"/>
            <a:ext cx="723900" cy="307975"/>
          </a:xfrm>
          <a:prstGeom prst="rect">
            <a:avLst/>
          </a:prstGeom>
          <a:noFill/>
        </p:spPr>
        <p:txBody>
          <a:bodyPr wrap="none">
            <a:spAutoFit/>
          </a:bodyPr>
          <a:lstStyle/>
          <a:p>
            <a:pPr>
              <a:defRPr/>
            </a:pPr>
            <a:r>
              <a:rPr lang="en-US" sz="1400" dirty="0" err="1">
                <a:latin typeface="+mn-lt"/>
              </a:rPr>
              <a:t>rName</a:t>
            </a:r>
            <a:endParaRPr lang="en-US" sz="1400" dirty="0">
              <a:latin typeface="+mn-lt"/>
            </a:endParaRPr>
          </a:p>
        </p:txBody>
      </p:sp>
      <p:sp>
        <p:nvSpPr>
          <p:cNvPr id="12" name="TextBox 11"/>
          <p:cNvSpPr txBox="1"/>
          <p:nvPr/>
        </p:nvSpPr>
        <p:spPr>
          <a:xfrm>
            <a:off x="8181975" y="2997200"/>
            <a:ext cx="254000" cy="307975"/>
          </a:xfrm>
          <a:prstGeom prst="rect">
            <a:avLst/>
          </a:prstGeom>
          <a:noFill/>
        </p:spPr>
        <p:txBody>
          <a:bodyPr wrap="none">
            <a:spAutoFit/>
          </a:bodyPr>
          <a:lstStyle/>
          <a:p>
            <a:pPr>
              <a:defRPr/>
            </a:pPr>
            <a:r>
              <a:rPr lang="en-US" sz="1400" dirty="0">
                <a:latin typeface="+mn-lt"/>
              </a:rPr>
              <a:t>*</a:t>
            </a:r>
          </a:p>
        </p:txBody>
      </p:sp>
      <p:sp>
        <p:nvSpPr>
          <p:cNvPr id="13" name="Rectangle 12"/>
          <p:cNvSpPr>
            <a:spLocks noChangeArrowheads="1"/>
          </p:cNvSpPr>
          <p:nvPr/>
        </p:nvSpPr>
        <p:spPr bwMode="auto">
          <a:xfrm>
            <a:off x="7602538" y="5084763"/>
            <a:ext cx="1187450" cy="9366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a:t>
            </a:r>
          </a:p>
        </p:txBody>
      </p:sp>
      <p:sp>
        <p:nvSpPr>
          <p:cNvPr id="14" name="Rectangle 13"/>
          <p:cNvSpPr>
            <a:spLocks noChangeArrowheads="1"/>
          </p:cNvSpPr>
          <p:nvPr/>
        </p:nvSpPr>
        <p:spPr bwMode="auto">
          <a:xfrm>
            <a:off x="7602538" y="5445125"/>
            <a:ext cx="118745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lnSpc>
                <a:spcPct val="120000"/>
              </a:lnSpc>
              <a:buFontTx/>
              <a:buChar char="-"/>
              <a:defRPr/>
            </a:pPr>
            <a:r>
              <a:rPr lang="en-US" sz="1400" dirty="0">
                <a:latin typeface="+mn-lt"/>
              </a:rPr>
              <a:t>a1: Boolean</a:t>
            </a:r>
          </a:p>
        </p:txBody>
      </p:sp>
      <p:sp>
        <p:nvSpPr>
          <p:cNvPr id="15" name="TextBox 14"/>
          <p:cNvSpPr txBox="1"/>
          <p:nvPr/>
        </p:nvSpPr>
        <p:spPr>
          <a:xfrm>
            <a:off x="7562850" y="4718050"/>
            <a:ext cx="614363" cy="307975"/>
          </a:xfrm>
          <a:prstGeom prst="rect">
            <a:avLst/>
          </a:prstGeom>
          <a:noFill/>
        </p:spPr>
        <p:txBody>
          <a:bodyPr wrap="none">
            <a:spAutoFit/>
          </a:bodyPr>
          <a:lstStyle/>
          <a:p>
            <a:pPr>
              <a:defRPr/>
            </a:pPr>
            <a:r>
              <a:rPr lang="en-US" sz="1400" dirty="0" err="1">
                <a:latin typeface="+mn-lt"/>
              </a:rPr>
              <a:t>roleN</a:t>
            </a:r>
            <a:endParaRPr lang="en-US" sz="1400" dirty="0">
              <a:latin typeface="+mn-lt"/>
            </a:endParaRPr>
          </a:p>
        </p:txBody>
      </p:sp>
      <p:sp>
        <p:nvSpPr>
          <p:cNvPr id="16" name="TextBox 15"/>
          <p:cNvSpPr txBox="1"/>
          <p:nvPr/>
        </p:nvSpPr>
        <p:spPr>
          <a:xfrm>
            <a:off x="8212138" y="4718050"/>
            <a:ext cx="254000" cy="307975"/>
          </a:xfrm>
          <a:prstGeom prst="rect">
            <a:avLst/>
          </a:prstGeom>
          <a:noFill/>
        </p:spPr>
        <p:txBody>
          <a:bodyPr wrap="none">
            <a:spAutoFit/>
          </a:bodyPr>
          <a:lstStyle/>
          <a:p>
            <a:pPr>
              <a:defRPr/>
            </a:pPr>
            <a:r>
              <a:rPr lang="en-US" sz="1400" dirty="0">
                <a:latin typeface="+mn-lt"/>
              </a:rPr>
              <a:t>*</a:t>
            </a:r>
          </a:p>
        </p:txBody>
      </p:sp>
      <p:cxnSp>
        <p:nvCxnSpPr>
          <p:cNvPr id="17" name="Straight Connector 16"/>
          <p:cNvCxnSpPr>
            <a:stCxn id="8" idx="2"/>
            <a:endCxn id="13" idx="0"/>
          </p:cNvCxnSpPr>
          <p:nvPr/>
        </p:nvCxnSpPr>
        <p:spPr bwMode="auto">
          <a:xfrm>
            <a:off x="8196263" y="4298950"/>
            <a:ext cx="0" cy="78581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18" name="Table 17"/>
          <p:cNvGraphicFramePr>
            <a:graphicFrameLocks noGrp="1"/>
          </p:cNvGraphicFramePr>
          <p:nvPr/>
        </p:nvGraphicFramePr>
        <p:xfrm>
          <a:off x="755650" y="3671888"/>
          <a:ext cx="5888052" cy="2133600"/>
        </p:xfrm>
        <a:graphic>
          <a:graphicData uri="http://schemas.openxmlformats.org/drawingml/2006/table">
            <a:tbl>
              <a:tblPr firstRow="1" bandRow="1">
                <a:tableStyleId>{5C22544A-7EE6-4342-B048-85BDC9FD1C3A}</a:tableStyleId>
              </a:tblPr>
              <a:tblGrid>
                <a:gridCol w="936002"/>
                <a:gridCol w="2160005"/>
                <a:gridCol w="2792045"/>
              </a:tblGrid>
              <a:tr h="304800">
                <a:tc>
                  <a:txBody>
                    <a:bodyPr/>
                    <a:lstStyle/>
                    <a:p>
                      <a:r>
                        <a:rPr lang="en-US" sz="1400" dirty="0" smtClean="0"/>
                        <a:t>Context</a:t>
                      </a:r>
                      <a:endParaRPr lang="en-US" sz="1400" dirty="0"/>
                    </a:p>
                  </a:txBody>
                  <a:tcPr marL="91430" marR="91430"/>
                </a:tc>
                <a:tc>
                  <a:txBody>
                    <a:bodyPr/>
                    <a:lstStyle/>
                    <a:p>
                      <a:r>
                        <a:rPr lang="en-US" sz="1400" dirty="0" smtClean="0"/>
                        <a:t>Navigation expression</a:t>
                      </a:r>
                      <a:endParaRPr lang="en-US" sz="1400" dirty="0"/>
                    </a:p>
                  </a:txBody>
                  <a:tcPr marL="91430" marR="91430"/>
                </a:tc>
                <a:tc>
                  <a:txBody>
                    <a:bodyPr/>
                    <a:lstStyle/>
                    <a:p>
                      <a:r>
                        <a:rPr lang="en-US" sz="1400" dirty="0" smtClean="0"/>
                        <a:t>Resulting type</a:t>
                      </a:r>
                      <a:endParaRPr lang="en-US" sz="1400" dirty="0"/>
                    </a:p>
                  </a:txBody>
                  <a:tcPr marL="91430" marR="91430"/>
                </a:tc>
              </a:tr>
              <a:tr h="304800">
                <a:tc>
                  <a:txBody>
                    <a:bodyPr/>
                    <a:lstStyle/>
                    <a:p>
                      <a:r>
                        <a:rPr lang="en-US" sz="1400" dirty="0" smtClean="0"/>
                        <a:t>A</a:t>
                      </a:r>
                      <a:endParaRPr lang="en-US" sz="1400" dirty="0"/>
                    </a:p>
                  </a:txBody>
                  <a:tcPr marL="91430" marR="91430"/>
                </a:tc>
                <a:tc>
                  <a:txBody>
                    <a:bodyPr/>
                    <a:lstStyle/>
                    <a:p>
                      <a:r>
                        <a:rPr lang="en-US" sz="1400" dirty="0" smtClean="0"/>
                        <a:t>self</a:t>
                      </a:r>
                      <a:endParaRPr lang="en-US" sz="1400" dirty="0"/>
                    </a:p>
                  </a:txBody>
                  <a:tcPr marL="91430" marR="91430"/>
                </a:tc>
                <a:tc>
                  <a:txBody>
                    <a:bodyPr/>
                    <a:lstStyle/>
                    <a:p>
                      <a:r>
                        <a:rPr lang="en-US" sz="1400" dirty="0" smtClean="0"/>
                        <a:t>An instance of A</a:t>
                      </a:r>
                      <a:endParaRPr lang="en-US" sz="1400" dirty="0"/>
                    </a:p>
                  </a:txBody>
                  <a:tcPr marL="91430" marR="91430"/>
                </a:tc>
              </a:tr>
              <a:tr h="304800">
                <a:tc>
                  <a:txBody>
                    <a:bodyPr/>
                    <a:lstStyle/>
                    <a:p>
                      <a:r>
                        <a:rPr lang="en-US" sz="1400" dirty="0" smtClean="0"/>
                        <a:t>A</a:t>
                      </a:r>
                      <a:endParaRPr lang="en-US" sz="1400" dirty="0"/>
                    </a:p>
                  </a:txBody>
                  <a:tcPr marL="91430" marR="91430"/>
                </a:tc>
                <a:tc>
                  <a:txBody>
                    <a:bodyPr/>
                    <a:lstStyle/>
                    <a:p>
                      <a:r>
                        <a:rPr lang="en-US" sz="1400" dirty="0" smtClean="0"/>
                        <a:t>self.a1</a:t>
                      </a:r>
                      <a:endParaRPr lang="en-US" sz="1400" dirty="0"/>
                    </a:p>
                  </a:txBody>
                  <a:tcPr marL="91430" marR="91430"/>
                </a:tc>
                <a:tc>
                  <a:txBody>
                    <a:bodyPr/>
                    <a:lstStyle/>
                    <a:p>
                      <a:r>
                        <a:rPr lang="en-US" sz="1400" dirty="0" smtClean="0"/>
                        <a:t>One integer value</a:t>
                      </a:r>
                      <a:endParaRPr lang="en-US" sz="1400" dirty="0"/>
                    </a:p>
                  </a:txBody>
                  <a:tcPr marL="91430" marR="91430"/>
                </a:tc>
              </a:tr>
              <a:tr h="304800">
                <a:tc>
                  <a:txBody>
                    <a:bodyPr/>
                    <a:lstStyle/>
                    <a:p>
                      <a:r>
                        <a:rPr lang="en-US" sz="1400" dirty="0" smtClean="0"/>
                        <a:t>A</a:t>
                      </a:r>
                      <a:endParaRPr lang="en-US" sz="1400" dirty="0"/>
                    </a:p>
                  </a:txBody>
                  <a:tcPr marL="91430" marR="91430"/>
                </a:tc>
                <a:tc>
                  <a:txBody>
                    <a:bodyPr/>
                    <a:lstStyle/>
                    <a:p>
                      <a:r>
                        <a:rPr lang="en-US" sz="1400" dirty="0" err="1" smtClean="0"/>
                        <a:t>self.rName</a:t>
                      </a:r>
                      <a:endParaRPr lang="en-US" sz="1400" dirty="0"/>
                    </a:p>
                  </a:txBody>
                  <a:tcPr marL="91430" marR="91430"/>
                </a:tc>
                <a:tc>
                  <a:txBody>
                    <a:bodyPr/>
                    <a:lstStyle/>
                    <a:p>
                      <a:r>
                        <a:rPr lang="en-US" sz="1400" dirty="0" smtClean="0"/>
                        <a:t>An </a:t>
                      </a:r>
                      <a:r>
                        <a:rPr lang="en-US" sz="1400" dirty="0" err="1" smtClean="0"/>
                        <a:t>OrderedSet</a:t>
                      </a:r>
                      <a:r>
                        <a:rPr lang="en-US" sz="1400" dirty="0" smtClean="0"/>
                        <a:t> of B instances</a:t>
                      </a:r>
                      <a:endParaRPr lang="en-US" sz="1400" dirty="0"/>
                    </a:p>
                  </a:txBody>
                  <a:tcPr marL="91430" marR="91430"/>
                </a:tc>
              </a:tr>
              <a:tr h="304800">
                <a:tc>
                  <a:txBody>
                    <a:bodyPr/>
                    <a:lstStyle/>
                    <a:p>
                      <a:r>
                        <a:rPr lang="en-US" sz="1400" dirty="0" smtClean="0"/>
                        <a:t>B</a:t>
                      </a:r>
                      <a:endParaRPr lang="en-US" sz="1400" dirty="0"/>
                    </a:p>
                  </a:txBody>
                  <a:tcPr marL="91430" marR="91430"/>
                </a:tc>
                <a:tc>
                  <a:txBody>
                    <a:bodyPr/>
                    <a:lstStyle/>
                    <a:p>
                      <a:r>
                        <a:rPr lang="en-US" sz="1400" dirty="0" err="1" smtClean="0"/>
                        <a:t>self.roleN</a:t>
                      </a:r>
                      <a:endParaRPr lang="en-US" sz="1400" dirty="0"/>
                    </a:p>
                  </a:txBody>
                  <a:tcPr marL="91430" marR="91430"/>
                </a:tc>
                <a:tc>
                  <a:txBody>
                    <a:bodyPr/>
                    <a:lstStyle/>
                    <a:p>
                      <a:r>
                        <a:rPr lang="en-US" sz="1400" dirty="0" smtClean="0"/>
                        <a:t>A Set of C instances</a:t>
                      </a:r>
                      <a:endParaRPr lang="en-US" sz="1400" dirty="0"/>
                    </a:p>
                  </a:txBody>
                  <a:tcPr marL="91430" marR="91430"/>
                </a:tc>
              </a:tr>
              <a:tr h="304800">
                <a:tc>
                  <a:txBody>
                    <a:bodyPr/>
                    <a:lstStyle/>
                    <a:p>
                      <a:r>
                        <a:rPr lang="en-US" sz="1400" dirty="0" smtClean="0"/>
                        <a:t>A</a:t>
                      </a:r>
                      <a:endParaRPr lang="en-US" sz="1400" dirty="0"/>
                    </a:p>
                  </a:txBody>
                  <a:tcPr marL="91430" marR="91430"/>
                </a:tc>
                <a:tc>
                  <a:txBody>
                    <a:bodyPr/>
                    <a:lstStyle/>
                    <a:p>
                      <a:r>
                        <a:rPr lang="en-US" sz="1400" dirty="0" smtClean="0"/>
                        <a:t>self.rName.a1</a:t>
                      </a:r>
                      <a:endParaRPr lang="en-US" sz="1400" dirty="0"/>
                    </a:p>
                  </a:txBody>
                  <a:tcPr marL="91430" marR="91430"/>
                </a:tc>
                <a:tc>
                  <a:txBody>
                    <a:bodyPr/>
                    <a:lstStyle/>
                    <a:p>
                      <a:r>
                        <a:rPr lang="en-US" sz="1400" dirty="0" smtClean="0"/>
                        <a:t>A Sequence of Real values</a:t>
                      </a:r>
                      <a:endParaRPr lang="en-US" sz="1400" dirty="0"/>
                    </a:p>
                  </a:txBody>
                  <a:tcPr marL="91430" marR="91430"/>
                </a:tc>
              </a:tr>
              <a:tr h="304800">
                <a:tc>
                  <a:txBody>
                    <a:bodyPr/>
                    <a:lstStyle/>
                    <a:p>
                      <a:r>
                        <a:rPr lang="en-US" sz="1400" dirty="0" smtClean="0"/>
                        <a:t>A</a:t>
                      </a:r>
                      <a:endParaRPr lang="en-US" sz="1400" dirty="0"/>
                    </a:p>
                  </a:txBody>
                  <a:tcPr marL="91430" marR="91430"/>
                </a:tc>
                <a:tc>
                  <a:txBody>
                    <a:bodyPr/>
                    <a:lstStyle/>
                    <a:p>
                      <a:r>
                        <a:rPr lang="en-US" sz="1400" dirty="0" err="1" smtClean="0"/>
                        <a:t>self.rName.roleN</a:t>
                      </a:r>
                      <a:endParaRPr lang="en-US" sz="1400" dirty="0"/>
                    </a:p>
                  </a:txBody>
                  <a:tcPr marL="91430" marR="91430"/>
                </a:tc>
                <a:tc>
                  <a:txBody>
                    <a:bodyPr/>
                    <a:lstStyle/>
                    <a:p>
                      <a:r>
                        <a:rPr lang="en-US" sz="1400" dirty="0" smtClean="0"/>
                        <a:t>A Bag of</a:t>
                      </a:r>
                      <a:r>
                        <a:rPr lang="en-US" sz="1400" baseline="0" dirty="0" smtClean="0"/>
                        <a:t> C instances</a:t>
                      </a:r>
                      <a:endParaRPr lang="en-US" sz="1400" dirty="0"/>
                    </a:p>
                  </a:txBody>
                  <a:tcPr marL="91430" marR="91430"/>
                </a:tc>
              </a:tr>
            </a:tbl>
          </a:graphicData>
        </a:graphic>
      </p:graphicFrame>
      <p:sp>
        <p:nvSpPr>
          <p:cNvPr id="23" name="TextBox 22"/>
          <p:cNvSpPr txBox="1"/>
          <p:nvPr/>
        </p:nvSpPr>
        <p:spPr>
          <a:xfrm>
            <a:off x="7310438" y="2689225"/>
            <a:ext cx="923925" cy="307975"/>
          </a:xfrm>
          <a:prstGeom prst="rect">
            <a:avLst/>
          </a:prstGeom>
          <a:noFill/>
        </p:spPr>
        <p:txBody>
          <a:bodyPr wrap="none">
            <a:spAutoFit/>
          </a:bodyPr>
          <a:lstStyle/>
          <a:p>
            <a:pPr>
              <a:defRPr/>
            </a:pPr>
            <a:r>
              <a:rPr lang="en-US" sz="1400" dirty="0">
                <a:latin typeface="+mn-lt"/>
              </a:rPr>
              <a:t>{ordered}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 of Navigation—Collection </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62740EBD-2310-8A49-B765-9F97C42CE4B5}" type="slidenum">
              <a:rPr lang="en-US" smtClean="0"/>
              <a:pPr>
                <a:defRPr/>
              </a:pPr>
              <a:t>71</a:t>
            </a:fld>
            <a:endParaRPr lang="en-US"/>
          </a:p>
        </p:txBody>
      </p:sp>
      <p:sp>
        <p:nvSpPr>
          <p:cNvPr id="22" name="Rectangle 21"/>
          <p:cNvSpPr>
            <a:spLocks noChangeArrowheads="1"/>
          </p:cNvSpPr>
          <p:nvPr/>
        </p:nvSpPr>
        <p:spPr bwMode="auto">
          <a:xfrm>
            <a:off x="7602538" y="1341438"/>
            <a:ext cx="1187450"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A</a:t>
            </a:r>
          </a:p>
        </p:txBody>
      </p:sp>
      <p:sp>
        <p:nvSpPr>
          <p:cNvPr id="23" name="Rectangle 22"/>
          <p:cNvSpPr>
            <a:spLocks noChangeArrowheads="1"/>
          </p:cNvSpPr>
          <p:nvPr/>
        </p:nvSpPr>
        <p:spPr bwMode="auto">
          <a:xfrm>
            <a:off x="7602538" y="1701800"/>
            <a:ext cx="118745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a:latin typeface="+mn-lt"/>
              </a:rPr>
              <a:t>a1:Integer</a:t>
            </a:r>
          </a:p>
        </p:txBody>
      </p:sp>
      <p:sp>
        <p:nvSpPr>
          <p:cNvPr id="24" name="Rectangle 23"/>
          <p:cNvSpPr>
            <a:spLocks noChangeArrowheads="1"/>
          </p:cNvSpPr>
          <p:nvPr/>
        </p:nvSpPr>
        <p:spPr bwMode="auto">
          <a:xfrm>
            <a:off x="7602538" y="3363913"/>
            <a:ext cx="1187450"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B</a:t>
            </a:r>
          </a:p>
        </p:txBody>
      </p:sp>
      <p:sp>
        <p:nvSpPr>
          <p:cNvPr id="25" name="Rectangle 24"/>
          <p:cNvSpPr>
            <a:spLocks noChangeArrowheads="1"/>
          </p:cNvSpPr>
          <p:nvPr/>
        </p:nvSpPr>
        <p:spPr bwMode="auto">
          <a:xfrm>
            <a:off x="7602538" y="3724275"/>
            <a:ext cx="118745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lnSpc>
                <a:spcPct val="120000"/>
              </a:lnSpc>
              <a:buFontTx/>
              <a:buChar char="-"/>
              <a:defRPr/>
            </a:pPr>
            <a:r>
              <a:rPr lang="en-US" sz="1400" dirty="0">
                <a:latin typeface="+mn-lt"/>
              </a:rPr>
              <a:t>a1: Real</a:t>
            </a:r>
          </a:p>
        </p:txBody>
      </p:sp>
      <p:cxnSp>
        <p:nvCxnSpPr>
          <p:cNvPr id="26" name="Straight Connector 25"/>
          <p:cNvCxnSpPr>
            <a:stCxn id="22" idx="2"/>
            <a:endCxn id="24" idx="0"/>
          </p:cNvCxnSpPr>
          <p:nvPr/>
        </p:nvCxnSpPr>
        <p:spPr bwMode="auto">
          <a:xfrm flipH="1">
            <a:off x="8196263" y="2276475"/>
            <a:ext cx="0" cy="10874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7" name="TextBox 26"/>
          <p:cNvSpPr txBox="1"/>
          <p:nvPr/>
        </p:nvSpPr>
        <p:spPr>
          <a:xfrm>
            <a:off x="7529513" y="2997200"/>
            <a:ext cx="723900" cy="307975"/>
          </a:xfrm>
          <a:prstGeom prst="rect">
            <a:avLst/>
          </a:prstGeom>
          <a:noFill/>
        </p:spPr>
        <p:txBody>
          <a:bodyPr wrap="none">
            <a:spAutoFit/>
          </a:bodyPr>
          <a:lstStyle/>
          <a:p>
            <a:pPr>
              <a:defRPr/>
            </a:pPr>
            <a:r>
              <a:rPr lang="en-US" sz="1400" dirty="0" err="1">
                <a:latin typeface="+mn-lt"/>
              </a:rPr>
              <a:t>rName</a:t>
            </a:r>
            <a:endParaRPr lang="en-US" sz="1400" dirty="0">
              <a:latin typeface="+mn-lt"/>
            </a:endParaRPr>
          </a:p>
        </p:txBody>
      </p:sp>
      <p:sp>
        <p:nvSpPr>
          <p:cNvPr id="28" name="TextBox 27"/>
          <p:cNvSpPr txBox="1"/>
          <p:nvPr/>
        </p:nvSpPr>
        <p:spPr>
          <a:xfrm>
            <a:off x="8181975" y="2997200"/>
            <a:ext cx="254000" cy="307975"/>
          </a:xfrm>
          <a:prstGeom prst="rect">
            <a:avLst/>
          </a:prstGeom>
          <a:noFill/>
        </p:spPr>
        <p:txBody>
          <a:bodyPr wrap="none">
            <a:spAutoFit/>
          </a:bodyPr>
          <a:lstStyle/>
          <a:p>
            <a:pPr>
              <a:defRPr/>
            </a:pPr>
            <a:r>
              <a:rPr lang="en-US" sz="1400" dirty="0">
                <a:latin typeface="+mn-lt"/>
              </a:rPr>
              <a:t>*</a:t>
            </a:r>
          </a:p>
        </p:txBody>
      </p:sp>
      <p:sp>
        <p:nvSpPr>
          <p:cNvPr id="29" name="Rectangle 28"/>
          <p:cNvSpPr>
            <a:spLocks noChangeArrowheads="1"/>
          </p:cNvSpPr>
          <p:nvPr/>
        </p:nvSpPr>
        <p:spPr bwMode="auto">
          <a:xfrm>
            <a:off x="7602538" y="5084763"/>
            <a:ext cx="1187450" cy="9366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a:t>
            </a:r>
          </a:p>
        </p:txBody>
      </p:sp>
      <p:sp>
        <p:nvSpPr>
          <p:cNvPr id="30" name="Rectangle 29"/>
          <p:cNvSpPr>
            <a:spLocks noChangeArrowheads="1"/>
          </p:cNvSpPr>
          <p:nvPr/>
        </p:nvSpPr>
        <p:spPr bwMode="auto">
          <a:xfrm>
            <a:off x="7602538" y="5445125"/>
            <a:ext cx="118745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lnSpc>
                <a:spcPct val="120000"/>
              </a:lnSpc>
              <a:buFontTx/>
              <a:buChar char="-"/>
              <a:defRPr/>
            </a:pPr>
            <a:r>
              <a:rPr lang="en-US" sz="1400" dirty="0">
                <a:latin typeface="+mn-lt"/>
              </a:rPr>
              <a:t>a1: Boolean</a:t>
            </a:r>
          </a:p>
        </p:txBody>
      </p:sp>
      <p:sp>
        <p:nvSpPr>
          <p:cNvPr id="31" name="TextBox 30"/>
          <p:cNvSpPr txBox="1"/>
          <p:nvPr/>
        </p:nvSpPr>
        <p:spPr>
          <a:xfrm>
            <a:off x="7562850" y="4718050"/>
            <a:ext cx="614363" cy="307975"/>
          </a:xfrm>
          <a:prstGeom prst="rect">
            <a:avLst/>
          </a:prstGeom>
          <a:noFill/>
        </p:spPr>
        <p:txBody>
          <a:bodyPr wrap="none">
            <a:spAutoFit/>
          </a:bodyPr>
          <a:lstStyle/>
          <a:p>
            <a:pPr>
              <a:defRPr/>
            </a:pPr>
            <a:r>
              <a:rPr lang="en-US" sz="1400" dirty="0" err="1">
                <a:latin typeface="+mn-lt"/>
              </a:rPr>
              <a:t>roleN</a:t>
            </a:r>
            <a:endParaRPr lang="en-US" sz="1400" dirty="0">
              <a:latin typeface="+mn-lt"/>
            </a:endParaRPr>
          </a:p>
        </p:txBody>
      </p:sp>
      <p:sp>
        <p:nvSpPr>
          <p:cNvPr id="32" name="TextBox 31"/>
          <p:cNvSpPr txBox="1"/>
          <p:nvPr/>
        </p:nvSpPr>
        <p:spPr>
          <a:xfrm>
            <a:off x="8212138" y="4718050"/>
            <a:ext cx="254000" cy="307975"/>
          </a:xfrm>
          <a:prstGeom prst="rect">
            <a:avLst/>
          </a:prstGeom>
          <a:noFill/>
        </p:spPr>
        <p:txBody>
          <a:bodyPr wrap="none">
            <a:spAutoFit/>
          </a:bodyPr>
          <a:lstStyle/>
          <a:p>
            <a:pPr>
              <a:defRPr/>
            </a:pPr>
            <a:r>
              <a:rPr lang="en-US" sz="1400" dirty="0">
                <a:latin typeface="+mn-lt"/>
              </a:rPr>
              <a:t>*</a:t>
            </a:r>
          </a:p>
        </p:txBody>
      </p:sp>
      <p:cxnSp>
        <p:nvCxnSpPr>
          <p:cNvPr id="33" name="Straight Connector 32"/>
          <p:cNvCxnSpPr>
            <a:stCxn id="24" idx="2"/>
            <a:endCxn id="29" idx="0"/>
          </p:cNvCxnSpPr>
          <p:nvPr/>
        </p:nvCxnSpPr>
        <p:spPr bwMode="auto">
          <a:xfrm>
            <a:off x="8196263" y="4298950"/>
            <a:ext cx="0" cy="78581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 name="TextBox 33"/>
          <p:cNvSpPr txBox="1"/>
          <p:nvPr/>
        </p:nvSpPr>
        <p:spPr>
          <a:xfrm>
            <a:off x="7310438" y="2689225"/>
            <a:ext cx="923925" cy="307975"/>
          </a:xfrm>
          <a:prstGeom prst="rect">
            <a:avLst/>
          </a:prstGeom>
          <a:noFill/>
        </p:spPr>
        <p:txBody>
          <a:bodyPr wrap="none">
            <a:spAutoFit/>
          </a:bodyPr>
          <a:lstStyle/>
          <a:p>
            <a:pPr>
              <a:defRPr/>
            </a:pPr>
            <a:r>
              <a:rPr lang="en-US" sz="1400" dirty="0">
                <a:latin typeface="+mn-lt"/>
              </a:rPr>
              <a:t>{ordered}</a:t>
            </a:r>
          </a:p>
        </p:txBody>
      </p:sp>
      <p:sp>
        <p:nvSpPr>
          <p:cNvPr id="35" name="Oval 34"/>
          <p:cNvSpPr/>
          <p:nvPr/>
        </p:nvSpPr>
        <p:spPr bwMode="auto">
          <a:xfrm>
            <a:off x="827088" y="1308100"/>
            <a:ext cx="792162" cy="358775"/>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A1 (5)</a:t>
            </a:r>
          </a:p>
        </p:txBody>
      </p:sp>
      <p:sp>
        <p:nvSpPr>
          <p:cNvPr id="37" name="Oval 36"/>
          <p:cNvSpPr/>
          <p:nvPr/>
        </p:nvSpPr>
        <p:spPr bwMode="auto">
          <a:xfrm>
            <a:off x="2700338" y="1308100"/>
            <a:ext cx="1008062" cy="358775"/>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B1 (12.1)</a:t>
            </a:r>
          </a:p>
        </p:txBody>
      </p:sp>
      <p:sp>
        <p:nvSpPr>
          <p:cNvPr id="38" name="Oval 37"/>
          <p:cNvSpPr/>
          <p:nvPr/>
        </p:nvSpPr>
        <p:spPr bwMode="auto">
          <a:xfrm>
            <a:off x="2700338" y="1844675"/>
            <a:ext cx="1008062" cy="360363"/>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B2 (10.0)</a:t>
            </a:r>
          </a:p>
        </p:txBody>
      </p:sp>
      <p:sp>
        <p:nvSpPr>
          <p:cNvPr id="39" name="Oval 38"/>
          <p:cNvSpPr/>
          <p:nvPr/>
        </p:nvSpPr>
        <p:spPr bwMode="auto">
          <a:xfrm>
            <a:off x="2700338" y="2349500"/>
            <a:ext cx="1008062" cy="358775"/>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B3 (15.15)</a:t>
            </a:r>
          </a:p>
        </p:txBody>
      </p:sp>
      <p:cxnSp>
        <p:nvCxnSpPr>
          <p:cNvPr id="41" name="Straight Connector 40"/>
          <p:cNvCxnSpPr>
            <a:stCxn id="35" idx="6"/>
            <a:endCxn id="37" idx="2"/>
          </p:cNvCxnSpPr>
          <p:nvPr/>
        </p:nvCxnSpPr>
        <p:spPr bwMode="auto">
          <a:xfrm>
            <a:off x="1619250" y="1487488"/>
            <a:ext cx="10810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2" name="Straight Connector 41"/>
          <p:cNvCxnSpPr>
            <a:stCxn id="35" idx="6"/>
            <a:endCxn id="38" idx="2"/>
          </p:cNvCxnSpPr>
          <p:nvPr/>
        </p:nvCxnSpPr>
        <p:spPr bwMode="auto">
          <a:xfrm>
            <a:off x="1619250" y="1487488"/>
            <a:ext cx="1081088" cy="53657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3" name="Straight Connector 42"/>
          <p:cNvCxnSpPr>
            <a:stCxn id="35" idx="6"/>
            <a:endCxn id="39" idx="2"/>
          </p:cNvCxnSpPr>
          <p:nvPr/>
        </p:nvCxnSpPr>
        <p:spPr bwMode="auto">
          <a:xfrm>
            <a:off x="1619250" y="1487488"/>
            <a:ext cx="1081088" cy="1041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6" name="TextBox 55"/>
          <p:cNvSpPr txBox="1"/>
          <p:nvPr/>
        </p:nvSpPr>
        <p:spPr>
          <a:xfrm>
            <a:off x="3808413" y="1341438"/>
            <a:ext cx="479425" cy="306387"/>
          </a:xfrm>
          <a:prstGeom prst="rect">
            <a:avLst/>
          </a:prstGeom>
          <a:noFill/>
        </p:spPr>
        <p:txBody>
          <a:bodyPr wrap="none">
            <a:spAutoFit/>
          </a:bodyPr>
          <a:lstStyle/>
          <a:p>
            <a:pPr>
              <a:defRPr/>
            </a:pPr>
            <a:r>
              <a:rPr lang="en-US" sz="1400" dirty="0">
                <a:solidFill>
                  <a:srgbClr val="0000FF"/>
                </a:solidFill>
                <a:latin typeface="+mn-lt"/>
              </a:rPr>
              <a:t>first</a:t>
            </a:r>
          </a:p>
        </p:txBody>
      </p:sp>
      <p:sp>
        <p:nvSpPr>
          <p:cNvPr id="57" name="TextBox 56"/>
          <p:cNvSpPr txBox="1"/>
          <p:nvPr/>
        </p:nvSpPr>
        <p:spPr>
          <a:xfrm>
            <a:off x="3808413" y="1844675"/>
            <a:ext cx="763587" cy="307975"/>
          </a:xfrm>
          <a:prstGeom prst="rect">
            <a:avLst/>
          </a:prstGeom>
          <a:noFill/>
        </p:spPr>
        <p:txBody>
          <a:bodyPr wrap="none">
            <a:spAutoFit/>
          </a:bodyPr>
          <a:lstStyle/>
          <a:p>
            <a:pPr>
              <a:defRPr/>
            </a:pPr>
            <a:r>
              <a:rPr lang="en-US" sz="1400" dirty="0">
                <a:solidFill>
                  <a:srgbClr val="0000FF"/>
                </a:solidFill>
                <a:latin typeface="+mn-lt"/>
              </a:rPr>
              <a:t>second</a:t>
            </a:r>
          </a:p>
        </p:txBody>
      </p:sp>
      <p:sp>
        <p:nvSpPr>
          <p:cNvPr id="58" name="TextBox 57"/>
          <p:cNvSpPr txBox="1"/>
          <p:nvPr/>
        </p:nvSpPr>
        <p:spPr>
          <a:xfrm>
            <a:off x="3808413" y="2349500"/>
            <a:ext cx="533400" cy="306388"/>
          </a:xfrm>
          <a:prstGeom prst="rect">
            <a:avLst/>
          </a:prstGeom>
          <a:noFill/>
        </p:spPr>
        <p:txBody>
          <a:bodyPr wrap="none">
            <a:spAutoFit/>
          </a:bodyPr>
          <a:lstStyle/>
          <a:p>
            <a:pPr>
              <a:defRPr/>
            </a:pPr>
            <a:r>
              <a:rPr lang="en-US" sz="1400" dirty="0">
                <a:solidFill>
                  <a:srgbClr val="0000FF"/>
                </a:solidFill>
                <a:latin typeface="+mn-lt"/>
              </a:rPr>
              <a:t>third</a:t>
            </a:r>
          </a:p>
        </p:txBody>
      </p:sp>
      <p:graphicFrame>
        <p:nvGraphicFramePr>
          <p:cNvPr id="61" name="Table 60"/>
          <p:cNvGraphicFramePr>
            <a:graphicFrameLocks noGrp="1"/>
          </p:cNvGraphicFramePr>
          <p:nvPr/>
        </p:nvGraphicFramePr>
        <p:xfrm>
          <a:off x="647700" y="3530600"/>
          <a:ext cx="6588125" cy="1951038"/>
        </p:xfrm>
        <a:graphic>
          <a:graphicData uri="http://schemas.openxmlformats.org/drawingml/2006/table">
            <a:tbl>
              <a:tblPr firstRow="1" bandRow="1">
                <a:tableStyleId>{5C22544A-7EE6-4342-B048-85BDC9FD1C3A}</a:tableStyleId>
              </a:tblPr>
              <a:tblGrid>
                <a:gridCol w="2088040"/>
                <a:gridCol w="1332025"/>
                <a:gridCol w="3168060"/>
              </a:tblGrid>
              <a:tr h="304850">
                <a:tc>
                  <a:txBody>
                    <a:bodyPr/>
                    <a:lstStyle/>
                    <a:p>
                      <a:r>
                        <a:rPr lang="en-US" sz="1400" dirty="0" smtClean="0"/>
                        <a:t>Navigation expression</a:t>
                      </a:r>
                      <a:endParaRPr lang="en-US" sz="1400" dirty="0"/>
                    </a:p>
                  </a:txBody>
                  <a:tcPr marL="91432" marR="91432" marT="45727" marB="45727"/>
                </a:tc>
                <a:tc>
                  <a:txBody>
                    <a:bodyPr/>
                    <a:lstStyle/>
                    <a:p>
                      <a:r>
                        <a:rPr lang="en-US" sz="1400" dirty="0" smtClean="0"/>
                        <a:t>Result</a:t>
                      </a:r>
                      <a:endParaRPr lang="en-US" sz="1400" dirty="0"/>
                    </a:p>
                  </a:txBody>
                  <a:tcPr marL="91432" marR="91432" marT="45727" marB="45727"/>
                </a:tc>
                <a:tc>
                  <a:txBody>
                    <a:bodyPr/>
                    <a:lstStyle/>
                    <a:p>
                      <a:r>
                        <a:rPr lang="en-US" sz="1400" dirty="0" smtClean="0"/>
                        <a:t>Resulting type</a:t>
                      </a:r>
                      <a:endParaRPr lang="en-US" sz="1400" dirty="0"/>
                    </a:p>
                  </a:txBody>
                  <a:tcPr marL="91432" marR="91432" marT="45727" marB="45727"/>
                </a:tc>
              </a:tr>
              <a:tr h="304850">
                <a:tc>
                  <a:txBody>
                    <a:bodyPr/>
                    <a:lstStyle/>
                    <a:p>
                      <a:r>
                        <a:rPr lang="en-US" sz="1400" dirty="0" smtClean="0"/>
                        <a:t>self</a:t>
                      </a:r>
                      <a:endParaRPr lang="en-US" sz="1400" dirty="0"/>
                    </a:p>
                  </a:txBody>
                  <a:tcPr marL="91432" marR="91432" marT="45727" marB="45727"/>
                </a:tc>
                <a:tc>
                  <a:txBody>
                    <a:bodyPr/>
                    <a:lstStyle/>
                    <a:p>
                      <a:r>
                        <a:rPr lang="en-US" sz="1400" dirty="0" smtClean="0"/>
                        <a:t>A1</a:t>
                      </a:r>
                      <a:endParaRPr lang="en-US" sz="1400" dirty="0"/>
                    </a:p>
                  </a:txBody>
                  <a:tcPr marL="91432" marR="91432" marT="45727" marB="45727"/>
                </a:tc>
                <a:tc>
                  <a:txBody>
                    <a:bodyPr/>
                    <a:lstStyle/>
                    <a:p>
                      <a:r>
                        <a:rPr lang="en-US" sz="1400" dirty="0" smtClean="0"/>
                        <a:t>An instance of A</a:t>
                      </a:r>
                      <a:endParaRPr lang="en-US" sz="1400" dirty="0"/>
                    </a:p>
                  </a:txBody>
                  <a:tcPr marL="91432" marR="91432" marT="45727" marB="45727"/>
                </a:tc>
              </a:tr>
              <a:tr h="304850">
                <a:tc>
                  <a:txBody>
                    <a:bodyPr/>
                    <a:lstStyle/>
                    <a:p>
                      <a:r>
                        <a:rPr lang="en-US" sz="1400" dirty="0" smtClean="0"/>
                        <a:t>self.a1</a:t>
                      </a:r>
                      <a:endParaRPr lang="en-US" sz="1400" dirty="0"/>
                    </a:p>
                  </a:txBody>
                  <a:tcPr marL="91432" marR="91432" marT="45727" marB="45727"/>
                </a:tc>
                <a:tc>
                  <a:txBody>
                    <a:bodyPr/>
                    <a:lstStyle/>
                    <a:p>
                      <a:r>
                        <a:rPr lang="en-US" sz="1400" dirty="0" smtClean="0"/>
                        <a:t>5</a:t>
                      </a:r>
                      <a:endParaRPr lang="en-US" sz="1400" dirty="0"/>
                    </a:p>
                  </a:txBody>
                  <a:tcPr marL="91432" marR="91432" marT="45727" marB="45727"/>
                </a:tc>
                <a:tc>
                  <a:txBody>
                    <a:bodyPr/>
                    <a:lstStyle/>
                    <a:p>
                      <a:r>
                        <a:rPr lang="en-US" sz="1400" dirty="0" smtClean="0"/>
                        <a:t>One integer value</a:t>
                      </a:r>
                      <a:endParaRPr lang="en-US" sz="1400" dirty="0"/>
                    </a:p>
                  </a:txBody>
                  <a:tcPr marL="91432" marR="91432" marT="45727" marB="45727"/>
                </a:tc>
              </a:tr>
              <a:tr h="518244">
                <a:tc>
                  <a:txBody>
                    <a:bodyPr/>
                    <a:lstStyle/>
                    <a:p>
                      <a:r>
                        <a:rPr lang="en-US" sz="1400" dirty="0" err="1" smtClean="0"/>
                        <a:t>self.rName</a:t>
                      </a:r>
                      <a:endParaRPr lang="en-US" sz="1400" dirty="0"/>
                    </a:p>
                  </a:txBody>
                  <a:tcPr marL="91432" marR="91432" marT="45727" marB="45727"/>
                </a:tc>
                <a:tc>
                  <a:txBody>
                    <a:bodyPr/>
                    <a:lstStyle/>
                    <a:p>
                      <a:r>
                        <a:rPr lang="en-US" sz="1400" dirty="0" smtClean="0"/>
                        <a:t>{B1, B2, B3, B4}</a:t>
                      </a:r>
                      <a:endParaRPr lang="en-US" sz="1400" dirty="0"/>
                    </a:p>
                  </a:txBody>
                  <a:tcPr marL="91432" marR="91432" marT="45727" marB="45727"/>
                </a:tc>
                <a:tc>
                  <a:txBody>
                    <a:bodyPr/>
                    <a:lstStyle/>
                    <a:p>
                      <a:r>
                        <a:rPr lang="en-US" sz="1400" dirty="0" smtClean="0"/>
                        <a:t>An </a:t>
                      </a:r>
                      <a:r>
                        <a:rPr lang="en-US" sz="1400" dirty="0" err="1" smtClean="0"/>
                        <a:t>OrderedSet</a:t>
                      </a:r>
                      <a:r>
                        <a:rPr lang="en-US" sz="1400" dirty="0" smtClean="0"/>
                        <a:t> (no</a:t>
                      </a:r>
                      <a:r>
                        <a:rPr lang="en-US" sz="1400" baseline="0" dirty="0" smtClean="0"/>
                        <a:t> duplicate) </a:t>
                      </a:r>
                      <a:r>
                        <a:rPr lang="en-US" sz="1400" dirty="0" smtClean="0"/>
                        <a:t>of B instances</a:t>
                      </a:r>
                      <a:endParaRPr lang="en-US" sz="1400" dirty="0"/>
                    </a:p>
                  </a:txBody>
                  <a:tcPr marL="91432" marR="91432" marT="45727" marB="45727"/>
                </a:tc>
              </a:tr>
              <a:tr h="518244">
                <a:tc>
                  <a:txBody>
                    <a:bodyPr/>
                    <a:lstStyle/>
                    <a:p>
                      <a:r>
                        <a:rPr lang="en-US" sz="1400" dirty="0" smtClean="0"/>
                        <a:t>self.rName.a1</a:t>
                      </a:r>
                      <a:endParaRPr lang="en-US" sz="1400" dirty="0"/>
                    </a:p>
                  </a:txBody>
                  <a:tcPr marL="91432" marR="91432" marT="45727" marB="45727"/>
                </a:tc>
                <a:tc>
                  <a:txBody>
                    <a:bodyPr/>
                    <a:lstStyle/>
                    <a:p>
                      <a:r>
                        <a:rPr lang="en-US" sz="1400" dirty="0" smtClean="0"/>
                        <a:t>{12.1,10.0,15.15,12.1}</a:t>
                      </a:r>
                      <a:endParaRPr lang="en-US" sz="1400" dirty="0"/>
                    </a:p>
                  </a:txBody>
                  <a:tcPr marL="91432" marR="91432" marT="45727" marB="45727"/>
                </a:tc>
                <a:tc>
                  <a:txBody>
                    <a:bodyPr/>
                    <a:lstStyle/>
                    <a:p>
                      <a:r>
                        <a:rPr lang="en-US" sz="1400" dirty="0" smtClean="0"/>
                        <a:t>A Sequence (may have duplicates) of Real values</a:t>
                      </a:r>
                      <a:endParaRPr lang="en-US" sz="1400" dirty="0"/>
                    </a:p>
                  </a:txBody>
                  <a:tcPr marL="91432" marR="91432" marT="45727" marB="45727"/>
                </a:tc>
              </a:tr>
            </a:tbl>
          </a:graphicData>
        </a:graphic>
      </p:graphicFrame>
      <p:sp>
        <p:nvSpPr>
          <p:cNvPr id="63" name="Oval 62"/>
          <p:cNvSpPr/>
          <p:nvPr/>
        </p:nvSpPr>
        <p:spPr bwMode="auto">
          <a:xfrm>
            <a:off x="2700338" y="2852738"/>
            <a:ext cx="1008062" cy="360362"/>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B4 (12.1)</a:t>
            </a:r>
          </a:p>
        </p:txBody>
      </p:sp>
      <p:cxnSp>
        <p:nvCxnSpPr>
          <p:cNvPr id="64" name="Straight Connector 63"/>
          <p:cNvCxnSpPr>
            <a:stCxn id="35" idx="6"/>
            <a:endCxn id="63" idx="2"/>
          </p:cNvCxnSpPr>
          <p:nvPr/>
        </p:nvCxnSpPr>
        <p:spPr bwMode="auto">
          <a:xfrm>
            <a:off x="1619250" y="1487488"/>
            <a:ext cx="1081088" cy="15446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5" name="TextBox 64"/>
          <p:cNvSpPr txBox="1"/>
          <p:nvPr/>
        </p:nvSpPr>
        <p:spPr>
          <a:xfrm>
            <a:off x="3808413" y="2852738"/>
            <a:ext cx="644525" cy="307975"/>
          </a:xfrm>
          <a:prstGeom prst="rect">
            <a:avLst/>
          </a:prstGeom>
          <a:noFill/>
        </p:spPr>
        <p:txBody>
          <a:bodyPr wrap="none">
            <a:spAutoFit/>
          </a:bodyPr>
          <a:lstStyle/>
          <a:p>
            <a:pPr>
              <a:defRPr/>
            </a:pPr>
            <a:r>
              <a:rPr lang="en-US" sz="1400" dirty="0">
                <a:solidFill>
                  <a:srgbClr val="0000FF"/>
                </a:solidFill>
                <a:latin typeface="+mn-lt"/>
              </a:rPr>
              <a:t>fourth</a:t>
            </a:r>
          </a:p>
        </p:txBody>
      </p:sp>
      <p:sp>
        <p:nvSpPr>
          <p:cNvPr id="110648" name="Oval 66"/>
          <p:cNvSpPr>
            <a:spLocks noChangeArrowheads="1"/>
          </p:cNvSpPr>
          <p:nvPr/>
        </p:nvSpPr>
        <p:spPr bwMode="auto">
          <a:xfrm>
            <a:off x="3708400" y="1125538"/>
            <a:ext cx="863600" cy="2179637"/>
          </a:xfrm>
          <a:prstGeom prst="ellipse">
            <a:avLst/>
          </a:prstGeom>
          <a:noFill/>
          <a:ln w="95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649" name="Oval 67"/>
          <p:cNvSpPr>
            <a:spLocks noChangeArrowheads="1"/>
          </p:cNvSpPr>
          <p:nvPr/>
        </p:nvSpPr>
        <p:spPr bwMode="auto">
          <a:xfrm>
            <a:off x="7323138" y="2643188"/>
            <a:ext cx="865187" cy="388937"/>
          </a:xfrm>
          <a:prstGeom prst="ellipse">
            <a:avLst/>
          </a:prstGeom>
          <a:noFill/>
          <a:ln w="95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69" name="Straight Connector 68"/>
          <p:cNvCxnSpPr>
            <a:stCxn id="110648" idx="6"/>
            <a:endCxn id="34" idx="1"/>
          </p:cNvCxnSpPr>
          <p:nvPr/>
        </p:nvCxnSpPr>
        <p:spPr bwMode="auto">
          <a:xfrm>
            <a:off x="4572000" y="2214563"/>
            <a:ext cx="2738438" cy="628650"/>
          </a:xfrm>
          <a:prstGeom prst="line">
            <a:avLst/>
          </a:prstGeom>
          <a:solidFill>
            <a:schemeClr val="accent1"/>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Result of Navigation—Collection </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E84D4A23-7A45-5C43-B61E-87DE566F681F}" type="slidenum">
              <a:rPr lang="en-US" smtClean="0"/>
              <a:pPr>
                <a:defRPr/>
              </a:pPr>
              <a:t>72</a:t>
            </a:fld>
            <a:endParaRPr lang="en-US"/>
          </a:p>
        </p:txBody>
      </p:sp>
      <p:sp>
        <p:nvSpPr>
          <p:cNvPr id="22" name="Rectangle 21"/>
          <p:cNvSpPr>
            <a:spLocks noChangeArrowheads="1"/>
          </p:cNvSpPr>
          <p:nvPr/>
        </p:nvSpPr>
        <p:spPr bwMode="auto">
          <a:xfrm>
            <a:off x="7602538" y="1341438"/>
            <a:ext cx="1187450"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A</a:t>
            </a:r>
          </a:p>
        </p:txBody>
      </p:sp>
      <p:sp>
        <p:nvSpPr>
          <p:cNvPr id="23" name="Rectangle 22"/>
          <p:cNvSpPr>
            <a:spLocks noChangeArrowheads="1"/>
          </p:cNvSpPr>
          <p:nvPr/>
        </p:nvSpPr>
        <p:spPr bwMode="auto">
          <a:xfrm>
            <a:off x="7602538" y="1701800"/>
            <a:ext cx="118745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a:latin typeface="+mn-lt"/>
              </a:rPr>
              <a:t>a1:Integer</a:t>
            </a:r>
          </a:p>
        </p:txBody>
      </p:sp>
      <p:sp>
        <p:nvSpPr>
          <p:cNvPr id="24" name="Rectangle 23"/>
          <p:cNvSpPr>
            <a:spLocks noChangeArrowheads="1"/>
          </p:cNvSpPr>
          <p:nvPr/>
        </p:nvSpPr>
        <p:spPr bwMode="auto">
          <a:xfrm>
            <a:off x="7602538" y="3363913"/>
            <a:ext cx="1187450"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B</a:t>
            </a:r>
          </a:p>
        </p:txBody>
      </p:sp>
      <p:sp>
        <p:nvSpPr>
          <p:cNvPr id="25" name="Rectangle 24"/>
          <p:cNvSpPr>
            <a:spLocks noChangeArrowheads="1"/>
          </p:cNvSpPr>
          <p:nvPr/>
        </p:nvSpPr>
        <p:spPr bwMode="auto">
          <a:xfrm>
            <a:off x="7602538" y="3724275"/>
            <a:ext cx="118745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lnSpc>
                <a:spcPct val="120000"/>
              </a:lnSpc>
              <a:buFontTx/>
              <a:buChar char="-"/>
              <a:defRPr/>
            </a:pPr>
            <a:r>
              <a:rPr lang="en-US" sz="1400" dirty="0">
                <a:latin typeface="+mn-lt"/>
              </a:rPr>
              <a:t>a1: Real</a:t>
            </a:r>
          </a:p>
        </p:txBody>
      </p:sp>
      <p:cxnSp>
        <p:nvCxnSpPr>
          <p:cNvPr id="26" name="Straight Connector 25"/>
          <p:cNvCxnSpPr>
            <a:stCxn id="22" idx="2"/>
            <a:endCxn id="24" idx="0"/>
          </p:cNvCxnSpPr>
          <p:nvPr/>
        </p:nvCxnSpPr>
        <p:spPr bwMode="auto">
          <a:xfrm flipH="1">
            <a:off x="8196263" y="2276475"/>
            <a:ext cx="0" cy="10874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7" name="TextBox 26"/>
          <p:cNvSpPr txBox="1"/>
          <p:nvPr/>
        </p:nvSpPr>
        <p:spPr>
          <a:xfrm>
            <a:off x="7529513" y="2997200"/>
            <a:ext cx="723900" cy="307975"/>
          </a:xfrm>
          <a:prstGeom prst="rect">
            <a:avLst/>
          </a:prstGeom>
          <a:noFill/>
        </p:spPr>
        <p:txBody>
          <a:bodyPr wrap="none">
            <a:spAutoFit/>
          </a:bodyPr>
          <a:lstStyle/>
          <a:p>
            <a:pPr>
              <a:defRPr/>
            </a:pPr>
            <a:r>
              <a:rPr lang="en-US" sz="1400" dirty="0" err="1">
                <a:latin typeface="+mn-lt"/>
              </a:rPr>
              <a:t>rName</a:t>
            </a:r>
            <a:endParaRPr lang="en-US" sz="1400" dirty="0">
              <a:latin typeface="+mn-lt"/>
            </a:endParaRPr>
          </a:p>
        </p:txBody>
      </p:sp>
      <p:sp>
        <p:nvSpPr>
          <p:cNvPr id="28" name="TextBox 27"/>
          <p:cNvSpPr txBox="1"/>
          <p:nvPr/>
        </p:nvSpPr>
        <p:spPr>
          <a:xfrm>
            <a:off x="8181975" y="2997200"/>
            <a:ext cx="254000" cy="307975"/>
          </a:xfrm>
          <a:prstGeom prst="rect">
            <a:avLst/>
          </a:prstGeom>
          <a:noFill/>
        </p:spPr>
        <p:txBody>
          <a:bodyPr wrap="none">
            <a:spAutoFit/>
          </a:bodyPr>
          <a:lstStyle/>
          <a:p>
            <a:pPr>
              <a:defRPr/>
            </a:pPr>
            <a:r>
              <a:rPr lang="en-US" sz="1400" dirty="0">
                <a:latin typeface="+mn-lt"/>
              </a:rPr>
              <a:t>*</a:t>
            </a:r>
          </a:p>
        </p:txBody>
      </p:sp>
      <p:sp>
        <p:nvSpPr>
          <p:cNvPr id="29" name="Rectangle 28"/>
          <p:cNvSpPr>
            <a:spLocks noChangeArrowheads="1"/>
          </p:cNvSpPr>
          <p:nvPr/>
        </p:nvSpPr>
        <p:spPr bwMode="auto">
          <a:xfrm>
            <a:off x="7602538" y="5084763"/>
            <a:ext cx="1187450" cy="9366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a:t>
            </a:r>
          </a:p>
        </p:txBody>
      </p:sp>
      <p:sp>
        <p:nvSpPr>
          <p:cNvPr id="30" name="Rectangle 29"/>
          <p:cNvSpPr>
            <a:spLocks noChangeArrowheads="1"/>
          </p:cNvSpPr>
          <p:nvPr/>
        </p:nvSpPr>
        <p:spPr bwMode="auto">
          <a:xfrm>
            <a:off x="7602538" y="5445125"/>
            <a:ext cx="1187450"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lnSpc>
                <a:spcPct val="120000"/>
              </a:lnSpc>
              <a:buFontTx/>
              <a:buChar char="-"/>
              <a:defRPr/>
            </a:pPr>
            <a:r>
              <a:rPr lang="en-US" sz="1400" dirty="0">
                <a:latin typeface="+mn-lt"/>
              </a:rPr>
              <a:t>a1: Boolean</a:t>
            </a:r>
          </a:p>
        </p:txBody>
      </p:sp>
      <p:sp>
        <p:nvSpPr>
          <p:cNvPr id="31" name="TextBox 30"/>
          <p:cNvSpPr txBox="1"/>
          <p:nvPr/>
        </p:nvSpPr>
        <p:spPr>
          <a:xfrm>
            <a:off x="7562850" y="4718050"/>
            <a:ext cx="614363" cy="307975"/>
          </a:xfrm>
          <a:prstGeom prst="rect">
            <a:avLst/>
          </a:prstGeom>
          <a:noFill/>
        </p:spPr>
        <p:txBody>
          <a:bodyPr wrap="none">
            <a:spAutoFit/>
          </a:bodyPr>
          <a:lstStyle/>
          <a:p>
            <a:pPr>
              <a:defRPr/>
            </a:pPr>
            <a:r>
              <a:rPr lang="en-US" sz="1400" dirty="0" err="1">
                <a:latin typeface="+mn-lt"/>
              </a:rPr>
              <a:t>roleN</a:t>
            </a:r>
            <a:endParaRPr lang="en-US" sz="1400" dirty="0">
              <a:latin typeface="+mn-lt"/>
            </a:endParaRPr>
          </a:p>
        </p:txBody>
      </p:sp>
      <p:sp>
        <p:nvSpPr>
          <p:cNvPr id="32" name="TextBox 31"/>
          <p:cNvSpPr txBox="1"/>
          <p:nvPr/>
        </p:nvSpPr>
        <p:spPr>
          <a:xfrm>
            <a:off x="8212138" y="4718050"/>
            <a:ext cx="254000" cy="307975"/>
          </a:xfrm>
          <a:prstGeom prst="rect">
            <a:avLst/>
          </a:prstGeom>
          <a:noFill/>
        </p:spPr>
        <p:txBody>
          <a:bodyPr wrap="none">
            <a:spAutoFit/>
          </a:bodyPr>
          <a:lstStyle/>
          <a:p>
            <a:pPr>
              <a:defRPr/>
            </a:pPr>
            <a:r>
              <a:rPr lang="en-US" sz="1400" dirty="0">
                <a:latin typeface="+mn-lt"/>
              </a:rPr>
              <a:t>*</a:t>
            </a:r>
          </a:p>
        </p:txBody>
      </p:sp>
      <p:cxnSp>
        <p:nvCxnSpPr>
          <p:cNvPr id="33" name="Straight Connector 32"/>
          <p:cNvCxnSpPr>
            <a:stCxn id="24" idx="2"/>
            <a:endCxn id="29" idx="0"/>
          </p:cNvCxnSpPr>
          <p:nvPr/>
        </p:nvCxnSpPr>
        <p:spPr bwMode="auto">
          <a:xfrm>
            <a:off x="8196263" y="4298950"/>
            <a:ext cx="0" cy="78581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 name="TextBox 33"/>
          <p:cNvSpPr txBox="1"/>
          <p:nvPr/>
        </p:nvSpPr>
        <p:spPr>
          <a:xfrm>
            <a:off x="7310438" y="2689225"/>
            <a:ext cx="923925" cy="307975"/>
          </a:xfrm>
          <a:prstGeom prst="rect">
            <a:avLst/>
          </a:prstGeom>
          <a:noFill/>
        </p:spPr>
        <p:txBody>
          <a:bodyPr wrap="none">
            <a:spAutoFit/>
          </a:bodyPr>
          <a:lstStyle/>
          <a:p>
            <a:pPr>
              <a:defRPr/>
            </a:pPr>
            <a:r>
              <a:rPr lang="en-US" sz="1400" dirty="0">
                <a:latin typeface="+mn-lt"/>
              </a:rPr>
              <a:t>{ordered}</a:t>
            </a:r>
          </a:p>
        </p:txBody>
      </p:sp>
      <p:sp>
        <p:nvSpPr>
          <p:cNvPr id="35" name="Oval 34"/>
          <p:cNvSpPr/>
          <p:nvPr/>
        </p:nvSpPr>
        <p:spPr bwMode="auto">
          <a:xfrm>
            <a:off x="827088" y="1308100"/>
            <a:ext cx="792162" cy="358775"/>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A1 (5)</a:t>
            </a:r>
          </a:p>
        </p:txBody>
      </p:sp>
      <p:sp>
        <p:nvSpPr>
          <p:cNvPr id="37" name="Oval 36"/>
          <p:cNvSpPr/>
          <p:nvPr/>
        </p:nvSpPr>
        <p:spPr bwMode="auto">
          <a:xfrm>
            <a:off x="2700338" y="1308100"/>
            <a:ext cx="1008062" cy="358775"/>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B1 (12.1)</a:t>
            </a:r>
          </a:p>
        </p:txBody>
      </p:sp>
      <p:sp>
        <p:nvSpPr>
          <p:cNvPr id="38" name="Oval 37"/>
          <p:cNvSpPr/>
          <p:nvPr/>
        </p:nvSpPr>
        <p:spPr bwMode="auto">
          <a:xfrm>
            <a:off x="2700338" y="1844675"/>
            <a:ext cx="1008062" cy="360363"/>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B2 (10.0)</a:t>
            </a:r>
          </a:p>
        </p:txBody>
      </p:sp>
      <p:sp>
        <p:nvSpPr>
          <p:cNvPr id="39" name="Oval 38"/>
          <p:cNvSpPr/>
          <p:nvPr/>
        </p:nvSpPr>
        <p:spPr bwMode="auto">
          <a:xfrm>
            <a:off x="2700338" y="2349500"/>
            <a:ext cx="1008062" cy="358775"/>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B3 (15.15)</a:t>
            </a:r>
          </a:p>
        </p:txBody>
      </p:sp>
      <p:cxnSp>
        <p:nvCxnSpPr>
          <p:cNvPr id="41" name="Straight Connector 40"/>
          <p:cNvCxnSpPr>
            <a:stCxn id="35" idx="6"/>
            <a:endCxn id="37" idx="2"/>
          </p:cNvCxnSpPr>
          <p:nvPr/>
        </p:nvCxnSpPr>
        <p:spPr bwMode="auto">
          <a:xfrm>
            <a:off x="1619250" y="1487488"/>
            <a:ext cx="10810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2" name="Straight Connector 41"/>
          <p:cNvCxnSpPr>
            <a:stCxn id="35" idx="6"/>
            <a:endCxn id="38" idx="2"/>
          </p:cNvCxnSpPr>
          <p:nvPr/>
        </p:nvCxnSpPr>
        <p:spPr bwMode="auto">
          <a:xfrm>
            <a:off x="1619250" y="1487488"/>
            <a:ext cx="1081088" cy="53657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3" name="Straight Connector 42"/>
          <p:cNvCxnSpPr>
            <a:stCxn id="35" idx="6"/>
            <a:endCxn id="39" idx="2"/>
          </p:cNvCxnSpPr>
          <p:nvPr/>
        </p:nvCxnSpPr>
        <p:spPr bwMode="auto">
          <a:xfrm>
            <a:off x="1619250" y="1487488"/>
            <a:ext cx="1081088" cy="1041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61" name="Table 60"/>
          <p:cNvGraphicFramePr>
            <a:graphicFrameLocks noGrp="1"/>
          </p:cNvGraphicFramePr>
          <p:nvPr/>
        </p:nvGraphicFramePr>
        <p:xfrm>
          <a:off x="647700" y="3530600"/>
          <a:ext cx="6588125" cy="822392"/>
        </p:xfrm>
        <a:graphic>
          <a:graphicData uri="http://schemas.openxmlformats.org/drawingml/2006/table">
            <a:tbl>
              <a:tblPr firstRow="1" bandRow="1">
                <a:tableStyleId>{5C22544A-7EE6-4342-B048-85BDC9FD1C3A}</a:tableStyleId>
              </a:tblPr>
              <a:tblGrid>
                <a:gridCol w="2088040"/>
                <a:gridCol w="1692032"/>
                <a:gridCol w="2808053"/>
              </a:tblGrid>
              <a:tr h="304494">
                <a:tc>
                  <a:txBody>
                    <a:bodyPr/>
                    <a:lstStyle/>
                    <a:p>
                      <a:r>
                        <a:rPr lang="en-US" sz="1400" dirty="0" smtClean="0"/>
                        <a:t>Navigation expression</a:t>
                      </a:r>
                      <a:endParaRPr lang="en-US" sz="1400" dirty="0"/>
                    </a:p>
                  </a:txBody>
                  <a:tcPr marL="91432" marR="91432" marT="45578" marB="45578"/>
                </a:tc>
                <a:tc>
                  <a:txBody>
                    <a:bodyPr/>
                    <a:lstStyle/>
                    <a:p>
                      <a:r>
                        <a:rPr lang="en-US" sz="1400" dirty="0" smtClean="0"/>
                        <a:t>Result</a:t>
                      </a:r>
                      <a:endParaRPr lang="en-US" sz="1400" dirty="0"/>
                    </a:p>
                  </a:txBody>
                  <a:tcPr marL="91432" marR="91432" marT="45578" marB="45578"/>
                </a:tc>
                <a:tc>
                  <a:txBody>
                    <a:bodyPr/>
                    <a:lstStyle/>
                    <a:p>
                      <a:r>
                        <a:rPr lang="en-US" sz="1400" dirty="0" smtClean="0"/>
                        <a:t>Resulting type</a:t>
                      </a:r>
                      <a:endParaRPr lang="en-US" sz="1400" dirty="0"/>
                    </a:p>
                  </a:txBody>
                  <a:tcPr marL="91432" marR="91432" marT="45578" marB="45578"/>
                </a:tc>
              </a:tr>
              <a:tr h="517831">
                <a:tc>
                  <a:txBody>
                    <a:bodyPr/>
                    <a:lstStyle/>
                    <a:p>
                      <a:r>
                        <a:rPr lang="en-US" sz="1400" dirty="0" err="1" smtClean="0"/>
                        <a:t>self.rName.roleN</a:t>
                      </a:r>
                      <a:endParaRPr lang="en-US" sz="1400" dirty="0"/>
                    </a:p>
                  </a:txBody>
                  <a:tcPr marL="91432" marR="91432" marT="45578" marB="45578"/>
                </a:tc>
                <a:tc>
                  <a:txBody>
                    <a:bodyPr/>
                    <a:lstStyle/>
                    <a:p>
                      <a:r>
                        <a:rPr lang="en-US" sz="1400" dirty="0" smtClean="0"/>
                        <a:t>{C1, C1, C2, C3, C1, C4}</a:t>
                      </a:r>
                      <a:endParaRPr lang="en-US" sz="1400" dirty="0"/>
                    </a:p>
                  </a:txBody>
                  <a:tcPr marL="91432" marR="91432" marT="45578" marB="45578"/>
                </a:tc>
                <a:tc>
                  <a:txBody>
                    <a:bodyPr/>
                    <a:lstStyle/>
                    <a:p>
                      <a:r>
                        <a:rPr lang="en-US" sz="1400" dirty="0" smtClean="0"/>
                        <a:t>A Bag (no order,</a:t>
                      </a:r>
                      <a:r>
                        <a:rPr lang="en-US" sz="1400" baseline="0" dirty="0" smtClean="0"/>
                        <a:t> can have duplicates) </a:t>
                      </a:r>
                      <a:r>
                        <a:rPr lang="en-US" sz="1400" dirty="0" smtClean="0"/>
                        <a:t>of</a:t>
                      </a:r>
                      <a:r>
                        <a:rPr lang="en-US" sz="1400" baseline="0" dirty="0" smtClean="0"/>
                        <a:t> C instances</a:t>
                      </a:r>
                      <a:endParaRPr lang="en-US" sz="1400" dirty="0"/>
                    </a:p>
                  </a:txBody>
                  <a:tcPr marL="91432" marR="91432" marT="45578" marB="45578"/>
                </a:tc>
              </a:tr>
            </a:tbl>
          </a:graphicData>
        </a:graphic>
      </p:graphicFrame>
      <p:sp>
        <p:nvSpPr>
          <p:cNvPr id="63" name="Oval 62"/>
          <p:cNvSpPr/>
          <p:nvPr/>
        </p:nvSpPr>
        <p:spPr bwMode="auto">
          <a:xfrm>
            <a:off x="2700338" y="2852738"/>
            <a:ext cx="1008062" cy="360362"/>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B4 (12.1)</a:t>
            </a:r>
          </a:p>
        </p:txBody>
      </p:sp>
      <p:cxnSp>
        <p:nvCxnSpPr>
          <p:cNvPr id="64" name="Straight Connector 63"/>
          <p:cNvCxnSpPr>
            <a:stCxn id="35" idx="6"/>
            <a:endCxn id="63" idx="2"/>
          </p:cNvCxnSpPr>
          <p:nvPr/>
        </p:nvCxnSpPr>
        <p:spPr bwMode="auto">
          <a:xfrm>
            <a:off x="1619250" y="1487488"/>
            <a:ext cx="1081088" cy="15446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6" name="Oval 35"/>
          <p:cNvSpPr/>
          <p:nvPr/>
        </p:nvSpPr>
        <p:spPr bwMode="auto">
          <a:xfrm>
            <a:off x="5076825" y="1844675"/>
            <a:ext cx="1008063" cy="360363"/>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C2 (true)</a:t>
            </a:r>
          </a:p>
        </p:txBody>
      </p:sp>
      <p:sp>
        <p:nvSpPr>
          <p:cNvPr id="40" name="Oval 39"/>
          <p:cNvSpPr/>
          <p:nvPr/>
        </p:nvSpPr>
        <p:spPr bwMode="auto">
          <a:xfrm>
            <a:off x="5076825" y="2359025"/>
            <a:ext cx="1008063" cy="358775"/>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C3 (false)</a:t>
            </a:r>
          </a:p>
        </p:txBody>
      </p:sp>
      <p:sp>
        <p:nvSpPr>
          <p:cNvPr id="44" name="Oval 43"/>
          <p:cNvSpPr/>
          <p:nvPr/>
        </p:nvSpPr>
        <p:spPr bwMode="auto">
          <a:xfrm>
            <a:off x="5076825" y="2879725"/>
            <a:ext cx="1008063" cy="360363"/>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C4 (false)</a:t>
            </a:r>
          </a:p>
        </p:txBody>
      </p:sp>
      <p:sp>
        <p:nvSpPr>
          <p:cNvPr id="45" name="Oval 44"/>
          <p:cNvSpPr/>
          <p:nvPr/>
        </p:nvSpPr>
        <p:spPr bwMode="auto">
          <a:xfrm>
            <a:off x="5076825" y="1308100"/>
            <a:ext cx="1008063" cy="358775"/>
          </a:xfrm>
          <a:prstGeom prst="ellipse">
            <a:avLst/>
          </a:prstGeom>
          <a:noFill/>
          <a:ln w="9525" cap="flat" cmpd="sng" algn="ctr">
            <a:solidFill>
              <a:schemeClr val="tx1"/>
            </a:solidFill>
            <a:prstDash val="solid"/>
            <a:round/>
            <a:headEnd type="none" w="med" len="med"/>
            <a:tailEnd type="none" w="med" len="med"/>
          </a:ln>
          <a:effectLst/>
          <a:extLst/>
        </p:spPr>
        <p:txBody>
          <a:bodyPr lIns="0" tIns="0" rIns="0" bIns="0" anchor="ctr"/>
          <a:lstStyle/>
          <a:p>
            <a:pPr algn="ctr">
              <a:defRPr/>
            </a:pPr>
            <a:r>
              <a:rPr lang="en-US" sz="1200" dirty="0">
                <a:latin typeface="+mn-lt"/>
              </a:rPr>
              <a:t>C1 (true)</a:t>
            </a:r>
          </a:p>
        </p:txBody>
      </p:sp>
      <p:cxnSp>
        <p:nvCxnSpPr>
          <p:cNvPr id="46" name="Straight Connector 45"/>
          <p:cNvCxnSpPr>
            <a:stCxn id="37" idx="6"/>
            <a:endCxn id="45" idx="2"/>
          </p:cNvCxnSpPr>
          <p:nvPr/>
        </p:nvCxnSpPr>
        <p:spPr bwMode="auto">
          <a:xfrm>
            <a:off x="3708400" y="1487488"/>
            <a:ext cx="136842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7" name="Straight Connector 46"/>
          <p:cNvCxnSpPr>
            <a:stCxn id="39" idx="6"/>
            <a:endCxn id="40" idx="2"/>
          </p:cNvCxnSpPr>
          <p:nvPr/>
        </p:nvCxnSpPr>
        <p:spPr bwMode="auto">
          <a:xfrm>
            <a:off x="3708400" y="2528888"/>
            <a:ext cx="1368425" cy="95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8" name="Straight Connector 47"/>
          <p:cNvCxnSpPr>
            <a:stCxn id="63" idx="6"/>
            <a:endCxn id="44" idx="2"/>
          </p:cNvCxnSpPr>
          <p:nvPr/>
        </p:nvCxnSpPr>
        <p:spPr bwMode="auto">
          <a:xfrm>
            <a:off x="3708400" y="3032125"/>
            <a:ext cx="1368425" cy="2857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 name="Straight Connector 50"/>
          <p:cNvCxnSpPr>
            <a:stCxn id="36" idx="2"/>
            <a:endCxn id="39" idx="6"/>
          </p:cNvCxnSpPr>
          <p:nvPr/>
        </p:nvCxnSpPr>
        <p:spPr bwMode="auto">
          <a:xfrm flipH="1">
            <a:off x="3708400" y="2024063"/>
            <a:ext cx="1368425" cy="50482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5" name="Straight Connector 54"/>
          <p:cNvCxnSpPr>
            <a:stCxn id="45" idx="2"/>
            <a:endCxn id="39" idx="6"/>
          </p:cNvCxnSpPr>
          <p:nvPr/>
        </p:nvCxnSpPr>
        <p:spPr bwMode="auto">
          <a:xfrm flipH="1">
            <a:off x="3708400" y="1487488"/>
            <a:ext cx="1368425" cy="1041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9" name="Straight Connector 58"/>
          <p:cNvCxnSpPr>
            <a:stCxn id="63" idx="6"/>
            <a:endCxn id="45" idx="2"/>
          </p:cNvCxnSpPr>
          <p:nvPr/>
        </p:nvCxnSpPr>
        <p:spPr bwMode="auto">
          <a:xfrm flipV="1">
            <a:off x="3708400" y="1487488"/>
            <a:ext cx="1368425" cy="15446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2" name="Content Placeholder 2"/>
          <p:cNvSpPr>
            <a:spLocks noGrp="1"/>
          </p:cNvSpPr>
          <p:nvPr>
            <p:ph idx="1"/>
          </p:nvPr>
        </p:nvSpPr>
        <p:spPr>
          <a:xfrm>
            <a:off x="685800" y="4581525"/>
            <a:ext cx="5867400" cy="1514475"/>
          </a:xfrm>
        </p:spPr>
        <p:txBody>
          <a:bodyPr/>
          <a:lstStyle/>
          <a:p>
            <a:pPr marL="0" indent="0">
              <a:buFontTx/>
              <a:buNone/>
              <a:tabLst>
                <a:tab pos="1524000" algn="l"/>
              </a:tabLst>
              <a:defRPr/>
            </a:pPr>
            <a:r>
              <a:rPr lang="en-US" sz="1400" dirty="0" err="1" smtClean="0"/>
              <a:t>self.rName.roleN</a:t>
            </a:r>
            <a:r>
              <a:rPr lang="en-US" sz="1400" dirty="0"/>
              <a:t>	</a:t>
            </a:r>
            <a:r>
              <a:rPr lang="en-US" sz="1400" dirty="0" smtClean="0"/>
              <a:t>= B1.roleN U B2.roleN U B3.roleN U B4.roleN</a:t>
            </a:r>
          </a:p>
          <a:p>
            <a:pPr marL="0" indent="0">
              <a:buFontTx/>
              <a:buNone/>
              <a:tabLst>
                <a:tab pos="1524000" algn="l"/>
              </a:tabLst>
              <a:defRPr/>
            </a:pPr>
            <a:r>
              <a:rPr lang="en-US" sz="1400" dirty="0" smtClean="0"/>
              <a:t>	= {C1} U {C1, C2, C3} U {C1, C4}</a:t>
            </a:r>
          </a:p>
          <a:p>
            <a:pPr marL="0" indent="0">
              <a:buFontTx/>
              <a:buNone/>
              <a:tabLst>
                <a:tab pos="1524000" algn="l"/>
              </a:tabLst>
              <a:defRPr/>
            </a:pPr>
            <a:r>
              <a:rPr lang="en-US" sz="1400" dirty="0" smtClean="0"/>
              <a:t>(Not the OCL notation!)</a:t>
            </a:r>
          </a:p>
          <a:p>
            <a:pPr marL="0" indent="0">
              <a:buFontTx/>
              <a:buNone/>
              <a:tabLst>
                <a:tab pos="1524000" algn="l"/>
              </a:tabLst>
              <a:defRPr/>
            </a:pPr>
            <a:endParaRPr lang="en-US" sz="1400" dirty="0"/>
          </a:p>
          <a:p>
            <a:pPr marL="0" indent="0">
              <a:buFontTx/>
              <a:buNone/>
              <a:tabLst>
                <a:tab pos="1524000" algn="l"/>
              </a:tabLst>
              <a:defRPr/>
            </a:pPr>
            <a:r>
              <a:rPr lang="en-US" sz="1400" dirty="0" smtClean="0"/>
              <a:t>If you want to remove duplicates: </a:t>
            </a:r>
            <a:r>
              <a:rPr lang="en-US" sz="1400" dirty="0" err="1" smtClean="0"/>
              <a:t>self.rName.roleN</a:t>
            </a:r>
            <a:r>
              <a:rPr lang="en-US" sz="1400" dirty="0" smtClean="0"/>
              <a:t>-&gt;</a:t>
            </a:r>
            <a:r>
              <a:rPr lang="en-US" sz="1400" dirty="0" err="1" smtClean="0"/>
              <a:t>asSet</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Navigating—Association Classes, Generalizations, Enumerations</a:t>
            </a:r>
            <a:endParaRPr lang="en-US" dirty="0"/>
          </a:p>
        </p:txBody>
      </p:sp>
      <p:sp>
        <p:nvSpPr>
          <p:cNvPr id="3" name="Content Placeholder 2"/>
          <p:cNvSpPr>
            <a:spLocks noGrp="1"/>
          </p:cNvSpPr>
          <p:nvPr>
            <p:ph idx="1"/>
          </p:nvPr>
        </p:nvSpPr>
        <p:spPr/>
        <p:txBody>
          <a:bodyPr/>
          <a:lstStyle/>
          <a:p>
            <a:pPr>
              <a:defRPr/>
            </a:pPr>
            <a:r>
              <a:rPr lang="en-US" dirty="0" smtClean="0"/>
              <a:t>How to navigate to/from an association class?</a:t>
            </a:r>
          </a:p>
          <a:p>
            <a:pPr marL="344488" lvl="1" indent="0">
              <a:buFontTx/>
              <a:buNone/>
              <a:defRPr/>
            </a:pPr>
            <a:r>
              <a:rPr lang="en-US" b="1" dirty="0" smtClean="0"/>
              <a:t>Context</a:t>
            </a:r>
            <a:r>
              <a:rPr lang="en-US" dirty="0" smtClean="0"/>
              <a:t> Student</a:t>
            </a:r>
          </a:p>
          <a:p>
            <a:pPr marL="693738" lvl="2" indent="0">
              <a:buFontTx/>
              <a:buNone/>
              <a:defRPr/>
            </a:pPr>
            <a:r>
              <a:rPr lang="en-US" dirty="0" err="1" smtClean="0"/>
              <a:t>self.attends</a:t>
            </a:r>
            <a:r>
              <a:rPr lang="en-US" dirty="0" smtClean="0"/>
              <a:t> …</a:t>
            </a:r>
          </a:p>
          <a:p>
            <a:pPr marL="693738" lvl="2" indent="0">
              <a:buFontTx/>
              <a:buNone/>
              <a:defRPr/>
            </a:pPr>
            <a:r>
              <a:rPr lang="en-US" dirty="0" err="1" smtClean="0"/>
              <a:t>self.Attendance</a:t>
            </a:r>
            <a:r>
              <a:rPr lang="en-US" dirty="0" smtClean="0"/>
              <a:t> … (collection of instances)</a:t>
            </a:r>
          </a:p>
          <a:p>
            <a:pPr marL="344488" lvl="1" indent="0">
              <a:buFontTx/>
              <a:buNone/>
              <a:defRPr/>
            </a:pPr>
            <a:r>
              <a:rPr lang="en-US" b="1" dirty="0" smtClean="0"/>
              <a:t>Context</a:t>
            </a:r>
            <a:r>
              <a:rPr lang="en-US" dirty="0" smtClean="0"/>
              <a:t> Attendance</a:t>
            </a:r>
          </a:p>
          <a:p>
            <a:pPr marL="693738" lvl="2" indent="0">
              <a:buFontTx/>
              <a:buNone/>
              <a:defRPr/>
            </a:pPr>
            <a:r>
              <a:rPr lang="en-US" dirty="0" err="1" smtClean="0"/>
              <a:t>self.Student</a:t>
            </a:r>
            <a:r>
              <a:rPr lang="en-US" dirty="0" smtClean="0"/>
              <a:t> … (one instance)</a:t>
            </a:r>
          </a:p>
          <a:p>
            <a:pPr marL="693738" lvl="2" indent="0">
              <a:buFontTx/>
              <a:buNone/>
              <a:defRPr/>
            </a:pPr>
            <a:r>
              <a:rPr lang="en-US" dirty="0" err="1" smtClean="0"/>
              <a:t>self.Lecture</a:t>
            </a:r>
            <a:r>
              <a:rPr lang="en-US" dirty="0"/>
              <a:t> </a:t>
            </a:r>
            <a:r>
              <a:rPr lang="en-US" dirty="0" smtClean="0"/>
              <a:t>… (one instance)</a:t>
            </a:r>
          </a:p>
          <a:p>
            <a:pPr marL="693738" lvl="2" indent="0">
              <a:buFontTx/>
              <a:buNone/>
              <a:defRPr/>
            </a:pPr>
            <a:r>
              <a:rPr lang="en-US" dirty="0" err="1" smtClean="0"/>
              <a:t>self.attends</a:t>
            </a:r>
            <a:r>
              <a:rPr lang="en-US" dirty="0" smtClean="0"/>
              <a:t> … (one instance)</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1FDA9483-6410-DE48-8F25-87F6A708145C}" type="slidenum">
              <a:rPr lang="en-US" smtClean="0"/>
              <a:pPr>
                <a:defRPr/>
              </a:pPr>
              <a:t>73</a:t>
            </a:fld>
            <a:endParaRPr lang="en-US"/>
          </a:p>
        </p:txBody>
      </p:sp>
      <p:grpSp>
        <p:nvGrpSpPr>
          <p:cNvPr id="112645" name="Group 25"/>
          <p:cNvGrpSpPr>
            <a:grpSpLocks/>
          </p:cNvGrpSpPr>
          <p:nvPr/>
        </p:nvGrpSpPr>
        <p:grpSpPr bwMode="auto">
          <a:xfrm>
            <a:off x="3051175" y="4437063"/>
            <a:ext cx="4137025" cy="1252537"/>
            <a:chOff x="2125577" y="3429000"/>
            <a:chExt cx="4135688" cy="1253147"/>
          </a:xfrm>
        </p:grpSpPr>
        <p:sp>
          <p:nvSpPr>
            <p:cNvPr id="7" name="Text Box 46"/>
            <p:cNvSpPr txBox="1">
              <a:spLocks noChangeArrowheads="1"/>
            </p:cNvSpPr>
            <p:nvPr/>
          </p:nvSpPr>
          <p:spPr bwMode="auto">
            <a:xfrm>
              <a:off x="4220400" y="3429000"/>
              <a:ext cx="858560" cy="338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dirty="0">
                  <a:latin typeface="+mn-lt"/>
                  <a:cs typeface="+mn-cs"/>
                </a:rPr>
                <a:t>attends</a:t>
              </a:r>
            </a:p>
          </p:txBody>
        </p:sp>
        <p:sp>
          <p:nvSpPr>
            <p:cNvPr id="8" name="Line 37"/>
            <p:cNvSpPr>
              <a:spLocks noChangeShapeType="1"/>
            </p:cNvSpPr>
            <p:nvPr/>
          </p:nvSpPr>
          <p:spPr bwMode="auto">
            <a:xfrm>
              <a:off x="3133314" y="3764125"/>
              <a:ext cx="200277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en-US" sz="2400">
                <a:latin typeface="+mn-lt"/>
              </a:endParaRPr>
            </a:p>
          </p:txBody>
        </p:sp>
        <p:grpSp>
          <p:nvGrpSpPr>
            <p:cNvPr id="112648" name="Group 38"/>
            <p:cNvGrpSpPr>
              <a:grpSpLocks/>
            </p:cNvGrpSpPr>
            <p:nvPr/>
          </p:nvGrpSpPr>
          <p:grpSpPr bwMode="auto">
            <a:xfrm>
              <a:off x="2125577" y="3535569"/>
              <a:ext cx="1008112" cy="456787"/>
              <a:chOff x="836" y="1294"/>
              <a:chExt cx="1232" cy="266"/>
            </a:xfrm>
          </p:grpSpPr>
          <p:sp>
            <p:nvSpPr>
              <p:cNvPr id="23" name="Rectangle 39"/>
              <p:cNvSpPr>
                <a:spLocks noChangeArrowheads="1"/>
              </p:cNvSpPr>
              <p:nvPr/>
            </p:nvSpPr>
            <p:spPr bwMode="auto">
              <a:xfrm>
                <a:off x="836" y="1294"/>
                <a:ext cx="1232" cy="266"/>
              </a:xfrm>
              <a:prstGeom prst="rect">
                <a:avLst/>
              </a:prstGeom>
              <a:solidFill>
                <a:schemeClr val="bg1"/>
              </a:solidFill>
              <a:ln w="28575">
                <a:solidFill>
                  <a:srgbClr val="000000"/>
                </a:solidFill>
                <a:miter lim="800000"/>
                <a:headEnd/>
                <a:tailEnd/>
              </a:ln>
            </p:spPr>
            <p:txBody>
              <a:bodyPr/>
              <a:lstStyle/>
              <a:p>
                <a:pPr>
                  <a:defRPr/>
                </a:pPr>
                <a:endParaRPr lang="en-US" sz="2400">
                  <a:latin typeface="+mn-lt"/>
                </a:endParaRPr>
              </a:p>
            </p:txBody>
          </p:sp>
          <p:sp>
            <p:nvSpPr>
              <p:cNvPr id="24" name="Rectangle 40"/>
              <p:cNvSpPr>
                <a:spLocks noChangeArrowheads="1"/>
              </p:cNvSpPr>
              <p:nvPr/>
            </p:nvSpPr>
            <p:spPr bwMode="auto">
              <a:xfrm>
                <a:off x="952" y="1350"/>
                <a:ext cx="753"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400">
                    <a:solidFill>
                      <a:srgbClr val="000000"/>
                    </a:solidFill>
                    <a:latin typeface="+mn-lt"/>
                  </a:rPr>
                  <a:t>Student</a:t>
                </a:r>
                <a:endParaRPr lang="en-US" sz="1400">
                  <a:latin typeface="+mn-lt"/>
                </a:endParaRPr>
              </a:p>
            </p:txBody>
          </p:sp>
        </p:grpSp>
        <p:sp>
          <p:nvSpPr>
            <p:cNvPr id="10" name="Rectangle 41"/>
            <p:cNvSpPr>
              <a:spLocks noChangeArrowheads="1"/>
            </p:cNvSpPr>
            <p:nvPr/>
          </p:nvSpPr>
          <p:spPr bwMode="auto">
            <a:xfrm>
              <a:off x="4931370" y="3789538"/>
              <a:ext cx="69827" cy="216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400">
                  <a:latin typeface="+mn-lt"/>
                </a:rPr>
                <a:t>*</a:t>
              </a:r>
            </a:p>
          </p:txBody>
        </p:sp>
        <p:sp>
          <p:nvSpPr>
            <p:cNvPr id="11" name="Rectangle 42"/>
            <p:cNvSpPr>
              <a:spLocks noChangeArrowheads="1"/>
            </p:cNvSpPr>
            <p:nvPr/>
          </p:nvSpPr>
          <p:spPr bwMode="auto">
            <a:xfrm>
              <a:off x="3371362" y="3433764"/>
              <a:ext cx="269788" cy="216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400">
                  <a:solidFill>
                    <a:srgbClr val="000000"/>
                  </a:solidFill>
                  <a:latin typeface="+mn-lt"/>
                </a:rPr>
                <a:t>2..*</a:t>
              </a:r>
              <a:endParaRPr lang="en-US" sz="1400">
                <a:latin typeface="+mn-lt"/>
              </a:endParaRPr>
            </a:p>
          </p:txBody>
        </p:sp>
        <p:grpSp>
          <p:nvGrpSpPr>
            <p:cNvPr id="112651" name="Group 43"/>
            <p:cNvGrpSpPr>
              <a:grpSpLocks/>
            </p:cNvGrpSpPr>
            <p:nvPr/>
          </p:nvGrpSpPr>
          <p:grpSpPr bwMode="auto">
            <a:xfrm>
              <a:off x="5108253" y="3508244"/>
              <a:ext cx="1153012" cy="456787"/>
              <a:chOff x="3678" y="1294"/>
              <a:chExt cx="1246" cy="266"/>
            </a:xfrm>
          </p:grpSpPr>
          <p:sp>
            <p:nvSpPr>
              <p:cNvPr id="21" name="Rectangle 44"/>
              <p:cNvSpPr>
                <a:spLocks noChangeArrowheads="1"/>
              </p:cNvSpPr>
              <p:nvPr/>
            </p:nvSpPr>
            <p:spPr bwMode="auto">
              <a:xfrm>
                <a:off x="3674" y="1294"/>
                <a:ext cx="1250" cy="265"/>
              </a:xfrm>
              <a:prstGeom prst="rect">
                <a:avLst/>
              </a:prstGeom>
              <a:solidFill>
                <a:schemeClr val="bg1"/>
              </a:solidFill>
              <a:ln w="28575">
                <a:solidFill>
                  <a:srgbClr val="000000"/>
                </a:solidFill>
                <a:miter lim="800000"/>
                <a:headEnd/>
                <a:tailEnd/>
              </a:ln>
            </p:spPr>
            <p:txBody>
              <a:bodyPr/>
              <a:lstStyle/>
              <a:p>
                <a:pPr>
                  <a:defRPr/>
                </a:pPr>
                <a:endParaRPr lang="en-US" sz="2400">
                  <a:latin typeface="+mn-lt"/>
                </a:endParaRPr>
              </a:p>
            </p:txBody>
          </p:sp>
          <p:sp>
            <p:nvSpPr>
              <p:cNvPr id="22" name="Rectangle 45"/>
              <p:cNvSpPr>
                <a:spLocks noChangeArrowheads="1"/>
              </p:cNvSpPr>
              <p:nvPr/>
            </p:nvSpPr>
            <p:spPr bwMode="auto">
              <a:xfrm>
                <a:off x="3878" y="1350"/>
                <a:ext cx="647"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sz="1400">
                    <a:solidFill>
                      <a:srgbClr val="000000"/>
                    </a:solidFill>
                    <a:latin typeface="+mn-lt"/>
                  </a:rPr>
                  <a:t>Lecture</a:t>
                </a:r>
                <a:endParaRPr lang="en-US" sz="1400">
                  <a:latin typeface="+mn-lt"/>
                </a:endParaRPr>
              </a:p>
            </p:txBody>
          </p:sp>
        </p:grpSp>
        <p:sp>
          <p:nvSpPr>
            <p:cNvPr id="19" name="Rectangle 48"/>
            <p:cNvSpPr>
              <a:spLocks noChangeArrowheads="1"/>
            </p:cNvSpPr>
            <p:nvPr/>
          </p:nvSpPr>
          <p:spPr bwMode="auto">
            <a:xfrm>
              <a:off x="3493560" y="4077015"/>
              <a:ext cx="1493355" cy="605132"/>
            </a:xfrm>
            <a:prstGeom prst="rect">
              <a:avLst/>
            </a:prstGeom>
            <a:solidFill>
              <a:schemeClr val="bg1"/>
            </a:solidFill>
            <a:ln w="28575">
              <a:solidFill>
                <a:srgbClr val="000000"/>
              </a:solidFill>
              <a:miter lim="800000"/>
              <a:headEnd/>
              <a:tailEnd/>
            </a:ln>
          </p:spPr>
          <p:txBody>
            <a:bodyPr/>
            <a:lstStyle/>
            <a:p>
              <a:pPr>
                <a:defRPr/>
              </a:pPr>
              <a:endParaRPr lang="en-US" sz="2400">
                <a:latin typeface="+mn-lt"/>
              </a:endParaRPr>
            </a:p>
          </p:txBody>
        </p:sp>
        <p:sp>
          <p:nvSpPr>
            <p:cNvPr id="20" name="Rectangle 49"/>
            <p:cNvSpPr>
              <a:spLocks noChangeArrowheads="1"/>
            </p:cNvSpPr>
            <p:nvPr/>
          </p:nvSpPr>
          <p:spPr bwMode="auto">
            <a:xfrm>
              <a:off x="3636389" y="4118311"/>
              <a:ext cx="1117239" cy="470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nSpc>
                  <a:spcPct val="110000"/>
                </a:lnSpc>
                <a:defRPr/>
              </a:pPr>
              <a:r>
                <a:rPr lang="en-US" sz="1400" dirty="0">
                  <a:solidFill>
                    <a:srgbClr val="000000"/>
                  </a:solidFill>
                  <a:latin typeface="+mn-lt"/>
                </a:rPr>
                <a:t>Attendance</a:t>
              </a:r>
            </a:p>
            <a:p>
              <a:pPr>
                <a:lnSpc>
                  <a:spcPct val="110000"/>
                </a:lnSpc>
                <a:defRPr/>
              </a:pPr>
              <a:r>
                <a:rPr lang="en-US" sz="1400" dirty="0">
                  <a:solidFill>
                    <a:srgbClr val="000000"/>
                  </a:solidFill>
                  <a:latin typeface="+mn-lt"/>
                </a:rPr>
                <a:t>-attentiveness</a:t>
              </a:r>
              <a:endParaRPr lang="en-US" sz="1400" dirty="0">
                <a:latin typeface="+mn-lt"/>
              </a:endParaRPr>
            </a:p>
          </p:txBody>
        </p:sp>
        <p:sp>
          <p:nvSpPr>
            <p:cNvPr id="14" name="Line 50"/>
            <p:cNvSpPr>
              <a:spLocks noChangeShapeType="1"/>
            </p:cNvSpPr>
            <p:nvPr/>
          </p:nvSpPr>
          <p:spPr bwMode="auto">
            <a:xfrm>
              <a:off x="4283879" y="3764125"/>
              <a:ext cx="0" cy="31289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a:latin typeface="+mn-lt"/>
                <a:cs typeface="+mn-cs"/>
              </a:endParaRPr>
            </a:p>
          </p:txBody>
        </p:sp>
        <p:cxnSp>
          <p:nvCxnSpPr>
            <p:cNvPr id="15" name="Straight Connector 14"/>
            <p:cNvCxnSpPr>
              <a:stCxn id="19" idx="3"/>
              <a:endCxn id="19" idx="1"/>
            </p:cNvCxnSpPr>
            <p:nvPr/>
          </p:nvCxnSpPr>
          <p:spPr bwMode="auto">
            <a:xfrm flipH="1">
              <a:off x="3493560" y="4380375"/>
              <a:ext cx="1493355"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Navigating—Association Classes, Generalizations, Enumerations</a:t>
            </a:r>
          </a:p>
        </p:txBody>
      </p:sp>
      <p:sp>
        <p:nvSpPr>
          <p:cNvPr id="3" name="Content Placeholder 2"/>
          <p:cNvSpPr>
            <a:spLocks noGrp="1"/>
          </p:cNvSpPr>
          <p:nvPr>
            <p:ph idx="1"/>
          </p:nvPr>
        </p:nvSpPr>
        <p:spPr/>
        <p:txBody>
          <a:bodyPr/>
          <a:lstStyle/>
          <a:p>
            <a:pPr>
              <a:defRPr/>
            </a:pPr>
            <a:r>
              <a:rPr lang="en-US" dirty="0" smtClean="0"/>
              <a:t>How to navigate to descendants?</a:t>
            </a:r>
            <a:endParaRPr lang="en-US" dirty="0"/>
          </a:p>
          <a:p>
            <a:pPr marL="344488" lvl="1" indent="0">
              <a:buFontTx/>
              <a:buNone/>
              <a:defRPr/>
            </a:pPr>
            <a:r>
              <a:rPr lang="en-US" b="1" dirty="0" smtClean="0"/>
              <a:t>Context</a:t>
            </a:r>
            <a:r>
              <a:rPr lang="en-US" dirty="0" smtClean="0"/>
              <a:t> </a:t>
            </a:r>
            <a:r>
              <a:rPr lang="en-US" dirty="0" err="1" smtClean="0"/>
              <a:t>SavingsAccount</a:t>
            </a:r>
            <a:endParaRPr lang="en-US" dirty="0" smtClean="0"/>
          </a:p>
          <a:p>
            <a:pPr marL="693738" lvl="2" indent="0">
              <a:buFontTx/>
              <a:buNone/>
              <a:defRPr/>
            </a:pPr>
            <a:r>
              <a:rPr lang="en-US" dirty="0" err="1"/>
              <a:t>s</a:t>
            </a:r>
            <a:r>
              <a:rPr lang="en-US" dirty="0" err="1" smtClean="0"/>
              <a:t>elf.Person</a:t>
            </a:r>
            <a:r>
              <a:rPr lang="en-US" dirty="0" smtClean="0"/>
              <a:t> </a:t>
            </a:r>
          </a:p>
          <a:p>
            <a:pPr marL="1036638" lvl="3" indent="0">
              <a:buFontTx/>
              <a:buNone/>
              <a:defRPr/>
            </a:pPr>
            <a:r>
              <a:rPr lang="en-US" dirty="0" smtClean="0"/>
              <a:t>(the collection of Person instances linked to this </a:t>
            </a:r>
            <a:r>
              <a:rPr lang="en-US" dirty="0" err="1" smtClean="0"/>
              <a:t>SavingsAccount</a:t>
            </a:r>
            <a:r>
              <a:rPr lang="en-US" dirty="0" smtClean="0"/>
              <a:t>, including Adult instances)</a:t>
            </a:r>
          </a:p>
          <a:p>
            <a:pPr marL="693738" lvl="2" indent="0">
              <a:buFontTx/>
              <a:buNone/>
              <a:defRPr/>
            </a:pPr>
            <a:r>
              <a:rPr lang="en-US" dirty="0" err="1" smtClean="0"/>
              <a:t>self.Adult</a:t>
            </a:r>
            <a:r>
              <a:rPr lang="en-US" dirty="0" smtClean="0"/>
              <a:t> </a:t>
            </a:r>
          </a:p>
          <a:p>
            <a:pPr marL="1036638" lvl="3" indent="0">
              <a:buFontTx/>
              <a:buNone/>
              <a:defRPr/>
            </a:pPr>
            <a:r>
              <a:rPr lang="en-US" dirty="0" smtClean="0"/>
              <a:t>(the collection of Adult instances which are in the </a:t>
            </a:r>
            <a:r>
              <a:rPr lang="en-US" dirty="0" err="1" smtClean="0"/>
              <a:t>self.Person</a:t>
            </a:r>
            <a:r>
              <a:rPr lang="en-US" dirty="0" smtClean="0"/>
              <a:t> collection—subset)</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2CC22E4C-1509-7D47-9E6A-7917BFA80AAD}" type="slidenum">
              <a:rPr lang="en-US" smtClean="0"/>
              <a:pPr>
                <a:defRPr/>
              </a:pPr>
              <a:t>74</a:t>
            </a:fld>
            <a:endParaRPr lang="en-US"/>
          </a:p>
        </p:txBody>
      </p:sp>
      <p:sp>
        <p:nvSpPr>
          <p:cNvPr id="27" name="Rectangle 26"/>
          <p:cNvSpPr>
            <a:spLocks noChangeArrowheads="1"/>
          </p:cNvSpPr>
          <p:nvPr/>
        </p:nvSpPr>
        <p:spPr bwMode="auto">
          <a:xfrm>
            <a:off x="827088" y="4716463"/>
            <a:ext cx="2043112" cy="8651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err="1">
                <a:latin typeface="+mn-lt"/>
              </a:rPr>
              <a:t>SavingsAccount</a:t>
            </a:r>
            <a:endParaRPr lang="en-US" sz="1400" dirty="0">
              <a:latin typeface="+mn-lt"/>
            </a:endParaRPr>
          </a:p>
        </p:txBody>
      </p:sp>
      <p:sp>
        <p:nvSpPr>
          <p:cNvPr id="28" name="Rectangle 27"/>
          <p:cNvSpPr>
            <a:spLocks noChangeArrowheads="1"/>
          </p:cNvSpPr>
          <p:nvPr/>
        </p:nvSpPr>
        <p:spPr bwMode="auto">
          <a:xfrm>
            <a:off x="827088" y="5076825"/>
            <a:ext cx="2043112" cy="2889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defRPr/>
            </a:pPr>
            <a:r>
              <a:rPr lang="en-US" sz="1400" dirty="0">
                <a:latin typeface="+mn-lt"/>
              </a:rPr>
              <a:t>- balance: Integer</a:t>
            </a:r>
          </a:p>
        </p:txBody>
      </p:sp>
      <p:sp>
        <p:nvSpPr>
          <p:cNvPr id="29" name="Rectangle 28"/>
          <p:cNvSpPr>
            <a:spLocks noChangeArrowheads="1"/>
          </p:cNvSpPr>
          <p:nvPr/>
        </p:nvSpPr>
        <p:spPr bwMode="auto">
          <a:xfrm>
            <a:off x="4572000" y="5086350"/>
            <a:ext cx="1597025" cy="863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Person</a:t>
            </a:r>
          </a:p>
        </p:txBody>
      </p:sp>
      <p:sp>
        <p:nvSpPr>
          <p:cNvPr id="30" name="Rectangle 29"/>
          <p:cNvSpPr>
            <a:spLocks noChangeArrowheads="1"/>
          </p:cNvSpPr>
          <p:nvPr/>
        </p:nvSpPr>
        <p:spPr bwMode="auto">
          <a:xfrm>
            <a:off x="4572000" y="5446713"/>
            <a:ext cx="1597025" cy="2873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defRPr/>
            </a:pPr>
            <a:r>
              <a:rPr lang="en-US" sz="1400" dirty="0">
                <a:latin typeface="+mn-lt"/>
              </a:rPr>
              <a:t>- age: Integer</a:t>
            </a:r>
          </a:p>
        </p:txBody>
      </p:sp>
      <p:sp>
        <p:nvSpPr>
          <p:cNvPr id="31" name="Rectangle 30"/>
          <p:cNvSpPr>
            <a:spLocks noChangeArrowheads="1"/>
          </p:cNvSpPr>
          <p:nvPr/>
        </p:nvSpPr>
        <p:spPr bwMode="auto">
          <a:xfrm>
            <a:off x="6673850" y="5086350"/>
            <a:ext cx="1597025" cy="863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Adult</a:t>
            </a:r>
          </a:p>
        </p:txBody>
      </p:sp>
      <p:sp>
        <p:nvSpPr>
          <p:cNvPr id="32" name="Rectangle 31"/>
          <p:cNvSpPr>
            <a:spLocks noChangeArrowheads="1"/>
          </p:cNvSpPr>
          <p:nvPr/>
        </p:nvSpPr>
        <p:spPr bwMode="auto">
          <a:xfrm>
            <a:off x="6673850" y="5446713"/>
            <a:ext cx="1597025" cy="2873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defRPr/>
            </a:pPr>
            <a:endParaRPr lang="en-US" sz="1400" dirty="0">
              <a:latin typeface="+mn-lt"/>
            </a:endParaRPr>
          </a:p>
        </p:txBody>
      </p:sp>
      <p:sp>
        <p:nvSpPr>
          <p:cNvPr id="113675" name="Isosceles Triangle 13"/>
          <p:cNvSpPr>
            <a:spLocks noChangeArrowheads="1"/>
          </p:cNvSpPr>
          <p:nvPr/>
        </p:nvSpPr>
        <p:spPr bwMode="auto">
          <a:xfrm rot="-5400000">
            <a:off x="6150770" y="5390356"/>
            <a:ext cx="195262" cy="187325"/>
          </a:xfrm>
          <a:prstGeom prst="triangle">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2400"/>
          </a:p>
        </p:txBody>
      </p:sp>
      <p:cxnSp>
        <p:nvCxnSpPr>
          <p:cNvPr id="34" name="Straight Connector 33"/>
          <p:cNvCxnSpPr>
            <a:stCxn id="113675" idx="3"/>
            <a:endCxn id="31" idx="1"/>
          </p:cNvCxnSpPr>
          <p:nvPr/>
        </p:nvCxnSpPr>
        <p:spPr bwMode="auto">
          <a:xfrm>
            <a:off x="6342063" y="5484813"/>
            <a:ext cx="331787" cy="333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 name="Straight Connector 34"/>
          <p:cNvCxnSpPr>
            <a:stCxn id="27" idx="3"/>
            <a:endCxn id="29" idx="1"/>
          </p:cNvCxnSpPr>
          <p:nvPr/>
        </p:nvCxnSpPr>
        <p:spPr bwMode="auto">
          <a:xfrm>
            <a:off x="2870200" y="5148263"/>
            <a:ext cx="1701800" cy="3698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6" name="TextBox 35"/>
          <p:cNvSpPr txBox="1"/>
          <p:nvPr/>
        </p:nvSpPr>
        <p:spPr>
          <a:xfrm>
            <a:off x="3067050" y="4778375"/>
            <a:ext cx="1073150" cy="307975"/>
          </a:xfrm>
          <a:prstGeom prst="rect">
            <a:avLst/>
          </a:prstGeom>
          <a:noFill/>
        </p:spPr>
        <p:txBody>
          <a:bodyPr wrap="none">
            <a:spAutoFit/>
          </a:bodyPr>
          <a:lstStyle/>
          <a:p>
            <a:pPr>
              <a:defRPr/>
            </a:pPr>
            <a:r>
              <a:rPr lang="en-US" sz="1400" dirty="0" err="1">
                <a:latin typeface="+mn-lt"/>
              </a:rPr>
              <a:t>theSavings</a:t>
            </a:r>
            <a:endParaRPr lang="en-US" sz="1400" dirty="0">
              <a:latin typeface="+mn-lt"/>
            </a:endParaRPr>
          </a:p>
        </p:txBody>
      </p:sp>
      <p:sp>
        <p:nvSpPr>
          <p:cNvPr id="37" name="TextBox 36"/>
          <p:cNvSpPr txBox="1"/>
          <p:nvPr/>
        </p:nvSpPr>
        <p:spPr>
          <a:xfrm>
            <a:off x="2870200" y="5386388"/>
            <a:ext cx="285750" cy="306387"/>
          </a:xfrm>
          <a:prstGeom prst="rect">
            <a:avLst/>
          </a:prstGeom>
          <a:noFill/>
        </p:spPr>
        <p:txBody>
          <a:bodyPr wrap="none">
            <a:spAutoFit/>
          </a:bodyPr>
          <a:lstStyle/>
          <a:p>
            <a:pPr>
              <a:defRPr/>
            </a:pPr>
            <a:r>
              <a:rPr lang="en-US" sz="1400" dirty="0">
                <a:latin typeface="+mn-lt"/>
              </a:rPr>
              <a:t>1</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Navigating—Association Classes, Generalizations, Enumerations</a:t>
            </a:r>
          </a:p>
        </p:txBody>
      </p:sp>
      <p:sp>
        <p:nvSpPr>
          <p:cNvPr id="3" name="Content Placeholder 2"/>
          <p:cNvSpPr>
            <a:spLocks noGrp="1"/>
          </p:cNvSpPr>
          <p:nvPr>
            <p:ph idx="1"/>
          </p:nvPr>
        </p:nvSpPr>
        <p:spPr/>
        <p:txBody>
          <a:bodyPr/>
          <a:lstStyle/>
          <a:p>
            <a:pPr>
              <a:defRPr/>
            </a:pPr>
            <a:r>
              <a:rPr lang="en-US" dirty="0" smtClean="0"/>
              <a:t>How to use enumeration values in an OCL expression?</a:t>
            </a:r>
          </a:p>
          <a:p>
            <a:pPr marL="349250" lvl="1" indent="0" eaLnBrk="1" hangingPunct="1">
              <a:spcBef>
                <a:spcPct val="50000"/>
              </a:spcBef>
              <a:buFontTx/>
              <a:buNone/>
              <a:defRPr/>
            </a:pPr>
            <a:r>
              <a:rPr lang="en-US" b="1" dirty="0" smtClean="0"/>
              <a:t>context</a:t>
            </a:r>
            <a:r>
              <a:rPr lang="en-US" dirty="0" smtClean="0"/>
              <a:t> Customer </a:t>
            </a:r>
            <a:r>
              <a:rPr lang="en-US" b="1" dirty="0" err="1" smtClean="0"/>
              <a:t>inv</a:t>
            </a:r>
            <a:r>
              <a:rPr lang="en-US" b="1" dirty="0" smtClean="0"/>
              <a:t> :</a:t>
            </a:r>
            <a:r>
              <a:rPr lang="en-US" dirty="0" smtClean="0"/>
              <a:t> </a:t>
            </a:r>
          </a:p>
          <a:p>
            <a:pPr marL="692150" lvl="2" indent="0" eaLnBrk="1" hangingPunct="1">
              <a:spcBef>
                <a:spcPts val="0"/>
              </a:spcBef>
              <a:buFontTx/>
              <a:buNone/>
              <a:defRPr/>
            </a:pPr>
            <a:r>
              <a:rPr lang="en-US" sz="1800" dirty="0" smtClean="0"/>
              <a:t>gender = Gender::male implies title = ‘Mr.‘</a:t>
            </a:r>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6D46FCAC-2715-9146-8C49-D659FE508C38}" type="slidenum">
              <a:rPr lang="en-US" smtClean="0"/>
              <a:pPr>
                <a:defRPr/>
              </a:pPr>
              <a:t>75</a:t>
            </a:fld>
            <a:endParaRPr lang="en-US"/>
          </a:p>
        </p:txBody>
      </p:sp>
      <p:grpSp>
        <p:nvGrpSpPr>
          <p:cNvPr id="114693" name="Group 3"/>
          <p:cNvGrpSpPr>
            <a:grpSpLocks/>
          </p:cNvGrpSpPr>
          <p:nvPr/>
        </p:nvGrpSpPr>
        <p:grpSpPr bwMode="auto">
          <a:xfrm>
            <a:off x="1763713" y="3152775"/>
            <a:ext cx="2220912" cy="1465263"/>
            <a:chOff x="1632" y="1104"/>
            <a:chExt cx="2544" cy="1296"/>
          </a:xfrm>
        </p:grpSpPr>
        <p:sp>
          <p:nvSpPr>
            <p:cNvPr id="18" name="Rectangle 4"/>
            <p:cNvSpPr>
              <a:spLocks noChangeArrowheads="1"/>
            </p:cNvSpPr>
            <p:nvPr/>
          </p:nvSpPr>
          <p:spPr bwMode="auto">
            <a:xfrm>
              <a:off x="1632" y="1104"/>
              <a:ext cx="2544" cy="43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spcBef>
                  <a:spcPct val="50000"/>
                </a:spcBef>
                <a:defRPr/>
              </a:pPr>
              <a:r>
                <a:rPr lang="en-US" sz="1800" b="1" dirty="0">
                  <a:latin typeface="+mn-lt"/>
                </a:rPr>
                <a:t>Customer</a:t>
              </a:r>
            </a:p>
          </p:txBody>
        </p:sp>
        <p:sp>
          <p:nvSpPr>
            <p:cNvPr id="19" name="Rectangle 5"/>
            <p:cNvSpPr>
              <a:spLocks noChangeArrowheads="1"/>
            </p:cNvSpPr>
            <p:nvPr/>
          </p:nvSpPr>
          <p:spPr bwMode="auto">
            <a:xfrm>
              <a:off x="1632" y="1536"/>
              <a:ext cx="2544" cy="86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spcBef>
                  <a:spcPts val="0"/>
                </a:spcBef>
                <a:defRPr/>
              </a:pPr>
              <a:r>
                <a:rPr lang="en-US" sz="1600" dirty="0">
                  <a:latin typeface="+mn-lt"/>
                </a:rPr>
                <a:t>gender: Gender</a:t>
              </a:r>
            </a:p>
            <a:p>
              <a:pPr eaLnBrk="1" hangingPunct="1">
                <a:spcBef>
                  <a:spcPts val="0"/>
                </a:spcBef>
                <a:defRPr/>
              </a:pPr>
              <a:r>
                <a:rPr lang="en-US" sz="1600" dirty="0">
                  <a:latin typeface="+mn-lt"/>
                </a:rPr>
                <a:t>name: String</a:t>
              </a:r>
              <a:br>
                <a:rPr lang="en-US" sz="1600" dirty="0">
                  <a:latin typeface="+mn-lt"/>
                </a:rPr>
              </a:br>
              <a:r>
                <a:rPr lang="en-US" sz="1600" dirty="0">
                  <a:latin typeface="+mn-lt"/>
                </a:rPr>
                <a:t>title: String</a:t>
              </a:r>
              <a:br>
                <a:rPr lang="en-US" sz="1600" dirty="0">
                  <a:latin typeface="+mn-lt"/>
                </a:rPr>
              </a:br>
              <a:r>
                <a:rPr lang="en-US" sz="1600" dirty="0" err="1">
                  <a:latin typeface="+mn-lt"/>
                </a:rPr>
                <a:t>dateOfBirth</a:t>
              </a:r>
              <a:r>
                <a:rPr lang="en-US" sz="1600" dirty="0">
                  <a:latin typeface="+mn-lt"/>
                </a:rPr>
                <a:t>: Date</a:t>
              </a:r>
            </a:p>
          </p:txBody>
        </p:sp>
      </p:grpSp>
      <p:grpSp>
        <p:nvGrpSpPr>
          <p:cNvPr id="114694" name="Group 10"/>
          <p:cNvGrpSpPr>
            <a:grpSpLocks/>
          </p:cNvGrpSpPr>
          <p:nvPr/>
        </p:nvGrpSpPr>
        <p:grpSpPr bwMode="auto">
          <a:xfrm>
            <a:off x="4945063" y="3152775"/>
            <a:ext cx="2074862" cy="1104900"/>
            <a:chOff x="3024" y="768"/>
            <a:chExt cx="2400" cy="1152"/>
          </a:xfrm>
        </p:grpSpPr>
        <p:sp>
          <p:nvSpPr>
            <p:cNvPr id="21" name="Rectangle 8"/>
            <p:cNvSpPr>
              <a:spLocks noChangeArrowheads="1"/>
            </p:cNvSpPr>
            <p:nvPr/>
          </p:nvSpPr>
          <p:spPr bwMode="auto">
            <a:xfrm>
              <a:off x="3024" y="768"/>
              <a:ext cx="2400" cy="57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spcBef>
                  <a:spcPts val="0"/>
                </a:spcBef>
                <a:defRPr/>
              </a:pPr>
              <a:r>
                <a:rPr lang="en-US" sz="1800" b="1" dirty="0">
                  <a:latin typeface="+mn-lt"/>
                </a:rPr>
                <a:t>&lt;&lt;enumeration&gt;&gt;</a:t>
              </a:r>
            </a:p>
            <a:p>
              <a:pPr algn="ctr" eaLnBrk="1" hangingPunct="1">
                <a:spcBef>
                  <a:spcPts val="0"/>
                </a:spcBef>
                <a:defRPr/>
              </a:pPr>
              <a:r>
                <a:rPr lang="en-US" sz="1800" b="1" dirty="0">
                  <a:latin typeface="+mn-lt"/>
                </a:rPr>
                <a:t>Gender</a:t>
              </a:r>
            </a:p>
          </p:txBody>
        </p:sp>
        <p:sp>
          <p:nvSpPr>
            <p:cNvPr id="22" name="Rectangle 9"/>
            <p:cNvSpPr>
              <a:spLocks noChangeArrowheads="1"/>
            </p:cNvSpPr>
            <p:nvPr/>
          </p:nvSpPr>
          <p:spPr bwMode="auto">
            <a:xfrm>
              <a:off x="3024" y="1344"/>
              <a:ext cx="2400" cy="57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spcBef>
                  <a:spcPts val="0"/>
                </a:spcBef>
                <a:defRPr/>
              </a:pPr>
              <a:r>
                <a:rPr lang="en-US" sz="1600" dirty="0">
                  <a:latin typeface="+mn-lt"/>
                </a:rPr>
                <a:t>male</a:t>
              </a:r>
            </a:p>
            <a:p>
              <a:pPr eaLnBrk="1" hangingPunct="1">
                <a:spcBef>
                  <a:spcPts val="0"/>
                </a:spcBef>
                <a:defRPr/>
              </a:pPr>
              <a:r>
                <a:rPr lang="en-US" sz="1600" dirty="0">
                  <a:latin typeface="+mn-lt"/>
                </a:rPr>
                <a:t>female</a:t>
              </a: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Class Diagram</a:t>
            </a:r>
            <a:endParaRPr lang="en-US" dirty="0"/>
          </a:p>
        </p:txBody>
      </p:sp>
      <p:sp>
        <p:nvSpPr>
          <p:cNvPr id="3" name="Content Placeholder 2"/>
          <p:cNvSpPr>
            <a:spLocks noGrp="1"/>
          </p:cNvSpPr>
          <p:nvPr>
            <p:ph idx="1"/>
          </p:nvPr>
        </p:nvSpPr>
        <p:spPr>
          <a:xfrm>
            <a:off x="685800" y="3716338"/>
            <a:ext cx="7772400" cy="2379662"/>
          </a:xfrm>
        </p:spPr>
        <p:txBody>
          <a:bodyPr/>
          <a:lstStyle/>
          <a:p>
            <a:pPr>
              <a:buFontTx/>
              <a:buNone/>
              <a:defRPr/>
            </a:pPr>
            <a:r>
              <a:rPr lang="en-US" sz="1800" b="1" dirty="0"/>
              <a:t>context</a:t>
            </a:r>
            <a:r>
              <a:rPr lang="en-US" sz="1800" dirty="0"/>
              <a:t> Department </a:t>
            </a:r>
            <a:r>
              <a:rPr lang="en-US" sz="1800" b="1" dirty="0" err="1"/>
              <a:t>inv</a:t>
            </a:r>
            <a:r>
              <a:rPr lang="en-US" sz="1800" dirty="0"/>
              <a:t>: 	</a:t>
            </a:r>
          </a:p>
          <a:p>
            <a:pPr>
              <a:buFontTx/>
              <a:buNone/>
              <a:defRPr/>
            </a:pPr>
            <a:r>
              <a:rPr lang="en-US" sz="1800" dirty="0" smtClean="0"/>
              <a:t>	</a:t>
            </a:r>
            <a:r>
              <a:rPr lang="en-US" sz="1800" dirty="0" err="1" smtClean="0"/>
              <a:t>staff.Contract.Grade.salary</a:t>
            </a:r>
            <a:r>
              <a:rPr lang="en-US" sz="1800" dirty="0"/>
              <a:t>-&gt;sum(</a:t>
            </a:r>
            <a:r>
              <a:rPr lang="en-US" sz="1800" dirty="0" smtClean="0"/>
              <a:t>)</a:t>
            </a:r>
          </a:p>
          <a:p>
            <a:pPr>
              <a:buFontTx/>
              <a:buNone/>
              <a:defRPr/>
            </a:pPr>
            <a:endParaRPr lang="en-US" sz="1800" dirty="0"/>
          </a:p>
          <a:p>
            <a:pPr>
              <a:buFontTx/>
              <a:buNone/>
              <a:defRPr/>
            </a:pPr>
            <a:r>
              <a:rPr lang="en-US" sz="1800" b="1" dirty="0" smtClean="0"/>
              <a:t>context</a:t>
            </a:r>
            <a:r>
              <a:rPr lang="en-US" sz="1800" dirty="0" smtClean="0"/>
              <a:t> </a:t>
            </a:r>
            <a:r>
              <a:rPr lang="en-US" sz="1800" dirty="0"/>
              <a:t>Department </a:t>
            </a:r>
            <a:r>
              <a:rPr lang="en-US" sz="1800" b="1" dirty="0" err="1"/>
              <a:t>inv</a:t>
            </a:r>
            <a:r>
              <a:rPr lang="en-US" sz="1800" dirty="0"/>
              <a:t>: </a:t>
            </a:r>
          </a:p>
          <a:p>
            <a:pPr>
              <a:buFontTx/>
              <a:buNone/>
              <a:defRPr/>
            </a:pPr>
            <a:r>
              <a:rPr lang="en-US" sz="1800" dirty="0" smtClean="0"/>
              <a:t>	</a:t>
            </a:r>
            <a:r>
              <a:rPr lang="en-US" sz="1800" dirty="0" err="1" smtClean="0"/>
              <a:t>staff.Contract.Grade</a:t>
            </a:r>
            <a:r>
              <a:rPr lang="en-US" sz="1800" dirty="0"/>
              <a:t>-&gt;</a:t>
            </a:r>
            <a:r>
              <a:rPr lang="en-US" sz="1800" dirty="0" err="1"/>
              <a:t>asSet</a:t>
            </a:r>
            <a:r>
              <a:rPr lang="en-US" sz="1800" dirty="0"/>
              <a:t>()-&gt;size()</a:t>
            </a:r>
          </a:p>
          <a:p>
            <a:pPr>
              <a:defRPr/>
            </a:pPr>
            <a:endParaRPr lang="en-US" sz="18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5CB9B7C6-1A6A-364B-912A-9C2E8F6807D5}" type="slidenum">
              <a:rPr lang="en-US" smtClean="0"/>
              <a:pPr>
                <a:defRPr/>
              </a:pPr>
              <a:t>76</a:t>
            </a:fld>
            <a:endParaRPr lang="en-US"/>
          </a:p>
        </p:txBody>
      </p:sp>
      <p:cxnSp>
        <p:nvCxnSpPr>
          <p:cNvPr id="6" name="Elbow Connector 5"/>
          <p:cNvCxnSpPr>
            <a:stCxn id="22" idx="0"/>
            <a:endCxn id="9" idx="1"/>
          </p:cNvCxnSpPr>
          <p:nvPr/>
        </p:nvCxnSpPr>
        <p:spPr bwMode="auto">
          <a:xfrm rot="5400000" flipH="1" flipV="1">
            <a:off x="3019425" y="546100"/>
            <a:ext cx="293688" cy="2154238"/>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Elbow Connector 6"/>
          <p:cNvCxnSpPr>
            <a:stCxn id="22" idx="1"/>
            <a:endCxn id="22" idx="2"/>
          </p:cNvCxnSpPr>
          <p:nvPr/>
        </p:nvCxnSpPr>
        <p:spPr bwMode="auto">
          <a:xfrm rot="10800000" flipH="1" flipV="1">
            <a:off x="1412875" y="2413000"/>
            <a:ext cx="676275" cy="642938"/>
          </a:xfrm>
          <a:prstGeom prst="bentConnector4">
            <a:avLst>
              <a:gd name="adj1" fmla="val -33815"/>
              <a:gd name="adj2" fmla="val 13551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15719" name="Group 7"/>
          <p:cNvGrpSpPr>
            <a:grpSpLocks/>
          </p:cNvGrpSpPr>
          <p:nvPr/>
        </p:nvGrpSpPr>
        <p:grpSpPr bwMode="auto">
          <a:xfrm>
            <a:off x="4000500" y="1196975"/>
            <a:ext cx="1706563" cy="501650"/>
            <a:chOff x="3424737" y="1303327"/>
            <a:chExt cx="1706369" cy="502045"/>
          </a:xfrm>
        </p:grpSpPr>
        <p:sp>
          <p:nvSpPr>
            <p:cNvPr id="9" name="Rectangle 8"/>
            <p:cNvSpPr>
              <a:spLocks noChangeArrowheads="1"/>
            </p:cNvSpPr>
            <p:nvPr/>
          </p:nvSpPr>
          <p:spPr bwMode="auto">
            <a:xfrm>
              <a:off x="3667597" y="1358934"/>
              <a:ext cx="1187315" cy="446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Department</a:t>
              </a:r>
            </a:p>
          </p:txBody>
        </p:sp>
        <p:sp>
          <p:nvSpPr>
            <p:cNvPr id="10" name="TextBox 9"/>
            <p:cNvSpPr txBox="1"/>
            <p:nvPr/>
          </p:nvSpPr>
          <p:spPr>
            <a:xfrm>
              <a:off x="3424737" y="1303327"/>
              <a:ext cx="269844" cy="276443"/>
            </a:xfrm>
            <a:prstGeom prst="rect">
              <a:avLst/>
            </a:prstGeom>
            <a:noFill/>
          </p:spPr>
          <p:txBody>
            <a:bodyPr wrap="none">
              <a:spAutoFit/>
            </a:bodyPr>
            <a:lstStyle/>
            <a:p>
              <a:pPr>
                <a:defRPr/>
              </a:pPr>
              <a:r>
                <a:rPr lang="en-US" sz="1200" dirty="0">
                  <a:latin typeface="+mn-lt"/>
                </a:rPr>
                <a:t>1</a:t>
              </a:r>
            </a:p>
          </p:txBody>
        </p:sp>
        <p:sp>
          <p:nvSpPr>
            <p:cNvPr id="11" name="TextBox 10"/>
            <p:cNvSpPr txBox="1"/>
            <p:nvPr/>
          </p:nvSpPr>
          <p:spPr>
            <a:xfrm>
              <a:off x="4881896" y="1312859"/>
              <a:ext cx="249210" cy="276443"/>
            </a:xfrm>
            <a:prstGeom prst="rect">
              <a:avLst/>
            </a:prstGeom>
            <a:noFill/>
          </p:spPr>
          <p:txBody>
            <a:bodyPr wrap="none">
              <a:spAutoFit/>
            </a:bodyPr>
            <a:lstStyle/>
            <a:p>
              <a:pPr>
                <a:defRPr/>
              </a:pPr>
              <a:r>
                <a:rPr lang="en-US" sz="1200" dirty="0">
                  <a:latin typeface="+mn-lt"/>
                </a:rPr>
                <a:t>*</a:t>
              </a:r>
            </a:p>
          </p:txBody>
        </p:sp>
      </p:grpSp>
      <p:cxnSp>
        <p:nvCxnSpPr>
          <p:cNvPr id="12" name="Elbow Connector 11"/>
          <p:cNvCxnSpPr>
            <a:stCxn id="9" idx="3"/>
            <a:endCxn id="115743" idx="0"/>
          </p:cNvCxnSpPr>
          <p:nvPr/>
        </p:nvCxnSpPr>
        <p:spPr bwMode="auto">
          <a:xfrm>
            <a:off x="5430838" y="1476375"/>
            <a:ext cx="2181225" cy="188913"/>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Elbow Connector 12"/>
          <p:cNvCxnSpPr>
            <a:stCxn id="32" idx="1"/>
            <a:endCxn id="23" idx="3"/>
          </p:cNvCxnSpPr>
          <p:nvPr/>
        </p:nvCxnSpPr>
        <p:spPr bwMode="auto">
          <a:xfrm rot="10800000" flipV="1">
            <a:off x="2765425" y="2124075"/>
            <a:ext cx="4271963" cy="238125"/>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15722" name="Group 13"/>
          <p:cNvGrpSpPr>
            <a:grpSpLocks/>
          </p:cNvGrpSpPr>
          <p:nvPr/>
        </p:nvGrpSpPr>
        <p:grpSpPr bwMode="auto">
          <a:xfrm>
            <a:off x="655638" y="1450975"/>
            <a:ext cx="2968625" cy="1901825"/>
            <a:chOff x="79126" y="2793073"/>
            <a:chExt cx="2968426" cy="1902021"/>
          </a:xfrm>
        </p:grpSpPr>
        <p:grpSp>
          <p:nvGrpSpPr>
            <p:cNvPr id="115745" name="Group 14"/>
            <p:cNvGrpSpPr>
              <a:grpSpLocks/>
            </p:cNvGrpSpPr>
            <p:nvPr/>
          </p:nvGrpSpPr>
          <p:grpSpPr bwMode="auto">
            <a:xfrm>
              <a:off x="79126" y="2793073"/>
              <a:ext cx="2109975" cy="1902021"/>
              <a:chOff x="-900549" y="1568146"/>
              <a:chExt cx="2109975" cy="1902021"/>
            </a:xfrm>
          </p:grpSpPr>
          <p:grpSp>
            <p:nvGrpSpPr>
              <p:cNvPr id="115748" name="Group 17"/>
              <p:cNvGrpSpPr>
                <a:grpSpLocks/>
              </p:cNvGrpSpPr>
              <p:nvPr/>
            </p:nvGrpSpPr>
            <p:grpSpPr bwMode="auto">
              <a:xfrm>
                <a:off x="-142626" y="1568146"/>
                <a:ext cx="1352052" cy="1606300"/>
                <a:chOff x="299885" y="4581128"/>
                <a:chExt cx="1352052" cy="1606300"/>
              </a:xfrm>
            </p:grpSpPr>
            <p:sp>
              <p:nvSpPr>
                <p:cNvPr id="22" name="Rectangle 21"/>
                <p:cNvSpPr>
                  <a:spLocks noChangeArrowheads="1"/>
                </p:cNvSpPr>
                <p:nvPr/>
              </p:nvSpPr>
              <p:spPr bwMode="auto">
                <a:xfrm>
                  <a:off x="299148" y="4900249"/>
                  <a:ext cx="1352460" cy="12875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Person</a:t>
                  </a:r>
                </a:p>
              </p:txBody>
            </p:sp>
            <p:sp>
              <p:nvSpPr>
                <p:cNvPr id="23" name="Rectangle 22"/>
                <p:cNvSpPr>
                  <a:spLocks noChangeArrowheads="1"/>
                </p:cNvSpPr>
                <p:nvPr/>
              </p:nvSpPr>
              <p:spPr bwMode="auto">
                <a:xfrm>
                  <a:off x="299148" y="5228895"/>
                  <a:ext cx="1352460" cy="52710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name:String</a:t>
                  </a:r>
                  <a:endParaRPr lang="en-US" sz="1400" dirty="0">
                    <a:latin typeface="+mn-lt"/>
                  </a:endParaRPr>
                </a:p>
                <a:p>
                  <a:pPr marL="88900" indent="-88900">
                    <a:buFontTx/>
                    <a:buChar char="-"/>
                    <a:defRPr/>
                  </a:pPr>
                  <a:r>
                    <a:rPr lang="en-US" sz="1400" dirty="0">
                      <a:latin typeface="+mn-lt"/>
                    </a:rPr>
                    <a:t>age: Integer</a:t>
                  </a:r>
                </a:p>
                <a:p>
                  <a:pPr>
                    <a:spcBef>
                      <a:spcPts val="600"/>
                    </a:spcBef>
                    <a:defRPr/>
                  </a:pPr>
                  <a:r>
                    <a:rPr lang="en-US" sz="1400" dirty="0">
                      <a:latin typeface="+mn-lt"/>
                    </a:rPr>
                    <a:t>+ age():Integer</a:t>
                  </a:r>
                </a:p>
              </p:txBody>
            </p:sp>
            <p:sp>
              <p:nvSpPr>
                <p:cNvPr id="24" name="TextBox 23"/>
                <p:cNvSpPr txBox="1"/>
                <p:nvPr/>
              </p:nvSpPr>
              <p:spPr>
                <a:xfrm>
                  <a:off x="705521" y="4611294"/>
                  <a:ext cx="247634" cy="276254"/>
                </a:xfrm>
                <a:prstGeom prst="rect">
                  <a:avLst/>
                </a:prstGeom>
                <a:noFill/>
              </p:spPr>
              <p:txBody>
                <a:bodyPr wrap="none">
                  <a:spAutoFit/>
                </a:bodyPr>
                <a:lstStyle/>
                <a:p>
                  <a:pPr>
                    <a:defRPr/>
                  </a:pPr>
                  <a:r>
                    <a:rPr lang="en-US" sz="1200" dirty="0">
                      <a:latin typeface="+mn-lt"/>
                    </a:rPr>
                    <a:t>*</a:t>
                  </a:r>
                </a:p>
              </p:txBody>
            </p:sp>
            <p:sp>
              <p:nvSpPr>
                <p:cNvPr id="25" name="TextBox 24"/>
                <p:cNvSpPr txBox="1"/>
                <p:nvPr/>
              </p:nvSpPr>
              <p:spPr>
                <a:xfrm>
                  <a:off x="1010301" y="4581128"/>
                  <a:ext cx="479393" cy="277842"/>
                </a:xfrm>
                <a:prstGeom prst="rect">
                  <a:avLst/>
                </a:prstGeom>
                <a:noFill/>
              </p:spPr>
              <p:txBody>
                <a:bodyPr wrap="none">
                  <a:spAutoFit/>
                </a:bodyPr>
                <a:lstStyle/>
                <a:p>
                  <a:pPr>
                    <a:defRPr/>
                  </a:pPr>
                  <a:r>
                    <a:rPr lang="en-US" sz="1200" dirty="0">
                      <a:latin typeface="+mn-lt"/>
                    </a:rPr>
                    <a:t>staff</a:t>
                  </a:r>
                </a:p>
              </p:txBody>
            </p:sp>
          </p:grpSp>
          <p:sp>
            <p:nvSpPr>
              <p:cNvPr id="19" name="TextBox 18"/>
              <p:cNvSpPr txBox="1"/>
              <p:nvPr/>
            </p:nvSpPr>
            <p:spPr>
              <a:xfrm>
                <a:off x="-765621" y="2503280"/>
                <a:ext cx="441296" cy="277841"/>
              </a:xfrm>
              <a:prstGeom prst="rect">
                <a:avLst/>
              </a:prstGeom>
              <a:noFill/>
            </p:spPr>
            <p:txBody>
              <a:bodyPr wrap="none">
                <a:spAutoFit/>
              </a:bodyPr>
              <a:lstStyle/>
              <a:p>
                <a:pPr>
                  <a:defRPr/>
                </a:pPr>
                <a:r>
                  <a:rPr lang="en-US" sz="1200" dirty="0">
                    <a:latin typeface="+mn-lt"/>
                  </a:rPr>
                  <a:t>0..1</a:t>
                </a:r>
              </a:p>
            </p:txBody>
          </p:sp>
          <p:sp>
            <p:nvSpPr>
              <p:cNvPr id="20" name="TextBox 19"/>
              <p:cNvSpPr txBox="1"/>
              <p:nvPr/>
            </p:nvSpPr>
            <p:spPr>
              <a:xfrm>
                <a:off x="580489" y="3193914"/>
                <a:ext cx="249221" cy="276253"/>
              </a:xfrm>
              <a:prstGeom prst="rect">
                <a:avLst/>
              </a:prstGeom>
              <a:noFill/>
            </p:spPr>
            <p:txBody>
              <a:bodyPr wrap="none">
                <a:spAutoFit/>
              </a:bodyPr>
              <a:lstStyle/>
              <a:p>
                <a:pPr>
                  <a:defRPr/>
                </a:pPr>
                <a:r>
                  <a:rPr lang="en-US" sz="1200" dirty="0">
                    <a:latin typeface="+mn-lt"/>
                  </a:rPr>
                  <a:t>*</a:t>
                </a:r>
              </a:p>
            </p:txBody>
          </p:sp>
          <p:sp>
            <p:nvSpPr>
              <p:cNvPr id="21" name="TextBox 20"/>
              <p:cNvSpPr txBox="1"/>
              <p:nvPr/>
            </p:nvSpPr>
            <p:spPr>
              <a:xfrm>
                <a:off x="-900549" y="2215913"/>
                <a:ext cx="792109" cy="276253"/>
              </a:xfrm>
              <a:prstGeom prst="rect">
                <a:avLst/>
              </a:prstGeom>
              <a:noFill/>
            </p:spPr>
            <p:txBody>
              <a:bodyPr wrap="none">
                <a:spAutoFit/>
              </a:bodyPr>
              <a:lstStyle/>
              <a:p>
                <a:pPr>
                  <a:defRPr/>
                </a:pPr>
                <a:r>
                  <a:rPr lang="en-US" sz="1200" dirty="0">
                    <a:latin typeface="+mn-lt"/>
                  </a:rPr>
                  <a:t>manager</a:t>
                </a:r>
              </a:p>
            </p:txBody>
          </p:sp>
        </p:grpSp>
        <p:sp>
          <p:nvSpPr>
            <p:cNvPr id="16" name="TextBox 15"/>
            <p:cNvSpPr txBox="1"/>
            <p:nvPr/>
          </p:nvSpPr>
          <p:spPr>
            <a:xfrm>
              <a:off x="2195121" y="3647236"/>
              <a:ext cx="415897" cy="276253"/>
            </a:xfrm>
            <a:prstGeom prst="rect">
              <a:avLst/>
            </a:prstGeom>
            <a:noFill/>
          </p:spPr>
          <p:txBody>
            <a:bodyPr wrap="none">
              <a:spAutoFit/>
            </a:bodyPr>
            <a:lstStyle/>
            <a:p>
              <a:pPr>
                <a:defRPr/>
              </a:pPr>
              <a:r>
                <a:rPr lang="en-US" sz="1200" dirty="0">
                  <a:latin typeface="+mn-lt"/>
                </a:rPr>
                <a:t>1..*</a:t>
              </a:r>
            </a:p>
          </p:txBody>
        </p:sp>
        <p:sp>
          <p:nvSpPr>
            <p:cNvPr id="17" name="TextBox 16"/>
            <p:cNvSpPr txBox="1"/>
            <p:nvPr/>
          </p:nvSpPr>
          <p:spPr>
            <a:xfrm>
              <a:off x="2195121" y="3369395"/>
              <a:ext cx="852431" cy="277841"/>
            </a:xfrm>
            <a:prstGeom prst="rect">
              <a:avLst/>
            </a:prstGeom>
            <a:noFill/>
          </p:spPr>
          <p:txBody>
            <a:bodyPr wrap="none">
              <a:spAutoFit/>
            </a:bodyPr>
            <a:lstStyle/>
            <a:p>
              <a:pPr>
                <a:defRPr/>
              </a:pPr>
              <a:r>
                <a:rPr lang="en-US" sz="1200" dirty="0">
                  <a:latin typeface="+mn-lt"/>
                </a:rPr>
                <a:t>employee</a:t>
              </a:r>
            </a:p>
          </p:txBody>
        </p:sp>
      </p:grpSp>
      <p:cxnSp>
        <p:nvCxnSpPr>
          <p:cNvPr id="26" name="Straight Connector 25"/>
          <p:cNvCxnSpPr>
            <a:stCxn id="32" idx="2"/>
            <a:endCxn id="37" idx="0"/>
          </p:cNvCxnSpPr>
          <p:nvPr/>
        </p:nvCxnSpPr>
        <p:spPr bwMode="auto">
          <a:xfrm>
            <a:off x="7631113" y="2347913"/>
            <a:ext cx="19050" cy="5635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15724" name="Group 26"/>
          <p:cNvGrpSpPr>
            <a:grpSpLocks/>
          </p:cNvGrpSpPr>
          <p:nvPr/>
        </p:nvGrpSpPr>
        <p:grpSpPr bwMode="auto">
          <a:xfrm>
            <a:off x="6275388" y="1593850"/>
            <a:ext cx="1949450" cy="1044575"/>
            <a:chOff x="5698639" y="1795758"/>
            <a:chExt cx="1950472" cy="1044340"/>
          </a:xfrm>
        </p:grpSpPr>
        <p:grpSp>
          <p:nvGrpSpPr>
            <p:cNvPr id="115738" name="Group 27"/>
            <p:cNvGrpSpPr>
              <a:grpSpLocks/>
            </p:cNvGrpSpPr>
            <p:nvPr/>
          </p:nvGrpSpPr>
          <p:grpSpPr bwMode="auto">
            <a:xfrm>
              <a:off x="6461661" y="1795758"/>
              <a:ext cx="1187450" cy="753003"/>
              <a:chOff x="7507288" y="633884"/>
              <a:chExt cx="1187450" cy="753003"/>
            </a:xfrm>
          </p:grpSpPr>
          <p:sp>
            <p:nvSpPr>
              <p:cNvPr id="32" name="Rectangle 31"/>
              <p:cNvSpPr>
                <a:spLocks noChangeArrowheads="1"/>
              </p:cNvSpPr>
              <p:nvPr/>
            </p:nvSpPr>
            <p:spPr bwMode="auto">
              <a:xfrm>
                <a:off x="7506666" y="940203"/>
                <a:ext cx="1188072" cy="4459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Company</a:t>
                </a:r>
              </a:p>
            </p:txBody>
          </p:sp>
          <p:sp>
            <p:nvSpPr>
              <p:cNvPr id="115743" name="Diamond 32"/>
              <p:cNvSpPr>
                <a:spLocks noChangeAspect="1"/>
              </p:cNvSpPr>
              <p:nvPr/>
            </p:nvSpPr>
            <p:spPr bwMode="auto">
              <a:xfrm>
                <a:off x="7967663" y="705272"/>
                <a:ext cx="228600" cy="228600"/>
              </a:xfrm>
              <a:prstGeom prst="diamond">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8208708" y="633884"/>
                <a:ext cx="271604" cy="276163"/>
              </a:xfrm>
              <a:prstGeom prst="rect">
                <a:avLst/>
              </a:prstGeom>
              <a:noFill/>
            </p:spPr>
            <p:txBody>
              <a:bodyPr wrap="none">
                <a:spAutoFit/>
              </a:bodyPr>
              <a:lstStyle/>
              <a:p>
                <a:pPr>
                  <a:defRPr/>
                </a:pPr>
                <a:r>
                  <a:rPr lang="en-US" sz="1200" dirty="0">
                    <a:latin typeface="+mn-lt"/>
                  </a:rPr>
                  <a:t>1</a:t>
                </a:r>
              </a:p>
            </p:txBody>
          </p:sp>
        </p:grpSp>
        <p:sp>
          <p:nvSpPr>
            <p:cNvPr id="29" name="TextBox 28"/>
            <p:cNvSpPr txBox="1"/>
            <p:nvPr/>
          </p:nvSpPr>
          <p:spPr>
            <a:xfrm>
              <a:off x="5698639" y="2346497"/>
              <a:ext cx="817991" cy="276163"/>
            </a:xfrm>
            <a:prstGeom prst="rect">
              <a:avLst/>
            </a:prstGeom>
            <a:noFill/>
          </p:spPr>
          <p:txBody>
            <a:bodyPr wrap="none">
              <a:spAutoFit/>
            </a:bodyPr>
            <a:lstStyle/>
            <a:p>
              <a:pPr>
                <a:defRPr/>
              </a:pPr>
              <a:r>
                <a:rPr lang="en-US" sz="1200" dirty="0">
                  <a:latin typeface="+mn-lt"/>
                </a:rPr>
                <a:t>employer</a:t>
              </a:r>
            </a:p>
          </p:txBody>
        </p:sp>
        <p:sp>
          <p:nvSpPr>
            <p:cNvPr id="30" name="TextBox 29"/>
            <p:cNvSpPr txBox="1"/>
            <p:nvPr/>
          </p:nvSpPr>
          <p:spPr>
            <a:xfrm>
              <a:off x="6083015" y="2048114"/>
              <a:ext cx="270016" cy="277750"/>
            </a:xfrm>
            <a:prstGeom prst="rect">
              <a:avLst/>
            </a:prstGeom>
            <a:noFill/>
          </p:spPr>
          <p:txBody>
            <a:bodyPr wrap="none">
              <a:spAutoFit/>
            </a:bodyPr>
            <a:lstStyle/>
            <a:p>
              <a:pPr>
                <a:defRPr/>
              </a:pPr>
              <a:r>
                <a:rPr lang="en-US" sz="1200" dirty="0">
                  <a:latin typeface="+mn-lt"/>
                </a:rPr>
                <a:t>1</a:t>
              </a:r>
            </a:p>
          </p:txBody>
        </p:sp>
        <p:sp>
          <p:nvSpPr>
            <p:cNvPr id="31" name="TextBox 30"/>
            <p:cNvSpPr txBox="1"/>
            <p:nvPr/>
          </p:nvSpPr>
          <p:spPr>
            <a:xfrm>
              <a:off x="7171022" y="2562348"/>
              <a:ext cx="270016" cy="277750"/>
            </a:xfrm>
            <a:prstGeom prst="rect">
              <a:avLst/>
            </a:prstGeom>
            <a:noFill/>
          </p:spPr>
          <p:txBody>
            <a:bodyPr wrap="none">
              <a:spAutoFit/>
            </a:bodyPr>
            <a:lstStyle/>
            <a:p>
              <a:pPr>
                <a:defRPr/>
              </a:pPr>
              <a:r>
                <a:rPr lang="en-US" sz="1200" dirty="0">
                  <a:latin typeface="+mn-lt"/>
                </a:rPr>
                <a:t>1</a:t>
              </a:r>
            </a:p>
          </p:txBody>
        </p:sp>
      </p:grpSp>
      <p:cxnSp>
        <p:nvCxnSpPr>
          <p:cNvPr id="35" name="Straight Connector 34"/>
          <p:cNvCxnSpPr>
            <a:stCxn id="42" idx="3"/>
            <a:endCxn id="37" idx="1"/>
          </p:cNvCxnSpPr>
          <p:nvPr/>
        </p:nvCxnSpPr>
        <p:spPr bwMode="auto">
          <a:xfrm>
            <a:off x="6024563" y="3286125"/>
            <a:ext cx="1031875" cy="936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15726" name="Group 35"/>
          <p:cNvGrpSpPr>
            <a:grpSpLocks/>
          </p:cNvGrpSpPr>
          <p:nvPr/>
        </p:nvGrpSpPr>
        <p:grpSpPr bwMode="auto">
          <a:xfrm>
            <a:off x="6745288" y="2601913"/>
            <a:ext cx="1498600" cy="1244600"/>
            <a:chOff x="6040882" y="3384837"/>
            <a:chExt cx="1499626" cy="1244812"/>
          </a:xfrm>
        </p:grpSpPr>
        <p:sp>
          <p:nvSpPr>
            <p:cNvPr id="37" name="Rectangle 36"/>
            <p:cNvSpPr>
              <a:spLocks noChangeArrowheads="1"/>
            </p:cNvSpPr>
            <p:nvPr/>
          </p:nvSpPr>
          <p:spPr bwMode="auto">
            <a:xfrm>
              <a:off x="6353833" y="3694452"/>
              <a:ext cx="1186675" cy="9351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Grade</a:t>
              </a:r>
            </a:p>
          </p:txBody>
        </p:sp>
        <p:sp>
          <p:nvSpPr>
            <p:cNvPr id="38" name="Rectangle 37"/>
            <p:cNvSpPr>
              <a:spLocks noChangeArrowheads="1"/>
            </p:cNvSpPr>
            <p:nvPr/>
          </p:nvSpPr>
          <p:spPr bwMode="auto">
            <a:xfrm>
              <a:off x="6353833" y="4054876"/>
              <a:ext cx="1186675" cy="28738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salary:Real</a:t>
              </a:r>
              <a:endParaRPr lang="en-US" sz="1400" dirty="0">
                <a:latin typeface="+mn-lt"/>
              </a:endParaRPr>
            </a:p>
          </p:txBody>
        </p:sp>
        <p:sp>
          <p:nvSpPr>
            <p:cNvPr id="39" name="TextBox 38"/>
            <p:cNvSpPr txBox="1"/>
            <p:nvPr/>
          </p:nvSpPr>
          <p:spPr>
            <a:xfrm>
              <a:off x="7046457" y="3384837"/>
              <a:ext cx="249409" cy="276272"/>
            </a:xfrm>
            <a:prstGeom prst="rect">
              <a:avLst/>
            </a:prstGeom>
            <a:noFill/>
          </p:spPr>
          <p:txBody>
            <a:bodyPr wrap="none">
              <a:spAutoFit/>
            </a:bodyPr>
            <a:lstStyle/>
            <a:p>
              <a:pPr>
                <a:defRPr/>
              </a:pPr>
              <a:r>
                <a:rPr lang="en-US" sz="1200" dirty="0">
                  <a:latin typeface="+mn-lt"/>
                </a:rPr>
                <a:t>*</a:t>
              </a:r>
            </a:p>
          </p:txBody>
        </p:sp>
        <p:sp>
          <p:nvSpPr>
            <p:cNvPr id="40" name="TextBox 39"/>
            <p:cNvSpPr txBox="1"/>
            <p:nvPr/>
          </p:nvSpPr>
          <p:spPr>
            <a:xfrm>
              <a:off x="6040882" y="3829413"/>
              <a:ext cx="270060" cy="277859"/>
            </a:xfrm>
            <a:prstGeom prst="rect">
              <a:avLst/>
            </a:prstGeom>
            <a:noFill/>
          </p:spPr>
          <p:txBody>
            <a:bodyPr wrap="none">
              <a:spAutoFit/>
            </a:bodyPr>
            <a:lstStyle/>
            <a:p>
              <a:pPr>
                <a:defRPr/>
              </a:pPr>
              <a:r>
                <a:rPr lang="en-US" sz="1200" dirty="0">
                  <a:latin typeface="+mn-lt"/>
                </a:rPr>
                <a:t>1</a:t>
              </a:r>
            </a:p>
          </p:txBody>
        </p:sp>
      </p:grpSp>
      <p:grpSp>
        <p:nvGrpSpPr>
          <p:cNvPr id="115727" name="Group 40"/>
          <p:cNvGrpSpPr>
            <a:grpSpLocks/>
          </p:cNvGrpSpPr>
          <p:nvPr/>
        </p:nvGrpSpPr>
        <p:grpSpPr bwMode="auto">
          <a:xfrm>
            <a:off x="4837113" y="2817813"/>
            <a:ext cx="1416050" cy="935037"/>
            <a:chOff x="4260735" y="3765789"/>
            <a:chExt cx="1416439" cy="935037"/>
          </a:xfrm>
        </p:grpSpPr>
        <p:sp>
          <p:nvSpPr>
            <p:cNvPr id="42" name="Rectangle 41"/>
            <p:cNvSpPr>
              <a:spLocks noChangeArrowheads="1"/>
            </p:cNvSpPr>
            <p:nvPr/>
          </p:nvSpPr>
          <p:spPr bwMode="auto">
            <a:xfrm>
              <a:off x="4260735" y="3765789"/>
              <a:ext cx="1187776"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Contract</a:t>
              </a:r>
            </a:p>
          </p:txBody>
        </p:sp>
        <p:sp>
          <p:nvSpPr>
            <p:cNvPr id="43" name="Rectangle 42"/>
            <p:cNvSpPr>
              <a:spLocks noChangeArrowheads="1"/>
            </p:cNvSpPr>
            <p:nvPr/>
          </p:nvSpPr>
          <p:spPr bwMode="auto">
            <a:xfrm>
              <a:off x="4260735" y="4126151"/>
              <a:ext cx="1187776"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start:Date</a:t>
              </a:r>
              <a:endParaRPr lang="en-US" sz="1400" dirty="0">
                <a:latin typeface="+mn-lt"/>
              </a:endParaRPr>
            </a:p>
          </p:txBody>
        </p:sp>
        <p:sp>
          <p:nvSpPr>
            <p:cNvPr id="44" name="TextBox 43"/>
            <p:cNvSpPr txBox="1"/>
            <p:nvPr/>
          </p:nvSpPr>
          <p:spPr>
            <a:xfrm>
              <a:off x="5427868" y="3916601"/>
              <a:ext cx="249306" cy="276225"/>
            </a:xfrm>
            <a:prstGeom prst="rect">
              <a:avLst/>
            </a:prstGeom>
            <a:noFill/>
          </p:spPr>
          <p:txBody>
            <a:bodyPr wrap="none">
              <a:spAutoFit/>
            </a:bodyPr>
            <a:lstStyle/>
            <a:p>
              <a:pPr>
                <a:defRPr/>
              </a:pPr>
              <a:r>
                <a:rPr lang="en-US" sz="1200" dirty="0">
                  <a:latin typeface="+mn-lt"/>
                </a:rPr>
                <a:t>*</a:t>
              </a:r>
            </a:p>
          </p:txBody>
        </p:sp>
      </p:grpSp>
      <p:cxnSp>
        <p:nvCxnSpPr>
          <p:cNvPr id="45" name="Straight Connector 44"/>
          <p:cNvCxnSpPr>
            <a:stCxn id="42" idx="0"/>
          </p:cNvCxnSpPr>
          <p:nvPr/>
        </p:nvCxnSpPr>
        <p:spPr bwMode="auto">
          <a:xfrm flipH="1" flipV="1">
            <a:off x="4837113" y="2386013"/>
            <a:ext cx="593725" cy="4318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TextBox 7"/>
          <p:cNvSpPr txBox="1"/>
          <p:nvPr/>
        </p:nvSpPr>
        <p:spPr>
          <a:xfrm>
            <a:off x="4699000" y="4000500"/>
            <a:ext cx="3544888" cy="584200"/>
          </a:xfrm>
          <a:prstGeom prst="rect">
            <a:avLst/>
          </a:prstGeom>
          <a:noFill/>
        </p:spPr>
        <p:txBody>
          <a:bodyPr>
            <a:spAutoFit/>
          </a:bodyPr>
          <a:lstStyle/>
          <a:p>
            <a:pPr>
              <a:defRPr/>
            </a:pPr>
            <a:r>
              <a:rPr lang="en-US" sz="1600" dirty="0">
                <a:solidFill>
                  <a:srgbClr val="008000"/>
                </a:solidFill>
                <a:latin typeface="+mn-lt"/>
              </a:rPr>
              <a:t>The total amount of money spent on salaries in the department.</a:t>
            </a:r>
          </a:p>
        </p:txBody>
      </p:sp>
      <p:sp>
        <p:nvSpPr>
          <p:cNvPr id="47" name="TextBox 46"/>
          <p:cNvSpPr txBox="1"/>
          <p:nvPr/>
        </p:nvSpPr>
        <p:spPr>
          <a:xfrm>
            <a:off x="5156200" y="4941888"/>
            <a:ext cx="3546475" cy="830262"/>
          </a:xfrm>
          <a:prstGeom prst="rect">
            <a:avLst/>
          </a:prstGeom>
          <a:noFill/>
        </p:spPr>
        <p:txBody>
          <a:bodyPr>
            <a:spAutoFit/>
          </a:bodyPr>
          <a:lstStyle/>
          <a:p>
            <a:pPr>
              <a:defRPr/>
            </a:pPr>
            <a:r>
              <a:rPr lang="en-US" sz="1600" dirty="0">
                <a:solidFill>
                  <a:srgbClr val="008000"/>
                </a:solidFill>
                <a:latin typeface="+mn-lt"/>
              </a:rPr>
              <a:t>The total number of different salary grades for the personnel in the department.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Subset Selection</a:t>
            </a:r>
            <a:endParaRPr lang="en-US" dirty="0"/>
          </a:p>
        </p:txBody>
      </p:sp>
      <p:sp>
        <p:nvSpPr>
          <p:cNvPr id="3" name="Content Placeholder 2"/>
          <p:cNvSpPr>
            <a:spLocks noGrp="1"/>
          </p:cNvSpPr>
          <p:nvPr>
            <p:ph idx="1"/>
          </p:nvPr>
        </p:nvSpPr>
        <p:spPr/>
        <p:txBody>
          <a:bodyPr/>
          <a:lstStyle/>
          <a:p>
            <a:pPr>
              <a:defRPr/>
            </a:pPr>
            <a:r>
              <a:rPr lang="en-US" dirty="0" smtClean="0"/>
              <a:t>Sometimes necessary to consider only a subset of objects returned by a navigation</a:t>
            </a:r>
          </a:p>
          <a:p>
            <a:pPr marL="344488" lvl="1" indent="0">
              <a:buFontTx/>
              <a:buNone/>
              <a:defRPr/>
            </a:pPr>
            <a:r>
              <a:rPr lang="en-US" sz="1600" dirty="0" err="1" smtClean="0">
                <a:solidFill>
                  <a:srgbClr val="0000FF"/>
                </a:solidFill>
              </a:rPr>
              <a:t>navigationExpression</a:t>
            </a:r>
            <a:r>
              <a:rPr lang="en-US" sz="1600" dirty="0" smtClean="0">
                <a:solidFill>
                  <a:srgbClr val="0000FF"/>
                </a:solidFill>
              </a:rPr>
              <a:t>-&gt;select (</a:t>
            </a:r>
            <a:r>
              <a:rPr lang="en-US" sz="1600" dirty="0" err="1" smtClean="0">
                <a:solidFill>
                  <a:srgbClr val="0000FF"/>
                </a:solidFill>
              </a:rPr>
              <a:t>contextForExpression</a:t>
            </a:r>
            <a:r>
              <a:rPr lang="en-US" sz="1600" dirty="0" smtClean="0">
                <a:solidFill>
                  <a:srgbClr val="0000FF"/>
                </a:solidFill>
              </a:rPr>
              <a:t> | </a:t>
            </a:r>
            <a:r>
              <a:rPr lang="en-US" sz="1600" dirty="0" err="1" smtClean="0">
                <a:solidFill>
                  <a:srgbClr val="0000FF"/>
                </a:solidFill>
              </a:rPr>
              <a:t>BooleanExpression</a:t>
            </a:r>
            <a:r>
              <a:rPr lang="en-US" sz="1600" dirty="0" smtClean="0">
                <a:solidFill>
                  <a:srgbClr val="0000FF"/>
                </a:solidFill>
              </a:rPr>
              <a:t>)</a:t>
            </a:r>
          </a:p>
          <a:p>
            <a:pPr>
              <a:defRPr/>
            </a:pPr>
            <a:r>
              <a:rPr lang="en-US" dirty="0" smtClean="0"/>
              <a:t>Operation </a:t>
            </a:r>
            <a:r>
              <a:rPr lang="en-US" dirty="0"/>
              <a:t>“select” applies a Boolean expression to each object </a:t>
            </a:r>
            <a:r>
              <a:rPr lang="en-US" dirty="0" smtClean="0"/>
              <a:t>of a collection and returns those objects </a:t>
            </a:r>
            <a:r>
              <a:rPr lang="en-US" dirty="0"/>
              <a:t>for which the expression is </a:t>
            </a:r>
            <a:r>
              <a:rPr lang="en-US" dirty="0" smtClean="0"/>
              <a:t>true</a:t>
            </a:r>
            <a:endParaRPr lang="en-US" dirty="0"/>
          </a:p>
          <a:p>
            <a:pPr>
              <a:defRPr/>
            </a:pPr>
            <a:r>
              <a:rPr lang="en-US" dirty="0" smtClean="0"/>
              <a:t>Declaration of local variable: Context for navigation in the Boolean expression.</a:t>
            </a:r>
          </a:p>
          <a:p>
            <a:pPr>
              <a:defRPr/>
            </a:pPr>
            <a:endParaRPr lang="en-US" dirty="0" smtClean="0"/>
          </a:p>
          <a:p>
            <a:pPr>
              <a:defRPr/>
            </a:pPr>
            <a:r>
              <a:rPr lang="en-US" dirty="0" smtClean="0"/>
              <a:t>Alternative: rejecting some instances</a:t>
            </a:r>
          </a:p>
          <a:p>
            <a:pPr marL="344488" lvl="1" indent="0">
              <a:buFontTx/>
              <a:buNone/>
              <a:defRPr/>
            </a:pPr>
            <a:r>
              <a:rPr lang="en-US" sz="1600" dirty="0" err="1" smtClean="0">
                <a:solidFill>
                  <a:srgbClr val="0000FF"/>
                </a:solidFill>
              </a:rPr>
              <a:t>navigationExpression</a:t>
            </a:r>
            <a:r>
              <a:rPr lang="en-US" sz="1600" dirty="0" smtClean="0">
                <a:solidFill>
                  <a:srgbClr val="0000FF"/>
                </a:solidFill>
              </a:rPr>
              <a:t>-&gt;reject (</a:t>
            </a:r>
            <a:r>
              <a:rPr lang="en-US" sz="1600" dirty="0" err="1" smtClean="0">
                <a:solidFill>
                  <a:srgbClr val="0000FF"/>
                </a:solidFill>
              </a:rPr>
              <a:t>contextForExpression</a:t>
            </a:r>
            <a:r>
              <a:rPr lang="en-US" sz="1600" dirty="0" smtClean="0">
                <a:solidFill>
                  <a:srgbClr val="0000FF"/>
                </a:solidFill>
              </a:rPr>
              <a:t> | </a:t>
            </a:r>
            <a:r>
              <a:rPr lang="en-US" sz="1600" dirty="0" err="1" smtClean="0">
                <a:solidFill>
                  <a:srgbClr val="0000FF"/>
                </a:solidFill>
              </a:rPr>
              <a:t>BooleanExpression</a:t>
            </a:r>
            <a:r>
              <a:rPr lang="en-US" sz="1600" dirty="0" smtClean="0">
                <a:solidFill>
                  <a:srgbClr val="0000FF"/>
                </a:solidFill>
              </a:rPr>
              <a:t>)</a:t>
            </a:r>
          </a:p>
          <a:p>
            <a:pPr lvl="1">
              <a:defRPr/>
            </a:pPr>
            <a:endParaRPr lang="en-US" dirty="0" smtClean="0"/>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F9F4FF2A-18A6-5040-AA8D-567B3E01B811}"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Subset Selection</a:t>
            </a:r>
            <a:endParaRPr lang="en-US" dirty="0"/>
          </a:p>
        </p:txBody>
      </p:sp>
      <p:sp>
        <p:nvSpPr>
          <p:cNvPr id="3" name="Content Placeholder 2"/>
          <p:cNvSpPr>
            <a:spLocks noGrp="1"/>
          </p:cNvSpPr>
          <p:nvPr>
            <p:ph idx="1"/>
          </p:nvPr>
        </p:nvSpPr>
        <p:spPr>
          <a:xfrm>
            <a:off x="685800" y="4076700"/>
            <a:ext cx="7772400" cy="2019300"/>
          </a:xfrm>
        </p:spPr>
        <p:txBody>
          <a:bodyPr/>
          <a:lstStyle/>
          <a:p>
            <a:pPr>
              <a:buFontTx/>
              <a:buNone/>
              <a:defRPr/>
            </a:pPr>
            <a:r>
              <a:rPr lang="en-US" sz="1600" b="1" dirty="0"/>
              <a:t>context</a:t>
            </a:r>
            <a:r>
              <a:rPr lang="en-US" sz="1600" dirty="0"/>
              <a:t> Company </a:t>
            </a:r>
            <a:endParaRPr lang="en-US" sz="1600" dirty="0" smtClean="0"/>
          </a:p>
          <a:p>
            <a:pPr>
              <a:buFontTx/>
              <a:buNone/>
              <a:defRPr/>
            </a:pPr>
            <a:r>
              <a:rPr lang="en-US" sz="1600" dirty="0" err="1" smtClean="0"/>
              <a:t>self.employee</a:t>
            </a:r>
            <a:r>
              <a:rPr lang="en-US" sz="1600" dirty="0"/>
              <a:t>-&gt;select(</a:t>
            </a:r>
            <a:r>
              <a:rPr lang="en-US" sz="1600" dirty="0" err="1"/>
              <a:t>p:Person</a:t>
            </a:r>
            <a:r>
              <a:rPr lang="en-US" sz="1600" dirty="0"/>
              <a:t> </a:t>
            </a:r>
            <a:r>
              <a:rPr lang="en-US" sz="1600" dirty="0" smtClean="0"/>
              <a:t>| </a:t>
            </a:r>
            <a:r>
              <a:rPr lang="en-US" sz="1600" dirty="0" err="1" smtClean="0"/>
              <a:t>p.Contract.Grade.salary</a:t>
            </a:r>
            <a:r>
              <a:rPr lang="en-US" sz="1600" dirty="0" smtClean="0"/>
              <a:t> </a:t>
            </a:r>
            <a:r>
              <a:rPr lang="en-US" sz="1600" dirty="0"/>
              <a:t>&gt; 50000)</a:t>
            </a:r>
          </a:p>
          <a:p>
            <a:pPr>
              <a:buFontTx/>
              <a:buNone/>
              <a:defRPr/>
            </a:pPr>
            <a:endParaRPr lang="en-US" sz="1600" b="1" dirty="0" smtClean="0"/>
          </a:p>
          <a:p>
            <a:pPr>
              <a:buFontTx/>
              <a:buNone/>
              <a:defRPr/>
            </a:pPr>
            <a:r>
              <a:rPr lang="en-US" sz="1600" b="1" dirty="0" smtClean="0"/>
              <a:t>context</a:t>
            </a:r>
            <a:r>
              <a:rPr lang="en-US" sz="1600" dirty="0" smtClean="0"/>
              <a:t> Company</a:t>
            </a:r>
            <a:endParaRPr lang="en-US" sz="1600" b="1" dirty="0"/>
          </a:p>
          <a:p>
            <a:pPr>
              <a:buFontTx/>
              <a:buNone/>
              <a:defRPr/>
            </a:pPr>
            <a:r>
              <a:rPr lang="en-US" sz="1600" dirty="0" smtClean="0"/>
              <a:t>employee</a:t>
            </a:r>
            <a:r>
              <a:rPr lang="en-US" sz="1600" dirty="0"/>
              <a:t>-&gt;select(</a:t>
            </a:r>
            <a:r>
              <a:rPr lang="en-US" sz="1600" dirty="0" err="1"/>
              <a:t>p:Person</a:t>
            </a:r>
            <a:r>
              <a:rPr lang="en-US" sz="1600" dirty="0"/>
              <a:t> | </a:t>
            </a:r>
            <a:r>
              <a:rPr lang="en-US" sz="1600" dirty="0" err="1" smtClean="0"/>
              <a:t>p.Contract.Grade.salary</a:t>
            </a:r>
            <a:r>
              <a:rPr lang="en-US" sz="1600" dirty="0" smtClean="0"/>
              <a:t> </a:t>
            </a:r>
            <a:r>
              <a:rPr lang="en-US" sz="1600" dirty="0"/>
              <a:t>&gt; 50000).</a:t>
            </a:r>
            <a:r>
              <a:rPr lang="en-US" sz="1600" dirty="0" smtClean="0"/>
              <a:t>manager-&gt;</a:t>
            </a:r>
            <a:r>
              <a:rPr lang="en-US" sz="1600" dirty="0" err="1" smtClean="0"/>
              <a:t>asSet</a:t>
            </a:r>
            <a:r>
              <a:rPr lang="en-US" sz="1600" dirty="0" smtClean="0"/>
              <a:t>()</a:t>
            </a:r>
            <a:endParaRPr lang="en-US" sz="1600" dirty="0"/>
          </a:p>
          <a:p>
            <a:pPr>
              <a:defRPr/>
            </a:pPr>
            <a:endParaRPr lang="en-US" sz="16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7B9A5F79-9ECF-6240-BBFC-DFA26BEDB142}" type="slidenum">
              <a:rPr lang="en-US" smtClean="0"/>
              <a:pPr>
                <a:defRPr/>
              </a:pPr>
              <a:t>78</a:t>
            </a:fld>
            <a:endParaRPr lang="en-US"/>
          </a:p>
        </p:txBody>
      </p:sp>
      <p:cxnSp>
        <p:nvCxnSpPr>
          <p:cNvPr id="6" name="Elbow Connector 5"/>
          <p:cNvCxnSpPr>
            <a:stCxn id="22" idx="0"/>
            <a:endCxn id="9" idx="1"/>
          </p:cNvCxnSpPr>
          <p:nvPr/>
        </p:nvCxnSpPr>
        <p:spPr bwMode="auto">
          <a:xfrm rot="5400000" flipH="1" flipV="1">
            <a:off x="3019425" y="546100"/>
            <a:ext cx="293688" cy="2154238"/>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Elbow Connector 6"/>
          <p:cNvCxnSpPr>
            <a:stCxn id="22" idx="1"/>
            <a:endCxn id="22" idx="2"/>
          </p:cNvCxnSpPr>
          <p:nvPr/>
        </p:nvCxnSpPr>
        <p:spPr bwMode="auto">
          <a:xfrm rot="10800000" flipH="1" flipV="1">
            <a:off x="1412875" y="2413000"/>
            <a:ext cx="676275" cy="642938"/>
          </a:xfrm>
          <a:prstGeom prst="bentConnector4">
            <a:avLst>
              <a:gd name="adj1" fmla="val -33815"/>
              <a:gd name="adj2" fmla="val 13551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17767" name="Group 7"/>
          <p:cNvGrpSpPr>
            <a:grpSpLocks/>
          </p:cNvGrpSpPr>
          <p:nvPr/>
        </p:nvGrpSpPr>
        <p:grpSpPr bwMode="auto">
          <a:xfrm>
            <a:off x="4000500" y="1196975"/>
            <a:ext cx="1706563" cy="501650"/>
            <a:chOff x="3424737" y="1303327"/>
            <a:chExt cx="1706369" cy="502045"/>
          </a:xfrm>
        </p:grpSpPr>
        <p:sp>
          <p:nvSpPr>
            <p:cNvPr id="9" name="Rectangle 8"/>
            <p:cNvSpPr>
              <a:spLocks noChangeArrowheads="1"/>
            </p:cNvSpPr>
            <p:nvPr/>
          </p:nvSpPr>
          <p:spPr bwMode="auto">
            <a:xfrm>
              <a:off x="3667597" y="1358934"/>
              <a:ext cx="1187315" cy="446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Department</a:t>
              </a:r>
            </a:p>
          </p:txBody>
        </p:sp>
        <p:sp>
          <p:nvSpPr>
            <p:cNvPr id="10" name="TextBox 9"/>
            <p:cNvSpPr txBox="1"/>
            <p:nvPr/>
          </p:nvSpPr>
          <p:spPr>
            <a:xfrm>
              <a:off x="3424737" y="1303327"/>
              <a:ext cx="269844" cy="276443"/>
            </a:xfrm>
            <a:prstGeom prst="rect">
              <a:avLst/>
            </a:prstGeom>
            <a:noFill/>
          </p:spPr>
          <p:txBody>
            <a:bodyPr wrap="none">
              <a:spAutoFit/>
            </a:bodyPr>
            <a:lstStyle/>
            <a:p>
              <a:pPr>
                <a:defRPr/>
              </a:pPr>
              <a:r>
                <a:rPr lang="en-US" sz="1200" dirty="0">
                  <a:latin typeface="+mn-lt"/>
                </a:rPr>
                <a:t>1</a:t>
              </a:r>
            </a:p>
          </p:txBody>
        </p:sp>
        <p:sp>
          <p:nvSpPr>
            <p:cNvPr id="11" name="TextBox 10"/>
            <p:cNvSpPr txBox="1"/>
            <p:nvPr/>
          </p:nvSpPr>
          <p:spPr>
            <a:xfrm>
              <a:off x="4881896" y="1312859"/>
              <a:ext cx="249210" cy="276443"/>
            </a:xfrm>
            <a:prstGeom prst="rect">
              <a:avLst/>
            </a:prstGeom>
            <a:noFill/>
          </p:spPr>
          <p:txBody>
            <a:bodyPr wrap="none">
              <a:spAutoFit/>
            </a:bodyPr>
            <a:lstStyle/>
            <a:p>
              <a:pPr>
                <a:defRPr/>
              </a:pPr>
              <a:r>
                <a:rPr lang="en-US" sz="1200" dirty="0">
                  <a:latin typeface="+mn-lt"/>
                </a:rPr>
                <a:t>*</a:t>
              </a:r>
            </a:p>
          </p:txBody>
        </p:sp>
      </p:grpSp>
      <p:cxnSp>
        <p:nvCxnSpPr>
          <p:cNvPr id="12" name="Elbow Connector 11"/>
          <p:cNvCxnSpPr>
            <a:stCxn id="9" idx="3"/>
            <a:endCxn id="117791" idx="0"/>
          </p:cNvCxnSpPr>
          <p:nvPr/>
        </p:nvCxnSpPr>
        <p:spPr bwMode="auto">
          <a:xfrm>
            <a:off x="5430838" y="1476375"/>
            <a:ext cx="2181225" cy="188913"/>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Elbow Connector 12"/>
          <p:cNvCxnSpPr>
            <a:stCxn id="32" idx="1"/>
            <a:endCxn id="23" idx="3"/>
          </p:cNvCxnSpPr>
          <p:nvPr/>
        </p:nvCxnSpPr>
        <p:spPr bwMode="auto">
          <a:xfrm rot="10800000" flipV="1">
            <a:off x="2765425" y="2124075"/>
            <a:ext cx="4271963" cy="238125"/>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17770" name="Group 13"/>
          <p:cNvGrpSpPr>
            <a:grpSpLocks/>
          </p:cNvGrpSpPr>
          <p:nvPr/>
        </p:nvGrpSpPr>
        <p:grpSpPr bwMode="auto">
          <a:xfrm>
            <a:off x="655638" y="1450975"/>
            <a:ext cx="2968625" cy="1901825"/>
            <a:chOff x="79126" y="2793073"/>
            <a:chExt cx="2968426" cy="1902021"/>
          </a:xfrm>
        </p:grpSpPr>
        <p:grpSp>
          <p:nvGrpSpPr>
            <p:cNvPr id="117793" name="Group 14"/>
            <p:cNvGrpSpPr>
              <a:grpSpLocks/>
            </p:cNvGrpSpPr>
            <p:nvPr/>
          </p:nvGrpSpPr>
          <p:grpSpPr bwMode="auto">
            <a:xfrm>
              <a:off x="79126" y="2793073"/>
              <a:ext cx="2109975" cy="1902021"/>
              <a:chOff x="-900549" y="1568146"/>
              <a:chExt cx="2109975" cy="1902021"/>
            </a:xfrm>
          </p:grpSpPr>
          <p:grpSp>
            <p:nvGrpSpPr>
              <p:cNvPr id="117796" name="Group 17"/>
              <p:cNvGrpSpPr>
                <a:grpSpLocks/>
              </p:cNvGrpSpPr>
              <p:nvPr/>
            </p:nvGrpSpPr>
            <p:grpSpPr bwMode="auto">
              <a:xfrm>
                <a:off x="-142626" y="1568146"/>
                <a:ext cx="1352052" cy="1606300"/>
                <a:chOff x="299885" y="4581128"/>
                <a:chExt cx="1352052" cy="1606300"/>
              </a:xfrm>
            </p:grpSpPr>
            <p:sp>
              <p:nvSpPr>
                <p:cNvPr id="22" name="Rectangle 21"/>
                <p:cNvSpPr>
                  <a:spLocks noChangeArrowheads="1"/>
                </p:cNvSpPr>
                <p:nvPr/>
              </p:nvSpPr>
              <p:spPr bwMode="auto">
                <a:xfrm>
                  <a:off x="299148" y="4900249"/>
                  <a:ext cx="1352460" cy="12875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Person</a:t>
                  </a:r>
                </a:p>
              </p:txBody>
            </p:sp>
            <p:sp>
              <p:nvSpPr>
                <p:cNvPr id="23" name="Rectangle 22"/>
                <p:cNvSpPr>
                  <a:spLocks noChangeArrowheads="1"/>
                </p:cNvSpPr>
                <p:nvPr/>
              </p:nvSpPr>
              <p:spPr bwMode="auto">
                <a:xfrm>
                  <a:off x="299148" y="5228895"/>
                  <a:ext cx="1352460" cy="52710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name:String</a:t>
                  </a:r>
                  <a:endParaRPr lang="en-US" sz="1400" dirty="0">
                    <a:latin typeface="+mn-lt"/>
                  </a:endParaRPr>
                </a:p>
                <a:p>
                  <a:pPr marL="88900" indent="-88900">
                    <a:buFontTx/>
                    <a:buChar char="-"/>
                    <a:defRPr/>
                  </a:pPr>
                  <a:r>
                    <a:rPr lang="en-US" sz="1400" dirty="0">
                      <a:latin typeface="+mn-lt"/>
                    </a:rPr>
                    <a:t>age: Integer</a:t>
                  </a:r>
                </a:p>
                <a:p>
                  <a:pPr>
                    <a:spcBef>
                      <a:spcPts val="600"/>
                    </a:spcBef>
                    <a:defRPr/>
                  </a:pPr>
                  <a:r>
                    <a:rPr lang="en-US" sz="1400" dirty="0">
                      <a:latin typeface="+mn-lt"/>
                    </a:rPr>
                    <a:t>+ age():Integer</a:t>
                  </a:r>
                </a:p>
              </p:txBody>
            </p:sp>
            <p:sp>
              <p:nvSpPr>
                <p:cNvPr id="24" name="TextBox 23"/>
                <p:cNvSpPr txBox="1"/>
                <p:nvPr/>
              </p:nvSpPr>
              <p:spPr>
                <a:xfrm>
                  <a:off x="705521" y="4611294"/>
                  <a:ext cx="247634" cy="276254"/>
                </a:xfrm>
                <a:prstGeom prst="rect">
                  <a:avLst/>
                </a:prstGeom>
                <a:noFill/>
              </p:spPr>
              <p:txBody>
                <a:bodyPr wrap="none">
                  <a:spAutoFit/>
                </a:bodyPr>
                <a:lstStyle/>
                <a:p>
                  <a:pPr>
                    <a:defRPr/>
                  </a:pPr>
                  <a:r>
                    <a:rPr lang="en-US" sz="1200" dirty="0">
                      <a:latin typeface="+mn-lt"/>
                    </a:rPr>
                    <a:t>*</a:t>
                  </a:r>
                </a:p>
              </p:txBody>
            </p:sp>
            <p:sp>
              <p:nvSpPr>
                <p:cNvPr id="25" name="TextBox 24"/>
                <p:cNvSpPr txBox="1"/>
                <p:nvPr/>
              </p:nvSpPr>
              <p:spPr>
                <a:xfrm>
                  <a:off x="1010301" y="4581128"/>
                  <a:ext cx="479393" cy="277842"/>
                </a:xfrm>
                <a:prstGeom prst="rect">
                  <a:avLst/>
                </a:prstGeom>
                <a:noFill/>
              </p:spPr>
              <p:txBody>
                <a:bodyPr wrap="none">
                  <a:spAutoFit/>
                </a:bodyPr>
                <a:lstStyle/>
                <a:p>
                  <a:pPr>
                    <a:defRPr/>
                  </a:pPr>
                  <a:r>
                    <a:rPr lang="en-US" sz="1200" dirty="0">
                      <a:latin typeface="+mn-lt"/>
                    </a:rPr>
                    <a:t>staff</a:t>
                  </a:r>
                </a:p>
              </p:txBody>
            </p:sp>
          </p:grpSp>
          <p:sp>
            <p:nvSpPr>
              <p:cNvPr id="19" name="TextBox 18"/>
              <p:cNvSpPr txBox="1"/>
              <p:nvPr/>
            </p:nvSpPr>
            <p:spPr>
              <a:xfrm>
                <a:off x="-765621" y="2503280"/>
                <a:ext cx="441296" cy="277841"/>
              </a:xfrm>
              <a:prstGeom prst="rect">
                <a:avLst/>
              </a:prstGeom>
              <a:noFill/>
            </p:spPr>
            <p:txBody>
              <a:bodyPr wrap="none">
                <a:spAutoFit/>
              </a:bodyPr>
              <a:lstStyle/>
              <a:p>
                <a:pPr>
                  <a:defRPr/>
                </a:pPr>
                <a:r>
                  <a:rPr lang="en-US" sz="1200" dirty="0">
                    <a:latin typeface="+mn-lt"/>
                  </a:rPr>
                  <a:t>0..1</a:t>
                </a:r>
              </a:p>
            </p:txBody>
          </p:sp>
          <p:sp>
            <p:nvSpPr>
              <p:cNvPr id="20" name="TextBox 19"/>
              <p:cNvSpPr txBox="1"/>
              <p:nvPr/>
            </p:nvSpPr>
            <p:spPr>
              <a:xfrm>
                <a:off x="580489" y="3193914"/>
                <a:ext cx="249221" cy="276253"/>
              </a:xfrm>
              <a:prstGeom prst="rect">
                <a:avLst/>
              </a:prstGeom>
              <a:noFill/>
            </p:spPr>
            <p:txBody>
              <a:bodyPr wrap="none">
                <a:spAutoFit/>
              </a:bodyPr>
              <a:lstStyle/>
              <a:p>
                <a:pPr>
                  <a:defRPr/>
                </a:pPr>
                <a:r>
                  <a:rPr lang="en-US" sz="1200" dirty="0">
                    <a:latin typeface="+mn-lt"/>
                  </a:rPr>
                  <a:t>*</a:t>
                </a:r>
              </a:p>
            </p:txBody>
          </p:sp>
          <p:sp>
            <p:nvSpPr>
              <p:cNvPr id="21" name="TextBox 20"/>
              <p:cNvSpPr txBox="1"/>
              <p:nvPr/>
            </p:nvSpPr>
            <p:spPr>
              <a:xfrm>
                <a:off x="-900549" y="2215913"/>
                <a:ext cx="792109" cy="276253"/>
              </a:xfrm>
              <a:prstGeom prst="rect">
                <a:avLst/>
              </a:prstGeom>
              <a:noFill/>
            </p:spPr>
            <p:txBody>
              <a:bodyPr wrap="none">
                <a:spAutoFit/>
              </a:bodyPr>
              <a:lstStyle/>
              <a:p>
                <a:pPr>
                  <a:defRPr/>
                </a:pPr>
                <a:r>
                  <a:rPr lang="en-US" sz="1200" dirty="0">
                    <a:latin typeface="+mn-lt"/>
                  </a:rPr>
                  <a:t>manager</a:t>
                </a:r>
              </a:p>
            </p:txBody>
          </p:sp>
        </p:grpSp>
        <p:sp>
          <p:nvSpPr>
            <p:cNvPr id="16" name="TextBox 15"/>
            <p:cNvSpPr txBox="1"/>
            <p:nvPr/>
          </p:nvSpPr>
          <p:spPr>
            <a:xfrm>
              <a:off x="2195121" y="3647236"/>
              <a:ext cx="415897" cy="276253"/>
            </a:xfrm>
            <a:prstGeom prst="rect">
              <a:avLst/>
            </a:prstGeom>
            <a:noFill/>
          </p:spPr>
          <p:txBody>
            <a:bodyPr wrap="none">
              <a:spAutoFit/>
            </a:bodyPr>
            <a:lstStyle/>
            <a:p>
              <a:pPr>
                <a:defRPr/>
              </a:pPr>
              <a:r>
                <a:rPr lang="en-US" sz="1200" dirty="0">
                  <a:latin typeface="+mn-lt"/>
                </a:rPr>
                <a:t>1..*</a:t>
              </a:r>
            </a:p>
          </p:txBody>
        </p:sp>
        <p:sp>
          <p:nvSpPr>
            <p:cNvPr id="17" name="TextBox 16"/>
            <p:cNvSpPr txBox="1"/>
            <p:nvPr/>
          </p:nvSpPr>
          <p:spPr>
            <a:xfrm>
              <a:off x="2195121" y="3369395"/>
              <a:ext cx="852431" cy="277841"/>
            </a:xfrm>
            <a:prstGeom prst="rect">
              <a:avLst/>
            </a:prstGeom>
            <a:noFill/>
          </p:spPr>
          <p:txBody>
            <a:bodyPr wrap="none">
              <a:spAutoFit/>
            </a:bodyPr>
            <a:lstStyle/>
            <a:p>
              <a:pPr>
                <a:defRPr/>
              </a:pPr>
              <a:r>
                <a:rPr lang="en-US" sz="1200" dirty="0">
                  <a:latin typeface="+mn-lt"/>
                </a:rPr>
                <a:t>employee</a:t>
              </a:r>
            </a:p>
          </p:txBody>
        </p:sp>
      </p:grpSp>
      <p:cxnSp>
        <p:nvCxnSpPr>
          <p:cNvPr id="26" name="Straight Connector 25"/>
          <p:cNvCxnSpPr>
            <a:stCxn id="32" idx="2"/>
            <a:endCxn id="37" idx="0"/>
          </p:cNvCxnSpPr>
          <p:nvPr/>
        </p:nvCxnSpPr>
        <p:spPr bwMode="auto">
          <a:xfrm>
            <a:off x="7631113" y="2347913"/>
            <a:ext cx="19050" cy="5635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17772" name="Group 26"/>
          <p:cNvGrpSpPr>
            <a:grpSpLocks/>
          </p:cNvGrpSpPr>
          <p:nvPr/>
        </p:nvGrpSpPr>
        <p:grpSpPr bwMode="auto">
          <a:xfrm>
            <a:off x="6275388" y="1593850"/>
            <a:ext cx="1949450" cy="1044575"/>
            <a:chOff x="5698639" y="1795758"/>
            <a:chExt cx="1950472" cy="1044340"/>
          </a:xfrm>
        </p:grpSpPr>
        <p:grpSp>
          <p:nvGrpSpPr>
            <p:cNvPr id="117786" name="Group 27"/>
            <p:cNvGrpSpPr>
              <a:grpSpLocks/>
            </p:cNvGrpSpPr>
            <p:nvPr/>
          </p:nvGrpSpPr>
          <p:grpSpPr bwMode="auto">
            <a:xfrm>
              <a:off x="6461661" y="1795758"/>
              <a:ext cx="1187450" cy="753003"/>
              <a:chOff x="7507288" y="633884"/>
              <a:chExt cx="1187450" cy="753003"/>
            </a:xfrm>
          </p:grpSpPr>
          <p:sp>
            <p:nvSpPr>
              <p:cNvPr id="32" name="Rectangle 31"/>
              <p:cNvSpPr>
                <a:spLocks noChangeArrowheads="1"/>
              </p:cNvSpPr>
              <p:nvPr/>
            </p:nvSpPr>
            <p:spPr bwMode="auto">
              <a:xfrm>
                <a:off x="7506666" y="940203"/>
                <a:ext cx="1188072" cy="4459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Company</a:t>
                </a:r>
              </a:p>
            </p:txBody>
          </p:sp>
          <p:sp>
            <p:nvSpPr>
              <p:cNvPr id="117791" name="Diamond 32"/>
              <p:cNvSpPr>
                <a:spLocks noChangeAspect="1"/>
              </p:cNvSpPr>
              <p:nvPr/>
            </p:nvSpPr>
            <p:spPr bwMode="auto">
              <a:xfrm>
                <a:off x="7967663" y="705272"/>
                <a:ext cx="228600" cy="228600"/>
              </a:xfrm>
              <a:prstGeom prst="diamond">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8208708" y="633884"/>
                <a:ext cx="271604" cy="276163"/>
              </a:xfrm>
              <a:prstGeom prst="rect">
                <a:avLst/>
              </a:prstGeom>
              <a:noFill/>
            </p:spPr>
            <p:txBody>
              <a:bodyPr wrap="none">
                <a:spAutoFit/>
              </a:bodyPr>
              <a:lstStyle/>
              <a:p>
                <a:pPr>
                  <a:defRPr/>
                </a:pPr>
                <a:r>
                  <a:rPr lang="en-US" sz="1200" dirty="0">
                    <a:latin typeface="+mn-lt"/>
                  </a:rPr>
                  <a:t>1</a:t>
                </a:r>
              </a:p>
            </p:txBody>
          </p:sp>
        </p:grpSp>
        <p:sp>
          <p:nvSpPr>
            <p:cNvPr id="29" name="TextBox 28"/>
            <p:cNvSpPr txBox="1"/>
            <p:nvPr/>
          </p:nvSpPr>
          <p:spPr>
            <a:xfrm>
              <a:off x="5698639" y="2346497"/>
              <a:ext cx="817991" cy="276163"/>
            </a:xfrm>
            <a:prstGeom prst="rect">
              <a:avLst/>
            </a:prstGeom>
            <a:noFill/>
          </p:spPr>
          <p:txBody>
            <a:bodyPr wrap="none">
              <a:spAutoFit/>
            </a:bodyPr>
            <a:lstStyle/>
            <a:p>
              <a:pPr>
                <a:defRPr/>
              </a:pPr>
              <a:r>
                <a:rPr lang="en-US" sz="1200" dirty="0">
                  <a:latin typeface="+mn-lt"/>
                </a:rPr>
                <a:t>employer</a:t>
              </a:r>
            </a:p>
          </p:txBody>
        </p:sp>
        <p:sp>
          <p:nvSpPr>
            <p:cNvPr id="30" name="TextBox 29"/>
            <p:cNvSpPr txBox="1"/>
            <p:nvPr/>
          </p:nvSpPr>
          <p:spPr>
            <a:xfrm>
              <a:off x="6083015" y="2048114"/>
              <a:ext cx="270016" cy="277750"/>
            </a:xfrm>
            <a:prstGeom prst="rect">
              <a:avLst/>
            </a:prstGeom>
            <a:noFill/>
          </p:spPr>
          <p:txBody>
            <a:bodyPr wrap="none">
              <a:spAutoFit/>
            </a:bodyPr>
            <a:lstStyle/>
            <a:p>
              <a:pPr>
                <a:defRPr/>
              </a:pPr>
              <a:r>
                <a:rPr lang="en-US" sz="1200" dirty="0">
                  <a:latin typeface="+mn-lt"/>
                </a:rPr>
                <a:t>1</a:t>
              </a:r>
            </a:p>
          </p:txBody>
        </p:sp>
        <p:sp>
          <p:nvSpPr>
            <p:cNvPr id="31" name="TextBox 30"/>
            <p:cNvSpPr txBox="1"/>
            <p:nvPr/>
          </p:nvSpPr>
          <p:spPr>
            <a:xfrm>
              <a:off x="7171022" y="2562348"/>
              <a:ext cx="270016" cy="277750"/>
            </a:xfrm>
            <a:prstGeom prst="rect">
              <a:avLst/>
            </a:prstGeom>
            <a:noFill/>
          </p:spPr>
          <p:txBody>
            <a:bodyPr wrap="none">
              <a:spAutoFit/>
            </a:bodyPr>
            <a:lstStyle/>
            <a:p>
              <a:pPr>
                <a:defRPr/>
              </a:pPr>
              <a:r>
                <a:rPr lang="en-US" sz="1200" dirty="0">
                  <a:latin typeface="+mn-lt"/>
                </a:rPr>
                <a:t>1</a:t>
              </a:r>
            </a:p>
          </p:txBody>
        </p:sp>
      </p:grpSp>
      <p:cxnSp>
        <p:nvCxnSpPr>
          <p:cNvPr id="35" name="Straight Connector 34"/>
          <p:cNvCxnSpPr>
            <a:stCxn id="42" idx="3"/>
            <a:endCxn id="37" idx="1"/>
          </p:cNvCxnSpPr>
          <p:nvPr/>
        </p:nvCxnSpPr>
        <p:spPr bwMode="auto">
          <a:xfrm>
            <a:off x="6024563" y="3286125"/>
            <a:ext cx="1031875" cy="936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17774" name="Group 35"/>
          <p:cNvGrpSpPr>
            <a:grpSpLocks/>
          </p:cNvGrpSpPr>
          <p:nvPr/>
        </p:nvGrpSpPr>
        <p:grpSpPr bwMode="auto">
          <a:xfrm>
            <a:off x="6745288" y="2601913"/>
            <a:ext cx="1498600" cy="1244600"/>
            <a:chOff x="6040882" y="3384837"/>
            <a:chExt cx="1499626" cy="1244812"/>
          </a:xfrm>
        </p:grpSpPr>
        <p:sp>
          <p:nvSpPr>
            <p:cNvPr id="37" name="Rectangle 36"/>
            <p:cNvSpPr>
              <a:spLocks noChangeArrowheads="1"/>
            </p:cNvSpPr>
            <p:nvPr/>
          </p:nvSpPr>
          <p:spPr bwMode="auto">
            <a:xfrm>
              <a:off x="6353833" y="3694452"/>
              <a:ext cx="1186675" cy="9351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Grade</a:t>
              </a:r>
            </a:p>
          </p:txBody>
        </p:sp>
        <p:sp>
          <p:nvSpPr>
            <p:cNvPr id="38" name="Rectangle 37"/>
            <p:cNvSpPr>
              <a:spLocks noChangeArrowheads="1"/>
            </p:cNvSpPr>
            <p:nvPr/>
          </p:nvSpPr>
          <p:spPr bwMode="auto">
            <a:xfrm>
              <a:off x="6353833" y="4054876"/>
              <a:ext cx="1186675" cy="28738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salary:Real</a:t>
              </a:r>
              <a:endParaRPr lang="en-US" sz="1400" dirty="0">
                <a:latin typeface="+mn-lt"/>
              </a:endParaRPr>
            </a:p>
          </p:txBody>
        </p:sp>
        <p:sp>
          <p:nvSpPr>
            <p:cNvPr id="39" name="TextBox 38"/>
            <p:cNvSpPr txBox="1"/>
            <p:nvPr/>
          </p:nvSpPr>
          <p:spPr>
            <a:xfrm>
              <a:off x="7046457" y="3384837"/>
              <a:ext cx="249409" cy="276272"/>
            </a:xfrm>
            <a:prstGeom prst="rect">
              <a:avLst/>
            </a:prstGeom>
            <a:noFill/>
          </p:spPr>
          <p:txBody>
            <a:bodyPr wrap="none">
              <a:spAutoFit/>
            </a:bodyPr>
            <a:lstStyle/>
            <a:p>
              <a:pPr>
                <a:defRPr/>
              </a:pPr>
              <a:r>
                <a:rPr lang="en-US" sz="1200" dirty="0">
                  <a:latin typeface="+mn-lt"/>
                </a:rPr>
                <a:t>*</a:t>
              </a:r>
            </a:p>
          </p:txBody>
        </p:sp>
        <p:sp>
          <p:nvSpPr>
            <p:cNvPr id="40" name="TextBox 39"/>
            <p:cNvSpPr txBox="1"/>
            <p:nvPr/>
          </p:nvSpPr>
          <p:spPr>
            <a:xfrm>
              <a:off x="6040882" y="3829413"/>
              <a:ext cx="270060" cy="277859"/>
            </a:xfrm>
            <a:prstGeom prst="rect">
              <a:avLst/>
            </a:prstGeom>
            <a:noFill/>
          </p:spPr>
          <p:txBody>
            <a:bodyPr wrap="none">
              <a:spAutoFit/>
            </a:bodyPr>
            <a:lstStyle/>
            <a:p>
              <a:pPr>
                <a:defRPr/>
              </a:pPr>
              <a:r>
                <a:rPr lang="en-US" sz="1200" dirty="0">
                  <a:latin typeface="+mn-lt"/>
                </a:rPr>
                <a:t>1</a:t>
              </a:r>
            </a:p>
          </p:txBody>
        </p:sp>
      </p:grpSp>
      <p:grpSp>
        <p:nvGrpSpPr>
          <p:cNvPr id="117775" name="Group 40"/>
          <p:cNvGrpSpPr>
            <a:grpSpLocks/>
          </p:cNvGrpSpPr>
          <p:nvPr/>
        </p:nvGrpSpPr>
        <p:grpSpPr bwMode="auto">
          <a:xfrm>
            <a:off x="4837113" y="2817813"/>
            <a:ext cx="1416050" cy="935037"/>
            <a:chOff x="4260735" y="3765789"/>
            <a:chExt cx="1416439" cy="935037"/>
          </a:xfrm>
        </p:grpSpPr>
        <p:sp>
          <p:nvSpPr>
            <p:cNvPr id="42" name="Rectangle 41"/>
            <p:cNvSpPr>
              <a:spLocks noChangeArrowheads="1"/>
            </p:cNvSpPr>
            <p:nvPr/>
          </p:nvSpPr>
          <p:spPr bwMode="auto">
            <a:xfrm>
              <a:off x="4260735" y="3765789"/>
              <a:ext cx="1187776"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Contract</a:t>
              </a:r>
            </a:p>
          </p:txBody>
        </p:sp>
        <p:sp>
          <p:nvSpPr>
            <p:cNvPr id="43" name="Rectangle 42"/>
            <p:cNvSpPr>
              <a:spLocks noChangeArrowheads="1"/>
            </p:cNvSpPr>
            <p:nvPr/>
          </p:nvSpPr>
          <p:spPr bwMode="auto">
            <a:xfrm>
              <a:off x="4260735" y="4126151"/>
              <a:ext cx="1187776"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start:Date</a:t>
              </a:r>
              <a:endParaRPr lang="en-US" sz="1400" dirty="0">
                <a:latin typeface="+mn-lt"/>
              </a:endParaRPr>
            </a:p>
          </p:txBody>
        </p:sp>
        <p:sp>
          <p:nvSpPr>
            <p:cNvPr id="44" name="TextBox 43"/>
            <p:cNvSpPr txBox="1"/>
            <p:nvPr/>
          </p:nvSpPr>
          <p:spPr>
            <a:xfrm>
              <a:off x="5427868" y="3916601"/>
              <a:ext cx="249306" cy="276225"/>
            </a:xfrm>
            <a:prstGeom prst="rect">
              <a:avLst/>
            </a:prstGeom>
            <a:noFill/>
          </p:spPr>
          <p:txBody>
            <a:bodyPr wrap="none">
              <a:spAutoFit/>
            </a:bodyPr>
            <a:lstStyle/>
            <a:p>
              <a:pPr>
                <a:defRPr/>
              </a:pPr>
              <a:r>
                <a:rPr lang="en-US" sz="1200" dirty="0">
                  <a:latin typeface="+mn-lt"/>
                </a:rPr>
                <a:t>*</a:t>
              </a:r>
            </a:p>
          </p:txBody>
        </p:sp>
      </p:grpSp>
      <p:cxnSp>
        <p:nvCxnSpPr>
          <p:cNvPr id="45" name="Straight Connector 44"/>
          <p:cNvCxnSpPr>
            <a:stCxn id="42" idx="0"/>
          </p:cNvCxnSpPr>
          <p:nvPr/>
        </p:nvCxnSpPr>
        <p:spPr bwMode="auto">
          <a:xfrm flipH="1" flipV="1">
            <a:off x="4837113" y="2386013"/>
            <a:ext cx="593725" cy="4318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 name="TextBox 45"/>
          <p:cNvSpPr txBox="1"/>
          <p:nvPr/>
        </p:nvSpPr>
        <p:spPr>
          <a:xfrm>
            <a:off x="3962400" y="4649788"/>
            <a:ext cx="3922713" cy="338137"/>
          </a:xfrm>
          <a:prstGeom prst="rect">
            <a:avLst/>
          </a:prstGeom>
          <a:noFill/>
        </p:spPr>
        <p:txBody>
          <a:bodyPr>
            <a:spAutoFit/>
          </a:bodyPr>
          <a:lstStyle/>
          <a:p>
            <a:pPr>
              <a:defRPr/>
            </a:pPr>
            <a:r>
              <a:rPr lang="en-US" sz="1600" dirty="0">
                <a:solidFill>
                  <a:srgbClr val="008000"/>
                </a:solidFill>
                <a:latin typeface="+mn-lt"/>
              </a:rPr>
              <a:t>Which employees are paid that much?</a:t>
            </a:r>
          </a:p>
        </p:txBody>
      </p:sp>
      <p:sp>
        <p:nvSpPr>
          <p:cNvPr id="47" name="TextBox 46"/>
          <p:cNvSpPr txBox="1"/>
          <p:nvPr/>
        </p:nvSpPr>
        <p:spPr>
          <a:xfrm>
            <a:off x="4452938" y="5516563"/>
            <a:ext cx="4151312" cy="339725"/>
          </a:xfrm>
          <a:prstGeom prst="rect">
            <a:avLst/>
          </a:prstGeom>
          <a:noFill/>
        </p:spPr>
        <p:txBody>
          <a:bodyPr>
            <a:spAutoFit/>
          </a:bodyPr>
          <a:lstStyle/>
          <a:p>
            <a:pPr>
              <a:defRPr/>
            </a:pPr>
            <a:r>
              <a:rPr lang="en-US" sz="1600" dirty="0">
                <a:solidFill>
                  <a:srgbClr val="008000"/>
                </a:solidFill>
                <a:latin typeface="+mn-lt"/>
              </a:rPr>
              <a:t>Which managers allowed such salaries? </a:t>
            </a:r>
            <a:r>
              <a:rPr lang="en-US" sz="1600" dirty="0">
                <a:solidFill>
                  <a:srgbClr val="008000"/>
                </a:solidFill>
                <a:latin typeface="+mn-lt"/>
                <a:sym typeface="Wingdings"/>
              </a:rPr>
              <a:t></a:t>
            </a:r>
            <a:endParaRPr lang="en-US" sz="1600" dirty="0">
              <a:solidFill>
                <a:srgbClr val="008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Subset Selection</a:t>
            </a:r>
            <a:endParaRPr lang="en-US" dirty="0"/>
          </a:p>
        </p:txBody>
      </p:sp>
      <p:sp>
        <p:nvSpPr>
          <p:cNvPr id="3" name="Content Placeholder 2"/>
          <p:cNvSpPr>
            <a:spLocks noGrp="1"/>
          </p:cNvSpPr>
          <p:nvPr>
            <p:ph idx="1"/>
          </p:nvPr>
        </p:nvSpPr>
        <p:spPr/>
        <p:txBody>
          <a:bodyPr/>
          <a:lstStyle/>
          <a:p>
            <a:pPr>
              <a:buFontTx/>
              <a:buNone/>
              <a:defRPr/>
            </a:pPr>
            <a:r>
              <a:rPr lang="en-US" dirty="0"/>
              <a:t>The context in the select operation is optional.</a:t>
            </a:r>
          </a:p>
          <a:p>
            <a:pPr>
              <a:buFontTx/>
              <a:buNone/>
              <a:defRPr/>
            </a:pPr>
            <a:r>
              <a:rPr lang="en-US" dirty="0"/>
              <a:t>But it is strongly recommended to have it.</a:t>
            </a:r>
          </a:p>
          <a:p>
            <a:pPr>
              <a:buFontTx/>
              <a:buNone/>
              <a:defRPr/>
            </a:pPr>
            <a:endParaRPr lang="en-US" b="1" dirty="0" smtClean="0"/>
          </a:p>
          <a:p>
            <a:pPr>
              <a:buFontTx/>
              <a:buNone/>
              <a:defRPr/>
            </a:pPr>
            <a:r>
              <a:rPr lang="en-US" sz="1800" b="1" dirty="0" smtClean="0"/>
              <a:t>context</a:t>
            </a:r>
            <a:r>
              <a:rPr lang="en-US" sz="1800" dirty="0" smtClean="0"/>
              <a:t> </a:t>
            </a:r>
            <a:r>
              <a:rPr lang="en-US" sz="1800" dirty="0"/>
              <a:t>Company </a:t>
            </a:r>
          </a:p>
          <a:p>
            <a:pPr>
              <a:buFontTx/>
              <a:buNone/>
              <a:defRPr/>
            </a:pPr>
            <a:r>
              <a:rPr lang="en-US" sz="1800" dirty="0" err="1"/>
              <a:t>self.employee</a:t>
            </a:r>
            <a:r>
              <a:rPr lang="en-US" sz="1800" dirty="0"/>
              <a:t>-&gt;select</a:t>
            </a:r>
            <a:r>
              <a:rPr lang="en-US" sz="1800" dirty="0" smtClean="0"/>
              <a:t>(</a:t>
            </a:r>
            <a:r>
              <a:rPr lang="en-US" sz="1800" dirty="0" err="1" smtClean="0"/>
              <a:t>Contract.Grade.salary</a:t>
            </a:r>
            <a:r>
              <a:rPr lang="en-US" sz="1800" dirty="0" smtClean="0"/>
              <a:t> </a:t>
            </a:r>
            <a:r>
              <a:rPr lang="en-US" sz="1800" dirty="0"/>
              <a:t>&gt; 50000</a:t>
            </a:r>
            <a:r>
              <a:rPr lang="en-US" sz="1800" dirty="0" smtClean="0"/>
              <a:t>)</a:t>
            </a:r>
          </a:p>
          <a:p>
            <a:pPr>
              <a:buFontTx/>
              <a:buNone/>
              <a:defRPr/>
            </a:pPr>
            <a:endParaRPr lang="en-US" sz="1800" dirty="0"/>
          </a:p>
          <a:p>
            <a:pPr>
              <a:buFontTx/>
              <a:buNone/>
              <a:defRPr/>
            </a:pPr>
            <a:r>
              <a:rPr lang="en-US" sz="1800" b="1" dirty="0" smtClean="0"/>
              <a:t>context</a:t>
            </a:r>
            <a:r>
              <a:rPr lang="en-US" sz="1800" dirty="0" smtClean="0"/>
              <a:t> </a:t>
            </a:r>
            <a:r>
              <a:rPr lang="en-US" sz="1800" dirty="0"/>
              <a:t>Company</a:t>
            </a:r>
            <a:endParaRPr lang="en-US" sz="1800" b="1" dirty="0"/>
          </a:p>
          <a:p>
            <a:pPr>
              <a:buFontTx/>
              <a:buNone/>
              <a:defRPr/>
            </a:pPr>
            <a:r>
              <a:rPr lang="en-US" sz="1800" dirty="0"/>
              <a:t>employee-&gt;select</a:t>
            </a:r>
            <a:r>
              <a:rPr lang="en-US" sz="1800" dirty="0" smtClean="0"/>
              <a:t>(</a:t>
            </a:r>
            <a:r>
              <a:rPr lang="en-US" sz="1800" dirty="0" err="1" smtClean="0"/>
              <a:t>Contract.Grade.salary</a:t>
            </a:r>
            <a:r>
              <a:rPr lang="en-US" sz="1800" dirty="0" smtClean="0"/>
              <a:t> </a:t>
            </a:r>
            <a:r>
              <a:rPr lang="en-US" sz="1800" dirty="0"/>
              <a:t>&gt; 50000).manager-&gt;</a:t>
            </a:r>
            <a:r>
              <a:rPr lang="en-US" sz="1800" dirty="0" err="1"/>
              <a:t>asSet</a:t>
            </a:r>
            <a:r>
              <a:rPr lang="en-US" sz="1800" dirty="0"/>
              <a:t>()</a:t>
            </a:r>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1D8AF55B-94EE-6E47-A139-0B366AEAA6BA}"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37CE687C-16A5-FC44-96A2-B8786B664756}" type="slidenum">
              <a:rPr lang="en-US"/>
              <a:pPr>
                <a:defRPr/>
              </a:pPr>
              <a:t>8</a:t>
            </a:fld>
            <a:endParaRPr lang="en-US"/>
          </a:p>
        </p:txBody>
      </p:sp>
      <p:sp>
        <p:nvSpPr>
          <p:cNvPr id="1166338" name="Rectangle 2"/>
          <p:cNvSpPr>
            <a:spLocks noGrp="1" noChangeArrowheads="1"/>
          </p:cNvSpPr>
          <p:nvPr>
            <p:ph type="title"/>
          </p:nvPr>
        </p:nvSpPr>
        <p:spPr/>
        <p:txBody>
          <a:bodyPr/>
          <a:lstStyle/>
          <a:p>
            <a:pPr>
              <a:defRPr/>
            </a:pPr>
            <a:r>
              <a:rPr lang="en-US" dirty="0"/>
              <a:t>SYSC-3120</a:t>
            </a:r>
            <a:r>
              <a:rPr lang="en-US" dirty="0">
                <a:cs typeface="Times New Roman" charset="0"/>
              </a:rPr>
              <a:t>—</a:t>
            </a:r>
            <a:r>
              <a:rPr lang="en-US" dirty="0"/>
              <a:t>Software Requirements Engineering</a:t>
            </a:r>
            <a:endParaRPr lang="en-US" dirty="0" smtClean="0">
              <a:cs typeface="+mj-cs"/>
            </a:endParaRPr>
          </a:p>
        </p:txBody>
      </p:sp>
      <p:sp>
        <p:nvSpPr>
          <p:cNvPr id="1166339" name="Rectangle 3"/>
          <p:cNvSpPr>
            <a:spLocks noGrp="1" noChangeArrowheads="1"/>
          </p:cNvSpPr>
          <p:nvPr>
            <p:ph type="body" idx="1"/>
          </p:nvPr>
        </p:nvSpPr>
        <p:spPr/>
        <p:txBody>
          <a:bodyPr/>
          <a:lstStyle/>
          <a:p>
            <a:pPr>
              <a:defRPr/>
            </a:pPr>
            <a:r>
              <a:rPr lang="en-US" dirty="0" smtClean="0">
                <a:solidFill>
                  <a:schemeClr val="folHlink"/>
                </a:solidFill>
                <a:cs typeface="+mn-cs"/>
              </a:rPr>
              <a:t>Overview</a:t>
            </a:r>
          </a:p>
          <a:p>
            <a:pPr>
              <a:defRPr/>
            </a:pPr>
            <a:r>
              <a:rPr lang="en-US" dirty="0" smtClean="0">
                <a:cs typeface="+mn-cs"/>
              </a:rPr>
              <a:t>Analysis Concepts</a:t>
            </a:r>
          </a:p>
          <a:p>
            <a:pPr lvl="1">
              <a:defRPr/>
            </a:pPr>
            <a:r>
              <a:rPr lang="en-US" dirty="0" smtClean="0"/>
              <a:t>Modeling structure: class diagram</a:t>
            </a:r>
          </a:p>
          <a:p>
            <a:pPr lvl="2">
              <a:defRPr/>
            </a:pPr>
            <a:r>
              <a:rPr lang="en-US" dirty="0" smtClean="0"/>
              <a:t>Modeling classes</a:t>
            </a:r>
          </a:p>
          <a:p>
            <a:pPr lvl="2">
              <a:defRPr/>
            </a:pPr>
            <a:r>
              <a:rPr lang="en-US" dirty="0" smtClean="0">
                <a:solidFill>
                  <a:schemeClr val="folHlink"/>
                </a:solidFill>
              </a:rPr>
              <a:t>Different kinds of relationships</a:t>
            </a:r>
          </a:p>
          <a:p>
            <a:pPr lvl="2">
              <a:defRPr/>
            </a:pPr>
            <a:r>
              <a:rPr lang="en-US" dirty="0" smtClean="0">
                <a:solidFill>
                  <a:schemeClr val="folHlink"/>
                </a:solidFill>
              </a:rPr>
              <a:t>OCL: Better specifying operations/classes, constraining class diagram</a:t>
            </a:r>
          </a:p>
          <a:p>
            <a:pPr lvl="2">
              <a:defRPr/>
            </a:pPr>
            <a:r>
              <a:rPr lang="en-US" dirty="0" err="1" smtClean="0">
                <a:solidFill>
                  <a:schemeClr val="folHlink"/>
                </a:solidFill>
              </a:rPr>
              <a:t>Liskov</a:t>
            </a:r>
            <a:r>
              <a:rPr lang="en-US" dirty="0" smtClean="0">
                <a:solidFill>
                  <a:schemeClr val="folHlink"/>
                </a:solidFill>
              </a:rPr>
              <a:t> substitution principle</a:t>
            </a:r>
          </a:p>
          <a:p>
            <a:pPr lvl="1">
              <a:defRPr/>
            </a:pPr>
            <a:r>
              <a:rPr lang="en-US" dirty="0" smtClean="0">
                <a:solidFill>
                  <a:schemeClr val="folHlink"/>
                </a:solidFill>
              </a:rPr>
              <a:t>Modeling interaction: sequence diagram</a:t>
            </a:r>
          </a:p>
          <a:p>
            <a:pPr lvl="1">
              <a:defRPr/>
            </a:pPr>
            <a:r>
              <a:rPr lang="en-US" dirty="0" smtClean="0">
                <a:solidFill>
                  <a:schemeClr val="folHlink"/>
                </a:solidFill>
              </a:rPr>
              <a:t>Modeling state-based behavior: state machine diagram</a:t>
            </a:r>
          </a:p>
          <a:p>
            <a:pPr>
              <a:defRPr/>
            </a:pPr>
            <a:r>
              <a:rPr lang="en-US" dirty="0" smtClean="0">
                <a:solidFill>
                  <a:schemeClr val="folHlink"/>
                </a:solidFill>
                <a:cs typeface="+mn-cs"/>
              </a:rPr>
              <a:t>Analysis Process</a:t>
            </a:r>
          </a:p>
          <a:p>
            <a:pPr lvl="1">
              <a:defRPr/>
            </a:pPr>
            <a:r>
              <a:rPr lang="en-US" dirty="0" smtClean="0">
                <a:solidFill>
                  <a:schemeClr val="folHlink"/>
                </a:solidFill>
              </a:rPr>
              <a:t>Finding objects/classes (heuristics)</a:t>
            </a:r>
          </a:p>
          <a:p>
            <a:pPr lvl="1">
              <a:defRPr/>
            </a:pP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Subset Selection</a:t>
            </a:r>
            <a:endParaRPr lang="en-US" dirty="0"/>
          </a:p>
        </p:txBody>
      </p:sp>
      <p:sp>
        <p:nvSpPr>
          <p:cNvPr id="3" name="Content Placeholder 2"/>
          <p:cNvSpPr>
            <a:spLocks noGrp="1"/>
          </p:cNvSpPr>
          <p:nvPr>
            <p:ph idx="1"/>
          </p:nvPr>
        </p:nvSpPr>
        <p:spPr/>
        <p:txBody>
          <a:bodyPr/>
          <a:lstStyle/>
          <a:p>
            <a:pPr marL="0" indent="0">
              <a:buFontTx/>
              <a:buNone/>
              <a:defRPr/>
            </a:pPr>
            <a:r>
              <a:rPr lang="en-US" dirty="0" smtClean="0"/>
              <a:t>Select vs. Reject</a:t>
            </a:r>
          </a:p>
          <a:p>
            <a:pPr>
              <a:buFontTx/>
              <a:buNone/>
              <a:defRPr/>
            </a:pPr>
            <a:endParaRPr lang="en-US" b="1" dirty="0" smtClean="0"/>
          </a:p>
          <a:p>
            <a:pPr>
              <a:buFontTx/>
              <a:buNone/>
              <a:defRPr/>
            </a:pPr>
            <a:r>
              <a:rPr lang="en-US" sz="1600" b="1" dirty="0" smtClean="0"/>
              <a:t>context</a:t>
            </a:r>
            <a:r>
              <a:rPr lang="en-US" sz="1600" dirty="0" smtClean="0"/>
              <a:t> </a:t>
            </a:r>
            <a:r>
              <a:rPr lang="en-US" sz="1600" dirty="0"/>
              <a:t>Company </a:t>
            </a:r>
          </a:p>
          <a:p>
            <a:pPr>
              <a:buFontTx/>
              <a:buNone/>
              <a:defRPr/>
            </a:pPr>
            <a:r>
              <a:rPr lang="en-US" sz="1600" dirty="0" err="1"/>
              <a:t>self.employee</a:t>
            </a:r>
            <a:r>
              <a:rPr lang="en-US" sz="1600" dirty="0"/>
              <a:t>-&gt;select(</a:t>
            </a:r>
            <a:r>
              <a:rPr lang="en-US" sz="1600" dirty="0" err="1"/>
              <a:t>Contract.Grade.salary</a:t>
            </a:r>
            <a:r>
              <a:rPr lang="en-US" sz="1600" dirty="0"/>
              <a:t> &gt; 50000)</a:t>
            </a:r>
          </a:p>
          <a:p>
            <a:pPr>
              <a:defRPr/>
            </a:pPr>
            <a:endParaRPr lang="en-US" sz="1600" dirty="0" smtClean="0"/>
          </a:p>
          <a:p>
            <a:pPr>
              <a:buFontTx/>
              <a:buNone/>
              <a:defRPr/>
            </a:pPr>
            <a:r>
              <a:rPr lang="en-US" sz="1600" b="1" dirty="0"/>
              <a:t>context</a:t>
            </a:r>
            <a:r>
              <a:rPr lang="en-US" sz="1600" dirty="0"/>
              <a:t> Company </a:t>
            </a:r>
          </a:p>
          <a:p>
            <a:pPr>
              <a:buFontTx/>
              <a:buNone/>
              <a:defRPr/>
            </a:pPr>
            <a:r>
              <a:rPr lang="en-US" sz="1600" dirty="0" err="1"/>
              <a:t>self.employee</a:t>
            </a:r>
            <a:r>
              <a:rPr lang="en-US" sz="1600" dirty="0"/>
              <a:t>-</a:t>
            </a:r>
            <a:r>
              <a:rPr lang="en-US" sz="1600" dirty="0" smtClean="0"/>
              <a:t>&gt;reject( not (</a:t>
            </a:r>
            <a:r>
              <a:rPr lang="en-US" sz="1600" dirty="0" err="1" smtClean="0"/>
              <a:t>Contract.Grade.salary</a:t>
            </a:r>
            <a:r>
              <a:rPr lang="en-US" sz="1600" dirty="0" smtClean="0"/>
              <a:t> </a:t>
            </a:r>
            <a:r>
              <a:rPr lang="en-US" sz="1600" dirty="0"/>
              <a:t>&gt; 50000</a:t>
            </a:r>
            <a:r>
              <a:rPr lang="en-US" sz="1600" dirty="0" smtClean="0"/>
              <a:t>) )</a:t>
            </a:r>
            <a:endParaRPr lang="en-US" sz="1600" dirty="0"/>
          </a:p>
          <a:p>
            <a:pPr>
              <a:defRPr/>
            </a:pPr>
            <a:endParaRPr lang="en-US" sz="1600" dirty="0" smtClean="0"/>
          </a:p>
          <a:p>
            <a:pPr>
              <a:buFontTx/>
              <a:buNone/>
              <a:defRPr/>
            </a:pPr>
            <a:r>
              <a:rPr lang="en-US" sz="1600" b="1" dirty="0"/>
              <a:t>context</a:t>
            </a:r>
            <a:r>
              <a:rPr lang="en-US" sz="1600" dirty="0"/>
              <a:t> Company </a:t>
            </a:r>
          </a:p>
          <a:p>
            <a:pPr>
              <a:buFontTx/>
              <a:buNone/>
              <a:defRPr/>
            </a:pPr>
            <a:r>
              <a:rPr lang="en-US" sz="1600" dirty="0" err="1"/>
              <a:t>self.employee</a:t>
            </a:r>
            <a:r>
              <a:rPr lang="en-US" sz="1600" dirty="0"/>
              <a:t>-</a:t>
            </a:r>
            <a:r>
              <a:rPr lang="en-US" sz="1600" dirty="0" smtClean="0"/>
              <a:t>&gt;reject</a:t>
            </a:r>
            <a:r>
              <a:rPr lang="en-US" sz="1600" dirty="0"/>
              <a:t>(</a:t>
            </a:r>
            <a:r>
              <a:rPr lang="en-US" sz="1600" dirty="0" err="1"/>
              <a:t>Contract.Grade.salary</a:t>
            </a:r>
            <a:r>
              <a:rPr lang="en-US" sz="1600" dirty="0"/>
              <a:t> </a:t>
            </a:r>
            <a:r>
              <a:rPr lang="en-US" sz="1600" dirty="0" smtClean="0"/>
              <a:t>&lt;= </a:t>
            </a:r>
            <a:r>
              <a:rPr lang="en-US" sz="1600" dirty="0"/>
              <a:t>50000)</a:t>
            </a:r>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7F968EDE-667E-1641-A135-2049BB66CE1A}"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Collection</a:t>
            </a:r>
            <a:endParaRPr lang="en-US" dirty="0"/>
          </a:p>
        </p:txBody>
      </p:sp>
      <p:sp>
        <p:nvSpPr>
          <p:cNvPr id="3" name="Content Placeholder 2"/>
          <p:cNvSpPr>
            <a:spLocks noGrp="1"/>
          </p:cNvSpPr>
          <p:nvPr>
            <p:ph idx="1"/>
          </p:nvPr>
        </p:nvSpPr>
        <p:spPr/>
        <p:txBody>
          <a:bodyPr/>
          <a:lstStyle/>
          <a:p>
            <a:pPr>
              <a:defRPr/>
            </a:pPr>
            <a:r>
              <a:rPr lang="en-US" dirty="0"/>
              <a:t>Sometimes necessary to </a:t>
            </a:r>
            <a:r>
              <a:rPr lang="en-US" dirty="0" smtClean="0"/>
              <a:t>create a collection of objects by collecting data from an existing collection</a:t>
            </a:r>
          </a:p>
          <a:p>
            <a:pPr marL="344488" lvl="1" indent="0">
              <a:buFontTx/>
              <a:buNone/>
              <a:defRPr/>
            </a:pPr>
            <a:r>
              <a:rPr lang="en-US" sz="1600" dirty="0" err="1" smtClean="0">
                <a:solidFill>
                  <a:srgbClr val="0000FF"/>
                </a:solidFill>
              </a:rPr>
              <a:t>navigationExpression</a:t>
            </a:r>
            <a:r>
              <a:rPr lang="en-US" sz="1600" dirty="0" smtClean="0">
                <a:solidFill>
                  <a:srgbClr val="0000FF"/>
                </a:solidFill>
              </a:rPr>
              <a:t>-&gt;collect (</a:t>
            </a:r>
            <a:r>
              <a:rPr lang="en-US" sz="1600" dirty="0" err="1" smtClean="0">
                <a:solidFill>
                  <a:srgbClr val="0000FF"/>
                </a:solidFill>
              </a:rPr>
              <a:t>contextForExpression</a:t>
            </a:r>
            <a:r>
              <a:rPr lang="en-US" sz="1600" dirty="0" smtClean="0">
                <a:solidFill>
                  <a:srgbClr val="0000FF"/>
                </a:solidFill>
              </a:rPr>
              <a:t> | </a:t>
            </a:r>
            <a:r>
              <a:rPr lang="en-US" sz="1600" dirty="0" err="1" smtClean="0">
                <a:solidFill>
                  <a:srgbClr val="0000FF"/>
                </a:solidFill>
              </a:rPr>
              <a:t>navigationExpression</a:t>
            </a:r>
            <a:r>
              <a:rPr lang="en-US" sz="1600" dirty="0" smtClean="0">
                <a:solidFill>
                  <a:srgbClr val="0000FF"/>
                </a:solidFill>
              </a:rPr>
              <a:t>)</a:t>
            </a:r>
          </a:p>
          <a:p>
            <a:pPr>
              <a:defRPr/>
            </a:pPr>
            <a:r>
              <a:rPr lang="en-US" dirty="0" smtClean="0"/>
              <a:t>Takes </a:t>
            </a:r>
            <a:r>
              <a:rPr lang="en-US" dirty="0"/>
              <a:t>a navigation expression as argument and returns a bag consisting of the values of the expression for each object in the original collection</a:t>
            </a:r>
          </a:p>
          <a:p>
            <a:pPr>
              <a:buFontTx/>
              <a:buNone/>
              <a:defRPr/>
            </a:pPr>
            <a:r>
              <a:rPr lang="en-US" sz="1800" dirty="0">
                <a:latin typeface="Courier New" pitchFamily="49" charset="0"/>
              </a:rPr>
              <a:t>	</a:t>
            </a:r>
            <a:r>
              <a:rPr lang="en-US" sz="1800" b="1" dirty="0">
                <a:latin typeface="Courier New" pitchFamily="49" charset="0"/>
              </a:rPr>
              <a:t>context</a:t>
            </a:r>
            <a:r>
              <a:rPr lang="en-US" sz="1800" dirty="0">
                <a:latin typeface="Courier New" pitchFamily="49" charset="0"/>
              </a:rPr>
              <a:t> Department </a:t>
            </a:r>
            <a:r>
              <a:rPr lang="en-US" sz="1800" b="1" dirty="0" err="1">
                <a:latin typeface="Courier New" pitchFamily="49" charset="0"/>
              </a:rPr>
              <a:t>inv</a:t>
            </a:r>
            <a:r>
              <a:rPr lang="en-US" sz="1800" b="1" dirty="0">
                <a:latin typeface="Courier New" pitchFamily="49" charset="0"/>
              </a:rPr>
              <a:t>:</a:t>
            </a:r>
          </a:p>
          <a:p>
            <a:pPr>
              <a:buFontTx/>
              <a:buNone/>
              <a:defRPr/>
            </a:pPr>
            <a:r>
              <a:rPr lang="en-US" sz="1800" dirty="0">
                <a:latin typeface="Courier New" pitchFamily="49" charset="0"/>
              </a:rPr>
              <a:t>     </a:t>
            </a:r>
            <a:r>
              <a:rPr lang="en-US" sz="1800" dirty="0" err="1">
                <a:latin typeface="Courier New" pitchFamily="49" charset="0"/>
              </a:rPr>
              <a:t>self.staff</a:t>
            </a:r>
            <a:r>
              <a:rPr lang="en-US" sz="1800" dirty="0">
                <a:latin typeface="Courier New" pitchFamily="49" charset="0"/>
              </a:rPr>
              <a:t>-&gt;collect(</a:t>
            </a:r>
            <a:r>
              <a:rPr lang="en-US" sz="1800" dirty="0" err="1">
                <a:latin typeface="Courier New" pitchFamily="49" charset="0"/>
              </a:rPr>
              <a:t>p:Person</a:t>
            </a:r>
            <a:r>
              <a:rPr lang="en-US" sz="1800" dirty="0">
                <a:latin typeface="Courier New" pitchFamily="49" charset="0"/>
              </a:rPr>
              <a:t> | </a:t>
            </a:r>
            <a:r>
              <a:rPr lang="en-US" sz="1800" dirty="0" err="1">
                <a:latin typeface="Courier New" pitchFamily="49" charset="0"/>
              </a:rPr>
              <a:t>p.age</a:t>
            </a:r>
            <a:r>
              <a:rPr lang="en-US" sz="1800" dirty="0">
                <a:latin typeface="Courier New" pitchFamily="49" charset="0"/>
              </a:rPr>
              <a:t>())</a:t>
            </a:r>
          </a:p>
          <a:p>
            <a:pPr>
              <a:defRPr/>
            </a:pPr>
            <a:r>
              <a:rPr lang="en-US" dirty="0"/>
              <a:t>Expression can perform additional calculations</a:t>
            </a:r>
          </a:p>
          <a:p>
            <a:pPr>
              <a:buFontTx/>
              <a:buNone/>
              <a:defRPr/>
            </a:pPr>
            <a:r>
              <a:rPr lang="en-US" sz="1800" dirty="0">
                <a:latin typeface="Courier New" pitchFamily="49" charset="0"/>
              </a:rPr>
              <a:t>	</a:t>
            </a:r>
            <a:r>
              <a:rPr lang="en-US" sz="1800" b="1" dirty="0">
                <a:latin typeface="Courier New" pitchFamily="49" charset="0"/>
              </a:rPr>
              <a:t>context</a:t>
            </a:r>
            <a:r>
              <a:rPr lang="en-US" sz="1800" dirty="0">
                <a:latin typeface="Courier New" pitchFamily="49" charset="0"/>
              </a:rPr>
              <a:t> Company </a:t>
            </a:r>
            <a:r>
              <a:rPr lang="en-US" sz="1800" b="1" dirty="0" err="1">
                <a:latin typeface="Courier New" pitchFamily="49" charset="0"/>
              </a:rPr>
              <a:t>inv</a:t>
            </a:r>
            <a:r>
              <a:rPr lang="en-US" sz="1800" b="1" dirty="0">
                <a:latin typeface="Courier New" pitchFamily="49" charset="0"/>
              </a:rPr>
              <a:t>:</a:t>
            </a:r>
          </a:p>
          <a:p>
            <a:pPr>
              <a:buFontTx/>
              <a:buNone/>
              <a:defRPr/>
            </a:pPr>
            <a:r>
              <a:rPr lang="en-US" sz="1800" dirty="0">
                <a:latin typeface="Courier New" pitchFamily="49" charset="0"/>
              </a:rPr>
              <a:t>     </a:t>
            </a:r>
            <a:r>
              <a:rPr lang="en-US" sz="1800" dirty="0" err="1">
                <a:latin typeface="Courier New" pitchFamily="49" charset="0"/>
              </a:rPr>
              <a:t>self.Contract.Grade</a:t>
            </a:r>
            <a:r>
              <a:rPr lang="en-US" sz="1800" dirty="0">
                <a:latin typeface="Courier New" pitchFamily="49" charset="0"/>
              </a:rPr>
              <a:t>-&gt;collect(</a:t>
            </a:r>
            <a:r>
              <a:rPr lang="en-US" sz="1800" dirty="0" err="1">
                <a:latin typeface="Courier New" pitchFamily="49" charset="0"/>
              </a:rPr>
              <a:t>g:Grade</a:t>
            </a:r>
            <a:r>
              <a:rPr lang="en-US" sz="1800" dirty="0">
                <a:latin typeface="Courier New" pitchFamily="49" charset="0"/>
              </a:rPr>
              <a:t> | salary*1.1) </a:t>
            </a:r>
          </a:p>
          <a:p>
            <a:pPr>
              <a:buFontTx/>
              <a:buNone/>
              <a:defRPr/>
            </a:pPr>
            <a:r>
              <a:rPr lang="en-US" sz="1800" dirty="0">
                <a:latin typeface="Courier New" pitchFamily="49" charset="0"/>
              </a:rPr>
              <a:t>     -&gt;sum()</a:t>
            </a:r>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4039DDA7-4E9A-704D-A06A-98053DA59DC5}"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a Collection</a:t>
            </a:r>
            <a:endParaRPr lang="en-US" dirty="0"/>
          </a:p>
        </p:txBody>
      </p:sp>
      <p:sp>
        <p:nvSpPr>
          <p:cNvPr id="3" name="Content Placeholder 2"/>
          <p:cNvSpPr>
            <a:spLocks noGrp="1"/>
          </p:cNvSpPr>
          <p:nvPr>
            <p:ph idx="1"/>
          </p:nvPr>
        </p:nvSpPr>
        <p:spPr>
          <a:xfrm>
            <a:off x="685800" y="3860800"/>
            <a:ext cx="7772400" cy="2235200"/>
          </a:xfrm>
        </p:spPr>
        <p:txBody>
          <a:bodyPr/>
          <a:lstStyle/>
          <a:p>
            <a:pPr>
              <a:buFontTx/>
              <a:buNone/>
              <a:defRPr/>
            </a:pPr>
            <a:r>
              <a:rPr lang="en-US" sz="1800" b="1" dirty="0" smtClean="0"/>
              <a:t>context</a:t>
            </a:r>
            <a:r>
              <a:rPr lang="en-US" sz="1800" dirty="0" smtClean="0"/>
              <a:t> Department</a:t>
            </a:r>
            <a:endParaRPr lang="en-US" sz="1800" b="1" dirty="0"/>
          </a:p>
          <a:p>
            <a:pPr>
              <a:buFontTx/>
              <a:buNone/>
              <a:defRPr/>
            </a:pPr>
            <a:r>
              <a:rPr lang="en-US" sz="1800" dirty="0" err="1" smtClean="0"/>
              <a:t>self.staff</a:t>
            </a:r>
            <a:r>
              <a:rPr lang="en-US" sz="1800" dirty="0"/>
              <a:t>-&gt;collect(</a:t>
            </a:r>
            <a:r>
              <a:rPr lang="en-US" sz="1800" dirty="0" err="1"/>
              <a:t>p:Person</a:t>
            </a:r>
            <a:r>
              <a:rPr lang="en-US" sz="1800" dirty="0"/>
              <a:t> | </a:t>
            </a:r>
            <a:r>
              <a:rPr lang="en-US" sz="1800" dirty="0" err="1"/>
              <a:t>p.age</a:t>
            </a:r>
            <a:r>
              <a:rPr lang="en-US" sz="1800" dirty="0"/>
              <a:t>())</a:t>
            </a:r>
          </a:p>
          <a:p>
            <a:pPr>
              <a:buFontTx/>
              <a:buNone/>
              <a:defRPr/>
            </a:pPr>
            <a:endParaRPr lang="en-US" sz="1800" b="1" dirty="0" smtClean="0"/>
          </a:p>
          <a:p>
            <a:pPr>
              <a:buFontTx/>
              <a:buNone/>
              <a:defRPr/>
            </a:pPr>
            <a:r>
              <a:rPr lang="en-US" sz="1800" b="1" dirty="0" smtClean="0"/>
              <a:t>context</a:t>
            </a:r>
            <a:r>
              <a:rPr lang="en-US" sz="1800" dirty="0" smtClean="0"/>
              <a:t> Company</a:t>
            </a:r>
            <a:endParaRPr lang="en-US" sz="1800" b="1" dirty="0"/>
          </a:p>
          <a:p>
            <a:pPr>
              <a:buFontTx/>
              <a:buNone/>
              <a:defRPr/>
            </a:pPr>
            <a:r>
              <a:rPr lang="en-US" sz="1800" dirty="0" err="1" smtClean="0"/>
              <a:t>self.Contract.Grade</a:t>
            </a:r>
            <a:r>
              <a:rPr lang="en-US" sz="1800" dirty="0"/>
              <a:t>-&gt;collect(</a:t>
            </a:r>
            <a:r>
              <a:rPr lang="en-US" sz="1800" dirty="0" err="1"/>
              <a:t>g:Grade</a:t>
            </a:r>
            <a:r>
              <a:rPr lang="en-US" sz="1800" dirty="0"/>
              <a:t> | salary*1.1</a:t>
            </a:r>
            <a:r>
              <a:rPr lang="en-US" sz="1800" dirty="0" smtClean="0"/>
              <a:t>)-</a:t>
            </a:r>
            <a:r>
              <a:rPr lang="en-US" sz="1800" dirty="0"/>
              <a:t>&gt;sum()</a:t>
            </a:r>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2F1ACD38-C523-724F-8224-575AB90190BE}" type="slidenum">
              <a:rPr lang="en-US" smtClean="0"/>
              <a:pPr>
                <a:defRPr/>
              </a:pPr>
              <a:t>82</a:t>
            </a:fld>
            <a:endParaRPr lang="en-US"/>
          </a:p>
        </p:txBody>
      </p:sp>
      <p:cxnSp>
        <p:nvCxnSpPr>
          <p:cNvPr id="6" name="Elbow Connector 5"/>
          <p:cNvCxnSpPr>
            <a:stCxn id="22" idx="0"/>
            <a:endCxn id="9" idx="1"/>
          </p:cNvCxnSpPr>
          <p:nvPr/>
        </p:nvCxnSpPr>
        <p:spPr bwMode="auto">
          <a:xfrm rot="5400000" flipH="1" flipV="1">
            <a:off x="3019425" y="546100"/>
            <a:ext cx="293688" cy="2154238"/>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Elbow Connector 6"/>
          <p:cNvCxnSpPr>
            <a:stCxn id="22" idx="1"/>
            <a:endCxn id="22" idx="2"/>
          </p:cNvCxnSpPr>
          <p:nvPr/>
        </p:nvCxnSpPr>
        <p:spPr bwMode="auto">
          <a:xfrm rot="10800000" flipH="1" flipV="1">
            <a:off x="1412875" y="2413000"/>
            <a:ext cx="676275" cy="642938"/>
          </a:xfrm>
          <a:prstGeom prst="bentConnector4">
            <a:avLst>
              <a:gd name="adj1" fmla="val -33815"/>
              <a:gd name="adj2" fmla="val 13551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1863" name="Group 7"/>
          <p:cNvGrpSpPr>
            <a:grpSpLocks/>
          </p:cNvGrpSpPr>
          <p:nvPr/>
        </p:nvGrpSpPr>
        <p:grpSpPr bwMode="auto">
          <a:xfrm>
            <a:off x="4000500" y="1196975"/>
            <a:ext cx="1706563" cy="501650"/>
            <a:chOff x="3424737" y="1303327"/>
            <a:chExt cx="1706369" cy="502045"/>
          </a:xfrm>
        </p:grpSpPr>
        <p:sp>
          <p:nvSpPr>
            <p:cNvPr id="9" name="Rectangle 8"/>
            <p:cNvSpPr>
              <a:spLocks noChangeArrowheads="1"/>
            </p:cNvSpPr>
            <p:nvPr/>
          </p:nvSpPr>
          <p:spPr bwMode="auto">
            <a:xfrm>
              <a:off x="3667597" y="1358934"/>
              <a:ext cx="1187315" cy="446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Department</a:t>
              </a:r>
            </a:p>
          </p:txBody>
        </p:sp>
        <p:sp>
          <p:nvSpPr>
            <p:cNvPr id="10" name="TextBox 9"/>
            <p:cNvSpPr txBox="1"/>
            <p:nvPr/>
          </p:nvSpPr>
          <p:spPr>
            <a:xfrm>
              <a:off x="3424737" y="1303327"/>
              <a:ext cx="269844" cy="276443"/>
            </a:xfrm>
            <a:prstGeom prst="rect">
              <a:avLst/>
            </a:prstGeom>
            <a:noFill/>
          </p:spPr>
          <p:txBody>
            <a:bodyPr wrap="none">
              <a:spAutoFit/>
            </a:bodyPr>
            <a:lstStyle/>
            <a:p>
              <a:pPr>
                <a:defRPr/>
              </a:pPr>
              <a:r>
                <a:rPr lang="en-US" sz="1200" dirty="0">
                  <a:latin typeface="+mn-lt"/>
                </a:rPr>
                <a:t>1</a:t>
              </a:r>
            </a:p>
          </p:txBody>
        </p:sp>
        <p:sp>
          <p:nvSpPr>
            <p:cNvPr id="11" name="TextBox 10"/>
            <p:cNvSpPr txBox="1"/>
            <p:nvPr/>
          </p:nvSpPr>
          <p:spPr>
            <a:xfrm>
              <a:off x="4881896" y="1312859"/>
              <a:ext cx="249210" cy="276443"/>
            </a:xfrm>
            <a:prstGeom prst="rect">
              <a:avLst/>
            </a:prstGeom>
            <a:noFill/>
          </p:spPr>
          <p:txBody>
            <a:bodyPr wrap="none">
              <a:spAutoFit/>
            </a:bodyPr>
            <a:lstStyle/>
            <a:p>
              <a:pPr>
                <a:defRPr/>
              </a:pPr>
              <a:r>
                <a:rPr lang="en-US" sz="1200" dirty="0">
                  <a:latin typeface="+mn-lt"/>
                </a:rPr>
                <a:t>*</a:t>
              </a:r>
            </a:p>
          </p:txBody>
        </p:sp>
      </p:grpSp>
      <p:cxnSp>
        <p:nvCxnSpPr>
          <p:cNvPr id="12" name="Elbow Connector 11"/>
          <p:cNvCxnSpPr>
            <a:stCxn id="9" idx="3"/>
            <a:endCxn id="121887" idx="0"/>
          </p:cNvCxnSpPr>
          <p:nvPr/>
        </p:nvCxnSpPr>
        <p:spPr bwMode="auto">
          <a:xfrm>
            <a:off x="5430838" y="1476375"/>
            <a:ext cx="2181225" cy="188913"/>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Elbow Connector 12"/>
          <p:cNvCxnSpPr>
            <a:stCxn id="32" idx="1"/>
            <a:endCxn id="23" idx="3"/>
          </p:cNvCxnSpPr>
          <p:nvPr/>
        </p:nvCxnSpPr>
        <p:spPr bwMode="auto">
          <a:xfrm rot="10800000" flipV="1">
            <a:off x="2765425" y="2124075"/>
            <a:ext cx="4271963" cy="238125"/>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1866" name="Group 13"/>
          <p:cNvGrpSpPr>
            <a:grpSpLocks/>
          </p:cNvGrpSpPr>
          <p:nvPr/>
        </p:nvGrpSpPr>
        <p:grpSpPr bwMode="auto">
          <a:xfrm>
            <a:off x="655638" y="1450975"/>
            <a:ext cx="2968625" cy="1901825"/>
            <a:chOff x="79126" y="2793073"/>
            <a:chExt cx="2968426" cy="1902021"/>
          </a:xfrm>
        </p:grpSpPr>
        <p:grpSp>
          <p:nvGrpSpPr>
            <p:cNvPr id="121889" name="Group 14"/>
            <p:cNvGrpSpPr>
              <a:grpSpLocks/>
            </p:cNvGrpSpPr>
            <p:nvPr/>
          </p:nvGrpSpPr>
          <p:grpSpPr bwMode="auto">
            <a:xfrm>
              <a:off x="79126" y="2793073"/>
              <a:ext cx="2109975" cy="1902021"/>
              <a:chOff x="-900549" y="1568146"/>
              <a:chExt cx="2109975" cy="1902021"/>
            </a:xfrm>
          </p:grpSpPr>
          <p:grpSp>
            <p:nvGrpSpPr>
              <p:cNvPr id="121892" name="Group 17"/>
              <p:cNvGrpSpPr>
                <a:grpSpLocks/>
              </p:cNvGrpSpPr>
              <p:nvPr/>
            </p:nvGrpSpPr>
            <p:grpSpPr bwMode="auto">
              <a:xfrm>
                <a:off x="-142626" y="1568146"/>
                <a:ext cx="1352052" cy="1606300"/>
                <a:chOff x="299885" y="4581128"/>
                <a:chExt cx="1352052" cy="1606300"/>
              </a:xfrm>
            </p:grpSpPr>
            <p:sp>
              <p:nvSpPr>
                <p:cNvPr id="22" name="Rectangle 21"/>
                <p:cNvSpPr>
                  <a:spLocks noChangeArrowheads="1"/>
                </p:cNvSpPr>
                <p:nvPr/>
              </p:nvSpPr>
              <p:spPr bwMode="auto">
                <a:xfrm>
                  <a:off x="299148" y="4900249"/>
                  <a:ext cx="1352460" cy="12875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Person</a:t>
                  </a:r>
                </a:p>
              </p:txBody>
            </p:sp>
            <p:sp>
              <p:nvSpPr>
                <p:cNvPr id="23" name="Rectangle 22"/>
                <p:cNvSpPr>
                  <a:spLocks noChangeArrowheads="1"/>
                </p:cNvSpPr>
                <p:nvPr/>
              </p:nvSpPr>
              <p:spPr bwMode="auto">
                <a:xfrm>
                  <a:off x="299148" y="5228895"/>
                  <a:ext cx="1352460" cy="52710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name:String</a:t>
                  </a:r>
                  <a:endParaRPr lang="en-US" sz="1400" dirty="0">
                    <a:latin typeface="+mn-lt"/>
                  </a:endParaRPr>
                </a:p>
                <a:p>
                  <a:pPr marL="88900" indent="-88900">
                    <a:buFontTx/>
                    <a:buChar char="-"/>
                    <a:defRPr/>
                  </a:pPr>
                  <a:r>
                    <a:rPr lang="en-US" sz="1400" dirty="0">
                      <a:latin typeface="+mn-lt"/>
                    </a:rPr>
                    <a:t>age: Integer</a:t>
                  </a:r>
                </a:p>
                <a:p>
                  <a:pPr>
                    <a:spcBef>
                      <a:spcPts val="600"/>
                    </a:spcBef>
                    <a:defRPr/>
                  </a:pPr>
                  <a:r>
                    <a:rPr lang="en-US" sz="1400" dirty="0">
                      <a:latin typeface="+mn-lt"/>
                    </a:rPr>
                    <a:t>+ age():Integer</a:t>
                  </a:r>
                </a:p>
              </p:txBody>
            </p:sp>
            <p:sp>
              <p:nvSpPr>
                <p:cNvPr id="24" name="TextBox 23"/>
                <p:cNvSpPr txBox="1"/>
                <p:nvPr/>
              </p:nvSpPr>
              <p:spPr>
                <a:xfrm>
                  <a:off x="705521" y="4611294"/>
                  <a:ext cx="247634" cy="276254"/>
                </a:xfrm>
                <a:prstGeom prst="rect">
                  <a:avLst/>
                </a:prstGeom>
                <a:noFill/>
              </p:spPr>
              <p:txBody>
                <a:bodyPr wrap="none">
                  <a:spAutoFit/>
                </a:bodyPr>
                <a:lstStyle/>
                <a:p>
                  <a:pPr>
                    <a:defRPr/>
                  </a:pPr>
                  <a:r>
                    <a:rPr lang="en-US" sz="1200" dirty="0">
                      <a:latin typeface="+mn-lt"/>
                    </a:rPr>
                    <a:t>*</a:t>
                  </a:r>
                </a:p>
              </p:txBody>
            </p:sp>
            <p:sp>
              <p:nvSpPr>
                <p:cNvPr id="25" name="TextBox 24"/>
                <p:cNvSpPr txBox="1"/>
                <p:nvPr/>
              </p:nvSpPr>
              <p:spPr>
                <a:xfrm>
                  <a:off x="1010301" y="4581128"/>
                  <a:ext cx="479393" cy="277842"/>
                </a:xfrm>
                <a:prstGeom prst="rect">
                  <a:avLst/>
                </a:prstGeom>
                <a:noFill/>
              </p:spPr>
              <p:txBody>
                <a:bodyPr wrap="none">
                  <a:spAutoFit/>
                </a:bodyPr>
                <a:lstStyle/>
                <a:p>
                  <a:pPr>
                    <a:defRPr/>
                  </a:pPr>
                  <a:r>
                    <a:rPr lang="en-US" sz="1200" dirty="0">
                      <a:latin typeface="+mn-lt"/>
                    </a:rPr>
                    <a:t>staff</a:t>
                  </a:r>
                </a:p>
              </p:txBody>
            </p:sp>
          </p:grpSp>
          <p:sp>
            <p:nvSpPr>
              <p:cNvPr id="19" name="TextBox 18"/>
              <p:cNvSpPr txBox="1"/>
              <p:nvPr/>
            </p:nvSpPr>
            <p:spPr>
              <a:xfrm>
                <a:off x="-765621" y="2503280"/>
                <a:ext cx="441296" cy="277841"/>
              </a:xfrm>
              <a:prstGeom prst="rect">
                <a:avLst/>
              </a:prstGeom>
              <a:noFill/>
            </p:spPr>
            <p:txBody>
              <a:bodyPr wrap="none">
                <a:spAutoFit/>
              </a:bodyPr>
              <a:lstStyle/>
              <a:p>
                <a:pPr>
                  <a:defRPr/>
                </a:pPr>
                <a:r>
                  <a:rPr lang="en-US" sz="1200" dirty="0">
                    <a:latin typeface="+mn-lt"/>
                  </a:rPr>
                  <a:t>0..1</a:t>
                </a:r>
              </a:p>
            </p:txBody>
          </p:sp>
          <p:sp>
            <p:nvSpPr>
              <p:cNvPr id="20" name="TextBox 19"/>
              <p:cNvSpPr txBox="1"/>
              <p:nvPr/>
            </p:nvSpPr>
            <p:spPr>
              <a:xfrm>
                <a:off x="580489" y="3193914"/>
                <a:ext cx="249221" cy="276253"/>
              </a:xfrm>
              <a:prstGeom prst="rect">
                <a:avLst/>
              </a:prstGeom>
              <a:noFill/>
            </p:spPr>
            <p:txBody>
              <a:bodyPr wrap="none">
                <a:spAutoFit/>
              </a:bodyPr>
              <a:lstStyle/>
              <a:p>
                <a:pPr>
                  <a:defRPr/>
                </a:pPr>
                <a:r>
                  <a:rPr lang="en-US" sz="1200" dirty="0">
                    <a:latin typeface="+mn-lt"/>
                  </a:rPr>
                  <a:t>*</a:t>
                </a:r>
              </a:p>
            </p:txBody>
          </p:sp>
          <p:sp>
            <p:nvSpPr>
              <p:cNvPr id="21" name="TextBox 20"/>
              <p:cNvSpPr txBox="1"/>
              <p:nvPr/>
            </p:nvSpPr>
            <p:spPr>
              <a:xfrm>
                <a:off x="-900549" y="2215913"/>
                <a:ext cx="792109" cy="276253"/>
              </a:xfrm>
              <a:prstGeom prst="rect">
                <a:avLst/>
              </a:prstGeom>
              <a:noFill/>
            </p:spPr>
            <p:txBody>
              <a:bodyPr wrap="none">
                <a:spAutoFit/>
              </a:bodyPr>
              <a:lstStyle/>
              <a:p>
                <a:pPr>
                  <a:defRPr/>
                </a:pPr>
                <a:r>
                  <a:rPr lang="en-US" sz="1200" dirty="0">
                    <a:latin typeface="+mn-lt"/>
                  </a:rPr>
                  <a:t>manager</a:t>
                </a:r>
              </a:p>
            </p:txBody>
          </p:sp>
        </p:grpSp>
        <p:sp>
          <p:nvSpPr>
            <p:cNvPr id="16" name="TextBox 15"/>
            <p:cNvSpPr txBox="1"/>
            <p:nvPr/>
          </p:nvSpPr>
          <p:spPr>
            <a:xfrm>
              <a:off x="2195121" y="3647236"/>
              <a:ext cx="415897" cy="276253"/>
            </a:xfrm>
            <a:prstGeom prst="rect">
              <a:avLst/>
            </a:prstGeom>
            <a:noFill/>
          </p:spPr>
          <p:txBody>
            <a:bodyPr wrap="none">
              <a:spAutoFit/>
            </a:bodyPr>
            <a:lstStyle/>
            <a:p>
              <a:pPr>
                <a:defRPr/>
              </a:pPr>
              <a:r>
                <a:rPr lang="en-US" sz="1200" dirty="0">
                  <a:latin typeface="+mn-lt"/>
                </a:rPr>
                <a:t>1..*</a:t>
              </a:r>
            </a:p>
          </p:txBody>
        </p:sp>
        <p:sp>
          <p:nvSpPr>
            <p:cNvPr id="17" name="TextBox 16"/>
            <p:cNvSpPr txBox="1"/>
            <p:nvPr/>
          </p:nvSpPr>
          <p:spPr>
            <a:xfrm>
              <a:off x="2195121" y="3369395"/>
              <a:ext cx="852431" cy="277841"/>
            </a:xfrm>
            <a:prstGeom prst="rect">
              <a:avLst/>
            </a:prstGeom>
            <a:noFill/>
          </p:spPr>
          <p:txBody>
            <a:bodyPr wrap="none">
              <a:spAutoFit/>
            </a:bodyPr>
            <a:lstStyle/>
            <a:p>
              <a:pPr>
                <a:defRPr/>
              </a:pPr>
              <a:r>
                <a:rPr lang="en-US" sz="1200" dirty="0">
                  <a:latin typeface="+mn-lt"/>
                </a:rPr>
                <a:t>employee</a:t>
              </a:r>
            </a:p>
          </p:txBody>
        </p:sp>
      </p:grpSp>
      <p:cxnSp>
        <p:nvCxnSpPr>
          <p:cNvPr id="26" name="Straight Connector 25"/>
          <p:cNvCxnSpPr>
            <a:stCxn id="32" idx="2"/>
            <a:endCxn id="37" idx="0"/>
          </p:cNvCxnSpPr>
          <p:nvPr/>
        </p:nvCxnSpPr>
        <p:spPr bwMode="auto">
          <a:xfrm>
            <a:off x="7631113" y="2347913"/>
            <a:ext cx="19050" cy="5635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1868" name="Group 26"/>
          <p:cNvGrpSpPr>
            <a:grpSpLocks/>
          </p:cNvGrpSpPr>
          <p:nvPr/>
        </p:nvGrpSpPr>
        <p:grpSpPr bwMode="auto">
          <a:xfrm>
            <a:off x="6275388" y="1593850"/>
            <a:ext cx="1949450" cy="1044575"/>
            <a:chOff x="5698639" y="1795758"/>
            <a:chExt cx="1950472" cy="1044340"/>
          </a:xfrm>
        </p:grpSpPr>
        <p:grpSp>
          <p:nvGrpSpPr>
            <p:cNvPr id="121882" name="Group 27"/>
            <p:cNvGrpSpPr>
              <a:grpSpLocks/>
            </p:cNvGrpSpPr>
            <p:nvPr/>
          </p:nvGrpSpPr>
          <p:grpSpPr bwMode="auto">
            <a:xfrm>
              <a:off x="6461661" y="1795758"/>
              <a:ext cx="1187450" cy="753003"/>
              <a:chOff x="7507288" y="633884"/>
              <a:chExt cx="1187450" cy="753003"/>
            </a:xfrm>
          </p:grpSpPr>
          <p:sp>
            <p:nvSpPr>
              <p:cNvPr id="32" name="Rectangle 31"/>
              <p:cNvSpPr>
                <a:spLocks noChangeArrowheads="1"/>
              </p:cNvSpPr>
              <p:nvPr/>
            </p:nvSpPr>
            <p:spPr bwMode="auto">
              <a:xfrm>
                <a:off x="7506666" y="940203"/>
                <a:ext cx="1188072" cy="4459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Company</a:t>
                </a:r>
              </a:p>
            </p:txBody>
          </p:sp>
          <p:sp>
            <p:nvSpPr>
              <p:cNvPr id="121887" name="Diamond 32"/>
              <p:cNvSpPr>
                <a:spLocks noChangeAspect="1"/>
              </p:cNvSpPr>
              <p:nvPr/>
            </p:nvSpPr>
            <p:spPr bwMode="auto">
              <a:xfrm>
                <a:off x="7967663" y="705272"/>
                <a:ext cx="228600" cy="228600"/>
              </a:xfrm>
              <a:prstGeom prst="diamond">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8208708" y="633884"/>
                <a:ext cx="271604" cy="276163"/>
              </a:xfrm>
              <a:prstGeom prst="rect">
                <a:avLst/>
              </a:prstGeom>
              <a:noFill/>
            </p:spPr>
            <p:txBody>
              <a:bodyPr wrap="none">
                <a:spAutoFit/>
              </a:bodyPr>
              <a:lstStyle/>
              <a:p>
                <a:pPr>
                  <a:defRPr/>
                </a:pPr>
                <a:r>
                  <a:rPr lang="en-US" sz="1200" dirty="0">
                    <a:latin typeface="+mn-lt"/>
                  </a:rPr>
                  <a:t>1</a:t>
                </a:r>
              </a:p>
            </p:txBody>
          </p:sp>
        </p:grpSp>
        <p:sp>
          <p:nvSpPr>
            <p:cNvPr id="29" name="TextBox 28"/>
            <p:cNvSpPr txBox="1"/>
            <p:nvPr/>
          </p:nvSpPr>
          <p:spPr>
            <a:xfrm>
              <a:off x="5698639" y="2346497"/>
              <a:ext cx="817991" cy="276163"/>
            </a:xfrm>
            <a:prstGeom prst="rect">
              <a:avLst/>
            </a:prstGeom>
            <a:noFill/>
          </p:spPr>
          <p:txBody>
            <a:bodyPr wrap="none">
              <a:spAutoFit/>
            </a:bodyPr>
            <a:lstStyle/>
            <a:p>
              <a:pPr>
                <a:defRPr/>
              </a:pPr>
              <a:r>
                <a:rPr lang="en-US" sz="1200" dirty="0">
                  <a:latin typeface="+mn-lt"/>
                </a:rPr>
                <a:t>employer</a:t>
              </a:r>
            </a:p>
          </p:txBody>
        </p:sp>
        <p:sp>
          <p:nvSpPr>
            <p:cNvPr id="30" name="TextBox 29"/>
            <p:cNvSpPr txBox="1"/>
            <p:nvPr/>
          </p:nvSpPr>
          <p:spPr>
            <a:xfrm>
              <a:off x="6083015" y="2048114"/>
              <a:ext cx="270016" cy="277750"/>
            </a:xfrm>
            <a:prstGeom prst="rect">
              <a:avLst/>
            </a:prstGeom>
            <a:noFill/>
          </p:spPr>
          <p:txBody>
            <a:bodyPr wrap="none">
              <a:spAutoFit/>
            </a:bodyPr>
            <a:lstStyle/>
            <a:p>
              <a:pPr>
                <a:defRPr/>
              </a:pPr>
              <a:r>
                <a:rPr lang="en-US" sz="1200" dirty="0">
                  <a:latin typeface="+mn-lt"/>
                </a:rPr>
                <a:t>1</a:t>
              </a:r>
            </a:p>
          </p:txBody>
        </p:sp>
        <p:sp>
          <p:nvSpPr>
            <p:cNvPr id="31" name="TextBox 30"/>
            <p:cNvSpPr txBox="1"/>
            <p:nvPr/>
          </p:nvSpPr>
          <p:spPr>
            <a:xfrm>
              <a:off x="7171022" y="2562348"/>
              <a:ext cx="270016" cy="277750"/>
            </a:xfrm>
            <a:prstGeom prst="rect">
              <a:avLst/>
            </a:prstGeom>
            <a:noFill/>
          </p:spPr>
          <p:txBody>
            <a:bodyPr wrap="none">
              <a:spAutoFit/>
            </a:bodyPr>
            <a:lstStyle/>
            <a:p>
              <a:pPr>
                <a:defRPr/>
              </a:pPr>
              <a:r>
                <a:rPr lang="en-US" sz="1200" dirty="0">
                  <a:latin typeface="+mn-lt"/>
                </a:rPr>
                <a:t>1</a:t>
              </a:r>
            </a:p>
          </p:txBody>
        </p:sp>
      </p:grpSp>
      <p:cxnSp>
        <p:nvCxnSpPr>
          <p:cNvPr id="35" name="Straight Connector 34"/>
          <p:cNvCxnSpPr>
            <a:stCxn id="42" idx="3"/>
            <a:endCxn id="37" idx="1"/>
          </p:cNvCxnSpPr>
          <p:nvPr/>
        </p:nvCxnSpPr>
        <p:spPr bwMode="auto">
          <a:xfrm>
            <a:off x="6024563" y="3286125"/>
            <a:ext cx="1031875" cy="936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1870" name="Group 35"/>
          <p:cNvGrpSpPr>
            <a:grpSpLocks/>
          </p:cNvGrpSpPr>
          <p:nvPr/>
        </p:nvGrpSpPr>
        <p:grpSpPr bwMode="auto">
          <a:xfrm>
            <a:off x="6745288" y="2601913"/>
            <a:ext cx="1498600" cy="1244600"/>
            <a:chOff x="6040882" y="3384837"/>
            <a:chExt cx="1499626" cy="1244812"/>
          </a:xfrm>
        </p:grpSpPr>
        <p:sp>
          <p:nvSpPr>
            <p:cNvPr id="37" name="Rectangle 36"/>
            <p:cNvSpPr>
              <a:spLocks noChangeArrowheads="1"/>
            </p:cNvSpPr>
            <p:nvPr/>
          </p:nvSpPr>
          <p:spPr bwMode="auto">
            <a:xfrm>
              <a:off x="6353833" y="3694452"/>
              <a:ext cx="1186675" cy="9351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Grade</a:t>
              </a:r>
            </a:p>
          </p:txBody>
        </p:sp>
        <p:sp>
          <p:nvSpPr>
            <p:cNvPr id="38" name="Rectangle 37"/>
            <p:cNvSpPr>
              <a:spLocks noChangeArrowheads="1"/>
            </p:cNvSpPr>
            <p:nvPr/>
          </p:nvSpPr>
          <p:spPr bwMode="auto">
            <a:xfrm>
              <a:off x="6353833" y="4054876"/>
              <a:ext cx="1186675" cy="28738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salary:Real</a:t>
              </a:r>
              <a:endParaRPr lang="en-US" sz="1400" dirty="0">
                <a:latin typeface="+mn-lt"/>
              </a:endParaRPr>
            </a:p>
          </p:txBody>
        </p:sp>
        <p:sp>
          <p:nvSpPr>
            <p:cNvPr id="39" name="TextBox 38"/>
            <p:cNvSpPr txBox="1"/>
            <p:nvPr/>
          </p:nvSpPr>
          <p:spPr>
            <a:xfrm>
              <a:off x="7046457" y="3384837"/>
              <a:ext cx="249409" cy="276272"/>
            </a:xfrm>
            <a:prstGeom prst="rect">
              <a:avLst/>
            </a:prstGeom>
            <a:noFill/>
          </p:spPr>
          <p:txBody>
            <a:bodyPr wrap="none">
              <a:spAutoFit/>
            </a:bodyPr>
            <a:lstStyle/>
            <a:p>
              <a:pPr>
                <a:defRPr/>
              </a:pPr>
              <a:r>
                <a:rPr lang="en-US" sz="1200" dirty="0">
                  <a:latin typeface="+mn-lt"/>
                </a:rPr>
                <a:t>*</a:t>
              </a:r>
            </a:p>
          </p:txBody>
        </p:sp>
        <p:sp>
          <p:nvSpPr>
            <p:cNvPr id="40" name="TextBox 39"/>
            <p:cNvSpPr txBox="1"/>
            <p:nvPr/>
          </p:nvSpPr>
          <p:spPr>
            <a:xfrm>
              <a:off x="6040882" y="3829413"/>
              <a:ext cx="270060" cy="277859"/>
            </a:xfrm>
            <a:prstGeom prst="rect">
              <a:avLst/>
            </a:prstGeom>
            <a:noFill/>
          </p:spPr>
          <p:txBody>
            <a:bodyPr wrap="none">
              <a:spAutoFit/>
            </a:bodyPr>
            <a:lstStyle/>
            <a:p>
              <a:pPr>
                <a:defRPr/>
              </a:pPr>
              <a:r>
                <a:rPr lang="en-US" sz="1200" dirty="0">
                  <a:latin typeface="+mn-lt"/>
                </a:rPr>
                <a:t>1</a:t>
              </a:r>
            </a:p>
          </p:txBody>
        </p:sp>
      </p:grpSp>
      <p:grpSp>
        <p:nvGrpSpPr>
          <p:cNvPr id="121871" name="Group 40"/>
          <p:cNvGrpSpPr>
            <a:grpSpLocks/>
          </p:cNvGrpSpPr>
          <p:nvPr/>
        </p:nvGrpSpPr>
        <p:grpSpPr bwMode="auto">
          <a:xfrm>
            <a:off x="4837113" y="2817813"/>
            <a:ext cx="1416050" cy="935037"/>
            <a:chOff x="4260735" y="3765789"/>
            <a:chExt cx="1416439" cy="935037"/>
          </a:xfrm>
        </p:grpSpPr>
        <p:sp>
          <p:nvSpPr>
            <p:cNvPr id="42" name="Rectangle 41"/>
            <p:cNvSpPr>
              <a:spLocks noChangeArrowheads="1"/>
            </p:cNvSpPr>
            <p:nvPr/>
          </p:nvSpPr>
          <p:spPr bwMode="auto">
            <a:xfrm>
              <a:off x="4260735" y="3765789"/>
              <a:ext cx="1187776"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Contract</a:t>
              </a:r>
            </a:p>
          </p:txBody>
        </p:sp>
        <p:sp>
          <p:nvSpPr>
            <p:cNvPr id="43" name="Rectangle 42"/>
            <p:cNvSpPr>
              <a:spLocks noChangeArrowheads="1"/>
            </p:cNvSpPr>
            <p:nvPr/>
          </p:nvSpPr>
          <p:spPr bwMode="auto">
            <a:xfrm>
              <a:off x="4260735" y="4126151"/>
              <a:ext cx="1187776"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start:Date</a:t>
              </a:r>
              <a:endParaRPr lang="en-US" sz="1400" dirty="0">
                <a:latin typeface="+mn-lt"/>
              </a:endParaRPr>
            </a:p>
          </p:txBody>
        </p:sp>
        <p:sp>
          <p:nvSpPr>
            <p:cNvPr id="44" name="TextBox 43"/>
            <p:cNvSpPr txBox="1"/>
            <p:nvPr/>
          </p:nvSpPr>
          <p:spPr>
            <a:xfrm>
              <a:off x="5427868" y="3916601"/>
              <a:ext cx="249306" cy="276225"/>
            </a:xfrm>
            <a:prstGeom prst="rect">
              <a:avLst/>
            </a:prstGeom>
            <a:noFill/>
          </p:spPr>
          <p:txBody>
            <a:bodyPr wrap="none">
              <a:spAutoFit/>
            </a:bodyPr>
            <a:lstStyle/>
            <a:p>
              <a:pPr>
                <a:defRPr/>
              </a:pPr>
              <a:r>
                <a:rPr lang="en-US" sz="1200" dirty="0">
                  <a:latin typeface="+mn-lt"/>
                </a:rPr>
                <a:t>*</a:t>
              </a:r>
            </a:p>
          </p:txBody>
        </p:sp>
      </p:grpSp>
      <p:cxnSp>
        <p:nvCxnSpPr>
          <p:cNvPr id="45" name="Straight Connector 44"/>
          <p:cNvCxnSpPr>
            <a:stCxn id="42" idx="0"/>
          </p:cNvCxnSpPr>
          <p:nvPr/>
        </p:nvCxnSpPr>
        <p:spPr bwMode="auto">
          <a:xfrm flipH="1" flipV="1">
            <a:off x="4837113" y="2386013"/>
            <a:ext cx="593725" cy="4318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 name="TextBox 45"/>
          <p:cNvSpPr txBox="1"/>
          <p:nvPr/>
        </p:nvSpPr>
        <p:spPr>
          <a:xfrm>
            <a:off x="4697413" y="4149725"/>
            <a:ext cx="3924300" cy="584200"/>
          </a:xfrm>
          <a:prstGeom prst="rect">
            <a:avLst/>
          </a:prstGeom>
          <a:noFill/>
        </p:spPr>
        <p:txBody>
          <a:bodyPr>
            <a:spAutoFit/>
          </a:bodyPr>
          <a:lstStyle/>
          <a:p>
            <a:pPr>
              <a:defRPr/>
            </a:pPr>
            <a:r>
              <a:rPr lang="en-US" sz="1600" dirty="0">
                <a:solidFill>
                  <a:srgbClr val="008000"/>
                </a:solidFill>
                <a:latin typeface="+mn-lt"/>
              </a:rPr>
              <a:t>The bag of age values for the staff of the department.</a:t>
            </a:r>
          </a:p>
        </p:txBody>
      </p:sp>
      <p:sp>
        <p:nvSpPr>
          <p:cNvPr id="47" name="TextBox 46"/>
          <p:cNvSpPr txBox="1"/>
          <p:nvPr/>
        </p:nvSpPr>
        <p:spPr>
          <a:xfrm>
            <a:off x="3221038" y="5508625"/>
            <a:ext cx="3922712" cy="584200"/>
          </a:xfrm>
          <a:prstGeom prst="rect">
            <a:avLst/>
          </a:prstGeom>
          <a:noFill/>
        </p:spPr>
        <p:txBody>
          <a:bodyPr>
            <a:spAutoFit/>
          </a:bodyPr>
          <a:lstStyle/>
          <a:p>
            <a:pPr>
              <a:defRPr/>
            </a:pPr>
            <a:r>
              <a:rPr lang="en-US" sz="1600" dirty="0">
                <a:solidFill>
                  <a:srgbClr val="008000"/>
                </a:solidFill>
                <a:latin typeface="+mn-lt"/>
              </a:rPr>
              <a:t>The expression within the collect(…) can perform a computation.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Checking Collection Contents: includes(), </a:t>
            </a:r>
            <a:r>
              <a:rPr lang="en-US" dirty="0" err="1" smtClean="0"/>
              <a:t>includesAll</a:t>
            </a:r>
            <a:r>
              <a:rPr lang="en-US" dirty="0" smtClean="0"/>
              <a:t>()</a:t>
            </a:r>
            <a:endParaRPr lang="en-US" dirty="0"/>
          </a:p>
        </p:txBody>
      </p:sp>
      <p:sp>
        <p:nvSpPr>
          <p:cNvPr id="3" name="Content Placeholder 2"/>
          <p:cNvSpPr>
            <a:spLocks noGrp="1"/>
          </p:cNvSpPr>
          <p:nvPr>
            <p:ph idx="1"/>
          </p:nvPr>
        </p:nvSpPr>
        <p:spPr/>
        <p:txBody>
          <a:bodyPr/>
          <a:lstStyle/>
          <a:p>
            <a:pPr>
              <a:defRPr/>
            </a:pPr>
            <a:r>
              <a:rPr lang="en-US" dirty="0" smtClean="0"/>
              <a:t>Checking whether an object is part of a collection</a:t>
            </a:r>
          </a:p>
          <a:p>
            <a:pPr marL="342900" lvl="2" indent="0">
              <a:buFontTx/>
              <a:buNone/>
              <a:defRPr/>
            </a:pPr>
            <a:r>
              <a:rPr lang="en-US" dirty="0" smtClean="0">
                <a:solidFill>
                  <a:srgbClr val="0000FF"/>
                </a:solidFill>
              </a:rPr>
              <a:t>navigationExpression1-&gt;includes (navigationExpression2)</a:t>
            </a:r>
          </a:p>
          <a:p>
            <a:pPr marL="344488" lvl="1" indent="0">
              <a:buFontTx/>
              <a:buNone/>
              <a:defRPr/>
            </a:pPr>
            <a:r>
              <a:rPr lang="en-US" dirty="0" smtClean="0"/>
              <a:t>Returns true if the result (one object) of </a:t>
            </a:r>
            <a:r>
              <a:rPr lang="en-US" dirty="0" smtClean="0">
                <a:solidFill>
                  <a:srgbClr val="0000FF"/>
                </a:solidFill>
              </a:rPr>
              <a:t>navigationExpression2</a:t>
            </a:r>
            <a:r>
              <a:rPr lang="en-US" dirty="0" smtClean="0"/>
              <a:t> is in the collection resulting from </a:t>
            </a:r>
            <a:r>
              <a:rPr lang="en-US" dirty="0" smtClean="0">
                <a:solidFill>
                  <a:srgbClr val="0000FF"/>
                </a:solidFill>
              </a:rPr>
              <a:t>navigationExpression1</a:t>
            </a:r>
            <a:endParaRPr lang="en-US" dirty="0">
              <a:solidFill>
                <a:srgbClr val="0000FF"/>
              </a:solidFill>
            </a:endParaRPr>
          </a:p>
          <a:p>
            <a:pPr>
              <a:defRPr/>
            </a:pPr>
            <a:r>
              <a:rPr lang="en-US" dirty="0" smtClean="0"/>
              <a:t>Checking whether a collection of objects is part of a collection</a:t>
            </a:r>
          </a:p>
          <a:p>
            <a:pPr marL="342900" lvl="2" indent="0">
              <a:buFontTx/>
              <a:buNone/>
              <a:defRPr/>
            </a:pPr>
            <a:r>
              <a:rPr lang="en-US" dirty="0" smtClean="0">
                <a:solidFill>
                  <a:srgbClr val="0000FF"/>
                </a:solidFill>
              </a:rPr>
              <a:t>navigationExpression1-&gt;</a:t>
            </a:r>
            <a:r>
              <a:rPr lang="en-US" dirty="0" err="1" smtClean="0">
                <a:solidFill>
                  <a:srgbClr val="0000FF"/>
                </a:solidFill>
              </a:rPr>
              <a:t>includesAll</a:t>
            </a:r>
            <a:r>
              <a:rPr lang="en-US" dirty="0" smtClean="0">
                <a:solidFill>
                  <a:srgbClr val="0000FF"/>
                </a:solidFill>
              </a:rPr>
              <a:t> (navigationExpression2)</a:t>
            </a:r>
          </a:p>
          <a:p>
            <a:pPr marL="344488" lvl="1" indent="0">
              <a:buFontTx/>
              <a:buNone/>
              <a:defRPr/>
            </a:pPr>
            <a:r>
              <a:rPr lang="en-US" dirty="0" smtClean="0"/>
              <a:t>Returns true if the result (a collection) of </a:t>
            </a:r>
            <a:r>
              <a:rPr lang="en-US" dirty="0" smtClean="0">
                <a:solidFill>
                  <a:srgbClr val="0000FF"/>
                </a:solidFill>
              </a:rPr>
              <a:t>navigationExpression2</a:t>
            </a:r>
            <a:r>
              <a:rPr lang="en-US" dirty="0" smtClean="0"/>
              <a:t> is in the collection resulting from </a:t>
            </a:r>
            <a:r>
              <a:rPr lang="en-US" dirty="0" smtClean="0">
                <a:solidFill>
                  <a:srgbClr val="0000FF"/>
                </a:solidFill>
              </a:rPr>
              <a:t>navigationExpression1</a:t>
            </a:r>
          </a:p>
          <a:p>
            <a:pPr>
              <a:defRPr/>
            </a:pP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FA549C7D-5B06-2148-8F68-CA64860ED3FC}" type="slidenum">
              <a:rPr lang="en-US" smtClean="0"/>
              <a:pPr>
                <a:defRPr/>
              </a:pPr>
              <a:t>83</a:t>
            </a:fld>
            <a:endParaRPr lang="en-US"/>
          </a:p>
        </p:txBody>
      </p:sp>
      <p:sp>
        <p:nvSpPr>
          <p:cNvPr id="6" name="Text Box 12"/>
          <p:cNvSpPr txBox="1">
            <a:spLocks noChangeArrowheads="1"/>
          </p:cNvSpPr>
          <p:nvPr/>
        </p:nvSpPr>
        <p:spPr bwMode="auto">
          <a:xfrm>
            <a:off x="914400" y="4862513"/>
            <a:ext cx="50911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eaLnBrk="1" hangingPunct="1">
              <a:spcBef>
                <a:spcPts val="0"/>
              </a:spcBef>
              <a:defRPr/>
            </a:pPr>
            <a:r>
              <a:rPr lang="en-US" sz="1800" b="1" dirty="0" smtClean="0">
                <a:latin typeface="+mn-lt"/>
              </a:rPr>
              <a:t>context</a:t>
            </a:r>
            <a:r>
              <a:rPr lang="en-US" sz="1800" dirty="0" smtClean="0">
                <a:latin typeface="+mn-lt"/>
              </a:rPr>
              <a:t> Flight </a:t>
            </a:r>
            <a:r>
              <a:rPr lang="en-US" sz="1800" b="1" dirty="0" err="1" smtClean="0">
                <a:latin typeface="+mn-lt"/>
              </a:rPr>
              <a:t>inv</a:t>
            </a:r>
            <a:r>
              <a:rPr lang="en-US" sz="1800" b="1" dirty="0" smtClean="0">
                <a:latin typeface="+mn-lt"/>
              </a:rPr>
              <a:t>:</a:t>
            </a:r>
          </a:p>
          <a:p>
            <a:pPr eaLnBrk="1" hangingPunct="1">
              <a:spcBef>
                <a:spcPts val="0"/>
              </a:spcBef>
              <a:defRPr/>
            </a:pPr>
            <a:r>
              <a:rPr lang="en-US" sz="1800" dirty="0" smtClean="0">
                <a:latin typeface="+mn-lt"/>
              </a:rPr>
              <a:t>   </a:t>
            </a:r>
            <a:r>
              <a:rPr lang="en-US" sz="1800" dirty="0" err="1" smtClean="0">
                <a:latin typeface="+mn-lt"/>
              </a:rPr>
              <a:t>self.crew</a:t>
            </a:r>
            <a:r>
              <a:rPr lang="en-US" sz="1800" dirty="0" smtClean="0">
                <a:latin typeface="+mn-lt"/>
              </a:rPr>
              <a:t> -&gt; includes ( </a:t>
            </a:r>
            <a:r>
              <a:rPr lang="en-US" sz="1800" dirty="0" err="1" smtClean="0">
                <a:latin typeface="+mn-lt"/>
              </a:rPr>
              <a:t>self.pilot</a:t>
            </a:r>
            <a:r>
              <a:rPr lang="en-US" sz="1800" dirty="0" smtClean="0">
                <a:latin typeface="+mn-lt"/>
              </a:rPr>
              <a:t> )</a:t>
            </a:r>
          </a:p>
          <a:p>
            <a:pPr eaLnBrk="1" hangingPunct="1">
              <a:spcBef>
                <a:spcPts val="0"/>
              </a:spcBef>
              <a:defRPr/>
            </a:pPr>
            <a:r>
              <a:rPr lang="en-US" sz="1800" b="1" dirty="0" smtClean="0">
                <a:latin typeface="+mn-lt"/>
              </a:rPr>
              <a:t>context</a:t>
            </a:r>
            <a:r>
              <a:rPr lang="en-US" sz="1800" dirty="0" smtClean="0">
                <a:latin typeface="+mn-lt"/>
              </a:rPr>
              <a:t> Flight </a:t>
            </a:r>
            <a:r>
              <a:rPr lang="en-US" sz="1800" b="1" dirty="0" err="1" smtClean="0">
                <a:latin typeface="+mn-lt"/>
              </a:rPr>
              <a:t>inv</a:t>
            </a:r>
            <a:r>
              <a:rPr lang="en-US" sz="1800" b="1" dirty="0" smtClean="0">
                <a:latin typeface="+mn-lt"/>
              </a:rPr>
              <a:t>:</a:t>
            </a:r>
          </a:p>
          <a:p>
            <a:pPr eaLnBrk="1" hangingPunct="1">
              <a:spcBef>
                <a:spcPts val="0"/>
              </a:spcBef>
              <a:defRPr/>
            </a:pPr>
            <a:r>
              <a:rPr lang="en-US" sz="1800" dirty="0" smtClean="0">
                <a:latin typeface="+mn-lt"/>
              </a:rPr>
              <a:t>   </a:t>
            </a:r>
            <a:r>
              <a:rPr lang="en-US" sz="1800" dirty="0" err="1" smtClean="0">
                <a:latin typeface="+mn-lt"/>
              </a:rPr>
              <a:t>self.crew</a:t>
            </a:r>
            <a:r>
              <a:rPr lang="en-US" sz="1800" dirty="0" smtClean="0">
                <a:latin typeface="+mn-lt"/>
              </a:rPr>
              <a:t> -&gt; </a:t>
            </a:r>
            <a:r>
              <a:rPr lang="en-US" sz="1800" dirty="0" err="1" smtClean="0">
                <a:latin typeface="+mn-lt"/>
              </a:rPr>
              <a:t>includesAll</a:t>
            </a:r>
            <a:r>
              <a:rPr lang="en-US" sz="1800" dirty="0" smtClean="0">
                <a:latin typeface="+mn-lt"/>
              </a:rPr>
              <a:t> ( </a:t>
            </a:r>
            <a:r>
              <a:rPr lang="en-US" sz="1800" dirty="0" err="1" smtClean="0">
                <a:latin typeface="+mn-lt"/>
              </a:rPr>
              <a:t>self.flightAttendants</a:t>
            </a:r>
            <a:r>
              <a:rPr lang="en-US" sz="1800" dirty="0" smtClean="0">
                <a:latin typeface="+mn-lt"/>
              </a:rPr>
              <a:t> )</a:t>
            </a:r>
          </a:p>
        </p:txBody>
      </p:sp>
      <p:grpSp>
        <p:nvGrpSpPr>
          <p:cNvPr id="122886" name="Group 5"/>
          <p:cNvGrpSpPr>
            <a:grpSpLocks/>
          </p:cNvGrpSpPr>
          <p:nvPr/>
        </p:nvGrpSpPr>
        <p:grpSpPr bwMode="auto">
          <a:xfrm>
            <a:off x="4427538" y="4014788"/>
            <a:ext cx="4614862" cy="1285875"/>
            <a:chOff x="3241906" y="1870244"/>
            <a:chExt cx="4614068" cy="1286336"/>
          </a:xfrm>
        </p:grpSpPr>
        <p:sp>
          <p:nvSpPr>
            <p:cNvPr id="8" name="Rectangle 4"/>
            <p:cNvSpPr>
              <a:spLocks noChangeArrowheads="1"/>
            </p:cNvSpPr>
            <p:nvPr/>
          </p:nvSpPr>
          <p:spPr bwMode="auto">
            <a:xfrm>
              <a:off x="3241906" y="2208502"/>
              <a:ext cx="1042808" cy="6272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spcBef>
                  <a:spcPct val="50000"/>
                </a:spcBef>
                <a:defRPr/>
              </a:pPr>
              <a:r>
                <a:rPr lang="en-US" sz="1800" b="1" dirty="0">
                  <a:latin typeface="+mn-lt"/>
                </a:rPr>
                <a:t>Flight</a:t>
              </a:r>
            </a:p>
          </p:txBody>
        </p:sp>
        <p:sp>
          <p:nvSpPr>
            <p:cNvPr id="9" name="Rectangle 5"/>
            <p:cNvSpPr>
              <a:spLocks noChangeArrowheads="1"/>
            </p:cNvSpPr>
            <p:nvPr/>
          </p:nvSpPr>
          <p:spPr bwMode="auto">
            <a:xfrm>
              <a:off x="5652903" y="2237087"/>
              <a:ext cx="1368190" cy="56058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spcBef>
                  <a:spcPct val="50000"/>
                </a:spcBef>
                <a:defRPr/>
              </a:pPr>
              <a:r>
                <a:rPr lang="en-US" sz="1800" b="1">
                  <a:latin typeface="+mn-lt"/>
                </a:rPr>
                <a:t>Person</a:t>
              </a:r>
            </a:p>
          </p:txBody>
        </p:sp>
        <p:sp>
          <p:nvSpPr>
            <p:cNvPr id="10" name="Text Box 9"/>
            <p:cNvSpPr txBox="1">
              <a:spLocks noChangeArrowheads="1"/>
            </p:cNvSpPr>
            <p:nvPr/>
          </p:nvSpPr>
          <p:spPr bwMode="auto">
            <a:xfrm>
              <a:off x="6336998" y="1870244"/>
              <a:ext cx="560291" cy="338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spcBef>
                  <a:spcPct val="50000"/>
                </a:spcBef>
                <a:defRPr/>
              </a:pPr>
              <a:r>
                <a:rPr lang="en-US" sz="1600" dirty="0" smtClean="0">
                  <a:latin typeface="+mn-lt"/>
                </a:rPr>
                <a:t>pilot</a:t>
              </a:r>
            </a:p>
          </p:txBody>
        </p:sp>
        <p:sp>
          <p:nvSpPr>
            <p:cNvPr id="11" name="Text Box 10"/>
            <p:cNvSpPr txBox="1">
              <a:spLocks noChangeArrowheads="1"/>
            </p:cNvSpPr>
            <p:nvPr/>
          </p:nvSpPr>
          <p:spPr bwMode="auto">
            <a:xfrm>
              <a:off x="6359220" y="2818321"/>
              <a:ext cx="1496754" cy="338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spcBef>
                  <a:spcPct val="50000"/>
                </a:spcBef>
                <a:defRPr/>
              </a:pPr>
              <a:r>
                <a:rPr lang="en-US" sz="1600" dirty="0" err="1" smtClean="0">
                  <a:latin typeface="+mn-lt"/>
                </a:rPr>
                <a:t>flightAttendant</a:t>
              </a:r>
              <a:endParaRPr lang="en-US" sz="1600" dirty="0" smtClean="0">
                <a:latin typeface="+mn-lt"/>
              </a:endParaRPr>
            </a:p>
          </p:txBody>
        </p:sp>
        <p:sp>
          <p:nvSpPr>
            <p:cNvPr id="12" name="Text Box 11"/>
            <p:cNvSpPr txBox="1">
              <a:spLocks noChangeArrowheads="1"/>
            </p:cNvSpPr>
            <p:nvPr/>
          </p:nvSpPr>
          <p:spPr bwMode="auto">
            <a:xfrm>
              <a:off x="4997379" y="2208502"/>
              <a:ext cx="619018" cy="338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spcBef>
                  <a:spcPct val="50000"/>
                </a:spcBef>
                <a:defRPr/>
              </a:pPr>
              <a:r>
                <a:rPr lang="en-US" sz="1600" smtClean="0">
                  <a:latin typeface="+mn-lt"/>
                </a:rPr>
                <a:t>crew</a:t>
              </a:r>
            </a:p>
          </p:txBody>
        </p:sp>
        <p:sp>
          <p:nvSpPr>
            <p:cNvPr id="13" name="Text Box 13"/>
            <p:cNvSpPr txBox="1">
              <a:spLocks noChangeArrowheads="1"/>
            </p:cNvSpPr>
            <p:nvPr/>
          </p:nvSpPr>
          <p:spPr bwMode="auto">
            <a:xfrm>
              <a:off x="5843370" y="2780207"/>
              <a:ext cx="493628" cy="339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spcBef>
                  <a:spcPct val="50000"/>
                </a:spcBef>
                <a:defRPr/>
              </a:pPr>
              <a:r>
                <a:rPr lang="en-US" sz="1600" dirty="0" smtClean="0">
                  <a:latin typeface="+mn-lt"/>
                </a:rPr>
                <a:t>0..*</a:t>
              </a:r>
            </a:p>
          </p:txBody>
        </p:sp>
        <p:sp>
          <p:nvSpPr>
            <p:cNvPr id="14" name="Text Box 14"/>
            <p:cNvSpPr txBox="1">
              <a:spLocks noChangeArrowheads="1"/>
            </p:cNvSpPr>
            <p:nvPr/>
          </p:nvSpPr>
          <p:spPr bwMode="auto">
            <a:xfrm>
              <a:off x="5102136" y="2497531"/>
              <a:ext cx="492040" cy="338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spcBef>
                  <a:spcPct val="50000"/>
                </a:spcBef>
                <a:defRPr/>
              </a:pPr>
              <a:r>
                <a:rPr lang="en-US" sz="1600" dirty="0" smtClean="0">
                  <a:latin typeface="+mn-lt"/>
                </a:rPr>
                <a:t>1..*</a:t>
              </a:r>
            </a:p>
          </p:txBody>
        </p:sp>
        <p:cxnSp>
          <p:nvCxnSpPr>
            <p:cNvPr id="15" name="Straight Connector 14"/>
            <p:cNvCxnSpPr>
              <a:stCxn id="8" idx="3"/>
              <a:endCxn id="9" idx="1"/>
            </p:cNvCxnSpPr>
            <p:nvPr/>
          </p:nvCxnSpPr>
          <p:spPr bwMode="auto">
            <a:xfrm flipV="1">
              <a:off x="4284714" y="2516588"/>
              <a:ext cx="1368190" cy="635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Elbow Connector 15"/>
            <p:cNvCxnSpPr>
              <a:stCxn id="8" idx="0"/>
              <a:endCxn id="9" idx="0"/>
            </p:cNvCxnSpPr>
            <p:nvPr/>
          </p:nvCxnSpPr>
          <p:spPr bwMode="auto">
            <a:xfrm rot="16200000" flipH="1">
              <a:off x="5035465" y="935554"/>
              <a:ext cx="28585" cy="2574482"/>
            </a:xfrm>
            <a:prstGeom prst="bentConnector3">
              <a:avLst>
                <a:gd name="adj1" fmla="val -82070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Elbow Connector 16"/>
            <p:cNvCxnSpPr>
              <a:stCxn id="8" idx="2"/>
              <a:endCxn id="9" idx="2"/>
            </p:cNvCxnSpPr>
            <p:nvPr/>
          </p:nvCxnSpPr>
          <p:spPr bwMode="auto">
            <a:xfrm rot="5400000" flipH="1" flipV="1">
              <a:off x="5030701" y="1529492"/>
              <a:ext cx="38114" cy="2574482"/>
            </a:xfrm>
            <a:prstGeom prst="bentConnector3">
              <a:avLst>
                <a:gd name="adj1" fmla="val -58114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 Box 14"/>
            <p:cNvSpPr txBox="1">
              <a:spLocks noChangeArrowheads="1"/>
            </p:cNvSpPr>
            <p:nvPr/>
          </p:nvSpPr>
          <p:spPr bwMode="auto">
            <a:xfrm>
              <a:off x="6038600" y="1902005"/>
              <a:ext cx="298399" cy="338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spcBef>
                  <a:spcPct val="50000"/>
                </a:spcBef>
                <a:defRPr/>
              </a:pPr>
              <a:r>
                <a:rPr lang="en-US" sz="1600" dirty="0" smtClean="0">
                  <a:latin typeface="+mn-lt"/>
                </a:rPr>
                <a:t>1</a:t>
              </a: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Examples of Basic Constraints</a:t>
            </a:r>
            <a:endParaRPr lang="en-US" dirty="0"/>
          </a:p>
        </p:txBody>
      </p:sp>
      <p:sp>
        <p:nvSpPr>
          <p:cNvPr id="3" name="Content Placeholder 2"/>
          <p:cNvSpPr>
            <a:spLocks noGrp="1"/>
          </p:cNvSpPr>
          <p:nvPr>
            <p:ph idx="1"/>
          </p:nvPr>
        </p:nvSpPr>
        <p:spPr>
          <a:xfrm>
            <a:off x="685800" y="3559175"/>
            <a:ext cx="7772400" cy="2536825"/>
          </a:xfrm>
        </p:spPr>
        <p:txBody>
          <a:bodyPr/>
          <a:lstStyle/>
          <a:p>
            <a:pPr>
              <a:buFontTx/>
              <a:buNone/>
              <a:defRPr/>
            </a:pPr>
            <a:r>
              <a:rPr lang="en-US" sz="1600" b="1" dirty="0"/>
              <a:t>context</a:t>
            </a:r>
            <a:r>
              <a:rPr lang="en-US" sz="1600" dirty="0"/>
              <a:t> Person </a:t>
            </a:r>
            <a:r>
              <a:rPr lang="en-US" sz="1600" b="1" dirty="0" err="1"/>
              <a:t>inv</a:t>
            </a:r>
            <a:r>
              <a:rPr lang="en-US" sz="1600" b="1" dirty="0"/>
              <a:t>:</a:t>
            </a:r>
          </a:p>
          <a:p>
            <a:pPr>
              <a:buFontTx/>
              <a:buNone/>
              <a:defRPr/>
            </a:pPr>
            <a:r>
              <a:rPr lang="en-US" sz="1600" dirty="0" smtClean="0"/>
              <a:t>	</a:t>
            </a:r>
            <a:r>
              <a:rPr lang="en-US" sz="1600" dirty="0" err="1" smtClean="0"/>
              <a:t>self.employer</a:t>
            </a:r>
            <a:r>
              <a:rPr lang="en-US" sz="1600" dirty="0" smtClean="0"/>
              <a:t> </a:t>
            </a:r>
            <a:r>
              <a:rPr lang="en-US" sz="1600" dirty="0"/>
              <a:t>= </a:t>
            </a:r>
            <a:r>
              <a:rPr lang="en-US" sz="1600" dirty="0" err="1"/>
              <a:t>self.Department.Company</a:t>
            </a:r>
            <a:endParaRPr lang="en-US" sz="1600" dirty="0"/>
          </a:p>
          <a:p>
            <a:pPr>
              <a:buFontTx/>
              <a:buNone/>
              <a:defRPr/>
            </a:pPr>
            <a:r>
              <a:rPr lang="en-US" sz="1600" b="1" dirty="0"/>
              <a:t>context</a:t>
            </a:r>
            <a:r>
              <a:rPr lang="en-US" sz="1600" dirty="0"/>
              <a:t> Company </a:t>
            </a:r>
            <a:r>
              <a:rPr lang="en-US" sz="1600" b="1" dirty="0" err="1"/>
              <a:t>inv</a:t>
            </a:r>
            <a:r>
              <a:rPr lang="en-US" sz="1600" b="1" dirty="0"/>
              <a:t>:</a:t>
            </a:r>
          </a:p>
          <a:p>
            <a:pPr>
              <a:buFontTx/>
              <a:buNone/>
              <a:defRPr/>
            </a:pPr>
            <a:r>
              <a:rPr lang="en-US" sz="1600" dirty="0" smtClean="0"/>
              <a:t>	</a:t>
            </a:r>
            <a:r>
              <a:rPr lang="en-US" sz="1600" dirty="0" err="1" smtClean="0"/>
              <a:t>self.employee</a:t>
            </a:r>
            <a:r>
              <a:rPr lang="en-US" sz="1600" dirty="0"/>
              <a:t>-&gt;select(</a:t>
            </a:r>
            <a:r>
              <a:rPr lang="en-US" sz="1600" dirty="0" err="1"/>
              <a:t>p:Person|p.age</a:t>
            </a:r>
            <a:r>
              <a:rPr lang="en-US" sz="1600" dirty="0"/>
              <a:t>() &lt; 18)-&gt;</a:t>
            </a:r>
            <a:r>
              <a:rPr lang="en-US" sz="1600" dirty="0" err="1"/>
              <a:t>isEmpty</a:t>
            </a:r>
            <a:r>
              <a:rPr lang="en-US" sz="1600" dirty="0"/>
              <a:t>()</a:t>
            </a:r>
          </a:p>
          <a:p>
            <a:pPr>
              <a:buFontTx/>
              <a:buNone/>
              <a:defRPr/>
            </a:pPr>
            <a:r>
              <a:rPr lang="en-US" sz="1600" b="1" dirty="0"/>
              <a:t>context</a:t>
            </a:r>
            <a:r>
              <a:rPr lang="en-US" sz="1600" dirty="0"/>
              <a:t> Person </a:t>
            </a:r>
            <a:r>
              <a:rPr lang="en-US" sz="1600" b="1" dirty="0" err="1"/>
              <a:t>inv</a:t>
            </a:r>
            <a:r>
              <a:rPr lang="en-US" sz="1600" b="1" dirty="0"/>
              <a:t>:</a:t>
            </a:r>
          </a:p>
          <a:p>
            <a:pPr>
              <a:buFontTx/>
              <a:buNone/>
              <a:defRPr/>
            </a:pPr>
            <a:r>
              <a:rPr lang="en-US" sz="1600" dirty="0" smtClean="0"/>
              <a:t>	</a:t>
            </a:r>
            <a:r>
              <a:rPr lang="en-US" sz="1600" dirty="0" err="1" smtClean="0"/>
              <a:t>self.employer.Grade</a:t>
            </a:r>
            <a:r>
              <a:rPr lang="en-US" sz="1600" dirty="0"/>
              <a:t>-&gt;includes(</a:t>
            </a:r>
            <a:r>
              <a:rPr lang="en-US" sz="1600" dirty="0" err="1"/>
              <a:t>self.contract.grade</a:t>
            </a:r>
            <a:r>
              <a:rPr lang="en-US" sz="1600" dirty="0"/>
              <a:t>)</a:t>
            </a:r>
          </a:p>
          <a:p>
            <a:pPr>
              <a:buFontTx/>
              <a:buNone/>
              <a:defRPr/>
            </a:pPr>
            <a:r>
              <a:rPr lang="en-US" sz="1600" b="1" dirty="0"/>
              <a:t>context</a:t>
            </a:r>
            <a:r>
              <a:rPr lang="en-US" sz="1600" dirty="0"/>
              <a:t> Department </a:t>
            </a:r>
            <a:r>
              <a:rPr lang="en-US" sz="1600" b="1" dirty="0" err="1"/>
              <a:t>inv</a:t>
            </a:r>
            <a:r>
              <a:rPr lang="en-US" sz="1600" b="1" dirty="0"/>
              <a:t>:</a:t>
            </a:r>
          </a:p>
          <a:p>
            <a:pPr>
              <a:buFontTx/>
              <a:buNone/>
              <a:defRPr/>
            </a:pPr>
            <a:r>
              <a:rPr lang="en-US" sz="1600" dirty="0" smtClean="0"/>
              <a:t>	</a:t>
            </a:r>
            <a:r>
              <a:rPr lang="en-US" sz="1600" dirty="0" err="1" smtClean="0"/>
              <a:t>self.Company.employee</a:t>
            </a:r>
            <a:r>
              <a:rPr lang="en-US" sz="1600" dirty="0"/>
              <a:t>-&gt;</a:t>
            </a:r>
            <a:r>
              <a:rPr lang="en-US" sz="1600" dirty="0" err="1"/>
              <a:t>includesAll</a:t>
            </a:r>
            <a:r>
              <a:rPr lang="en-US" sz="1600" dirty="0"/>
              <a:t>(</a:t>
            </a:r>
            <a:r>
              <a:rPr lang="en-US" sz="1600" dirty="0" err="1"/>
              <a:t>self.staff</a:t>
            </a:r>
            <a:r>
              <a:rPr lang="en-US" sz="1600" dirty="0"/>
              <a:t>)</a:t>
            </a:r>
          </a:p>
          <a:p>
            <a:pPr>
              <a:buFontTx/>
              <a:buNone/>
              <a:defRPr/>
            </a:pPr>
            <a:endParaRPr lang="en-US" sz="1600" dirty="0"/>
          </a:p>
          <a:p>
            <a:pPr>
              <a:defRPr/>
            </a:pPr>
            <a:endParaRPr lang="en-US" sz="1600" dirty="0"/>
          </a:p>
          <a:p>
            <a:pPr>
              <a:defRPr/>
            </a:pPr>
            <a:endParaRPr lang="en-US" sz="16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337F8F3D-F15C-E941-B04A-BDB8F3F11A48}" type="slidenum">
              <a:rPr lang="en-US" smtClean="0"/>
              <a:pPr>
                <a:defRPr/>
              </a:pPr>
              <a:t>84</a:t>
            </a:fld>
            <a:endParaRPr lang="en-US"/>
          </a:p>
        </p:txBody>
      </p:sp>
      <p:cxnSp>
        <p:nvCxnSpPr>
          <p:cNvPr id="6" name="Elbow Connector 5"/>
          <p:cNvCxnSpPr>
            <a:stCxn id="22" idx="0"/>
            <a:endCxn id="9" idx="1"/>
          </p:cNvCxnSpPr>
          <p:nvPr/>
        </p:nvCxnSpPr>
        <p:spPr bwMode="auto">
          <a:xfrm rot="5400000" flipH="1" flipV="1">
            <a:off x="3019425" y="546100"/>
            <a:ext cx="293688" cy="2154238"/>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Elbow Connector 6"/>
          <p:cNvCxnSpPr>
            <a:stCxn id="22" idx="1"/>
            <a:endCxn id="22" idx="2"/>
          </p:cNvCxnSpPr>
          <p:nvPr/>
        </p:nvCxnSpPr>
        <p:spPr bwMode="auto">
          <a:xfrm rot="10800000" flipH="1" flipV="1">
            <a:off x="1412875" y="2413000"/>
            <a:ext cx="676275" cy="642938"/>
          </a:xfrm>
          <a:prstGeom prst="bentConnector4">
            <a:avLst>
              <a:gd name="adj1" fmla="val -33815"/>
              <a:gd name="adj2" fmla="val 13551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3911" name="Group 7"/>
          <p:cNvGrpSpPr>
            <a:grpSpLocks/>
          </p:cNvGrpSpPr>
          <p:nvPr/>
        </p:nvGrpSpPr>
        <p:grpSpPr bwMode="auto">
          <a:xfrm>
            <a:off x="4000500" y="1196975"/>
            <a:ext cx="1706563" cy="501650"/>
            <a:chOff x="3424737" y="1303327"/>
            <a:chExt cx="1706369" cy="502045"/>
          </a:xfrm>
        </p:grpSpPr>
        <p:sp>
          <p:nvSpPr>
            <p:cNvPr id="9" name="Rectangle 8"/>
            <p:cNvSpPr>
              <a:spLocks noChangeArrowheads="1"/>
            </p:cNvSpPr>
            <p:nvPr/>
          </p:nvSpPr>
          <p:spPr bwMode="auto">
            <a:xfrm>
              <a:off x="3667597" y="1358934"/>
              <a:ext cx="1187315" cy="446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Department</a:t>
              </a:r>
            </a:p>
          </p:txBody>
        </p:sp>
        <p:sp>
          <p:nvSpPr>
            <p:cNvPr id="10" name="TextBox 9"/>
            <p:cNvSpPr txBox="1"/>
            <p:nvPr/>
          </p:nvSpPr>
          <p:spPr>
            <a:xfrm>
              <a:off x="3424737" y="1303327"/>
              <a:ext cx="269844" cy="276443"/>
            </a:xfrm>
            <a:prstGeom prst="rect">
              <a:avLst/>
            </a:prstGeom>
            <a:noFill/>
          </p:spPr>
          <p:txBody>
            <a:bodyPr wrap="none">
              <a:spAutoFit/>
            </a:bodyPr>
            <a:lstStyle/>
            <a:p>
              <a:pPr>
                <a:defRPr/>
              </a:pPr>
              <a:r>
                <a:rPr lang="en-US" sz="1200" dirty="0">
                  <a:latin typeface="+mn-lt"/>
                </a:rPr>
                <a:t>1</a:t>
              </a:r>
            </a:p>
          </p:txBody>
        </p:sp>
        <p:sp>
          <p:nvSpPr>
            <p:cNvPr id="11" name="TextBox 10"/>
            <p:cNvSpPr txBox="1"/>
            <p:nvPr/>
          </p:nvSpPr>
          <p:spPr>
            <a:xfrm>
              <a:off x="4881896" y="1312859"/>
              <a:ext cx="249210" cy="276443"/>
            </a:xfrm>
            <a:prstGeom prst="rect">
              <a:avLst/>
            </a:prstGeom>
            <a:noFill/>
          </p:spPr>
          <p:txBody>
            <a:bodyPr wrap="none">
              <a:spAutoFit/>
            </a:bodyPr>
            <a:lstStyle/>
            <a:p>
              <a:pPr>
                <a:defRPr/>
              </a:pPr>
              <a:r>
                <a:rPr lang="en-US" sz="1200" dirty="0">
                  <a:latin typeface="+mn-lt"/>
                </a:rPr>
                <a:t>*</a:t>
              </a:r>
            </a:p>
          </p:txBody>
        </p:sp>
      </p:grpSp>
      <p:cxnSp>
        <p:nvCxnSpPr>
          <p:cNvPr id="12" name="Elbow Connector 11"/>
          <p:cNvCxnSpPr>
            <a:stCxn id="9" idx="3"/>
            <a:endCxn id="123933" idx="0"/>
          </p:cNvCxnSpPr>
          <p:nvPr/>
        </p:nvCxnSpPr>
        <p:spPr bwMode="auto">
          <a:xfrm>
            <a:off x="5430838" y="1476375"/>
            <a:ext cx="2181225" cy="188913"/>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Elbow Connector 12"/>
          <p:cNvCxnSpPr>
            <a:stCxn id="32" idx="1"/>
            <a:endCxn id="23" idx="3"/>
          </p:cNvCxnSpPr>
          <p:nvPr/>
        </p:nvCxnSpPr>
        <p:spPr bwMode="auto">
          <a:xfrm rot="10800000" flipV="1">
            <a:off x="2765425" y="2124075"/>
            <a:ext cx="4271963" cy="238125"/>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3914" name="Group 13"/>
          <p:cNvGrpSpPr>
            <a:grpSpLocks/>
          </p:cNvGrpSpPr>
          <p:nvPr/>
        </p:nvGrpSpPr>
        <p:grpSpPr bwMode="auto">
          <a:xfrm>
            <a:off x="655638" y="1450975"/>
            <a:ext cx="2968625" cy="1901825"/>
            <a:chOff x="79126" y="2793073"/>
            <a:chExt cx="2968426" cy="1902021"/>
          </a:xfrm>
        </p:grpSpPr>
        <p:grpSp>
          <p:nvGrpSpPr>
            <p:cNvPr id="123935" name="Group 14"/>
            <p:cNvGrpSpPr>
              <a:grpSpLocks/>
            </p:cNvGrpSpPr>
            <p:nvPr/>
          </p:nvGrpSpPr>
          <p:grpSpPr bwMode="auto">
            <a:xfrm>
              <a:off x="79126" y="2793073"/>
              <a:ext cx="2109975" cy="1902021"/>
              <a:chOff x="-900549" y="1568146"/>
              <a:chExt cx="2109975" cy="1902021"/>
            </a:xfrm>
          </p:grpSpPr>
          <p:grpSp>
            <p:nvGrpSpPr>
              <p:cNvPr id="123938" name="Group 17"/>
              <p:cNvGrpSpPr>
                <a:grpSpLocks/>
              </p:cNvGrpSpPr>
              <p:nvPr/>
            </p:nvGrpSpPr>
            <p:grpSpPr bwMode="auto">
              <a:xfrm>
                <a:off x="-142626" y="1568146"/>
                <a:ext cx="1352052" cy="1606300"/>
                <a:chOff x="299885" y="4581128"/>
                <a:chExt cx="1352052" cy="1606300"/>
              </a:xfrm>
            </p:grpSpPr>
            <p:sp>
              <p:nvSpPr>
                <p:cNvPr id="22" name="Rectangle 21"/>
                <p:cNvSpPr>
                  <a:spLocks noChangeArrowheads="1"/>
                </p:cNvSpPr>
                <p:nvPr/>
              </p:nvSpPr>
              <p:spPr bwMode="auto">
                <a:xfrm>
                  <a:off x="299148" y="4900249"/>
                  <a:ext cx="1352460" cy="12875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Person</a:t>
                  </a:r>
                </a:p>
              </p:txBody>
            </p:sp>
            <p:sp>
              <p:nvSpPr>
                <p:cNvPr id="23" name="Rectangle 22"/>
                <p:cNvSpPr>
                  <a:spLocks noChangeArrowheads="1"/>
                </p:cNvSpPr>
                <p:nvPr/>
              </p:nvSpPr>
              <p:spPr bwMode="auto">
                <a:xfrm>
                  <a:off x="299148" y="5228895"/>
                  <a:ext cx="1352460" cy="52710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name:String</a:t>
                  </a:r>
                  <a:endParaRPr lang="en-US" sz="1400" dirty="0">
                    <a:latin typeface="+mn-lt"/>
                  </a:endParaRPr>
                </a:p>
                <a:p>
                  <a:pPr marL="88900" indent="-88900">
                    <a:buFontTx/>
                    <a:buChar char="-"/>
                    <a:defRPr/>
                  </a:pPr>
                  <a:r>
                    <a:rPr lang="en-US" sz="1400" dirty="0">
                      <a:latin typeface="+mn-lt"/>
                    </a:rPr>
                    <a:t>age: Integer</a:t>
                  </a:r>
                </a:p>
                <a:p>
                  <a:pPr>
                    <a:spcBef>
                      <a:spcPts val="600"/>
                    </a:spcBef>
                    <a:defRPr/>
                  </a:pPr>
                  <a:r>
                    <a:rPr lang="en-US" sz="1400" dirty="0">
                      <a:latin typeface="+mn-lt"/>
                    </a:rPr>
                    <a:t>+ age():Integer</a:t>
                  </a:r>
                </a:p>
              </p:txBody>
            </p:sp>
            <p:sp>
              <p:nvSpPr>
                <p:cNvPr id="24" name="TextBox 23"/>
                <p:cNvSpPr txBox="1"/>
                <p:nvPr/>
              </p:nvSpPr>
              <p:spPr>
                <a:xfrm>
                  <a:off x="705521" y="4611294"/>
                  <a:ext cx="247634" cy="276254"/>
                </a:xfrm>
                <a:prstGeom prst="rect">
                  <a:avLst/>
                </a:prstGeom>
                <a:noFill/>
              </p:spPr>
              <p:txBody>
                <a:bodyPr wrap="none">
                  <a:spAutoFit/>
                </a:bodyPr>
                <a:lstStyle/>
                <a:p>
                  <a:pPr>
                    <a:defRPr/>
                  </a:pPr>
                  <a:r>
                    <a:rPr lang="en-US" sz="1200" dirty="0">
                      <a:latin typeface="+mn-lt"/>
                    </a:rPr>
                    <a:t>*</a:t>
                  </a:r>
                </a:p>
              </p:txBody>
            </p:sp>
            <p:sp>
              <p:nvSpPr>
                <p:cNvPr id="25" name="TextBox 24"/>
                <p:cNvSpPr txBox="1"/>
                <p:nvPr/>
              </p:nvSpPr>
              <p:spPr>
                <a:xfrm>
                  <a:off x="1010301" y="4581128"/>
                  <a:ext cx="479393" cy="277842"/>
                </a:xfrm>
                <a:prstGeom prst="rect">
                  <a:avLst/>
                </a:prstGeom>
                <a:noFill/>
              </p:spPr>
              <p:txBody>
                <a:bodyPr wrap="none">
                  <a:spAutoFit/>
                </a:bodyPr>
                <a:lstStyle/>
                <a:p>
                  <a:pPr>
                    <a:defRPr/>
                  </a:pPr>
                  <a:r>
                    <a:rPr lang="en-US" sz="1200" dirty="0">
                      <a:latin typeface="+mn-lt"/>
                    </a:rPr>
                    <a:t>staff</a:t>
                  </a:r>
                </a:p>
              </p:txBody>
            </p:sp>
          </p:grpSp>
          <p:sp>
            <p:nvSpPr>
              <p:cNvPr id="19" name="TextBox 18"/>
              <p:cNvSpPr txBox="1"/>
              <p:nvPr/>
            </p:nvSpPr>
            <p:spPr>
              <a:xfrm>
                <a:off x="-765621" y="2503280"/>
                <a:ext cx="441296" cy="277841"/>
              </a:xfrm>
              <a:prstGeom prst="rect">
                <a:avLst/>
              </a:prstGeom>
              <a:noFill/>
            </p:spPr>
            <p:txBody>
              <a:bodyPr wrap="none">
                <a:spAutoFit/>
              </a:bodyPr>
              <a:lstStyle/>
              <a:p>
                <a:pPr>
                  <a:defRPr/>
                </a:pPr>
                <a:r>
                  <a:rPr lang="en-US" sz="1200" dirty="0">
                    <a:latin typeface="+mn-lt"/>
                  </a:rPr>
                  <a:t>0..1</a:t>
                </a:r>
              </a:p>
            </p:txBody>
          </p:sp>
          <p:sp>
            <p:nvSpPr>
              <p:cNvPr id="20" name="TextBox 19"/>
              <p:cNvSpPr txBox="1"/>
              <p:nvPr/>
            </p:nvSpPr>
            <p:spPr>
              <a:xfrm>
                <a:off x="580489" y="3193914"/>
                <a:ext cx="249221" cy="276253"/>
              </a:xfrm>
              <a:prstGeom prst="rect">
                <a:avLst/>
              </a:prstGeom>
              <a:noFill/>
            </p:spPr>
            <p:txBody>
              <a:bodyPr wrap="none">
                <a:spAutoFit/>
              </a:bodyPr>
              <a:lstStyle/>
              <a:p>
                <a:pPr>
                  <a:defRPr/>
                </a:pPr>
                <a:r>
                  <a:rPr lang="en-US" sz="1200" dirty="0">
                    <a:latin typeface="+mn-lt"/>
                  </a:rPr>
                  <a:t>*</a:t>
                </a:r>
              </a:p>
            </p:txBody>
          </p:sp>
          <p:sp>
            <p:nvSpPr>
              <p:cNvPr id="21" name="TextBox 20"/>
              <p:cNvSpPr txBox="1"/>
              <p:nvPr/>
            </p:nvSpPr>
            <p:spPr>
              <a:xfrm>
                <a:off x="-900549" y="2215913"/>
                <a:ext cx="792109" cy="276253"/>
              </a:xfrm>
              <a:prstGeom prst="rect">
                <a:avLst/>
              </a:prstGeom>
              <a:noFill/>
            </p:spPr>
            <p:txBody>
              <a:bodyPr wrap="none">
                <a:spAutoFit/>
              </a:bodyPr>
              <a:lstStyle/>
              <a:p>
                <a:pPr>
                  <a:defRPr/>
                </a:pPr>
                <a:r>
                  <a:rPr lang="en-US" sz="1200" dirty="0">
                    <a:latin typeface="+mn-lt"/>
                  </a:rPr>
                  <a:t>manager</a:t>
                </a:r>
              </a:p>
            </p:txBody>
          </p:sp>
        </p:grpSp>
        <p:sp>
          <p:nvSpPr>
            <p:cNvPr id="16" name="TextBox 15"/>
            <p:cNvSpPr txBox="1"/>
            <p:nvPr/>
          </p:nvSpPr>
          <p:spPr>
            <a:xfrm>
              <a:off x="2195121" y="3647236"/>
              <a:ext cx="415897" cy="276253"/>
            </a:xfrm>
            <a:prstGeom prst="rect">
              <a:avLst/>
            </a:prstGeom>
            <a:noFill/>
          </p:spPr>
          <p:txBody>
            <a:bodyPr wrap="none">
              <a:spAutoFit/>
            </a:bodyPr>
            <a:lstStyle/>
            <a:p>
              <a:pPr>
                <a:defRPr/>
              </a:pPr>
              <a:r>
                <a:rPr lang="en-US" sz="1200" dirty="0">
                  <a:latin typeface="+mn-lt"/>
                </a:rPr>
                <a:t>1..*</a:t>
              </a:r>
            </a:p>
          </p:txBody>
        </p:sp>
        <p:sp>
          <p:nvSpPr>
            <p:cNvPr id="17" name="TextBox 16"/>
            <p:cNvSpPr txBox="1"/>
            <p:nvPr/>
          </p:nvSpPr>
          <p:spPr>
            <a:xfrm>
              <a:off x="2195121" y="3369395"/>
              <a:ext cx="852431" cy="277841"/>
            </a:xfrm>
            <a:prstGeom prst="rect">
              <a:avLst/>
            </a:prstGeom>
            <a:noFill/>
          </p:spPr>
          <p:txBody>
            <a:bodyPr wrap="none">
              <a:spAutoFit/>
            </a:bodyPr>
            <a:lstStyle/>
            <a:p>
              <a:pPr>
                <a:defRPr/>
              </a:pPr>
              <a:r>
                <a:rPr lang="en-US" sz="1200" dirty="0">
                  <a:latin typeface="+mn-lt"/>
                </a:rPr>
                <a:t>employee</a:t>
              </a:r>
            </a:p>
          </p:txBody>
        </p:sp>
      </p:grpSp>
      <p:cxnSp>
        <p:nvCxnSpPr>
          <p:cNvPr id="26" name="Straight Connector 25"/>
          <p:cNvCxnSpPr>
            <a:stCxn id="32" idx="2"/>
            <a:endCxn id="37" idx="0"/>
          </p:cNvCxnSpPr>
          <p:nvPr/>
        </p:nvCxnSpPr>
        <p:spPr bwMode="auto">
          <a:xfrm>
            <a:off x="7631113" y="2347913"/>
            <a:ext cx="19050" cy="5635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3916" name="Group 26"/>
          <p:cNvGrpSpPr>
            <a:grpSpLocks/>
          </p:cNvGrpSpPr>
          <p:nvPr/>
        </p:nvGrpSpPr>
        <p:grpSpPr bwMode="auto">
          <a:xfrm>
            <a:off x="6275388" y="1593850"/>
            <a:ext cx="1949450" cy="1044575"/>
            <a:chOff x="5698639" y="1795758"/>
            <a:chExt cx="1950472" cy="1044340"/>
          </a:xfrm>
        </p:grpSpPr>
        <p:grpSp>
          <p:nvGrpSpPr>
            <p:cNvPr id="123928" name="Group 27"/>
            <p:cNvGrpSpPr>
              <a:grpSpLocks/>
            </p:cNvGrpSpPr>
            <p:nvPr/>
          </p:nvGrpSpPr>
          <p:grpSpPr bwMode="auto">
            <a:xfrm>
              <a:off x="6461661" y="1795758"/>
              <a:ext cx="1187450" cy="753003"/>
              <a:chOff x="7507288" y="633884"/>
              <a:chExt cx="1187450" cy="753003"/>
            </a:xfrm>
          </p:grpSpPr>
          <p:sp>
            <p:nvSpPr>
              <p:cNvPr id="32" name="Rectangle 31"/>
              <p:cNvSpPr>
                <a:spLocks noChangeArrowheads="1"/>
              </p:cNvSpPr>
              <p:nvPr/>
            </p:nvSpPr>
            <p:spPr bwMode="auto">
              <a:xfrm>
                <a:off x="7506666" y="940203"/>
                <a:ext cx="1188072" cy="4459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Company</a:t>
                </a:r>
              </a:p>
            </p:txBody>
          </p:sp>
          <p:sp>
            <p:nvSpPr>
              <p:cNvPr id="123933" name="Diamond 32"/>
              <p:cNvSpPr>
                <a:spLocks noChangeAspect="1"/>
              </p:cNvSpPr>
              <p:nvPr/>
            </p:nvSpPr>
            <p:spPr bwMode="auto">
              <a:xfrm>
                <a:off x="7967663" y="705272"/>
                <a:ext cx="228600" cy="228600"/>
              </a:xfrm>
              <a:prstGeom prst="diamond">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8208708" y="633884"/>
                <a:ext cx="271604" cy="276163"/>
              </a:xfrm>
              <a:prstGeom prst="rect">
                <a:avLst/>
              </a:prstGeom>
              <a:noFill/>
            </p:spPr>
            <p:txBody>
              <a:bodyPr wrap="none">
                <a:spAutoFit/>
              </a:bodyPr>
              <a:lstStyle/>
              <a:p>
                <a:pPr>
                  <a:defRPr/>
                </a:pPr>
                <a:r>
                  <a:rPr lang="en-US" sz="1200" dirty="0">
                    <a:latin typeface="+mn-lt"/>
                  </a:rPr>
                  <a:t>1</a:t>
                </a:r>
              </a:p>
            </p:txBody>
          </p:sp>
        </p:grpSp>
        <p:sp>
          <p:nvSpPr>
            <p:cNvPr id="29" name="TextBox 28"/>
            <p:cNvSpPr txBox="1"/>
            <p:nvPr/>
          </p:nvSpPr>
          <p:spPr>
            <a:xfrm>
              <a:off x="5698639" y="2346497"/>
              <a:ext cx="817991" cy="276163"/>
            </a:xfrm>
            <a:prstGeom prst="rect">
              <a:avLst/>
            </a:prstGeom>
            <a:noFill/>
          </p:spPr>
          <p:txBody>
            <a:bodyPr wrap="none">
              <a:spAutoFit/>
            </a:bodyPr>
            <a:lstStyle/>
            <a:p>
              <a:pPr>
                <a:defRPr/>
              </a:pPr>
              <a:r>
                <a:rPr lang="en-US" sz="1200" dirty="0">
                  <a:latin typeface="+mn-lt"/>
                </a:rPr>
                <a:t>employer</a:t>
              </a:r>
            </a:p>
          </p:txBody>
        </p:sp>
        <p:sp>
          <p:nvSpPr>
            <p:cNvPr id="30" name="TextBox 29"/>
            <p:cNvSpPr txBox="1"/>
            <p:nvPr/>
          </p:nvSpPr>
          <p:spPr>
            <a:xfrm>
              <a:off x="6083015" y="2048114"/>
              <a:ext cx="270016" cy="277750"/>
            </a:xfrm>
            <a:prstGeom prst="rect">
              <a:avLst/>
            </a:prstGeom>
            <a:noFill/>
          </p:spPr>
          <p:txBody>
            <a:bodyPr wrap="none">
              <a:spAutoFit/>
            </a:bodyPr>
            <a:lstStyle/>
            <a:p>
              <a:pPr>
                <a:defRPr/>
              </a:pPr>
              <a:r>
                <a:rPr lang="en-US" sz="1200" dirty="0">
                  <a:latin typeface="+mn-lt"/>
                </a:rPr>
                <a:t>1</a:t>
              </a:r>
            </a:p>
          </p:txBody>
        </p:sp>
        <p:sp>
          <p:nvSpPr>
            <p:cNvPr id="31" name="TextBox 30"/>
            <p:cNvSpPr txBox="1"/>
            <p:nvPr/>
          </p:nvSpPr>
          <p:spPr>
            <a:xfrm>
              <a:off x="7171022" y="2562348"/>
              <a:ext cx="270016" cy="277750"/>
            </a:xfrm>
            <a:prstGeom prst="rect">
              <a:avLst/>
            </a:prstGeom>
            <a:noFill/>
          </p:spPr>
          <p:txBody>
            <a:bodyPr wrap="none">
              <a:spAutoFit/>
            </a:bodyPr>
            <a:lstStyle/>
            <a:p>
              <a:pPr>
                <a:defRPr/>
              </a:pPr>
              <a:r>
                <a:rPr lang="en-US" sz="1200" dirty="0">
                  <a:latin typeface="+mn-lt"/>
                </a:rPr>
                <a:t>1</a:t>
              </a:r>
            </a:p>
          </p:txBody>
        </p:sp>
      </p:grpSp>
      <p:cxnSp>
        <p:nvCxnSpPr>
          <p:cNvPr id="35" name="Straight Connector 34"/>
          <p:cNvCxnSpPr>
            <a:stCxn id="42" idx="3"/>
            <a:endCxn id="37" idx="1"/>
          </p:cNvCxnSpPr>
          <p:nvPr/>
        </p:nvCxnSpPr>
        <p:spPr bwMode="auto">
          <a:xfrm>
            <a:off x="6024563" y="3286125"/>
            <a:ext cx="1031875" cy="936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3918" name="Group 35"/>
          <p:cNvGrpSpPr>
            <a:grpSpLocks/>
          </p:cNvGrpSpPr>
          <p:nvPr/>
        </p:nvGrpSpPr>
        <p:grpSpPr bwMode="auto">
          <a:xfrm>
            <a:off x="6745288" y="2601913"/>
            <a:ext cx="1498600" cy="1244600"/>
            <a:chOff x="6040882" y="3384837"/>
            <a:chExt cx="1499626" cy="1244812"/>
          </a:xfrm>
        </p:grpSpPr>
        <p:sp>
          <p:nvSpPr>
            <p:cNvPr id="37" name="Rectangle 36"/>
            <p:cNvSpPr>
              <a:spLocks noChangeArrowheads="1"/>
            </p:cNvSpPr>
            <p:nvPr/>
          </p:nvSpPr>
          <p:spPr bwMode="auto">
            <a:xfrm>
              <a:off x="6353833" y="3694452"/>
              <a:ext cx="1186675" cy="9351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Grade</a:t>
              </a:r>
            </a:p>
          </p:txBody>
        </p:sp>
        <p:sp>
          <p:nvSpPr>
            <p:cNvPr id="38" name="Rectangle 37"/>
            <p:cNvSpPr>
              <a:spLocks noChangeArrowheads="1"/>
            </p:cNvSpPr>
            <p:nvPr/>
          </p:nvSpPr>
          <p:spPr bwMode="auto">
            <a:xfrm>
              <a:off x="6353833" y="4054876"/>
              <a:ext cx="1186675" cy="28738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salary:Real</a:t>
              </a:r>
              <a:endParaRPr lang="en-US" sz="1400" dirty="0">
                <a:latin typeface="+mn-lt"/>
              </a:endParaRPr>
            </a:p>
          </p:txBody>
        </p:sp>
        <p:sp>
          <p:nvSpPr>
            <p:cNvPr id="39" name="TextBox 38"/>
            <p:cNvSpPr txBox="1"/>
            <p:nvPr/>
          </p:nvSpPr>
          <p:spPr>
            <a:xfrm>
              <a:off x="7046457" y="3384837"/>
              <a:ext cx="249409" cy="276272"/>
            </a:xfrm>
            <a:prstGeom prst="rect">
              <a:avLst/>
            </a:prstGeom>
            <a:noFill/>
          </p:spPr>
          <p:txBody>
            <a:bodyPr wrap="none">
              <a:spAutoFit/>
            </a:bodyPr>
            <a:lstStyle/>
            <a:p>
              <a:pPr>
                <a:defRPr/>
              </a:pPr>
              <a:r>
                <a:rPr lang="en-US" sz="1200" dirty="0">
                  <a:latin typeface="+mn-lt"/>
                </a:rPr>
                <a:t>*</a:t>
              </a:r>
            </a:p>
          </p:txBody>
        </p:sp>
        <p:sp>
          <p:nvSpPr>
            <p:cNvPr id="40" name="TextBox 39"/>
            <p:cNvSpPr txBox="1"/>
            <p:nvPr/>
          </p:nvSpPr>
          <p:spPr>
            <a:xfrm>
              <a:off x="6040882" y="3829413"/>
              <a:ext cx="270060" cy="277859"/>
            </a:xfrm>
            <a:prstGeom prst="rect">
              <a:avLst/>
            </a:prstGeom>
            <a:noFill/>
          </p:spPr>
          <p:txBody>
            <a:bodyPr wrap="none">
              <a:spAutoFit/>
            </a:bodyPr>
            <a:lstStyle/>
            <a:p>
              <a:pPr>
                <a:defRPr/>
              </a:pPr>
              <a:r>
                <a:rPr lang="en-US" sz="1200" dirty="0">
                  <a:latin typeface="+mn-lt"/>
                </a:rPr>
                <a:t>1</a:t>
              </a:r>
            </a:p>
          </p:txBody>
        </p:sp>
      </p:grpSp>
      <p:grpSp>
        <p:nvGrpSpPr>
          <p:cNvPr id="123919" name="Group 40"/>
          <p:cNvGrpSpPr>
            <a:grpSpLocks/>
          </p:cNvGrpSpPr>
          <p:nvPr/>
        </p:nvGrpSpPr>
        <p:grpSpPr bwMode="auto">
          <a:xfrm>
            <a:off x="4837113" y="2817813"/>
            <a:ext cx="1416050" cy="935037"/>
            <a:chOff x="4260735" y="3765789"/>
            <a:chExt cx="1416439" cy="935037"/>
          </a:xfrm>
        </p:grpSpPr>
        <p:sp>
          <p:nvSpPr>
            <p:cNvPr id="42" name="Rectangle 41"/>
            <p:cNvSpPr>
              <a:spLocks noChangeArrowheads="1"/>
            </p:cNvSpPr>
            <p:nvPr/>
          </p:nvSpPr>
          <p:spPr bwMode="auto">
            <a:xfrm>
              <a:off x="4260735" y="3765789"/>
              <a:ext cx="1187776"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Contract</a:t>
              </a:r>
            </a:p>
          </p:txBody>
        </p:sp>
        <p:sp>
          <p:nvSpPr>
            <p:cNvPr id="43" name="Rectangle 42"/>
            <p:cNvSpPr>
              <a:spLocks noChangeArrowheads="1"/>
            </p:cNvSpPr>
            <p:nvPr/>
          </p:nvSpPr>
          <p:spPr bwMode="auto">
            <a:xfrm>
              <a:off x="4260735" y="4126151"/>
              <a:ext cx="1187776"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start:Date</a:t>
              </a:r>
              <a:endParaRPr lang="en-US" sz="1400" dirty="0">
                <a:latin typeface="+mn-lt"/>
              </a:endParaRPr>
            </a:p>
          </p:txBody>
        </p:sp>
        <p:sp>
          <p:nvSpPr>
            <p:cNvPr id="44" name="TextBox 43"/>
            <p:cNvSpPr txBox="1"/>
            <p:nvPr/>
          </p:nvSpPr>
          <p:spPr>
            <a:xfrm>
              <a:off x="5427868" y="3916601"/>
              <a:ext cx="249306" cy="276225"/>
            </a:xfrm>
            <a:prstGeom prst="rect">
              <a:avLst/>
            </a:prstGeom>
            <a:noFill/>
          </p:spPr>
          <p:txBody>
            <a:bodyPr wrap="none">
              <a:spAutoFit/>
            </a:bodyPr>
            <a:lstStyle/>
            <a:p>
              <a:pPr>
                <a:defRPr/>
              </a:pPr>
              <a:r>
                <a:rPr lang="en-US" sz="1200" dirty="0">
                  <a:latin typeface="+mn-lt"/>
                </a:rPr>
                <a:t>*</a:t>
              </a:r>
            </a:p>
          </p:txBody>
        </p:sp>
      </p:grpSp>
      <p:cxnSp>
        <p:nvCxnSpPr>
          <p:cNvPr id="45" name="Straight Connector 44"/>
          <p:cNvCxnSpPr>
            <a:stCxn id="42" idx="0"/>
          </p:cNvCxnSpPr>
          <p:nvPr/>
        </p:nvCxnSpPr>
        <p:spPr bwMode="auto">
          <a:xfrm flipH="1" flipV="1">
            <a:off x="4837113" y="2386013"/>
            <a:ext cx="593725" cy="4318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pPr>
              <a:defRPr/>
            </a:pPr>
            <a:r>
              <a:rPr lang="en-US" smtClean="0"/>
              <a:t>SYSC-3120—Software Requirements Engineering </a:t>
            </a:r>
            <a:endParaRPr lang="en-US"/>
          </a:p>
        </p:txBody>
      </p:sp>
      <p:sp>
        <p:nvSpPr>
          <p:cNvPr id="8" name="Slide Number Placeholder 3"/>
          <p:cNvSpPr>
            <a:spLocks noGrp="1"/>
          </p:cNvSpPr>
          <p:nvPr>
            <p:ph type="sldNum" sz="quarter" idx="11"/>
          </p:nvPr>
        </p:nvSpPr>
        <p:spPr/>
        <p:txBody>
          <a:bodyPr/>
          <a:lstStyle/>
          <a:p>
            <a:pPr>
              <a:defRPr/>
            </a:pPr>
            <a:fld id="{5A83329A-F412-B548-9E49-CF2DBC84A678}" type="slidenum">
              <a:rPr lang="en-US"/>
              <a:pPr>
                <a:defRPr/>
              </a:pPr>
              <a:t>85</a:t>
            </a:fld>
            <a:endParaRPr lang="en-US"/>
          </a:p>
        </p:txBody>
      </p:sp>
      <p:sp>
        <p:nvSpPr>
          <p:cNvPr id="454658" name="Rectangle 2"/>
          <p:cNvSpPr>
            <a:spLocks noGrp="1" noChangeArrowheads="1"/>
          </p:cNvSpPr>
          <p:nvPr>
            <p:ph type="title"/>
          </p:nvPr>
        </p:nvSpPr>
        <p:spPr/>
        <p:txBody>
          <a:bodyPr/>
          <a:lstStyle/>
          <a:p>
            <a:pPr>
              <a:defRPr/>
            </a:pPr>
            <a:r>
              <a:rPr lang="en-US"/>
              <a:t>Examples of Basic Constraints</a:t>
            </a:r>
          </a:p>
        </p:txBody>
      </p:sp>
      <p:grpSp>
        <p:nvGrpSpPr>
          <p:cNvPr id="124932" name="Group 3"/>
          <p:cNvGrpSpPr>
            <a:grpSpLocks/>
          </p:cNvGrpSpPr>
          <p:nvPr/>
        </p:nvGrpSpPr>
        <p:grpSpPr bwMode="auto">
          <a:xfrm>
            <a:off x="5724525" y="1720850"/>
            <a:ext cx="2035175" cy="1463675"/>
            <a:chOff x="1632" y="1104"/>
            <a:chExt cx="2544" cy="1296"/>
          </a:xfrm>
        </p:grpSpPr>
        <p:sp>
          <p:nvSpPr>
            <p:cNvPr id="125958" name="Rectangle 4"/>
            <p:cNvSpPr>
              <a:spLocks noChangeArrowheads="1"/>
            </p:cNvSpPr>
            <p:nvPr/>
          </p:nvSpPr>
          <p:spPr bwMode="auto">
            <a:xfrm>
              <a:off x="1632" y="1104"/>
              <a:ext cx="2544" cy="43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spcBef>
                  <a:spcPct val="50000"/>
                </a:spcBef>
                <a:defRPr/>
              </a:pPr>
              <a:r>
                <a:rPr lang="en-US" sz="1800" b="1" dirty="0">
                  <a:latin typeface="+mn-lt"/>
                </a:rPr>
                <a:t>Customer</a:t>
              </a:r>
            </a:p>
          </p:txBody>
        </p:sp>
        <p:sp>
          <p:nvSpPr>
            <p:cNvPr id="125959" name="Rectangle 5"/>
            <p:cNvSpPr>
              <a:spLocks noChangeArrowheads="1"/>
            </p:cNvSpPr>
            <p:nvPr/>
          </p:nvSpPr>
          <p:spPr bwMode="auto">
            <a:xfrm>
              <a:off x="1632" y="1536"/>
              <a:ext cx="2544" cy="86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spcBef>
                  <a:spcPct val="50000"/>
                </a:spcBef>
                <a:defRPr/>
              </a:pPr>
              <a:r>
                <a:rPr lang="en-US" sz="1600" dirty="0">
                  <a:latin typeface="+mn-lt"/>
                </a:rPr>
                <a:t>name: String</a:t>
              </a:r>
              <a:br>
                <a:rPr lang="en-US" sz="1600" dirty="0">
                  <a:latin typeface="+mn-lt"/>
                </a:rPr>
              </a:br>
              <a:r>
                <a:rPr lang="en-US" sz="1600" dirty="0">
                  <a:latin typeface="+mn-lt"/>
                </a:rPr>
                <a:t>title: String</a:t>
              </a:r>
              <a:br>
                <a:rPr lang="en-US" sz="1600" dirty="0">
                  <a:latin typeface="+mn-lt"/>
                </a:rPr>
              </a:br>
              <a:r>
                <a:rPr lang="en-US" sz="1600" dirty="0">
                  <a:latin typeface="+mn-lt"/>
                </a:rPr>
                <a:t>age: Integer</a:t>
              </a:r>
              <a:br>
                <a:rPr lang="en-US" sz="1600" dirty="0">
                  <a:latin typeface="+mn-lt"/>
                </a:rPr>
              </a:br>
              <a:r>
                <a:rPr lang="en-US" sz="1600" dirty="0" err="1">
                  <a:latin typeface="+mn-lt"/>
                </a:rPr>
                <a:t>isMale</a:t>
              </a:r>
              <a:r>
                <a:rPr lang="en-US" sz="1600" dirty="0">
                  <a:latin typeface="+mn-lt"/>
                </a:rPr>
                <a:t>: Boolean</a:t>
              </a:r>
            </a:p>
          </p:txBody>
        </p:sp>
      </p:grpSp>
      <p:sp>
        <p:nvSpPr>
          <p:cNvPr id="125957" name="Text Box 6"/>
          <p:cNvSpPr txBox="1">
            <a:spLocks noChangeArrowheads="1"/>
          </p:cNvSpPr>
          <p:nvPr/>
        </p:nvSpPr>
        <p:spPr bwMode="auto">
          <a:xfrm>
            <a:off x="685800" y="1720850"/>
            <a:ext cx="48402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chemeClr val="tx1"/>
                </a:solidFill>
                <a:latin typeface="Times New Roman" charset="0"/>
                <a:ea typeface="ＭＳ Ｐゴシック" charset="0"/>
                <a:cs typeface="ＭＳ Ｐゴシック" charset="0"/>
              </a:defRPr>
            </a:lvl1pPr>
            <a:lvl2pPr marL="742950" indent="-285750">
              <a:defRPr sz="2800">
                <a:solidFill>
                  <a:schemeClr val="tx1"/>
                </a:solidFill>
                <a:latin typeface="Times New Roman" charset="0"/>
                <a:ea typeface="ＭＳ Ｐゴシック" charset="0"/>
              </a:defRPr>
            </a:lvl2pPr>
            <a:lvl3pPr marL="1143000" indent="-228600">
              <a:defRPr sz="2800">
                <a:solidFill>
                  <a:schemeClr val="tx1"/>
                </a:solidFill>
                <a:latin typeface="Times New Roman" charset="0"/>
                <a:ea typeface="ＭＳ Ｐゴシック" charset="0"/>
              </a:defRPr>
            </a:lvl3pPr>
            <a:lvl4pPr marL="1600200" indent="-228600">
              <a:defRPr sz="2800">
                <a:solidFill>
                  <a:schemeClr val="tx1"/>
                </a:solidFill>
                <a:latin typeface="Times New Roman" charset="0"/>
                <a:ea typeface="ＭＳ Ｐゴシック" charset="0"/>
              </a:defRPr>
            </a:lvl4pPr>
            <a:lvl5pPr marL="2057400" indent="-22860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spcBef>
                <a:spcPts val="0"/>
              </a:spcBef>
              <a:defRPr/>
            </a:pPr>
            <a:r>
              <a:rPr lang="en-US" sz="1800" b="1" dirty="0" smtClean="0">
                <a:latin typeface="+mn-lt"/>
              </a:rPr>
              <a:t>context</a:t>
            </a:r>
            <a:r>
              <a:rPr lang="en-US" sz="1800" dirty="0" smtClean="0">
                <a:latin typeface="+mn-lt"/>
              </a:rPr>
              <a:t> Customer</a:t>
            </a:r>
            <a:endParaRPr lang="en-US" sz="1800" b="1" dirty="0" smtClean="0">
              <a:latin typeface="+mn-lt"/>
            </a:endParaRPr>
          </a:p>
          <a:p>
            <a:pPr eaLnBrk="1" hangingPunct="1">
              <a:spcBef>
                <a:spcPts val="0"/>
              </a:spcBef>
              <a:defRPr/>
            </a:pPr>
            <a:r>
              <a:rPr lang="en-US" sz="1800" b="1" dirty="0" smtClean="0">
                <a:latin typeface="+mn-lt"/>
              </a:rPr>
              <a:t>  </a:t>
            </a:r>
            <a:r>
              <a:rPr lang="en-US" sz="1800" b="1" dirty="0" err="1" smtClean="0">
                <a:latin typeface="+mn-lt"/>
              </a:rPr>
              <a:t>inv</a:t>
            </a:r>
            <a:r>
              <a:rPr lang="en-US" sz="1800" b="1" dirty="0" smtClean="0">
                <a:latin typeface="+mn-lt"/>
              </a:rPr>
              <a:t>:</a:t>
            </a:r>
            <a:r>
              <a:rPr lang="en-US" sz="1800" dirty="0" smtClean="0">
                <a:latin typeface="+mn-lt"/>
              </a:rPr>
              <a:t> title = if </a:t>
            </a:r>
            <a:r>
              <a:rPr lang="en-US" sz="1800" dirty="0" err="1" smtClean="0">
                <a:latin typeface="+mn-lt"/>
              </a:rPr>
              <a:t>isMale</a:t>
            </a:r>
            <a:r>
              <a:rPr lang="en-US" sz="1800" dirty="0" smtClean="0">
                <a:latin typeface="+mn-lt"/>
              </a:rPr>
              <a:t> then ‘Mr.’ else ‘Ms.’ </a:t>
            </a:r>
            <a:r>
              <a:rPr lang="en-US" sz="1800" dirty="0" err="1" smtClean="0">
                <a:latin typeface="+mn-lt"/>
              </a:rPr>
              <a:t>endif</a:t>
            </a:r>
            <a:endParaRPr lang="en-US" sz="1800" dirty="0" smtClean="0">
              <a:latin typeface="+mn-lt"/>
            </a:endParaRPr>
          </a:p>
          <a:p>
            <a:pPr eaLnBrk="1" hangingPunct="1">
              <a:spcBef>
                <a:spcPts val="0"/>
              </a:spcBef>
              <a:defRPr/>
            </a:pPr>
            <a:r>
              <a:rPr lang="en-US" sz="1800" b="1" dirty="0" smtClean="0">
                <a:latin typeface="+mn-lt"/>
              </a:rPr>
              <a:t>  </a:t>
            </a:r>
            <a:r>
              <a:rPr lang="en-US" sz="1800" b="1" dirty="0" err="1" smtClean="0">
                <a:latin typeface="+mn-lt"/>
              </a:rPr>
              <a:t>inv</a:t>
            </a:r>
            <a:r>
              <a:rPr lang="en-US" sz="1800" b="1" dirty="0" smtClean="0">
                <a:latin typeface="+mn-lt"/>
              </a:rPr>
              <a:t>:</a:t>
            </a:r>
            <a:r>
              <a:rPr lang="en-US" sz="1800" dirty="0" smtClean="0">
                <a:latin typeface="+mn-lt"/>
              </a:rPr>
              <a:t> age &gt;= 18 and age &lt; 66</a:t>
            </a:r>
          </a:p>
          <a:p>
            <a:pPr eaLnBrk="1" hangingPunct="1">
              <a:spcBef>
                <a:spcPts val="0"/>
              </a:spcBef>
              <a:defRPr/>
            </a:pPr>
            <a:r>
              <a:rPr lang="en-US" sz="1800" b="1" dirty="0" smtClean="0">
                <a:latin typeface="+mn-lt"/>
              </a:rPr>
              <a:t>  </a:t>
            </a:r>
            <a:r>
              <a:rPr lang="en-US" sz="1800" b="1" dirty="0" err="1" smtClean="0">
                <a:latin typeface="+mn-lt"/>
              </a:rPr>
              <a:t>inv</a:t>
            </a:r>
            <a:r>
              <a:rPr lang="en-US" sz="1800" b="1" dirty="0" smtClean="0">
                <a:latin typeface="+mn-lt"/>
              </a:rPr>
              <a:t>:</a:t>
            </a:r>
            <a:r>
              <a:rPr lang="en-US" sz="1800" dirty="0" smtClean="0">
                <a:latin typeface="+mn-lt"/>
              </a:rPr>
              <a:t> </a:t>
            </a:r>
            <a:r>
              <a:rPr lang="en-US" sz="1800" dirty="0" err="1" smtClean="0">
                <a:latin typeface="+mn-lt"/>
              </a:rPr>
              <a:t>name.size</a:t>
            </a:r>
            <a:r>
              <a:rPr lang="en-US" sz="1800" dirty="0" smtClean="0">
                <a:latin typeface="+mn-lt"/>
              </a:rPr>
              <a:t> &lt; 100</a:t>
            </a:r>
          </a:p>
        </p:txBody>
      </p:sp>
      <p:sp>
        <p:nvSpPr>
          <p:cNvPr id="2" name="Rectangle 1"/>
          <p:cNvSpPr/>
          <p:nvPr/>
        </p:nvSpPr>
        <p:spPr>
          <a:xfrm>
            <a:off x="698500" y="4149725"/>
            <a:ext cx="7759700" cy="646113"/>
          </a:xfrm>
          <a:prstGeom prst="rect">
            <a:avLst/>
          </a:prstGeom>
        </p:spPr>
        <p:txBody>
          <a:bodyPr>
            <a:spAutoFit/>
          </a:bodyPr>
          <a:lstStyle/>
          <a:p>
            <a:pPr>
              <a:defRPr/>
            </a:pPr>
            <a:r>
              <a:rPr lang="en-US" sz="1800" b="1" dirty="0">
                <a:latin typeface="+mn-lt"/>
              </a:rPr>
              <a:t>context</a:t>
            </a:r>
            <a:r>
              <a:rPr lang="en-US" sz="1800" dirty="0">
                <a:latin typeface="+mn-lt"/>
              </a:rPr>
              <a:t> Person </a:t>
            </a:r>
            <a:r>
              <a:rPr lang="en-US" sz="1800" b="1" dirty="0" err="1">
                <a:latin typeface="+mn-lt"/>
              </a:rPr>
              <a:t>inv</a:t>
            </a:r>
            <a:r>
              <a:rPr lang="en-US" sz="1800" b="1" dirty="0">
                <a:latin typeface="+mn-lt"/>
              </a:rPr>
              <a:t>:</a:t>
            </a:r>
          </a:p>
          <a:p>
            <a:pPr>
              <a:tabLst>
                <a:tab pos="266700" algn="l"/>
              </a:tabLst>
              <a:defRPr/>
            </a:pPr>
            <a:r>
              <a:rPr lang="en-US" sz="1800" dirty="0">
                <a:latin typeface="+mn-lt"/>
              </a:rPr>
              <a:t>	</a:t>
            </a:r>
            <a:r>
              <a:rPr lang="en-US" sz="1800" dirty="0" err="1">
                <a:latin typeface="+mn-lt"/>
              </a:rPr>
              <a:t>self.age</a:t>
            </a:r>
            <a:r>
              <a:rPr lang="en-US" sz="1800" dirty="0">
                <a:latin typeface="+mn-lt"/>
              </a:rPr>
              <a:t>() &gt; 50 implies </a:t>
            </a:r>
            <a:r>
              <a:rPr lang="en-US" sz="1800" dirty="0" err="1">
                <a:latin typeface="+mn-lt"/>
              </a:rPr>
              <a:t>self.Contract.Grade.salary</a:t>
            </a:r>
            <a:r>
              <a:rPr lang="en-US" sz="1800" dirty="0">
                <a:latin typeface="+mn-lt"/>
              </a:rPr>
              <a:t> &gt;  25000</a:t>
            </a:r>
          </a:p>
        </p:txBody>
      </p:sp>
    </p:spTree>
  </p:cSld>
  <p:clrMapOvr>
    <a:masterClrMapping/>
  </p:clrMapOvr>
  <p:transition>
    <p:zoom dir="in"/>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Checking Constraint on the Elements of a Collection</a:t>
            </a:r>
            <a:endParaRPr lang="en-US" dirty="0"/>
          </a:p>
        </p:txBody>
      </p:sp>
      <p:sp>
        <p:nvSpPr>
          <p:cNvPr id="3" name="Content Placeholder 2"/>
          <p:cNvSpPr>
            <a:spLocks noGrp="1"/>
          </p:cNvSpPr>
          <p:nvPr>
            <p:ph idx="1"/>
          </p:nvPr>
        </p:nvSpPr>
        <p:spPr/>
        <p:txBody>
          <a:bodyPr/>
          <a:lstStyle/>
          <a:p>
            <a:pPr>
              <a:defRPr/>
            </a:pPr>
            <a:r>
              <a:rPr lang="en-US" dirty="0"/>
              <a:t>Apply a Boolean expression to every element in a collection and return a Boolean value</a:t>
            </a:r>
          </a:p>
          <a:p>
            <a:pPr>
              <a:defRPr/>
            </a:pPr>
            <a:r>
              <a:rPr lang="en-US" dirty="0" err="1">
                <a:solidFill>
                  <a:srgbClr val="0000FF"/>
                </a:solidFill>
                <a:latin typeface="Courier New" pitchFamily="49" charset="0"/>
              </a:rPr>
              <a:t>forAll</a:t>
            </a:r>
            <a:r>
              <a:rPr lang="en-US" dirty="0"/>
              <a:t> returns true if the specified Boolean expression is true for </a:t>
            </a:r>
            <a:r>
              <a:rPr lang="en-US" b="1" dirty="0"/>
              <a:t>every</a:t>
            </a:r>
            <a:r>
              <a:rPr lang="en-US" dirty="0"/>
              <a:t> member of the </a:t>
            </a:r>
            <a:r>
              <a:rPr lang="en-US" dirty="0" smtClean="0"/>
              <a:t>collection</a:t>
            </a:r>
          </a:p>
          <a:p>
            <a:pPr>
              <a:defRPr/>
            </a:pPr>
            <a:r>
              <a:rPr lang="en-US" dirty="0">
                <a:solidFill>
                  <a:srgbClr val="0000FF"/>
                </a:solidFill>
                <a:latin typeface="Courier New" pitchFamily="49" charset="0"/>
              </a:rPr>
              <a:t>exists</a:t>
            </a:r>
            <a:r>
              <a:rPr lang="en-US" dirty="0"/>
              <a:t> returns true if the specified Boolean expression is true </a:t>
            </a:r>
            <a:r>
              <a:rPr lang="en-US" dirty="0" smtClean="0"/>
              <a:t>for </a:t>
            </a:r>
            <a:r>
              <a:rPr lang="en-US" b="1" dirty="0"/>
              <a:t>at least </a:t>
            </a:r>
            <a:r>
              <a:rPr lang="en-US" dirty="0"/>
              <a:t>one member of the collection</a:t>
            </a:r>
          </a:p>
          <a:p>
            <a:pPr>
              <a:buFontTx/>
              <a:buNone/>
              <a:defRPr/>
            </a:pPr>
            <a:endParaRPr lang="en-US" sz="1600" dirty="0">
              <a:latin typeface="Courier New" pitchFamily="49" charset="0"/>
            </a:endParaRPr>
          </a:p>
          <a:p>
            <a:pPr>
              <a:defRPr/>
            </a:pPr>
            <a:r>
              <a:rPr lang="en-US" dirty="0" smtClean="0"/>
              <a:t>When a condition has to be true for every instance of a class use:</a:t>
            </a:r>
          </a:p>
          <a:p>
            <a:pPr marL="0" indent="0">
              <a:buFontTx/>
              <a:buNone/>
              <a:tabLst>
                <a:tab pos="266700" algn="l"/>
              </a:tabLst>
              <a:defRPr/>
            </a:pPr>
            <a:r>
              <a:rPr lang="en-US" dirty="0" smtClean="0">
                <a:latin typeface="Courier New" pitchFamily="49" charset="0"/>
              </a:rPr>
              <a:t>	</a:t>
            </a:r>
            <a:r>
              <a:rPr lang="en-US" dirty="0" err="1" smtClean="0">
                <a:solidFill>
                  <a:srgbClr val="0000FF"/>
                </a:solidFill>
                <a:latin typeface="Courier New" pitchFamily="49" charset="0"/>
              </a:rPr>
              <a:t>ClassName.allInstances</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E8BA45B1-D5BF-D644-9D17-AB65F2DBEC3D}"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Checking Constraint on the Elements of a Collection</a:t>
            </a:r>
            <a:endParaRPr lang="en-US" dirty="0"/>
          </a:p>
        </p:txBody>
      </p:sp>
      <p:sp>
        <p:nvSpPr>
          <p:cNvPr id="3" name="Content Placeholder 2"/>
          <p:cNvSpPr>
            <a:spLocks noGrp="1"/>
          </p:cNvSpPr>
          <p:nvPr>
            <p:ph idx="1"/>
          </p:nvPr>
        </p:nvSpPr>
        <p:spPr>
          <a:xfrm>
            <a:off x="685800" y="3559175"/>
            <a:ext cx="7772400" cy="2536825"/>
          </a:xfrm>
        </p:spPr>
        <p:txBody>
          <a:bodyPr/>
          <a:lstStyle/>
          <a:p>
            <a:pPr marL="0" indent="0">
              <a:buFontTx/>
              <a:buNone/>
              <a:defRPr/>
            </a:pPr>
            <a:r>
              <a:rPr lang="en-US" sz="1800" b="1" dirty="0" smtClean="0"/>
              <a:t>context</a:t>
            </a:r>
            <a:r>
              <a:rPr lang="en-US" sz="1800" dirty="0" smtClean="0"/>
              <a:t> </a:t>
            </a:r>
            <a:r>
              <a:rPr lang="en-US" sz="1800" dirty="0"/>
              <a:t>Company </a:t>
            </a:r>
            <a:r>
              <a:rPr lang="en-US" sz="1800" b="1" dirty="0" err="1"/>
              <a:t>inv</a:t>
            </a:r>
            <a:r>
              <a:rPr lang="en-US" sz="1800" b="1" dirty="0"/>
              <a:t>:</a:t>
            </a:r>
          </a:p>
          <a:p>
            <a:pPr>
              <a:buFontTx/>
              <a:buNone/>
              <a:defRPr/>
            </a:pPr>
            <a:r>
              <a:rPr lang="en-US" sz="1800" dirty="0" smtClean="0"/>
              <a:t>	</a:t>
            </a:r>
            <a:r>
              <a:rPr lang="en-US" sz="1800" dirty="0" err="1" smtClean="0"/>
              <a:t>self.Grade</a:t>
            </a:r>
            <a:r>
              <a:rPr lang="en-US" sz="1800" dirty="0"/>
              <a:t>-&gt;</a:t>
            </a:r>
            <a:r>
              <a:rPr lang="en-US" sz="1800" dirty="0" err="1"/>
              <a:t>forAll</a:t>
            </a:r>
            <a:r>
              <a:rPr lang="en-US" sz="1800" dirty="0"/>
              <a:t>(</a:t>
            </a:r>
            <a:r>
              <a:rPr lang="en-US" sz="1800" dirty="0" err="1"/>
              <a:t>g:Grade</a:t>
            </a:r>
            <a:r>
              <a:rPr lang="en-US" sz="1800" dirty="0"/>
              <a:t> | not </a:t>
            </a:r>
            <a:r>
              <a:rPr lang="en-US" sz="1800" dirty="0" err="1"/>
              <a:t>g.contract</a:t>
            </a:r>
            <a:r>
              <a:rPr lang="en-US" sz="1800" dirty="0"/>
              <a:t>-&gt;</a:t>
            </a:r>
            <a:r>
              <a:rPr lang="en-US" sz="1800" dirty="0" err="1"/>
              <a:t>isEmpty</a:t>
            </a:r>
            <a:r>
              <a:rPr lang="en-US" sz="1800" dirty="0"/>
              <a:t>())</a:t>
            </a:r>
          </a:p>
          <a:p>
            <a:pPr>
              <a:buFontTx/>
              <a:buNone/>
              <a:defRPr/>
            </a:pPr>
            <a:endParaRPr lang="en-US" sz="1800" b="1" dirty="0" smtClean="0"/>
          </a:p>
          <a:p>
            <a:pPr>
              <a:buFontTx/>
              <a:buNone/>
              <a:defRPr/>
            </a:pPr>
            <a:endParaRPr lang="en-US" sz="1800" b="1" dirty="0" smtClean="0"/>
          </a:p>
          <a:p>
            <a:pPr>
              <a:buFontTx/>
              <a:buNone/>
              <a:defRPr/>
            </a:pPr>
            <a:r>
              <a:rPr lang="en-US" sz="1800" b="1" dirty="0" smtClean="0"/>
              <a:t>context</a:t>
            </a:r>
            <a:r>
              <a:rPr lang="en-US" sz="1800" dirty="0" smtClean="0"/>
              <a:t> </a:t>
            </a:r>
            <a:r>
              <a:rPr lang="en-US" sz="1800" dirty="0"/>
              <a:t>Department </a:t>
            </a:r>
            <a:r>
              <a:rPr lang="en-US" sz="1800" b="1" dirty="0" err="1"/>
              <a:t>inv</a:t>
            </a:r>
            <a:r>
              <a:rPr lang="en-US" sz="1800" b="1" dirty="0"/>
              <a:t>:</a:t>
            </a:r>
          </a:p>
          <a:p>
            <a:pPr>
              <a:buFontTx/>
              <a:buNone/>
              <a:defRPr/>
            </a:pPr>
            <a:r>
              <a:rPr lang="en-US" sz="1800" dirty="0" smtClean="0"/>
              <a:t>	staff</a:t>
            </a:r>
            <a:r>
              <a:rPr lang="en-US" sz="1800" dirty="0"/>
              <a:t>-&gt;exists(</a:t>
            </a:r>
            <a:r>
              <a:rPr lang="en-US" sz="1800" dirty="0" err="1"/>
              <a:t>e:Person</a:t>
            </a:r>
            <a:r>
              <a:rPr lang="en-US" sz="1800" dirty="0"/>
              <a:t> | </a:t>
            </a:r>
            <a:r>
              <a:rPr lang="en-US" sz="1800" dirty="0" err="1"/>
              <a:t>e.manager</a:t>
            </a:r>
            <a:r>
              <a:rPr lang="en-US" sz="1800" dirty="0"/>
              <a:t>-&gt;</a:t>
            </a:r>
            <a:r>
              <a:rPr lang="en-US" sz="1800" dirty="0" err="1"/>
              <a:t>isEmpty</a:t>
            </a:r>
            <a:r>
              <a:rPr lang="en-US" sz="1800" dirty="0"/>
              <a:t>())</a:t>
            </a:r>
          </a:p>
          <a:p>
            <a:pPr>
              <a:defRPr/>
            </a:pPr>
            <a:endParaRPr lang="en-US" sz="18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9FF72EC5-A90B-5141-80C8-F81C580A2E7B}" type="slidenum">
              <a:rPr lang="en-US" smtClean="0"/>
              <a:pPr>
                <a:defRPr/>
              </a:pPr>
              <a:t>87</a:t>
            </a:fld>
            <a:endParaRPr lang="en-US"/>
          </a:p>
        </p:txBody>
      </p:sp>
      <p:cxnSp>
        <p:nvCxnSpPr>
          <p:cNvPr id="6" name="Elbow Connector 5"/>
          <p:cNvCxnSpPr>
            <a:stCxn id="22" idx="0"/>
            <a:endCxn id="9" idx="1"/>
          </p:cNvCxnSpPr>
          <p:nvPr/>
        </p:nvCxnSpPr>
        <p:spPr bwMode="auto">
          <a:xfrm rot="5400000" flipH="1" flipV="1">
            <a:off x="3019425" y="546100"/>
            <a:ext cx="293688" cy="2154238"/>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Elbow Connector 6"/>
          <p:cNvCxnSpPr>
            <a:stCxn id="22" idx="1"/>
            <a:endCxn id="22" idx="2"/>
          </p:cNvCxnSpPr>
          <p:nvPr/>
        </p:nvCxnSpPr>
        <p:spPr bwMode="auto">
          <a:xfrm rot="10800000" flipH="1" flipV="1">
            <a:off x="1412875" y="2413000"/>
            <a:ext cx="676275" cy="642938"/>
          </a:xfrm>
          <a:prstGeom prst="bentConnector4">
            <a:avLst>
              <a:gd name="adj1" fmla="val -33815"/>
              <a:gd name="adj2" fmla="val 13551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8007" name="Group 7"/>
          <p:cNvGrpSpPr>
            <a:grpSpLocks/>
          </p:cNvGrpSpPr>
          <p:nvPr/>
        </p:nvGrpSpPr>
        <p:grpSpPr bwMode="auto">
          <a:xfrm>
            <a:off x="4000500" y="1196975"/>
            <a:ext cx="1706563" cy="501650"/>
            <a:chOff x="3424737" y="1303327"/>
            <a:chExt cx="1706369" cy="502045"/>
          </a:xfrm>
        </p:grpSpPr>
        <p:sp>
          <p:nvSpPr>
            <p:cNvPr id="9" name="Rectangle 8"/>
            <p:cNvSpPr>
              <a:spLocks noChangeArrowheads="1"/>
            </p:cNvSpPr>
            <p:nvPr/>
          </p:nvSpPr>
          <p:spPr bwMode="auto">
            <a:xfrm>
              <a:off x="3667597" y="1358934"/>
              <a:ext cx="1187315" cy="446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Department</a:t>
              </a:r>
            </a:p>
          </p:txBody>
        </p:sp>
        <p:sp>
          <p:nvSpPr>
            <p:cNvPr id="10" name="TextBox 9"/>
            <p:cNvSpPr txBox="1"/>
            <p:nvPr/>
          </p:nvSpPr>
          <p:spPr>
            <a:xfrm>
              <a:off x="3424737" y="1303327"/>
              <a:ext cx="269844" cy="276443"/>
            </a:xfrm>
            <a:prstGeom prst="rect">
              <a:avLst/>
            </a:prstGeom>
            <a:noFill/>
          </p:spPr>
          <p:txBody>
            <a:bodyPr wrap="none">
              <a:spAutoFit/>
            </a:bodyPr>
            <a:lstStyle/>
            <a:p>
              <a:pPr>
                <a:defRPr/>
              </a:pPr>
              <a:r>
                <a:rPr lang="en-US" sz="1200" dirty="0">
                  <a:latin typeface="+mn-lt"/>
                </a:rPr>
                <a:t>1</a:t>
              </a:r>
            </a:p>
          </p:txBody>
        </p:sp>
        <p:sp>
          <p:nvSpPr>
            <p:cNvPr id="11" name="TextBox 10"/>
            <p:cNvSpPr txBox="1"/>
            <p:nvPr/>
          </p:nvSpPr>
          <p:spPr>
            <a:xfrm>
              <a:off x="4881896" y="1312859"/>
              <a:ext cx="249210" cy="276443"/>
            </a:xfrm>
            <a:prstGeom prst="rect">
              <a:avLst/>
            </a:prstGeom>
            <a:noFill/>
          </p:spPr>
          <p:txBody>
            <a:bodyPr wrap="none">
              <a:spAutoFit/>
            </a:bodyPr>
            <a:lstStyle/>
            <a:p>
              <a:pPr>
                <a:defRPr/>
              </a:pPr>
              <a:r>
                <a:rPr lang="en-US" sz="1200" dirty="0">
                  <a:latin typeface="+mn-lt"/>
                </a:rPr>
                <a:t>*</a:t>
              </a:r>
            </a:p>
          </p:txBody>
        </p:sp>
      </p:grpSp>
      <p:cxnSp>
        <p:nvCxnSpPr>
          <p:cNvPr id="12" name="Elbow Connector 11"/>
          <p:cNvCxnSpPr>
            <a:stCxn id="9" idx="3"/>
            <a:endCxn id="128031" idx="0"/>
          </p:cNvCxnSpPr>
          <p:nvPr/>
        </p:nvCxnSpPr>
        <p:spPr bwMode="auto">
          <a:xfrm>
            <a:off x="5430838" y="1476375"/>
            <a:ext cx="2181225" cy="188913"/>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Elbow Connector 12"/>
          <p:cNvCxnSpPr>
            <a:stCxn id="32" idx="1"/>
            <a:endCxn id="23" idx="3"/>
          </p:cNvCxnSpPr>
          <p:nvPr/>
        </p:nvCxnSpPr>
        <p:spPr bwMode="auto">
          <a:xfrm rot="10800000" flipV="1">
            <a:off x="2765425" y="2124075"/>
            <a:ext cx="4271963" cy="238125"/>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8010" name="Group 13"/>
          <p:cNvGrpSpPr>
            <a:grpSpLocks/>
          </p:cNvGrpSpPr>
          <p:nvPr/>
        </p:nvGrpSpPr>
        <p:grpSpPr bwMode="auto">
          <a:xfrm>
            <a:off x="655638" y="1450975"/>
            <a:ext cx="2968625" cy="1901825"/>
            <a:chOff x="79126" y="2793073"/>
            <a:chExt cx="2968426" cy="1902021"/>
          </a:xfrm>
        </p:grpSpPr>
        <p:grpSp>
          <p:nvGrpSpPr>
            <p:cNvPr id="128033" name="Group 14"/>
            <p:cNvGrpSpPr>
              <a:grpSpLocks/>
            </p:cNvGrpSpPr>
            <p:nvPr/>
          </p:nvGrpSpPr>
          <p:grpSpPr bwMode="auto">
            <a:xfrm>
              <a:off x="79126" y="2793073"/>
              <a:ext cx="2109975" cy="1902021"/>
              <a:chOff x="-900549" y="1568146"/>
              <a:chExt cx="2109975" cy="1902021"/>
            </a:xfrm>
          </p:grpSpPr>
          <p:grpSp>
            <p:nvGrpSpPr>
              <p:cNvPr id="128036" name="Group 17"/>
              <p:cNvGrpSpPr>
                <a:grpSpLocks/>
              </p:cNvGrpSpPr>
              <p:nvPr/>
            </p:nvGrpSpPr>
            <p:grpSpPr bwMode="auto">
              <a:xfrm>
                <a:off x="-142626" y="1568146"/>
                <a:ext cx="1352052" cy="1606300"/>
                <a:chOff x="299885" y="4581128"/>
                <a:chExt cx="1352052" cy="1606300"/>
              </a:xfrm>
            </p:grpSpPr>
            <p:sp>
              <p:nvSpPr>
                <p:cNvPr id="22" name="Rectangle 21"/>
                <p:cNvSpPr>
                  <a:spLocks noChangeArrowheads="1"/>
                </p:cNvSpPr>
                <p:nvPr/>
              </p:nvSpPr>
              <p:spPr bwMode="auto">
                <a:xfrm>
                  <a:off x="299148" y="4900249"/>
                  <a:ext cx="1352460" cy="12875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Person</a:t>
                  </a:r>
                </a:p>
              </p:txBody>
            </p:sp>
            <p:sp>
              <p:nvSpPr>
                <p:cNvPr id="23" name="Rectangle 22"/>
                <p:cNvSpPr>
                  <a:spLocks noChangeArrowheads="1"/>
                </p:cNvSpPr>
                <p:nvPr/>
              </p:nvSpPr>
              <p:spPr bwMode="auto">
                <a:xfrm>
                  <a:off x="299148" y="5228895"/>
                  <a:ext cx="1352460" cy="52710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name:String</a:t>
                  </a:r>
                  <a:endParaRPr lang="en-US" sz="1400" dirty="0">
                    <a:latin typeface="+mn-lt"/>
                  </a:endParaRPr>
                </a:p>
                <a:p>
                  <a:pPr marL="88900" indent="-88900">
                    <a:buFontTx/>
                    <a:buChar char="-"/>
                    <a:defRPr/>
                  </a:pPr>
                  <a:r>
                    <a:rPr lang="en-US" sz="1400" dirty="0">
                      <a:latin typeface="+mn-lt"/>
                    </a:rPr>
                    <a:t>age: Integer</a:t>
                  </a:r>
                </a:p>
                <a:p>
                  <a:pPr>
                    <a:spcBef>
                      <a:spcPts val="600"/>
                    </a:spcBef>
                    <a:defRPr/>
                  </a:pPr>
                  <a:r>
                    <a:rPr lang="en-US" sz="1400" dirty="0">
                      <a:latin typeface="+mn-lt"/>
                    </a:rPr>
                    <a:t>+ age():Integer</a:t>
                  </a:r>
                </a:p>
              </p:txBody>
            </p:sp>
            <p:sp>
              <p:nvSpPr>
                <p:cNvPr id="24" name="TextBox 23"/>
                <p:cNvSpPr txBox="1"/>
                <p:nvPr/>
              </p:nvSpPr>
              <p:spPr>
                <a:xfrm>
                  <a:off x="705521" y="4611294"/>
                  <a:ext cx="247634" cy="276254"/>
                </a:xfrm>
                <a:prstGeom prst="rect">
                  <a:avLst/>
                </a:prstGeom>
                <a:noFill/>
              </p:spPr>
              <p:txBody>
                <a:bodyPr wrap="none">
                  <a:spAutoFit/>
                </a:bodyPr>
                <a:lstStyle/>
                <a:p>
                  <a:pPr>
                    <a:defRPr/>
                  </a:pPr>
                  <a:r>
                    <a:rPr lang="en-US" sz="1200" dirty="0">
                      <a:latin typeface="+mn-lt"/>
                    </a:rPr>
                    <a:t>*</a:t>
                  </a:r>
                </a:p>
              </p:txBody>
            </p:sp>
            <p:sp>
              <p:nvSpPr>
                <p:cNvPr id="25" name="TextBox 24"/>
                <p:cNvSpPr txBox="1"/>
                <p:nvPr/>
              </p:nvSpPr>
              <p:spPr>
                <a:xfrm>
                  <a:off x="1010301" y="4581128"/>
                  <a:ext cx="479393" cy="277842"/>
                </a:xfrm>
                <a:prstGeom prst="rect">
                  <a:avLst/>
                </a:prstGeom>
                <a:noFill/>
              </p:spPr>
              <p:txBody>
                <a:bodyPr wrap="none">
                  <a:spAutoFit/>
                </a:bodyPr>
                <a:lstStyle/>
                <a:p>
                  <a:pPr>
                    <a:defRPr/>
                  </a:pPr>
                  <a:r>
                    <a:rPr lang="en-US" sz="1200" dirty="0">
                      <a:latin typeface="+mn-lt"/>
                    </a:rPr>
                    <a:t>staff</a:t>
                  </a:r>
                </a:p>
              </p:txBody>
            </p:sp>
          </p:grpSp>
          <p:sp>
            <p:nvSpPr>
              <p:cNvPr id="19" name="TextBox 18"/>
              <p:cNvSpPr txBox="1"/>
              <p:nvPr/>
            </p:nvSpPr>
            <p:spPr>
              <a:xfrm>
                <a:off x="-765621" y="2503280"/>
                <a:ext cx="441296" cy="277841"/>
              </a:xfrm>
              <a:prstGeom prst="rect">
                <a:avLst/>
              </a:prstGeom>
              <a:noFill/>
            </p:spPr>
            <p:txBody>
              <a:bodyPr wrap="none">
                <a:spAutoFit/>
              </a:bodyPr>
              <a:lstStyle/>
              <a:p>
                <a:pPr>
                  <a:defRPr/>
                </a:pPr>
                <a:r>
                  <a:rPr lang="en-US" sz="1200" dirty="0">
                    <a:latin typeface="+mn-lt"/>
                  </a:rPr>
                  <a:t>0..1</a:t>
                </a:r>
              </a:p>
            </p:txBody>
          </p:sp>
          <p:sp>
            <p:nvSpPr>
              <p:cNvPr id="20" name="TextBox 19"/>
              <p:cNvSpPr txBox="1"/>
              <p:nvPr/>
            </p:nvSpPr>
            <p:spPr>
              <a:xfrm>
                <a:off x="580489" y="3193914"/>
                <a:ext cx="249221" cy="276253"/>
              </a:xfrm>
              <a:prstGeom prst="rect">
                <a:avLst/>
              </a:prstGeom>
              <a:noFill/>
            </p:spPr>
            <p:txBody>
              <a:bodyPr wrap="none">
                <a:spAutoFit/>
              </a:bodyPr>
              <a:lstStyle/>
              <a:p>
                <a:pPr>
                  <a:defRPr/>
                </a:pPr>
                <a:r>
                  <a:rPr lang="en-US" sz="1200" dirty="0">
                    <a:latin typeface="+mn-lt"/>
                  </a:rPr>
                  <a:t>*</a:t>
                </a:r>
              </a:p>
            </p:txBody>
          </p:sp>
          <p:sp>
            <p:nvSpPr>
              <p:cNvPr id="21" name="TextBox 20"/>
              <p:cNvSpPr txBox="1"/>
              <p:nvPr/>
            </p:nvSpPr>
            <p:spPr>
              <a:xfrm>
                <a:off x="-900549" y="2215913"/>
                <a:ext cx="792109" cy="276253"/>
              </a:xfrm>
              <a:prstGeom prst="rect">
                <a:avLst/>
              </a:prstGeom>
              <a:noFill/>
            </p:spPr>
            <p:txBody>
              <a:bodyPr wrap="none">
                <a:spAutoFit/>
              </a:bodyPr>
              <a:lstStyle/>
              <a:p>
                <a:pPr>
                  <a:defRPr/>
                </a:pPr>
                <a:r>
                  <a:rPr lang="en-US" sz="1200" dirty="0">
                    <a:latin typeface="+mn-lt"/>
                  </a:rPr>
                  <a:t>manager</a:t>
                </a:r>
              </a:p>
            </p:txBody>
          </p:sp>
        </p:grpSp>
        <p:sp>
          <p:nvSpPr>
            <p:cNvPr id="16" name="TextBox 15"/>
            <p:cNvSpPr txBox="1"/>
            <p:nvPr/>
          </p:nvSpPr>
          <p:spPr>
            <a:xfrm>
              <a:off x="2195121" y="3647236"/>
              <a:ext cx="415897" cy="276253"/>
            </a:xfrm>
            <a:prstGeom prst="rect">
              <a:avLst/>
            </a:prstGeom>
            <a:noFill/>
          </p:spPr>
          <p:txBody>
            <a:bodyPr wrap="none">
              <a:spAutoFit/>
            </a:bodyPr>
            <a:lstStyle/>
            <a:p>
              <a:pPr>
                <a:defRPr/>
              </a:pPr>
              <a:r>
                <a:rPr lang="en-US" sz="1200" dirty="0">
                  <a:latin typeface="+mn-lt"/>
                </a:rPr>
                <a:t>1..*</a:t>
              </a:r>
            </a:p>
          </p:txBody>
        </p:sp>
        <p:sp>
          <p:nvSpPr>
            <p:cNvPr id="17" name="TextBox 16"/>
            <p:cNvSpPr txBox="1"/>
            <p:nvPr/>
          </p:nvSpPr>
          <p:spPr>
            <a:xfrm>
              <a:off x="2195121" y="3369395"/>
              <a:ext cx="852431" cy="277841"/>
            </a:xfrm>
            <a:prstGeom prst="rect">
              <a:avLst/>
            </a:prstGeom>
            <a:noFill/>
          </p:spPr>
          <p:txBody>
            <a:bodyPr wrap="none">
              <a:spAutoFit/>
            </a:bodyPr>
            <a:lstStyle/>
            <a:p>
              <a:pPr>
                <a:defRPr/>
              </a:pPr>
              <a:r>
                <a:rPr lang="en-US" sz="1200" dirty="0">
                  <a:latin typeface="+mn-lt"/>
                </a:rPr>
                <a:t>employee</a:t>
              </a:r>
            </a:p>
          </p:txBody>
        </p:sp>
      </p:grpSp>
      <p:cxnSp>
        <p:nvCxnSpPr>
          <p:cNvPr id="26" name="Straight Connector 25"/>
          <p:cNvCxnSpPr>
            <a:stCxn id="32" idx="2"/>
            <a:endCxn id="37" idx="0"/>
          </p:cNvCxnSpPr>
          <p:nvPr/>
        </p:nvCxnSpPr>
        <p:spPr bwMode="auto">
          <a:xfrm>
            <a:off x="7631113" y="2347913"/>
            <a:ext cx="19050" cy="5635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8012" name="Group 26"/>
          <p:cNvGrpSpPr>
            <a:grpSpLocks/>
          </p:cNvGrpSpPr>
          <p:nvPr/>
        </p:nvGrpSpPr>
        <p:grpSpPr bwMode="auto">
          <a:xfrm>
            <a:off x="6275388" y="1593850"/>
            <a:ext cx="1949450" cy="1044575"/>
            <a:chOff x="5698639" y="1795758"/>
            <a:chExt cx="1950472" cy="1044340"/>
          </a:xfrm>
        </p:grpSpPr>
        <p:grpSp>
          <p:nvGrpSpPr>
            <p:cNvPr id="128026" name="Group 27"/>
            <p:cNvGrpSpPr>
              <a:grpSpLocks/>
            </p:cNvGrpSpPr>
            <p:nvPr/>
          </p:nvGrpSpPr>
          <p:grpSpPr bwMode="auto">
            <a:xfrm>
              <a:off x="6461661" y="1795758"/>
              <a:ext cx="1187450" cy="753003"/>
              <a:chOff x="7507288" y="633884"/>
              <a:chExt cx="1187450" cy="753003"/>
            </a:xfrm>
          </p:grpSpPr>
          <p:sp>
            <p:nvSpPr>
              <p:cNvPr id="32" name="Rectangle 31"/>
              <p:cNvSpPr>
                <a:spLocks noChangeArrowheads="1"/>
              </p:cNvSpPr>
              <p:nvPr/>
            </p:nvSpPr>
            <p:spPr bwMode="auto">
              <a:xfrm>
                <a:off x="7506666" y="940203"/>
                <a:ext cx="1188072" cy="4459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Company</a:t>
                </a:r>
              </a:p>
            </p:txBody>
          </p:sp>
          <p:sp>
            <p:nvSpPr>
              <p:cNvPr id="128031" name="Diamond 32"/>
              <p:cNvSpPr>
                <a:spLocks noChangeAspect="1"/>
              </p:cNvSpPr>
              <p:nvPr/>
            </p:nvSpPr>
            <p:spPr bwMode="auto">
              <a:xfrm>
                <a:off x="7967663" y="705272"/>
                <a:ext cx="228600" cy="228600"/>
              </a:xfrm>
              <a:prstGeom prst="diamond">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8208708" y="633884"/>
                <a:ext cx="271604" cy="276163"/>
              </a:xfrm>
              <a:prstGeom prst="rect">
                <a:avLst/>
              </a:prstGeom>
              <a:noFill/>
            </p:spPr>
            <p:txBody>
              <a:bodyPr wrap="none">
                <a:spAutoFit/>
              </a:bodyPr>
              <a:lstStyle/>
              <a:p>
                <a:pPr>
                  <a:defRPr/>
                </a:pPr>
                <a:r>
                  <a:rPr lang="en-US" sz="1200" dirty="0">
                    <a:latin typeface="+mn-lt"/>
                  </a:rPr>
                  <a:t>1</a:t>
                </a:r>
              </a:p>
            </p:txBody>
          </p:sp>
        </p:grpSp>
        <p:sp>
          <p:nvSpPr>
            <p:cNvPr id="29" name="TextBox 28"/>
            <p:cNvSpPr txBox="1"/>
            <p:nvPr/>
          </p:nvSpPr>
          <p:spPr>
            <a:xfrm>
              <a:off x="5698639" y="2346497"/>
              <a:ext cx="817991" cy="276163"/>
            </a:xfrm>
            <a:prstGeom prst="rect">
              <a:avLst/>
            </a:prstGeom>
            <a:noFill/>
          </p:spPr>
          <p:txBody>
            <a:bodyPr wrap="none">
              <a:spAutoFit/>
            </a:bodyPr>
            <a:lstStyle/>
            <a:p>
              <a:pPr>
                <a:defRPr/>
              </a:pPr>
              <a:r>
                <a:rPr lang="en-US" sz="1200" dirty="0">
                  <a:latin typeface="+mn-lt"/>
                </a:rPr>
                <a:t>employer</a:t>
              </a:r>
            </a:p>
          </p:txBody>
        </p:sp>
        <p:sp>
          <p:nvSpPr>
            <p:cNvPr id="30" name="TextBox 29"/>
            <p:cNvSpPr txBox="1"/>
            <p:nvPr/>
          </p:nvSpPr>
          <p:spPr>
            <a:xfrm>
              <a:off x="6083015" y="2048114"/>
              <a:ext cx="270016" cy="277750"/>
            </a:xfrm>
            <a:prstGeom prst="rect">
              <a:avLst/>
            </a:prstGeom>
            <a:noFill/>
          </p:spPr>
          <p:txBody>
            <a:bodyPr wrap="none">
              <a:spAutoFit/>
            </a:bodyPr>
            <a:lstStyle/>
            <a:p>
              <a:pPr>
                <a:defRPr/>
              </a:pPr>
              <a:r>
                <a:rPr lang="en-US" sz="1200" dirty="0">
                  <a:latin typeface="+mn-lt"/>
                </a:rPr>
                <a:t>1</a:t>
              </a:r>
            </a:p>
          </p:txBody>
        </p:sp>
        <p:sp>
          <p:nvSpPr>
            <p:cNvPr id="31" name="TextBox 30"/>
            <p:cNvSpPr txBox="1"/>
            <p:nvPr/>
          </p:nvSpPr>
          <p:spPr>
            <a:xfrm>
              <a:off x="7171022" y="2562348"/>
              <a:ext cx="270016" cy="277750"/>
            </a:xfrm>
            <a:prstGeom prst="rect">
              <a:avLst/>
            </a:prstGeom>
            <a:noFill/>
          </p:spPr>
          <p:txBody>
            <a:bodyPr wrap="none">
              <a:spAutoFit/>
            </a:bodyPr>
            <a:lstStyle/>
            <a:p>
              <a:pPr>
                <a:defRPr/>
              </a:pPr>
              <a:r>
                <a:rPr lang="en-US" sz="1200" dirty="0">
                  <a:latin typeface="+mn-lt"/>
                </a:rPr>
                <a:t>1</a:t>
              </a:r>
            </a:p>
          </p:txBody>
        </p:sp>
      </p:grpSp>
      <p:cxnSp>
        <p:nvCxnSpPr>
          <p:cNvPr id="35" name="Straight Connector 34"/>
          <p:cNvCxnSpPr>
            <a:stCxn id="42" idx="3"/>
            <a:endCxn id="37" idx="1"/>
          </p:cNvCxnSpPr>
          <p:nvPr/>
        </p:nvCxnSpPr>
        <p:spPr bwMode="auto">
          <a:xfrm>
            <a:off x="6024563" y="3286125"/>
            <a:ext cx="1031875" cy="936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8014" name="Group 35"/>
          <p:cNvGrpSpPr>
            <a:grpSpLocks/>
          </p:cNvGrpSpPr>
          <p:nvPr/>
        </p:nvGrpSpPr>
        <p:grpSpPr bwMode="auto">
          <a:xfrm>
            <a:off x="6745288" y="2601913"/>
            <a:ext cx="1498600" cy="1244600"/>
            <a:chOff x="6040882" y="3384837"/>
            <a:chExt cx="1499626" cy="1244812"/>
          </a:xfrm>
        </p:grpSpPr>
        <p:sp>
          <p:nvSpPr>
            <p:cNvPr id="37" name="Rectangle 36"/>
            <p:cNvSpPr>
              <a:spLocks noChangeArrowheads="1"/>
            </p:cNvSpPr>
            <p:nvPr/>
          </p:nvSpPr>
          <p:spPr bwMode="auto">
            <a:xfrm>
              <a:off x="6353833" y="3694452"/>
              <a:ext cx="1186675" cy="9351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Grade</a:t>
              </a:r>
            </a:p>
          </p:txBody>
        </p:sp>
        <p:sp>
          <p:nvSpPr>
            <p:cNvPr id="38" name="Rectangle 37"/>
            <p:cNvSpPr>
              <a:spLocks noChangeArrowheads="1"/>
            </p:cNvSpPr>
            <p:nvPr/>
          </p:nvSpPr>
          <p:spPr bwMode="auto">
            <a:xfrm>
              <a:off x="6353833" y="4054876"/>
              <a:ext cx="1186675" cy="28738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salary:Real</a:t>
              </a:r>
              <a:endParaRPr lang="en-US" sz="1400" dirty="0">
                <a:latin typeface="+mn-lt"/>
              </a:endParaRPr>
            </a:p>
          </p:txBody>
        </p:sp>
        <p:sp>
          <p:nvSpPr>
            <p:cNvPr id="39" name="TextBox 38"/>
            <p:cNvSpPr txBox="1"/>
            <p:nvPr/>
          </p:nvSpPr>
          <p:spPr>
            <a:xfrm>
              <a:off x="7046457" y="3384837"/>
              <a:ext cx="249409" cy="276272"/>
            </a:xfrm>
            <a:prstGeom prst="rect">
              <a:avLst/>
            </a:prstGeom>
            <a:noFill/>
          </p:spPr>
          <p:txBody>
            <a:bodyPr wrap="none">
              <a:spAutoFit/>
            </a:bodyPr>
            <a:lstStyle/>
            <a:p>
              <a:pPr>
                <a:defRPr/>
              </a:pPr>
              <a:r>
                <a:rPr lang="en-US" sz="1200" dirty="0">
                  <a:latin typeface="+mn-lt"/>
                </a:rPr>
                <a:t>*</a:t>
              </a:r>
            </a:p>
          </p:txBody>
        </p:sp>
        <p:sp>
          <p:nvSpPr>
            <p:cNvPr id="40" name="TextBox 39"/>
            <p:cNvSpPr txBox="1"/>
            <p:nvPr/>
          </p:nvSpPr>
          <p:spPr>
            <a:xfrm>
              <a:off x="6040882" y="3829413"/>
              <a:ext cx="270060" cy="277859"/>
            </a:xfrm>
            <a:prstGeom prst="rect">
              <a:avLst/>
            </a:prstGeom>
            <a:noFill/>
          </p:spPr>
          <p:txBody>
            <a:bodyPr wrap="none">
              <a:spAutoFit/>
            </a:bodyPr>
            <a:lstStyle/>
            <a:p>
              <a:pPr>
                <a:defRPr/>
              </a:pPr>
              <a:r>
                <a:rPr lang="en-US" sz="1200" dirty="0">
                  <a:latin typeface="+mn-lt"/>
                </a:rPr>
                <a:t>1</a:t>
              </a:r>
            </a:p>
          </p:txBody>
        </p:sp>
      </p:grpSp>
      <p:grpSp>
        <p:nvGrpSpPr>
          <p:cNvPr id="128015" name="Group 40"/>
          <p:cNvGrpSpPr>
            <a:grpSpLocks/>
          </p:cNvGrpSpPr>
          <p:nvPr/>
        </p:nvGrpSpPr>
        <p:grpSpPr bwMode="auto">
          <a:xfrm>
            <a:off x="4837113" y="2817813"/>
            <a:ext cx="1416050" cy="935037"/>
            <a:chOff x="4260735" y="3765789"/>
            <a:chExt cx="1416439" cy="935037"/>
          </a:xfrm>
        </p:grpSpPr>
        <p:sp>
          <p:nvSpPr>
            <p:cNvPr id="42" name="Rectangle 41"/>
            <p:cNvSpPr>
              <a:spLocks noChangeArrowheads="1"/>
            </p:cNvSpPr>
            <p:nvPr/>
          </p:nvSpPr>
          <p:spPr bwMode="auto">
            <a:xfrm>
              <a:off x="4260735" y="3765789"/>
              <a:ext cx="1187776"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Contract</a:t>
              </a:r>
            </a:p>
          </p:txBody>
        </p:sp>
        <p:sp>
          <p:nvSpPr>
            <p:cNvPr id="43" name="Rectangle 42"/>
            <p:cNvSpPr>
              <a:spLocks noChangeArrowheads="1"/>
            </p:cNvSpPr>
            <p:nvPr/>
          </p:nvSpPr>
          <p:spPr bwMode="auto">
            <a:xfrm>
              <a:off x="4260735" y="4126151"/>
              <a:ext cx="1187776"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start:Date</a:t>
              </a:r>
              <a:endParaRPr lang="en-US" sz="1400" dirty="0">
                <a:latin typeface="+mn-lt"/>
              </a:endParaRPr>
            </a:p>
          </p:txBody>
        </p:sp>
        <p:sp>
          <p:nvSpPr>
            <p:cNvPr id="44" name="TextBox 43"/>
            <p:cNvSpPr txBox="1"/>
            <p:nvPr/>
          </p:nvSpPr>
          <p:spPr>
            <a:xfrm>
              <a:off x="5427868" y="3916601"/>
              <a:ext cx="249306" cy="276225"/>
            </a:xfrm>
            <a:prstGeom prst="rect">
              <a:avLst/>
            </a:prstGeom>
            <a:noFill/>
          </p:spPr>
          <p:txBody>
            <a:bodyPr wrap="none">
              <a:spAutoFit/>
            </a:bodyPr>
            <a:lstStyle/>
            <a:p>
              <a:pPr>
                <a:defRPr/>
              </a:pPr>
              <a:r>
                <a:rPr lang="en-US" sz="1200" dirty="0">
                  <a:latin typeface="+mn-lt"/>
                </a:rPr>
                <a:t>*</a:t>
              </a:r>
            </a:p>
          </p:txBody>
        </p:sp>
      </p:grpSp>
      <p:cxnSp>
        <p:nvCxnSpPr>
          <p:cNvPr id="45" name="Straight Connector 44"/>
          <p:cNvCxnSpPr>
            <a:stCxn id="42" idx="0"/>
          </p:cNvCxnSpPr>
          <p:nvPr/>
        </p:nvCxnSpPr>
        <p:spPr bwMode="auto">
          <a:xfrm flipH="1" flipV="1">
            <a:off x="4837113" y="2386013"/>
            <a:ext cx="593725" cy="4318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 name="TextBox 45"/>
          <p:cNvSpPr txBox="1"/>
          <p:nvPr/>
        </p:nvSpPr>
        <p:spPr>
          <a:xfrm>
            <a:off x="3624263" y="4221163"/>
            <a:ext cx="5195887" cy="830262"/>
          </a:xfrm>
          <a:prstGeom prst="rect">
            <a:avLst/>
          </a:prstGeom>
          <a:noFill/>
        </p:spPr>
        <p:txBody>
          <a:bodyPr>
            <a:spAutoFit/>
          </a:bodyPr>
          <a:lstStyle/>
          <a:p>
            <a:pPr>
              <a:defRPr/>
            </a:pPr>
            <a:r>
              <a:rPr lang="en-US" sz="1600" dirty="0">
                <a:solidFill>
                  <a:srgbClr val="008000"/>
                </a:solidFill>
                <a:latin typeface="+mn-lt"/>
              </a:rPr>
              <a:t>Each Grade instance of the Company is linked to at least one Contract instance. </a:t>
            </a:r>
            <a:r>
              <a:rPr lang="en-US" sz="1600" dirty="0">
                <a:solidFill>
                  <a:srgbClr val="FF0000"/>
                </a:solidFill>
                <a:latin typeface="+mn-lt"/>
              </a:rPr>
              <a:t>Shouldn’t the multiplicity be 1..* instead of * then?</a:t>
            </a:r>
          </a:p>
        </p:txBody>
      </p:sp>
      <p:sp>
        <p:nvSpPr>
          <p:cNvPr id="47" name="TextBox 46"/>
          <p:cNvSpPr txBox="1"/>
          <p:nvPr/>
        </p:nvSpPr>
        <p:spPr>
          <a:xfrm>
            <a:off x="2765425" y="5508625"/>
            <a:ext cx="5665788" cy="584200"/>
          </a:xfrm>
          <a:prstGeom prst="rect">
            <a:avLst/>
          </a:prstGeom>
          <a:noFill/>
        </p:spPr>
        <p:txBody>
          <a:bodyPr>
            <a:spAutoFit/>
          </a:bodyPr>
          <a:lstStyle/>
          <a:p>
            <a:pPr>
              <a:defRPr/>
            </a:pPr>
            <a:r>
              <a:rPr lang="en-US" sz="1600" dirty="0">
                <a:solidFill>
                  <a:srgbClr val="008000"/>
                </a:solidFill>
                <a:latin typeface="+mn-lt"/>
              </a:rPr>
              <a:t>In a Department, there is one staff member who does not have a manager. </a:t>
            </a:r>
            <a:r>
              <a:rPr lang="en-US" sz="1600" dirty="0">
                <a:solidFill>
                  <a:srgbClr val="FF0000"/>
                </a:solidFill>
                <a:latin typeface="+mn-lt"/>
              </a:rPr>
              <a:t>Would that be the manager?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Checking Constraint on the Elements of a Collection</a:t>
            </a:r>
            <a:endParaRPr lang="en-US" dirty="0"/>
          </a:p>
        </p:txBody>
      </p:sp>
      <p:sp>
        <p:nvSpPr>
          <p:cNvPr id="3" name="Content Placeholder 2"/>
          <p:cNvSpPr>
            <a:spLocks noGrp="1"/>
          </p:cNvSpPr>
          <p:nvPr>
            <p:ph idx="1"/>
          </p:nvPr>
        </p:nvSpPr>
        <p:spPr>
          <a:xfrm>
            <a:off x="685800" y="3789363"/>
            <a:ext cx="7772400" cy="1655762"/>
          </a:xfrm>
        </p:spPr>
        <p:txBody>
          <a:bodyPr/>
          <a:lstStyle/>
          <a:p>
            <a:pPr>
              <a:buFontTx/>
              <a:buNone/>
              <a:defRPr/>
            </a:pPr>
            <a:r>
              <a:rPr lang="en-US" sz="1800" b="1" dirty="0" smtClean="0"/>
              <a:t>context</a:t>
            </a:r>
            <a:r>
              <a:rPr lang="en-US" sz="1800" dirty="0" smtClean="0"/>
              <a:t> </a:t>
            </a:r>
            <a:r>
              <a:rPr lang="en-US" sz="1800" dirty="0"/>
              <a:t>Grade </a:t>
            </a:r>
            <a:r>
              <a:rPr lang="en-US" sz="1800" b="1" dirty="0" err="1"/>
              <a:t>inv</a:t>
            </a:r>
            <a:r>
              <a:rPr lang="en-US" sz="1800" b="1" dirty="0"/>
              <a:t>:</a:t>
            </a:r>
          </a:p>
          <a:p>
            <a:pPr>
              <a:buFontTx/>
              <a:buNone/>
              <a:defRPr/>
            </a:pPr>
            <a:r>
              <a:rPr lang="en-US" sz="1800" dirty="0" smtClean="0"/>
              <a:t>	</a:t>
            </a:r>
            <a:r>
              <a:rPr lang="en-US" sz="1800" dirty="0" err="1" smtClean="0"/>
              <a:t>Grade.allInstances</a:t>
            </a:r>
            <a:r>
              <a:rPr lang="en-US" sz="1800" dirty="0"/>
              <a:t>-&gt;</a:t>
            </a:r>
            <a:r>
              <a:rPr lang="en-US" sz="1800" dirty="0" err="1"/>
              <a:t>forAll</a:t>
            </a:r>
            <a:r>
              <a:rPr lang="en-US" sz="1800" dirty="0"/>
              <a:t>(g : Grade | </a:t>
            </a:r>
            <a:r>
              <a:rPr lang="en-US" sz="1800" dirty="0" smtClean="0"/>
              <a:t/>
            </a:r>
            <a:br>
              <a:rPr lang="en-US" sz="1800" dirty="0" smtClean="0"/>
            </a:br>
            <a:r>
              <a:rPr lang="en-US" sz="1800" dirty="0" smtClean="0"/>
              <a:t>	g </a:t>
            </a:r>
            <a:r>
              <a:rPr lang="en-US" sz="1800" dirty="0"/>
              <a:t>&lt;&gt; self implies </a:t>
            </a:r>
            <a:r>
              <a:rPr lang="en-US" sz="1800" dirty="0" err="1"/>
              <a:t>g.salary</a:t>
            </a:r>
            <a:r>
              <a:rPr lang="en-US" sz="1800" dirty="0"/>
              <a:t> &lt;&gt; </a:t>
            </a:r>
            <a:r>
              <a:rPr lang="en-US" sz="1800" dirty="0" err="1"/>
              <a:t>self.salary</a:t>
            </a:r>
            <a:r>
              <a:rPr lang="en-US" sz="1800" dirty="0"/>
              <a:t>)</a:t>
            </a:r>
          </a:p>
          <a:p>
            <a:pPr>
              <a:defRPr/>
            </a:pPr>
            <a:endParaRPr lang="en-US" sz="1800" dirty="0"/>
          </a:p>
        </p:txBody>
      </p:sp>
      <p:sp>
        <p:nvSpPr>
          <p:cNvPr id="4" name="Footer Placeholder 3"/>
          <p:cNvSpPr>
            <a:spLocks noGrp="1"/>
          </p:cNvSpPr>
          <p:nvPr>
            <p:ph type="ftr" sz="quarter" idx="10"/>
          </p:nvPr>
        </p:nvSpPr>
        <p:spPr/>
        <p:txBody>
          <a:bodyPr/>
          <a:lstStyle/>
          <a:p>
            <a:pPr>
              <a:defRPr/>
            </a:pPr>
            <a:r>
              <a:rPr lang="en-US" dirty="0" smtClean="0"/>
              <a:t>SYSC-3120—Software Requirements Engineering </a:t>
            </a:r>
            <a:endParaRPr lang="en-US" dirty="0"/>
          </a:p>
        </p:txBody>
      </p:sp>
      <p:sp>
        <p:nvSpPr>
          <p:cNvPr id="5" name="Slide Number Placeholder 4"/>
          <p:cNvSpPr>
            <a:spLocks noGrp="1"/>
          </p:cNvSpPr>
          <p:nvPr>
            <p:ph type="sldNum" sz="quarter" idx="11"/>
          </p:nvPr>
        </p:nvSpPr>
        <p:spPr/>
        <p:txBody>
          <a:bodyPr/>
          <a:lstStyle/>
          <a:p>
            <a:pPr>
              <a:defRPr/>
            </a:pPr>
            <a:fld id="{1331EBE2-C0D1-1F4D-948E-C6581B1CFFD0}" type="slidenum">
              <a:rPr lang="en-US" smtClean="0"/>
              <a:pPr>
                <a:defRPr/>
              </a:pPr>
              <a:t>88</a:t>
            </a:fld>
            <a:endParaRPr lang="en-US"/>
          </a:p>
        </p:txBody>
      </p:sp>
      <p:cxnSp>
        <p:nvCxnSpPr>
          <p:cNvPr id="6" name="Elbow Connector 5"/>
          <p:cNvCxnSpPr>
            <a:stCxn id="22" idx="0"/>
            <a:endCxn id="9" idx="1"/>
          </p:cNvCxnSpPr>
          <p:nvPr/>
        </p:nvCxnSpPr>
        <p:spPr bwMode="auto">
          <a:xfrm rot="5400000" flipH="1" flipV="1">
            <a:off x="3019425" y="546100"/>
            <a:ext cx="293688" cy="2154238"/>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Elbow Connector 6"/>
          <p:cNvCxnSpPr>
            <a:stCxn id="22" idx="1"/>
            <a:endCxn id="22" idx="2"/>
          </p:cNvCxnSpPr>
          <p:nvPr/>
        </p:nvCxnSpPr>
        <p:spPr bwMode="auto">
          <a:xfrm rot="10800000" flipH="1" flipV="1">
            <a:off x="1412875" y="2413000"/>
            <a:ext cx="676275" cy="642938"/>
          </a:xfrm>
          <a:prstGeom prst="bentConnector4">
            <a:avLst>
              <a:gd name="adj1" fmla="val -33815"/>
              <a:gd name="adj2" fmla="val 13551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9031" name="Group 7"/>
          <p:cNvGrpSpPr>
            <a:grpSpLocks/>
          </p:cNvGrpSpPr>
          <p:nvPr/>
        </p:nvGrpSpPr>
        <p:grpSpPr bwMode="auto">
          <a:xfrm>
            <a:off x="4000500" y="1196975"/>
            <a:ext cx="1706563" cy="501650"/>
            <a:chOff x="3424737" y="1303327"/>
            <a:chExt cx="1706369" cy="502045"/>
          </a:xfrm>
        </p:grpSpPr>
        <p:sp>
          <p:nvSpPr>
            <p:cNvPr id="9" name="Rectangle 8"/>
            <p:cNvSpPr>
              <a:spLocks noChangeArrowheads="1"/>
            </p:cNvSpPr>
            <p:nvPr/>
          </p:nvSpPr>
          <p:spPr bwMode="auto">
            <a:xfrm>
              <a:off x="3667597" y="1358934"/>
              <a:ext cx="1187315" cy="446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Department</a:t>
              </a:r>
            </a:p>
          </p:txBody>
        </p:sp>
        <p:sp>
          <p:nvSpPr>
            <p:cNvPr id="10" name="TextBox 9"/>
            <p:cNvSpPr txBox="1"/>
            <p:nvPr/>
          </p:nvSpPr>
          <p:spPr>
            <a:xfrm>
              <a:off x="3424737" y="1303327"/>
              <a:ext cx="269844" cy="276443"/>
            </a:xfrm>
            <a:prstGeom prst="rect">
              <a:avLst/>
            </a:prstGeom>
            <a:noFill/>
          </p:spPr>
          <p:txBody>
            <a:bodyPr wrap="none">
              <a:spAutoFit/>
            </a:bodyPr>
            <a:lstStyle/>
            <a:p>
              <a:pPr>
                <a:defRPr/>
              </a:pPr>
              <a:r>
                <a:rPr lang="en-US" sz="1200" dirty="0">
                  <a:latin typeface="+mn-lt"/>
                </a:rPr>
                <a:t>1</a:t>
              </a:r>
            </a:p>
          </p:txBody>
        </p:sp>
        <p:sp>
          <p:nvSpPr>
            <p:cNvPr id="11" name="TextBox 10"/>
            <p:cNvSpPr txBox="1"/>
            <p:nvPr/>
          </p:nvSpPr>
          <p:spPr>
            <a:xfrm>
              <a:off x="4881896" y="1312859"/>
              <a:ext cx="249210" cy="276443"/>
            </a:xfrm>
            <a:prstGeom prst="rect">
              <a:avLst/>
            </a:prstGeom>
            <a:noFill/>
          </p:spPr>
          <p:txBody>
            <a:bodyPr wrap="none">
              <a:spAutoFit/>
            </a:bodyPr>
            <a:lstStyle/>
            <a:p>
              <a:pPr>
                <a:defRPr/>
              </a:pPr>
              <a:r>
                <a:rPr lang="en-US" sz="1200" dirty="0">
                  <a:latin typeface="+mn-lt"/>
                </a:rPr>
                <a:t>*</a:t>
              </a:r>
            </a:p>
          </p:txBody>
        </p:sp>
      </p:grpSp>
      <p:cxnSp>
        <p:nvCxnSpPr>
          <p:cNvPr id="12" name="Elbow Connector 11"/>
          <p:cNvCxnSpPr>
            <a:stCxn id="9" idx="3"/>
            <a:endCxn id="129055" idx="0"/>
          </p:cNvCxnSpPr>
          <p:nvPr/>
        </p:nvCxnSpPr>
        <p:spPr bwMode="auto">
          <a:xfrm>
            <a:off x="5430838" y="1476375"/>
            <a:ext cx="2181225" cy="188913"/>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Elbow Connector 12"/>
          <p:cNvCxnSpPr>
            <a:stCxn id="32" idx="1"/>
            <a:endCxn id="23" idx="3"/>
          </p:cNvCxnSpPr>
          <p:nvPr/>
        </p:nvCxnSpPr>
        <p:spPr bwMode="auto">
          <a:xfrm rot="10800000" flipV="1">
            <a:off x="2765425" y="2124075"/>
            <a:ext cx="4271963" cy="238125"/>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9034" name="Group 13"/>
          <p:cNvGrpSpPr>
            <a:grpSpLocks/>
          </p:cNvGrpSpPr>
          <p:nvPr/>
        </p:nvGrpSpPr>
        <p:grpSpPr bwMode="auto">
          <a:xfrm>
            <a:off x="655638" y="1450975"/>
            <a:ext cx="2968625" cy="1901825"/>
            <a:chOff x="79126" y="2793073"/>
            <a:chExt cx="2968426" cy="1902021"/>
          </a:xfrm>
        </p:grpSpPr>
        <p:grpSp>
          <p:nvGrpSpPr>
            <p:cNvPr id="129057" name="Group 14"/>
            <p:cNvGrpSpPr>
              <a:grpSpLocks/>
            </p:cNvGrpSpPr>
            <p:nvPr/>
          </p:nvGrpSpPr>
          <p:grpSpPr bwMode="auto">
            <a:xfrm>
              <a:off x="79126" y="2793073"/>
              <a:ext cx="2109975" cy="1902021"/>
              <a:chOff x="-900549" y="1568146"/>
              <a:chExt cx="2109975" cy="1902021"/>
            </a:xfrm>
          </p:grpSpPr>
          <p:grpSp>
            <p:nvGrpSpPr>
              <p:cNvPr id="129060" name="Group 17"/>
              <p:cNvGrpSpPr>
                <a:grpSpLocks/>
              </p:cNvGrpSpPr>
              <p:nvPr/>
            </p:nvGrpSpPr>
            <p:grpSpPr bwMode="auto">
              <a:xfrm>
                <a:off x="-142626" y="1568146"/>
                <a:ext cx="1352052" cy="1606300"/>
                <a:chOff x="299885" y="4581128"/>
                <a:chExt cx="1352052" cy="1606300"/>
              </a:xfrm>
            </p:grpSpPr>
            <p:sp>
              <p:nvSpPr>
                <p:cNvPr id="22" name="Rectangle 21"/>
                <p:cNvSpPr>
                  <a:spLocks noChangeArrowheads="1"/>
                </p:cNvSpPr>
                <p:nvPr/>
              </p:nvSpPr>
              <p:spPr bwMode="auto">
                <a:xfrm>
                  <a:off x="299148" y="4900249"/>
                  <a:ext cx="1352460" cy="12875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Person</a:t>
                  </a:r>
                </a:p>
              </p:txBody>
            </p:sp>
            <p:sp>
              <p:nvSpPr>
                <p:cNvPr id="23" name="Rectangle 22"/>
                <p:cNvSpPr>
                  <a:spLocks noChangeArrowheads="1"/>
                </p:cNvSpPr>
                <p:nvPr/>
              </p:nvSpPr>
              <p:spPr bwMode="auto">
                <a:xfrm>
                  <a:off x="299148" y="5228895"/>
                  <a:ext cx="1352460" cy="52710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name:String</a:t>
                  </a:r>
                  <a:endParaRPr lang="en-US" sz="1400" dirty="0">
                    <a:latin typeface="+mn-lt"/>
                  </a:endParaRPr>
                </a:p>
                <a:p>
                  <a:pPr marL="88900" indent="-88900">
                    <a:buFontTx/>
                    <a:buChar char="-"/>
                    <a:defRPr/>
                  </a:pPr>
                  <a:r>
                    <a:rPr lang="en-US" sz="1400" dirty="0">
                      <a:latin typeface="+mn-lt"/>
                    </a:rPr>
                    <a:t>age: Integer</a:t>
                  </a:r>
                </a:p>
                <a:p>
                  <a:pPr>
                    <a:spcBef>
                      <a:spcPts val="600"/>
                    </a:spcBef>
                    <a:defRPr/>
                  </a:pPr>
                  <a:r>
                    <a:rPr lang="en-US" sz="1400" dirty="0">
                      <a:latin typeface="+mn-lt"/>
                    </a:rPr>
                    <a:t>+ age():Integer</a:t>
                  </a:r>
                </a:p>
              </p:txBody>
            </p:sp>
            <p:sp>
              <p:nvSpPr>
                <p:cNvPr id="24" name="TextBox 23"/>
                <p:cNvSpPr txBox="1"/>
                <p:nvPr/>
              </p:nvSpPr>
              <p:spPr>
                <a:xfrm>
                  <a:off x="705521" y="4611294"/>
                  <a:ext cx="247634" cy="276254"/>
                </a:xfrm>
                <a:prstGeom prst="rect">
                  <a:avLst/>
                </a:prstGeom>
                <a:noFill/>
              </p:spPr>
              <p:txBody>
                <a:bodyPr wrap="none">
                  <a:spAutoFit/>
                </a:bodyPr>
                <a:lstStyle/>
                <a:p>
                  <a:pPr>
                    <a:defRPr/>
                  </a:pPr>
                  <a:r>
                    <a:rPr lang="en-US" sz="1200" dirty="0">
                      <a:latin typeface="+mn-lt"/>
                    </a:rPr>
                    <a:t>*</a:t>
                  </a:r>
                </a:p>
              </p:txBody>
            </p:sp>
            <p:sp>
              <p:nvSpPr>
                <p:cNvPr id="25" name="TextBox 24"/>
                <p:cNvSpPr txBox="1"/>
                <p:nvPr/>
              </p:nvSpPr>
              <p:spPr>
                <a:xfrm>
                  <a:off x="1010301" y="4581128"/>
                  <a:ext cx="479393" cy="277842"/>
                </a:xfrm>
                <a:prstGeom prst="rect">
                  <a:avLst/>
                </a:prstGeom>
                <a:noFill/>
              </p:spPr>
              <p:txBody>
                <a:bodyPr wrap="none">
                  <a:spAutoFit/>
                </a:bodyPr>
                <a:lstStyle/>
                <a:p>
                  <a:pPr>
                    <a:defRPr/>
                  </a:pPr>
                  <a:r>
                    <a:rPr lang="en-US" sz="1200" dirty="0">
                      <a:latin typeface="+mn-lt"/>
                    </a:rPr>
                    <a:t>staff</a:t>
                  </a:r>
                </a:p>
              </p:txBody>
            </p:sp>
          </p:grpSp>
          <p:sp>
            <p:nvSpPr>
              <p:cNvPr id="19" name="TextBox 18"/>
              <p:cNvSpPr txBox="1"/>
              <p:nvPr/>
            </p:nvSpPr>
            <p:spPr>
              <a:xfrm>
                <a:off x="-765621" y="2503280"/>
                <a:ext cx="441296" cy="277841"/>
              </a:xfrm>
              <a:prstGeom prst="rect">
                <a:avLst/>
              </a:prstGeom>
              <a:noFill/>
            </p:spPr>
            <p:txBody>
              <a:bodyPr wrap="none">
                <a:spAutoFit/>
              </a:bodyPr>
              <a:lstStyle/>
              <a:p>
                <a:pPr>
                  <a:defRPr/>
                </a:pPr>
                <a:r>
                  <a:rPr lang="en-US" sz="1200" dirty="0">
                    <a:latin typeface="+mn-lt"/>
                  </a:rPr>
                  <a:t>0..1</a:t>
                </a:r>
              </a:p>
            </p:txBody>
          </p:sp>
          <p:sp>
            <p:nvSpPr>
              <p:cNvPr id="20" name="TextBox 19"/>
              <p:cNvSpPr txBox="1"/>
              <p:nvPr/>
            </p:nvSpPr>
            <p:spPr>
              <a:xfrm>
                <a:off x="580489" y="3193914"/>
                <a:ext cx="249221" cy="276253"/>
              </a:xfrm>
              <a:prstGeom prst="rect">
                <a:avLst/>
              </a:prstGeom>
              <a:noFill/>
            </p:spPr>
            <p:txBody>
              <a:bodyPr wrap="none">
                <a:spAutoFit/>
              </a:bodyPr>
              <a:lstStyle/>
              <a:p>
                <a:pPr>
                  <a:defRPr/>
                </a:pPr>
                <a:r>
                  <a:rPr lang="en-US" sz="1200" dirty="0">
                    <a:latin typeface="+mn-lt"/>
                  </a:rPr>
                  <a:t>*</a:t>
                </a:r>
              </a:p>
            </p:txBody>
          </p:sp>
          <p:sp>
            <p:nvSpPr>
              <p:cNvPr id="21" name="TextBox 20"/>
              <p:cNvSpPr txBox="1"/>
              <p:nvPr/>
            </p:nvSpPr>
            <p:spPr>
              <a:xfrm>
                <a:off x="-900549" y="2215913"/>
                <a:ext cx="792109" cy="276253"/>
              </a:xfrm>
              <a:prstGeom prst="rect">
                <a:avLst/>
              </a:prstGeom>
              <a:noFill/>
            </p:spPr>
            <p:txBody>
              <a:bodyPr wrap="none">
                <a:spAutoFit/>
              </a:bodyPr>
              <a:lstStyle/>
              <a:p>
                <a:pPr>
                  <a:defRPr/>
                </a:pPr>
                <a:r>
                  <a:rPr lang="en-US" sz="1200" dirty="0">
                    <a:latin typeface="+mn-lt"/>
                  </a:rPr>
                  <a:t>manager</a:t>
                </a:r>
              </a:p>
            </p:txBody>
          </p:sp>
        </p:grpSp>
        <p:sp>
          <p:nvSpPr>
            <p:cNvPr id="16" name="TextBox 15"/>
            <p:cNvSpPr txBox="1"/>
            <p:nvPr/>
          </p:nvSpPr>
          <p:spPr>
            <a:xfrm>
              <a:off x="2195121" y="3647236"/>
              <a:ext cx="415897" cy="276253"/>
            </a:xfrm>
            <a:prstGeom prst="rect">
              <a:avLst/>
            </a:prstGeom>
            <a:noFill/>
          </p:spPr>
          <p:txBody>
            <a:bodyPr wrap="none">
              <a:spAutoFit/>
            </a:bodyPr>
            <a:lstStyle/>
            <a:p>
              <a:pPr>
                <a:defRPr/>
              </a:pPr>
              <a:r>
                <a:rPr lang="en-US" sz="1200" dirty="0">
                  <a:latin typeface="+mn-lt"/>
                </a:rPr>
                <a:t>1..*</a:t>
              </a:r>
            </a:p>
          </p:txBody>
        </p:sp>
        <p:sp>
          <p:nvSpPr>
            <p:cNvPr id="17" name="TextBox 16"/>
            <p:cNvSpPr txBox="1"/>
            <p:nvPr/>
          </p:nvSpPr>
          <p:spPr>
            <a:xfrm>
              <a:off x="2195121" y="3369395"/>
              <a:ext cx="852431" cy="277841"/>
            </a:xfrm>
            <a:prstGeom prst="rect">
              <a:avLst/>
            </a:prstGeom>
            <a:noFill/>
          </p:spPr>
          <p:txBody>
            <a:bodyPr wrap="none">
              <a:spAutoFit/>
            </a:bodyPr>
            <a:lstStyle/>
            <a:p>
              <a:pPr>
                <a:defRPr/>
              </a:pPr>
              <a:r>
                <a:rPr lang="en-US" sz="1200" dirty="0">
                  <a:latin typeface="+mn-lt"/>
                </a:rPr>
                <a:t>employee</a:t>
              </a:r>
            </a:p>
          </p:txBody>
        </p:sp>
      </p:grpSp>
      <p:cxnSp>
        <p:nvCxnSpPr>
          <p:cNvPr id="26" name="Straight Connector 25"/>
          <p:cNvCxnSpPr>
            <a:stCxn id="32" idx="2"/>
            <a:endCxn id="37" idx="0"/>
          </p:cNvCxnSpPr>
          <p:nvPr/>
        </p:nvCxnSpPr>
        <p:spPr bwMode="auto">
          <a:xfrm>
            <a:off x="7631113" y="2347913"/>
            <a:ext cx="19050" cy="5635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9036" name="Group 26"/>
          <p:cNvGrpSpPr>
            <a:grpSpLocks/>
          </p:cNvGrpSpPr>
          <p:nvPr/>
        </p:nvGrpSpPr>
        <p:grpSpPr bwMode="auto">
          <a:xfrm>
            <a:off x="6275388" y="1593850"/>
            <a:ext cx="1949450" cy="1044575"/>
            <a:chOff x="5698639" y="1795758"/>
            <a:chExt cx="1950472" cy="1044340"/>
          </a:xfrm>
        </p:grpSpPr>
        <p:grpSp>
          <p:nvGrpSpPr>
            <p:cNvPr id="129050" name="Group 27"/>
            <p:cNvGrpSpPr>
              <a:grpSpLocks/>
            </p:cNvGrpSpPr>
            <p:nvPr/>
          </p:nvGrpSpPr>
          <p:grpSpPr bwMode="auto">
            <a:xfrm>
              <a:off x="6461661" y="1795758"/>
              <a:ext cx="1187450" cy="753003"/>
              <a:chOff x="7507288" y="633884"/>
              <a:chExt cx="1187450" cy="753003"/>
            </a:xfrm>
          </p:grpSpPr>
          <p:sp>
            <p:nvSpPr>
              <p:cNvPr id="32" name="Rectangle 31"/>
              <p:cNvSpPr>
                <a:spLocks noChangeArrowheads="1"/>
              </p:cNvSpPr>
              <p:nvPr/>
            </p:nvSpPr>
            <p:spPr bwMode="auto">
              <a:xfrm>
                <a:off x="7506666" y="940203"/>
                <a:ext cx="1188072" cy="4459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Company</a:t>
                </a:r>
              </a:p>
            </p:txBody>
          </p:sp>
          <p:sp>
            <p:nvSpPr>
              <p:cNvPr id="129055" name="Diamond 32"/>
              <p:cNvSpPr>
                <a:spLocks noChangeAspect="1"/>
              </p:cNvSpPr>
              <p:nvPr/>
            </p:nvSpPr>
            <p:spPr bwMode="auto">
              <a:xfrm>
                <a:off x="7967663" y="705272"/>
                <a:ext cx="228600" cy="228600"/>
              </a:xfrm>
              <a:prstGeom prst="diamond">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8208708" y="633884"/>
                <a:ext cx="271604" cy="276163"/>
              </a:xfrm>
              <a:prstGeom prst="rect">
                <a:avLst/>
              </a:prstGeom>
              <a:noFill/>
            </p:spPr>
            <p:txBody>
              <a:bodyPr wrap="none">
                <a:spAutoFit/>
              </a:bodyPr>
              <a:lstStyle/>
              <a:p>
                <a:pPr>
                  <a:defRPr/>
                </a:pPr>
                <a:r>
                  <a:rPr lang="en-US" sz="1200" dirty="0">
                    <a:latin typeface="+mn-lt"/>
                  </a:rPr>
                  <a:t>1</a:t>
                </a:r>
              </a:p>
            </p:txBody>
          </p:sp>
        </p:grpSp>
        <p:sp>
          <p:nvSpPr>
            <p:cNvPr id="29" name="TextBox 28"/>
            <p:cNvSpPr txBox="1"/>
            <p:nvPr/>
          </p:nvSpPr>
          <p:spPr>
            <a:xfrm>
              <a:off x="5698639" y="2346497"/>
              <a:ext cx="817991" cy="276163"/>
            </a:xfrm>
            <a:prstGeom prst="rect">
              <a:avLst/>
            </a:prstGeom>
            <a:noFill/>
          </p:spPr>
          <p:txBody>
            <a:bodyPr wrap="none">
              <a:spAutoFit/>
            </a:bodyPr>
            <a:lstStyle/>
            <a:p>
              <a:pPr>
                <a:defRPr/>
              </a:pPr>
              <a:r>
                <a:rPr lang="en-US" sz="1200" dirty="0">
                  <a:latin typeface="+mn-lt"/>
                </a:rPr>
                <a:t>employer</a:t>
              </a:r>
            </a:p>
          </p:txBody>
        </p:sp>
        <p:sp>
          <p:nvSpPr>
            <p:cNvPr id="30" name="TextBox 29"/>
            <p:cNvSpPr txBox="1"/>
            <p:nvPr/>
          </p:nvSpPr>
          <p:spPr>
            <a:xfrm>
              <a:off x="6083015" y="2048114"/>
              <a:ext cx="270016" cy="277750"/>
            </a:xfrm>
            <a:prstGeom prst="rect">
              <a:avLst/>
            </a:prstGeom>
            <a:noFill/>
          </p:spPr>
          <p:txBody>
            <a:bodyPr wrap="none">
              <a:spAutoFit/>
            </a:bodyPr>
            <a:lstStyle/>
            <a:p>
              <a:pPr>
                <a:defRPr/>
              </a:pPr>
              <a:r>
                <a:rPr lang="en-US" sz="1200" dirty="0">
                  <a:latin typeface="+mn-lt"/>
                </a:rPr>
                <a:t>1</a:t>
              </a:r>
            </a:p>
          </p:txBody>
        </p:sp>
        <p:sp>
          <p:nvSpPr>
            <p:cNvPr id="31" name="TextBox 30"/>
            <p:cNvSpPr txBox="1"/>
            <p:nvPr/>
          </p:nvSpPr>
          <p:spPr>
            <a:xfrm>
              <a:off x="7171022" y="2562348"/>
              <a:ext cx="270016" cy="277750"/>
            </a:xfrm>
            <a:prstGeom prst="rect">
              <a:avLst/>
            </a:prstGeom>
            <a:noFill/>
          </p:spPr>
          <p:txBody>
            <a:bodyPr wrap="none">
              <a:spAutoFit/>
            </a:bodyPr>
            <a:lstStyle/>
            <a:p>
              <a:pPr>
                <a:defRPr/>
              </a:pPr>
              <a:r>
                <a:rPr lang="en-US" sz="1200" dirty="0">
                  <a:latin typeface="+mn-lt"/>
                </a:rPr>
                <a:t>1</a:t>
              </a:r>
            </a:p>
          </p:txBody>
        </p:sp>
      </p:grpSp>
      <p:cxnSp>
        <p:nvCxnSpPr>
          <p:cNvPr id="35" name="Straight Connector 34"/>
          <p:cNvCxnSpPr>
            <a:stCxn id="42" idx="3"/>
            <a:endCxn id="37" idx="1"/>
          </p:cNvCxnSpPr>
          <p:nvPr/>
        </p:nvCxnSpPr>
        <p:spPr bwMode="auto">
          <a:xfrm>
            <a:off x="6024563" y="3286125"/>
            <a:ext cx="1031875" cy="936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29038" name="Group 35"/>
          <p:cNvGrpSpPr>
            <a:grpSpLocks/>
          </p:cNvGrpSpPr>
          <p:nvPr/>
        </p:nvGrpSpPr>
        <p:grpSpPr bwMode="auto">
          <a:xfrm>
            <a:off x="6745288" y="2601913"/>
            <a:ext cx="1498600" cy="1244600"/>
            <a:chOff x="6040882" y="3384837"/>
            <a:chExt cx="1499626" cy="1244812"/>
          </a:xfrm>
        </p:grpSpPr>
        <p:sp>
          <p:nvSpPr>
            <p:cNvPr id="37" name="Rectangle 36"/>
            <p:cNvSpPr>
              <a:spLocks noChangeArrowheads="1"/>
            </p:cNvSpPr>
            <p:nvPr/>
          </p:nvSpPr>
          <p:spPr bwMode="auto">
            <a:xfrm>
              <a:off x="6353833" y="3694452"/>
              <a:ext cx="1186675" cy="9351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Grade</a:t>
              </a:r>
            </a:p>
          </p:txBody>
        </p:sp>
        <p:sp>
          <p:nvSpPr>
            <p:cNvPr id="38" name="Rectangle 37"/>
            <p:cNvSpPr>
              <a:spLocks noChangeArrowheads="1"/>
            </p:cNvSpPr>
            <p:nvPr/>
          </p:nvSpPr>
          <p:spPr bwMode="auto">
            <a:xfrm>
              <a:off x="6353833" y="4054876"/>
              <a:ext cx="1186675" cy="28738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salary:Real</a:t>
              </a:r>
              <a:endParaRPr lang="en-US" sz="1400" dirty="0">
                <a:latin typeface="+mn-lt"/>
              </a:endParaRPr>
            </a:p>
          </p:txBody>
        </p:sp>
        <p:sp>
          <p:nvSpPr>
            <p:cNvPr id="39" name="TextBox 38"/>
            <p:cNvSpPr txBox="1"/>
            <p:nvPr/>
          </p:nvSpPr>
          <p:spPr>
            <a:xfrm>
              <a:off x="7046457" y="3384837"/>
              <a:ext cx="249409" cy="276272"/>
            </a:xfrm>
            <a:prstGeom prst="rect">
              <a:avLst/>
            </a:prstGeom>
            <a:noFill/>
          </p:spPr>
          <p:txBody>
            <a:bodyPr wrap="none">
              <a:spAutoFit/>
            </a:bodyPr>
            <a:lstStyle/>
            <a:p>
              <a:pPr>
                <a:defRPr/>
              </a:pPr>
              <a:r>
                <a:rPr lang="en-US" sz="1200" dirty="0">
                  <a:latin typeface="+mn-lt"/>
                </a:rPr>
                <a:t>*</a:t>
              </a:r>
            </a:p>
          </p:txBody>
        </p:sp>
        <p:sp>
          <p:nvSpPr>
            <p:cNvPr id="40" name="TextBox 39"/>
            <p:cNvSpPr txBox="1"/>
            <p:nvPr/>
          </p:nvSpPr>
          <p:spPr>
            <a:xfrm>
              <a:off x="6040882" y="3829413"/>
              <a:ext cx="270060" cy="277859"/>
            </a:xfrm>
            <a:prstGeom prst="rect">
              <a:avLst/>
            </a:prstGeom>
            <a:noFill/>
          </p:spPr>
          <p:txBody>
            <a:bodyPr wrap="none">
              <a:spAutoFit/>
            </a:bodyPr>
            <a:lstStyle/>
            <a:p>
              <a:pPr>
                <a:defRPr/>
              </a:pPr>
              <a:r>
                <a:rPr lang="en-US" sz="1200" dirty="0">
                  <a:latin typeface="+mn-lt"/>
                </a:rPr>
                <a:t>1</a:t>
              </a:r>
            </a:p>
          </p:txBody>
        </p:sp>
      </p:grpSp>
      <p:grpSp>
        <p:nvGrpSpPr>
          <p:cNvPr id="129039" name="Group 40"/>
          <p:cNvGrpSpPr>
            <a:grpSpLocks/>
          </p:cNvGrpSpPr>
          <p:nvPr/>
        </p:nvGrpSpPr>
        <p:grpSpPr bwMode="auto">
          <a:xfrm>
            <a:off x="4837113" y="2817813"/>
            <a:ext cx="1416050" cy="935037"/>
            <a:chOff x="4260735" y="3765789"/>
            <a:chExt cx="1416439" cy="935037"/>
          </a:xfrm>
        </p:grpSpPr>
        <p:sp>
          <p:nvSpPr>
            <p:cNvPr id="42" name="Rectangle 41"/>
            <p:cNvSpPr>
              <a:spLocks noChangeArrowheads="1"/>
            </p:cNvSpPr>
            <p:nvPr/>
          </p:nvSpPr>
          <p:spPr bwMode="auto">
            <a:xfrm>
              <a:off x="4260735" y="3765789"/>
              <a:ext cx="1187776"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Contract</a:t>
              </a:r>
            </a:p>
          </p:txBody>
        </p:sp>
        <p:sp>
          <p:nvSpPr>
            <p:cNvPr id="43" name="Rectangle 42"/>
            <p:cNvSpPr>
              <a:spLocks noChangeArrowheads="1"/>
            </p:cNvSpPr>
            <p:nvPr/>
          </p:nvSpPr>
          <p:spPr bwMode="auto">
            <a:xfrm>
              <a:off x="4260735" y="4126151"/>
              <a:ext cx="1187776"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start:Date</a:t>
              </a:r>
              <a:endParaRPr lang="en-US" sz="1400" dirty="0">
                <a:latin typeface="+mn-lt"/>
              </a:endParaRPr>
            </a:p>
          </p:txBody>
        </p:sp>
        <p:sp>
          <p:nvSpPr>
            <p:cNvPr id="44" name="TextBox 43"/>
            <p:cNvSpPr txBox="1"/>
            <p:nvPr/>
          </p:nvSpPr>
          <p:spPr>
            <a:xfrm>
              <a:off x="5427868" y="3916601"/>
              <a:ext cx="249306" cy="276225"/>
            </a:xfrm>
            <a:prstGeom prst="rect">
              <a:avLst/>
            </a:prstGeom>
            <a:noFill/>
          </p:spPr>
          <p:txBody>
            <a:bodyPr wrap="none">
              <a:spAutoFit/>
            </a:bodyPr>
            <a:lstStyle/>
            <a:p>
              <a:pPr>
                <a:defRPr/>
              </a:pPr>
              <a:r>
                <a:rPr lang="en-US" sz="1200" dirty="0">
                  <a:latin typeface="+mn-lt"/>
                </a:rPr>
                <a:t>*</a:t>
              </a:r>
            </a:p>
          </p:txBody>
        </p:sp>
      </p:grpSp>
      <p:cxnSp>
        <p:nvCxnSpPr>
          <p:cNvPr id="45" name="Straight Connector 44"/>
          <p:cNvCxnSpPr>
            <a:stCxn id="42" idx="0"/>
          </p:cNvCxnSpPr>
          <p:nvPr/>
        </p:nvCxnSpPr>
        <p:spPr bwMode="auto">
          <a:xfrm flipH="1" flipV="1">
            <a:off x="4837113" y="2386013"/>
            <a:ext cx="593725" cy="4318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 name="TextBox 45"/>
          <p:cNvSpPr txBox="1"/>
          <p:nvPr/>
        </p:nvSpPr>
        <p:spPr>
          <a:xfrm>
            <a:off x="2859088" y="4724400"/>
            <a:ext cx="5197475" cy="584200"/>
          </a:xfrm>
          <a:prstGeom prst="rect">
            <a:avLst/>
          </a:prstGeom>
          <a:noFill/>
        </p:spPr>
        <p:txBody>
          <a:bodyPr>
            <a:spAutoFit/>
          </a:bodyPr>
          <a:lstStyle/>
          <a:p>
            <a:pPr>
              <a:defRPr/>
            </a:pPr>
            <a:r>
              <a:rPr lang="en-US" sz="1600" dirty="0">
                <a:solidFill>
                  <a:srgbClr val="008000"/>
                </a:solidFill>
                <a:latin typeface="+mn-lt"/>
              </a:rPr>
              <a:t>In the system, no two different Grade instances have the same salary attribute value.</a:t>
            </a:r>
            <a:endParaRPr lang="en-US" sz="1600" dirty="0">
              <a:solidFill>
                <a:srgbClr val="FF0000"/>
              </a:solidFill>
              <a:latin typeface="+mn-lt"/>
            </a:endParaRPr>
          </a:p>
        </p:txBody>
      </p:sp>
      <p:sp>
        <p:nvSpPr>
          <p:cNvPr id="8" name="Rectangle 7"/>
          <p:cNvSpPr>
            <a:spLocks noChangeArrowheads="1"/>
          </p:cNvSpPr>
          <p:nvPr/>
        </p:nvSpPr>
        <p:spPr bwMode="auto">
          <a:xfrm>
            <a:off x="698500" y="5446713"/>
            <a:ext cx="830265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800" b="1" dirty="0">
                <a:latin typeface="+mn-lt"/>
              </a:rPr>
              <a:t>context</a:t>
            </a:r>
            <a:r>
              <a:rPr lang="en-US" sz="1800" dirty="0">
                <a:latin typeface="+mn-lt"/>
              </a:rPr>
              <a:t> Grade </a:t>
            </a:r>
            <a:r>
              <a:rPr lang="en-US" sz="1800" b="1" dirty="0">
                <a:latin typeface="+mn-lt"/>
              </a:rPr>
              <a:t>inv:</a:t>
            </a:r>
          </a:p>
          <a:p>
            <a:r>
              <a:rPr lang="en-US" sz="1800" dirty="0">
                <a:latin typeface="+mn-lt"/>
              </a:rPr>
              <a:t>  </a:t>
            </a:r>
            <a:r>
              <a:rPr lang="en-US" sz="1800" dirty="0" err="1">
                <a:latin typeface="+mn-lt"/>
              </a:rPr>
              <a:t>Grade.allInstances</a:t>
            </a:r>
            <a:r>
              <a:rPr lang="en-US" sz="1800" dirty="0">
                <a:latin typeface="+mn-lt"/>
              </a:rPr>
              <a:t>-&gt;</a:t>
            </a:r>
            <a:r>
              <a:rPr lang="en-US" sz="1800" dirty="0" err="1">
                <a:latin typeface="+mn-lt"/>
              </a:rPr>
              <a:t>forAll</a:t>
            </a:r>
            <a:r>
              <a:rPr lang="en-US" sz="1800" dirty="0">
                <a:latin typeface="+mn-lt"/>
              </a:rPr>
              <a:t>(g1, g2 | g1 &lt;&gt; g2 implies g1.salary &lt;&gt; g2.salary)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Checking Constraint on the Elements of a Collection</a:t>
            </a:r>
            <a:endParaRPr lang="en-US" dirty="0"/>
          </a:p>
        </p:txBody>
      </p:sp>
      <p:sp>
        <p:nvSpPr>
          <p:cNvPr id="3" name="Content Placeholder 2"/>
          <p:cNvSpPr>
            <a:spLocks noGrp="1"/>
          </p:cNvSpPr>
          <p:nvPr>
            <p:ph idx="1"/>
          </p:nvPr>
        </p:nvSpPr>
        <p:spPr>
          <a:xfrm>
            <a:off x="685800" y="3789363"/>
            <a:ext cx="7772400" cy="2306637"/>
          </a:xfrm>
        </p:spPr>
        <p:txBody>
          <a:bodyPr/>
          <a:lstStyle/>
          <a:p>
            <a:pPr>
              <a:buFontTx/>
              <a:buNone/>
              <a:defRPr/>
            </a:pPr>
            <a:r>
              <a:rPr lang="en-US" sz="1800" b="1" dirty="0"/>
              <a:t>context</a:t>
            </a:r>
            <a:r>
              <a:rPr lang="en-US" sz="1800" dirty="0"/>
              <a:t> Grade </a:t>
            </a:r>
            <a:r>
              <a:rPr lang="en-US" sz="1800" b="1" dirty="0" err="1"/>
              <a:t>inv</a:t>
            </a:r>
            <a:r>
              <a:rPr lang="en-US" sz="1800" b="1" dirty="0"/>
              <a:t>:</a:t>
            </a:r>
          </a:p>
          <a:p>
            <a:pPr>
              <a:buFontTx/>
              <a:buNone/>
              <a:defRPr/>
            </a:pPr>
            <a:r>
              <a:rPr lang="en-US" sz="1800" dirty="0"/>
              <a:t>	  salary &gt; 20000</a:t>
            </a:r>
          </a:p>
          <a:p>
            <a:pPr>
              <a:buFontTx/>
              <a:buNone/>
              <a:defRPr/>
            </a:pPr>
            <a:endParaRPr lang="en-US" sz="1800" b="1" dirty="0" smtClean="0"/>
          </a:p>
          <a:p>
            <a:pPr>
              <a:buFontTx/>
              <a:buNone/>
              <a:defRPr/>
            </a:pPr>
            <a:r>
              <a:rPr lang="en-US" sz="1800" b="1" dirty="0" smtClean="0"/>
              <a:t>context</a:t>
            </a:r>
            <a:r>
              <a:rPr lang="en-US" sz="1800" dirty="0" smtClean="0"/>
              <a:t> </a:t>
            </a:r>
            <a:r>
              <a:rPr lang="en-US" sz="1800" dirty="0"/>
              <a:t>Grade </a:t>
            </a:r>
            <a:r>
              <a:rPr lang="en-US" sz="1800" b="1" dirty="0" err="1"/>
              <a:t>inv</a:t>
            </a:r>
            <a:r>
              <a:rPr lang="en-US" sz="1800" b="1" dirty="0"/>
              <a:t>:</a:t>
            </a:r>
          </a:p>
          <a:p>
            <a:pPr>
              <a:buFontTx/>
              <a:buNone/>
              <a:defRPr/>
            </a:pPr>
            <a:r>
              <a:rPr lang="en-US" sz="1800" dirty="0"/>
              <a:t>	   </a:t>
            </a:r>
            <a:r>
              <a:rPr lang="en-US" sz="1800" dirty="0" err="1"/>
              <a:t>Grade.allInstances</a:t>
            </a:r>
            <a:r>
              <a:rPr lang="en-US" sz="1800" dirty="0"/>
              <a:t>-&gt;</a:t>
            </a:r>
            <a:r>
              <a:rPr lang="en-US" sz="1800" dirty="0" err="1"/>
              <a:t>forAll</a:t>
            </a:r>
            <a:r>
              <a:rPr lang="en-US" sz="1800" dirty="0"/>
              <a:t>(</a:t>
            </a:r>
            <a:r>
              <a:rPr lang="en-US" sz="1800" dirty="0" err="1"/>
              <a:t>g:grade</a:t>
            </a:r>
            <a:r>
              <a:rPr lang="en-US" sz="1800" dirty="0"/>
              <a:t> | </a:t>
            </a:r>
            <a:r>
              <a:rPr lang="en-US" sz="1800" dirty="0" err="1"/>
              <a:t>g.salary</a:t>
            </a:r>
            <a:r>
              <a:rPr lang="en-US" sz="1800" dirty="0"/>
              <a:t> &gt;20000</a:t>
            </a:r>
            <a:r>
              <a:rPr lang="en-US" sz="1800" dirty="0" smtClean="0"/>
              <a:t>)</a:t>
            </a:r>
            <a:endParaRPr lang="en-US" sz="1800" dirty="0"/>
          </a:p>
          <a:p>
            <a:pPr>
              <a:defRPr/>
            </a:pPr>
            <a:endParaRPr lang="en-US" sz="18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7238DAB9-3104-4543-BA9D-4FAA040B307C}" type="slidenum">
              <a:rPr lang="en-US" smtClean="0"/>
              <a:pPr>
                <a:defRPr/>
              </a:pPr>
              <a:t>89</a:t>
            </a:fld>
            <a:endParaRPr lang="en-US"/>
          </a:p>
        </p:txBody>
      </p:sp>
      <p:cxnSp>
        <p:nvCxnSpPr>
          <p:cNvPr id="6" name="Elbow Connector 5"/>
          <p:cNvCxnSpPr>
            <a:stCxn id="22" idx="0"/>
            <a:endCxn id="9" idx="1"/>
          </p:cNvCxnSpPr>
          <p:nvPr/>
        </p:nvCxnSpPr>
        <p:spPr bwMode="auto">
          <a:xfrm rot="5400000" flipH="1" flipV="1">
            <a:off x="3019425" y="546100"/>
            <a:ext cx="293688" cy="2154238"/>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Elbow Connector 6"/>
          <p:cNvCxnSpPr>
            <a:stCxn id="22" idx="1"/>
            <a:endCxn id="22" idx="2"/>
          </p:cNvCxnSpPr>
          <p:nvPr/>
        </p:nvCxnSpPr>
        <p:spPr bwMode="auto">
          <a:xfrm rot="10800000" flipH="1" flipV="1">
            <a:off x="1412875" y="2413000"/>
            <a:ext cx="676275" cy="642938"/>
          </a:xfrm>
          <a:prstGeom prst="bentConnector4">
            <a:avLst>
              <a:gd name="adj1" fmla="val -33815"/>
              <a:gd name="adj2" fmla="val 13551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30055" name="Group 7"/>
          <p:cNvGrpSpPr>
            <a:grpSpLocks/>
          </p:cNvGrpSpPr>
          <p:nvPr/>
        </p:nvGrpSpPr>
        <p:grpSpPr bwMode="auto">
          <a:xfrm>
            <a:off x="4000500" y="1196975"/>
            <a:ext cx="1706563" cy="501650"/>
            <a:chOff x="3424737" y="1303327"/>
            <a:chExt cx="1706369" cy="502045"/>
          </a:xfrm>
        </p:grpSpPr>
        <p:sp>
          <p:nvSpPr>
            <p:cNvPr id="9" name="Rectangle 8"/>
            <p:cNvSpPr>
              <a:spLocks noChangeArrowheads="1"/>
            </p:cNvSpPr>
            <p:nvPr/>
          </p:nvSpPr>
          <p:spPr bwMode="auto">
            <a:xfrm>
              <a:off x="3667597" y="1358934"/>
              <a:ext cx="1187315" cy="4464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Department</a:t>
              </a:r>
            </a:p>
          </p:txBody>
        </p:sp>
        <p:sp>
          <p:nvSpPr>
            <p:cNvPr id="10" name="TextBox 9"/>
            <p:cNvSpPr txBox="1"/>
            <p:nvPr/>
          </p:nvSpPr>
          <p:spPr>
            <a:xfrm>
              <a:off x="3424737" y="1303327"/>
              <a:ext cx="269844" cy="276443"/>
            </a:xfrm>
            <a:prstGeom prst="rect">
              <a:avLst/>
            </a:prstGeom>
            <a:noFill/>
          </p:spPr>
          <p:txBody>
            <a:bodyPr wrap="none">
              <a:spAutoFit/>
            </a:bodyPr>
            <a:lstStyle/>
            <a:p>
              <a:pPr>
                <a:defRPr/>
              </a:pPr>
              <a:r>
                <a:rPr lang="en-US" sz="1200" dirty="0">
                  <a:latin typeface="+mn-lt"/>
                </a:rPr>
                <a:t>1</a:t>
              </a:r>
            </a:p>
          </p:txBody>
        </p:sp>
        <p:sp>
          <p:nvSpPr>
            <p:cNvPr id="11" name="TextBox 10"/>
            <p:cNvSpPr txBox="1"/>
            <p:nvPr/>
          </p:nvSpPr>
          <p:spPr>
            <a:xfrm>
              <a:off x="4881896" y="1312859"/>
              <a:ext cx="249210" cy="276443"/>
            </a:xfrm>
            <a:prstGeom prst="rect">
              <a:avLst/>
            </a:prstGeom>
            <a:noFill/>
          </p:spPr>
          <p:txBody>
            <a:bodyPr wrap="none">
              <a:spAutoFit/>
            </a:bodyPr>
            <a:lstStyle/>
            <a:p>
              <a:pPr>
                <a:defRPr/>
              </a:pPr>
              <a:r>
                <a:rPr lang="en-US" sz="1200" dirty="0">
                  <a:latin typeface="+mn-lt"/>
                </a:rPr>
                <a:t>*</a:t>
              </a:r>
            </a:p>
          </p:txBody>
        </p:sp>
      </p:grpSp>
      <p:cxnSp>
        <p:nvCxnSpPr>
          <p:cNvPr id="12" name="Elbow Connector 11"/>
          <p:cNvCxnSpPr>
            <a:stCxn id="9" idx="3"/>
            <a:endCxn id="130078" idx="0"/>
          </p:cNvCxnSpPr>
          <p:nvPr/>
        </p:nvCxnSpPr>
        <p:spPr bwMode="auto">
          <a:xfrm>
            <a:off x="5430838" y="1476375"/>
            <a:ext cx="2181225" cy="188913"/>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Elbow Connector 12"/>
          <p:cNvCxnSpPr>
            <a:stCxn id="32" idx="1"/>
            <a:endCxn id="23" idx="3"/>
          </p:cNvCxnSpPr>
          <p:nvPr/>
        </p:nvCxnSpPr>
        <p:spPr bwMode="auto">
          <a:xfrm rot="10800000" flipV="1">
            <a:off x="2765425" y="2124075"/>
            <a:ext cx="4271963" cy="238125"/>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30058" name="Group 13"/>
          <p:cNvGrpSpPr>
            <a:grpSpLocks/>
          </p:cNvGrpSpPr>
          <p:nvPr/>
        </p:nvGrpSpPr>
        <p:grpSpPr bwMode="auto">
          <a:xfrm>
            <a:off x="655638" y="1450975"/>
            <a:ext cx="2968625" cy="1901825"/>
            <a:chOff x="79126" y="2793073"/>
            <a:chExt cx="2968426" cy="1902021"/>
          </a:xfrm>
        </p:grpSpPr>
        <p:grpSp>
          <p:nvGrpSpPr>
            <p:cNvPr id="130080" name="Group 14"/>
            <p:cNvGrpSpPr>
              <a:grpSpLocks/>
            </p:cNvGrpSpPr>
            <p:nvPr/>
          </p:nvGrpSpPr>
          <p:grpSpPr bwMode="auto">
            <a:xfrm>
              <a:off x="79126" y="2793073"/>
              <a:ext cx="2109975" cy="1902021"/>
              <a:chOff x="-900549" y="1568146"/>
              <a:chExt cx="2109975" cy="1902021"/>
            </a:xfrm>
          </p:grpSpPr>
          <p:grpSp>
            <p:nvGrpSpPr>
              <p:cNvPr id="130083" name="Group 17"/>
              <p:cNvGrpSpPr>
                <a:grpSpLocks/>
              </p:cNvGrpSpPr>
              <p:nvPr/>
            </p:nvGrpSpPr>
            <p:grpSpPr bwMode="auto">
              <a:xfrm>
                <a:off x="-142626" y="1568146"/>
                <a:ext cx="1352052" cy="1606300"/>
                <a:chOff x="299885" y="4581128"/>
                <a:chExt cx="1352052" cy="1606300"/>
              </a:xfrm>
            </p:grpSpPr>
            <p:sp>
              <p:nvSpPr>
                <p:cNvPr id="22" name="Rectangle 21"/>
                <p:cNvSpPr>
                  <a:spLocks noChangeArrowheads="1"/>
                </p:cNvSpPr>
                <p:nvPr/>
              </p:nvSpPr>
              <p:spPr bwMode="auto">
                <a:xfrm>
                  <a:off x="299148" y="4900249"/>
                  <a:ext cx="1352460" cy="12875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Person</a:t>
                  </a:r>
                </a:p>
              </p:txBody>
            </p:sp>
            <p:sp>
              <p:nvSpPr>
                <p:cNvPr id="23" name="Rectangle 22"/>
                <p:cNvSpPr>
                  <a:spLocks noChangeArrowheads="1"/>
                </p:cNvSpPr>
                <p:nvPr/>
              </p:nvSpPr>
              <p:spPr bwMode="auto">
                <a:xfrm>
                  <a:off x="299148" y="5228895"/>
                  <a:ext cx="1352460" cy="52710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name:String</a:t>
                  </a:r>
                  <a:endParaRPr lang="en-US" sz="1400" dirty="0">
                    <a:latin typeface="+mn-lt"/>
                  </a:endParaRPr>
                </a:p>
                <a:p>
                  <a:pPr marL="88900" indent="-88900">
                    <a:buFontTx/>
                    <a:buChar char="-"/>
                    <a:defRPr/>
                  </a:pPr>
                  <a:r>
                    <a:rPr lang="en-US" sz="1400" dirty="0">
                      <a:latin typeface="+mn-lt"/>
                    </a:rPr>
                    <a:t>age: Integer</a:t>
                  </a:r>
                </a:p>
                <a:p>
                  <a:pPr>
                    <a:spcBef>
                      <a:spcPts val="600"/>
                    </a:spcBef>
                    <a:defRPr/>
                  </a:pPr>
                  <a:r>
                    <a:rPr lang="en-US" sz="1400" dirty="0">
                      <a:latin typeface="+mn-lt"/>
                    </a:rPr>
                    <a:t>+ age():Integer</a:t>
                  </a:r>
                </a:p>
              </p:txBody>
            </p:sp>
            <p:sp>
              <p:nvSpPr>
                <p:cNvPr id="24" name="TextBox 23"/>
                <p:cNvSpPr txBox="1"/>
                <p:nvPr/>
              </p:nvSpPr>
              <p:spPr>
                <a:xfrm>
                  <a:off x="705521" y="4611294"/>
                  <a:ext cx="247634" cy="276254"/>
                </a:xfrm>
                <a:prstGeom prst="rect">
                  <a:avLst/>
                </a:prstGeom>
                <a:noFill/>
              </p:spPr>
              <p:txBody>
                <a:bodyPr wrap="none">
                  <a:spAutoFit/>
                </a:bodyPr>
                <a:lstStyle/>
                <a:p>
                  <a:pPr>
                    <a:defRPr/>
                  </a:pPr>
                  <a:r>
                    <a:rPr lang="en-US" sz="1200" dirty="0">
                      <a:latin typeface="+mn-lt"/>
                    </a:rPr>
                    <a:t>*</a:t>
                  </a:r>
                </a:p>
              </p:txBody>
            </p:sp>
            <p:sp>
              <p:nvSpPr>
                <p:cNvPr id="25" name="TextBox 24"/>
                <p:cNvSpPr txBox="1"/>
                <p:nvPr/>
              </p:nvSpPr>
              <p:spPr>
                <a:xfrm>
                  <a:off x="1010301" y="4581128"/>
                  <a:ext cx="479393" cy="277842"/>
                </a:xfrm>
                <a:prstGeom prst="rect">
                  <a:avLst/>
                </a:prstGeom>
                <a:noFill/>
              </p:spPr>
              <p:txBody>
                <a:bodyPr wrap="none">
                  <a:spAutoFit/>
                </a:bodyPr>
                <a:lstStyle/>
                <a:p>
                  <a:pPr>
                    <a:defRPr/>
                  </a:pPr>
                  <a:r>
                    <a:rPr lang="en-US" sz="1200" dirty="0">
                      <a:latin typeface="+mn-lt"/>
                    </a:rPr>
                    <a:t>staff</a:t>
                  </a:r>
                </a:p>
              </p:txBody>
            </p:sp>
          </p:grpSp>
          <p:sp>
            <p:nvSpPr>
              <p:cNvPr id="19" name="TextBox 18"/>
              <p:cNvSpPr txBox="1"/>
              <p:nvPr/>
            </p:nvSpPr>
            <p:spPr>
              <a:xfrm>
                <a:off x="-765621" y="2503280"/>
                <a:ext cx="441296" cy="277841"/>
              </a:xfrm>
              <a:prstGeom prst="rect">
                <a:avLst/>
              </a:prstGeom>
              <a:noFill/>
            </p:spPr>
            <p:txBody>
              <a:bodyPr wrap="none">
                <a:spAutoFit/>
              </a:bodyPr>
              <a:lstStyle/>
              <a:p>
                <a:pPr>
                  <a:defRPr/>
                </a:pPr>
                <a:r>
                  <a:rPr lang="en-US" sz="1200" dirty="0">
                    <a:latin typeface="+mn-lt"/>
                  </a:rPr>
                  <a:t>0..1</a:t>
                </a:r>
              </a:p>
            </p:txBody>
          </p:sp>
          <p:sp>
            <p:nvSpPr>
              <p:cNvPr id="20" name="TextBox 19"/>
              <p:cNvSpPr txBox="1"/>
              <p:nvPr/>
            </p:nvSpPr>
            <p:spPr>
              <a:xfrm>
                <a:off x="580489" y="3193914"/>
                <a:ext cx="249221" cy="276253"/>
              </a:xfrm>
              <a:prstGeom prst="rect">
                <a:avLst/>
              </a:prstGeom>
              <a:noFill/>
            </p:spPr>
            <p:txBody>
              <a:bodyPr wrap="none">
                <a:spAutoFit/>
              </a:bodyPr>
              <a:lstStyle/>
              <a:p>
                <a:pPr>
                  <a:defRPr/>
                </a:pPr>
                <a:r>
                  <a:rPr lang="en-US" sz="1200" dirty="0">
                    <a:latin typeface="+mn-lt"/>
                  </a:rPr>
                  <a:t>*</a:t>
                </a:r>
              </a:p>
            </p:txBody>
          </p:sp>
          <p:sp>
            <p:nvSpPr>
              <p:cNvPr id="21" name="TextBox 20"/>
              <p:cNvSpPr txBox="1"/>
              <p:nvPr/>
            </p:nvSpPr>
            <p:spPr>
              <a:xfrm>
                <a:off x="-900549" y="2215913"/>
                <a:ext cx="792109" cy="276253"/>
              </a:xfrm>
              <a:prstGeom prst="rect">
                <a:avLst/>
              </a:prstGeom>
              <a:noFill/>
            </p:spPr>
            <p:txBody>
              <a:bodyPr wrap="none">
                <a:spAutoFit/>
              </a:bodyPr>
              <a:lstStyle/>
              <a:p>
                <a:pPr>
                  <a:defRPr/>
                </a:pPr>
                <a:r>
                  <a:rPr lang="en-US" sz="1200" dirty="0">
                    <a:latin typeface="+mn-lt"/>
                  </a:rPr>
                  <a:t>manager</a:t>
                </a:r>
              </a:p>
            </p:txBody>
          </p:sp>
        </p:grpSp>
        <p:sp>
          <p:nvSpPr>
            <p:cNvPr id="16" name="TextBox 15"/>
            <p:cNvSpPr txBox="1"/>
            <p:nvPr/>
          </p:nvSpPr>
          <p:spPr>
            <a:xfrm>
              <a:off x="2195121" y="3647236"/>
              <a:ext cx="415897" cy="276253"/>
            </a:xfrm>
            <a:prstGeom prst="rect">
              <a:avLst/>
            </a:prstGeom>
            <a:noFill/>
          </p:spPr>
          <p:txBody>
            <a:bodyPr wrap="none">
              <a:spAutoFit/>
            </a:bodyPr>
            <a:lstStyle/>
            <a:p>
              <a:pPr>
                <a:defRPr/>
              </a:pPr>
              <a:r>
                <a:rPr lang="en-US" sz="1200" dirty="0">
                  <a:latin typeface="+mn-lt"/>
                </a:rPr>
                <a:t>1..*</a:t>
              </a:r>
            </a:p>
          </p:txBody>
        </p:sp>
        <p:sp>
          <p:nvSpPr>
            <p:cNvPr id="17" name="TextBox 16"/>
            <p:cNvSpPr txBox="1"/>
            <p:nvPr/>
          </p:nvSpPr>
          <p:spPr>
            <a:xfrm>
              <a:off x="2195121" y="3369395"/>
              <a:ext cx="852431" cy="277841"/>
            </a:xfrm>
            <a:prstGeom prst="rect">
              <a:avLst/>
            </a:prstGeom>
            <a:noFill/>
          </p:spPr>
          <p:txBody>
            <a:bodyPr wrap="none">
              <a:spAutoFit/>
            </a:bodyPr>
            <a:lstStyle/>
            <a:p>
              <a:pPr>
                <a:defRPr/>
              </a:pPr>
              <a:r>
                <a:rPr lang="en-US" sz="1200" dirty="0">
                  <a:latin typeface="+mn-lt"/>
                </a:rPr>
                <a:t>employee</a:t>
              </a:r>
            </a:p>
          </p:txBody>
        </p:sp>
      </p:grpSp>
      <p:cxnSp>
        <p:nvCxnSpPr>
          <p:cNvPr id="26" name="Straight Connector 25"/>
          <p:cNvCxnSpPr>
            <a:stCxn id="32" idx="2"/>
            <a:endCxn id="37" idx="0"/>
          </p:cNvCxnSpPr>
          <p:nvPr/>
        </p:nvCxnSpPr>
        <p:spPr bwMode="auto">
          <a:xfrm>
            <a:off x="7631113" y="2347913"/>
            <a:ext cx="19050" cy="56356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30060" name="Group 26"/>
          <p:cNvGrpSpPr>
            <a:grpSpLocks/>
          </p:cNvGrpSpPr>
          <p:nvPr/>
        </p:nvGrpSpPr>
        <p:grpSpPr bwMode="auto">
          <a:xfrm>
            <a:off x="6275388" y="1593850"/>
            <a:ext cx="1949450" cy="1044575"/>
            <a:chOff x="5698639" y="1795758"/>
            <a:chExt cx="1950472" cy="1044340"/>
          </a:xfrm>
        </p:grpSpPr>
        <p:grpSp>
          <p:nvGrpSpPr>
            <p:cNvPr id="130073" name="Group 27"/>
            <p:cNvGrpSpPr>
              <a:grpSpLocks/>
            </p:cNvGrpSpPr>
            <p:nvPr/>
          </p:nvGrpSpPr>
          <p:grpSpPr bwMode="auto">
            <a:xfrm>
              <a:off x="6461661" y="1795758"/>
              <a:ext cx="1187450" cy="753003"/>
              <a:chOff x="7507288" y="633884"/>
              <a:chExt cx="1187450" cy="753003"/>
            </a:xfrm>
          </p:grpSpPr>
          <p:sp>
            <p:nvSpPr>
              <p:cNvPr id="32" name="Rectangle 31"/>
              <p:cNvSpPr>
                <a:spLocks noChangeArrowheads="1"/>
              </p:cNvSpPr>
              <p:nvPr/>
            </p:nvSpPr>
            <p:spPr bwMode="auto">
              <a:xfrm>
                <a:off x="7506666" y="940203"/>
                <a:ext cx="1188072" cy="44598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Company</a:t>
                </a:r>
              </a:p>
            </p:txBody>
          </p:sp>
          <p:sp>
            <p:nvSpPr>
              <p:cNvPr id="130078" name="Diamond 32"/>
              <p:cNvSpPr>
                <a:spLocks noChangeAspect="1"/>
              </p:cNvSpPr>
              <p:nvPr/>
            </p:nvSpPr>
            <p:spPr bwMode="auto">
              <a:xfrm>
                <a:off x="7967663" y="705272"/>
                <a:ext cx="228600" cy="228600"/>
              </a:xfrm>
              <a:prstGeom prst="diamond">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TextBox 33"/>
              <p:cNvSpPr txBox="1"/>
              <p:nvPr/>
            </p:nvSpPr>
            <p:spPr>
              <a:xfrm>
                <a:off x="8208708" y="633884"/>
                <a:ext cx="271604" cy="276163"/>
              </a:xfrm>
              <a:prstGeom prst="rect">
                <a:avLst/>
              </a:prstGeom>
              <a:noFill/>
            </p:spPr>
            <p:txBody>
              <a:bodyPr wrap="none">
                <a:spAutoFit/>
              </a:bodyPr>
              <a:lstStyle/>
              <a:p>
                <a:pPr>
                  <a:defRPr/>
                </a:pPr>
                <a:r>
                  <a:rPr lang="en-US" sz="1200" dirty="0">
                    <a:latin typeface="+mn-lt"/>
                  </a:rPr>
                  <a:t>1</a:t>
                </a:r>
              </a:p>
            </p:txBody>
          </p:sp>
        </p:grpSp>
        <p:sp>
          <p:nvSpPr>
            <p:cNvPr id="29" name="TextBox 28"/>
            <p:cNvSpPr txBox="1"/>
            <p:nvPr/>
          </p:nvSpPr>
          <p:spPr>
            <a:xfrm>
              <a:off x="5698639" y="2346497"/>
              <a:ext cx="817991" cy="276163"/>
            </a:xfrm>
            <a:prstGeom prst="rect">
              <a:avLst/>
            </a:prstGeom>
            <a:noFill/>
          </p:spPr>
          <p:txBody>
            <a:bodyPr wrap="none">
              <a:spAutoFit/>
            </a:bodyPr>
            <a:lstStyle/>
            <a:p>
              <a:pPr>
                <a:defRPr/>
              </a:pPr>
              <a:r>
                <a:rPr lang="en-US" sz="1200" dirty="0">
                  <a:latin typeface="+mn-lt"/>
                </a:rPr>
                <a:t>employer</a:t>
              </a:r>
            </a:p>
          </p:txBody>
        </p:sp>
        <p:sp>
          <p:nvSpPr>
            <p:cNvPr id="30" name="TextBox 29"/>
            <p:cNvSpPr txBox="1"/>
            <p:nvPr/>
          </p:nvSpPr>
          <p:spPr>
            <a:xfrm>
              <a:off x="6083015" y="2048114"/>
              <a:ext cx="270016" cy="277750"/>
            </a:xfrm>
            <a:prstGeom prst="rect">
              <a:avLst/>
            </a:prstGeom>
            <a:noFill/>
          </p:spPr>
          <p:txBody>
            <a:bodyPr wrap="none">
              <a:spAutoFit/>
            </a:bodyPr>
            <a:lstStyle/>
            <a:p>
              <a:pPr>
                <a:defRPr/>
              </a:pPr>
              <a:r>
                <a:rPr lang="en-US" sz="1200" dirty="0">
                  <a:latin typeface="+mn-lt"/>
                </a:rPr>
                <a:t>1</a:t>
              </a:r>
            </a:p>
          </p:txBody>
        </p:sp>
        <p:sp>
          <p:nvSpPr>
            <p:cNvPr id="31" name="TextBox 30"/>
            <p:cNvSpPr txBox="1"/>
            <p:nvPr/>
          </p:nvSpPr>
          <p:spPr>
            <a:xfrm>
              <a:off x="7171022" y="2562348"/>
              <a:ext cx="270016" cy="277750"/>
            </a:xfrm>
            <a:prstGeom prst="rect">
              <a:avLst/>
            </a:prstGeom>
            <a:noFill/>
          </p:spPr>
          <p:txBody>
            <a:bodyPr wrap="none">
              <a:spAutoFit/>
            </a:bodyPr>
            <a:lstStyle/>
            <a:p>
              <a:pPr>
                <a:defRPr/>
              </a:pPr>
              <a:r>
                <a:rPr lang="en-US" sz="1200" dirty="0">
                  <a:latin typeface="+mn-lt"/>
                </a:rPr>
                <a:t>1</a:t>
              </a:r>
            </a:p>
          </p:txBody>
        </p:sp>
      </p:grpSp>
      <p:cxnSp>
        <p:nvCxnSpPr>
          <p:cNvPr id="35" name="Straight Connector 34"/>
          <p:cNvCxnSpPr>
            <a:stCxn id="42" idx="3"/>
            <a:endCxn id="37" idx="1"/>
          </p:cNvCxnSpPr>
          <p:nvPr/>
        </p:nvCxnSpPr>
        <p:spPr bwMode="auto">
          <a:xfrm>
            <a:off x="6024563" y="3286125"/>
            <a:ext cx="1031875" cy="936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30062" name="Group 35"/>
          <p:cNvGrpSpPr>
            <a:grpSpLocks/>
          </p:cNvGrpSpPr>
          <p:nvPr/>
        </p:nvGrpSpPr>
        <p:grpSpPr bwMode="auto">
          <a:xfrm>
            <a:off x="6745288" y="2601913"/>
            <a:ext cx="1498600" cy="1244600"/>
            <a:chOff x="6040882" y="3384837"/>
            <a:chExt cx="1499626" cy="1244812"/>
          </a:xfrm>
        </p:grpSpPr>
        <p:sp>
          <p:nvSpPr>
            <p:cNvPr id="37" name="Rectangle 36"/>
            <p:cNvSpPr>
              <a:spLocks noChangeArrowheads="1"/>
            </p:cNvSpPr>
            <p:nvPr/>
          </p:nvSpPr>
          <p:spPr bwMode="auto">
            <a:xfrm>
              <a:off x="6353833" y="3694452"/>
              <a:ext cx="1186675" cy="9351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Grade</a:t>
              </a:r>
            </a:p>
          </p:txBody>
        </p:sp>
        <p:sp>
          <p:nvSpPr>
            <p:cNvPr id="38" name="Rectangle 37"/>
            <p:cNvSpPr>
              <a:spLocks noChangeArrowheads="1"/>
            </p:cNvSpPr>
            <p:nvPr/>
          </p:nvSpPr>
          <p:spPr bwMode="auto">
            <a:xfrm>
              <a:off x="6353833" y="4054876"/>
              <a:ext cx="1186675" cy="28738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salary:Real</a:t>
              </a:r>
              <a:endParaRPr lang="en-US" sz="1400" dirty="0">
                <a:latin typeface="+mn-lt"/>
              </a:endParaRPr>
            </a:p>
          </p:txBody>
        </p:sp>
        <p:sp>
          <p:nvSpPr>
            <p:cNvPr id="39" name="TextBox 38"/>
            <p:cNvSpPr txBox="1"/>
            <p:nvPr/>
          </p:nvSpPr>
          <p:spPr>
            <a:xfrm>
              <a:off x="7046457" y="3384837"/>
              <a:ext cx="249409" cy="276272"/>
            </a:xfrm>
            <a:prstGeom prst="rect">
              <a:avLst/>
            </a:prstGeom>
            <a:noFill/>
          </p:spPr>
          <p:txBody>
            <a:bodyPr wrap="none">
              <a:spAutoFit/>
            </a:bodyPr>
            <a:lstStyle/>
            <a:p>
              <a:pPr>
                <a:defRPr/>
              </a:pPr>
              <a:r>
                <a:rPr lang="en-US" sz="1200" dirty="0">
                  <a:latin typeface="+mn-lt"/>
                </a:rPr>
                <a:t>*</a:t>
              </a:r>
            </a:p>
          </p:txBody>
        </p:sp>
        <p:sp>
          <p:nvSpPr>
            <p:cNvPr id="40" name="TextBox 39"/>
            <p:cNvSpPr txBox="1"/>
            <p:nvPr/>
          </p:nvSpPr>
          <p:spPr>
            <a:xfrm>
              <a:off x="6040882" y="3829413"/>
              <a:ext cx="270060" cy="277859"/>
            </a:xfrm>
            <a:prstGeom prst="rect">
              <a:avLst/>
            </a:prstGeom>
            <a:noFill/>
          </p:spPr>
          <p:txBody>
            <a:bodyPr wrap="none">
              <a:spAutoFit/>
            </a:bodyPr>
            <a:lstStyle/>
            <a:p>
              <a:pPr>
                <a:defRPr/>
              </a:pPr>
              <a:r>
                <a:rPr lang="en-US" sz="1200" dirty="0">
                  <a:latin typeface="+mn-lt"/>
                </a:rPr>
                <a:t>1</a:t>
              </a:r>
            </a:p>
          </p:txBody>
        </p:sp>
      </p:grpSp>
      <p:grpSp>
        <p:nvGrpSpPr>
          <p:cNvPr id="130063" name="Group 40"/>
          <p:cNvGrpSpPr>
            <a:grpSpLocks/>
          </p:cNvGrpSpPr>
          <p:nvPr/>
        </p:nvGrpSpPr>
        <p:grpSpPr bwMode="auto">
          <a:xfrm>
            <a:off x="4837113" y="2817813"/>
            <a:ext cx="1416050" cy="935037"/>
            <a:chOff x="4260735" y="3765789"/>
            <a:chExt cx="1416439" cy="935037"/>
          </a:xfrm>
        </p:grpSpPr>
        <p:sp>
          <p:nvSpPr>
            <p:cNvPr id="42" name="Rectangle 41"/>
            <p:cNvSpPr>
              <a:spLocks noChangeArrowheads="1"/>
            </p:cNvSpPr>
            <p:nvPr/>
          </p:nvSpPr>
          <p:spPr bwMode="auto">
            <a:xfrm>
              <a:off x="4260735" y="3765789"/>
              <a:ext cx="1187776" cy="9350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algn="ctr">
                <a:defRPr/>
              </a:pPr>
              <a:r>
                <a:rPr lang="en-US" sz="1400" dirty="0">
                  <a:latin typeface="+mn-lt"/>
                </a:rPr>
                <a:t>Contract</a:t>
              </a:r>
            </a:p>
          </p:txBody>
        </p:sp>
        <p:sp>
          <p:nvSpPr>
            <p:cNvPr id="43" name="Rectangle 42"/>
            <p:cNvSpPr>
              <a:spLocks noChangeArrowheads="1"/>
            </p:cNvSpPr>
            <p:nvPr/>
          </p:nvSpPr>
          <p:spPr bwMode="auto">
            <a:xfrm>
              <a:off x="4260735" y="4126151"/>
              <a:ext cx="1187776" cy="287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pPr marL="88900" indent="-88900">
                <a:buFontTx/>
                <a:buChar char="-"/>
                <a:defRPr/>
              </a:pPr>
              <a:r>
                <a:rPr lang="en-US" sz="1400" dirty="0" err="1">
                  <a:latin typeface="+mn-lt"/>
                </a:rPr>
                <a:t>start:Date</a:t>
              </a:r>
              <a:endParaRPr lang="en-US" sz="1400" dirty="0">
                <a:latin typeface="+mn-lt"/>
              </a:endParaRPr>
            </a:p>
          </p:txBody>
        </p:sp>
        <p:sp>
          <p:nvSpPr>
            <p:cNvPr id="44" name="TextBox 43"/>
            <p:cNvSpPr txBox="1"/>
            <p:nvPr/>
          </p:nvSpPr>
          <p:spPr>
            <a:xfrm>
              <a:off x="5427868" y="3916601"/>
              <a:ext cx="249306" cy="276225"/>
            </a:xfrm>
            <a:prstGeom prst="rect">
              <a:avLst/>
            </a:prstGeom>
            <a:noFill/>
          </p:spPr>
          <p:txBody>
            <a:bodyPr wrap="none">
              <a:spAutoFit/>
            </a:bodyPr>
            <a:lstStyle/>
            <a:p>
              <a:pPr>
                <a:defRPr/>
              </a:pPr>
              <a:r>
                <a:rPr lang="en-US" sz="1200" dirty="0">
                  <a:latin typeface="+mn-lt"/>
                </a:rPr>
                <a:t>*</a:t>
              </a:r>
            </a:p>
          </p:txBody>
        </p:sp>
      </p:grpSp>
      <p:cxnSp>
        <p:nvCxnSpPr>
          <p:cNvPr id="45" name="Straight Connector 44"/>
          <p:cNvCxnSpPr>
            <a:stCxn id="42" idx="0"/>
          </p:cNvCxnSpPr>
          <p:nvPr/>
        </p:nvCxnSpPr>
        <p:spPr bwMode="auto">
          <a:xfrm flipH="1" flipV="1">
            <a:off x="4837113" y="2386013"/>
            <a:ext cx="593725" cy="43180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7" name="TextBox 46"/>
          <p:cNvSpPr txBox="1"/>
          <p:nvPr/>
        </p:nvSpPr>
        <p:spPr>
          <a:xfrm>
            <a:off x="3624263" y="4076700"/>
            <a:ext cx="5195887" cy="831850"/>
          </a:xfrm>
          <a:prstGeom prst="rect">
            <a:avLst/>
          </a:prstGeom>
          <a:noFill/>
        </p:spPr>
        <p:txBody>
          <a:bodyPr>
            <a:spAutoFit/>
          </a:bodyPr>
          <a:lstStyle/>
          <a:p>
            <a:pPr>
              <a:defRPr/>
            </a:pPr>
            <a:r>
              <a:rPr lang="en-US" sz="1600" dirty="0">
                <a:solidFill>
                  <a:srgbClr val="008000"/>
                </a:solidFill>
                <a:latin typeface="+mn-lt"/>
              </a:rPr>
              <a:t>Two equivalent expressions.</a:t>
            </a:r>
          </a:p>
          <a:p>
            <a:pPr>
              <a:defRPr/>
            </a:pPr>
            <a:r>
              <a:rPr lang="en-US" sz="1600" dirty="0">
                <a:solidFill>
                  <a:srgbClr val="008000"/>
                </a:solidFill>
                <a:latin typeface="+mn-lt"/>
              </a:rPr>
              <a:t>A constraint on a class applies to all the instances of that class.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n-US"/>
              <a:t>SYSC-3120—Software Requirements Engineering </a:t>
            </a:r>
          </a:p>
        </p:txBody>
      </p:sp>
      <p:sp>
        <p:nvSpPr>
          <p:cNvPr id="10" name="Slide Number Placeholder 4"/>
          <p:cNvSpPr>
            <a:spLocks noGrp="1"/>
          </p:cNvSpPr>
          <p:nvPr>
            <p:ph type="sldNum" sz="quarter" idx="11"/>
          </p:nvPr>
        </p:nvSpPr>
        <p:spPr/>
        <p:txBody>
          <a:bodyPr/>
          <a:lstStyle/>
          <a:p>
            <a:pPr>
              <a:defRPr/>
            </a:pPr>
            <a:fld id="{A1E5628F-647F-B842-98BF-E800C4634D85}" type="slidenum">
              <a:rPr lang="en-US"/>
              <a:pPr>
                <a:defRPr/>
              </a:pPr>
              <a:t>9</a:t>
            </a:fld>
            <a:endParaRPr lang="en-US"/>
          </a:p>
        </p:txBody>
      </p:sp>
      <p:sp>
        <p:nvSpPr>
          <p:cNvPr id="950274" name="Rectangle 2"/>
          <p:cNvSpPr>
            <a:spLocks noGrp="1" noChangeArrowheads="1"/>
          </p:cNvSpPr>
          <p:nvPr>
            <p:ph type="title"/>
          </p:nvPr>
        </p:nvSpPr>
        <p:spPr/>
        <p:txBody>
          <a:bodyPr/>
          <a:lstStyle/>
          <a:p>
            <a:pPr>
              <a:defRPr/>
            </a:pPr>
            <a:r>
              <a:rPr lang="en-US" dirty="0" smtClean="0">
                <a:cs typeface="+mj-cs"/>
              </a:rPr>
              <a:t>Class Definition</a:t>
            </a:r>
          </a:p>
        </p:txBody>
      </p:sp>
      <p:sp>
        <p:nvSpPr>
          <p:cNvPr id="950275" name="Rectangle 3"/>
          <p:cNvSpPr>
            <a:spLocks noGrp="1" noChangeArrowheads="1"/>
          </p:cNvSpPr>
          <p:nvPr>
            <p:ph type="body" idx="1"/>
          </p:nvPr>
        </p:nvSpPr>
        <p:spPr>
          <a:xfrm>
            <a:off x="685800" y="1295400"/>
            <a:ext cx="7772400" cy="4581525"/>
          </a:xfrm>
        </p:spPr>
        <p:txBody>
          <a:bodyPr/>
          <a:lstStyle/>
          <a:p>
            <a:pPr>
              <a:defRPr/>
            </a:pPr>
            <a:r>
              <a:rPr lang="en-US" dirty="0" smtClean="0">
                <a:cs typeface="+mn-cs"/>
              </a:rPr>
              <a:t>UML definition: </a:t>
            </a:r>
            <a:r>
              <a:rPr lang="ja-JP" altLang="en-US" dirty="0" smtClean="0">
                <a:latin typeface="Arial"/>
                <a:cs typeface="+mn-cs"/>
              </a:rPr>
              <a:t>“</a:t>
            </a:r>
            <a:r>
              <a:rPr lang="en-US" dirty="0" smtClean="0">
                <a:cs typeface="+mn-cs"/>
              </a:rPr>
              <a:t>description of a set of objects that share the same attributes, operations, and relationships [OMG UML Guide, 1999]</a:t>
            </a:r>
          </a:p>
          <a:p>
            <a:pPr>
              <a:defRPr/>
            </a:pPr>
            <a:r>
              <a:rPr lang="en-US" dirty="0" smtClean="0">
                <a:cs typeface="+mn-cs"/>
              </a:rPr>
              <a:t>Class structure: a 3-part box</a:t>
            </a:r>
          </a:p>
          <a:p>
            <a:pPr lvl="1">
              <a:defRPr/>
            </a:pPr>
            <a:r>
              <a:rPr lang="en-US" dirty="0" smtClean="0"/>
              <a:t>Attribute: name, type, visibility</a:t>
            </a:r>
          </a:p>
          <a:p>
            <a:pPr lvl="1">
              <a:defRPr/>
            </a:pPr>
            <a:r>
              <a:rPr lang="en-US" dirty="0" smtClean="0"/>
              <a:t>Operation: name, parameter list (name, type, direction), return type, visibility</a:t>
            </a:r>
          </a:p>
          <a:p>
            <a:pPr>
              <a:spcBef>
                <a:spcPts val="14880"/>
              </a:spcBef>
              <a:defRPr/>
            </a:pPr>
            <a:r>
              <a:rPr lang="en-US" dirty="0" smtClean="0"/>
              <a:t>Class name in italic = abstract class</a:t>
            </a:r>
          </a:p>
        </p:txBody>
      </p:sp>
      <p:grpSp>
        <p:nvGrpSpPr>
          <p:cNvPr id="28677" name="Group 16"/>
          <p:cNvGrpSpPr>
            <a:grpSpLocks/>
          </p:cNvGrpSpPr>
          <p:nvPr/>
        </p:nvGrpSpPr>
        <p:grpSpPr bwMode="auto">
          <a:xfrm>
            <a:off x="2819400" y="3857625"/>
            <a:ext cx="4129088" cy="1371600"/>
            <a:chOff x="432" y="2592"/>
            <a:chExt cx="2208" cy="864"/>
          </a:xfrm>
        </p:grpSpPr>
        <p:sp>
          <p:nvSpPr>
            <p:cNvPr id="950283" name="Rectangle 11"/>
            <p:cNvSpPr>
              <a:spLocks noChangeArrowheads="1"/>
            </p:cNvSpPr>
            <p:nvPr/>
          </p:nvSpPr>
          <p:spPr bwMode="auto">
            <a:xfrm>
              <a:off x="432" y="2592"/>
              <a:ext cx="2208" cy="2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cs typeface="+mn-cs"/>
                </a:rPr>
                <a:t>ClassName</a:t>
              </a:r>
            </a:p>
          </p:txBody>
        </p:sp>
        <p:sp>
          <p:nvSpPr>
            <p:cNvPr id="950284" name="Rectangle 12"/>
            <p:cNvSpPr>
              <a:spLocks noChangeArrowheads="1"/>
            </p:cNvSpPr>
            <p:nvPr/>
          </p:nvSpPr>
          <p:spPr bwMode="auto">
            <a:xfrm>
              <a:off x="432" y="2880"/>
              <a:ext cx="2208" cy="2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000" dirty="0">
                  <a:cs typeface="+mn-cs"/>
                </a:rPr>
                <a:t>- attribute : Type</a:t>
              </a:r>
            </a:p>
          </p:txBody>
        </p:sp>
        <p:sp>
          <p:nvSpPr>
            <p:cNvPr id="950285" name="Rectangle 13"/>
            <p:cNvSpPr>
              <a:spLocks noChangeArrowheads="1"/>
            </p:cNvSpPr>
            <p:nvPr/>
          </p:nvSpPr>
          <p:spPr bwMode="auto">
            <a:xfrm>
              <a:off x="432" y="3168"/>
              <a:ext cx="2208" cy="2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000" dirty="0">
                  <a:cs typeface="+mn-cs"/>
                </a:rPr>
                <a:t>+ operation(</a:t>
              </a:r>
              <a:r>
                <a:rPr lang="en-US" sz="2000" dirty="0" err="1">
                  <a:cs typeface="+mn-cs"/>
                </a:rPr>
                <a:t>paramList</a:t>
              </a:r>
              <a:r>
                <a:rPr lang="en-US" sz="2000" dirty="0">
                  <a:cs typeface="+mn-cs"/>
                </a:rPr>
                <a:t>) : </a:t>
              </a:r>
              <a:r>
                <a:rPr lang="en-US" sz="2000" dirty="0" err="1">
                  <a:cs typeface="+mn-cs"/>
                </a:rPr>
                <a:t>returnType</a:t>
              </a:r>
              <a:endParaRPr lang="en-US" sz="2000" dirty="0">
                <a:cs typeface="+mn-cs"/>
              </a:endParaRPr>
            </a:p>
          </p:txBody>
        </p:sp>
        <p:sp>
          <p:nvSpPr>
            <p:cNvPr id="950287" name="Rectangle 15"/>
            <p:cNvSpPr>
              <a:spLocks noChangeArrowheads="1"/>
            </p:cNvSpPr>
            <p:nvPr/>
          </p:nvSpPr>
          <p:spPr bwMode="auto">
            <a:xfrm>
              <a:off x="432" y="2592"/>
              <a:ext cx="2208" cy="864"/>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Postcondition</a:t>
            </a:r>
            <a:r>
              <a:rPr lang="en-US" dirty="0" smtClean="0"/>
              <a:t>—A Specific Notation</a:t>
            </a:r>
            <a:endParaRPr lang="en-US" dirty="0"/>
          </a:p>
        </p:txBody>
      </p:sp>
      <p:sp>
        <p:nvSpPr>
          <p:cNvPr id="3" name="Content Placeholder 2"/>
          <p:cNvSpPr>
            <a:spLocks noGrp="1"/>
          </p:cNvSpPr>
          <p:nvPr>
            <p:ph idx="1"/>
          </p:nvPr>
        </p:nvSpPr>
        <p:spPr/>
        <p:txBody>
          <a:bodyPr/>
          <a:lstStyle/>
          <a:p>
            <a:pPr>
              <a:defRPr/>
            </a:pPr>
            <a:r>
              <a:rPr lang="en-US" dirty="0" smtClean="0"/>
              <a:t>In a </a:t>
            </a:r>
            <a:r>
              <a:rPr lang="en-US" dirty="0" err="1" smtClean="0"/>
              <a:t>postcondition</a:t>
            </a:r>
            <a:r>
              <a:rPr lang="en-US" dirty="0" smtClean="0"/>
              <a:t>, we usually want to relate the value of an attribute (or link, or </a:t>
            </a:r>
            <a:r>
              <a:rPr lang="en-US" dirty="0" err="1" smtClean="0"/>
              <a:t>inout</a:t>
            </a:r>
            <a:r>
              <a:rPr lang="en-US" dirty="0" smtClean="0"/>
              <a:t> parameter) to its value before the call.</a:t>
            </a:r>
          </a:p>
          <a:p>
            <a:pPr lvl="1">
              <a:defRPr/>
            </a:pPr>
            <a:r>
              <a:rPr lang="en-US" dirty="0" smtClean="0"/>
              <a:t>E.g., balance has been reduced by the amount of the withdrawal.</a:t>
            </a:r>
          </a:p>
          <a:p>
            <a:pPr lvl="1">
              <a:defRPr/>
            </a:pPr>
            <a:r>
              <a:rPr lang="en-US" dirty="0" err="1" smtClean="0"/>
              <a:t>new_balance</a:t>
            </a:r>
            <a:r>
              <a:rPr lang="en-US" dirty="0" smtClean="0"/>
              <a:t> = </a:t>
            </a:r>
            <a:r>
              <a:rPr lang="en-US" dirty="0" err="1" smtClean="0"/>
              <a:t>old_balance</a:t>
            </a:r>
            <a:r>
              <a:rPr lang="en-US" dirty="0" smtClean="0"/>
              <a:t> – amount</a:t>
            </a:r>
          </a:p>
          <a:p>
            <a:pPr>
              <a:defRPr/>
            </a:pPr>
            <a:r>
              <a:rPr lang="en-US" dirty="0" smtClean="0"/>
              <a:t>Use postfix notation </a:t>
            </a:r>
            <a:r>
              <a:rPr lang="en-US" dirty="0" smtClean="0">
                <a:solidFill>
                  <a:srgbClr val="0000FF"/>
                </a:solidFill>
              </a:rPr>
              <a:t>@pre</a:t>
            </a:r>
            <a:r>
              <a:rPr lang="en-US" dirty="0" smtClean="0"/>
              <a:t> to refer to a value before the execution of a method.</a:t>
            </a:r>
          </a:p>
          <a:p>
            <a:pPr>
              <a:defRPr/>
            </a:pPr>
            <a:endParaRPr lang="en-US" dirty="0" smtClean="0"/>
          </a:p>
          <a:p>
            <a:pPr>
              <a:buFontTx/>
              <a:buNone/>
              <a:defRPr/>
            </a:pPr>
            <a:r>
              <a:rPr lang="en-US" sz="1800" b="1" dirty="0"/>
              <a:t>context</a:t>
            </a:r>
            <a:r>
              <a:rPr lang="en-US" sz="1800" dirty="0"/>
              <a:t> </a:t>
            </a:r>
            <a:r>
              <a:rPr lang="en-US" sz="1800" dirty="0" err="1"/>
              <a:t>SavingsAccount</a:t>
            </a:r>
            <a:r>
              <a:rPr lang="en-US" sz="1800" dirty="0"/>
              <a:t>::withdraw(</a:t>
            </a:r>
            <a:r>
              <a:rPr lang="en-US" sz="1800" dirty="0" err="1"/>
              <a:t>amt</a:t>
            </a:r>
            <a:r>
              <a:rPr lang="en-US" sz="1800" dirty="0"/>
              <a:t>)</a:t>
            </a:r>
          </a:p>
          <a:p>
            <a:pPr>
              <a:buFontTx/>
              <a:buNone/>
              <a:defRPr/>
            </a:pPr>
            <a:r>
              <a:rPr lang="en-US" sz="1800" b="1" dirty="0"/>
              <a:t>  pre:</a:t>
            </a:r>
            <a:r>
              <a:rPr lang="en-US" sz="1800" dirty="0"/>
              <a:t> </a:t>
            </a:r>
            <a:r>
              <a:rPr lang="en-US" sz="1800" dirty="0" err="1"/>
              <a:t>amt</a:t>
            </a:r>
            <a:r>
              <a:rPr lang="en-US" sz="1800" dirty="0"/>
              <a:t> &lt; balance</a:t>
            </a:r>
          </a:p>
          <a:p>
            <a:pPr>
              <a:buFontTx/>
              <a:buNone/>
              <a:defRPr/>
            </a:pPr>
            <a:r>
              <a:rPr lang="en-US" sz="1800" b="1" dirty="0"/>
              <a:t>  post:</a:t>
            </a:r>
            <a:r>
              <a:rPr lang="en-US" sz="1800" dirty="0"/>
              <a:t> balance = </a:t>
            </a:r>
            <a:r>
              <a:rPr lang="en-US" sz="1800" dirty="0" err="1">
                <a:solidFill>
                  <a:srgbClr val="0000FF"/>
                </a:solidFill>
              </a:rPr>
              <a:t>balance@pre</a:t>
            </a:r>
            <a:r>
              <a:rPr lang="en-US" sz="1800" dirty="0"/>
              <a:t> - </a:t>
            </a:r>
            <a:r>
              <a:rPr lang="en-US" sz="1800" dirty="0" err="1"/>
              <a:t>amt</a:t>
            </a:r>
            <a:endParaRPr lang="en-US" sz="1800" dirty="0"/>
          </a:p>
          <a:p>
            <a:pPr>
              <a:defRPr/>
            </a:pPr>
            <a:endParaRPr lang="en-US" sz="18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CCA6CFA4-B1F2-2D4A-B291-F7634179AA02}"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more Complex Example—A Library System</a:t>
            </a:r>
            <a:endParaRPr lang="en-US"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47157231-DFCB-6D45-A9AD-BA6504538D40}" type="slidenum">
              <a:rPr lang="en-US" smtClean="0"/>
              <a:pPr>
                <a:defRPr/>
              </a:pPr>
              <a:t>91</a:t>
            </a:fld>
            <a:endParaRPr lang="en-US"/>
          </a:p>
        </p:txBody>
      </p:sp>
      <p:grpSp>
        <p:nvGrpSpPr>
          <p:cNvPr id="132100" name="Group 172"/>
          <p:cNvGrpSpPr>
            <a:grpSpLocks/>
          </p:cNvGrpSpPr>
          <p:nvPr/>
        </p:nvGrpSpPr>
        <p:grpSpPr bwMode="auto">
          <a:xfrm>
            <a:off x="1676400" y="774700"/>
            <a:ext cx="6388100" cy="5534025"/>
            <a:chOff x="1056" y="432"/>
            <a:chExt cx="4024" cy="3486"/>
          </a:xfrm>
        </p:grpSpPr>
        <p:sp>
          <p:nvSpPr>
            <p:cNvPr id="132101" name="AutoShape 6"/>
            <p:cNvSpPr>
              <a:spLocks noChangeAspect="1" noChangeArrowheads="1" noTextEdit="1"/>
            </p:cNvSpPr>
            <p:nvPr/>
          </p:nvSpPr>
          <p:spPr bwMode="auto">
            <a:xfrm>
              <a:off x="1056" y="432"/>
              <a:ext cx="4024" cy="3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2102" name="Rectangle 8"/>
            <p:cNvSpPr>
              <a:spLocks noChangeArrowheads="1"/>
            </p:cNvSpPr>
            <p:nvPr/>
          </p:nvSpPr>
          <p:spPr bwMode="auto">
            <a:xfrm>
              <a:off x="3341" y="2482"/>
              <a:ext cx="688" cy="335"/>
            </a:xfrm>
            <a:prstGeom prst="rect">
              <a:avLst/>
            </a:prstGeom>
            <a:solidFill>
              <a:srgbClr val="FFFFCC"/>
            </a:solidFill>
            <a:ln w="0">
              <a:solidFill>
                <a:srgbClr val="990033"/>
              </a:solidFill>
              <a:miter lim="800000"/>
              <a:headEnd/>
              <a:tailEnd/>
            </a:ln>
          </p:spPr>
          <p:txBody>
            <a:bodyPr/>
            <a:lstStyle/>
            <a:p>
              <a:endParaRPr lang="en-US"/>
            </a:p>
          </p:txBody>
        </p:sp>
        <p:sp>
          <p:nvSpPr>
            <p:cNvPr id="132103" name="Rectangle 9"/>
            <p:cNvSpPr>
              <a:spLocks noChangeArrowheads="1"/>
            </p:cNvSpPr>
            <p:nvPr/>
          </p:nvSpPr>
          <p:spPr bwMode="auto">
            <a:xfrm>
              <a:off x="3517" y="2504"/>
              <a:ext cx="32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LoanCopy</a:t>
              </a:r>
              <a:endParaRPr lang="en-US" sz="2400"/>
            </a:p>
          </p:txBody>
        </p:sp>
        <p:sp>
          <p:nvSpPr>
            <p:cNvPr id="132104" name="Rectangle 10"/>
            <p:cNvSpPr>
              <a:spLocks noChangeArrowheads="1"/>
            </p:cNvSpPr>
            <p:nvPr/>
          </p:nvSpPr>
          <p:spPr bwMode="auto">
            <a:xfrm>
              <a:off x="3341" y="2601"/>
              <a:ext cx="688" cy="216"/>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105" name="Rectangle 11"/>
            <p:cNvSpPr>
              <a:spLocks noChangeArrowheads="1"/>
            </p:cNvSpPr>
            <p:nvPr/>
          </p:nvSpPr>
          <p:spPr bwMode="auto">
            <a:xfrm>
              <a:off x="3341" y="2737"/>
              <a:ext cx="688" cy="80"/>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32106"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8" y="261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07"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8" y="261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08" name="Picture 1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58" y="261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09" name="Rectangle 15"/>
            <p:cNvSpPr>
              <a:spLocks noChangeArrowheads="1"/>
            </p:cNvSpPr>
            <p:nvPr/>
          </p:nvSpPr>
          <p:spPr bwMode="auto">
            <a:xfrm>
              <a:off x="3449" y="2612"/>
              <a:ext cx="54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loanType : String</a:t>
              </a:r>
              <a:endParaRPr lang="en-US" sz="2400"/>
            </a:p>
          </p:txBody>
        </p:sp>
        <p:sp>
          <p:nvSpPr>
            <p:cNvPr id="132110" name="Rectangle 16"/>
            <p:cNvSpPr>
              <a:spLocks noChangeArrowheads="1"/>
            </p:cNvSpPr>
            <p:nvPr/>
          </p:nvSpPr>
          <p:spPr bwMode="auto">
            <a:xfrm>
              <a:off x="4279" y="2476"/>
              <a:ext cx="613" cy="233"/>
            </a:xfrm>
            <a:prstGeom prst="rect">
              <a:avLst/>
            </a:prstGeom>
            <a:solidFill>
              <a:srgbClr val="FFFFCC"/>
            </a:solidFill>
            <a:ln w="0">
              <a:solidFill>
                <a:srgbClr val="990033"/>
              </a:solidFill>
              <a:miter lim="800000"/>
              <a:headEnd/>
              <a:tailEnd/>
            </a:ln>
          </p:spPr>
          <p:txBody>
            <a:bodyPr/>
            <a:lstStyle/>
            <a:p>
              <a:endParaRPr lang="en-US"/>
            </a:p>
          </p:txBody>
        </p:sp>
        <p:sp>
          <p:nvSpPr>
            <p:cNvPr id="132111" name="Rectangle 17"/>
            <p:cNvSpPr>
              <a:spLocks noChangeArrowheads="1"/>
            </p:cNvSpPr>
            <p:nvPr/>
          </p:nvSpPr>
          <p:spPr bwMode="auto">
            <a:xfrm>
              <a:off x="4335" y="2499"/>
              <a:ext cx="50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ReferenceCopy</a:t>
              </a:r>
              <a:endParaRPr lang="en-US" sz="2400"/>
            </a:p>
          </p:txBody>
        </p:sp>
        <p:sp>
          <p:nvSpPr>
            <p:cNvPr id="132112" name="Rectangle 18"/>
            <p:cNvSpPr>
              <a:spLocks noChangeArrowheads="1"/>
            </p:cNvSpPr>
            <p:nvPr/>
          </p:nvSpPr>
          <p:spPr bwMode="auto">
            <a:xfrm>
              <a:off x="4279" y="2595"/>
              <a:ext cx="613" cy="114"/>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113" name="Rectangle 19"/>
            <p:cNvSpPr>
              <a:spLocks noChangeArrowheads="1"/>
            </p:cNvSpPr>
            <p:nvPr/>
          </p:nvSpPr>
          <p:spPr bwMode="auto">
            <a:xfrm>
              <a:off x="4279" y="2641"/>
              <a:ext cx="613" cy="68"/>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114" name="Rectangle 20"/>
            <p:cNvSpPr>
              <a:spLocks noChangeArrowheads="1"/>
            </p:cNvSpPr>
            <p:nvPr/>
          </p:nvSpPr>
          <p:spPr bwMode="auto">
            <a:xfrm>
              <a:off x="4057" y="591"/>
              <a:ext cx="591" cy="517"/>
            </a:xfrm>
            <a:prstGeom prst="rect">
              <a:avLst/>
            </a:prstGeom>
            <a:solidFill>
              <a:srgbClr val="FFFFCC"/>
            </a:solidFill>
            <a:ln w="0">
              <a:solidFill>
                <a:srgbClr val="990033"/>
              </a:solidFill>
              <a:miter lim="800000"/>
              <a:headEnd/>
              <a:tailEnd/>
            </a:ln>
          </p:spPr>
          <p:txBody>
            <a:bodyPr/>
            <a:lstStyle/>
            <a:p>
              <a:endParaRPr lang="en-US"/>
            </a:p>
          </p:txBody>
        </p:sp>
        <p:sp>
          <p:nvSpPr>
            <p:cNvPr id="132115" name="Rectangle 21"/>
            <p:cNvSpPr>
              <a:spLocks noChangeArrowheads="1"/>
            </p:cNvSpPr>
            <p:nvPr/>
          </p:nvSpPr>
          <p:spPr bwMode="auto">
            <a:xfrm>
              <a:off x="4267" y="614"/>
              <a:ext cx="16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Book</a:t>
              </a:r>
              <a:endParaRPr lang="en-US" sz="2400"/>
            </a:p>
          </p:txBody>
        </p:sp>
        <p:sp>
          <p:nvSpPr>
            <p:cNvPr id="132116" name="Rectangle 22"/>
            <p:cNvSpPr>
              <a:spLocks noChangeArrowheads="1"/>
            </p:cNvSpPr>
            <p:nvPr/>
          </p:nvSpPr>
          <p:spPr bwMode="auto">
            <a:xfrm>
              <a:off x="4057" y="710"/>
              <a:ext cx="591" cy="398"/>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117" name="Rectangle 23"/>
            <p:cNvSpPr>
              <a:spLocks noChangeArrowheads="1"/>
            </p:cNvSpPr>
            <p:nvPr/>
          </p:nvSpPr>
          <p:spPr bwMode="auto">
            <a:xfrm>
              <a:off x="4057" y="1028"/>
              <a:ext cx="591" cy="80"/>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32118" name="Picture 2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4" y="72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19" name="Picture 2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4" y="72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20" name="Picture 2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4" y="72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21" name="Rectangle 27"/>
            <p:cNvSpPr>
              <a:spLocks noChangeArrowheads="1"/>
            </p:cNvSpPr>
            <p:nvPr/>
          </p:nvSpPr>
          <p:spPr bwMode="auto">
            <a:xfrm>
              <a:off x="4165" y="722"/>
              <a:ext cx="38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isbn : String</a:t>
              </a:r>
              <a:endParaRPr lang="en-US" sz="2400"/>
            </a:p>
          </p:txBody>
        </p:sp>
        <p:pic>
          <p:nvPicPr>
            <p:cNvPr id="132122" name="Picture 2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4" y="807"/>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23" name="Picture 2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4" y="807"/>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24" name="Picture 3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4" y="807"/>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25" name="Rectangle 31"/>
            <p:cNvSpPr>
              <a:spLocks noChangeArrowheads="1"/>
            </p:cNvSpPr>
            <p:nvPr/>
          </p:nvSpPr>
          <p:spPr bwMode="auto">
            <a:xfrm>
              <a:off x="4165" y="807"/>
              <a:ext cx="45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author : String</a:t>
              </a:r>
              <a:endParaRPr lang="en-US" sz="2400"/>
            </a:p>
          </p:txBody>
        </p:sp>
        <p:pic>
          <p:nvPicPr>
            <p:cNvPr id="132126" name="Picture 3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4" y="89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27" name="Picture 3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4" y="89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28" name="Picture 3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4" y="89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29" name="Rectangle 35"/>
            <p:cNvSpPr>
              <a:spLocks noChangeArrowheads="1"/>
            </p:cNvSpPr>
            <p:nvPr/>
          </p:nvSpPr>
          <p:spPr bwMode="auto">
            <a:xfrm>
              <a:off x="4165" y="892"/>
              <a:ext cx="36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title : String</a:t>
              </a:r>
              <a:endParaRPr lang="en-US" sz="2400"/>
            </a:p>
          </p:txBody>
        </p:sp>
        <p:sp>
          <p:nvSpPr>
            <p:cNvPr id="132130" name="Rectangle 36"/>
            <p:cNvSpPr>
              <a:spLocks noChangeArrowheads="1"/>
            </p:cNvSpPr>
            <p:nvPr/>
          </p:nvSpPr>
          <p:spPr bwMode="auto">
            <a:xfrm>
              <a:off x="4034" y="1698"/>
              <a:ext cx="637" cy="335"/>
            </a:xfrm>
            <a:prstGeom prst="rect">
              <a:avLst/>
            </a:prstGeom>
            <a:solidFill>
              <a:srgbClr val="FFFFCC"/>
            </a:solidFill>
            <a:ln w="0">
              <a:solidFill>
                <a:srgbClr val="990033"/>
              </a:solidFill>
              <a:miter lim="800000"/>
              <a:headEnd/>
              <a:tailEnd/>
            </a:ln>
          </p:spPr>
          <p:txBody>
            <a:bodyPr/>
            <a:lstStyle/>
            <a:p>
              <a:endParaRPr lang="en-US"/>
            </a:p>
          </p:txBody>
        </p:sp>
        <p:sp>
          <p:nvSpPr>
            <p:cNvPr id="132131" name="Rectangle 37"/>
            <p:cNvSpPr>
              <a:spLocks noChangeArrowheads="1"/>
            </p:cNvSpPr>
            <p:nvPr/>
          </p:nvSpPr>
          <p:spPr bwMode="auto">
            <a:xfrm>
              <a:off x="4267" y="1721"/>
              <a:ext cx="16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Copy</a:t>
              </a:r>
              <a:endParaRPr lang="en-US" sz="2400"/>
            </a:p>
          </p:txBody>
        </p:sp>
        <p:sp>
          <p:nvSpPr>
            <p:cNvPr id="132132" name="Rectangle 38"/>
            <p:cNvSpPr>
              <a:spLocks noChangeArrowheads="1"/>
            </p:cNvSpPr>
            <p:nvPr/>
          </p:nvSpPr>
          <p:spPr bwMode="auto">
            <a:xfrm>
              <a:off x="4034" y="1817"/>
              <a:ext cx="637" cy="216"/>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133" name="Rectangle 39"/>
            <p:cNvSpPr>
              <a:spLocks noChangeArrowheads="1"/>
            </p:cNvSpPr>
            <p:nvPr/>
          </p:nvSpPr>
          <p:spPr bwMode="auto">
            <a:xfrm>
              <a:off x="4034" y="1954"/>
              <a:ext cx="637" cy="79"/>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32134" name="Picture 4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51" y="1829"/>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35" name="Picture 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51" y="1829"/>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36" name="Picture 4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51" y="1829"/>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37" name="Rectangle 43"/>
            <p:cNvSpPr>
              <a:spLocks noChangeArrowheads="1"/>
            </p:cNvSpPr>
            <p:nvPr/>
          </p:nvSpPr>
          <p:spPr bwMode="auto">
            <a:xfrm>
              <a:off x="4142" y="1829"/>
              <a:ext cx="496"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copyId : Integer</a:t>
              </a:r>
              <a:endParaRPr lang="en-US" sz="2400"/>
            </a:p>
          </p:txBody>
        </p:sp>
        <p:sp>
          <p:nvSpPr>
            <p:cNvPr id="132138" name="Line 44"/>
            <p:cNvSpPr>
              <a:spLocks noChangeShapeType="1"/>
            </p:cNvSpPr>
            <p:nvPr/>
          </p:nvSpPr>
          <p:spPr bwMode="auto">
            <a:xfrm>
              <a:off x="4352" y="1403"/>
              <a:ext cx="1" cy="289"/>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9" name="Rectangle 45"/>
            <p:cNvSpPr>
              <a:spLocks noChangeArrowheads="1"/>
            </p:cNvSpPr>
            <p:nvPr/>
          </p:nvSpPr>
          <p:spPr bwMode="auto">
            <a:xfrm>
              <a:off x="4404" y="1550"/>
              <a:ext cx="1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0..*</a:t>
              </a:r>
              <a:endParaRPr lang="en-US" sz="2400"/>
            </a:p>
          </p:txBody>
        </p:sp>
        <p:sp>
          <p:nvSpPr>
            <p:cNvPr id="132140" name="Line 46"/>
            <p:cNvSpPr>
              <a:spLocks noChangeShapeType="1"/>
            </p:cNvSpPr>
            <p:nvPr/>
          </p:nvSpPr>
          <p:spPr bwMode="auto">
            <a:xfrm flipV="1">
              <a:off x="4352" y="1108"/>
              <a:ext cx="1" cy="295"/>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41" name="Rectangle 47"/>
            <p:cNvSpPr>
              <a:spLocks noChangeArrowheads="1"/>
            </p:cNvSpPr>
            <p:nvPr/>
          </p:nvSpPr>
          <p:spPr bwMode="auto">
            <a:xfrm>
              <a:off x="4426" y="1159"/>
              <a:ext cx="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1</a:t>
              </a:r>
              <a:endParaRPr lang="en-US" sz="2400"/>
            </a:p>
          </p:txBody>
        </p:sp>
        <p:sp>
          <p:nvSpPr>
            <p:cNvPr id="132142" name="Rectangle 48"/>
            <p:cNvSpPr>
              <a:spLocks noChangeArrowheads="1"/>
            </p:cNvSpPr>
            <p:nvPr/>
          </p:nvSpPr>
          <p:spPr bwMode="auto">
            <a:xfrm>
              <a:off x="4074" y="1550"/>
              <a:ext cx="19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+copy</a:t>
              </a:r>
              <a:endParaRPr lang="en-US" sz="2400"/>
            </a:p>
          </p:txBody>
        </p:sp>
        <p:sp>
          <p:nvSpPr>
            <p:cNvPr id="132143" name="Rectangle 49"/>
            <p:cNvSpPr>
              <a:spLocks noChangeArrowheads="1"/>
            </p:cNvSpPr>
            <p:nvPr/>
          </p:nvSpPr>
          <p:spPr bwMode="auto">
            <a:xfrm>
              <a:off x="4404" y="1550"/>
              <a:ext cx="1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0..*</a:t>
              </a:r>
              <a:endParaRPr lang="en-US" sz="2400"/>
            </a:p>
          </p:txBody>
        </p:sp>
        <p:sp>
          <p:nvSpPr>
            <p:cNvPr id="132144" name="Rectangle 50"/>
            <p:cNvSpPr>
              <a:spLocks noChangeArrowheads="1"/>
            </p:cNvSpPr>
            <p:nvPr/>
          </p:nvSpPr>
          <p:spPr bwMode="auto">
            <a:xfrm>
              <a:off x="4068" y="1159"/>
              <a:ext cx="19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+book</a:t>
              </a:r>
              <a:endParaRPr lang="en-US" sz="2400"/>
            </a:p>
          </p:txBody>
        </p:sp>
        <p:sp>
          <p:nvSpPr>
            <p:cNvPr id="132145" name="Rectangle 51"/>
            <p:cNvSpPr>
              <a:spLocks noChangeArrowheads="1"/>
            </p:cNvSpPr>
            <p:nvPr/>
          </p:nvSpPr>
          <p:spPr bwMode="auto">
            <a:xfrm>
              <a:off x="4426" y="1159"/>
              <a:ext cx="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1</a:t>
              </a:r>
              <a:endParaRPr lang="en-US" sz="2400"/>
            </a:p>
          </p:txBody>
        </p:sp>
        <p:sp>
          <p:nvSpPr>
            <p:cNvPr id="132146" name="Line 52"/>
            <p:cNvSpPr>
              <a:spLocks noChangeShapeType="1"/>
            </p:cNvSpPr>
            <p:nvPr/>
          </p:nvSpPr>
          <p:spPr bwMode="auto">
            <a:xfrm flipV="1">
              <a:off x="3824" y="2033"/>
              <a:ext cx="381" cy="449"/>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47" name="Freeform 53"/>
            <p:cNvSpPr>
              <a:spLocks/>
            </p:cNvSpPr>
            <p:nvPr/>
          </p:nvSpPr>
          <p:spPr bwMode="auto">
            <a:xfrm>
              <a:off x="4102" y="2033"/>
              <a:ext cx="103" cy="108"/>
            </a:xfrm>
            <a:custGeom>
              <a:avLst/>
              <a:gdLst>
                <a:gd name="T0" fmla="*/ 103 w 103"/>
                <a:gd name="T1" fmla="*/ 0 h 108"/>
                <a:gd name="T2" fmla="*/ 63 w 103"/>
                <a:gd name="T3" fmla="*/ 108 h 108"/>
                <a:gd name="T4" fmla="*/ 0 w 103"/>
                <a:gd name="T5" fmla="*/ 57 h 108"/>
                <a:gd name="T6" fmla="*/ 103 w 103"/>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08">
                  <a:moveTo>
                    <a:pt x="103" y="0"/>
                  </a:moveTo>
                  <a:lnTo>
                    <a:pt x="63" y="108"/>
                  </a:lnTo>
                  <a:lnTo>
                    <a:pt x="0" y="57"/>
                  </a:lnTo>
                  <a:lnTo>
                    <a:pt x="103" y="0"/>
                  </a:lnTo>
                  <a:close/>
                </a:path>
              </a:pathLst>
            </a:custGeom>
            <a:solidFill>
              <a:srgbClr val="FFFFFF"/>
            </a:solidFill>
            <a:ln w="0">
              <a:solidFill>
                <a:srgbClr val="990033"/>
              </a:solidFill>
              <a:prstDash val="solid"/>
              <a:round/>
              <a:headEnd/>
              <a:tailEnd/>
            </a:ln>
          </p:spPr>
          <p:txBody>
            <a:bodyPr/>
            <a:lstStyle/>
            <a:p>
              <a:endParaRPr lang="en-US"/>
            </a:p>
          </p:txBody>
        </p:sp>
        <p:sp>
          <p:nvSpPr>
            <p:cNvPr id="132148" name="Line 54"/>
            <p:cNvSpPr>
              <a:spLocks noChangeShapeType="1"/>
            </p:cNvSpPr>
            <p:nvPr/>
          </p:nvSpPr>
          <p:spPr bwMode="auto">
            <a:xfrm flipH="1" flipV="1">
              <a:off x="4409" y="2033"/>
              <a:ext cx="137" cy="443"/>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49" name="Freeform 55"/>
            <p:cNvSpPr>
              <a:spLocks/>
            </p:cNvSpPr>
            <p:nvPr/>
          </p:nvSpPr>
          <p:spPr bwMode="auto">
            <a:xfrm>
              <a:off x="4404" y="2033"/>
              <a:ext cx="74" cy="119"/>
            </a:xfrm>
            <a:custGeom>
              <a:avLst/>
              <a:gdLst>
                <a:gd name="T0" fmla="*/ 5 w 74"/>
                <a:gd name="T1" fmla="*/ 0 h 119"/>
                <a:gd name="T2" fmla="*/ 74 w 74"/>
                <a:gd name="T3" fmla="*/ 91 h 119"/>
                <a:gd name="T4" fmla="*/ 0 w 74"/>
                <a:gd name="T5" fmla="*/ 119 h 119"/>
                <a:gd name="T6" fmla="*/ 5 w 74"/>
                <a:gd name="T7" fmla="*/ 0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119">
                  <a:moveTo>
                    <a:pt x="5" y="0"/>
                  </a:moveTo>
                  <a:lnTo>
                    <a:pt x="74" y="91"/>
                  </a:lnTo>
                  <a:lnTo>
                    <a:pt x="0" y="119"/>
                  </a:lnTo>
                  <a:lnTo>
                    <a:pt x="5" y="0"/>
                  </a:lnTo>
                  <a:close/>
                </a:path>
              </a:pathLst>
            </a:custGeom>
            <a:solidFill>
              <a:srgbClr val="FFFFFF"/>
            </a:solidFill>
            <a:ln w="0">
              <a:solidFill>
                <a:srgbClr val="990033"/>
              </a:solidFill>
              <a:prstDash val="solid"/>
              <a:round/>
              <a:headEnd/>
              <a:tailEnd/>
            </a:ln>
          </p:spPr>
          <p:txBody>
            <a:bodyPr/>
            <a:lstStyle/>
            <a:p>
              <a:endParaRPr lang="en-US"/>
            </a:p>
          </p:txBody>
        </p:sp>
        <p:sp>
          <p:nvSpPr>
            <p:cNvPr id="132150" name="Rectangle 56"/>
            <p:cNvSpPr>
              <a:spLocks noChangeArrowheads="1"/>
            </p:cNvSpPr>
            <p:nvPr/>
          </p:nvSpPr>
          <p:spPr bwMode="auto">
            <a:xfrm>
              <a:off x="1248" y="1335"/>
              <a:ext cx="1344" cy="1061"/>
            </a:xfrm>
            <a:prstGeom prst="rect">
              <a:avLst/>
            </a:prstGeom>
            <a:solidFill>
              <a:srgbClr val="FFFFCC"/>
            </a:solidFill>
            <a:ln w="0">
              <a:solidFill>
                <a:srgbClr val="990033"/>
              </a:solidFill>
              <a:miter lim="800000"/>
              <a:headEnd/>
              <a:tailEnd/>
            </a:ln>
          </p:spPr>
          <p:txBody>
            <a:bodyPr/>
            <a:lstStyle/>
            <a:p>
              <a:endParaRPr lang="en-US"/>
            </a:p>
          </p:txBody>
        </p:sp>
        <p:sp>
          <p:nvSpPr>
            <p:cNvPr id="132151" name="Rectangle 57"/>
            <p:cNvSpPr>
              <a:spLocks noChangeArrowheads="1"/>
            </p:cNvSpPr>
            <p:nvPr/>
          </p:nvSpPr>
          <p:spPr bwMode="auto">
            <a:xfrm>
              <a:off x="1568" y="1357"/>
              <a:ext cx="2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Library</a:t>
              </a:r>
              <a:endParaRPr lang="en-US" sz="2400"/>
            </a:p>
          </p:txBody>
        </p:sp>
        <p:sp>
          <p:nvSpPr>
            <p:cNvPr id="132152" name="Rectangle 58"/>
            <p:cNvSpPr>
              <a:spLocks noChangeArrowheads="1"/>
            </p:cNvSpPr>
            <p:nvPr/>
          </p:nvSpPr>
          <p:spPr bwMode="auto">
            <a:xfrm>
              <a:off x="1248" y="1454"/>
              <a:ext cx="1344" cy="942"/>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153" name="Rectangle 59"/>
            <p:cNvSpPr>
              <a:spLocks noChangeArrowheads="1"/>
            </p:cNvSpPr>
            <p:nvPr/>
          </p:nvSpPr>
          <p:spPr bwMode="auto">
            <a:xfrm>
              <a:off x="1248" y="1681"/>
              <a:ext cx="1344" cy="715"/>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32154" name="Picture 6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48" y="1465"/>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55" name="Picture 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48" y="1465"/>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56" name="Picture 6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48" y="1465"/>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57" name="Rectangle 63"/>
            <p:cNvSpPr>
              <a:spLocks noChangeArrowheads="1"/>
            </p:cNvSpPr>
            <p:nvPr/>
          </p:nvSpPr>
          <p:spPr bwMode="auto">
            <a:xfrm>
              <a:off x="1339" y="1465"/>
              <a:ext cx="35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date : Date</a:t>
              </a:r>
              <a:endParaRPr lang="en-US" sz="2400"/>
            </a:p>
          </p:txBody>
        </p:sp>
        <p:pic>
          <p:nvPicPr>
            <p:cNvPr id="132158" name="Picture 6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8" y="1550"/>
              <a:ext cx="91"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59" name="Picture 6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48" y="1550"/>
              <a:ext cx="91"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60" name="Picture 6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8" y="1550"/>
              <a:ext cx="91"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61" name="Rectangle 67"/>
            <p:cNvSpPr>
              <a:spLocks noChangeArrowheads="1"/>
            </p:cNvSpPr>
            <p:nvPr/>
          </p:nvSpPr>
          <p:spPr bwMode="auto">
            <a:xfrm>
              <a:off x="1339" y="1550"/>
              <a:ext cx="18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name</a:t>
              </a:r>
              <a:endParaRPr lang="en-US" sz="2400"/>
            </a:p>
          </p:txBody>
        </p:sp>
        <p:pic>
          <p:nvPicPr>
            <p:cNvPr id="132162" name="Picture 6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172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63" name="Picture 69"/>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5" y="172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64" name="Picture 7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172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65" name="Rectangle 71"/>
            <p:cNvSpPr>
              <a:spLocks noChangeArrowheads="1"/>
            </p:cNvSpPr>
            <p:nvPr/>
          </p:nvSpPr>
          <p:spPr bwMode="auto">
            <a:xfrm>
              <a:off x="1336" y="1721"/>
              <a:ext cx="119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borrowCopy(uid: Integer, cid: Integer)</a:t>
              </a:r>
              <a:endParaRPr lang="en-US" sz="2400"/>
            </a:p>
          </p:txBody>
        </p:sp>
        <p:pic>
          <p:nvPicPr>
            <p:cNvPr id="132166" name="Picture 7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180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67" name="Picture 7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5" y="180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68" name="Picture 7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180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69" name="Rectangle 75"/>
            <p:cNvSpPr>
              <a:spLocks noChangeArrowheads="1"/>
            </p:cNvSpPr>
            <p:nvPr/>
          </p:nvSpPr>
          <p:spPr bwMode="auto">
            <a:xfrm>
              <a:off x="1336" y="1806"/>
              <a:ext cx="116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renewCopy(</a:t>
              </a:r>
              <a:r>
                <a:rPr lang="en-US" sz="900">
                  <a:solidFill>
                    <a:srgbClr val="000000"/>
                  </a:solidFill>
                  <a:latin typeface="Arial" charset="0"/>
                  <a:cs typeface="Arial" charset="0"/>
                </a:rPr>
                <a:t>uid: Integer, cid: Integer)</a:t>
              </a:r>
            </a:p>
          </p:txBody>
        </p:sp>
        <p:pic>
          <p:nvPicPr>
            <p:cNvPr id="132170" name="Picture 7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189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71" name="Picture 7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5" y="189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72" name="Picture 7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189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73" name="Rectangle 79"/>
            <p:cNvSpPr>
              <a:spLocks noChangeArrowheads="1"/>
            </p:cNvSpPr>
            <p:nvPr/>
          </p:nvSpPr>
          <p:spPr bwMode="auto">
            <a:xfrm>
              <a:off x="1336" y="1891"/>
              <a:ext cx="116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returnCopy(uid: Integer, cid: Integer)</a:t>
              </a:r>
              <a:endParaRPr lang="en-US" sz="2400"/>
            </a:p>
          </p:txBody>
        </p:sp>
        <p:pic>
          <p:nvPicPr>
            <p:cNvPr id="132174" name="Picture 8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197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75" name="Picture 8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5" y="197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76" name="Picture 8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197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77" name="Rectangle 83"/>
            <p:cNvSpPr>
              <a:spLocks noChangeArrowheads="1"/>
            </p:cNvSpPr>
            <p:nvPr/>
          </p:nvSpPr>
          <p:spPr bwMode="auto">
            <a:xfrm>
              <a:off x="1336" y="1976"/>
              <a:ext cx="696"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register(name: String)</a:t>
              </a:r>
              <a:endParaRPr lang="en-US" sz="2400"/>
            </a:p>
          </p:txBody>
        </p:sp>
        <p:pic>
          <p:nvPicPr>
            <p:cNvPr id="132178" name="Picture 8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2061"/>
              <a:ext cx="91"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79" name="Picture 8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5" y="2061"/>
              <a:ext cx="91"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80" name="Picture 8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2061"/>
              <a:ext cx="91"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81" name="Rectangle 87"/>
            <p:cNvSpPr>
              <a:spLocks noChangeArrowheads="1"/>
            </p:cNvSpPr>
            <p:nvPr/>
          </p:nvSpPr>
          <p:spPr bwMode="auto">
            <a:xfrm>
              <a:off x="1336" y="2061"/>
              <a:ext cx="80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removeUser(uid: Integer)</a:t>
              </a:r>
              <a:endParaRPr lang="en-US" sz="2400"/>
            </a:p>
          </p:txBody>
        </p:sp>
        <p:pic>
          <p:nvPicPr>
            <p:cNvPr id="132182" name="Picture 8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2147"/>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83" name="Picture 89"/>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5" y="2147"/>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84" name="Picture 9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2147"/>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85" name="Rectangle 91"/>
            <p:cNvSpPr>
              <a:spLocks noChangeArrowheads="1"/>
            </p:cNvSpPr>
            <p:nvPr/>
          </p:nvSpPr>
          <p:spPr bwMode="auto">
            <a:xfrm>
              <a:off x="1336" y="2147"/>
              <a:ext cx="69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addCopy(cid: Integer)</a:t>
              </a:r>
              <a:endParaRPr lang="en-US" sz="2400"/>
            </a:p>
          </p:txBody>
        </p:sp>
        <p:pic>
          <p:nvPicPr>
            <p:cNvPr id="132186" name="Picture 9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223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87" name="Picture 9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5" y="223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188" name="Picture 9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5" y="2232"/>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89" name="Rectangle 95"/>
            <p:cNvSpPr>
              <a:spLocks noChangeArrowheads="1"/>
            </p:cNvSpPr>
            <p:nvPr/>
          </p:nvSpPr>
          <p:spPr bwMode="auto">
            <a:xfrm>
              <a:off x="1336" y="2232"/>
              <a:ext cx="76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deleteCopy(cid: Integer)</a:t>
              </a:r>
              <a:endParaRPr lang="en-US" sz="2400"/>
            </a:p>
          </p:txBody>
        </p:sp>
        <p:sp>
          <p:nvSpPr>
            <p:cNvPr id="132190" name="Line 96"/>
            <p:cNvSpPr>
              <a:spLocks noChangeShapeType="1"/>
            </p:cNvSpPr>
            <p:nvPr/>
          </p:nvSpPr>
          <p:spPr bwMode="auto">
            <a:xfrm flipV="1">
              <a:off x="2592" y="1864"/>
              <a:ext cx="1442" cy="8"/>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91" name="Rectangle 97"/>
            <p:cNvSpPr>
              <a:spLocks noChangeArrowheads="1"/>
            </p:cNvSpPr>
            <p:nvPr/>
          </p:nvSpPr>
          <p:spPr bwMode="auto">
            <a:xfrm>
              <a:off x="3875" y="1920"/>
              <a:ext cx="1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0..*</a:t>
              </a:r>
              <a:endParaRPr lang="en-US" sz="2400"/>
            </a:p>
          </p:txBody>
        </p:sp>
        <p:sp>
          <p:nvSpPr>
            <p:cNvPr id="132192" name="Rectangle 100"/>
            <p:cNvSpPr>
              <a:spLocks noChangeArrowheads="1"/>
            </p:cNvSpPr>
            <p:nvPr/>
          </p:nvSpPr>
          <p:spPr bwMode="auto">
            <a:xfrm>
              <a:off x="3688" y="1749"/>
              <a:ext cx="21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+stock</a:t>
              </a:r>
              <a:endParaRPr lang="en-US" sz="2400"/>
            </a:p>
          </p:txBody>
        </p:sp>
        <p:sp>
          <p:nvSpPr>
            <p:cNvPr id="132193" name="Rectangle 101"/>
            <p:cNvSpPr>
              <a:spLocks noChangeArrowheads="1"/>
            </p:cNvSpPr>
            <p:nvPr/>
          </p:nvSpPr>
          <p:spPr bwMode="auto">
            <a:xfrm>
              <a:off x="3875" y="1920"/>
              <a:ext cx="1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0..*</a:t>
              </a:r>
              <a:endParaRPr lang="en-US" sz="2400"/>
            </a:p>
          </p:txBody>
        </p:sp>
        <p:sp>
          <p:nvSpPr>
            <p:cNvPr id="132194" name="Rectangle 102"/>
            <p:cNvSpPr>
              <a:spLocks noChangeArrowheads="1"/>
            </p:cNvSpPr>
            <p:nvPr/>
          </p:nvSpPr>
          <p:spPr bwMode="auto">
            <a:xfrm>
              <a:off x="2642" y="1728"/>
              <a:ext cx="23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+library</a:t>
              </a:r>
              <a:endParaRPr lang="en-US" sz="2400"/>
            </a:p>
          </p:txBody>
        </p:sp>
        <p:sp>
          <p:nvSpPr>
            <p:cNvPr id="132195" name="Rectangle 103"/>
            <p:cNvSpPr>
              <a:spLocks noChangeArrowheads="1"/>
            </p:cNvSpPr>
            <p:nvPr/>
          </p:nvSpPr>
          <p:spPr bwMode="auto">
            <a:xfrm>
              <a:off x="2640" y="1920"/>
              <a:ext cx="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1</a:t>
              </a:r>
              <a:endParaRPr lang="en-US" sz="2400"/>
            </a:p>
          </p:txBody>
        </p:sp>
        <p:sp>
          <p:nvSpPr>
            <p:cNvPr id="132196" name="Rectangle 104"/>
            <p:cNvSpPr>
              <a:spLocks noChangeArrowheads="1"/>
            </p:cNvSpPr>
            <p:nvPr/>
          </p:nvSpPr>
          <p:spPr bwMode="auto">
            <a:xfrm>
              <a:off x="2744" y="3100"/>
              <a:ext cx="1006" cy="608"/>
            </a:xfrm>
            <a:prstGeom prst="rect">
              <a:avLst/>
            </a:prstGeom>
            <a:solidFill>
              <a:srgbClr val="FFFFCC"/>
            </a:solidFill>
            <a:ln w="0">
              <a:solidFill>
                <a:srgbClr val="990033"/>
              </a:solidFill>
              <a:miter lim="800000"/>
              <a:headEnd/>
              <a:tailEnd/>
            </a:ln>
          </p:spPr>
          <p:txBody>
            <a:bodyPr/>
            <a:lstStyle/>
            <a:p>
              <a:endParaRPr lang="en-US"/>
            </a:p>
          </p:txBody>
        </p:sp>
        <p:sp>
          <p:nvSpPr>
            <p:cNvPr id="132197" name="Rectangle 105"/>
            <p:cNvSpPr>
              <a:spLocks noChangeArrowheads="1"/>
            </p:cNvSpPr>
            <p:nvPr/>
          </p:nvSpPr>
          <p:spPr bwMode="auto">
            <a:xfrm>
              <a:off x="3119" y="3123"/>
              <a:ext cx="256"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OnLoan</a:t>
              </a:r>
              <a:endParaRPr lang="en-US" sz="2400"/>
            </a:p>
          </p:txBody>
        </p:sp>
        <p:sp>
          <p:nvSpPr>
            <p:cNvPr id="132198" name="Rectangle 106"/>
            <p:cNvSpPr>
              <a:spLocks noChangeArrowheads="1"/>
            </p:cNvSpPr>
            <p:nvPr/>
          </p:nvSpPr>
          <p:spPr bwMode="auto">
            <a:xfrm>
              <a:off x="2744" y="3220"/>
              <a:ext cx="1006" cy="488"/>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199" name="Rectangle 107"/>
            <p:cNvSpPr>
              <a:spLocks noChangeArrowheads="1"/>
            </p:cNvSpPr>
            <p:nvPr/>
          </p:nvSpPr>
          <p:spPr bwMode="auto">
            <a:xfrm>
              <a:off x="2744" y="3628"/>
              <a:ext cx="1006" cy="80"/>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32200" name="Picture 10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 y="323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01" name="Picture 10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61" y="323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02" name="Picture 1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 y="323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203" name="Rectangle 111"/>
            <p:cNvSpPr>
              <a:spLocks noChangeArrowheads="1"/>
            </p:cNvSpPr>
            <p:nvPr/>
          </p:nvSpPr>
          <p:spPr bwMode="auto">
            <a:xfrm>
              <a:off x="2852" y="3231"/>
              <a:ext cx="40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return : Date</a:t>
              </a:r>
              <a:endParaRPr lang="en-US" sz="2400"/>
            </a:p>
          </p:txBody>
        </p:sp>
        <p:pic>
          <p:nvPicPr>
            <p:cNvPr id="132204" name="Picture 1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 y="331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05" name="Picture 1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61" y="331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06" name="Picture 11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 y="331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207" name="Rectangle 115"/>
            <p:cNvSpPr>
              <a:spLocks noChangeArrowheads="1"/>
            </p:cNvSpPr>
            <p:nvPr/>
          </p:nvSpPr>
          <p:spPr bwMode="auto">
            <a:xfrm>
              <a:off x="2852" y="3316"/>
              <a:ext cx="85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onhold : Boolean = FALSE</a:t>
              </a:r>
              <a:endParaRPr lang="en-US" sz="2400"/>
            </a:p>
          </p:txBody>
        </p:sp>
        <p:pic>
          <p:nvPicPr>
            <p:cNvPr id="132208" name="Picture 1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 y="3401"/>
              <a:ext cx="91"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09" name="Picture 1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61" y="3401"/>
              <a:ext cx="91"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10" name="Picture 11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 y="3401"/>
              <a:ext cx="91"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211" name="Rectangle 119"/>
            <p:cNvSpPr>
              <a:spLocks noChangeArrowheads="1"/>
            </p:cNvSpPr>
            <p:nvPr/>
          </p:nvSpPr>
          <p:spPr bwMode="auto">
            <a:xfrm>
              <a:off x="2852" y="3401"/>
              <a:ext cx="56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renewed : Integer</a:t>
              </a:r>
              <a:endParaRPr lang="en-US" sz="2400"/>
            </a:p>
          </p:txBody>
        </p:sp>
        <p:pic>
          <p:nvPicPr>
            <p:cNvPr id="132212" name="Picture 1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 y="3487"/>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13" name="Picture 1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61" y="3487"/>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14" name="Picture 12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 y="3487"/>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215" name="Rectangle 123"/>
            <p:cNvSpPr>
              <a:spLocks noChangeArrowheads="1"/>
            </p:cNvSpPr>
            <p:nvPr/>
          </p:nvSpPr>
          <p:spPr bwMode="auto">
            <a:xfrm>
              <a:off x="2852" y="3487"/>
              <a:ext cx="73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renewlimit : Integer = 5</a:t>
              </a:r>
              <a:endParaRPr lang="en-US" sz="2400"/>
            </a:p>
          </p:txBody>
        </p:sp>
        <p:sp>
          <p:nvSpPr>
            <p:cNvPr id="132216" name="Rectangle 124"/>
            <p:cNvSpPr>
              <a:spLocks noChangeArrowheads="1"/>
            </p:cNvSpPr>
            <p:nvPr/>
          </p:nvSpPr>
          <p:spPr bwMode="auto">
            <a:xfrm>
              <a:off x="1238" y="3055"/>
              <a:ext cx="881" cy="698"/>
            </a:xfrm>
            <a:prstGeom prst="rect">
              <a:avLst/>
            </a:prstGeom>
            <a:solidFill>
              <a:srgbClr val="FFFFCC"/>
            </a:solidFill>
            <a:ln w="0">
              <a:solidFill>
                <a:srgbClr val="990033"/>
              </a:solidFill>
              <a:miter lim="800000"/>
              <a:headEnd/>
              <a:tailEnd/>
            </a:ln>
          </p:spPr>
          <p:txBody>
            <a:bodyPr/>
            <a:lstStyle/>
            <a:p>
              <a:endParaRPr lang="en-US"/>
            </a:p>
          </p:txBody>
        </p:sp>
        <p:sp>
          <p:nvSpPr>
            <p:cNvPr id="132217" name="Rectangle 125"/>
            <p:cNvSpPr>
              <a:spLocks noChangeArrowheads="1"/>
            </p:cNvSpPr>
            <p:nvPr/>
          </p:nvSpPr>
          <p:spPr bwMode="auto">
            <a:xfrm>
              <a:off x="1602" y="3078"/>
              <a:ext cx="15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User</a:t>
              </a:r>
              <a:endParaRPr lang="en-US" sz="2400"/>
            </a:p>
          </p:txBody>
        </p:sp>
        <p:sp>
          <p:nvSpPr>
            <p:cNvPr id="132218" name="Rectangle 126"/>
            <p:cNvSpPr>
              <a:spLocks noChangeArrowheads="1"/>
            </p:cNvSpPr>
            <p:nvPr/>
          </p:nvSpPr>
          <p:spPr bwMode="auto">
            <a:xfrm>
              <a:off x="1238" y="3174"/>
              <a:ext cx="881" cy="579"/>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219" name="Rectangle 127"/>
            <p:cNvSpPr>
              <a:spLocks noChangeArrowheads="1"/>
            </p:cNvSpPr>
            <p:nvPr/>
          </p:nvSpPr>
          <p:spPr bwMode="auto">
            <a:xfrm>
              <a:off x="1238" y="3674"/>
              <a:ext cx="881" cy="79"/>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32220" name="Picture 12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18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21" name="Picture 12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5" y="318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22" name="Picture 13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18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223" name="Rectangle 131"/>
            <p:cNvSpPr>
              <a:spLocks noChangeArrowheads="1"/>
            </p:cNvSpPr>
            <p:nvPr/>
          </p:nvSpPr>
          <p:spPr bwMode="auto">
            <a:xfrm>
              <a:off x="1346" y="3186"/>
              <a:ext cx="48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userid : Integer</a:t>
              </a:r>
              <a:endParaRPr lang="en-US" sz="2400"/>
            </a:p>
          </p:txBody>
        </p:sp>
        <p:pic>
          <p:nvPicPr>
            <p:cNvPr id="132224" name="Picture 13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27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25" name="Picture 13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5" y="327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26" name="Picture 13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27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227" name="Rectangle 135"/>
            <p:cNvSpPr>
              <a:spLocks noChangeArrowheads="1"/>
            </p:cNvSpPr>
            <p:nvPr/>
          </p:nvSpPr>
          <p:spPr bwMode="auto">
            <a:xfrm>
              <a:off x="1346" y="3271"/>
              <a:ext cx="42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name : String</a:t>
              </a:r>
              <a:endParaRPr lang="en-US" sz="2400"/>
            </a:p>
          </p:txBody>
        </p:sp>
        <p:pic>
          <p:nvPicPr>
            <p:cNvPr id="132228" name="Picture 13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35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29" name="Picture 13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5" y="335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30" name="Picture 13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35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231" name="Rectangle 139"/>
            <p:cNvSpPr>
              <a:spLocks noChangeArrowheads="1"/>
            </p:cNvSpPr>
            <p:nvPr/>
          </p:nvSpPr>
          <p:spPr bwMode="auto">
            <a:xfrm>
              <a:off x="1346" y="3356"/>
              <a:ext cx="50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address : String</a:t>
              </a:r>
              <a:endParaRPr lang="en-US" sz="2400"/>
            </a:p>
          </p:txBody>
        </p:sp>
        <p:pic>
          <p:nvPicPr>
            <p:cNvPr id="132232" name="Picture 14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44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33" name="Picture 1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5" y="344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34" name="Picture 14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441"/>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235" name="Rectangle 143"/>
            <p:cNvSpPr>
              <a:spLocks noChangeArrowheads="1"/>
            </p:cNvSpPr>
            <p:nvPr/>
          </p:nvSpPr>
          <p:spPr bwMode="auto">
            <a:xfrm>
              <a:off x="1346" y="3441"/>
              <a:ext cx="686"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copylimit : Integer = 5</a:t>
              </a:r>
              <a:endParaRPr lang="en-US" sz="2400"/>
            </a:p>
          </p:txBody>
        </p:sp>
        <p:pic>
          <p:nvPicPr>
            <p:cNvPr id="132236" name="Picture 14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52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37" name="Picture 14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5" y="352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238" name="Picture 14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 y="3526"/>
              <a:ext cx="91"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239" name="Rectangle 147"/>
            <p:cNvSpPr>
              <a:spLocks noChangeArrowheads="1"/>
            </p:cNvSpPr>
            <p:nvPr/>
          </p:nvSpPr>
          <p:spPr bwMode="auto">
            <a:xfrm>
              <a:off x="1346" y="3526"/>
              <a:ext cx="7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numberofcopy : Integer</a:t>
              </a:r>
              <a:endParaRPr lang="en-US" sz="2400"/>
            </a:p>
          </p:txBody>
        </p:sp>
        <p:sp>
          <p:nvSpPr>
            <p:cNvPr id="132240" name="Line 148"/>
            <p:cNvSpPr>
              <a:spLocks noChangeShapeType="1"/>
            </p:cNvSpPr>
            <p:nvPr/>
          </p:nvSpPr>
          <p:spPr bwMode="auto">
            <a:xfrm>
              <a:off x="1676" y="2726"/>
              <a:ext cx="1" cy="329"/>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41" name="Rectangle 149"/>
            <p:cNvSpPr>
              <a:spLocks noChangeArrowheads="1"/>
            </p:cNvSpPr>
            <p:nvPr/>
          </p:nvSpPr>
          <p:spPr bwMode="auto">
            <a:xfrm>
              <a:off x="1727" y="2919"/>
              <a:ext cx="1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0..*</a:t>
              </a:r>
              <a:endParaRPr lang="en-US" sz="2400"/>
            </a:p>
          </p:txBody>
        </p:sp>
        <p:sp>
          <p:nvSpPr>
            <p:cNvPr id="132242" name="Line 150"/>
            <p:cNvSpPr>
              <a:spLocks noChangeShapeType="1"/>
            </p:cNvSpPr>
            <p:nvPr/>
          </p:nvSpPr>
          <p:spPr bwMode="auto">
            <a:xfrm flipV="1">
              <a:off x="1676" y="2396"/>
              <a:ext cx="1" cy="330"/>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43" name="Rectangle 151"/>
            <p:cNvSpPr>
              <a:spLocks noChangeArrowheads="1"/>
            </p:cNvSpPr>
            <p:nvPr/>
          </p:nvSpPr>
          <p:spPr bwMode="auto">
            <a:xfrm>
              <a:off x="1755" y="2436"/>
              <a:ext cx="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1</a:t>
              </a:r>
              <a:endParaRPr lang="en-US" sz="2400"/>
            </a:p>
          </p:txBody>
        </p:sp>
        <p:sp>
          <p:nvSpPr>
            <p:cNvPr id="132244" name="Rectangle 152"/>
            <p:cNvSpPr>
              <a:spLocks noChangeArrowheads="1"/>
            </p:cNvSpPr>
            <p:nvPr/>
          </p:nvSpPr>
          <p:spPr bwMode="auto">
            <a:xfrm>
              <a:off x="1403" y="2941"/>
              <a:ext cx="18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+user</a:t>
              </a:r>
              <a:endParaRPr lang="en-US" sz="2400"/>
            </a:p>
          </p:txBody>
        </p:sp>
        <p:sp>
          <p:nvSpPr>
            <p:cNvPr id="132245" name="Rectangle 153"/>
            <p:cNvSpPr>
              <a:spLocks noChangeArrowheads="1"/>
            </p:cNvSpPr>
            <p:nvPr/>
          </p:nvSpPr>
          <p:spPr bwMode="auto">
            <a:xfrm>
              <a:off x="1727" y="2919"/>
              <a:ext cx="1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0..*</a:t>
              </a:r>
              <a:endParaRPr lang="en-US" sz="2400"/>
            </a:p>
          </p:txBody>
        </p:sp>
        <p:sp>
          <p:nvSpPr>
            <p:cNvPr id="132246" name="Rectangle 154"/>
            <p:cNvSpPr>
              <a:spLocks noChangeArrowheads="1"/>
            </p:cNvSpPr>
            <p:nvPr/>
          </p:nvSpPr>
          <p:spPr bwMode="auto">
            <a:xfrm>
              <a:off x="1408" y="2425"/>
              <a:ext cx="23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+library</a:t>
              </a:r>
              <a:endParaRPr lang="en-US" sz="2400"/>
            </a:p>
          </p:txBody>
        </p:sp>
        <p:sp>
          <p:nvSpPr>
            <p:cNvPr id="132247" name="Rectangle 155"/>
            <p:cNvSpPr>
              <a:spLocks noChangeArrowheads="1"/>
            </p:cNvSpPr>
            <p:nvPr/>
          </p:nvSpPr>
          <p:spPr bwMode="auto">
            <a:xfrm>
              <a:off x="1755" y="2436"/>
              <a:ext cx="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1</a:t>
              </a:r>
              <a:endParaRPr lang="en-US" sz="2400"/>
            </a:p>
          </p:txBody>
        </p:sp>
        <p:sp>
          <p:nvSpPr>
            <p:cNvPr id="132248" name="Line 156"/>
            <p:cNvSpPr>
              <a:spLocks noChangeShapeType="1"/>
            </p:cNvSpPr>
            <p:nvPr/>
          </p:nvSpPr>
          <p:spPr bwMode="auto">
            <a:xfrm>
              <a:off x="2431" y="3407"/>
              <a:ext cx="313" cy="1"/>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49" name="Rectangle 157"/>
            <p:cNvSpPr>
              <a:spLocks noChangeArrowheads="1"/>
            </p:cNvSpPr>
            <p:nvPr/>
          </p:nvSpPr>
          <p:spPr bwMode="auto">
            <a:xfrm>
              <a:off x="2596" y="3458"/>
              <a:ext cx="1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0..*</a:t>
              </a:r>
              <a:endParaRPr lang="en-US" sz="2400"/>
            </a:p>
          </p:txBody>
        </p:sp>
        <p:sp>
          <p:nvSpPr>
            <p:cNvPr id="132250" name="Line 158"/>
            <p:cNvSpPr>
              <a:spLocks noChangeShapeType="1"/>
            </p:cNvSpPr>
            <p:nvPr/>
          </p:nvSpPr>
          <p:spPr bwMode="auto">
            <a:xfrm flipH="1">
              <a:off x="2119" y="3407"/>
              <a:ext cx="312" cy="1"/>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51" name="Rectangle 159"/>
            <p:cNvSpPr>
              <a:spLocks noChangeArrowheads="1"/>
            </p:cNvSpPr>
            <p:nvPr/>
          </p:nvSpPr>
          <p:spPr bwMode="auto">
            <a:xfrm>
              <a:off x="2130" y="3458"/>
              <a:ext cx="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1</a:t>
              </a:r>
              <a:endParaRPr lang="en-US" sz="2400"/>
            </a:p>
          </p:txBody>
        </p:sp>
        <p:sp>
          <p:nvSpPr>
            <p:cNvPr id="132252" name="Rectangle 160"/>
            <p:cNvSpPr>
              <a:spLocks noChangeArrowheads="1"/>
            </p:cNvSpPr>
            <p:nvPr/>
          </p:nvSpPr>
          <p:spPr bwMode="auto">
            <a:xfrm>
              <a:off x="2494" y="3259"/>
              <a:ext cx="25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+issued</a:t>
              </a:r>
              <a:endParaRPr lang="en-US" sz="2400"/>
            </a:p>
          </p:txBody>
        </p:sp>
        <p:sp>
          <p:nvSpPr>
            <p:cNvPr id="132253" name="Rectangle 161"/>
            <p:cNvSpPr>
              <a:spLocks noChangeArrowheads="1"/>
            </p:cNvSpPr>
            <p:nvPr/>
          </p:nvSpPr>
          <p:spPr bwMode="auto">
            <a:xfrm>
              <a:off x="2596" y="3458"/>
              <a:ext cx="10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0..*</a:t>
              </a:r>
              <a:endParaRPr lang="en-US" sz="2400"/>
            </a:p>
          </p:txBody>
        </p:sp>
        <p:sp>
          <p:nvSpPr>
            <p:cNvPr id="132254" name="Rectangle 162"/>
            <p:cNvSpPr>
              <a:spLocks noChangeArrowheads="1"/>
            </p:cNvSpPr>
            <p:nvPr/>
          </p:nvSpPr>
          <p:spPr bwMode="auto">
            <a:xfrm>
              <a:off x="2125" y="3259"/>
              <a:ext cx="182"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+user</a:t>
              </a:r>
              <a:endParaRPr lang="en-US" sz="2400"/>
            </a:p>
          </p:txBody>
        </p:sp>
        <p:sp>
          <p:nvSpPr>
            <p:cNvPr id="132255" name="Rectangle 163"/>
            <p:cNvSpPr>
              <a:spLocks noChangeArrowheads="1"/>
            </p:cNvSpPr>
            <p:nvPr/>
          </p:nvSpPr>
          <p:spPr bwMode="auto">
            <a:xfrm>
              <a:off x="2130" y="3458"/>
              <a:ext cx="4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1</a:t>
              </a:r>
              <a:endParaRPr lang="en-US" sz="2400"/>
            </a:p>
          </p:txBody>
        </p:sp>
        <p:sp>
          <p:nvSpPr>
            <p:cNvPr id="132256" name="Rectangle 164"/>
            <p:cNvSpPr>
              <a:spLocks noChangeArrowheads="1"/>
            </p:cNvSpPr>
            <p:nvPr/>
          </p:nvSpPr>
          <p:spPr bwMode="auto">
            <a:xfrm>
              <a:off x="3943" y="3203"/>
              <a:ext cx="358" cy="232"/>
            </a:xfrm>
            <a:prstGeom prst="rect">
              <a:avLst/>
            </a:prstGeom>
            <a:solidFill>
              <a:srgbClr val="FFFFCC"/>
            </a:solidFill>
            <a:ln w="0">
              <a:solidFill>
                <a:srgbClr val="990033"/>
              </a:solidFill>
              <a:miter lim="800000"/>
              <a:headEnd/>
              <a:tailEnd/>
            </a:ln>
          </p:spPr>
          <p:txBody>
            <a:bodyPr/>
            <a:lstStyle/>
            <a:p>
              <a:endParaRPr lang="en-US"/>
            </a:p>
          </p:txBody>
        </p:sp>
        <p:sp>
          <p:nvSpPr>
            <p:cNvPr id="132257" name="Rectangle 165"/>
            <p:cNvSpPr>
              <a:spLocks noChangeArrowheads="1"/>
            </p:cNvSpPr>
            <p:nvPr/>
          </p:nvSpPr>
          <p:spPr bwMode="auto">
            <a:xfrm>
              <a:off x="3989" y="3225"/>
              <a:ext cx="26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Arial" charset="0"/>
                </a:rPr>
                <a:t>OnShelf</a:t>
              </a:r>
              <a:endParaRPr lang="en-US" sz="2400"/>
            </a:p>
          </p:txBody>
        </p:sp>
        <p:sp>
          <p:nvSpPr>
            <p:cNvPr id="132258" name="Rectangle 166"/>
            <p:cNvSpPr>
              <a:spLocks noChangeArrowheads="1"/>
            </p:cNvSpPr>
            <p:nvPr/>
          </p:nvSpPr>
          <p:spPr bwMode="auto">
            <a:xfrm>
              <a:off x="3943" y="3316"/>
              <a:ext cx="358" cy="119"/>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259" name="Rectangle 167"/>
            <p:cNvSpPr>
              <a:spLocks noChangeArrowheads="1"/>
            </p:cNvSpPr>
            <p:nvPr/>
          </p:nvSpPr>
          <p:spPr bwMode="auto">
            <a:xfrm>
              <a:off x="3943" y="3362"/>
              <a:ext cx="358" cy="73"/>
            </a:xfrm>
            <a:prstGeom prst="rect">
              <a:avLst/>
            </a:prstGeom>
            <a:noFill/>
            <a:ln w="0">
              <a:solidFill>
                <a:srgbClr val="990033"/>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2260" name="Line 168"/>
            <p:cNvSpPr>
              <a:spLocks noChangeShapeType="1"/>
            </p:cNvSpPr>
            <p:nvPr/>
          </p:nvSpPr>
          <p:spPr bwMode="auto">
            <a:xfrm flipV="1">
              <a:off x="3426" y="2817"/>
              <a:ext cx="159" cy="278"/>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61" name="Freeform 169"/>
            <p:cNvSpPr>
              <a:spLocks/>
            </p:cNvSpPr>
            <p:nvPr/>
          </p:nvSpPr>
          <p:spPr bwMode="auto">
            <a:xfrm>
              <a:off x="3494" y="2817"/>
              <a:ext cx="91" cy="113"/>
            </a:xfrm>
            <a:custGeom>
              <a:avLst/>
              <a:gdLst>
                <a:gd name="T0" fmla="*/ 91 w 91"/>
                <a:gd name="T1" fmla="*/ 0 h 113"/>
                <a:gd name="T2" fmla="*/ 68 w 91"/>
                <a:gd name="T3" fmla="*/ 113 h 113"/>
                <a:gd name="T4" fmla="*/ 0 w 91"/>
                <a:gd name="T5" fmla="*/ 73 h 113"/>
                <a:gd name="T6" fmla="*/ 91 w 91"/>
                <a:gd name="T7" fmla="*/ 0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13">
                  <a:moveTo>
                    <a:pt x="91" y="0"/>
                  </a:moveTo>
                  <a:lnTo>
                    <a:pt x="68" y="113"/>
                  </a:lnTo>
                  <a:lnTo>
                    <a:pt x="0" y="73"/>
                  </a:lnTo>
                  <a:lnTo>
                    <a:pt x="91" y="0"/>
                  </a:lnTo>
                  <a:close/>
                </a:path>
              </a:pathLst>
            </a:custGeom>
            <a:solidFill>
              <a:srgbClr val="FFFFFF"/>
            </a:solidFill>
            <a:ln w="0">
              <a:solidFill>
                <a:srgbClr val="990033"/>
              </a:solidFill>
              <a:prstDash val="solid"/>
              <a:round/>
              <a:headEnd/>
              <a:tailEnd/>
            </a:ln>
          </p:spPr>
          <p:txBody>
            <a:bodyPr/>
            <a:lstStyle/>
            <a:p>
              <a:endParaRPr lang="en-US"/>
            </a:p>
          </p:txBody>
        </p:sp>
        <p:sp>
          <p:nvSpPr>
            <p:cNvPr id="132262" name="Line 170"/>
            <p:cNvSpPr>
              <a:spLocks noChangeShapeType="1"/>
            </p:cNvSpPr>
            <p:nvPr/>
          </p:nvSpPr>
          <p:spPr bwMode="auto">
            <a:xfrm flipH="1" flipV="1">
              <a:off x="3796" y="2817"/>
              <a:ext cx="244" cy="380"/>
            </a:xfrm>
            <a:prstGeom prst="line">
              <a:avLst/>
            </a:prstGeom>
            <a:noFill/>
            <a:ln w="0">
              <a:solidFill>
                <a:srgbClr val="9900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263" name="Freeform 171"/>
            <p:cNvSpPr>
              <a:spLocks/>
            </p:cNvSpPr>
            <p:nvPr/>
          </p:nvSpPr>
          <p:spPr bwMode="auto">
            <a:xfrm>
              <a:off x="3796" y="2817"/>
              <a:ext cx="90" cy="113"/>
            </a:xfrm>
            <a:custGeom>
              <a:avLst/>
              <a:gdLst>
                <a:gd name="T0" fmla="*/ 0 w 90"/>
                <a:gd name="T1" fmla="*/ 0 h 113"/>
                <a:gd name="T2" fmla="*/ 90 w 90"/>
                <a:gd name="T3" fmla="*/ 68 h 113"/>
                <a:gd name="T4" fmla="*/ 22 w 90"/>
                <a:gd name="T5" fmla="*/ 113 h 113"/>
                <a:gd name="T6" fmla="*/ 0 w 90"/>
                <a:gd name="T7" fmla="*/ 0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13">
                  <a:moveTo>
                    <a:pt x="0" y="0"/>
                  </a:moveTo>
                  <a:lnTo>
                    <a:pt x="90" y="68"/>
                  </a:lnTo>
                  <a:lnTo>
                    <a:pt x="22" y="113"/>
                  </a:lnTo>
                  <a:lnTo>
                    <a:pt x="0" y="0"/>
                  </a:lnTo>
                  <a:close/>
                </a:path>
              </a:pathLst>
            </a:custGeom>
            <a:solidFill>
              <a:srgbClr val="FFFFFF"/>
            </a:solidFill>
            <a:ln w="0">
              <a:solidFill>
                <a:srgbClr val="990033"/>
              </a:solidFill>
              <a:prstDash val="solid"/>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Contracts for Library::</a:t>
            </a:r>
            <a:r>
              <a:rPr lang="en-US" dirty="0" err="1" smtClean="0"/>
              <a:t>borrowCopy</a:t>
            </a:r>
            <a:endParaRPr lang="en-US" dirty="0"/>
          </a:p>
        </p:txBody>
      </p:sp>
      <p:sp>
        <p:nvSpPr>
          <p:cNvPr id="3" name="Content Placeholder 2"/>
          <p:cNvSpPr>
            <a:spLocks noGrp="1"/>
          </p:cNvSpPr>
          <p:nvPr>
            <p:ph idx="1"/>
          </p:nvPr>
        </p:nvSpPr>
        <p:spPr/>
        <p:txBody>
          <a:bodyPr/>
          <a:lstStyle/>
          <a:p>
            <a:pPr>
              <a:buFontTx/>
              <a:buNone/>
              <a:defRPr/>
            </a:pPr>
            <a:r>
              <a:rPr lang="en-US" sz="1800" b="1" dirty="0"/>
              <a:t>context</a:t>
            </a:r>
            <a:r>
              <a:rPr lang="en-US" sz="1800" dirty="0"/>
              <a:t> Library::</a:t>
            </a:r>
            <a:r>
              <a:rPr lang="en-US" sz="1800" dirty="0" err="1"/>
              <a:t>borrowCopy</a:t>
            </a:r>
            <a:r>
              <a:rPr lang="en-US" sz="1800" dirty="0"/>
              <a:t>(</a:t>
            </a:r>
            <a:r>
              <a:rPr lang="en-US" sz="1800" dirty="0" err="1"/>
              <a:t>uid</a:t>
            </a:r>
            <a:r>
              <a:rPr lang="en-US" sz="1800" dirty="0"/>
              <a:t>, </a:t>
            </a:r>
            <a:r>
              <a:rPr lang="en-US" sz="1800" dirty="0" err="1"/>
              <a:t>cid</a:t>
            </a:r>
            <a:r>
              <a:rPr lang="en-US" sz="1800" dirty="0"/>
              <a:t>)</a:t>
            </a:r>
          </a:p>
          <a:p>
            <a:pPr>
              <a:buFontTx/>
              <a:buNone/>
              <a:defRPr/>
            </a:pPr>
            <a:r>
              <a:rPr lang="en-US" sz="1800" b="1" dirty="0" smtClean="0"/>
              <a:t>pre </a:t>
            </a:r>
            <a:r>
              <a:rPr lang="en-US" sz="1800" b="1" dirty="0"/>
              <a:t>:</a:t>
            </a:r>
          </a:p>
          <a:p>
            <a:pPr marL="444500" indent="-177800">
              <a:buFontTx/>
              <a:buNone/>
              <a:defRPr/>
            </a:pPr>
            <a:r>
              <a:rPr lang="en-US" sz="1800" dirty="0" err="1" smtClean="0"/>
              <a:t>self.user</a:t>
            </a:r>
            <a:r>
              <a:rPr lang="en-US" sz="1800" dirty="0"/>
              <a:t>-&gt;exists(user : User | </a:t>
            </a:r>
            <a:r>
              <a:rPr lang="en-US" sz="1800" dirty="0" err="1"/>
              <a:t>user.userid</a:t>
            </a:r>
            <a:r>
              <a:rPr lang="en-US" sz="1800" dirty="0"/>
              <a:t> = </a:t>
            </a:r>
            <a:r>
              <a:rPr lang="en-US" sz="1800" dirty="0" err="1"/>
              <a:t>uid</a:t>
            </a:r>
            <a:r>
              <a:rPr lang="en-US" sz="1800" dirty="0"/>
              <a:t> and not </a:t>
            </a:r>
            <a:r>
              <a:rPr lang="en-US" sz="1800" dirty="0" err="1"/>
              <a:t>user.numberofcopy</a:t>
            </a:r>
            <a:r>
              <a:rPr lang="en-US" sz="1800" dirty="0"/>
              <a:t> = </a:t>
            </a:r>
            <a:r>
              <a:rPr lang="en-US" sz="1800" dirty="0" err="1"/>
              <a:t>user.limit</a:t>
            </a:r>
            <a:r>
              <a:rPr lang="en-US" sz="1800" dirty="0"/>
              <a:t> </a:t>
            </a:r>
            <a:r>
              <a:rPr lang="en-US" sz="1800" dirty="0" smtClean="0"/>
              <a:t>)</a:t>
            </a:r>
          </a:p>
          <a:p>
            <a:pPr marL="444500" indent="-177800">
              <a:buFontTx/>
              <a:buNone/>
              <a:defRPr/>
            </a:pPr>
            <a:r>
              <a:rPr lang="en-US" sz="1800" dirty="0" smtClean="0"/>
              <a:t>and </a:t>
            </a:r>
          </a:p>
          <a:p>
            <a:pPr marL="444500" indent="-177800">
              <a:buFontTx/>
              <a:buNone/>
              <a:defRPr/>
            </a:pPr>
            <a:r>
              <a:rPr lang="en-US" sz="1800" dirty="0" err="1" smtClean="0"/>
              <a:t>self.OnShelf</a:t>
            </a:r>
            <a:r>
              <a:rPr lang="en-US" sz="1800" dirty="0"/>
              <a:t>-&gt;exists(</a:t>
            </a:r>
            <a:r>
              <a:rPr lang="en-US" sz="1800" dirty="0" err="1"/>
              <a:t>onshelf</a:t>
            </a:r>
            <a:r>
              <a:rPr lang="en-US" sz="1800" dirty="0"/>
              <a:t> : </a:t>
            </a:r>
            <a:r>
              <a:rPr lang="en-US" sz="1800" dirty="0" err="1"/>
              <a:t>OnShelf</a:t>
            </a:r>
            <a:r>
              <a:rPr lang="en-US" sz="1800" dirty="0"/>
              <a:t>  | </a:t>
            </a:r>
            <a:r>
              <a:rPr lang="en-US" sz="1800" dirty="0" err="1"/>
              <a:t>onshelf.copyid</a:t>
            </a:r>
            <a:r>
              <a:rPr lang="en-US" sz="1800" dirty="0"/>
              <a:t> = </a:t>
            </a:r>
            <a:r>
              <a:rPr lang="en-US" sz="1800" dirty="0" err="1"/>
              <a:t>cid</a:t>
            </a:r>
            <a:r>
              <a:rPr lang="en-US" sz="1800" dirty="0" smtClean="0"/>
              <a:t>)</a:t>
            </a:r>
            <a:endParaRPr lang="en-US" sz="1800" dirty="0"/>
          </a:p>
          <a:p>
            <a:pPr>
              <a:lnSpc>
                <a:spcPct val="90000"/>
              </a:lnSpc>
              <a:buFontTx/>
              <a:buNone/>
              <a:defRPr/>
            </a:pPr>
            <a:r>
              <a:rPr lang="en-US" sz="1800" b="1" dirty="0"/>
              <a:t>post :</a:t>
            </a:r>
          </a:p>
          <a:p>
            <a:pPr marL="444500" indent="-177800">
              <a:lnSpc>
                <a:spcPct val="90000"/>
              </a:lnSpc>
              <a:buFontTx/>
              <a:buNone/>
              <a:defRPr/>
            </a:pPr>
            <a:r>
              <a:rPr lang="en-US" sz="1800" dirty="0" smtClean="0">
                <a:cs typeface="Times New Roman" pitchFamily="18" charset="0"/>
              </a:rPr>
              <a:t>not </a:t>
            </a:r>
            <a:r>
              <a:rPr lang="en-US" sz="1800" dirty="0" err="1">
                <a:cs typeface="Times New Roman" pitchFamily="18" charset="0"/>
              </a:rPr>
              <a:t>self.OnShelf</a:t>
            </a:r>
            <a:r>
              <a:rPr lang="en-US" sz="1800" dirty="0">
                <a:cs typeface="Times New Roman" pitchFamily="18" charset="0"/>
              </a:rPr>
              <a:t>-&gt;exists(</a:t>
            </a:r>
            <a:r>
              <a:rPr lang="en-US" sz="1800" dirty="0" err="1">
                <a:cs typeface="Times New Roman" pitchFamily="18" charset="0"/>
              </a:rPr>
              <a:t>onshelf</a:t>
            </a:r>
            <a:r>
              <a:rPr lang="en-US" sz="1800" dirty="0">
                <a:cs typeface="Times New Roman" pitchFamily="18" charset="0"/>
              </a:rPr>
              <a:t> : </a:t>
            </a:r>
            <a:r>
              <a:rPr lang="en-US" sz="1800" dirty="0" err="1">
                <a:cs typeface="Times New Roman" pitchFamily="18" charset="0"/>
              </a:rPr>
              <a:t>OnSelf</a:t>
            </a:r>
            <a:r>
              <a:rPr lang="en-US" sz="1800" dirty="0">
                <a:cs typeface="Times New Roman" pitchFamily="18" charset="0"/>
              </a:rPr>
              <a:t> | </a:t>
            </a:r>
            <a:r>
              <a:rPr lang="en-US" sz="1800" dirty="0" err="1">
                <a:cs typeface="Times New Roman" pitchFamily="18" charset="0"/>
              </a:rPr>
              <a:t>onshelf.copyId</a:t>
            </a:r>
            <a:r>
              <a:rPr lang="en-US" sz="1800" dirty="0">
                <a:cs typeface="Times New Roman" pitchFamily="18" charset="0"/>
              </a:rPr>
              <a:t> = </a:t>
            </a:r>
            <a:r>
              <a:rPr lang="en-US" sz="1800" dirty="0" err="1">
                <a:cs typeface="Times New Roman" pitchFamily="18" charset="0"/>
              </a:rPr>
              <a:t>cid</a:t>
            </a:r>
            <a:r>
              <a:rPr lang="en-US" sz="1800" dirty="0" smtClean="0">
                <a:cs typeface="Times New Roman" pitchFamily="18" charset="0"/>
              </a:rPr>
              <a:t>)</a:t>
            </a:r>
            <a:endParaRPr lang="en-US" sz="1800" dirty="0">
              <a:cs typeface="Times New Roman" pitchFamily="18" charset="0"/>
            </a:endParaRPr>
          </a:p>
          <a:p>
            <a:pPr marL="444500" indent="-177800">
              <a:lnSpc>
                <a:spcPct val="90000"/>
              </a:lnSpc>
              <a:buFontTx/>
              <a:buNone/>
              <a:defRPr/>
            </a:pPr>
            <a:r>
              <a:rPr lang="en-US" sz="1800" dirty="0" smtClean="0">
                <a:cs typeface="Times New Roman" pitchFamily="18" charset="0"/>
              </a:rPr>
              <a:t>and</a:t>
            </a:r>
          </a:p>
          <a:p>
            <a:pPr marL="444500" indent="-177800">
              <a:lnSpc>
                <a:spcPct val="90000"/>
              </a:lnSpc>
              <a:buFontTx/>
              <a:buNone/>
              <a:defRPr/>
            </a:pPr>
            <a:r>
              <a:rPr lang="en-US" sz="1800" dirty="0" err="1" smtClean="0">
                <a:cs typeface="Times New Roman" pitchFamily="18" charset="0"/>
              </a:rPr>
              <a:t>self.OnLoan</a:t>
            </a:r>
            <a:r>
              <a:rPr lang="en-US" sz="1800" dirty="0">
                <a:cs typeface="Times New Roman" pitchFamily="18" charset="0"/>
              </a:rPr>
              <a:t>-&gt;exists(</a:t>
            </a:r>
            <a:r>
              <a:rPr lang="en-US" sz="1800" dirty="0" err="1">
                <a:cs typeface="Times New Roman" pitchFamily="18" charset="0"/>
              </a:rPr>
              <a:t>onloan</a:t>
            </a:r>
            <a:r>
              <a:rPr lang="en-US" sz="1800" dirty="0">
                <a:cs typeface="Times New Roman" pitchFamily="18" charset="0"/>
              </a:rPr>
              <a:t> : </a:t>
            </a:r>
            <a:r>
              <a:rPr lang="en-US" sz="1800" dirty="0" err="1">
                <a:cs typeface="Times New Roman" pitchFamily="18" charset="0"/>
              </a:rPr>
              <a:t>OnLoan</a:t>
            </a:r>
            <a:r>
              <a:rPr lang="en-US" sz="1800" dirty="0">
                <a:cs typeface="Times New Roman" pitchFamily="18" charset="0"/>
              </a:rPr>
              <a:t> | </a:t>
            </a:r>
            <a:r>
              <a:rPr lang="en-US" sz="1800" dirty="0" err="1">
                <a:cs typeface="Times New Roman" pitchFamily="18" charset="0"/>
              </a:rPr>
              <a:t>onloan.copyId</a:t>
            </a:r>
            <a:r>
              <a:rPr lang="en-US" sz="1800" dirty="0">
                <a:cs typeface="Times New Roman" pitchFamily="18" charset="0"/>
              </a:rPr>
              <a:t> = </a:t>
            </a:r>
            <a:r>
              <a:rPr lang="en-US" sz="1800" dirty="0" err="1">
                <a:cs typeface="Times New Roman" pitchFamily="18" charset="0"/>
              </a:rPr>
              <a:t>cid</a:t>
            </a:r>
            <a:r>
              <a:rPr lang="en-US" sz="1800" dirty="0" smtClean="0">
                <a:cs typeface="Times New Roman" pitchFamily="18" charset="0"/>
              </a:rPr>
              <a:t>)</a:t>
            </a:r>
          </a:p>
          <a:p>
            <a:pPr marL="444500" indent="-177800">
              <a:lnSpc>
                <a:spcPct val="90000"/>
              </a:lnSpc>
              <a:buFontTx/>
              <a:buNone/>
              <a:defRPr/>
            </a:pPr>
            <a:r>
              <a:rPr lang="en-US" sz="1800" dirty="0" smtClean="0">
                <a:cs typeface="Times New Roman" pitchFamily="18" charset="0"/>
              </a:rPr>
              <a:t>and</a:t>
            </a:r>
          </a:p>
          <a:p>
            <a:pPr marL="444500" indent="-177800">
              <a:lnSpc>
                <a:spcPct val="90000"/>
              </a:lnSpc>
              <a:buFontTx/>
              <a:buNone/>
              <a:defRPr/>
            </a:pPr>
            <a:r>
              <a:rPr lang="en-US" sz="1800" dirty="0" err="1" smtClean="0">
                <a:cs typeface="Times New Roman" pitchFamily="18" charset="0"/>
              </a:rPr>
              <a:t>self.user</a:t>
            </a:r>
            <a:r>
              <a:rPr lang="en-US" sz="1800" dirty="0">
                <a:cs typeface="Times New Roman" pitchFamily="18" charset="0"/>
              </a:rPr>
              <a:t>-&gt;exists(user : User | </a:t>
            </a:r>
            <a:r>
              <a:rPr lang="en-US" sz="1800" dirty="0" err="1">
                <a:cs typeface="Times New Roman" pitchFamily="18" charset="0"/>
              </a:rPr>
              <a:t>user.userid</a:t>
            </a:r>
            <a:r>
              <a:rPr lang="en-US" sz="1800" dirty="0">
                <a:cs typeface="Times New Roman" pitchFamily="18" charset="0"/>
              </a:rPr>
              <a:t> = </a:t>
            </a:r>
            <a:r>
              <a:rPr lang="en-US" sz="1800" dirty="0" err="1">
                <a:cs typeface="Times New Roman" pitchFamily="18" charset="0"/>
              </a:rPr>
              <a:t>uid</a:t>
            </a:r>
            <a:r>
              <a:rPr lang="en-US" sz="1800" dirty="0">
                <a:cs typeface="Times New Roman" pitchFamily="18" charset="0"/>
              </a:rPr>
              <a:t>  </a:t>
            </a:r>
            <a:r>
              <a:rPr lang="en-US" sz="1800" dirty="0" smtClean="0">
                <a:cs typeface="Times New Roman" pitchFamily="18" charset="0"/>
              </a:rPr>
              <a:t/>
            </a:r>
            <a:br>
              <a:rPr lang="en-US" sz="1800" dirty="0" smtClean="0">
                <a:cs typeface="Times New Roman" pitchFamily="18" charset="0"/>
              </a:rPr>
            </a:br>
            <a:r>
              <a:rPr lang="en-US" sz="1800" dirty="0" smtClean="0">
                <a:cs typeface="Times New Roman" pitchFamily="18" charset="0"/>
              </a:rPr>
              <a:t>and </a:t>
            </a:r>
            <a:r>
              <a:rPr lang="en-US" sz="1800" dirty="0" err="1">
                <a:cs typeface="Times New Roman" pitchFamily="18" charset="0"/>
              </a:rPr>
              <a:t>user.numberofcopy</a:t>
            </a:r>
            <a:r>
              <a:rPr lang="en-US" sz="1800" dirty="0">
                <a:cs typeface="Times New Roman" pitchFamily="18" charset="0"/>
              </a:rPr>
              <a:t> = </a:t>
            </a:r>
            <a:r>
              <a:rPr lang="en-US" sz="1800" dirty="0" err="1">
                <a:cs typeface="Times New Roman" pitchFamily="18" charset="0"/>
              </a:rPr>
              <a:t>user.numberofcopy@pre</a:t>
            </a:r>
            <a:r>
              <a:rPr lang="en-US" sz="1800" dirty="0">
                <a:cs typeface="Times New Roman" pitchFamily="18" charset="0"/>
              </a:rPr>
              <a:t> + 1 </a:t>
            </a:r>
            <a:r>
              <a:rPr lang="en-US" sz="1800" dirty="0" smtClean="0">
                <a:cs typeface="Times New Roman" pitchFamily="18" charset="0"/>
              </a:rPr>
              <a:t/>
            </a:r>
            <a:br>
              <a:rPr lang="en-US" sz="1800" dirty="0" smtClean="0">
                <a:cs typeface="Times New Roman" pitchFamily="18" charset="0"/>
              </a:rPr>
            </a:br>
            <a:r>
              <a:rPr lang="en-US" sz="1800" dirty="0" smtClean="0">
                <a:cs typeface="Times New Roman" pitchFamily="18" charset="0"/>
              </a:rPr>
              <a:t>and </a:t>
            </a:r>
            <a:r>
              <a:rPr lang="en-US" sz="1800" dirty="0" err="1">
                <a:cs typeface="Times New Roman" pitchFamily="18" charset="0"/>
              </a:rPr>
              <a:t>user.OnLoan</a:t>
            </a:r>
            <a:r>
              <a:rPr lang="en-US" sz="1800" dirty="0">
                <a:cs typeface="Times New Roman" pitchFamily="18" charset="0"/>
              </a:rPr>
              <a:t>-&gt;exists(</a:t>
            </a:r>
            <a:r>
              <a:rPr lang="en-US" sz="1800" dirty="0" err="1">
                <a:cs typeface="Times New Roman" pitchFamily="18" charset="0"/>
              </a:rPr>
              <a:t>onloan</a:t>
            </a:r>
            <a:r>
              <a:rPr lang="en-US" sz="1800" dirty="0">
                <a:cs typeface="Times New Roman" pitchFamily="18" charset="0"/>
              </a:rPr>
              <a:t> : </a:t>
            </a:r>
            <a:r>
              <a:rPr lang="en-US" sz="1800" dirty="0" err="1">
                <a:cs typeface="Times New Roman" pitchFamily="18" charset="0"/>
              </a:rPr>
              <a:t>Onloan</a:t>
            </a:r>
            <a:r>
              <a:rPr lang="en-US" sz="1800" dirty="0">
                <a:cs typeface="Times New Roman" pitchFamily="18" charset="0"/>
              </a:rPr>
              <a:t> | </a:t>
            </a:r>
            <a:r>
              <a:rPr lang="en-US" sz="1800" dirty="0" err="1">
                <a:cs typeface="Times New Roman" pitchFamily="18" charset="0"/>
              </a:rPr>
              <a:t>onloan.copyId</a:t>
            </a:r>
            <a:r>
              <a:rPr lang="en-US" sz="1800" dirty="0">
                <a:cs typeface="Times New Roman" pitchFamily="18" charset="0"/>
              </a:rPr>
              <a:t> = </a:t>
            </a:r>
            <a:r>
              <a:rPr lang="en-US" sz="1800" dirty="0" err="1">
                <a:cs typeface="Times New Roman" pitchFamily="18" charset="0"/>
              </a:rPr>
              <a:t>cid</a:t>
            </a:r>
            <a:r>
              <a:rPr lang="en-US" sz="1800" dirty="0">
                <a:cs typeface="Times New Roman" pitchFamily="18" charset="0"/>
              </a:rPr>
              <a:t> ))</a:t>
            </a:r>
            <a:endParaRPr lang="en-US" sz="1800" dirty="0"/>
          </a:p>
        </p:txBody>
      </p:sp>
      <p:sp>
        <p:nvSpPr>
          <p:cNvPr id="4" name="Footer Placeholder 3"/>
          <p:cNvSpPr>
            <a:spLocks noGrp="1"/>
          </p:cNvSpPr>
          <p:nvPr>
            <p:ph type="ftr" sz="quarter" idx="10"/>
          </p:nvPr>
        </p:nvSpPr>
        <p:spPr/>
        <p:txBody>
          <a:bodyPr/>
          <a:lstStyle/>
          <a:p>
            <a:pPr>
              <a:defRPr/>
            </a:pPr>
            <a:r>
              <a:rPr lang="en-US" smtClean="0"/>
              <a:t>SYSC-3120—Software Requirements Engineering </a:t>
            </a:r>
            <a:endParaRPr lang="en-US"/>
          </a:p>
        </p:txBody>
      </p:sp>
      <p:sp>
        <p:nvSpPr>
          <p:cNvPr id="5" name="Slide Number Placeholder 4"/>
          <p:cNvSpPr>
            <a:spLocks noGrp="1"/>
          </p:cNvSpPr>
          <p:nvPr>
            <p:ph type="sldNum" sz="quarter" idx="11"/>
          </p:nvPr>
        </p:nvSpPr>
        <p:spPr/>
        <p:txBody>
          <a:bodyPr/>
          <a:lstStyle/>
          <a:p>
            <a:pPr>
              <a:defRPr/>
            </a:pPr>
            <a:fld id="{1B8846C9-9E20-2842-BA43-97C418C46EA4}"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008355C7-3800-3B48-A70C-E0222752369D}" type="slidenum">
              <a:rPr lang="en-US"/>
              <a:pPr>
                <a:defRPr/>
              </a:pPr>
              <a:t>93</a:t>
            </a:fld>
            <a:endParaRPr lang="en-US"/>
          </a:p>
        </p:txBody>
      </p:sp>
      <p:sp>
        <p:nvSpPr>
          <p:cNvPr id="1167362" name="Rectangle 1026"/>
          <p:cNvSpPr>
            <a:spLocks noGrp="1" noChangeArrowheads="1"/>
          </p:cNvSpPr>
          <p:nvPr>
            <p:ph type="title"/>
          </p:nvPr>
        </p:nvSpPr>
        <p:spPr/>
        <p:txBody>
          <a:bodyPr/>
          <a:lstStyle/>
          <a:p>
            <a:pPr>
              <a:defRPr/>
            </a:pPr>
            <a:r>
              <a:rPr lang="en-US" dirty="0" smtClean="0">
                <a:cs typeface="+mj-cs"/>
              </a:rPr>
              <a:t>SYSC-3120</a:t>
            </a:r>
            <a:r>
              <a:rPr lang="en-US" dirty="0" smtClean="0">
                <a:cs typeface="Times New Roman" charset="0"/>
              </a:rPr>
              <a:t>—</a:t>
            </a:r>
            <a:r>
              <a:rPr lang="en-US" dirty="0" smtClean="0">
                <a:cs typeface="+mj-cs"/>
              </a:rPr>
              <a:t>Software Requirements Engineering</a:t>
            </a:r>
          </a:p>
        </p:txBody>
      </p:sp>
      <p:sp>
        <p:nvSpPr>
          <p:cNvPr id="1167363" name="Rectangle 1027"/>
          <p:cNvSpPr>
            <a:spLocks noGrp="1" noChangeArrowheads="1"/>
          </p:cNvSpPr>
          <p:nvPr>
            <p:ph type="body" idx="1"/>
          </p:nvPr>
        </p:nvSpPr>
        <p:spPr/>
        <p:txBody>
          <a:bodyPr/>
          <a:lstStyle/>
          <a:p>
            <a:pPr>
              <a:defRPr/>
            </a:pPr>
            <a:r>
              <a:rPr lang="en-US" dirty="0" smtClean="0">
                <a:solidFill>
                  <a:schemeClr val="folHlink"/>
                </a:solidFill>
                <a:cs typeface="+mn-cs"/>
              </a:rPr>
              <a:t>Overview</a:t>
            </a:r>
          </a:p>
          <a:p>
            <a:pPr>
              <a:defRPr/>
            </a:pPr>
            <a:r>
              <a:rPr lang="en-US" dirty="0" smtClean="0">
                <a:cs typeface="+mn-cs"/>
              </a:rPr>
              <a:t>Analysis Concepts</a:t>
            </a:r>
          </a:p>
          <a:p>
            <a:pPr lvl="1">
              <a:defRPr/>
            </a:pPr>
            <a:r>
              <a:rPr lang="en-US" dirty="0" smtClean="0">
                <a:solidFill>
                  <a:schemeClr val="folHlink"/>
                </a:solidFill>
              </a:rPr>
              <a:t>Modeling structure: class diagram</a:t>
            </a:r>
          </a:p>
          <a:p>
            <a:pPr lvl="1">
              <a:defRPr/>
            </a:pPr>
            <a:r>
              <a:rPr lang="en-US" dirty="0" smtClean="0"/>
              <a:t>Modeling interaction: sequence diagram</a:t>
            </a:r>
          </a:p>
          <a:p>
            <a:pPr lvl="1">
              <a:defRPr/>
            </a:pPr>
            <a:r>
              <a:rPr lang="en-US" dirty="0" smtClean="0">
                <a:solidFill>
                  <a:schemeClr val="folHlink"/>
                </a:solidFill>
              </a:rPr>
              <a:t>Modeling state-based behavior: state machine diagram</a:t>
            </a:r>
          </a:p>
          <a:p>
            <a:pPr>
              <a:defRPr/>
            </a:pPr>
            <a:r>
              <a:rPr lang="en-US" dirty="0" smtClean="0">
                <a:solidFill>
                  <a:schemeClr val="folHlink"/>
                </a:solidFill>
                <a:cs typeface="+mn-cs"/>
              </a:rPr>
              <a:t>Analysis Process</a:t>
            </a:r>
          </a:p>
          <a:p>
            <a:pPr lvl="1">
              <a:defRPr/>
            </a:pPr>
            <a:r>
              <a:rPr lang="en-US" dirty="0" smtClean="0">
                <a:solidFill>
                  <a:schemeClr val="folHlink"/>
                </a:solidFill>
              </a:rPr>
              <a:t>Finding objects/classes (heuristics)</a:t>
            </a:r>
          </a:p>
          <a:p>
            <a:pPr lvl="1">
              <a:defRPr/>
            </a:pPr>
            <a:r>
              <a:rPr lang="en-US" dirty="0" smtClean="0">
                <a:solidFill>
                  <a:schemeClr val="folHlink"/>
                </a:solidFill>
              </a:rPr>
              <a:t>Finding relationships : associations and attributes (heuristics)</a:t>
            </a:r>
          </a:p>
          <a:p>
            <a:pPr lvl="1">
              <a:defRPr/>
            </a:pP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5B5D5357-5829-B344-B600-297533FA028D}" type="slidenum">
              <a:rPr lang="en-US"/>
              <a:pPr>
                <a:defRPr/>
              </a:pPr>
              <a:t>94</a:t>
            </a:fld>
            <a:endParaRPr lang="en-US"/>
          </a:p>
        </p:txBody>
      </p:sp>
      <p:sp>
        <p:nvSpPr>
          <p:cNvPr id="1017858" name="Rectangle 2"/>
          <p:cNvSpPr>
            <a:spLocks noGrp="1" noChangeArrowheads="1"/>
          </p:cNvSpPr>
          <p:nvPr>
            <p:ph type="title"/>
          </p:nvPr>
        </p:nvSpPr>
        <p:spPr/>
        <p:txBody>
          <a:bodyPr/>
          <a:lstStyle/>
          <a:p>
            <a:pPr>
              <a:defRPr/>
            </a:pPr>
            <a:r>
              <a:rPr lang="en-US" dirty="0" smtClean="0">
                <a:cs typeface="+mj-cs"/>
              </a:rPr>
              <a:t>Modeling Interactions</a:t>
            </a:r>
          </a:p>
        </p:txBody>
      </p:sp>
      <p:sp>
        <p:nvSpPr>
          <p:cNvPr id="1017859" name="Rectangle 3"/>
          <p:cNvSpPr>
            <a:spLocks noGrp="1" noChangeArrowheads="1"/>
          </p:cNvSpPr>
          <p:nvPr>
            <p:ph type="body" idx="1"/>
          </p:nvPr>
        </p:nvSpPr>
        <p:spPr/>
        <p:txBody>
          <a:bodyPr/>
          <a:lstStyle/>
          <a:p>
            <a:pPr>
              <a:lnSpc>
                <a:spcPct val="90000"/>
              </a:lnSpc>
              <a:defRPr/>
            </a:pPr>
            <a:r>
              <a:rPr lang="en-US" dirty="0" smtClean="0"/>
              <a:t>Interaction diagrams are used to illustrate how objects interact via messages.</a:t>
            </a:r>
          </a:p>
          <a:p>
            <a:pPr lvl="1">
              <a:lnSpc>
                <a:spcPct val="90000"/>
              </a:lnSpc>
              <a:defRPr/>
            </a:pPr>
            <a:r>
              <a:rPr lang="en-US" dirty="0" smtClean="0"/>
              <a:t>They are used for dynamic object modeling.</a:t>
            </a:r>
          </a:p>
          <a:p>
            <a:pPr>
              <a:lnSpc>
                <a:spcPct val="90000"/>
              </a:lnSpc>
              <a:defRPr/>
            </a:pPr>
            <a:r>
              <a:rPr lang="en-US" dirty="0" smtClean="0">
                <a:cs typeface="+mn-cs"/>
              </a:rPr>
              <a:t>Two types of interaction diagrams</a:t>
            </a:r>
          </a:p>
          <a:p>
            <a:pPr lvl="1">
              <a:lnSpc>
                <a:spcPct val="110000"/>
              </a:lnSpc>
              <a:defRPr/>
            </a:pPr>
            <a:r>
              <a:rPr lang="en-US" dirty="0" smtClean="0">
                <a:cs typeface="+mn-cs"/>
              </a:rPr>
              <a:t>Sequence Diagram </a:t>
            </a:r>
          </a:p>
          <a:p>
            <a:pPr lvl="2">
              <a:lnSpc>
                <a:spcPct val="110000"/>
              </a:lnSpc>
              <a:defRPr/>
            </a:pPr>
            <a:r>
              <a:rPr lang="en-US" dirty="0" smtClean="0"/>
              <a:t>Show an exchange of messages between objects arranged in a time sequence</a:t>
            </a:r>
          </a:p>
          <a:p>
            <a:pPr lvl="1">
              <a:lnSpc>
                <a:spcPct val="110000"/>
              </a:lnSpc>
              <a:defRPr/>
            </a:pPr>
            <a:r>
              <a:rPr lang="en-US" dirty="0" smtClean="0">
                <a:cs typeface="+mn-cs"/>
              </a:rPr>
              <a:t>Collaboration Diagrams</a:t>
            </a:r>
          </a:p>
          <a:p>
            <a:pPr lvl="2">
              <a:lnSpc>
                <a:spcPct val="110000"/>
              </a:lnSpc>
              <a:defRPr/>
            </a:pPr>
            <a:r>
              <a:rPr lang="en-US" dirty="0" smtClean="0"/>
              <a:t>Emphasize the relationships between objects along which the messages are exchanged</a:t>
            </a:r>
          </a:p>
          <a:p>
            <a:pPr lvl="2">
              <a:lnSpc>
                <a:spcPct val="110000"/>
              </a:lnSpc>
              <a:defRPr/>
            </a:pPr>
            <a:r>
              <a:rPr lang="en-US" dirty="0" smtClean="0"/>
              <a:t>More useful in design</a:t>
            </a:r>
          </a:p>
          <a:p>
            <a:pPr lvl="1">
              <a:lnSpc>
                <a:spcPct val="110000"/>
              </a:lnSpc>
              <a:defRPr/>
            </a:pPr>
            <a:r>
              <a:rPr lang="en-US" dirty="0" smtClean="0">
                <a:cs typeface="+mn-cs"/>
              </a:rPr>
              <a:t>Sequence and collaboration diagrams can be used interchangeably</a:t>
            </a:r>
          </a:p>
          <a:p>
            <a:pPr lvl="2">
              <a:lnSpc>
                <a:spcPct val="110000"/>
              </a:lnSpc>
              <a:defRPr/>
            </a:pPr>
            <a:r>
              <a:rPr lang="en-US" dirty="0" smtClean="0">
                <a:cs typeface="+mn-cs"/>
              </a:rPr>
              <a:t>Some CASE tools allow (automatically) creating one from the other.</a:t>
            </a:r>
          </a:p>
          <a:p>
            <a:pPr lvl="2">
              <a:lnSpc>
                <a:spcPct val="110000"/>
              </a:lnSpc>
              <a:defRPr/>
            </a:pPr>
            <a:r>
              <a:rPr lang="en-US" dirty="0" smtClean="0">
                <a:cs typeface="+mn-cs"/>
              </a:rPr>
              <a:t>Collaboration diagram used for structuring, used mostly during design</a:t>
            </a:r>
          </a:p>
          <a:p>
            <a:pPr>
              <a:lnSpc>
                <a:spcPct val="110000"/>
              </a:lnSpc>
              <a:defRPr/>
            </a:pPr>
            <a:r>
              <a:rPr lang="en-US" dirty="0" smtClean="0">
                <a:cs typeface="+mn-cs"/>
              </a:rPr>
              <a:t>Can be used to determine operations in classes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bwMode="auto">
          <a:xfrm>
            <a:off x="107950" y="257175"/>
            <a:ext cx="3671888" cy="1516063"/>
          </a:xfrm>
          <a:prstGeom prst="wedgeRoundRectCallout">
            <a:avLst>
              <a:gd name="adj1" fmla="val -1046"/>
              <a:gd name="adj2" fmla="val 72921"/>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The name of the participant can be:</a:t>
            </a:r>
          </a:p>
          <a:p>
            <a:pPr marL="177800" indent="-177800">
              <a:buFont typeface="Arial"/>
              <a:buChar char="•"/>
              <a:defRPr/>
            </a:pPr>
            <a:r>
              <a:rPr lang="en-US" sz="1400" dirty="0">
                <a:solidFill>
                  <a:srgbClr val="0000FF"/>
                </a:solidFill>
                <a:latin typeface="+mn-lt"/>
              </a:rPr>
              <a:t>A named instance (like here)</a:t>
            </a:r>
          </a:p>
          <a:p>
            <a:pPr marL="177800" indent="-177800">
              <a:buFont typeface="Arial"/>
              <a:buChar char="•"/>
              <a:defRPr/>
            </a:pPr>
            <a:r>
              <a:rPr lang="en-US" sz="1400" dirty="0">
                <a:solidFill>
                  <a:srgbClr val="0000FF"/>
                </a:solidFill>
                <a:latin typeface="+mn-lt"/>
              </a:rPr>
              <a:t>An anonymous instance (no object name, but class name required)</a:t>
            </a:r>
          </a:p>
          <a:p>
            <a:pPr marL="177800" indent="-177800">
              <a:buFont typeface="Arial"/>
              <a:buChar char="•"/>
              <a:defRPr/>
            </a:pPr>
            <a:r>
              <a:rPr lang="en-US" sz="1400" dirty="0">
                <a:solidFill>
                  <a:srgbClr val="0000FF"/>
                </a:solidFill>
                <a:latin typeface="+mn-lt"/>
              </a:rPr>
              <a:t>A class if interaction through class operations (class scope): not underlined</a:t>
            </a:r>
          </a:p>
        </p:txBody>
      </p:sp>
      <p:sp>
        <p:nvSpPr>
          <p:cNvPr id="2" name="Title 1"/>
          <p:cNvSpPr>
            <a:spLocks noGrp="1"/>
          </p:cNvSpPr>
          <p:nvPr>
            <p:ph type="title"/>
          </p:nvPr>
        </p:nvSpPr>
        <p:spPr/>
        <p:txBody>
          <a:bodyPr/>
          <a:lstStyle/>
          <a:p>
            <a:pPr>
              <a:defRPr/>
            </a:pPr>
            <a:r>
              <a:rPr lang="en-US" dirty="0" smtClean="0"/>
              <a:t>Sequence Diagram Notation</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FDFD2D3C-2DE1-6A46-AA85-32B659DCDAF3}" type="slidenum">
              <a:rPr lang="en-US" smtClean="0"/>
              <a:pPr>
                <a:defRPr/>
              </a:pPr>
              <a:t>95</a:t>
            </a:fld>
            <a:endParaRPr lang="en-US"/>
          </a:p>
        </p:txBody>
      </p:sp>
      <p:sp>
        <p:nvSpPr>
          <p:cNvPr id="6" name="Rectangle 5"/>
          <p:cNvSpPr/>
          <p:nvPr/>
        </p:nvSpPr>
        <p:spPr bwMode="auto">
          <a:xfrm>
            <a:off x="1157288" y="2133600"/>
            <a:ext cx="2520950"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anObjectName:MyClass</a:t>
            </a:r>
            <a:endParaRPr lang="en-US" sz="1600" u="sng" dirty="0">
              <a:latin typeface="+mn-lt"/>
            </a:endParaRPr>
          </a:p>
        </p:txBody>
      </p:sp>
      <p:sp>
        <p:nvSpPr>
          <p:cNvPr id="7" name="Rectangle 6"/>
          <p:cNvSpPr/>
          <p:nvPr/>
        </p:nvSpPr>
        <p:spPr bwMode="auto">
          <a:xfrm>
            <a:off x="4572000" y="2106613"/>
            <a:ext cx="3313113" cy="433387"/>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otherObjectName:MyOtherClass</a:t>
            </a:r>
            <a:endParaRPr lang="en-US" sz="1600" u="sng" dirty="0">
              <a:latin typeface="+mn-lt"/>
            </a:endParaRPr>
          </a:p>
        </p:txBody>
      </p:sp>
      <p:cxnSp>
        <p:nvCxnSpPr>
          <p:cNvPr id="9" name="Straight Connector 8"/>
          <p:cNvCxnSpPr>
            <a:stCxn id="6" idx="2"/>
          </p:cNvCxnSpPr>
          <p:nvPr/>
        </p:nvCxnSpPr>
        <p:spPr bwMode="auto">
          <a:xfrm>
            <a:off x="2417763" y="2565400"/>
            <a:ext cx="0" cy="339883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 name="Straight Connector 9"/>
          <p:cNvCxnSpPr>
            <a:stCxn id="7" idx="2"/>
          </p:cNvCxnSpPr>
          <p:nvPr/>
        </p:nvCxnSpPr>
        <p:spPr bwMode="auto">
          <a:xfrm>
            <a:off x="6227763" y="2540000"/>
            <a:ext cx="0" cy="342423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2" name="Rounded Rectangular Callout 11"/>
          <p:cNvSpPr/>
          <p:nvPr/>
        </p:nvSpPr>
        <p:spPr bwMode="auto">
          <a:xfrm>
            <a:off x="5867400" y="1149350"/>
            <a:ext cx="1781175" cy="547688"/>
          </a:xfrm>
          <a:prstGeom prst="wedgeRoundRectCallout">
            <a:avLst>
              <a:gd name="adj1" fmla="val -124679"/>
              <a:gd name="adj2" fmla="val 78150"/>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Interaction between participating objects</a:t>
            </a:r>
          </a:p>
        </p:txBody>
      </p:sp>
      <p:sp>
        <p:nvSpPr>
          <p:cNvPr id="13" name="Rounded Rectangular Callout 12"/>
          <p:cNvSpPr/>
          <p:nvPr/>
        </p:nvSpPr>
        <p:spPr bwMode="auto">
          <a:xfrm>
            <a:off x="7092950" y="5359400"/>
            <a:ext cx="1943100" cy="604838"/>
          </a:xfrm>
          <a:prstGeom prst="wedgeRoundRectCallout">
            <a:avLst>
              <a:gd name="adj1" fmla="val -95068"/>
              <a:gd name="adj2" fmla="val 10494"/>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The object’s lifeline (time flows downward)</a:t>
            </a:r>
          </a:p>
        </p:txBody>
      </p:sp>
      <p:sp>
        <p:nvSpPr>
          <p:cNvPr id="17" name="Rectangle 16"/>
          <p:cNvSpPr>
            <a:spLocks noChangeArrowheads="1"/>
          </p:cNvSpPr>
          <p:nvPr/>
        </p:nvSpPr>
        <p:spPr bwMode="auto">
          <a:xfrm>
            <a:off x="2273300" y="3500438"/>
            <a:ext cx="288925" cy="1296987"/>
          </a:xfrm>
          <a:prstGeom prst="rect">
            <a:avLst/>
          </a:prstGeom>
          <a:solidFill>
            <a:srgbClr val="FFFFFF"/>
          </a:solidFill>
          <a:ln w="9525">
            <a:solidFill>
              <a:schemeClr val="tx1"/>
            </a:solidFill>
            <a:round/>
            <a:headEnd/>
            <a:tailEnd/>
          </a:ln>
        </p:spPr>
        <p:txBody>
          <a:bodyPr/>
          <a:lstStyle/>
          <a:p>
            <a:endParaRPr lang="en-US"/>
          </a:p>
        </p:txBody>
      </p:sp>
      <p:sp>
        <p:nvSpPr>
          <p:cNvPr id="18" name="Rectangle 17"/>
          <p:cNvSpPr>
            <a:spLocks noChangeArrowheads="1"/>
          </p:cNvSpPr>
          <p:nvPr/>
        </p:nvSpPr>
        <p:spPr bwMode="auto">
          <a:xfrm>
            <a:off x="6103938" y="3860800"/>
            <a:ext cx="287337" cy="647700"/>
          </a:xfrm>
          <a:prstGeom prst="rect">
            <a:avLst/>
          </a:prstGeom>
          <a:solidFill>
            <a:srgbClr val="FFFFFF"/>
          </a:solidFill>
          <a:ln w="9525">
            <a:solidFill>
              <a:schemeClr val="tx1"/>
            </a:solidFill>
            <a:round/>
            <a:headEnd/>
            <a:tailEnd/>
          </a:ln>
        </p:spPr>
        <p:txBody>
          <a:bodyPr/>
          <a:lstStyle/>
          <a:p>
            <a:endParaRPr lang="en-US"/>
          </a:p>
        </p:txBody>
      </p:sp>
      <p:sp>
        <p:nvSpPr>
          <p:cNvPr id="19" name="Rounded Rectangular Callout 18"/>
          <p:cNvSpPr/>
          <p:nvPr/>
        </p:nvSpPr>
        <p:spPr bwMode="auto">
          <a:xfrm>
            <a:off x="66675" y="2952750"/>
            <a:ext cx="2206625" cy="1268413"/>
          </a:xfrm>
          <a:prstGeom prst="wedgeRoundRectCallout">
            <a:avLst>
              <a:gd name="adj1" fmla="val 45889"/>
              <a:gd name="adj2" fmla="val 65671"/>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Execution occurrence: something executes with a start and an end.</a:t>
            </a:r>
          </a:p>
          <a:p>
            <a:pPr>
              <a:defRPr/>
            </a:pPr>
            <a:r>
              <a:rPr lang="en-US" sz="1400" dirty="0">
                <a:solidFill>
                  <a:srgbClr val="0000FF"/>
                </a:solidFill>
                <a:latin typeface="+mn-lt"/>
              </a:rPr>
              <a:t>Also called execution bar.</a:t>
            </a:r>
          </a:p>
        </p:txBody>
      </p:sp>
      <p:cxnSp>
        <p:nvCxnSpPr>
          <p:cNvPr id="21" name="Straight Connector 20"/>
          <p:cNvCxnSpPr/>
          <p:nvPr/>
        </p:nvCxnSpPr>
        <p:spPr bwMode="auto">
          <a:xfrm flipH="1">
            <a:off x="2562225" y="3860800"/>
            <a:ext cx="3541713"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2" name="Rounded Rectangular Callout 21"/>
          <p:cNvSpPr/>
          <p:nvPr/>
        </p:nvSpPr>
        <p:spPr bwMode="auto">
          <a:xfrm>
            <a:off x="4611688" y="4783138"/>
            <a:ext cx="1779587" cy="547687"/>
          </a:xfrm>
          <a:prstGeom prst="wedgeRoundRectCallout">
            <a:avLst>
              <a:gd name="adj1" fmla="val -24357"/>
              <a:gd name="adj2" fmla="val -214746"/>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Interaction through message passing</a:t>
            </a:r>
          </a:p>
        </p:txBody>
      </p:sp>
      <p:sp>
        <p:nvSpPr>
          <p:cNvPr id="23" name="Rounded Rectangular Callout 22"/>
          <p:cNvSpPr/>
          <p:nvPr/>
        </p:nvSpPr>
        <p:spPr bwMode="auto">
          <a:xfrm>
            <a:off x="3197225" y="2781300"/>
            <a:ext cx="1781175" cy="547688"/>
          </a:xfrm>
          <a:prstGeom prst="wedgeRoundRectCallout">
            <a:avLst>
              <a:gd name="adj1" fmla="val -82839"/>
              <a:gd name="adj2" fmla="val 137656"/>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Send event: the message is sent</a:t>
            </a:r>
          </a:p>
        </p:txBody>
      </p:sp>
      <p:sp>
        <p:nvSpPr>
          <p:cNvPr id="24" name="Rounded Rectangular Callout 23"/>
          <p:cNvSpPr/>
          <p:nvPr/>
        </p:nvSpPr>
        <p:spPr bwMode="auto">
          <a:xfrm>
            <a:off x="5038725" y="2781300"/>
            <a:ext cx="1781175" cy="547688"/>
          </a:xfrm>
          <a:prstGeom prst="wedgeRoundRectCallout">
            <a:avLst>
              <a:gd name="adj1" fmla="val 7737"/>
              <a:gd name="adj2" fmla="val 135337"/>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Receive event: the message is received</a:t>
            </a:r>
          </a:p>
        </p:txBody>
      </p:sp>
      <p:sp>
        <p:nvSpPr>
          <p:cNvPr id="25" name="TextBox 24"/>
          <p:cNvSpPr txBox="1"/>
          <p:nvPr/>
        </p:nvSpPr>
        <p:spPr>
          <a:xfrm>
            <a:off x="3741738" y="3532188"/>
            <a:ext cx="1120775" cy="369887"/>
          </a:xfrm>
          <a:prstGeom prst="rect">
            <a:avLst/>
          </a:prstGeom>
          <a:noFill/>
        </p:spPr>
        <p:txBody>
          <a:bodyPr wrap="none">
            <a:spAutoFit/>
          </a:bodyPr>
          <a:lstStyle/>
          <a:p>
            <a:pPr>
              <a:defRPr/>
            </a:pPr>
            <a:r>
              <a:rPr lang="en-US" sz="1800" dirty="0">
                <a:latin typeface="+mn-lt"/>
              </a:rPr>
              <a:t>message</a:t>
            </a:r>
          </a:p>
        </p:txBody>
      </p:sp>
      <p:sp>
        <p:nvSpPr>
          <p:cNvPr id="26" name="Rounded Rectangular Callout 25"/>
          <p:cNvSpPr/>
          <p:nvPr/>
        </p:nvSpPr>
        <p:spPr bwMode="auto">
          <a:xfrm>
            <a:off x="3098800" y="4783138"/>
            <a:ext cx="1362075" cy="369887"/>
          </a:xfrm>
          <a:prstGeom prst="wedgeRoundRectCallout">
            <a:avLst>
              <a:gd name="adj1" fmla="val 41969"/>
              <a:gd name="adj2" fmla="val -313249"/>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Message label</a:t>
            </a:r>
          </a:p>
        </p:txBody>
      </p:sp>
      <p:cxnSp>
        <p:nvCxnSpPr>
          <p:cNvPr id="27" name="Straight Connector 26"/>
          <p:cNvCxnSpPr/>
          <p:nvPr/>
        </p:nvCxnSpPr>
        <p:spPr bwMode="auto">
          <a:xfrm flipH="1">
            <a:off x="2562225" y="4508500"/>
            <a:ext cx="3541713" cy="0"/>
          </a:xfrm>
          <a:prstGeom prst="line">
            <a:avLst/>
          </a:prstGeom>
          <a:solidFill>
            <a:schemeClr val="accent1"/>
          </a:solidFill>
          <a:ln w="9525" cap="flat" cmpd="sng" algn="ctr">
            <a:solidFill>
              <a:schemeClr val="tx1"/>
            </a:solidFill>
            <a:prstDash val="dash"/>
            <a:round/>
            <a:headEnd type="none" w="lg" len="lg"/>
            <a:tailEnd type="arrow"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 name="Rounded Rectangular Callout 30"/>
          <p:cNvSpPr/>
          <p:nvPr/>
        </p:nvSpPr>
        <p:spPr bwMode="auto">
          <a:xfrm>
            <a:off x="539750" y="5362575"/>
            <a:ext cx="2339975" cy="369888"/>
          </a:xfrm>
          <a:prstGeom prst="wedgeRoundRectCallout">
            <a:avLst>
              <a:gd name="adj1" fmla="val 55797"/>
              <a:gd name="adj2" fmla="val -268626"/>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Return message (optional)</a:t>
            </a:r>
          </a:p>
        </p:txBody>
      </p:sp>
      <p:sp>
        <p:nvSpPr>
          <p:cNvPr id="32" name="Left Brace 31"/>
          <p:cNvSpPr>
            <a:spLocks/>
          </p:cNvSpPr>
          <p:nvPr/>
        </p:nvSpPr>
        <p:spPr bwMode="auto">
          <a:xfrm rot="5400000">
            <a:off x="4390232" y="-1504156"/>
            <a:ext cx="290512" cy="6985000"/>
          </a:xfrm>
          <a:prstGeom prst="leftBrace">
            <a:avLst>
              <a:gd name="adj1" fmla="val 78254"/>
              <a:gd name="adj2" fmla="val 50000"/>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 name="Oval 32"/>
          <p:cNvSpPr>
            <a:spLocks noChangeArrowheads="1"/>
          </p:cNvSpPr>
          <p:nvPr/>
        </p:nvSpPr>
        <p:spPr bwMode="auto">
          <a:xfrm>
            <a:off x="6175375" y="2109788"/>
            <a:ext cx="431800" cy="430212"/>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4" name="Rounded Rectangular Callout 33"/>
          <p:cNvSpPr/>
          <p:nvPr/>
        </p:nvSpPr>
        <p:spPr bwMode="auto">
          <a:xfrm>
            <a:off x="7137400" y="3198813"/>
            <a:ext cx="1781175" cy="1036637"/>
          </a:xfrm>
          <a:prstGeom prst="wedgeRoundRectCallout">
            <a:avLst>
              <a:gd name="adj1" fmla="val -82601"/>
              <a:gd name="adj2" fmla="val -122563"/>
              <a:gd name="adj3" fmla="val 16667"/>
            </a:avLst>
          </a:prstGeom>
          <a:solidFill>
            <a:srgbClr val="FFFFFF"/>
          </a:solid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Notice the colon separating the object name from the class name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dissolve">
                                      <p:cBhvr>
                                        <p:cTn id="24" dur="500"/>
                                        <p:tgtEl>
                                          <p:spTgt spid="3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par>
                                <p:cTn id="38" presetID="9"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ssolve">
                                      <p:cBhvr>
                                        <p:cTn id="46" dur="500"/>
                                        <p:tgtEl>
                                          <p:spTgt spid="2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ssolve">
                                      <p:cBhvr>
                                        <p:cTn id="62" dur="500"/>
                                        <p:tgtEl>
                                          <p:spTgt spid="2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dissolve">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7" grpId="0" animBg="1"/>
      <p:bldP spid="18" grpId="0" animBg="1"/>
      <p:bldP spid="19" grpId="0" animBg="1"/>
      <p:bldP spid="22" grpId="0" animBg="1"/>
      <p:bldP spid="23" grpId="0" animBg="1"/>
      <p:bldP spid="24" grpId="0" animBg="1"/>
      <p:bldP spid="25" grpId="0"/>
      <p:bldP spid="26" grpId="0" animBg="1"/>
      <p:bldP spid="31" grpId="0" animBg="1"/>
      <p:bldP spid="32" grpId="0" animBg="1"/>
      <p:bldP spid="33" grpId="0" animBg="1"/>
      <p:bldP spid="3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Sequence Diagram Notation (cont.)</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53E477E5-B1E1-E44F-A92C-6B6B2BE234F5}" type="slidenum">
              <a:rPr lang="en-US" smtClean="0"/>
              <a:pPr>
                <a:defRPr/>
              </a:pPr>
              <a:t>96</a:t>
            </a:fld>
            <a:endParaRPr lang="en-US"/>
          </a:p>
        </p:txBody>
      </p:sp>
      <p:sp>
        <p:nvSpPr>
          <p:cNvPr id="6" name="Rectangle 5"/>
          <p:cNvSpPr/>
          <p:nvPr/>
        </p:nvSpPr>
        <p:spPr bwMode="auto">
          <a:xfrm>
            <a:off x="1547813" y="1693863"/>
            <a:ext cx="1260475" cy="433387"/>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o1:Class1</a:t>
            </a:r>
          </a:p>
        </p:txBody>
      </p:sp>
      <p:cxnSp>
        <p:nvCxnSpPr>
          <p:cNvPr id="7" name="Straight Connector 6"/>
          <p:cNvCxnSpPr>
            <a:stCxn id="6" idx="2"/>
          </p:cNvCxnSpPr>
          <p:nvPr/>
        </p:nvCxnSpPr>
        <p:spPr bwMode="auto">
          <a:xfrm>
            <a:off x="2178050" y="2127250"/>
            <a:ext cx="0" cy="389413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8726" name="Rectangle 7"/>
          <p:cNvSpPr>
            <a:spLocks noChangeArrowheads="1"/>
          </p:cNvSpPr>
          <p:nvPr/>
        </p:nvSpPr>
        <p:spPr bwMode="auto">
          <a:xfrm>
            <a:off x="2033588" y="2351088"/>
            <a:ext cx="288925" cy="2447925"/>
          </a:xfrm>
          <a:prstGeom prst="rect">
            <a:avLst/>
          </a:prstGeom>
          <a:solidFill>
            <a:srgbClr val="FFFFFF"/>
          </a:solidFill>
          <a:ln w="9525">
            <a:solidFill>
              <a:schemeClr val="tx1"/>
            </a:solidFill>
            <a:round/>
            <a:headEnd/>
            <a:tailEnd/>
          </a:ln>
        </p:spPr>
        <p:txBody>
          <a:bodyPr/>
          <a:lstStyle/>
          <a:p>
            <a:endParaRPr lang="en-US"/>
          </a:p>
        </p:txBody>
      </p:sp>
      <p:sp>
        <p:nvSpPr>
          <p:cNvPr id="11" name="Rectangle 10"/>
          <p:cNvSpPr/>
          <p:nvPr/>
        </p:nvSpPr>
        <p:spPr bwMode="auto">
          <a:xfrm>
            <a:off x="3941763" y="1704975"/>
            <a:ext cx="126047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o2:Class2</a:t>
            </a:r>
          </a:p>
        </p:txBody>
      </p:sp>
      <p:cxnSp>
        <p:nvCxnSpPr>
          <p:cNvPr id="12" name="Straight Connector 11"/>
          <p:cNvCxnSpPr>
            <a:stCxn id="11" idx="2"/>
          </p:cNvCxnSpPr>
          <p:nvPr/>
        </p:nvCxnSpPr>
        <p:spPr bwMode="auto">
          <a:xfrm>
            <a:off x="4572000" y="2136775"/>
            <a:ext cx="0" cy="388461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Rectangle 12"/>
          <p:cNvSpPr>
            <a:spLocks noChangeArrowheads="1"/>
          </p:cNvSpPr>
          <p:nvPr/>
        </p:nvSpPr>
        <p:spPr bwMode="auto">
          <a:xfrm>
            <a:off x="4427538" y="2566988"/>
            <a:ext cx="288925" cy="3094037"/>
          </a:xfrm>
          <a:prstGeom prst="rect">
            <a:avLst/>
          </a:prstGeom>
          <a:solidFill>
            <a:srgbClr val="FFFFFF"/>
          </a:solidFill>
          <a:ln w="9525">
            <a:solidFill>
              <a:schemeClr val="tx1"/>
            </a:solidFill>
            <a:round/>
            <a:headEnd/>
            <a:tailEnd/>
          </a:ln>
        </p:spPr>
        <p:txBody>
          <a:bodyPr/>
          <a:lstStyle/>
          <a:p>
            <a:endParaRPr lang="en-US"/>
          </a:p>
        </p:txBody>
      </p:sp>
      <p:sp>
        <p:nvSpPr>
          <p:cNvPr id="14" name="Rectangle 13"/>
          <p:cNvSpPr/>
          <p:nvPr/>
        </p:nvSpPr>
        <p:spPr bwMode="auto">
          <a:xfrm>
            <a:off x="6553200" y="3143250"/>
            <a:ext cx="126047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o3:Class1</a:t>
            </a:r>
          </a:p>
        </p:txBody>
      </p:sp>
      <p:cxnSp>
        <p:nvCxnSpPr>
          <p:cNvPr id="15" name="Straight Connector 14"/>
          <p:cNvCxnSpPr>
            <a:stCxn id="14" idx="2"/>
          </p:cNvCxnSpPr>
          <p:nvPr/>
        </p:nvCxnSpPr>
        <p:spPr bwMode="auto">
          <a:xfrm>
            <a:off x="7183438" y="3575050"/>
            <a:ext cx="0" cy="154305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 name="Rectangle 15"/>
          <p:cNvSpPr>
            <a:spLocks noChangeArrowheads="1"/>
          </p:cNvSpPr>
          <p:nvPr/>
        </p:nvSpPr>
        <p:spPr bwMode="auto">
          <a:xfrm>
            <a:off x="7038975" y="3573463"/>
            <a:ext cx="288925" cy="215900"/>
          </a:xfrm>
          <a:prstGeom prst="rect">
            <a:avLst/>
          </a:prstGeom>
          <a:solidFill>
            <a:srgbClr val="FFFFFF"/>
          </a:solidFill>
          <a:ln w="9525">
            <a:solidFill>
              <a:schemeClr val="tx1"/>
            </a:solidFill>
            <a:round/>
            <a:headEnd/>
            <a:tailEnd/>
          </a:ln>
        </p:spPr>
        <p:txBody>
          <a:bodyPr/>
          <a:lstStyle/>
          <a:p>
            <a:endParaRPr lang="en-US"/>
          </a:p>
        </p:txBody>
      </p:sp>
      <p:cxnSp>
        <p:nvCxnSpPr>
          <p:cNvPr id="17" name="Straight Connector 16"/>
          <p:cNvCxnSpPr/>
          <p:nvPr/>
        </p:nvCxnSpPr>
        <p:spPr bwMode="auto">
          <a:xfrm flipH="1">
            <a:off x="2322513" y="2566988"/>
            <a:ext cx="2105025" cy="0"/>
          </a:xfrm>
          <a:prstGeom prst="line">
            <a:avLst/>
          </a:prstGeom>
          <a:solidFill>
            <a:schemeClr val="accent1"/>
          </a:solidFill>
          <a:ln w="9525" cap="flat" cmpd="sng" algn="ctr">
            <a:solidFill>
              <a:schemeClr val="tx1"/>
            </a:solidFill>
            <a:prstDash val="solid"/>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 name="Rectangle 19"/>
          <p:cNvSpPr>
            <a:spLocks noChangeArrowheads="1"/>
          </p:cNvSpPr>
          <p:nvPr/>
        </p:nvSpPr>
        <p:spPr bwMode="auto">
          <a:xfrm>
            <a:off x="4575175" y="2927350"/>
            <a:ext cx="288925" cy="2373313"/>
          </a:xfrm>
          <a:prstGeom prst="rect">
            <a:avLst/>
          </a:prstGeom>
          <a:solidFill>
            <a:srgbClr val="FFFFFF"/>
          </a:solidFill>
          <a:ln w="9525">
            <a:solidFill>
              <a:schemeClr val="tx1"/>
            </a:solidFill>
            <a:round/>
            <a:headEnd/>
            <a:tailEnd/>
          </a:ln>
        </p:spPr>
        <p:txBody>
          <a:bodyPr/>
          <a:lstStyle/>
          <a:p>
            <a:endParaRPr lang="en-US"/>
          </a:p>
        </p:txBody>
      </p:sp>
      <p:cxnSp>
        <p:nvCxnSpPr>
          <p:cNvPr id="25" name="Straight Connector 24"/>
          <p:cNvCxnSpPr/>
          <p:nvPr/>
        </p:nvCxnSpPr>
        <p:spPr bwMode="auto">
          <a:xfrm flipH="1">
            <a:off x="4716463" y="2711450"/>
            <a:ext cx="485775" cy="0"/>
          </a:xfrm>
          <a:prstGeom prst="line">
            <a:avLst/>
          </a:prstGeom>
          <a:solidFill>
            <a:schemeClr val="accent1"/>
          </a:solidFill>
          <a:ln w="9525" cap="flat" cmpd="sng" algn="ctr">
            <a:solidFill>
              <a:schemeClr val="tx1"/>
            </a:solidFill>
            <a:prstDash val="solid"/>
            <a:round/>
            <a:headEnd type="non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flipV="1">
            <a:off x="5202238" y="2711450"/>
            <a:ext cx="0" cy="215900"/>
          </a:xfrm>
          <a:prstGeom prst="line">
            <a:avLst/>
          </a:prstGeom>
          <a:solidFill>
            <a:schemeClr val="accent1"/>
          </a:solidFill>
          <a:ln w="9525" cap="flat" cmpd="sng" algn="ctr">
            <a:solidFill>
              <a:schemeClr val="tx1"/>
            </a:solidFill>
            <a:prstDash val="solid"/>
            <a:round/>
            <a:headEnd type="non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 name="Straight Connector 30"/>
          <p:cNvCxnSpPr/>
          <p:nvPr/>
        </p:nvCxnSpPr>
        <p:spPr bwMode="auto">
          <a:xfrm>
            <a:off x="4864100" y="2927350"/>
            <a:ext cx="338138"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flipH="1">
            <a:off x="4864100" y="3359150"/>
            <a:ext cx="1689100" cy="0"/>
          </a:xfrm>
          <a:prstGeom prst="line">
            <a:avLst/>
          </a:prstGeom>
          <a:solidFill>
            <a:schemeClr val="accent1"/>
          </a:solidFill>
          <a:ln w="9525" cap="flat" cmpd="sng" algn="ctr">
            <a:solidFill>
              <a:schemeClr val="tx1"/>
            </a:solidFill>
            <a:prstDash val="dash"/>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8" name="TextBox 37"/>
          <p:cNvSpPr txBox="1"/>
          <p:nvPr/>
        </p:nvSpPr>
        <p:spPr>
          <a:xfrm>
            <a:off x="2700338" y="2205038"/>
            <a:ext cx="1016000" cy="338137"/>
          </a:xfrm>
          <a:prstGeom prst="rect">
            <a:avLst/>
          </a:prstGeom>
          <a:noFill/>
        </p:spPr>
        <p:txBody>
          <a:bodyPr wrap="none">
            <a:spAutoFit/>
          </a:bodyPr>
          <a:lstStyle/>
          <a:p>
            <a:pPr>
              <a:defRPr/>
            </a:pPr>
            <a:r>
              <a:rPr lang="en-US" sz="1600" dirty="0">
                <a:latin typeface="+mn-lt"/>
              </a:rPr>
              <a:t>message</a:t>
            </a:r>
          </a:p>
        </p:txBody>
      </p:sp>
      <p:sp>
        <p:nvSpPr>
          <p:cNvPr id="39" name="TextBox 38"/>
          <p:cNvSpPr txBox="1"/>
          <p:nvPr/>
        </p:nvSpPr>
        <p:spPr>
          <a:xfrm>
            <a:off x="5072063" y="2351088"/>
            <a:ext cx="1336675" cy="338137"/>
          </a:xfrm>
          <a:prstGeom prst="rect">
            <a:avLst/>
          </a:prstGeom>
          <a:noFill/>
        </p:spPr>
        <p:txBody>
          <a:bodyPr wrap="none">
            <a:spAutoFit/>
          </a:bodyPr>
          <a:lstStyle/>
          <a:p>
            <a:pPr>
              <a:defRPr/>
            </a:pPr>
            <a:r>
              <a:rPr lang="en-US" sz="1600" dirty="0" err="1">
                <a:latin typeface="+mn-lt"/>
              </a:rPr>
              <a:t>selfMessage</a:t>
            </a:r>
            <a:endParaRPr lang="en-US" sz="1600" dirty="0">
              <a:latin typeface="+mn-lt"/>
            </a:endParaRPr>
          </a:p>
        </p:txBody>
      </p:sp>
      <p:sp>
        <p:nvSpPr>
          <p:cNvPr id="40" name="TextBox 39"/>
          <p:cNvSpPr txBox="1"/>
          <p:nvPr/>
        </p:nvSpPr>
        <p:spPr>
          <a:xfrm>
            <a:off x="5159375" y="3070225"/>
            <a:ext cx="1233488" cy="339725"/>
          </a:xfrm>
          <a:prstGeom prst="rect">
            <a:avLst/>
          </a:prstGeom>
          <a:noFill/>
        </p:spPr>
        <p:txBody>
          <a:bodyPr wrap="none">
            <a:spAutoFit/>
          </a:bodyPr>
          <a:lstStyle/>
          <a:p>
            <a:pPr>
              <a:defRPr/>
            </a:pPr>
            <a:r>
              <a:rPr lang="en-US" sz="1600" dirty="0">
                <a:latin typeface="+mn-lt"/>
              </a:rPr>
              <a:t>&lt;&lt;create&gt;&gt;</a:t>
            </a:r>
          </a:p>
        </p:txBody>
      </p:sp>
      <p:sp>
        <p:nvSpPr>
          <p:cNvPr id="44" name="Rectangle 43"/>
          <p:cNvSpPr>
            <a:spLocks noChangeArrowheads="1"/>
          </p:cNvSpPr>
          <p:nvPr/>
        </p:nvSpPr>
        <p:spPr bwMode="auto">
          <a:xfrm>
            <a:off x="7034213" y="4079875"/>
            <a:ext cx="288925" cy="430213"/>
          </a:xfrm>
          <a:prstGeom prst="rect">
            <a:avLst/>
          </a:prstGeom>
          <a:solidFill>
            <a:srgbClr val="FFFFFF"/>
          </a:solidFill>
          <a:ln w="9525">
            <a:solidFill>
              <a:schemeClr val="tx1"/>
            </a:solidFill>
            <a:round/>
            <a:headEnd/>
            <a:tailEnd/>
          </a:ln>
        </p:spPr>
        <p:txBody>
          <a:bodyPr/>
          <a:lstStyle/>
          <a:p>
            <a:endParaRPr lang="en-US"/>
          </a:p>
        </p:txBody>
      </p:sp>
      <p:cxnSp>
        <p:nvCxnSpPr>
          <p:cNvPr id="45" name="Straight Connector 44"/>
          <p:cNvCxnSpPr/>
          <p:nvPr/>
        </p:nvCxnSpPr>
        <p:spPr bwMode="auto">
          <a:xfrm flipH="1">
            <a:off x="4864100" y="4078288"/>
            <a:ext cx="2170113"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8" name="Straight Connector 47"/>
          <p:cNvCxnSpPr/>
          <p:nvPr/>
        </p:nvCxnSpPr>
        <p:spPr bwMode="auto">
          <a:xfrm flipH="1">
            <a:off x="4864100" y="4510088"/>
            <a:ext cx="2170113" cy="0"/>
          </a:xfrm>
          <a:prstGeom prst="line">
            <a:avLst/>
          </a:prstGeom>
          <a:solidFill>
            <a:schemeClr val="accent1"/>
          </a:solidFill>
          <a:ln w="9525" cap="flat" cmpd="sng" algn="ctr">
            <a:solidFill>
              <a:schemeClr val="tx1"/>
            </a:solidFill>
            <a:prstDash val="dash"/>
            <a:round/>
            <a:headEnd type="none" w="lg" len="lg"/>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 name="Straight Connector 50"/>
          <p:cNvCxnSpPr/>
          <p:nvPr/>
        </p:nvCxnSpPr>
        <p:spPr bwMode="auto">
          <a:xfrm flipH="1">
            <a:off x="4864100" y="4902200"/>
            <a:ext cx="2170113" cy="17463"/>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3" name="TextBox 52"/>
          <p:cNvSpPr txBox="1"/>
          <p:nvPr/>
        </p:nvSpPr>
        <p:spPr>
          <a:xfrm>
            <a:off x="5278438" y="4652963"/>
            <a:ext cx="1336675" cy="338137"/>
          </a:xfrm>
          <a:prstGeom prst="rect">
            <a:avLst/>
          </a:prstGeom>
          <a:noFill/>
        </p:spPr>
        <p:txBody>
          <a:bodyPr wrap="none">
            <a:spAutoFit/>
          </a:bodyPr>
          <a:lstStyle/>
          <a:p>
            <a:pPr>
              <a:defRPr/>
            </a:pPr>
            <a:r>
              <a:rPr lang="en-US" sz="1600" dirty="0">
                <a:latin typeface="+mn-lt"/>
              </a:rPr>
              <a:t>&lt;&lt;destroy&gt;&gt;</a:t>
            </a:r>
          </a:p>
        </p:txBody>
      </p:sp>
      <p:sp>
        <p:nvSpPr>
          <p:cNvPr id="54" name="TextBox 53"/>
          <p:cNvSpPr txBox="1"/>
          <p:nvPr/>
        </p:nvSpPr>
        <p:spPr>
          <a:xfrm>
            <a:off x="5278438" y="3789363"/>
            <a:ext cx="1484312" cy="338137"/>
          </a:xfrm>
          <a:prstGeom prst="rect">
            <a:avLst/>
          </a:prstGeom>
          <a:noFill/>
        </p:spPr>
        <p:txBody>
          <a:bodyPr wrap="none">
            <a:spAutoFit/>
          </a:bodyPr>
          <a:lstStyle/>
          <a:p>
            <a:pPr>
              <a:defRPr/>
            </a:pPr>
            <a:r>
              <a:rPr lang="en-US" sz="1600" dirty="0" err="1">
                <a:latin typeface="+mn-lt"/>
              </a:rPr>
              <a:t>otherMessage</a:t>
            </a:r>
            <a:endParaRPr lang="en-US" sz="1600" dirty="0">
              <a:latin typeface="+mn-lt"/>
            </a:endParaRPr>
          </a:p>
        </p:txBody>
      </p:sp>
      <p:sp>
        <p:nvSpPr>
          <p:cNvPr id="56" name="Oval 55"/>
          <p:cNvSpPr>
            <a:spLocks noChangeArrowheads="1"/>
          </p:cNvSpPr>
          <p:nvPr/>
        </p:nvSpPr>
        <p:spPr bwMode="auto">
          <a:xfrm>
            <a:off x="4140200" y="2347913"/>
            <a:ext cx="431800" cy="430212"/>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 name="Rounded Rectangular Callout 56"/>
          <p:cNvSpPr/>
          <p:nvPr/>
        </p:nvSpPr>
        <p:spPr bwMode="auto">
          <a:xfrm>
            <a:off x="2051050" y="1052513"/>
            <a:ext cx="2089150" cy="547687"/>
          </a:xfrm>
          <a:prstGeom prst="wedgeRoundRectCallout">
            <a:avLst>
              <a:gd name="adj1" fmla="val 53306"/>
              <a:gd name="adj2" fmla="val 211074"/>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Arrow head indicates an asynchronous message</a:t>
            </a:r>
          </a:p>
        </p:txBody>
      </p:sp>
      <p:sp>
        <p:nvSpPr>
          <p:cNvPr id="58" name="Rounded Rectangular Callout 57"/>
          <p:cNvSpPr/>
          <p:nvPr/>
        </p:nvSpPr>
        <p:spPr bwMode="auto">
          <a:xfrm>
            <a:off x="2076450" y="3025775"/>
            <a:ext cx="2087563" cy="547688"/>
          </a:xfrm>
          <a:prstGeom prst="wedgeRoundRectCallout">
            <a:avLst>
              <a:gd name="adj1" fmla="val 74800"/>
              <a:gd name="adj2" fmla="val -59410"/>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Arrow head indicates a synchronous message</a:t>
            </a:r>
          </a:p>
        </p:txBody>
      </p:sp>
      <p:sp>
        <p:nvSpPr>
          <p:cNvPr id="59" name="Oval 58"/>
          <p:cNvSpPr>
            <a:spLocks noChangeArrowheads="1"/>
          </p:cNvSpPr>
          <p:nvPr/>
        </p:nvSpPr>
        <p:spPr bwMode="auto">
          <a:xfrm>
            <a:off x="4716463" y="2711450"/>
            <a:ext cx="431800" cy="428625"/>
          </a:xfrm>
          <a:prstGeom prst="ellipse">
            <a:avLst/>
          </a:prstGeom>
          <a:noFill/>
          <a:ln w="190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0" name="Rounded Rectangular Callout 59"/>
          <p:cNvSpPr/>
          <p:nvPr/>
        </p:nvSpPr>
        <p:spPr bwMode="auto">
          <a:xfrm>
            <a:off x="7183438" y="2130425"/>
            <a:ext cx="1692275" cy="354013"/>
          </a:xfrm>
          <a:prstGeom prst="wedgeRoundRectCallout">
            <a:avLst>
              <a:gd name="adj1" fmla="val -99262"/>
              <a:gd name="adj2" fmla="val 274798"/>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An object is created</a:t>
            </a:r>
          </a:p>
        </p:txBody>
      </p:sp>
      <p:sp>
        <p:nvSpPr>
          <p:cNvPr id="61" name="Rounded Rectangular Callout 60"/>
          <p:cNvSpPr/>
          <p:nvPr/>
        </p:nvSpPr>
        <p:spPr bwMode="auto">
          <a:xfrm>
            <a:off x="5219700" y="5589588"/>
            <a:ext cx="3024188" cy="825500"/>
          </a:xfrm>
          <a:prstGeom prst="wedgeRoundRectCallout">
            <a:avLst>
              <a:gd name="adj1" fmla="val -7270"/>
              <a:gd name="adj2" fmla="val -120988"/>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The object is destroyed.</a:t>
            </a:r>
          </a:p>
          <a:p>
            <a:pPr>
              <a:defRPr/>
            </a:pPr>
            <a:r>
              <a:rPr lang="en-US" sz="1400" dirty="0">
                <a:solidFill>
                  <a:srgbClr val="0000FF"/>
                </a:solidFill>
                <a:latin typeface="+mn-lt"/>
              </a:rPr>
              <a:t>Can have an execution occurrence.</a:t>
            </a:r>
          </a:p>
          <a:p>
            <a:pPr>
              <a:defRPr/>
            </a:pPr>
            <a:r>
              <a:rPr lang="en-US" sz="1400" dirty="0">
                <a:solidFill>
                  <a:srgbClr val="0000FF"/>
                </a:solidFill>
                <a:latin typeface="+mn-lt"/>
              </a:rPr>
              <a:t>Lifeline shortened.</a:t>
            </a:r>
          </a:p>
        </p:txBody>
      </p:sp>
      <p:sp>
        <p:nvSpPr>
          <p:cNvPr id="63" name="Rounded Rectangular Callout 62"/>
          <p:cNvSpPr/>
          <p:nvPr/>
        </p:nvSpPr>
        <p:spPr bwMode="auto">
          <a:xfrm>
            <a:off x="6300788" y="1133475"/>
            <a:ext cx="2735262" cy="571500"/>
          </a:xfrm>
          <a:prstGeom prst="wedgeRoundRectCallout">
            <a:avLst>
              <a:gd name="adj1" fmla="val -72342"/>
              <a:gd name="adj2" fmla="val 170406"/>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The object sends a message to itself: two execution occurrences</a:t>
            </a:r>
          </a:p>
        </p:txBody>
      </p:sp>
      <p:cxnSp>
        <p:nvCxnSpPr>
          <p:cNvPr id="64" name="Straight Connector 63"/>
          <p:cNvCxnSpPr/>
          <p:nvPr/>
        </p:nvCxnSpPr>
        <p:spPr bwMode="auto">
          <a:xfrm flipH="1" flipV="1">
            <a:off x="685800" y="2347913"/>
            <a:ext cx="1347788" cy="3175"/>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6" name="Rounded Rectangular Callout 65"/>
          <p:cNvSpPr/>
          <p:nvPr/>
        </p:nvSpPr>
        <p:spPr bwMode="auto">
          <a:xfrm>
            <a:off x="179388" y="3003550"/>
            <a:ext cx="1692275" cy="571500"/>
          </a:xfrm>
          <a:prstGeom prst="wedgeRoundRectCallout">
            <a:avLst>
              <a:gd name="adj1" fmla="val 3524"/>
              <a:gd name="adj2" fmla="val -155687"/>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The sender is not specified</a:t>
            </a:r>
          </a:p>
        </p:txBody>
      </p:sp>
      <p:sp>
        <p:nvSpPr>
          <p:cNvPr id="41" name="Rectangle 40"/>
          <p:cNvSpPr>
            <a:spLocks noChangeArrowheads="1"/>
          </p:cNvSpPr>
          <p:nvPr/>
        </p:nvSpPr>
        <p:spPr bwMode="auto">
          <a:xfrm>
            <a:off x="7046913" y="4902200"/>
            <a:ext cx="288925" cy="215900"/>
          </a:xfrm>
          <a:prstGeom prst="rect">
            <a:avLst/>
          </a:prstGeom>
          <a:solidFill>
            <a:srgbClr val="FFFFFF"/>
          </a:solidFill>
          <a:ln w="9525">
            <a:solidFill>
              <a:schemeClr val="tx1"/>
            </a:solidFill>
            <a:round/>
            <a:headEnd/>
            <a:tailEnd/>
          </a:ln>
        </p:spPr>
        <p:txBody>
          <a:bodyPr/>
          <a:lstStyle/>
          <a:p>
            <a:endParaRPr lang="en-US"/>
          </a:p>
        </p:txBody>
      </p:sp>
      <p:sp>
        <p:nvSpPr>
          <p:cNvPr id="62" name="Multiply 61"/>
          <p:cNvSpPr/>
          <p:nvPr/>
        </p:nvSpPr>
        <p:spPr bwMode="auto">
          <a:xfrm>
            <a:off x="6977063" y="4960938"/>
            <a:ext cx="412750" cy="412750"/>
          </a:xfrm>
          <a:prstGeom prst="mathMultiply">
            <a:avLst>
              <a:gd name="adj1" fmla="val 4203"/>
            </a:avLst>
          </a:prstGeom>
          <a:solidFill>
            <a:schemeClr val="tx1"/>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ssolve">
                                      <p:cBhvr>
                                        <p:cTn id="30" dur="500"/>
                                        <p:tgtEl>
                                          <p:spTgt spid="5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dissolve">
                                      <p:cBhvr>
                                        <p:cTn id="33" dur="500"/>
                                        <p:tgtEl>
                                          <p:spTgt spid="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par>
                                <p:cTn id="39" presetID="9"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par>
                                <p:cTn id="42" presetID="9"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ssolve">
                                      <p:cBhvr>
                                        <p:cTn id="44" dur="500"/>
                                        <p:tgtEl>
                                          <p:spTgt spid="28"/>
                                        </p:tgtEl>
                                      </p:cBhvr>
                                    </p:animEffect>
                                  </p:childTnLst>
                                </p:cTn>
                              </p:par>
                              <p:par>
                                <p:cTn id="45" presetID="9"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ssolve">
                                      <p:cBhvr>
                                        <p:cTn id="47" dur="500"/>
                                        <p:tgtEl>
                                          <p:spTgt spid="3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dissolve">
                                      <p:cBhvr>
                                        <p:cTn id="50" dur="500"/>
                                        <p:tgtEl>
                                          <p:spTgt spid="3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dissolve">
                                      <p:cBhvr>
                                        <p:cTn id="53" dur="500"/>
                                        <p:tgtEl>
                                          <p:spTgt spid="6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dissolve">
                                      <p:cBhvr>
                                        <p:cTn id="58" dur="500"/>
                                        <p:tgtEl>
                                          <p:spTgt spid="5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dissolve">
                                      <p:cBhvr>
                                        <p:cTn id="61" dur="500"/>
                                        <p:tgtEl>
                                          <p:spTgt spid="5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dissolve">
                                      <p:cBhvr>
                                        <p:cTn id="66" dur="500"/>
                                        <p:tgtEl>
                                          <p:spTgt spid="14"/>
                                        </p:tgtEl>
                                      </p:cBhvr>
                                    </p:animEffect>
                                  </p:childTnLst>
                                </p:cTn>
                              </p:par>
                              <p:par>
                                <p:cTn id="67" presetID="9"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ssolve">
                                      <p:cBhvr>
                                        <p:cTn id="69" dur="500"/>
                                        <p:tgtEl>
                                          <p:spTgt spid="15"/>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500"/>
                                        <p:tgtEl>
                                          <p:spTgt spid="16"/>
                                        </p:tgtEl>
                                      </p:cBhvr>
                                    </p:animEffect>
                                  </p:childTnLst>
                                </p:cTn>
                              </p:par>
                              <p:par>
                                <p:cTn id="73" presetID="9"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dissolve">
                                      <p:cBhvr>
                                        <p:cTn id="75" dur="500"/>
                                        <p:tgtEl>
                                          <p:spTgt spid="3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dissolve">
                                      <p:cBhvr>
                                        <p:cTn id="78" dur="500"/>
                                        <p:tgtEl>
                                          <p:spTgt spid="40"/>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dissolve">
                                      <p:cBhvr>
                                        <p:cTn id="81" dur="500"/>
                                        <p:tgtEl>
                                          <p:spTgt spid="6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dissolve">
                                      <p:cBhvr>
                                        <p:cTn id="86" dur="500"/>
                                        <p:tgtEl>
                                          <p:spTgt spid="44"/>
                                        </p:tgtEl>
                                      </p:cBhvr>
                                    </p:animEffect>
                                  </p:childTnLst>
                                </p:cTn>
                              </p:par>
                              <p:par>
                                <p:cTn id="87" presetID="9"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dissolve">
                                      <p:cBhvr>
                                        <p:cTn id="89" dur="500"/>
                                        <p:tgtEl>
                                          <p:spTgt spid="45"/>
                                        </p:tgtEl>
                                      </p:cBhvr>
                                    </p:animEffect>
                                  </p:childTnLst>
                                </p:cTn>
                              </p:par>
                              <p:par>
                                <p:cTn id="90" presetID="9" presetClass="entr" presetSubtype="0" fill="hold"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dissolve">
                                      <p:cBhvr>
                                        <p:cTn id="92" dur="500"/>
                                        <p:tgtEl>
                                          <p:spTgt spid="48"/>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dissolve">
                                      <p:cBhvr>
                                        <p:cTn id="95" dur="500"/>
                                        <p:tgtEl>
                                          <p:spTgt spid="5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dissolve">
                                      <p:cBhvr>
                                        <p:cTn id="100" dur="500"/>
                                        <p:tgtEl>
                                          <p:spTgt spid="51"/>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dissolve">
                                      <p:cBhvr>
                                        <p:cTn id="103" dur="500"/>
                                        <p:tgtEl>
                                          <p:spTgt spid="53"/>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dissolve">
                                      <p:cBhvr>
                                        <p:cTn id="106" dur="500"/>
                                        <p:tgtEl>
                                          <p:spTgt spid="61"/>
                                        </p:tgtEl>
                                      </p:cBhvr>
                                    </p:animEffect>
                                  </p:childTnLst>
                                </p:cTn>
                              </p:par>
                              <p:par>
                                <p:cTn id="107" presetID="9" presetClass="entr" presetSubtype="0" fill="hold"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dissolve">
                                      <p:cBhvr>
                                        <p:cTn id="109" dur="500"/>
                                        <p:tgtEl>
                                          <p:spTgt spid="62"/>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dissolve">
                                      <p:cBhvr>
                                        <p:cTn id="1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P spid="20" grpId="0" animBg="1"/>
      <p:bldP spid="38" grpId="0"/>
      <p:bldP spid="39" grpId="0"/>
      <p:bldP spid="40" grpId="0"/>
      <p:bldP spid="44" grpId="0" animBg="1"/>
      <p:bldP spid="53" grpId="0"/>
      <p:bldP spid="54" grpId="0"/>
      <p:bldP spid="56" grpId="0" animBg="1"/>
      <p:bldP spid="57" grpId="0" animBg="1"/>
      <p:bldP spid="58" grpId="0" animBg="1"/>
      <p:bldP spid="59" grpId="0" animBg="1"/>
      <p:bldP spid="60" grpId="0" animBg="1"/>
      <p:bldP spid="61" grpId="0" animBg="1"/>
      <p:bldP spid="63" grpId="0" animBg="1"/>
      <p:bldP spid="66" grpId="0" animBg="1"/>
      <p:bldP spid="4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Sequence Diagram Notation (cont.)</a:t>
            </a:r>
            <a:endParaRPr lang="en-US" dirty="0"/>
          </a:p>
        </p:txBody>
      </p:sp>
      <p:sp>
        <p:nvSpPr>
          <p:cNvPr id="3" name="Content Placeholder 2"/>
          <p:cNvSpPr>
            <a:spLocks noGrp="1"/>
          </p:cNvSpPr>
          <p:nvPr>
            <p:ph idx="1"/>
          </p:nvPr>
        </p:nvSpPr>
        <p:spPr>
          <a:xfrm>
            <a:off x="685800" y="4221163"/>
            <a:ext cx="7772400" cy="2160587"/>
          </a:xfrm>
        </p:spPr>
        <p:txBody>
          <a:bodyPr/>
          <a:lstStyle/>
          <a:p>
            <a:pPr>
              <a:lnSpc>
                <a:spcPct val="90000"/>
              </a:lnSpc>
              <a:defRPr/>
            </a:pPr>
            <a:r>
              <a:rPr lang="en-US" dirty="0"/>
              <a:t>The sequence diagram is read as follows:</a:t>
            </a:r>
          </a:p>
          <a:p>
            <a:pPr lvl="1">
              <a:lnSpc>
                <a:spcPct val="90000"/>
              </a:lnSpc>
              <a:defRPr/>
            </a:pPr>
            <a:r>
              <a:rPr lang="en-US" dirty="0" smtClean="0"/>
              <a:t>The message </a:t>
            </a:r>
            <a:r>
              <a:rPr lang="en-US" i="1" dirty="0" err="1" smtClean="0"/>
              <a:t>makePayment</a:t>
            </a:r>
            <a:r>
              <a:rPr lang="en-US" dirty="0" smtClean="0"/>
              <a:t> is sent to an instance of a </a:t>
            </a:r>
            <a:r>
              <a:rPr lang="en-US" i="1" dirty="0" smtClean="0"/>
              <a:t>Register</a:t>
            </a:r>
            <a:r>
              <a:rPr lang="en-US" dirty="0" smtClean="0"/>
              <a:t>. The sender is an actor.</a:t>
            </a:r>
          </a:p>
          <a:p>
            <a:pPr lvl="1">
              <a:lnSpc>
                <a:spcPct val="90000"/>
              </a:lnSpc>
              <a:defRPr/>
            </a:pPr>
            <a:r>
              <a:rPr lang="en-US" dirty="0" smtClean="0"/>
              <a:t>The </a:t>
            </a:r>
            <a:r>
              <a:rPr lang="en-US" i="1" dirty="0" smtClean="0"/>
              <a:t>Register</a:t>
            </a:r>
            <a:r>
              <a:rPr lang="en-US" dirty="0" smtClean="0"/>
              <a:t> instance sends the </a:t>
            </a:r>
            <a:r>
              <a:rPr lang="en-US" i="1" dirty="0" err="1" smtClean="0"/>
              <a:t>makePayment</a:t>
            </a:r>
            <a:r>
              <a:rPr lang="en-US" dirty="0" smtClean="0"/>
              <a:t> message to a </a:t>
            </a:r>
            <a:r>
              <a:rPr lang="en-US" i="1" dirty="0" smtClean="0"/>
              <a:t>Sale</a:t>
            </a:r>
            <a:r>
              <a:rPr lang="en-US" dirty="0" smtClean="0"/>
              <a:t> instance.</a:t>
            </a:r>
          </a:p>
          <a:p>
            <a:pPr lvl="1">
              <a:lnSpc>
                <a:spcPct val="90000"/>
              </a:lnSpc>
              <a:defRPr/>
            </a:pPr>
            <a:r>
              <a:rPr lang="en-US" dirty="0" smtClean="0"/>
              <a:t>The </a:t>
            </a:r>
            <a:r>
              <a:rPr lang="en-US" i="1" dirty="0" smtClean="0"/>
              <a:t>Sale</a:t>
            </a:r>
            <a:r>
              <a:rPr lang="en-US" dirty="0" smtClean="0"/>
              <a:t> instance creates an instance of a </a:t>
            </a:r>
            <a:r>
              <a:rPr lang="en-US" i="1" dirty="0" smtClean="0"/>
              <a:t>Payment</a:t>
            </a:r>
            <a:r>
              <a:rPr lang="en-US" dirty="0" smtClean="0"/>
              <a:t>.</a:t>
            </a:r>
            <a:r>
              <a:rPr lang="en-US" sz="2000" dirty="0" smtClean="0"/>
              <a:t> </a:t>
            </a:r>
          </a:p>
          <a:p>
            <a:pPr>
              <a:defRPr/>
            </a:pP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FC3BD8D4-0892-2041-BADF-9027B98FEBA5}" type="slidenum">
              <a:rPr lang="en-US" smtClean="0"/>
              <a:pPr>
                <a:defRPr/>
              </a:pPr>
              <a:t>97</a:t>
            </a:fld>
            <a:endParaRPr lang="en-US"/>
          </a:p>
        </p:txBody>
      </p:sp>
      <p:sp>
        <p:nvSpPr>
          <p:cNvPr id="6" name="Rectangle 5"/>
          <p:cNvSpPr/>
          <p:nvPr/>
        </p:nvSpPr>
        <p:spPr bwMode="auto">
          <a:xfrm>
            <a:off x="2232025" y="1052513"/>
            <a:ext cx="126047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:Register</a:t>
            </a:r>
          </a:p>
        </p:txBody>
      </p:sp>
      <p:cxnSp>
        <p:nvCxnSpPr>
          <p:cNvPr id="7" name="Straight Connector 6"/>
          <p:cNvCxnSpPr>
            <a:stCxn id="6" idx="2"/>
          </p:cNvCxnSpPr>
          <p:nvPr/>
        </p:nvCxnSpPr>
        <p:spPr bwMode="auto">
          <a:xfrm>
            <a:off x="2862263" y="1484313"/>
            <a:ext cx="0" cy="25177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9751" name="Rectangle 7"/>
          <p:cNvSpPr>
            <a:spLocks noChangeArrowheads="1"/>
          </p:cNvSpPr>
          <p:nvPr/>
        </p:nvSpPr>
        <p:spPr bwMode="auto">
          <a:xfrm>
            <a:off x="2717800" y="1854200"/>
            <a:ext cx="287338" cy="1719263"/>
          </a:xfrm>
          <a:prstGeom prst="rect">
            <a:avLst/>
          </a:prstGeom>
          <a:solidFill>
            <a:srgbClr val="FFFFFF"/>
          </a:solidFill>
          <a:ln w="9525">
            <a:solidFill>
              <a:schemeClr val="tx1"/>
            </a:solidFill>
            <a:round/>
            <a:headEnd/>
            <a:tailEnd/>
          </a:ln>
        </p:spPr>
        <p:txBody>
          <a:bodyPr/>
          <a:lstStyle/>
          <a:p>
            <a:endParaRPr lang="en-US"/>
          </a:p>
        </p:txBody>
      </p:sp>
      <p:sp>
        <p:nvSpPr>
          <p:cNvPr id="10" name="Rectangle 9"/>
          <p:cNvSpPr/>
          <p:nvPr/>
        </p:nvSpPr>
        <p:spPr bwMode="auto">
          <a:xfrm>
            <a:off x="4751388" y="1052513"/>
            <a:ext cx="126047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:Sale</a:t>
            </a:r>
          </a:p>
        </p:txBody>
      </p:sp>
      <p:cxnSp>
        <p:nvCxnSpPr>
          <p:cNvPr id="11" name="Straight Connector 10"/>
          <p:cNvCxnSpPr>
            <a:stCxn id="10" idx="2"/>
          </p:cNvCxnSpPr>
          <p:nvPr/>
        </p:nvCxnSpPr>
        <p:spPr bwMode="auto">
          <a:xfrm>
            <a:off x="5381625" y="1484313"/>
            <a:ext cx="0" cy="25177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9754" name="Rectangle 11"/>
          <p:cNvSpPr>
            <a:spLocks noChangeArrowheads="1"/>
          </p:cNvSpPr>
          <p:nvPr/>
        </p:nvSpPr>
        <p:spPr bwMode="auto">
          <a:xfrm>
            <a:off x="5238750" y="2205038"/>
            <a:ext cx="287338" cy="1008062"/>
          </a:xfrm>
          <a:prstGeom prst="rect">
            <a:avLst/>
          </a:prstGeom>
          <a:solidFill>
            <a:srgbClr val="FFFFFF"/>
          </a:solidFill>
          <a:ln w="9525">
            <a:solidFill>
              <a:schemeClr val="tx1"/>
            </a:solidFill>
            <a:round/>
            <a:headEnd/>
            <a:tailEnd/>
          </a:ln>
        </p:spPr>
        <p:txBody>
          <a:bodyPr/>
          <a:lstStyle/>
          <a:p>
            <a:endParaRPr lang="en-US"/>
          </a:p>
        </p:txBody>
      </p:sp>
      <p:sp>
        <p:nvSpPr>
          <p:cNvPr id="13" name="Rectangle 12"/>
          <p:cNvSpPr/>
          <p:nvPr/>
        </p:nvSpPr>
        <p:spPr bwMode="auto">
          <a:xfrm>
            <a:off x="7200900" y="2205038"/>
            <a:ext cx="1258888"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:Payment</a:t>
            </a:r>
          </a:p>
        </p:txBody>
      </p:sp>
      <p:cxnSp>
        <p:nvCxnSpPr>
          <p:cNvPr id="14" name="Straight Connector 13"/>
          <p:cNvCxnSpPr>
            <a:stCxn id="13" idx="2"/>
          </p:cNvCxnSpPr>
          <p:nvPr/>
        </p:nvCxnSpPr>
        <p:spPr bwMode="auto">
          <a:xfrm>
            <a:off x="7831138" y="2636838"/>
            <a:ext cx="0" cy="136525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9757" name="Rectangle 14"/>
          <p:cNvSpPr>
            <a:spLocks noChangeArrowheads="1"/>
          </p:cNvSpPr>
          <p:nvPr/>
        </p:nvSpPr>
        <p:spPr bwMode="auto">
          <a:xfrm>
            <a:off x="7699375" y="2636838"/>
            <a:ext cx="288925" cy="287337"/>
          </a:xfrm>
          <a:prstGeom prst="rect">
            <a:avLst/>
          </a:prstGeom>
          <a:solidFill>
            <a:srgbClr val="FFFFFF"/>
          </a:solidFill>
          <a:ln w="9525">
            <a:solidFill>
              <a:schemeClr val="tx1"/>
            </a:solidFill>
            <a:round/>
            <a:headEnd/>
            <a:tailEnd/>
          </a:ln>
        </p:spPr>
        <p:txBody>
          <a:bodyPr/>
          <a:lstStyle/>
          <a:p>
            <a:endParaRPr lang="en-US"/>
          </a:p>
        </p:txBody>
      </p:sp>
      <p:cxnSp>
        <p:nvCxnSpPr>
          <p:cNvPr id="16" name="Straight Connector 15"/>
          <p:cNvCxnSpPr/>
          <p:nvPr/>
        </p:nvCxnSpPr>
        <p:spPr bwMode="auto">
          <a:xfrm flipH="1">
            <a:off x="971550" y="1858963"/>
            <a:ext cx="1746250" cy="4762"/>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flipH="1" flipV="1">
            <a:off x="3005138" y="2211388"/>
            <a:ext cx="2228850"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Connector 18"/>
          <p:cNvCxnSpPr>
            <a:stCxn id="13" idx="1"/>
          </p:cNvCxnSpPr>
          <p:nvPr/>
        </p:nvCxnSpPr>
        <p:spPr bwMode="auto">
          <a:xfrm flipH="1">
            <a:off x="5526088" y="2420938"/>
            <a:ext cx="1674812" cy="0"/>
          </a:xfrm>
          <a:prstGeom prst="line">
            <a:avLst/>
          </a:prstGeom>
          <a:solidFill>
            <a:schemeClr val="accent1"/>
          </a:solidFill>
          <a:ln w="9525" cap="flat" cmpd="sng" algn="ctr">
            <a:solidFill>
              <a:schemeClr val="tx1"/>
            </a:solidFill>
            <a:prstDash val="dash"/>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 name="TextBox 19"/>
          <p:cNvSpPr txBox="1"/>
          <p:nvPr/>
        </p:nvSpPr>
        <p:spPr>
          <a:xfrm>
            <a:off x="5868988" y="2133600"/>
            <a:ext cx="1103312" cy="306388"/>
          </a:xfrm>
          <a:prstGeom prst="rect">
            <a:avLst/>
          </a:prstGeom>
          <a:noFill/>
        </p:spPr>
        <p:txBody>
          <a:bodyPr wrap="none">
            <a:spAutoFit/>
          </a:bodyPr>
          <a:lstStyle/>
          <a:p>
            <a:pPr>
              <a:defRPr/>
            </a:pPr>
            <a:r>
              <a:rPr lang="en-US" sz="1400" dirty="0">
                <a:latin typeface="+mn-lt"/>
              </a:rPr>
              <a:t>&lt;&lt;create&gt;&gt;</a:t>
            </a:r>
          </a:p>
        </p:txBody>
      </p:sp>
      <p:sp>
        <p:nvSpPr>
          <p:cNvPr id="26" name="TextBox 25"/>
          <p:cNvSpPr txBox="1"/>
          <p:nvPr/>
        </p:nvSpPr>
        <p:spPr>
          <a:xfrm>
            <a:off x="3278188" y="1879600"/>
            <a:ext cx="1339850" cy="307975"/>
          </a:xfrm>
          <a:prstGeom prst="rect">
            <a:avLst/>
          </a:prstGeom>
          <a:noFill/>
        </p:spPr>
        <p:txBody>
          <a:bodyPr wrap="none">
            <a:spAutoFit/>
          </a:bodyPr>
          <a:lstStyle/>
          <a:p>
            <a:pPr>
              <a:defRPr/>
            </a:pPr>
            <a:r>
              <a:rPr lang="en-US" sz="1400" dirty="0" err="1">
                <a:latin typeface="+mn-lt"/>
              </a:rPr>
              <a:t>makePayment</a:t>
            </a:r>
            <a:endParaRPr lang="en-US" sz="1400" dirty="0">
              <a:latin typeface="+mn-lt"/>
            </a:endParaRPr>
          </a:p>
        </p:txBody>
      </p:sp>
      <p:sp>
        <p:nvSpPr>
          <p:cNvPr id="27" name="TextBox 26"/>
          <p:cNvSpPr txBox="1"/>
          <p:nvPr/>
        </p:nvSpPr>
        <p:spPr>
          <a:xfrm>
            <a:off x="1212850" y="1609725"/>
            <a:ext cx="1338263" cy="306388"/>
          </a:xfrm>
          <a:prstGeom prst="rect">
            <a:avLst/>
          </a:prstGeom>
          <a:noFill/>
        </p:spPr>
        <p:txBody>
          <a:bodyPr wrap="none">
            <a:spAutoFit/>
          </a:bodyPr>
          <a:lstStyle/>
          <a:p>
            <a:pPr>
              <a:defRPr/>
            </a:pPr>
            <a:r>
              <a:rPr lang="en-US" sz="1400" dirty="0" err="1">
                <a:latin typeface="+mn-lt"/>
              </a:rPr>
              <a:t>makePayment</a:t>
            </a:r>
            <a:endParaRPr lang="en-US" sz="1400" dirty="0">
              <a:latin typeface="+mn-lt"/>
            </a:endParaRPr>
          </a:p>
        </p:txBody>
      </p:sp>
      <p:cxnSp>
        <p:nvCxnSpPr>
          <p:cNvPr id="29" name="Straight Connector 28"/>
          <p:cNvCxnSpPr/>
          <p:nvPr/>
        </p:nvCxnSpPr>
        <p:spPr bwMode="auto">
          <a:xfrm flipH="1">
            <a:off x="3167063" y="3213100"/>
            <a:ext cx="1944687" cy="0"/>
          </a:xfrm>
          <a:prstGeom prst="line">
            <a:avLst/>
          </a:prstGeom>
          <a:solidFill>
            <a:schemeClr val="accent1"/>
          </a:solidFill>
          <a:ln w="952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H="1">
            <a:off x="3167063" y="3556000"/>
            <a:ext cx="1944687" cy="0"/>
          </a:xfrm>
          <a:prstGeom prst="line">
            <a:avLst/>
          </a:prstGeom>
          <a:solidFill>
            <a:schemeClr val="accent1"/>
          </a:solidFill>
          <a:ln w="952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 name="Straight Connector 30"/>
          <p:cNvCxnSpPr/>
          <p:nvPr/>
        </p:nvCxnSpPr>
        <p:spPr bwMode="auto">
          <a:xfrm flipV="1">
            <a:off x="4032250" y="3213100"/>
            <a:ext cx="0" cy="342900"/>
          </a:xfrm>
          <a:prstGeom prst="line">
            <a:avLst/>
          </a:prstGeom>
          <a:solidFill>
            <a:schemeClr val="accent1"/>
          </a:solidFill>
          <a:ln w="9525" cap="flat" cmpd="sng" algn="ctr">
            <a:solidFill>
              <a:srgbClr val="0000FF"/>
            </a:solidFill>
            <a:prstDash val="dash"/>
            <a:round/>
            <a:headEnd type="arrow" w="med" len="me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 name="Rounded Rectangular Callout 33"/>
          <p:cNvSpPr/>
          <p:nvPr/>
        </p:nvSpPr>
        <p:spPr bwMode="auto">
          <a:xfrm>
            <a:off x="5526088" y="3228975"/>
            <a:ext cx="3556000" cy="992188"/>
          </a:xfrm>
          <a:prstGeom prst="wedgeRoundRectCallout">
            <a:avLst>
              <a:gd name="adj1" fmla="val -87118"/>
              <a:gd name="adj2" fmla="val -33470"/>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Notice how the execution occurrence of the sender extends after (downward) the one of the receiver.</a:t>
            </a:r>
          </a:p>
          <a:p>
            <a:pPr>
              <a:defRPr/>
            </a:pPr>
            <a:r>
              <a:rPr lang="en-US" sz="1400" dirty="0">
                <a:solidFill>
                  <a:srgbClr val="0000FF"/>
                </a:solidFill>
                <a:latin typeface="+mn-lt"/>
              </a:rPr>
              <a:t>For synchronous messages only.</a:t>
            </a:r>
          </a:p>
        </p:txBody>
      </p:sp>
      <p:cxnSp>
        <p:nvCxnSpPr>
          <p:cNvPr id="37" name="Straight Connector 36"/>
          <p:cNvCxnSpPr/>
          <p:nvPr/>
        </p:nvCxnSpPr>
        <p:spPr bwMode="auto">
          <a:xfrm flipH="1">
            <a:off x="971550" y="1457325"/>
            <a:ext cx="9525" cy="254476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59769" name="Group 50"/>
          <p:cNvGrpSpPr>
            <a:grpSpLocks/>
          </p:cNvGrpSpPr>
          <p:nvPr/>
        </p:nvGrpSpPr>
        <p:grpSpPr bwMode="auto">
          <a:xfrm>
            <a:off x="827088" y="692150"/>
            <a:ext cx="314325" cy="649288"/>
            <a:chOff x="566056" y="332656"/>
            <a:chExt cx="314350" cy="648494"/>
          </a:xfrm>
        </p:grpSpPr>
        <p:sp>
          <p:nvSpPr>
            <p:cNvPr id="159772" name="Oval 37"/>
            <p:cNvSpPr>
              <a:spLocks noChangeArrowheads="1"/>
            </p:cNvSpPr>
            <p:nvPr/>
          </p:nvSpPr>
          <p:spPr bwMode="auto">
            <a:xfrm>
              <a:off x="611560" y="332656"/>
              <a:ext cx="216024" cy="21602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40" name="Straight Connector 39"/>
            <p:cNvCxnSpPr>
              <a:stCxn id="159772" idx="4"/>
            </p:cNvCxnSpPr>
            <p:nvPr/>
          </p:nvCxnSpPr>
          <p:spPr bwMode="auto">
            <a:xfrm>
              <a:off x="720055" y="548292"/>
              <a:ext cx="0" cy="2965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flipH="1">
              <a:off x="566056" y="836864"/>
              <a:ext cx="153999" cy="14428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a:off x="720055" y="828936"/>
              <a:ext cx="160351" cy="15221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9" name="Straight Connector 48"/>
            <p:cNvCxnSpPr/>
            <p:nvPr/>
          </p:nvCxnSpPr>
          <p:spPr bwMode="auto">
            <a:xfrm flipH="1">
              <a:off x="566056" y="621228"/>
              <a:ext cx="153999" cy="1427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0" name="Straight Connector 49"/>
            <p:cNvCxnSpPr/>
            <p:nvPr/>
          </p:nvCxnSpPr>
          <p:spPr bwMode="auto">
            <a:xfrm>
              <a:off x="720055" y="611714"/>
              <a:ext cx="160351" cy="15221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54" name="TextBox 53"/>
          <p:cNvSpPr txBox="1"/>
          <p:nvPr/>
        </p:nvSpPr>
        <p:spPr>
          <a:xfrm>
            <a:off x="468313" y="1204913"/>
            <a:ext cx="1073150" cy="338137"/>
          </a:xfrm>
          <a:prstGeom prst="rect">
            <a:avLst/>
          </a:prstGeom>
          <a:noFill/>
        </p:spPr>
        <p:txBody>
          <a:bodyPr wrap="none">
            <a:spAutoFit/>
          </a:bodyPr>
          <a:lstStyle/>
          <a:p>
            <a:pPr>
              <a:defRPr/>
            </a:pPr>
            <a:r>
              <a:rPr lang="en-US" sz="1600" dirty="0">
                <a:latin typeface="+mn-lt"/>
              </a:rPr>
              <a:t>Customer</a:t>
            </a:r>
          </a:p>
        </p:txBody>
      </p:sp>
      <p:sp>
        <p:nvSpPr>
          <p:cNvPr id="55" name="Rounded Rectangular Callout 54"/>
          <p:cNvSpPr/>
          <p:nvPr/>
        </p:nvSpPr>
        <p:spPr bwMode="auto">
          <a:xfrm>
            <a:off x="179388" y="2562225"/>
            <a:ext cx="2232025" cy="993775"/>
          </a:xfrm>
          <a:prstGeom prst="wedgeRoundRectCallout">
            <a:avLst>
              <a:gd name="adj1" fmla="val -15230"/>
              <a:gd name="adj2" fmla="val -153586"/>
              <a:gd name="adj3" fmla="val 16667"/>
            </a:avLst>
          </a:prstGeom>
          <a:noFill/>
          <a:ln w="9525" cap="flat" cmpd="sng" algn="ctr">
            <a:solidFill>
              <a:srgbClr val="0000FF"/>
            </a:solidFill>
            <a:prstDash val="solid"/>
            <a:round/>
            <a:headEnd type="none" w="med" len="med"/>
            <a:tailEnd type="none" w="med" len="med"/>
          </a:ln>
          <a:effectLst/>
          <a:extLst/>
        </p:spPr>
        <p:txBody>
          <a:bodyPr lIns="36000" tIns="46800" rIns="36000"/>
          <a:lstStyle/>
          <a:p>
            <a:pPr>
              <a:defRPr/>
            </a:pPr>
            <a:r>
              <a:rPr lang="en-US" sz="1400" dirty="0">
                <a:solidFill>
                  <a:srgbClr val="0000FF"/>
                </a:solidFill>
                <a:latin typeface="+mn-lt"/>
              </a:rPr>
              <a:t>The sender, initiating the sequence, is an actor.</a:t>
            </a:r>
          </a:p>
          <a:p>
            <a:pPr>
              <a:defRPr/>
            </a:pPr>
            <a:r>
              <a:rPr lang="en-US" sz="1400" dirty="0">
                <a:solidFill>
                  <a:srgbClr val="0000FF"/>
                </a:solidFill>
                <a:latin typeface="+mn-lt"/>
              </a:rPr>
              <a:t>No execution occurrence on the actor lifeline!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par>
                                <p:cTn id="11" presetID="9"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dissolv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Example of Sequence &amp; Communication Diagrams</a:t>
            </a: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D0383B0E-3350-8843-9D89-C113C69D01BA}" type="slidenum">
              <a:rPr lang="en-US" smtClean="0"/>
              <a:pPr>
                <a:defRPr/>
              </a:pPr>
              <a:t>98</a:t>
            </a:fld>
            <a:endParaRPr lang="en-US"/>
          </a:p>
        </p:txBody>
      </p:sp>
      <p:sp>
        <p:nvSpPr>
          <p:cNvPr id="6" name="Rectangle 5"/>
          <p:cNvSpPr/>
          <p:nvPr/>
        </p:nvSpPr>
        <p:spPr bwMode="auto">
          <a:xfrm>
            <a:off x="1754188" y="1216025"/>
            <a:ext cx="6302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:A</a:t>
            </a:r>
          </a:p>
        </p:txBody>
      </p:sp>
      <p:cxnSp>
        <p:nvCxnSpPr>
          <p:cNvPr id="7" name="Straight Connector 6"/>
          <p:cNvCxnSpPr>
            <a:stCxn id="6" idx="2"/>
          </p:cNvCxnSpPr>
          <p:nvPr/>
        </p:nvCxnSpPr>
        <p:spPr bwMode="auto">
          <a:xfrm>
            <a:off x="2068513" y="1647825"/>
            <a:ext cx="0" cy="163671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0774" name="Rectangle 11"/>
          <p:cNvSpPr>
            <a:spLocks noChangeArrowheads="1"/>
          </p:cNvSpPr>
          <p:nvPr/>
        </p:nvSpPr>
        <p:spPr bwMode="auto">
          <a:xfrm>
            <a:off x="1925638" y="1866900"/>
            <a:ext cx="287337" cy="1201738"/>
          </a:xfrm>
          <a:prstGeom prst="rect">
            <a:avLst/>
          </a:prstGeom>
          <a:solidFill>
            <a:srgbClr val="FFFFFF"/>
          </a:solidFill>
          <a:ln w="9525">
            <a:solidFill>
              <a:schemeClr val="tx1"/>
            </a:solidFill>
            <a:round/>
            <a:headEnd/>
            <a:tailEnd/>
          </a:ln>
        </p:spPr>
        <p:txBody>
          <a:bodyPr/>
          <a:lstStyle/>
          <a:p>
            <a:endParaRPr lang="en-US"/>
          </a:p>
        </p:txBody>
      </p:sp>
      <p:sp>
        <p:nvSpPr>
          <p:cNvPr id="11" name="Rectangle 10"/>
          <p:cNvSpPr/>
          <p:nvPr/>
        </p:nvSpPr>
        <p:spPr bwMode="auto">
          <a:xfrm>
            <a:off x="3119438" y="1216025"/>
            <a:ext cx="9477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myB:B</a:t>
            </a:r>
            <a:endParaRPr lang="en-US" sz="1600" u="sng" dirty="0">
              <a:latin typeface="+mn-lt"/>
            </a:endParaRPr>
          </a:p>
        </p:txBody>
      </p:sp>
      <p:cxnSp>
        <p:nvCxnSpPr>
          <p:cNvPr id="12" name="Straight Connector 11"/>
          <p:cNvCxnSpPr>
            <a:stCxn id="11" idx="2"/>
          </p:cNvCxnSpPr>
          <p:nvPr/>
        </p:nvCxnSpPr>
        <p:spPr bwMode="auto">
          <a:xfrm>
            <a:off x="3594100" y="1647825"/>
            <a:ext cx="0" cy="1636713"/>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0777" name="Rectangle 11"/>
          <p:cNvSpPr>
            <a:spLocks noChangeArrowheads="1"/>
          </p:cNvSpPr>
          <p:nvPr/>
        </p:nvSpPr>
        <p:spPr bwMode="auto">
          <a:xfrm>
            <a:off x="3449638" y="2060575"/>
            <a:ext cx="287337" cy="288925"/>
          </a:xfrm>
          <a:prstGeom prst="rect">
            <a:avLst/>
          </a:prstGeom>
          <a:solidFill>
            <a:srgbClr val="FFFFFF"/>
          </a:solidFill>
          <a:ln w="9525">
            <a:solidFill>
              <a:schemeClr val="tx1"/>
            </a:solidFill>
            <a:round/>
            <a:headEnd/>
            <a:tailEnd/>
          </a:ln>
        </p:spPr>
        <p:txBody>
          <a:bodyPr/>
          <a:lstStyle/>
          <a:p>
            <a:endParaRPr lang="en-US"/>
          </a:p>
        </p:txBody>
      </p:sp>
      <p:cxnSp>
        <p:nvCxnSpPr>
          <p:cNvPr id="16" name="Straight Connector 15"/>
          <p:cNvCxnSpPr/>
          <p:nvPr/>
        </p:nvCxnSpPr>
        <p:spPr bwMode="auto">
          <a:xfrm flipH="1">
            <a:off x="755650" y="1866900"/>
            <a:ext cx="1169988"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Box 17"/>
          <p:cNvSpPr txBox="1"/>
          <p:nvPr/>
        </p:nvSpPr>
        <p:spPr>
          <a:xfrm>
            <a:off x="1030288" y="1538288"/>
            <a:ext cx="723900" cy="307975"/>
          </a:xfrm>
          <a:prstGeom prst="rect">
            <a:avLst/>
          </a:prstGeom>
          <a:noFill/>
        </p:spPr>
        <p:txBody>
          <a:bodyPr wrap="none">
            <a:spAutoFit/>
          </a:bodyPr>
          <a:lstStyle/>
          <a:p>
            <a:pPr>
              <a:defRPr/>
            </a:pPr>
            <a:r>
              <a:rPr lang="en-US" sz="1400" dirty="0" err="1">
                <a:latin typeface="+mn-lt"/>
              </a:rPr>
              <a:t>doOne</a:t>
            </a:r>
            <a:endParaRPr lang="en-US" sz="1400" dirty="0">
              <a:latin typeface="+mn-lt"/>
            </a:endParaRPr>
          </a:p>
        </p:txBody>
      </p:sp>
      <p:cxnSp>
        <p:nvCxnSpPr>
          <p:cNvPr id="19" name="Straight Connector 18"/>
          <p:cNvCxnSpPr/>
          <p:nvPr/>
        </p:nvCxnSpPr>
        <p:spPr bwMode="auto">
          <a:xfrm flipH="1">
            <a:off x="2212975" y="2060575"/>
            <a:ext cx="1236663"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0781" name="Rectangle 11"/>
          <p:cNvSpPr>
            <a:spLocks noChangeArrowheads="1"/>
          </p:cNvSpPr>
          <p:nvPr/>
        </p:nvSpPr>
        <p:spPr bwMode="auto">
          <a:xfrm>
            <a:off x="3459163" y="2587625"/>
            <a:ext cx="287337" cy="287338"/>
          </a:xfrm>
          <a:prstGeom prst="rect">
            <a:avLst/>
          </a:prstGeom>
          <a:solidFill>
            <a:srgbClr val="FFFFFF"/>
          </a:solidFill>
          <a:ln w="9525">
            <a:solidFill>
              <a:schemeClr val="tx1"/>
            </a:solidFill>
            <a:round/>
            <a:headEnd/>
            <a:tailEnd/>
          </a:ln>
        </p:spPr>
        <p:txBody>
          <a:bodyPr/>
          <a:lstStyle/>
          <a:p>
            <a:endParaRPr lang="en-US"/>
          </a:p>
        </p:txBody>
      </p:sp>
      <p:cxnSp>
        <p:nvCxnSpPr>
          <p:cNvPr id="22" name="Straight Connector 21"/>
          <p:cNvCxnSpPr/>
          <p:nvPr/>
        </p:nvCxnSpPr>
        <p:spPr bwMode="auto">
          <a:xfrm flipH="1">
            <a:off x="2222500" y="2578100"/>
            <a:ext cx="1236663"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3" name="TextBox 22"/>
          <p:cNvSpPr txBox="1"/>
          <p:nvPr/>
        </p:nvSpPr>
        <p:spPr>
          <a:xfrm>
            <a:off x="2438400" y="1752600"/>
            <a:ext cx="714375" cy="307975"/>
          </a:xfrm>
          <a:prstGeom prst="rect">
            <a:avLst/>
          </a:prstGeom>
          <a:noFill/>
        </p:spPr>
        <p:txBody>
          <a:bodyPr wrap="none">
            <a:spAutoFit/>
          </a:bodyPr>
          <a:lstStyle/>
          <a:p>
            <a:pPr>
              <a:defRPr/>
            </a:pPr>
            <a:r>
              <a:rPr lang="en-US" sz="1400" dirty="0" err="1">
                <a:latin typeface="+mn-lt"/>
              </a:rPr>
              <a:t>doTwo</a:t>
            </a:r>
            <a:endParaRPr lang="en-US" sz="1400" dirty="0">
              <a:latin typeface="+mn-lt"/>
            </a:endParaRPr>
          </a:p>
        </p:txBody>
      </p:sp>
      <p:sp>
        <p:nvSpPr>
          <p:cNvPr id="24" name="TextBox 23"/>
          <p:cNvSpPr txBox="1"/>
          <p:nvPr/>
        </p:nvSpPr>
        <p:spPr>
          <a:xfrm>
            <a:off x="2463800" y="2279650"/>
            <a:ext cx="854075" cy="307975"/>
          </a:xfrm>
          <a:prstGeom prst="rect">
            <a:avLst/>
          </a:prstGeom>
          <a:noFill/>
        </p:spPr>
        <p:txBody>
          <a:bodyPr wrap="none">
            <a:spAutoFit/>
          </a:bodyPr>
          <a:lstStyle/>
          <a:p>
            <a:pPr>
              <a:defRPr/>
            </a:pPr>
            <a:r>
              <a:rPr lang="en-US" sz="1400" dirty="0" err="1">
                <a:latin typeface="+mn-lt"/>
              </a:rPr>
              <a:t>doThree</a:t>
            </a:r>
            <a:endParaRPr lang="en-US" sz="1400" dirty="0">
              <a:latin typeface="+mn-lt"/>
            </a:endParaRPr>
          </a:p>
        </p:txBody>
      </p:sp>
      <p:sp>
        <p:nvSpPr>
          <p:cNvPr id="27" name="Text Box 7"/>
          <p:cNvSpPr txBox="1">
            <a:spLocks noChangeArrowheads="1"/>
          </p:cNvSpPr>
          <p:nvPr/>
        </p:nvSpPr>
        <p:spPr bwMode="auto">
          <a:xfrm>
            <a:off x="395288" y="2478088"/>
            <a:ext cx="2057400" cy="646112"/>
          </a:xfrm>
          <a:prstGeom prst="rect">
            <a:avLst/>
          </a:prstGeom>
          <a:noFill/>
          <a:ln w="9525">
            <a:noFill/>
            <a:miter lim="800000"/>
            <a:headEnd/>
            <a:tailEnd/>
          </a:ln>
          <a:effectLst/>
        </p:spPr>
        <p:txBody>
          <a:bodyPr>
            <a:spAutoFit/>
          </a:bodyPr>
          <a:lstStyle/>
          <a:p>
            <a:pPr>
              <a:spcBef>
                <a:spcPct val="50000"/>
              </a:spcBef>
              <a:defRPr/>
            </a:pPr>
            <a:r>
              <a:rPr lang="en-US" sz="1800" dirty="0">
                <a:latin typeface="+mn-lt"/>
              </a:rPr>
              <a:t>Sequence diagram</a:t>
            </a:r>
          </a:p>
        </p:txBody>
      </p:sp>
      <p:sp>
        <p:nvSpPr>
          <p:cNvPr id="28" name="Text Box 8"/>
          <p:cNvSpPr txBox="1">
            <a:spLocks noChangeArrowheads="1"/>
          </p:cNvSpPr>
          <p:nvPr/>
        </p:nvSpPr>
        <p:spPr bwMode="auto">
          <a:xfrm>
            <a:off x="395288" y="5105400"/>
            <a:ext cx="2819400" cy="646113"/>
          </a:xfrm>
          <a:prstGeom prst="rect">
            <a:avLst/>
          </a:prstGeom>
          <a:noFill/>
          <a:ln w="9525">
            <a:noFill/>
            <a:miter lim="800000"/>
            <a:headEnd/>
            <a:tailEnd/>
          </a:ln>
          <a:effectLst/>
        </p:spPr>
        <p:txBody>
          <a:bodyPr>
            <a:spAutoFit/>
          </a:bodyPr>
          <a:lstStyle/>
          <a:p>
            <a:pPr>
              <a:spcBef>
                <a:spcPct val="50000"/>
              </a:spcBef>
              <a:defRPr/>
            </a:pPr>
            <a:r>
              <a:rPr lang="en-US" sz="1800" dirty="0">
                <a:latin typeface="+mn-lt"/>
              </a:rPr>
              <a:t>Equivalent communication diagram</a:t>
            </a:r>
          </a:p>
        </p:txBody>
      </p:sp>
      <p:sp>
        <p:nvSpPr>
          <p:cNvPr id="29" name="Rectangle 28"/>
          <p:cNvSpPr/>
          <p:nvPr/>
        </p:nvSpPr>
        <p:spPr bwMode="auto">
          <a:xfrm>
            <a:off x="3262313" y="4083050"/>
            <a:ext cx="630237"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:A</a:t>
            </a:r>
          </a:p>
        </p:txBody>
      </p:sp>
      <p:sp>
        <p:nvSpPr>
          <p:cNvPr id="32" name="Rectangle 31"/>
          <p:cNvSpPr/>
          <p:nvPr/>
        </p:nvSpPr>
        <p:spPr bwMode="auto">
          <a:xfrm>
            <a:off x="4386263" y="5453063"/>
            <a:ext cx="94932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err="1">
                <a:latin typeface="+mn-lt"/>
              </a:rPr>
              <a:t>myB:B</a:t>
            </a:r>
            <a:endParaRPr lang="en-US" sz="1600" u="sng" dirty="0">
              <a:latin typeface="+mn-lt"/>
            </a:endParaRPr>
          </a:p>
        </p:txBody>
      </p:sp>
      <p:cxnSp>
        <p:nvCxnSpPr>
          <p:cNvPr id="35" name="Straight Connector 34"/>
          <p:cNvCxnSpPr>
            <a:stCxn id="29" idx="1"/>
          </p:cNvCxnSpPr>
          <p:nvPr/>
        </p:nvCxnSpPr>
        <p:spPr bwMode="auto">
          <a:xfrm flipH="1">
            <a:off x="2068513" y="4298950"/>
            <a:ext cx="1193800" cy="3175"/>
          </a:xfrm>
          <a:prstGeom prst="line">
            <a:avLst/>
          </a:prstGeom>
          <a:solidFill>
            <a:schemeClr val="accent1"/>
          </a:solidFill>
          <a:ln w="9525" cap="flat" cmpd="sng" algn="ctr">
            <a:solidFill>
              <a:schemeClr val="tx1"/>
            </a:solidFill>
            <a:prstDash val="solid"/>
            <a:round/>
            <a:headEnd type="non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6" name="TextBox 35"/>
          <p:cNvSpPr txBox="1"/>
          <p:nvPr/>
        </p:nvSpPr>
        <p:spPr>
          <a:xfrm>
            <a:off x="1849438" y="4003675"/>
            <a:ext cx="923925" cy="306388"/>
          </a:xfrm>
          <a:prstGeom prst="rect">
            <a:avLst/>
          </a:prstGeom>
          <a:noFill/>
        </p:spPr>
        <p:txBody>
          <a:bodyPr wrap="none">
            <a:spAutoFit/>
          </a:bodyPr>
          <a:lstStyle/>
          <a:p>
            <a:pPr>
              <a:defRPr/>
            </a:pPr>
            <a:r>
              <a:rPr lang="en-US" sz="1400" dirty="0">
                <a:latin typeface="+mn-lt"/>
              </a:rPr>
              <a:t>1: </a:t>
            </a:r>
            <a:r>
              <a:rPr lang="en-US" sz="1400" dirty="0" err="1">
                <a:latin typeface="+mn-lt"/>
              </a:rPr>
              <a:t>doOne</a:t>
            </a:r>
            <a:endParaRPr lang="en-US" sz="1400" dirty="0">
              <a:latin typeface="+mn-lt"/>
            </a:endParaRPr>
          </a:p>
        </p:txBody>
      </p:sp>
      <p:sp>
        <p:nvSpPr>
          <p:cNvPr id="40" name="TextBox 39"/>
          <p:cNvSpPr txBox="1"/>
          <p:nvPr/>
        </p:nvSpPr>
        <p:spPr>
          <a:xfrm>
            <a:off x="3870325" y="4619625"/>
            <a:ext cx="912813" cy="307975"/>
          </a:xfrm>
          <a:prstGeom prst="rect">
            <a:avLst/>
          </a:prstGeom>
          <a:noFill/>
        </p:spPr>
        <p:txBody>
          <a:bodyPr wrap="none">
            <a:spAutoFit/>
          </a:bodyPr>
          <a:lstStyle/>
          <a:p>
            <a:pPr>
              <a:defRPr/>
            </a:pPr>
            <a:r>
              <a:rPr lang="en-US" sz="1400" dirty="0">
                <a:latin typeface="+mn-lt"/>
              </a:rPr>
              <a:t>2: </a:t>
            </a:r>
            <a:r>
              <a:rPr lang="en-US" sz="1400" dirty="0" err="1">
                <a:latin typeface="+mn-lt"/>
              </a:rPr>
              <a:t>doTwo</a:t>
            </a:r>
            <a:endParaRPr lang="en-US" sz="1400" dirty="0">
              <a:latin typeface="+mn-lt"/>
            </a:endParaRPr>
          </a:p>
        </p:txBody>
      </p:sp>
      <p:sp>
        <p:nvSpPr>
          <p:cNvPr id="41" name="TextBox 40"/>
          <p:cNvSpPr txBox="1"/>
          <p:nvPr/>
        </p:nvSpPr>
        <p:spPr>
          <a:xfrm>
            <a:off x="3865563" y="5002213"/>
            <a:ext cx="1052512" cy="307975"/>
          </a:xfrm>
          <a:prstGeom prst="rect">
            <a:avLst/>
          </a:prstGeom>
          <a:noFill/>
        </p:spPr>
        <p:txBody>
          <a:bodyPr wrap="none">
            <a:spAutoFit/>
          </a:bodyPr>
          <a:lstStyle/>
          <a:p>
            <a:pPr>
              <a:defRPr/>
            </a:pPr>
            <a:r>
              <a:rPr lang="en-US" sz="1400" dirty="0">
                <a:latin typeface="+mn-lt"/>
              </a:rPr>
              <a:t>3: </a:t>
            </a:r>
            <a:r>
              <a:rPr lang="en-US" sz="1400" dirty="0" err="1">
                <a:latin typeface="+mn-lt"/>
              </a:rPr>
              <a:t>doThree</a:t>
            </a:r>
            <a:endParaRPr lang="en-US" sz="1400" dirty="0">
              <a:latin typeface="+mn-lt"/>
            </a:endParaRPr>
          </a:p>
        </p:txBody>
      </p:sp>
      <p:cxnSp>
        <p:nvCxnSpPr>
          <p:cNvPr id="44" name="Elbow Connector 43"/>
          <p:cNvCxnSpPr>
            <a:stCxn id="29" idx="2"/>
            <a:endCxn id="32" idx="1"/>
          </p:cNvCxnSpPr>
          <p:nvPr/>
        </p:nvCxnSpPr>
        <p:spPr bwMode="auto">
          <a:xfrm rot="16200000" flipH="1">
            <a:off x="3405187" y="4687888"/>
            <a:ext cx="1154113" cy="808038"/>
          </a:xfrm>
          <a:prstGeom prst="bentConnector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8" name="Straight Connector 57"/>
          <p:cNvCxnSpPr/>
          <p:nvPr/>
        </p:nvCxnSpPr>
        <p:spPr bwMode="auto">
          <a:xfrm flipH="1">
            <a:off x="2857500" y="4157663"/>
            <a:ext cx="330200"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flipV="1">
            <a:off x="3848100" y="5051425"/>
            <a:ext cx="0" cy="258763"/>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3" name="Straight Connector 62"/>
          <p:cNvCxnSpPr/>
          <p:nvPr/>
        </p:nvCxnSpPr>
        <p:spPr bwMode="auto">
          <a:xfrm flipV="1">
            <a:off x="3865563" y="4660900"/>
            <a:ext cx="0" cy="258763"/>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4" name="Text Box 9"/>
          <p:cNvSpPr txBox="1">
            <a:spLocks noChangeArrowheads="1"/>
          </p:cNvSpPr>
          <p:nvPr/>
        </p:nvSpPr>
        <p:spPr bwMode="auto">
          <a:xfrm>
            <a:off x="5651500" y="1143000"/>
            <a:ext cx="3276600" cy="3232150"/>
          </a:xfrm>
          <a:prstGeom prst="rect">
            <a:avLst/>
          </a:prstGeom>
          <a:noFill/>
          <a:ln w="38100" cmpd="dbl">
            <a:solidFill>
              <a:schemeClr val="tx1"/>
            </a:solidFill>
            <a:miter lim="800000"/>
            <a:headEnd/>
            <a:tailEnd/>
          </a:ln>
          <a:effectLst/>
        </p:spPr>
        <p:txBody>
          <a:bodyPr>
            <a:spAutoFit/>
          </a:bodyPr>
          <a:lstStyle/>
          <a:p>
            <a:pPr>
              <a:spcBef>
                <a:spcPct val="50000"/>
              </a:spcBef>
              <a:defRPr/>
            </a:pPr>
            <a:r>
              <a:rPr lang="en-US" sz="1800" dirty="0">
                <a:latin typeface="+mn-lt"/>
              </a:rPr>
              <a:t>What might this represent in code?  e.g. java</a:t>
            </a:r>
          </a:p>
          <a:p>
            <a:pPr>
              <a:spcBef>
                <a:spcPct val="50000"/>
              </a:spcBef>
              <a:defRPr/>
            </a:pPr>
            <a:r>
              <a:rPr lang="en-US" sz="1400" dirty="0">
                <a:latin typeface="Courier New"/>
                <a:cs typeface="Courier New"/>
              </a:rPr>
              <a:t>public class A {</a:t>
            </a:r>
          </a:p>
          <a:p>
            <a:pPr>
              <a:spcBef>
                <a:spcPct val="50000"/>
              </a:spcBef>
              <a:defRPr/>
            </a:pPr>
            <a:r>
              <a:rPr lang="en-US" sz="1400" dirty="0">
                <a:latin typeface="Courier New"/>
                <a:cs typeface="Courier New"/>
              </a:rPr>
              <a:t>  private B </a:t>
            </a:r>
            <a:r>
              <a:rPr lang="en-US" sz="1400" dirty="0" err="1">
                <a:latin typeface="Courier New"/>
                <a:cs typeface="Courier New"/>
              </a:rPr>
              <a:t>myB</a:t>
            </a:r>
            <a:r>
              <a:rPr lang="en-US" sz="1400" dirty="0">
                <a:latin typeface="Courier New"/>
                <a:cs typeface="Courier New"/>
              </a:rPr>
              <a:t> = new B();</a:t>
            </a:r>
          </a:p>
          <a:p>
            <a:pPr>
              <a:spcBef>
                <a:spcPct val="50000"/>
              </a:spcBef>
              <a:defRPr/>
            </a:pPr>
            <a:r>
              <a:rPr lang="en-US" sz="1400" dirty="0">
                <a:latin typeface="Courier New"/>
                <a:cs typeface="Courier New"/>
              </a:rPr>
              <a:t>  public void </a:t>
            </a:r>
            <a:r>
              <a:rPr lang="en-US" sz="1400" dirty="0" err="1">
                <a:latin typeface="Courier New"/>
                <a:cs typeface="Courier New"/>
              </a:rPr>
              <a:t>doOne</a:t>
            </a:r>
            <a:r>
              <a:rPr lang="en-US" sz="1400" dirty="0">
                <a:latin typeface="Courier New"/>
                <a:cs typeface="Courier New"/>
              </a:rPr>
              <a:t>() {</a:t>
            </a:r>
          </a:p>
          <a:p>
            <a:pPr>
              <a:spcBef>
                <a:spcPct val="50000"/>
              </a:spcBef>
              <a:defRPr/>
            </a:pPr>
            <a:r>
              <a:rPr lang="en-US" sz="1400" dirty="0">
                <a:latin typeface="Courier New"/>
                <a:cs typeface="Courier New"/>
              </a:rPr>
              <a:t>    </a:t>
            </a:r>
            <a:r>
              <a:rPr lang="en-US" sz="1400" dirty="0" err="1">
                <a:latin typeface="Courier New"/>
                <a:cs typeface="Courier New"/>
              </a:rPr>
              <a:t>myB.doTwo</a:t>
            </a:r>
            <a:r>
              <a:rPr lang="en-US" sz="1400" dirty="0">
                <a:latin typeface="Courier New"/>
                <a:cs typeface="Courier New"/>
              </a:rPr>
              <a:t>();</a:t>
            </a:r>
          </a:p>
          <a:p>
            <a:pPr>
              <a:spcBef>
                <a:spcPct val="50000"/>
              </a:spcBef>
              <a:defRPr/>
            </a:pPr>
            <a:r>
              <a:rPr lang="en-US" sz="1400" dirty="0">
                <a:latin typeface="Courier New"/>
                <a:cs typeface="Courier New"/>
              </a:rPr>
              <a:t>    </a:t>
            </a:r>
            <a:r>
              <a:rPr lang="en-US" sz="1400" dirty="0" err="1">
                <a:latin typeface="Courier New"/>
                <a:cs typeface="Courier New"/>
              </a:rPr>
              <a:t>myB.doThree</a:t>
            </a:r>
            <a:r>
              <a:rPr lang="en-US" sz="1400" dirty="0">
                <a:latin typeface="Courier New"/>
                <a:cs typeface="Courier New"/>
              </a:rPr>
              <a:t>();</a:t>
            </a:r>
          </a:p>
          <a:p>
            <a:pPr>
              <a:spcBef>
                <a:spcPct val="50000"/>
              </a:spcBef>
              <a:defRPr/>
            </a:pPr>
            <a:r>
              <a:rPr lang="en-US" sz="1400" dirty="0">
                <a:latin typeface="Courier New"/>
                <a:cs typeface="Courier New"/>
              </a:rPr>
              <a:t>  }</a:t>
            </a:r>
          </a:p>
          <a:p>
            <a:pPr>
              <a:spcBef>
                <a:spcPct val="50000"/>
              </a:spcBef>
              <a:defRPr/>
            </a:pPr>
            <a:r>
              <a:rPr lang="en-US" sz="1400" dirty="0">
                <a:latin typeface="Courier New"/>
                <a:cs typeface="Courier New"/>
              </a:rPr>
              <a:t>  // ...</a:t>
            </a:r>
          </a:p>
          <a:p>
            <a:pPr>
              <a:spcBef>
                <a:spcPct val="50000"/>
              </a:spcBef>
              <a:defRPr/>
            </a:pPr>
            <a:r>
              <a:rPr lang="en-US" sz="1400" dirty="0">
                <a:latin typeface="Courier New"/>
                <a:cs typeface="Courier New"/>
              </a:rPr>
              <a: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Lifelines: Reply or Returns</a:t>
            </a:r>
            <a:endParaRPr lang="en-US" dirty="0"/>
          </a:p>
        </p:txBody>
      </p:sp>
      <p:sp>
        <p:nvSpPr>
          <p:cNvPr id="3" name="Content Placeholder 2"/>
          <p:cNvSpPr>
            <a:spLocks noGrp="1"/>
          </p:cNvSpPr>
          <p:nvPr>
            <p:ph idx="1"/>
          </p:nvPr>
        </p:nvSpPr>
        <p:spPr>
          <a:xfrm>
            <a:off x="685800" y="1295400"/>
            <a:ext cx="7772400" cy="2062163"/>
          </a:xfrm>
        </p:spPr>
        <p:txBody>
          <a:bodyPr/>
          <a:lstStyle/>
          <a:p>
            <a:pPr>
              <a:lnSpc>
                <a:spcPct val="90000"/>
              </a:lnSpc>
              <a:defRPr/>
            </a:pPr>
            <a:r>
              <a:rPr lang="en-US" dirty="0"/>
              <a:t>There are two ways to show the return result from a message:</a:t>
            </a:r>
          </a:p>
          <a:p>
            <a:pPr lvl="1">
              <a:lnSpc>
                <a:spcPct val="90000"/>
              </a:lnSpc>
              <a:defRPr/>
            </a:pPr>
            <a:r>
              <a:rPr lang="en-US" sz="2000" dirty="0" smtClean="0"/>
              <a:t>Using the message syntax </a:t>
            </a:r>
            <a:r>
              <a:rPr lang="en-US" sz="2000" i="1" dirty="0" err="1" smtClean="0"/>
              <a:t>returnVar</a:t>
            </a:r>
            <a:r>
              <a:rPr lang="en-US" sz="2000" i="1" dirty="0" smtClean="0"/>
              <a:t> = message(parameter)</a:t>
            </a:r>
          </a:p>
          <a:p>
            <a:pPr lvl="1">
              <a:lnSpc>
                <a:spcPct val="90000"/>
              </a:lnSpc>
              <a:defRPr/>
            </a:pPr>
            <a:r>
              <a:rPr lang="en-US" sz="2000" dirty="0" smtClean="0"/>
              <a:t>Using a reply (or return) message line at the end of an execution specification bar.</a:t>
            </a:r>
          </a:p>
          <a:p>
            <a:pPr>
              <a:lnSpc>
                <a:spcPct val="90000"/>
              </a:lnSpc>
              <a:defRPr/>
            </a:pPr>
            <a:r>
              <a:rPr lang="en-US" dirty="0"/>
              <a:t>Both are common in practice. The first one is preferred because it is less effort and the diagram is not cluttered.</a:t>
            </a:r>
          </a:p>
          <a:p>
            <a:pPr>
              <a:defRPr/>
            </a:pPr>
            <a:endParaRPr lang="en-US" dirty="0"/>
          </a:p>
        </p:txBody>
      </p:sp>
      <p:sp>
        <p:nvSpPr>
          <p:cNvPr id="4" name="Footer Placeholder 3"/>
          <p:cNvSpPr>
            <a:spLocks noGrp="1"/>
          </p:cNvSpPr>
          <p:nvPr>
            <p:ph type="ftr" sz="quarter" idx="10"/>
          </p:nvPr>
        </p:nvSpPr>
        <p:spPr/>
        <p:txBody>
          <a:bodyPr/>
          <a:lstStyle/>
          <a:p>
            <a:pPr>
              <a:defRPr/>
            </a:pPr>
            <a:r>
              <a:rPr lang="en-US"/>
              <a:t>SYSC-3120—Software Requirements Engineering </a:t>
            </a:r>
          </a:p>
        </p:txBody>
      </p:sp>
      <p:sp>
        <p:nvSpPr>
          <p:cNvPr id="5" name="Slide Number Placeholder 4"/>
          <p:cNvSpPr>
            <a:spLocks noGrp="1"/>
          </p:cNvSpPr>
          <p:nvPr>
            <p:ph type="sldNum" sz="quarter" idx="11"/>
          </p:nvPr>
        </p:nvSpPr>
        <p:spPr/>
        <p:txBody>
          <a:bodyPr/>
          <a:lstStyle/>
          <a:p>
            <a:pPr>
              <a:defRPr/>
            </a:pPr>
            <a:fld id="{279C0634-36D8-A34C-AF81-90DCEF94F87A}" type="slidenum">
              <a:rPr lang="en-US" smtClean="0"/>
              <a:pPr>
                <a:defRPr/>
              </a:pPr>
              <a:t>99</a:t>
            </a:fld>
            <a:endParaRPr lang="en-US"/>
          </a:p>
        </p:txBody>
      </p:sp>
      <p:sp>
        <p:nvSpPr>
          <p:cNvPr id="6" name="Rectangle 5"/>
          <p:cNvSpPr/>
          <p:nvPr/>
        </p:nvSpPr>
        <p:spPr bwMode="auto">
          <a:xfrm>
            <a:off x="2644775" y="3406775"/>
            <a:ext cx="126047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:Register</a:t>
            </a:r>
          </a:p>
        </p:txBody>
      </p:sp>
      <p:cxnSp>
        <p:nvCxnSpPr>
          <p:cNvPr id="7" name="Straight Connector 6"/>
          <p:cNvCxnSpPr>
            <a:stCxn id="6" idx="2"/>
          </p:cNvCxnSpPr>
          <p:nvPr/>
        </p:nvCxnSpPr>
        <p:spPr bwMode="auto">
          <a:xfrm>
            <a:off x="3275013" y="3838575"/>
            <a:ext cx="0" cy="21113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1799" name="Rectangle 7"/>
          <p:cNvSpPr>
            <a:spLocks noChangeArrowheads="1"/>
          </p:cNvSpPr>
          <p:nvPr/>
        </p:nvSpPr>
        <p:spPr bwMode="auto">
          <a:xfrm>
            <a:off x="3130550" y="4208463"/>
            <a:ext cx="287338" cy="1452562"/>
          </a:xfrm>
          <a:prstGeom prst="rect">
            <a:avLst/>
          </a:prstGeom>
          <a:solidFill>
            <a:srgbClr val="FFFFFF"/>
          </a:solidFill>
          <a:ln w="9525">
            <a:solidFill>
              <a:schemeClr val="tx1"/>
            </a:solidFill>
            <a:round/>
            <a:headEnd/>
            <a:tailEnd/>
          </a:ln>
        </p:spPr>
        <p:txBody>
          <a:bodyPr/>
          <a:lstStyle/>
          <a:p>
            <a:endParaRPr lang="en-US"/>
          </a:p>
        </p:txBody>
      </p:sp>
      <p:sp>
        <p:nvSpPr>
          <p:cNvPr id="9" name="Rectangle 8"/>
          <p:cNvSpPr/>
          <p:nvPr/>
        </p:nvSpPr>
        <p:spPr bwMode="auto">
          <a:xfrm>
            <a:off x="5164138" y="3406775"/>
            <a:ext cx="1260475" cy="431800"/>
          </a:xfrm>
          <a:prstGeom prst="rect">
            <a:avLst/>
          </a:prstGeom>
          <a:noFill/>
          <a:ln w="9525" cap="flat" cmpd="sng" algn="ctr">
            <a:solidFill>
              <a:schemeClr val="tx1"/>
            </a:solidFill>
            <a:prstDash val="solid"/>
            <a:round/>
            <a:headEnd type="none" w="med" len="med"/>
            <a:tailEnd type="none" w="med" len="med"/>
          </a:ln>
          <a:effectLst/>
          <a:extLst/>
        </p:spPr>
        <p:txBody>
          <a:bodyPr/>
          <a:lstStyle/>
          <a:p>
            <a:pPr algn="ctr">
              <a:defRPr/>
            </a:pPr>
            <a:r>
              <a:rPr lang="en-US" sz="1600" u="sng" dirty="0">
                <a:latin typeface="+mn-lt"/>
              </a:rPr>
              <a:t>:Sale</a:t>
            </a:r>
          </a:p>
        </p:txBody>
      </p:sp>
      <p:cxnSp>
        <p:nvCxnSpPr>
          <p:cNvPr id="10" name="Straight Connector 9"/>
          <p:cNvCxnSpPr>
            <a:stCxn id="9" idx="2"/>
          </p:cNvCxnSpPr>
          <p:nvPr/>
        </p:nvCxnSpPr>
        <p:spPr bwMode="auto">
          <a:xfrm flipH="1">
            <a:off x="5794375" y="3838575"/>
            <a:ext cx="0" cy="211137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1802" name="Rectangle 11"/>
          <p:cNvSpPr>
            <a:spLocks noChangeArrowheads="1"/>
          </p:cNvSpPr>
          <p:nvPr/>
        </p:nvSpPr>
        <p:spPr bwMode="auto">
          <a:xfrm>
            <a:off x="5651500" y="4559300"/>
            <a:ext cx="287338" cy="309563"/>
          </a:xfrm>
          <a:prstGeom prst="rect">
            <a:avLst/>
          </a:prstGeom>
          <a:solidFill>
            <a:srgbClr val="FFFFFF"/>
          </a:solidFill>
          <a:ln w="9525">
            <a:solidFill>
              <a:schemeClr val="tx1"/>
            </a:solidFill>
            <a:round/>
            <a:headEnd/>
            <a:tailEnd/>
          </a:ln>
        </p:spPr>
        <p:txBody>
          <a:bodyPr/>
          <a:lstStyle/>
          <a:p>
            <a:endParaRPr lang="en-US"/>
          </a:p>
        </p:txBody>
      </p:sp>
      <p:cxnSp>
        <p:nvCxnSpPr>
          <p:cNvPr id="12" name="Straight Connector 11"/>
          <p:cNvCxnSpPr/>
          <p:nvPr/>
        </p:nvCxnSpPr>
        <p:spPr bwMode="auto">
          <a:xfrm flipH="1" flipV="1">
            <a:off x="3417888" y="4565650"/>
            <a:ext cx="2228850"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3690938" y="4233863"/>
            <a:ext cx="1238250" cy="307975"/>
          </a:xfrm>
          <a:prstGeom prst="rect">
            <a:avLst/>
          </a:prstGeom>
          <a:noFill/>
        </p:spPr>
        <p:txBody>
          <a:bodyPr wrap="none">
            <a:spAutoFit/>
          </a:bodyPr>
          <a:lstStyle/>
          <a:p>
            <a:pPr>
              <a:defRPr/>
            </a:pPr>
            <a:r>
              <a:rPr lang="en-US" sz="1400" dirty="0">
                <a:latin typeface="+mn-lt"/>
              </a:rPr>
              <a:t>d = </a:t>
            </a:r>
            <a:r>
              <a:rPr lang="en-US" sz="1400" dirty="0" err="1">
                <a:latin typeface="+mn-lt"/>
              </a:rPr>
              <a:t>getDate</a:t>
            </a:r>
            <a:r>
              <a:rPr lang="en-US" sz="1400" dirty="0">
                <a:latin typeface="+mn-lt"/>
              </a:rPr>
              <a:t>()</a:t>
            </a:r>
          </a:p>
        </p:txBody>
      </p:sp>
      <p:sp>
        <p:nvSpPr>
          <p:cNvPr id="161805" name="Rectangle 11"/>
          <p:cNvSpPr>
            <a:spLocks noChangeArrowheads="1"/>
          </p:cNvSpPr>
          <p:nvPr/>
        </p:nvSpPr>
        <p:spPr bwMode="auto">
          <a:xfrm>
            <a:off x="5653088" y="5135563"/>
            <a:ext cx="287337" cy="309562"/>
          </a:xfrm>
          <a:prstGeom prst="rect">
            <a:avLst/>
          </a:prstGeom>
          <a:solidFill>
            <a:srgbClr val="FFFFFF"/>
          </a:solidFill>
          <a:ln w="9525">
            <a:solidFill>
              <a:schemeClr val="tx1"/>
            </a:solidFill>
            <a:round/>
            <a:headEnd/>
            <a:tailEnd/>
          </a:ln>
        </p:spPr>
        <p:txBody>
          <a:bodyPr/>
          <a:lstStyle/>
          <a:p>
            <a:endParaRPr lang="en-US"/>
          </a:p>
        </p:txBody>
      </p:sp>
      <p:cxnSp>
        <p:nvCxnSpPr>
          <p:cNvPr id="18" name="Straight Connector 17"/>
          <p:cNvCxnSpPr/>
          <p:nvPr/>
        </p:nvCxnSpPr>
        <p:spPr bwMode="auto">
          <a:xfrm flipH="1" flipV="1">
            <a:off x="3419475" y="5141913"/>
            <a:ext cx="2228850" cy="0"/>
          </a:xfrm>
          <a:prstGeom prst="line">
            <a:avLst/>
          </a:prstGeom>
          <a:solidFill>
            <a:schemeClr val="accent1"/>
          </a:solidFill>
          <a:ln w="9525" cap="flat" cmpd="sng" algn="ctr">
            <a:solidFill>
              <a:schemeClr val="tx1"/>
            </a:solidFill>
            <a:prstDash val="solid"/>
            <a:round/>
            <a:headEnd type="triangle"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TextBox 18"/>
          <p:cNvSpPr txBox="1"/>
          <p:nvPr/>
        </p:nvSpPr>
        <p:spPr>
          <a:xfrm>
            <a:off x="3692525" y="4810125"/>
            <a:ext cx="933450" cy="307975"/>
          </a:xfrm>
          <a:prstGeom prst="rect">
            <a:avLst/>
          </a:prstGeom>
          <a:noFill/>
        </p:spPr>
        <p:txBody>
          <a:bodyPr wrap="none">
            <a:spAutoFit/>
          </a:bodyPr>
          <a:lstStyle/>
          <a:p>
            <a:pPr>
              <a:defRPr/>
            </a:pPr>
            <a:r>
              <a:rPr lang="en-US" sz="1400" dirty="0" err="1">
                <a:latin typeface="+mn-lt"/>
              </a:rPr>
              <a:t>getDate</a:t>
            </a:r>
            <a:r>
              <a:rPr lang="en-US" sz="1400" dirty="0">
                <a:latin typeface="+mn-lt"/>
              </a:rPr>
              <a:t>()</a:t>
            </a:r>
          </a:p>
        </p:txBody>
      </p:sp>
      <p:cxnSp>
        <p:nvCxnSpPr>
          <p:cNvPr id="20" name="Straight Connector 19"/>
          <p:cNvCxnSpPr/>
          <p:nvPr/>
        </p:nvCxnSpPr>
        <p:spPr bwMode="auto">
          <a:xfrm>
            <a:off x="3417888" y="5445125"/>
            <a:ext cx="2228850" cy="0"/>
          </a:xfrm>
          <a:prstGeom prst="line">
            <a:avLst/>
          </a:prstGeom>
          <a:solidFill>
            <a:schemeClr val="accent1"/>
          </a:solidFill>
          <a:ln w="9525" cap="flat" cmpd="sng" algn="ctr">
            <a:solidFill>
              <a:schemeClr val="tx1"/>
            </a:solidFill>
            <a:prstDash val="dash"/>
            <a:round/>
            <a:headEnd type="arrow" w="lg" len="lg"/>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TextBox 23"/>
          <p:cNvSpPr txBox="1"/>
          <p:nvPr/>
        </p:nvSpPr>
        <p:spPr>
          <a:xfrm>
            <a:off x="3844925" y="5137150"/>
            <a:ext cx="663575" cy="307975"/>
          </a:xfrm>
          <a:prstGeom prst="rect">
            <a:avLst/>
          </a:prstGeom>
          <a:noFill/>
        </p:spPr>
        <p:txBody>
          <a:bodyPr wrap="none">
            <a:spAutoFit/>
          </a:bodyPr>
          <a:lstStyle/>
          <a:p>
            <a:pPr>
              <a:defRPr/>
            </a:pPr>
            <a:r>
              <a:rPr lang="en-US" sz="1400" dirty="0" err="1">
                <a:latin typeface="+mn-lt"/>
              </a:rPr>
              <a:t>aDate</a:t>
            </a:r>
            <a:endParaRPr lang="en-US" sz="14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C:\app\Microsoft Office\Templates\Blank Presentation.pot</Template>
  <TotalTime>21737</TotalTime>
  <Words>19617</Words>
  <Application>Microsoft Office PowerPoint</Application>
  <PresentationFormat>On-screen Show (4:3)</PresentationFormat>
  <Paragraphs>3675</Paragraphs>
  <Slides>195</Slides>
  <Notes>89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195</vt:i4>
      </vt:variant>
    </vt:vector>
  </HeadingPairs>
  <TitlesOfParts>
    <vt:vector size="198" baseType="lpstr">
      <vt:lpstr>Blank Presentation</vt:lpstr>
      <vt:lpstr>Visio</vt:lpstr>
      <vt:lpstr>VISIO</vt:lpstr>
      <vt:lpstr>SYSC-3120—Software Requirements Engineering</vt:lpstr>
      <vt:lpstr>SYSC-3120—Software Requirements Engineering</vt:lpstr>
      <vt:lpstr>Overview</vt:lpstr>
      <vt:lpstr>Overview (Bruegge and Dutoit, 2000)</vt:lpstr>
      <vt:lpstr>Object-Oriented, UML-based Analysis Model (Bruegge and Dutoit, 2000)</vt:lpstr>
      <vt:lpstr>Analysis Model  (alternative to Object-Oriented, UML-based)</vt:lpstr>
      <vt:lpstr>Analysis Model  (alternative to Object-Oriented, UML-based)</vt:lpstr>
      <vt:lpstr>SYSC-3120—Software Requirements Engineering</vt:lpstr>
      <vt:lpstr>Class Definition</vt:lpstr>
      <vt:lpstr>Class Definition</vt:lpstr>
      <vt:lpstr>Class Definition—Example</vt:lpstr>
      <vt:lpstr>Class/Object Taxonomy</vt:lpstr>
      <vt:lpstr>Use of Class/Object Taxonomy</vt:lpstr>
      <vt:lpstr>Class Taxonomy</vt:lpstr>
      <vt:lpstr>User-defined Types</vt:lpstr>
      <vt:lpstr>SYSC-3120—Software Requirements Engineering</vt:lpstr>
      <vt:lpstr>Association</vt:lpstr>
      <vt:lpstr>Associations—Other Examples (the FRIEND system)</vt:lpstr>
      <vt:lpstr>Association: kinds and direction</vt:lpstr>
      <vt:lpstr>Association: name</vt:lpstr>
      <vt:lpstr>Association: multiplicities</vt:lpstr>
      <vt:lpstr>Association: multiplicities</vt:lpstr>
      <vt:lpstr>Association: multiplicities</vt:lpstr>
      <vt:lpstr>Association Multiplicities—Exercise</vt:lpstr>
      <vt:lpstr>Multiplicities have Semantics</vt:lpstr>
      <vt:lpstr>Multiplicities have Semantics (cont.)</vt:lpstr>
      <vt:lpstr>Multiplicities have Semantics (cont.)</vt:lpstr>
      <vt:lpstr>Multiplicity: Snapshot versus History ?</vt:lpstr>
      <vt:lpstr>Rolename == Attribute (during implementation)</vt:lpstr>
      <vt:lpstr>Rolename == Attribute (during implementation)</vt:lpstr>
      <vt:lpstr>Association Classes (Fowler)</vt:lpstr>
      <vt:lpstr>Whole-Part Class Relationship</vt:lpstr>
      <vt:lpstr>Whole-Part Class Relationship </vt:lpstr>
      <vt:lpstr>Association vs. Action</vt:lpstr>
      <vt:lpstr>Reflexive associations</vt:lpstr>
      <vt:lpstr>Rolename mandatory in context</vt:lpstr>
      <vt:lpstr>Constraining Associations: ordered</vt:lpstr>
      <vt:lpstr>Constraining Associations: subsets</vt:lpstr>
      <vt:lpstr>Association subsetting notation</vt:lpstr>
      <vt:lpstr>SYSC-3120—Software Requirements Engineering</vt:lpstr>
      <vt:lpstr>Generalization / Specialization</vt:lpstr>
      <vt:lpstr>FRIEND Example</vt:lpstr>
      <vt:lpstr>Interface and Realization</vt:lpstr>
      <vt:lpstr>SYSC-3120—Software Requirements Engineering</vt:lpstr>
      <vt:lpstr>Dependency</vt:lpstr>
      <vt:lpstr>Association vs. Dependency</vt:lpstr>
      <vt:lpstr>SYSC-3120—Software Requirements Engineering</vt:lpstr>
      <vt:lpstr>Constraints: Motivations</vt:lpstr>
      <vt:lpstr>Constraints: Motivations</vt:lpstr>
      <vt:lpstr>Analysis (and Design) by Contract</vt:lpstr>
      <vt:lpstr>Design by Contract (Rights and Responsibilities)</vt:lpstr>
      <vt:lpstr>Design by Contract (Rights and Responsibilities)</vt:lpstr>
      <vt:lpstr>Design by Contract (Rights and Responsibilities)</vt:lpstr>
      <vt:lpstr>Design by Contract (constraining object relations)</vt:lpstr>
      <vt:lpstr>Design by Contract (constraining object relations)</vt:lpstr>
      <vt:lpstr>Class Invariant</vt:lpstr>
      <vt:lpstr>Usage of Contracts/Constraints</vt:lpstr>
      <vt:lpstr>Object Constraint Language (OCL)</vt:lpstr>
      <vt:lpstr>OCL Expression—Context</vt:lpstr>
      <vt:lpstr>OCL Expression—Context</vt:lpstr>
      <vt:lpstr>Class/Instance Scope Model Element</vt:lpstr>
      <vt:lpstr>OCL Types</vt:lpstr>
      <vt:lpstr>Boolean Type</vt:lpstr>
      <vt:lpstr>Collection Types</vt:lpstr>
      <vt:lpstr>Collection Types</vt:lpstr>
      <vt:lpstr>Navigation Expression</vt:lpstr>
      <vt:lpstr>Navigation Expression</vt:lpstr>
      <vt:lpstr>Navigation—Simple Examples</vt:lpstr>
      <vt:lpstr>Navigation Expressions</vt:lpstr>
      <vt:lpstr>Result of Navigation—Collection </vt:lpstr>
      <vt:lpstr>Result of Navigation—Collection </vt:lpstr>
      <vt:lpstr>Result of Navigation—Collection </vt:lpstr>
      <vt:lpstr>Navigating—Association Classes, Generalizations, Enumerations</vt:lpstr>
      <vt:lpstr>Navigating—Association Classes, Generalizations, Enumerations</vt:lpstr>
      <vt:lpstr>Navigating—Association Classes, Generalizations, Enumerations</vt:lpstr>
      <vt:lpstr>Example Class Diagram</vt:lpstr>
      <vt:lpstr>Subset Selection</vt:lpstr>
      <vt:lpstr>Subset Selection</vt:lpstr>
      <vt:lpstr>Subset Selection</vt:lpstr>
      <vt:lpstr>Subset Selection</vt:lpstr>
      <vt:lpstr>Creating a Collection</vt:lpstr>
      <vt:lpstr>Creating a Collection</vt:lpstr>
      <vt:lpstr>Checking Collection Contents: includes(), includesAll()</vt:lpstr>
      <vt:lpstr>Examples of Basic Constraints</vt:lpstr>
      <vt:lpstr>Examples of Basic Constraints</vt:lpstr>
      <vt:lpstr>Checking Constraint on the Elements of a Collection</vt:lpstr>
      <vt:lpstr>Checking Constraint on the Elements of a Collection</vt:lpstr>
      <vt:lpstr>Checking Constraint on the Elements of a Collection</vt:lpstr>
      <vt:lpstr>Checking Constraint on the Elements of a Collection</vt:lpstr>
      <vt:lpstr>Postcondition—A Specific Notation</vt:lpstr>
      <vt:lpstr>A more Complex Example—A Library System</vt:lpstr>
      <vt:lpstr>Contracts for Library::borrowCopy</vt:lpstr>
      <vt:lpstr>SYSC-3120—Software Requirements Engineering</vt:lpstr>
      <vt:lpstr>Modeling Interactions</vt:lpstr>
      <vt:lpstr>Sequence Diagram Notation</vt:lpstr>
      <vt:lpstr>Sequence Diagram Notation (cont.)</vt:lpstr>
      <vt:lpstr>Sequence Diagram Notation (cont.)</vt:lpstr>
      <vt:lpstr>Example of Sequence &amp; Communication Diagrams</vt:lpstr>
      <vt:lpstr>Lifelines: Reply or Returns</vt:lpstr>
      <vt:lpstr>Message Label</vt:lpstr>
      <vt:lpstr>Different categories of Messages</vt:lpstr>
      <vt:lpstr>Call vs. Signal</vt:lpstr>
      <vt:lpstr>Signal Hierarchy</vt:lpstr>
      <vt:lpstr>Example - ATM</vt:lpstr>
      <vt:lpstr>Sequence Diagram’s Frame</vt:lpstr>
      <vt:lpstr>Other Frames—Control Flow</vt:lpstr>
      <vt:lpstr>Other Frames—Control Flow (cont.)</vt:lpstr>
      <vt:lpstr>Other Frames—Control Flow (cont.)</vt:lpstr>
      <vt:lpstr>Other Frames—Control Flow (cont.)</vt:lpstr>
      <vt:lpstr>Other Frames—Control Flow (cont.)</vt:lpstr>
      <vt:lpstr>Other Frames—Control Flow (cont.)</vt:lpstr>
      <vt:lpstr>Other Frames—Control Flow (cont.)</vt:lpstr>
      <vt:lpstr>Other Frames—Control Flow (cont.)</vt:lpstr>
      <vt:lpstr>Other Frames—Control Flow (cont.)</vt:lpstr>
      <vt:lpstr>SYSC-3120—Software Requirements Engineering</vt:lpstr>
      <vt:lpstr>Different Kinds of Object Behaviours [Douglas, Wagner et al]</vt:lpstr>
      <vt:lpstr>Notion of State in a Finite State Machine</vt:lpstr>
      <vt:lpstr>State = Condition: Condition on What?</vt:lpstr>
      <vt:lpstr>State Conditions are Distinguishable</vt:lpstr>
      <vt:lpstr>State vs. Class Invariant</vt:lpstr>
      <vt:lpstr>State vs. Class Invariant</vt:lpstr>
      <vt:lpstr>Finite State Machine</vt:lpstr>
      <vt:lpstr>A Simple Finite State Machine</vt:lpstr>
      <vt:lpstr>Transitions and Events</vt:lpstr>
      <vt:lpstr>SYSC-3120—Software Requirements Engineering</vt:lpstr>
      <vt:lpstr>Object Modeling</vt:lpstr>
      <vt:lpstr>Class Modeling during Analysis</vt:lpstr>
      <vt:lpstr>Finding classes (I)</vt:lpstr>
      <vt:lpstr>Finding classes (II)</vt:lpstr>
      <vt:lpstr>Example: Report Emergency</vt:lpstr>
      <vt:lpstr>Textual Analysis</vt:lpstr>
      <vt:lpstr>Example: ReportEmergency</vt:lpstr>
      <vt:lpstr>Example: ReportEmergency</vt:lpstr>
      <vt:lpstr>Pros and Cons</vt:lpstr>
      <vt:lpstr>Heuristics for Entity Objects</vt:lpstr>
      <vt:lpstr>ReportEmergency: (entity objects only)</vt:lpstr>
      <vt:lpstr>Heuristics for Boundary Objects</vt:lpstr>
      <vt:lpstr>ReportEmergency : (Boundary)</vt:lpstr>
      <vt:lpstr>Heuristics for Control Objects</vt:lpstr>
      <vt:lpstr>Heuristics for Control Objects</vt:lpstr>
      <vt:lpstr>FRIEND Example: (Control)</vt:lpstr>
      <vt:lpstr>Cross-Checking</vt:lpstr>
      <vt:lpstr>Finding Classes: Advice from Authors</vt:lpstr>
      <vt:lpstr>Classes for actors? Example from Cab Lab</vt:lpstr>
      <vt:lpstr>SYSC-3120—Software Requirements Engineering</vt:lpstr>
      <vt:lpstr>Identify Associations</vt:lpstr>
      <vt:lpstr>Association Heuristics: Initial Identification</vt:lpstr>
      <vt:lpstr>Association Heuristics: Refinement</vt:lpstr>
      <vt:lpstr>Identify Associations</vt:lpstr>
      <vt:lpstr>FRIEND Example</vt:lpstr>
      <vt:lpstr>Identify Attributes</vt:lpstr>
      <vt:lpstr>FRIEND Example</vt:lpstr>
      <vt:lpstr>Attribute Heuristics (I)</vt:lpstr>
      <vt:lpstr>Attribute Heuristics (II)</vt:lpstr>
      <vt:lpstr>Generalization</vt:lpstr>
      <vt:lpstr>PoliceOfficer</vt:lpstr>
      <vt:lpstr>SYSC-3120—Software Requirements Engineering</vt:lpstr>
      <vt:lpstr>Modeling Object Behavior</vt:lpstr>
      <vt:lpstr>Incident Statechart</vt:lpstr>
      <vt:lpstr>Use of Object Types (cont.)</vt:lpstr>
      <vt:lpstr>Sequence Diagram vs Pre/Postconditions</vt:lpstr>
      <vt:lpstr>Library System (excerpt)</vt:lpstr>
      <vt:lpstr>Sequence Diagram for Borrowing (excerpt)</vt:lpstr>
      <vt:lpstr>Improved Sequence Diagram for Borrowing (excerpt)</vt:lpstr>
      <vt:lpstr>ReportEmergency SD (1)</vt:lpstr>
      <vt:lpstr>ReportEmergency SD (2)</vt:lpstr>
      <vt:lpstr>ReportEmergency SD (3)</vt:lpstr>
      <vt:lpstr>Slide 168</vt:lpstr>
      <vt:lpstr>Heuristics for arranging lifelines in SD</vt:lpstr>
      <vt:lpstr>Change to ReportEmergency</vt:lpstr>
      <vt:lpstr>SYSC-3120—Software Requirements Engineering</vt:lpstr>
      <vt:lpstr>Specifying Responsibilities</vt:lpstr>
      <vt:lpstr>Specifying Responsibilities (cont.)</vt:lpstr>
      <vt:lpstr>Specifying Responsibilities (cont.)</vt:lpstr>
      <vt:lpstr>What else can we get out of sequence diagrams?</vt:lpstr>
      <vt:lpstr>Fork and Stair Diagram</vt:lpstr>
      <vt:lpstr>Fork or Stair?</vt:lpstr>
      <vt:lpstr>Cross-Checking</vt:lpstr>
      <vt:lpstr>Consistency Between UML Views</vt:lpstr>
      <vt:lpstr>Consistency Rules (excerpt)</vt:lpstr>
      <vt:lpstr>SYSC-3020—Introduction to Software Engineering</vt:lpstr>
      <vt:lpstr>Analysis Review - Correctness</vt:lpstr>
      <vt:lpstr>Analysis Review - Completeness</vt:lpstr>
      <vt:lpstr>Review-Consistency</vt:lpstr>
      <vt:lpstr>Analysis Activities</vt:lpstr>
      <vt:lpstr>SYSC-3120—Software Requirements Engineering</vt:lpstr>
      <vt:lpstr>Liskov Substitution Principle</vt:lpstr>
      <vt:lpstr>Lack of Substitutability</vt:lpstr>
      <vt:lpstr>Rules</vt:lpstr>
      <vt:lpstr>Method Rule</vt:lpstr>
      <vt:lpstr>Liskov – Example 1: IntSet</vt:lpstr>
      <vt:lpstr>Liskov – Example 1: MaxIntSet</vt:lpstr>
      <vt:lpstr>Liskov – Example 2: LinkedList and Set</vt:lpstr>
      <vt:lpstr>Properties Rule</vt:lpstr>
      <vt:lpstr>Property rule for InSet, MaxInSet</vt:lpstr>
    </vt:vector>
  </TitlesOfParts>
  <Company>IESE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Requirements and Specifications</dc:title>
  <dc:creator>Prof. Dr. Rombach</dc:creator>
  <cp:lastModifiedBy>Dorina C. Petriu</cp:lastModifiedBy>
  <cp:revision>1296</cp:revision>
  <cp:lastPrinted>2014-01-30T17:08:23Z</cp:lastPrinted>
  <dcterms:created xsi:type="dcterms:W3CDTF">1999-07-29T14:05:26Z</dcterms:created>
  <dcterms:modified xsi:type="dcterms:W3CDTF">2015-03-11T20:20:43Z</dcterms:modified>
</cp:coreProperties>
</file>