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notesSlides/notesSlide37.xml" ContentType="application/vnd.openxmlformats-officedocument.presentationml.notesSlide+xml"/>
  <Override PartName="/ppt/notesSlides/notesSlide55.xml" ContentType="application/vnd.openxmlformats-officedocument.presentationml.notes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14"/>
  </p:notesMasterIdLst>
  <p:handoutMasterIdLst>
    <p:handoutMasterId r:id="rId115"/>
  </p:handoutMasterIdLst>
  <p:sldIdLst>
    <p:sldId id="450" r:id="rId2"/>
    <p:sldId id="451" r:id="rId3"/>
    <p:sldId id="452" r:id="rId4"/>
    <p:sldId id="629" r:id="rId5"/>
    <p:sldId id="526" r:id="rId6"/>
    <p:sldId id="662" r:id="rId7"/>
    <p:sldId id="453" r:id="rId8"/>
    <p:sldId id="455" r:id="rId9"/>
    <p:sldId id="601" r:id="rId10"/>
    <p:sldId id="588" r:id="rId11"/>
    <p:sldId id="605" r:id="rId12"/>
    <p:sldId id="587" r:id="rId13"/>
    <p:sldId id="589" r:id="rId14"/>
    <p:sldId id="590" r:id="rId15"/>
    <p:sldId id="591" r:id="rId16"/>
    <p:sldId id="593" r:id="rId17"/>
    <p:sldId id="595" r:id="rId18"/>
    <p:sldId id="596" r:id="rId19"/>
    <p:sldId id="597" r:id="rId20"/>
    <p:sldId id="663" r:id="rId21"/>
    <p:sldId id="599" r:id="rId22"/>
    <p:sldId id="664" r:id="rId23"/>
    <p:sldId id="600" r:id="rId24"/>
    <p:sldId id="583" r:id="rId25"/>
    <p:sldId id="457" r:id="rId26"/>
    <p:sldId id="606" r:id="rId27"/>
    <p:sldId id="607" r:id="rId28"/>
    <p:sldId id="608" r:id="rId29"/>
    <p:sldId id="461" r:id="rId30"/>
    <p:sldId id="460" r:id="rId31"/>
    <p:sldId id="547" r:id="rId32"/>
    <p:sldId id="464" r:id="rId33"/>
    <p:sldId id="584" r:id="rId34"/>
    <p:sldId id="567" r:id="rId35"/>
    <p:sldId id="524" r:id="rId36"/>
    <p:sldId id="477" r:id="rId37"/>
    <p:sldId id="630" r:id="rId38"/>
    <p:sldId id="633" r:id="rId39"/>
    <p:sldId id="576" r:id="rId40"/>
    <p:sldId id="631" r:id="rId41"/>
    <p:sldId id="632" r:id="rId42"/>
    <p:sldId id="634" r:id="rId43"/>
    <p:sldId id="635" r:id="rId44"/>
    <p:sldId id="577" r:id="rId45"/>
    <p:sldId id="578" r:id="rId46"/>
    <p:sldId id="579" r:id="rId47"/>
    <p:sldId id="580" r:id="rId48"/>
    <p:sldId id="581" r:id="rId49"/>
    <p:sldId id="637" r:id="rId50"/>
    <p:sldId id="636" r:id="rId51"/>
    <p:sldId id="623" r:id="rId52"/>
    <p:sldId id="638" r:id="rId53"/>
    <p:sldId id="639" r:id="rId54"/>
    <p:sldId id="640" r:id="rId55"/>
    <p:sldId id="641" r:id="rId56"/>
    <p:sldId id="642" r:id="rId57"/>
    <p:sldId id="643" r:id="rId58"/>
    <p:sldId id="644" r:id="rId59"/>
    <p:sldId id="624" r:id="rId60"/>
    <p:sldId id="611" r:id="rId61"/>
    <p:sldId id="649" r:id="rId62"/>
    <p:sldId id="648" r:id="rId63"/>
    <p:sldId id="656" r:id="rId64"/>
    <p:sldId id="657" r:id="rId65"/>
    <p:sldId id="659" r:id="rId66"/>
    <p:sldId id="646" r:id="rId67"/>
    <p:sldId id="658" r:id="rId68"/>
    <p:sldId id="650" r:id="rId69"/>
    <p:sldId id="652" r:id="rId70"/>
    <p:sldId id="609" r:id="rId71"/>
    <p:sldId id="612" r:id="rId72"/>
    <p:sldId id="478" r:id="rId73"/>
    <p:sldId id="480" r:id="rId74"/>
    <p:sldId id="483" r:id="rId75"/>
    <p:sldId id="485" r:id="rId76"/>
    <p:sldId id="486" r:id="rId77"/>
    <p:sldId id="487" r:id="rId78"/>
    <p:sldId id="488" r:id="rId79"/>
    <p:sldId id="489" r:id="rId80"/>
    <p:sldId id="490" r:id="rId81"/>
    <p:sldId id="491" r:id="rId82"/>
    <p:sldId id="492" r:id="rId83"/>
    <p:sldId id="493" r:id="rId84"/>
    <p:sldId id="494" r:id="rId85"/>
    <p:sldId id="496" r:id="rId86"/>
    <p:sldId id="497" r:id="rId87"/>
    <p:sldId id="498" r:id="rId88"/>
    <p:sldId id="499" r:id="rId89"/>
    <p:sldId id="508" r:id="rId90"/>
    <p:sldId id="509" r:id="rId91"/>
    <p:sldId id="525" r:id="rId92"/>
    <p:sldId id="500" r:id="rId93"/>
    <p:sldId id="501" r:id="rId94"/>
    <p:sldId id="502" r:id="rId95"/>
    <p:sldId id="503" r:id="rId96"/>
    <p:sldId id="625" r:id="rId97"/>
    <p:sldId id="505" r:id="rId98"/>
    <p:sldId id="506" r:id="rId99"/>
    <p:sldId id="510" r:id="rId100"/>
    <p:sldId id="512" r:id="rId101"/>
    <p:sldId id="516" r:id="rId102"/>
    <p:sldId id="558" r:id="rId103"/>
    <p:sldId id="559" r:id="rId104"/>
    <p:sldId id="560" r:id="rId105"/>
    <p:sldId id="603" r:id="rId106"/>
    <p:sldId id="602" r:id="rId107"/>
    <p:sldId id="518" r:id="rId108"/>
    <p:sldId id="519" r:id="rId109"/>
    <p:sldId id="520" r:id="rId110"/>
    <p:sldId id="521" r:id="rId111"/>
    <p:sldId id="522" r:id="rId112"/>
    <p:sldId id="582" r:id="rId113"/>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00FF"/>
    <a:srgbClr val="004080"/>
    <a:srgbClr val="DDDDDD"/>
    <a:srgbClr val="FF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448" autoAdjust="0"/>
  </p:normalViewPr>
  <p:slideViewPr>
    <p:cSldViewPr showGuides="1">
      <p:cViewPr>
        <p:scale>
          <a:sx n="90" d="100"/>
          <a:sy n="90" d="100"/>
        </p:scale>
        <p:origin x="-2136" y="-96"/>
      </p:cViewPr>
      <p:guideLst>
        <p:guide orient="horz" pos="436"/>
        <p:guide pos="43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6828"/>
    </p:cViewPr>
  </p:sorterViewPr>
  <p:notesViewPr>
    <p:cSldViewPr showGuides="1">
      <p:cViewPr varScale="1">
        <p:scale>
          <a:sx n="38" d="100"/>
          <a:sy n="38" d="100"/>
        </p:scale>
        <p:origin x="-1530" y="-72"/>
      </p:cViewPr>
      <p:guideLst>
        <p:guide orient="horz" pos="3024"/>
        <p:guide pos="2304"/>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viewProps" Target="view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notesMaster" Target="notesMasters/notesMaster1.xml"/><Relationship Id="rId119"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07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54" tIns="48327" rIns="96654" bIns="48327" numCol="1" anchor="t" anchorCtr="0" compatLnSpc="1">
            <a:prstTxWarp prst="textNoShape">
              <a:avLst/>
            </a:prstTxWarp>
          </a:bodyPr>
          <a:lstStyle>
            <a:lvl1pPr defTabSz="966788">
              <a:defRPr sz="1300">
                <a:cs typeface="+mn-cs"/>
              </a:defRPr>
            </a:lvl1pPr>
          </a:lstStyle>
          <a:p>
            <a:pPr>
              <a:defRPr/>
            </a:pPr>
            <a:endParaRPr lang="en-US"/>
          </a:p>
        </p:txBody>
      </p:sp>
      <p:sp>
        <p:nvSpPr>
          <p:cNvPr id="131075"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6654" tIns="48327" rIns="96654" bIns="48327" numCol="1" anchor="t" anchorCtr="0" compatLnSpc="1">
            <a:prstTxWarp prst="textNoShape">
              <a:avLst/>
            </a:prstTxWarp>
          </a:bodyPr>
          <a:lstStyle>
            <a:lvl1pPr algn="r" defTabSz="966788">
              <a:defRPr sz="1300">
                <a:cs typeface="+mn-cs"/>
              </a:defRPr>
            </a:lvl1pPr>
          </a:lstStyle>
          <a:p>
            <a:pPr>
              <a:defRPr/>
            </a:pPr>
            <a:endParaRPr lang="en-US"/>
          </a:p>
        </p:txBody>
      </p:sp>
      <p:sp>
        <p:nvSpPr>
          <p:cNvPr id="131076"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6654" tIns="48327" rIns="96654" bIns="48327" numCol="1" anchor="b" anchorCtr="0" compatLnSpc="1">
            <a:prstTxWarp prst="textNoShape">
              <a:avLst/>
            </a:prstTxWarp>
          </a:bodyPr>
          <a:lstStyle>
            <a:lvl1pPr defTabSz="966788">
              <a:defRPr sz="1300">
                <a:cs typeface="+mn-cs"/>
              </a:defRPr>
            </a:lvl1pPr>
          </a:lstStyle>
          <a:p>
            <a:pPr>
              <a:defRPr/>
            </a:pPr>
            <a:endParaRPr lang="en-US"/>
          </a:p>
        </p:txBody>
      </p:sp>
      <p:sp>
        <p:nvSpPr>
          <p:cNvPr id="131077"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6654" tIns="48327" rIns="96654" bIns="48327" numCol="1" anchor="b" anchorCtr="0" compatLnSpc="1">
            <a:prstTxWarp prst="textNoShape">
              <a:avLst/>
            </a:prstTxWarp>
          </a:bodyPr>
          <a:lstStyle>
            <a:lvl1pPr algn="r" defTabSz="966788">
              <a:defRPr sz="1300">
                <a:cs typeface="+mn-cs"/>
              </a:defRPr>
            </a:lvl1pPr>
          </a:lstStyle>
          <a:p>
            <a:pPr>
              <a:defRPr/>
            </a:pPr>
            <a:fld id="{25A7EB02-8BE2-7C4A-9E84-ECF7A8BB668D}" type="slidenum">
              <a:rPr lang="en-US"/>
              <a:pPr>
                <a:defRPr/>
              </a:pPr>
              <a:t>‹#›</a:t>
            </a:fld>
            <a:endParaRPr lang="en-US"/>
          </a:p>
        </p:txBody>
      </p:sp>
    </p:spTree>
    <p:extLst>
      <p:ext uri="{BB962C8B-B14F-4D97-AF65-F5344CB8AC3E}">
        <p14:creationId xmlns:p14="http://schemas.microsoft.com/office/powerpoint/2010/main" xmlns="" val="1688638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54" tIns="48327" rIns="96654" bIns="48327" numCol="1" anchor="t" anchorCtr="0" compatLnSpc="1">
            <a:prstTxWarp prst="textNoShape">
              <a:avLst/>
            </a:prstTxWarp>
          </a:bodyPr>
          <a:lstStyle>
            <a:lvl1pPr defTabSz="966788">
              <a:defRPr sz="1300">
                <a:cs typeface="+mn-cs"/>
              </a:defRPr>
            </a:lvl1pPr>
          </a:lstStyle>
          <a:p>
            <a:pPr>
              <a:defRPr/>
            </a:pPr>
            <a:endParaRPr lang="en-US"/>
          </a:p>
        </p:txBody>
      </p:sp>
      <p:sp>
        <p:nvSpPr>
          <p:cNvPr id="16387"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54" tIns="48327" rIns="96654" bIns="48327" numCol="1" anchor="t" anchorCtr="0" compatLnSpc="1">
            <a:prstTxWarp prst="textNoShape">
              <a:avLst/>
            </a:prstTxWarp>
          </a:bodyPr>
          <a:lstStyle>
            <a:lvl1pPr algn="r" defTabSz="966788">
              <a:defRPr sz="1300">
                <a:cs typeface="+mn-cs"/>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258888" y="720725"/>
            <a:ext cx="4799012" cy="3598863"/>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6389"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54" tIns="48327" rIns="96654" bIns="4832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390"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54" tIns="48327" rIns="96654" bIns="48327" numCol="1" anchor="b" anchorCtr="0" compatLnSpc="1">
            <a:prstTxWarp prst="textNoShape">
              <a:avLst/>
            </a:prstTxWarp>
          </a:bodyPr>
          <a:lstStyle>
            <a:lvl1pPr defTabSz="966788">
              <a:defRPr sz="1300">
                <a:cs typeface="+mn-cs"/>
              </a:defRPr>
            </a:lvl1pPr>
          </a:lstStyle>
          <a:p>
            <a:pPr>
              <a:defRPr/>
            </a:pPr>
            <a:endParaRPr lang="en-US"/>
          </a:p>
        </p:txBody>
      </p:sp>
      <p:sp>
        <p:nvSpPr>
          <p:cNvPr id="16391"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54" tIns="48327" rIns="96654" bIns="48327" numCol="1" anchor="b" anchorCtr="0" compatLnSpc="1">
            <a:prstTxWarp prst="textNoShape">
              <a:avLst/>
            </a:prstTxWarp>
          </a:bodyPr>
          <a:lstStyle>
            <a:lvl1pPr algn="r" defTabSz="966788">
              <a:defRPr sz="1300">
                <a:cs typeface="+mn-cs"/>
              </a:defRPr>
            </a:lvl1pPr>
          </a:lstStyle>
          <a:p>
            <a:pPr>
              <a:defRPr/>
            </a:pPr>
            <a:fld id="{CE8F989D-3A86-974C-B126-8C43A3A0D5A2}" type="slidenum">
              <a:rPr lang="en-US"/>
              <a:pPr>
                <a:defRPr/>
              </a:pPr>
              <a:t>‹#›</a:t>
            </a:fld>
            <a:endParaRPr lang="en-US"/>
          </a:p>
        </p:txBody>
      </p:sp>
    </p:spTree>
    <p:extLst>
      <p:ext uri="{BB962C8B-B14F-4D97-AF65-F5344CB8AC3E}">
        <p14:creationId xmlns:p14="http://schemas.microsoft.com/office/powerpoint/2010/main" xmlns="" val="364781832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pitchFamily="1"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pitchFamily="1"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pitchFamily="1"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AC4B9DC6-CBB7-1B42-812F-7B76F529FEA0}" type="slidenum">
              <a:rPr lang="en-US" sz="1300"/>
              <a:pPr/>
              <a:t>1</a:t>
            </a:fld>
            <a:endParaRPr lang="en-US" sz="130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5632A42E-D31E-BF40-BEAE-F17C831EF8BC}" type="slidenum">
              <a:rPr lang="en-US" sz="1300"/>
              <a:pPr/>
              <a:t>12</a:t>
            </a:fld>
            <a:endParaRPr lang="en-US" sz="130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E380BC85-E23B-A246-A7F4-19B235BE98C2}" type="slidenum">
              <a:rPr lang="en-US" sz="1300"/>
              <a:pPr/>
              <a:t>13</a:t>
            </a:fld>
            <a:endParaRPr lang="en-US" sz="130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Times New Roman" charset="0"/>
              </a:rPr>
              <a:t>Poor terminology is used in the textbook: System specification model as a result of requirements elicitation … should be </a:t>
            </a:r>
            <a:r>
              <a:rPr lang="ja-JP" altLang="en-US">
                <a:latin typeface="Times New Roman" charset="0"/>
              </a:rPr>
              <a:t>“</a:t>
            </a:r>
            <a:r>
              <a:rPr lang="en-US" altLang="ja-JP">
                <a:latin typeface="Times New Roman" charset="0"/>
              </a:rPr>
              <a:t>requirements definition</a:t>
            </a:r>
            <a:r>
              <a:rPr lang="ja-JP" altLang="en-US">
                <a:latin typeface="Times New Roman" charset="0"/>
              </a:rPr>
              <a:t>”</a:t>
            </a:r>
            <a:endParaRPr lang="en-US" altLang="ja-JP">
              <a:latin typeface="Times New Roman" charset="0"/>
            </a:endParaRPr>
          </a:p>
          <a:p>
            <a:r>
              <a:rPr lang="en-US">
                <a:latin typeface="Times New Roman" charset="0"/>
              </a:rPr>
              <a:t>Both focus on the requirements from the user</a:t>
            </a:r>
            <a:r>
              <a:rPr lang="ja-JP" altLang="en-US">
                <a:latin typeface="Times New Roman" charset="0"/>
              </a:rPr>
              <a:t>’</a:t>
            </a:r>
            <a:r>
              <a:rPr lang="en-US" altLang="ja-JP">
                <a:latin typeface="Times New Roman" charset="0"/>
              </a:rPr>
              <a:t>s view of the system. </a:t>
            </a:r>
          </a:p>
          <a:p>
            <a:r>
              <a:rPr lang="en-US">
                <a:latin typeface="Times New Roman" charset="0"/>
              </a:rPr>
              <a:t>System specification uses structured natural language (derived from problem statement) + use case diagrams</a:t>
            </a:r>
          </a:p>
          <a:p>
            <a:r>
              <a:rPr lang="en-US">
                <a:latin typeface="Times New Roman" charset="0"/>
              </a:rPr>
              <a:t>Requirements analysis model in this course uses UML diagrams accompanied by a formal constraint language: the Object Constraint Language (OCL), which is part of the UML standard</a:t>
            </a:r>
          </a:p>
          <a:p>
            <a:endParaRPr lang="en-US">
              <a:latin typeface="Times New Roman" charset="0"/>
            </a:endParaRPr>
          </a:p>
          <a:p>
            <a:r>
              <a:rPr lang="en-US" b="1">
                <a:latin typeface="Times New Roman" charset="0"/>
              </a:rPr>
              <a:t>Lethbridge calls elicitation </a:t>
            </a:r>
            <a:r>
              <a:rPr lang="ja-JP" altLang="en-US" b="1">
                <a:latin typeface="Times New Roman" charset="0"/>
              </a:rPr>
              <a:t>“</a:t>
            </a:r>
            <a:r>
              <a:rPr lang="en-US" altLang="ja-JP" b="1">
                <a:latin typeface="Times New Roman" charset="0"/>
              </a:rPr>
              <a:t>domain analysis</a:t>
            </a:r>
            <a:r>
              <a:rPr lang="ja-JP" altLang="en-US" b="1">
                <a:latin typeface="Times New Roman" charset="0"/>
              </a:rPr>
              <a:t>”</a:t>
            </a:r>
            <a:r>
              <a:rPr lang="en-US" altLang="ja-JP" b="1">
                <a:latin typeface="Times New Roman" charset="0"/>
              </a:rPr>
              <a:t> …. I think that this is particularly instructive because requirements should be about the user (NOT the technology) and the domain is the user.</a:t>
            </a:r>
          </a:p>
          <a:p>
            <a:endParaRPr lang="en-US" b="1">
              <a:latin typeface="Times New Roman" charset="0"/>
            </a:endParaRPr>
          </a:p>
          <a:p>
            <a:endParaRPr lang="en-US" b="1">
              <a:latin typeface="Times New Roman" charset="0"/>
            </a:endParaRPr>
          </a:p>
          <a:p>
            <a:endParaRPr lang="en-US">
              <a:latin typeface="Times New Roman" charset="0"/>
            </a:endParaRPr>
          </a:p>
          <a:p>
            <a:endParaRPr lang="en-US">
              <a:latin typeface="Times New Roman"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BEEEFE16-8709-6449-A11A-8895B4502B60}" type="slidenum">
              <a:rPr lang="en-US" sz="1300"/>
              <a:pPr/>
              <a:t>14</a:t>
            </a:fld>
            <a:endParaRPr lang="en-US" sz="1300"/>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Times New Roman" charset="0"/>
              </a:rPr>
              <a:t>What are the key objectives of requirements elicitation ? (A brief overview… details coming)</a:t>
            </a:r>
          </a:p>
          <a:p>
            <a:r>
              <a:rPr lang="en-US">
                <a:latin typeface="Times New Roman" charset="0"/>
              </a:rPr>
              <a:t> … </a:t>
            </a:r>
          </a:p>
          <a:p>
            <a:r>
              <a:rPr lang="en-US">
                <a:latin typeface="Times New Roman" charset="0"/>
              </a:rPr>
              <a:t>1</a:t>
            </a:r>
            <a:r>
              <a:rPr lang="en-US" baseline="30000">
                <a:latin typeface="Times New Roman" charset="0"/>
              </a:rPr>
              <a:t>st</a:t>
            </a:r>
            <a:r>
              <a:rPr lang="en-US">
                <a:latin typeface="Times New Roman" charset="0"/>
              </a:rPr>
              <a:t> point:  Understand the processes …. here we are talking about the domain or business processes.</a:t>
            </a:r>
          </a:p>
          <a:p>
            <a:r>
              <a:rPr lang="en-US">
                <a:latin typeface="Times New Roman" charset="0"/>
              </a:rPr>
              <a:t>3</a:t>
            </a:r>
            <a:r>
              <a:rPr lang="en-US" baseline="30000">
                <a:latin typeface="Times New Roman" charset="0"/>
              </a:rPr>
              <a:t>rd</a:t>
            </a:r>
            <a:r>
              <a:rPr lang="en-US">
                <a:latin typeface="Times New Roman" charset="0"/>
              </a:rPr>
              <a:t> point: Organization! Prioritization!</a:t>
            </a:r>
          </a:p>
          <a:p>
            <a:r>
              <a:rPr lang="en-US">
                <a:latin typeface="Times New Roman" charset="0"/>
              </a:rPr>
              <a:t>Last point: Again, what not how.</a:t>
            </a:r>
          </a:p>
          <a:p>
            <a:endParaRPr lang="en-US">
              <a:latin typeface="Times New Roman" charset="0"/>
            </a:endParaRPr>
          </a:p>
          <a:p>
            <a:r>
              <a:rPr lang="en-US">
                <a:latin typeface="Times New Roman" charset="0"/>
              </a:rPr>
              <a:t>2</a:t>
            </a:r>
            <a:r>
              <a:rPr lang="en-US" baseline="30000">
                <a:latin typeface="Times New Roman" charset="0"/>
              </a:rPr>
              <a:t>nd</a:t>
            </a:r>
            <a:r>
              <a:rPr lang="en-US">
                <a:latin typeface="Times New Roman" charset="0"/>
              </a:rPr>
              <a:t> point…. next slide.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F83502F5-3E87-4740-AFC6-C205023171ED}" type="slidenum">
              <a:rPr lang="en-US" sz="1300"/>
              <a:pPr/>
              <a:t>15</a:t>
            </a:fld>
            <a:endParaRPr lang="en-US" sz="1300"/>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Times New Roman" charset="0"/>
            </a:endParaRPr>
          </a:p>
          <a:p>
            <a:r>
              <a:rPr lang="en-US" dirty="0">
                <a:latin typeface="Times New Roman" charset="0"/>
              </a:rPr>
              <a:t>Other challenges listed by Pressman</a:t>
            </a:r>
          </a:p>
          <a:p>
            <a:r>
              <a:rPr lang="en-US" dirty="0">
                <a:latin typeface="Times New Roman" charset="0"/>
              </a:rPr>
              <a:t>backgrounds and terminology : Just look at the different terminology used by all the SW engineering GURUS!! Someone also has a better word and/or taxonomy! You have to be open and flexible. (And you have to read multiple sources)</a:t>
            </a:r>
          </a:p>
          <a:p>
            <a:pPr>
              <a:buFontTx/>
              <a:buChar char="-"/>
            </a:pPr>
            <a:endParaRPr lang="en-US" dirty="0">
              <a:latin typeface="Times New Roman" charset="0"/>
            </a:endParaRPr>
          </a:p>
          <a:p>
            <a:pPr>
              <a:buFontTx/>
              <a:buChar char="-"/>
            </a:pPr>
            <a:r>
              <a:rPr lang="en-US" dirty="0">
                <a:latin typeface="Times New Roman" charset="0"/>
              </a:rPr>
              <a:t>customers are not always completely sure of what is needed.</a:t>
            </a:r>
          </a:p>
          <a:p>
            <a:pPr>
              <a:buFontTx/>
              <a:buChar char="-"/>
            </a:pPr>
            <a:r>
              <a:rPr lang="en-US" dirty="0">
                <a:latin typeface="Times New Roman" charset="0"/>
              </a:rPr>
              <a:t>volatility : requirements change over time.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3C33396F-6E2B-E04F-A51C-FB585A47166D}" type="slidenum">
              <a:rPr lang="en-US" sz="1300"/>
              <a:pPr/>
              <a:t>16</a:t>
            </a:fld>
            <a:endParaRPr lang="en-US" sz="130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Times New Roman" charset="0"/>
              </a:rPr>
              <a:t>From Lethbridge, page 119</a:t>
            </a:r>
          </a:p>
          <a:p>
            <a:endParaRPr lang="en-US">
              <a:latin typeface="Times New Roman" charset="0"/>
            </a:endParaRPr>
          </a:p>
          <a:p>
            <a:r>
              <a:rPr lang="en-US">
                <a:latin typeface="Times New Roman" charset="0"/>
              </a:rPr>
              <a:t>One final technique : Use-case based scenarios. Later.</a:t>
            </a:r>
          </a:p>
          <a:p>
            <a:endParaRPr lang="en-US">
              <a:latin typeface="Times New Roman" charset="0"/>
            </a:endParaRPr>
          </a:p>
          <a:p>
            <a:endParaRPr lang="en-US">
              <a:latin typeface="Times New Roman"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AF6D3274-8254-FF4A-A0A2-ADB43FE449F6}" type="slidenum">
              <a:rPr lang="en-US" sz="1300"/>
              <a:pPr/>
              <a:t>17</a:t>
            </a:fld>
            <a:endParaRPr lang="en-US" sz="1300"/>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buFontTx/>
              <a:buChar char="-"/>
            </a:pPr>
            <a:r>
              <a:rPr lang="en-US">
                <a:latin typeface="Times New Roman" charset="0"/>
              </a:rPr>
              <a:t>understandable by non-computer specialists, for the requirements definition part</a:t>
            </a:r>
          </a:p>
          <a:p>
            <a:pPr>
              <a:buFontTx/>
              <a:buChar char="-"/>
            </a:pPr>
            <a:r>
              <a:rPr lang="en-US">
                <a:latin typeface="Times New Roman" charset="0"/>
              </a:rPr>
              <a:t>Unambiguous: every statement can be read in exactly one way</a:t>
            </a:r>
          </a:p>
          <a:p>
            <a:endParaRPr lang="en-US">
              <a:latin typeface="Times New Roman" charset="0"/>
            </a:endParaRPr>
          </a:p>
          <a:p>
            <a:r>
              <a:rPr lang="en-US">
                <a:latin typeface="Times New Roman" charset="0"/>
              </a:rPr>
              <a:t>Verifiable …. because requirements document is our contract. ie. $$$ riding on a requirement.</a:t>
            </a:r>
          </a:p>
          <a:p>
            <a:endParaRPr lang="en-US">
              <a:latin typeface="Times New Roman" charset="0"/>
            </a:endParaRPr>
          </a:p>
          <a:p>
            <a:r>
              <a:rPr lang="en-US">
                <a:latin typeface="Times New Roman" charset="0"/>
              </a:rPr>
              <a:t>Again, to show you that different people have different ideas, Braude has the following characteristics</a:t>
            </a:r>
          </a:p>
          <a:p>
            <a:r>
              <a:rPr lang="en-US">
                <a:latin typeface="Times New Roman" charset="0"/>
              </a:rPr>
              <a:t>complete, consistent, feasible, non-ambiguous, clear, precise, modifiable, testable.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87FBCA0A-4244-0243-9214-430A13CCE0D8}" type="slidenum">
              <a:rPr lang="en-US" sz="1300"/>
              <a:pPr/>
              <a:t>18</a:t>
            </a:fld>
            <a:endParaRPr lang="en-US" sz="1300"/>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buFontTx/>
              <a:buChar char="-"/>
            </a:pPr>
            <a:r>
              <a:rPr lang="en-US" dirty="0">
                <a:latin typeface="Times New Roman" charset="0"/>
              </a:rPr>
              <a:t>complete: respond to all classes of inputs (unlike </a:t>
            </a:r>
            <a:r>
              <a:rPr lang="en-US" dirty="0" err="1">
                <a:latin typeface="Times New Roman" charset="0"/>
              </a:rPr>
              <a:t>Ariane</a:t>
            </a:r>
            <a:r>
              <a:rPr lang="en-US" dirty="0">
                <a:latin typeface="Times New Roman" charset="0"/>
              </a:rPr>
              <a:t> 5 or Therac25 …)</a:t>
            </a:r>
          </a:p>
          <a:p>
            <a:pPr>
              <a:buFontTx/>
              <a:buChar char="-"/>
            </a:pPr>
            <a:r>
              <a:rPr lang="en-US" dirty="0">
                <a:latin typeface="Times New Roman" charset="0"/>
              </a:rPr>
              <a:t>Consistent: </a:t>
            </a:r>
            <a:r>
              <a:rPr lang="en-US" dirty="0" err="1">
                <a:latin typeface="Times New Roman" charset="0"/>
              </a:rPr>
              <a:t>satisfiable</a:t>
            </a:r>
            <a:endParaRPr lang="en-US" dirty="0">
              <a:latin typeface="Times New Roman" charset="0"/>
            </a:endParaRPr>
          </a:p>
          <a:p>
            <a:pPr>
              <a:buFontTx/>
              <a:buChar char="-"/>
            </a:pPr>
            <a:endParaRPr lang="en-US" dirty="0">
              <a:latin typeface="Times New Roman" charset="0"/>
            </a:endParaRPr>
          </a:p>
          <a:p>
            <a:r>
              <a:rPr lang="en-US" dirty="0">
                <a:latin typeface="Times New Roman" charset="0"/>
              </a:rPr>
              <a:t>Complete: It is not a superficial document. It is a contract document. Later, your marketing person will tell the customer : It </a:t>
            </a:r>
            <a:r>
              <a:rPr lang="en-US" dirty="0" err="1">
                <a:latin typeface="Times New Roman" charset="0"/>
              </a:rPr>
              <a:t>isn</a:t>
            </a:r>
            <a:r>
              <a:rPr lang="ja-JP" altLang="en-US">
                <a:latin typeface="Times New Roman" charset="0"/>
              </a:rPr>
              <a:t>’</a:t>
            </a:r>
            <a:r>
              <a:rPr lang="en-US" altLang="ja-JP" dirty="0">
                <a:latin typeface="Times New Roman" charset="0"/>
              </a:rPr>
              <a:t>t there, so doing xxx will cost $$$.  Or, the customer will tell you : xxx is in the document, so you</a:t>
            </a:r>
            <a:r>
              <a:rPr lang="ja-JP" altLang="en-US">
                <a:latin typeface="Times New Roman" charset="0"/>
              </a:rPr>
              <a:t>’</a:t>
            </a:r>
            <a:r>
              <a:rPr lang="en-US" altLang="ja-JP" dirty="0">
                <a:latin typeface="Times New Roman" charset="0"/>
              </a:rPr>
              <a:t>re not getting $$$ until xxx is done.</a:t>
            </a:r>
          </a:p>
          <a:p>
            <a:endParaRPr lang="en-US" dirty="0">
              <a:latin typeface="Times New Roman" charset="0"/>
            </a:endParaRPr>
          </a:p>
          <a:p>
            <a:r>
              <a:rPr lang="en-US" dirty="0">
                <a:latin typeface="Times New Roman" charset="0"/>
              </a:rPr>
              <a:t>Consistent: lends itself to verifiable, testable, modifiable (those qualities in Part I)</a:t>
            </a:r>
          </a:p>
          <a:p>
            <a:pPr>
              <a:buFontTx/>
              <a:buChar char="-"/>
            </a:pPr>
            <a:endParaRPr lang="en-US" dirty="0">
              <a:latin typeface="Times New Roman"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91DBBF42-AE34-7240-87D3-3D407B776050}" type="slidenum">
              <a:rPr lang="en-US" sz="1300"/>
              <a:pPr/>
              <a:t>19</a:t>
            </a:fld>
            <a:endParaRPr lang="en-US" sz="1300"/>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28600" indent="-228600">
              <a:buFontTx/>
              <a:buChar char="-"/>
            </a:pPr>
            <a:r>
              <a:rPr lang="en-US" dirty="0">
                <a:latin typeface="Times New Roman" charset="0"/>
              </a:rPr>
              <a:t>Page 134, old </a:t>
            </a:r>
            <a:r>
              <a:rPr lang="en-US" dirty="0" err="1">
                <a:latin typeface="Times New Roman" charset="0"/>
              </a:rPr>
              <a:t>Lethbridge</a:t>
            </a:r>
            <a:r>
              <a:rPr lang="en-US" dirty="0">
                <a:latin typeface="Times New Roman" charset="0"/>
              </a:rPr>
              <a:t>, Page 153, new </a:t>
            </a:r>
            <a:r>
              <a:rPr lang="en-US" dirty="0" err="1">
                <a:latin typeface="Times New Roman" charset="0"/>
              </a:rPr>
              <a:t>Lethbridge</a:t>
            </a:r>
            <a:endParaRPr lang="en-US" dirty="0">
              <a:latin typeface="Times New Roman" charset="0"/>
            </a:endParaRPr>
          </a:p>
          <a:p>
            <a:pPr marL="228600" indent="-228600">
              <a:buFontTx/>
              <a:buChar char="•"/>
            </a:pPr>
            <a:r>
              <a:rPr lang="en-US" dirty="0">
                <a:latin typeface="Times New Roman" charset="0"/>
              </a:rPr>
              <a:t>Duplication (</a:t>
            </a:r>
            <a:r>
              <a:rPr lang="en-US" dirty="0" err="1">
                <a:latin typeface="Times New Roman" charset="0"/>
              </a:rPr>
              <a:t>ie</a:t>
            </a:r>
            <a:r>
              <a:rPr lang="en-US" dirty="0">
                <a:latin typeface="Times New Roman" charset="0"/>
              </a:rPr>
              <a:t>. saying twice in two different ways) : System searches for suitable /  System displays matching.</a:t>
            </a:r>
          </a:p>
          <a:p>
            <a:pPr marL="228600" indent="-228600">
              <a:buFontTx/>
              <a:buChar char="•"/>
            </a:pPr>
            <a:r>
              <a:rPr lang="en-US" dirty="0">
                <a:latin typeface="Times New Roman" charset="0"/>
              </a:rPr>
              <a:t>Food type, price range, </a:t>
            </a:r>
            <a:r>
              <a:rPr lang="en-US" dirty="0" err="1">
                <a:latin typeface="Times New Roman" charset="0"/>
              </a:rPr>
              <a:t>neighbourhood</a:t>
            </a:r>
            <a:r>
              <a:rPr lang="en-US" dirty="0">
                <a:latin typeface="Times New Roman" charset="0"/>
              </a:rPr>
              <a:t>, size are inadequately defined. Are these taken from a fixed set of values, does a database contain free-form information. Will it be standardized (to make searches easier)</a:t>
            </a:r>
          </a:p>
          <a:p>
            <a:pPr marL="228600" indent="-228600">
              <a:buFontTx/>
              <a:buChar char="•"/>
            </a:pPr>
            <a:r>
              <a:rPr lang="en-US" dirty="0">
                <a:latin typeface="Times New Roman" charset="0"/>
              </a:rPr>
              <a:t>Ambiguity in </a:t>
            </a:r>
            <a:r>
              <a:rPr lang="ja-JP" altLang="en-US">
                <a:latin typeface="Times New Roman" charset="0"/>
              </a:rPr>
              <a:t>“</a:t>
            </a:r>
            <a:r>
              <a:rPr lang="en-US" altLang="ja-JP" dirty="0">
                <a:latin typeface="Times New Roman" charset="0"/>
              </a:rPr>
              <a:t>reservation database</a:t>
            </a:r>
            <a:r>
              <a:rPr lang="ja-JP" altLang="en-US">
                <a:latin typeface="Times New Roman" charset="0"/>
              </a:rPr>
              <a:t>”</a:t>
            </a:r>
            <a:r>
              <a:rPr lang="en-US" altLang="ja-JP" dirty="0">
                <a:latin typeface="Times New Roman" charset="0"/>
              </a:rPr>
              <a:t> and automated reservation system : Same thing or not ?</a:t>
            </a:r>
          </a:p>
          <a:p>
            <a:pPr marL="228600" indent="-228600">
              <a:buFontTx/>
              <a:buChar char="•"/>
            </a:pPr>
            <a:r>
              <a:rPr lang="en-US" dirty="0">
                <a:latin typeface="Times New Roman" charset="0"/>
              </a:rPr>
              <a:t>It appears that some listed restaurants are not in the reservation system/database. What does system do with restaurants that are not participating ? Are they omitted from the list?</a:t>
            </a:r>
          </a:p>
          <a:p>
            <a:pPr marL="228600" indent="-228600">
              <a:buFontTx/>
              <a:buChar char="•"/>
            </a:pPr>
            <a:r>
              <a:rPr lang="en-US" dirty="0">
                <a:latin typeface="Times New Roman" charset="0"/>
              </a:rPr>
              <a:t>Can user select just one option or more than one option for </a:t>
            </a:r>
            <a:r>
              <a:rPr lang="ja-JP" altLang="en-US">
                <a:latin typeface="Times New Roman" charset="0"/>
              </a:rPr>
              <a:t>“</a:t>
            </a:r>
            <a:r>
              <a:rPr lang="en-US" altLang="ja-JP" dirty="0">
                <a:latin typeface="Times New Roman" charset="0"/>
              </a:rPr>
              <a:t>type of food</a:t>
            </a:r>
            <a:r>
              <a:rPr lang="ja-JP" altLang="en-US">
                <a:latin typeface="Times New Roman" charset="0"/>
              </a:rPr>
              <a:t>”</a:t>
            </a:r>
            <a:r>
              <a:rPr lang="en-US" altLang="ja-JP" dirty="0">
                <a:latin typeface="Times New Roman" charset="0"/>
              </a:rPr>
              <a:t>, or smoking arrangement.</a:t>
            </a:r>
          </a:p>
          <a:p>
            <a:pPr marL="228600" indent="-228600">
              <a:buFontTx/>
              <a:buChar char="•"/>
            </a:pPr>
            <a:r>
              <a:rPr lang="en-US" dirty="0">
                <a:latin typeface="Times New Roman" charset="0"/>
              </a:rPr>
              <a:t>If user selects </a:t>
            </a:r>
            <a:r>
              <a:rPr lang="ja-JP" altLang="en-US">
                <a:latin typeface="Times New Roman" charset="0"/>
              </a:rPr>
              <a:t>“</a:t>
            </a:r>
            <a:r>
              <a:rPr lang="en-US" altLang="ja-JP" dirty="0">
                <a:latin typeface="Times New Roman" charset="0"/>
              </a:rPr>
              <a:t>reserve</a:t>
            </a:r>
            <a:r>
              <a:rPr lang="ja-JP" altLang="en-US">
                <a:latin typeface="Times New Roman" charset="0"/>
              </a:rPr>
              <a:t>”</a:t>
            </a:r>
            <a:r>
              <a:rPr lang="en-US" altLang="ja-JP" dirty="0">
                <a:latin typeface="Times New Roman" charset="0"/>
              </a:rPr>
              <a:t>, there must be some way for the system to record identifying information about the user so restaurant knows who made it. This is omitted.</a:t>
            </a:r>
          </a:p>
          <a:p>
            <a:pPr marL="228600" indent="-228600">
              <a:buFontTx/>
              <a:buAutoNum type="arabicPeriod"/>
            </a:pPr>
            <a:r>
              <a:rPr lang="en-US" dirty="0">
                <a:latin typeface="Times New Roman" charset="0"/>
              </a:rPr>
              <a:t>Exam questions: E4.16 and E.417 (Old </a:t>
            </a:r>
            <a:r>
              <a:rPr lang="en-US" dirty="0" err="1">
                <a:latin typeface="Times New Roman" charset="0"/>
              </a:rPr>
              <a:t>Lethbridge</a:t>
            </a:r>
            <a:r>
              <a:rPr lang="en-US" dirty="0">
                <a:latin typeface="Times New Roman" charset="0"/>
              </a:rPr>
              <a:t>, page 135/6)</a:t>
            </a:r>
          </a:p>
          <a:p>
            <a:pPr marL="228600" indent="-228600">
              <a:buFontTx/>
              <a:buAutoNum type="arabicPeriod"/>
            </a:pPr>
            <a:endParaRPr lang="en-US" dirty="0">
              <a:latin typeface="Times New Roman"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86DD2763-DCFE-194C-AD61-8A47D8AA0DA8}" type="slidenum">
              <a:rPr lang="en-US" sz="1300"/>
              <a:pPr/>
              <a:t>21</a:t>
            </a:fld>
            <a:endParaRPr lang="en-US" sz="1300"/>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5151" tIns="47575" rIns="95151" bIns="47575"/>
          <a:lstStyle/>
          <a:p>
            <a:pPr marL="228600" indent="-228600">
              <a:buFontTx/>
              <a:buChar char="-"/>
            </a:pPr>
            <a:r>
              <a:rPr lang="en-US" dirty="0">
                <a:latin typeface="Times New Roman" charset="0"/>
              </a:rPr>
              <a:t>From </a:t>
            </a:r>
            <a:r>
              <a:rPr lang="en-US" dirty="0" err="1">
                <a:latin typeface="Times New Roman" charset="0"/>
              </a:rPr>
              <a:t>Braude</a:t>
            </a:r>
            <a:r>
              <a:rPr lang="en-US" dirty="0">
                <a:latin typeface="Times New Roman" charset="0"/>
              </a:rPr>
              <a:t>, page 200</a:t>
            </a:r>
          </a:p>
          <a:p>
            <a:pPr marL="228600" indent="-228600"/>
            <a:endParaRPr lang="en-US" dirty="0">
              <a:latin typeface="Times New Roman" charset="0"/>
            </a:endParaRPr>
          </a:p>
          <a:p>
            <a:pPr marL="228600" indent="-228600">
              <a:buFontTx/>
              <a:buChar char="•"/>
            </a:pPr>
            <a:r>
              <a:rPr lang="en-US" dirty="0">
                <a:latin typeface="Times New Roman" charset="0"/>
              </a:rPr>
              <a:t>The order will affect the readers understanding</a:t>
            </a:r>
          </a:p>
          <a:p>
            <a:pPr marL="228600" indent="-228600">
              <a:buFontTx/>
              <a:buChar char="•"/>
            </a:pPr>
            <a:r>
              <a:rPr lang="en-US" dirty="0">
                <a:latin typeface="Times New Roman" charset="0"/>
              </a:rPr>
              <a:t>The examples are a mix of NF performance (3) and functional (</a:t>
            </a:r>
            <a:r>
              <a:rPr lang="en-US" dirty="0" err="1">
                <a:latin typeface="Times New Roman" charset="0"/>
              </a:rPr>
              <a:t>behavioural</a:t>
            </a:r>
            <a:r>
              <a:rPr lang="en-US" dirty="0">
                <a:latin typeface="Times New Roman" charset="0"/>
              </a:rPr>
              <a:t>) requirements (5 and 7)</a:t>
            </a:r>
          </a:p>
          <a:p>
            <a:pPr marL="228600" indent="-228600">
              <a:buFontTx/>
              <a:buChar char="•"/>
            </a:pPr>
            <a:r>
              <a:rPr lang="en-US" dirty="0">
                <a:latin typeface="Times New Roman" charset="0"/>
              </a:rPr>
              <a:t>Some naturally belong with related ones : some are about areas(4), some are about characters (1,2,6,8), some about engagement(3,5,7).</a:t>
            </a:r>
          </a:p>
          <a:p>
            <a:pPr marL="228600" indent="-228600">
              <a:buFontTx/>
              <a:buChar char="•"/>
            </a:pPr>
            <a:endParaRPr lang="en-US" dirty="0">
              <a:latin typeface="Times New Roman" charset="0"/>
            </a:endParaRPr>
          </a:p>
          <a:p>
            <a:pPr marL="228600" indent="-228600">
              <a:buFontTx/>
              <a:buChar char="•"/>
            </a:pPr>
            <a:r>
              <a:rPr lang="en-US" dirty="0">
                <a:latin typeface="Times New Roman" charset="0"/>
              </a:rPr>
              <a:t>Order makes finding specific requirements hard (especially with big systems)</a:t>
            </a:r>
          </a:p>
          <a:p>
            <a:pPr marL="228600" indent="-228600">
              <a:buFontTx/>
              <a:buChar char="•"/>
            </a:pPr>
            <a:r>
              <a:rPr lang="en-US" dirty="0">
                <a:latin typeface="Times New Roman" charset="0"/>
              </a:rPr>
              <a:t>Order makes prioritizing hard.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7E2A4DD7-7CB9-1949-B7B0-1128EA14F99F}" type="slidenum">
              <a:rPr lang="en-US" sz="1300"/>
              <a:pPr/>
              <a:t>23</a:t>
            </a:fld>
            <a:endParaRPr lang="en-US" sz="1300"/>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28600" indent="-228600">
              <a:buFontTx/>
              <a:buChar char="-"/>
            </a:pPr>
            <a:r>
              <a:rPr lang="en-US">
                <a:latin typeface="Times New Roman" charset="0"/>
              </a:rPr>
              <a:t>Sloppy requirements on Page 214. Compare the before and after versions.</a:t>
            </a:r>
          </a:p>
          <a:p>
            <a:pPr marL="228600" indent="-228600"/>
            <a:endParaRPr lang="en-US">
              <a:latin typeface="Times New Roman" charset="0"/>
            </a:endParaRPr>
          </a:p>
          <a:p>
            <a:pPr marL="228600" indent="-228600">
              <a:buFontTx/>
              <a:buAutoNum type="arabicPeriod"/>
            </a:pPr>
            <a:r>
              <a:rPr lang="en-US">
                <a:latin typeface="Times New Roman" charset="0"/>
              </a:rPr>
              <a:t>Is any keyboard acceptable ? Can a name have no characters ? The number 15 is rigid (not modifiable)</a:t>
            </a:r>
          </a:p>
          <a:p>
            <a:pPr marL="685800" lvl="1" indent="-228600"/>
            <a:r>
              <a:rPr lang="en-US">
                <a:latin typeface="Times New Roman" charset="0"/>
              </a:rPr>
              <a:t>Every area will have a unique name consistent of 1 to 15 characters. Acceptable characters shall consist of blanks, 0 through 9, a through z, and A through Z only.</a:t>
            </a:r>
          </a:p>
          <a:p>
            <a:pPr marL="685800" lvl="1" indent="-228600"/>
            <a:endParaRPr lang="en-US">
              <a:latin typeface="Times New Roman" charset="0"/>
            </a:endParaRPr>
          </a:p>
          <a:p>
            <a:pPr marL="228600" indent="-228600">
              <a:buFontTx/>
              <a:buAutoNum type="arabicPeriod"/>
            </a:pPr>
            <a:r>
              <a:rPr lang="en-US">
                <a:latin typeface="Times New Roman" charset="0"/>
              </a:rPr>
              <a:t>We may want to add or remove qualities. In second version, equally emphasizes. </a:t>
            </a:r>
          </a:p>
          <a:p>
            <a:pPr marL="228600" indent="-228600">
              <a:buFontTx/>
              <a:buAutoNum type="arabicPeriod"/>
            </a:pPr>
            <a:endParaRPr lang="en-US">
              <a:latin typeface="Times New Roman" charset="0"/>
            </a:endParaRPr>
          </a:p>
          <a:p>
            <a:pPr marL="228600" indent="-228600"/>
            <a:r>
              <a:rPr lang="en-US" b="1">
                <a:latin typeface="Times New Roman" charset="0"/>
              </a:rPr>
              <a:t>Requirement engineering requires good language skills and logic skills. (Have any of you had trouble with understanding programming assignments or exams? We</a:t>
            </a:r>
            <a:r>
              <a:rPr lang="ja-JP" altLang="en-US" b="1">
                <a:latin typeface="Times New Roman" charset="0"/>
              </a:rPr>
              <a:t>’</a:t>
            </a:r>
            <a:r>
              <a:rPr lang="en-US" altLang="ja-JP" b="1">
                <a:latin typeface="Times New Roman" charset="0"/>
              </a:rPr>
              <a:t>ve been preparing you!)</a:t>
            </a:r>
          </a:p>
          <a:p>
            <a:pPr marL="228600" indent="-228600"/>
            <a:endParaRPr lang="en-US" b="1">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A42CCFDF-F2B3-5243-911D-A51B003D4BFF}" type="slidenum">
              <a:rPr lang="en-US" sz="1300"/>
              <a:pPr/>
              <a:t>2</a:t>
            </a:fld>
            <a:endParaRPr lang="en-US" sz="130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28600" indent="-228600"/>
            <a:r>
              <a:rPr lang="en-US">
                <a:latin typeface="Times New Roman" charset="0"/>
              </a:rPr>
              <a:t>In this section, we address the first phase of a software engineering projects you see in the third bullet, under the Unified Software Process, this does make use of use-cases.</a:t>
            </a:r>
          </a:p>
          <a:p>
            <a:pPr marL="228600" indent="-228600"/>
            <a:r>
              <a:rPr lang="en-US">
                <a:latin typeface="Times New Roman" charset="0"/>
              </a:rPr>
              <a:t>We will review use-cases, but I hope to show you also </a:t>
            </a:r>
          </a:p>
          <a:p>
            <a:pPr marL="228600" indent="-228600">
              <a:buFontTx/>
              <a:buAutoNum type="arabicParenR"/>
            </a:pPr>
            <a:r>
              <a:rPr lang="en-US">
                <a:latin typeface="Times New Roman" charset="0"/>
              </a:rPr>
              <a:t>Use-cases are one part of the elicitation process (it</a:t>
            </a:r>
            <a:r>
              <a:rPr lang="ja-JP" altLang="en-US">
                <a:latin typeface="Times New Roman" charset="0"/>
              </a:rPr>
              <a:t>’</a:t>
            </a:r>
            <a:r>
              <a:rPr lang="en-US" altLang="ja-JP">
                <a:latin typeface="Times New Roman" charset="0"/>
              </a:rPr>
              <a:t>s a methodology)</a:t>
            </a:r>
          </a:p>
          <a:p>
            <a:pPr marL="228600" indent="-228600">
              <a:buFontTx/>
              <a:buAutoNum type="arabicParenR"/>
            </a:pPr>
            <a:r>
              <a:rPr lang="en-US">
                <a:latin typeface="Times New Roman" charset="0"/>
              </a:rPr>
              <a:t>There is a process for deriving use-cases (where process is the key to engineering, especially in the large scale) and </a:t>
            </a:r>
          </a:p>
          <a:p>
            <a:pPr marL="228600" indent="-228600">
              <a:buFontTx/>
              <a:buAutoNum type="arabicParenR"/>
            </a:pPr>
            <a:r>
              <a:rPr lang="en-US">
                <a:latin typeface="Times New Roman" charset="0"/>
              </a:rPr>
              <a:t> there is a difference between syntactically correct use-cases and good ones and to even go further, useful ones! (Example: Bowman/Donovan 4</a:t>
            </a:r>
            <a:r>
              <a:rPr lang="en-US" baseline="30000">
                <a:latin typeface="Times New Roman" charset="0"/>
              </a:rPr>
              <a:t>th</a:t>
            </a:r>
            <a:r>
              <a:rPr lang="en-US">
                <a:latin typeface="Times New Roman" charset="0"/>
              </a:rPr>
              <a:t> year project: over-engineered). </a:t>
            </a:r>
          </a:p>
          <a:p>
            <a:pPr marL="228600" indent="-228600"/>
            <a:r>
              <a:rPr lang="en-US">
                <a:latin typeface="Times New Roman" charset="0"/>
              </a:rPr>
              <a:t>The analogy is the English subject: In elementary school, english was about learning the grammar – nouns, verbs, sentences; but in secondary and certainly in university, english develops into writing styles and understanding literature. (Example: Remember trying to read Bowman</a:t>
            </a:r>
            <a:r>
              <a:rPr lang="ja-JP" altLang="en-US">
                <a:latin typeface="Times New Roman" charset="0"/>
              </a:rPr>
              <a:t>’</a:t>
            </a:r>
            <a:r>
              <a:rPr lang="en-US" altLang="ja-JP">
                <a:latin typeface="Times New Roman" charset="0"/>
              </a:rPr>
              <a:t>s final report!)</a:t>
            </a:r>
            <a:endParaRPr lang="en-US">
              <a:latin typeface="Times New Roman"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E6ABC0BB-CA1A-BB43-A350-E4D9F315DE1E}" type="slidenum">
              <a:rPr lang="en-US" sz="1300"/>
              <a:pPr/>
              <a:t>24</a:t>
            </a:fld>
            <a:endParaRPr lang="en-US" sz="1300"/>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28600" indent="-228600"/>
            <a:endParaRPr lang="en-US" dirty="0">
              <a:latin typeface="Times New Roman"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7C99338D-DB7E-8642-A95B-04009F629C5C}" type="slidenum">
              <a:rPr lang="en-US" sz="1300"/>
              <a:pPr/>
              <a:t>25</a:t>
            </a:fld>
            <a:endParaRPr lang="en-US" sz="1300"/>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latin typeface="Times New Roman" charset="0"/>
              </a:rPr>
              <a:t>Time for </a:t>
            </a:r>
            <a:r>
              <a:rPr lang="en-US" dirty="0" smtClean="0">
                <a:latin typeface="Times New Roman" charset="0"/>
              </a:rPr>
              <a:t>formalizing </a:t>
            </a:r>
            <a:r>
              <a:rPr lang="en-US" dirty="0">
                <a:latin typeface="Times New Roman" charset="0"/>
              </a:rPr>
              <a:t>requirements. Our first definition.</a:t>
            </a:r>
          </a:p>
          <a:p>
            <a:endParaRPr lang="en-US" dirty="0">
              <a:latin typeface="Times New Roman" charset="0"/>
            </a:endParaRPr>
          </a:p>
          <a:p>
            <a:r>
              <a:rPr lang="en-US" dirty="0">
                <a:latin typeface="Times New Roman" charset="0"/>
              </a:rPr>
              <a:t>Functional: Read definition and add …. </a:t>
            </a:r>
            <a:r>
              <a:rPr lang="ja-JP" altLang="en-US">
                <a:latin typeface="Times New Roman" charset="0"/>
              </a:rPr>
              <a:t>“</a:t>
            </a:r>
            <a:r>
              <a:rPr lang="en-US" altLang="ja-JP" dirty="0">
                <a:latin typeface="Times New Roman" charset="0"/>
              </a:rPr>
              <a:t>independent of its implementation</a:t>
            </a:r>
            <a:r>
              <a:rPr lang="ja-JP" altLang="en-US">
                <a:latin typeface="Times New Roman" charset="0"/>
              </a:rPr>
              <a:t>”</a:t>
            </a:r>
            <a:r>
              <a:rPr lang="en-US" altLang="ja-JP" dirty="0">
                <a:latin typeface="Times New Roman" charset="0"/>
              </a:rPr>
              <a:t> (Again, what not how)</a:t>
            </a:r>
          </a:p>
          <a:p>
            <a:endParaRPr lang="en-US" dirty="0">
              <a:latin typeface="Times New Roman" charset="0"/>
            </a:endParaRPr>
          </a:p>
          <a:p>
            <a:r>
              <a:rPr lang="en-US" dirty="0">
                <a:latin typeface="Times New Roman" charset="0"/>
              </a:rPr>
              <a:t>Nonfunctional: Classifications on next page</a:t>
            </a:r>
          </a:p>
          <a:p>
            <a:endParaRPr lang="en-US" dirty="0">
              <a:latin typeface="Times New Roman" charset="0"/>
            </a:endParaRPr>
          </a:p>
          <a:p>
            <a:r>
              <a:rPr lang="en-US" dirty="0">
                <a:latin typeface="Times New Roman" charset="0"/>
              </a:rPr>
              <a:t>In the book, there are also pseudo-requirements: Those imposed by the client that restrict the implementation of a system (implementation language, platform).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33BB1FDD-4DE9-2D47-B495-9B1E9515162F}" type="slidenum">
              <a:rPr lang="en-US" sz="1300"/>
              <a:pPr/>
              <a:t>26</a:t>
            </a:fld>
            <a:endParaRPr lang="en-US" sz="1300"/>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C3D15CBE-8FD6-DE4F-8D65-7E5BEB76B586}" type="slidenum">
              <a:rPr lang="en-US" sz="1300"/>
              <a:pPr/>
              <a:t>27</a:t>
            </a:fld>
            <a:endParaRPr lang="en-US" sz="130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E3E2A912-1FEE-5842-81B4-5178DD7D1686}" type="slidenum">
              <a:rPr lang="en-US" sz="1300"/>
              <a:pPr/>
              <a:t>28</a:t>
            </a:fld>
            <a:endParaRPr lang="en-US" sz="1300"/>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D13D718D-750E-B34C-AE03-60B371373E12}" type="slidenum">
              <a:rPr lang="en-US" sz="1300"/>
              <a:pPr/>
              <a:t>29</a:t>
            </a:fld>
            <a:endParaRPr lang="en-US" sz="1300"/>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28600" indent="-228600"/>
            <a:r>
              <a:rPr lang="en-US">
                <a:latin typeface="Times New Roman" charset="0"/>
              </a:rPr>
              <a:t>Sommerville, Software Engineering, 2000</a:t>
            </a:r>
          </a:p>
          <a:p>
            <a:pPr marL="228600" indent="-228600"/>
            <a:endParaRPr lang="en-US">
              <a:latin typeface="Times New Roman" charset="0"/>
            </a:endParaRPr>
          </a:p>
          <a:p>
            <a:pPr marL="228600" indent="-228600">
              <a:buFontTx/>
              <a:buAutoNum type="arabicParenR"/>
            </a:pPr>
            <a:r>
              <a:rPr lang="en-US">
                <a:latin typeface="Times New Roman" charset="0"/>
              </a:rPr>
              <a:t>Note the close correlation with the previous taxonomy</a:t>
            </a:r>
          </a:p>
          <a:p>
            <a:pPr marL="228600" indent="-228600">
              <a:buFontTx/>
              <a:buAutoNum type="arabicParenR"/>
            </a:pPr>
            <a:r>
              <a:rPr lang="en-US">
                <a:latin typeface="Times New Roman" charset="0"/>
              </a:rPr>
              <a:t> Think about the amount of thought put into developing this taxonomy, an indicator of the importance of requirements.</a:t>
            </a:r>
          </a:p>
          <a:p>
            <a:pPr marL="228600" indent="-228600"/>
            <a:endParaRPr lang="en-US">
              <a:latin typeface="Times New Roman"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DC166103-8FCE-E94C-92EE-57D7A78224A3}" type="slidenum">
              <a:rPr lang="en-US" sz="1300"/>
              <a:pPr/>
              <a:t>30</a:t>
            </a:fld>
            <a:endParaRPr lang="en-US" sz="1300"/>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Times New Roman" charset="0"/>
              </a:rPr>
              <a:t>Guess the type</a:t>
            </a:r>
          </a:p>
          <a:p>
            <a:endParaRPr lang="en-US">
              <a:latin typeface="Times New Roman" charset="0"/>
            </a:endParaRPr>
          </a:p>
          <a:p>
            <a:endParaRPr lang="en-US">
              <a:latin typeface="Times New Roman" charset="0"/>
            </a:endParaRPr>
          </a:p>
          <a:p>
            <a:pPr>
              <a:buFontTx/>
              <a:buChar char="-"/>
            </a:pPr>
            <a:r>
              <a:rPr lang="en-US">
                <a:latin typeface="Times New Roman" charset="0"/>
              </a:rPr>
              <a:t>performance</a:t>
            </a:r>
          </a:p>
          <a:p>
            <a:pPr>
              <a:buFontTx/>
              <a:buChar char="-"/>
            </a:pPr>
            <a:r>
              <a:rPr lang="en-US">
                <a:latin typeface="Times New Roman" charset="0"/>
              </a:rPr>
              <a:t>operational</a:t>
            </a:r>
          </a:p>
          <a:p>
            <a:pPr>
              <a:buFontTx/>
              <a:buChar char="-"/>
            </a:pPr>
            <a:r>
              <a:rPr lang="en-US">
                <a:latin typeface="Times New Roman" charset="0"/>
              </a:rPr>
              <a:t>usability</a:t>
            </a:r>
          </a:p>
          <a:p>
            <a:pPr>
              <a:buFontTx/>
              <a:buChar char="-"/>
            </a:pPr>
            <a:r>
              <a:rPr lang="en-US">
                <a:latin typeface="Times New Roman" charset="0"/>
              </a:rPr>
              <a:t>security</a:t>
            </a:r>
          </a:p>
          <a:p>
            <a:pPr>
              <a:buFontTx/>
              <a:buChar char="-"/>
            </a:pPr>
            <a:r>
              <a:rPr lang="en-US">
                <a:latin typeface="Times New Roman" charset="0"/>
              </a:rPr>
              <a:t>maintainability/portability</a:t>
            </a:r>
          </a:p>
          <a:p>
            <a:endParaRPr lang="en-US">
              <a:latin typeface="Times New Roman"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D95394B8-EB61-C143-8E7C-1CEEA0598673}" type="slidenum">
              <a:rPr lang="en-US" sz="1300"/>
              <a:pPr/>
              <a:t>31</a:t>
            </a:fld>
            <a:endParaRPr lang="en-US" sz="1300"/>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9DBA6A85-C9C8-F44E-BEED-602D4CE0DF69}" type="slidenum">
              <a:rPr lang="en-US" sz="1300"/>
              <a:pPr/>
              <a:t>32</a:t>
            </a:fld>
            <a:endParaRPr lang="en-US" sz="1300"/>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910783C0-6BF1-774F-8958-30C0AD70CED0}" type="slidenum">
              <a:rPr lang="en-US" sz="1300"/>
              <a:pPr/>
              <a:t>33</a:t>
            </a:fld>
            <a:endParaRPr lang="en-US" sz="1300"/>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Times New Roman" charset="0"/>
              </a:rPr>
              <a:t>Sommerville, Software Engineering. 2000</a:t>
            </a:r>
          </a:p>
          <a:p>
            <a:r>
              <a:rPr lang="en-US">
                <a:latin typeface="Times New Roman" charset="0"/>
              </a:rPr>
              <a:t>Using metrics helps make NF requirements verifiable (previous slide)</a:t>
            </a:r>
          </a:p>
          <a:p>
            <a:endParaRPr lang="en-US">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56FBC93B-F6B0-6F4F-9CD8-3643D647EFF7}" type="slidenum">
              <a:rPr lang="en-US" sz="1300"/>
              <a:pPr/>
              <a:t>3</a:t>
            </a:fld>
            <a:endParaRPr lang="en-US" sz="130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Times New Roman" charset="0"/>
              </a:rPr>
              <a:t>Read Lethbridge, with blue words explained by the comments.</a:t>
            </a:r>
          </a:p>
          <a:p>
            <a:r>
              <a:rPr lang="en-US">
                <a:latin typeface="Times New Roman" charset="0"/>
              </a:rPr>
              <a:t>Read Dutoit, showing how customer acceptance is again put forth as central.</a:t>
            </a:r>
          </a:p>
          <a:p>
            <a:endParaRPr lang="en-US">
              <a:latin typeface="Times New Roman" charset="0"/>
            </a:endParaRPr>
          </a:p>
          <a:p>
            <a:endParaRPr lang="en-US">
              <a:latin typeface="Times New Roman"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9C4D1662-48A0-D14A-A2FE-2635FCC264B9}" type="slidenum">
              <a:rPr lang="en-US" sz="1300"/>
              <a:pPr/>
              <a:t>34</a:t>
            </a:fld>
            <a:endParaRPr lang="en-US" sz="1300"/>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28600" indent="-228600"/>
            <a:r>
              <a:rPr lang="en-US">
                <a:latin typeface="Times New Roman" charset="0"/>
              </a:rPr>
              <a:t>In this section, we address the first phase of a software engineering projects you see in the third bullet, under the Unified Software Process, this does make use of use-cases.</a:t>
            </a:r>
          </a:p>
          <a:p>
            <a:pPr marL="228600" indent="-228600"/>
            <a:r>
              <a:rPr lang="en-US">
                <a:latin typeface="Times New Roman" charset="0"/>
              </a:rPr>
              <a:t>We will review use-cases, but I hope to show you also </a:t>
            </a:r>
          </a:p>
          <a:p>
            <a:pPr marL="228600" indent="-228600">
              <a:buFontTx/>
              <a:buAutoNum type="arabicParenR"/>
            </a:pPr>
            <a:r>
              <a:rPr lang="en-US">
                <a:latin typeface="Times New Roman" charset="0"/>
              </a:rPr>
              <a:t>Use-cases are one part of the elicitation process (it</a:t>
            </a:r>
            <a:r>
              <a:rPr lang="ja-JP" altLang="en-US">
                <a:latin typeface="Times New Roman" charset="0"/>
              </a:rPr>
              <a:t>’</a:t>
            </a:r>
            <a:r>
              <a:rPr lang="en-US" altLang="ja-JP">
                <a:latin typeface="Times New Roman" charset="0"/>
              </a:rPr>
              <a:t>s a methodology)</a:t>
            </a:r>
          </a:p>
          <a:p>
            <a:pPr marL="228600" indent="-228600">
              <a:buFontTx/>
              <a:buAutoNum type="arabicParenR"/>
            </a:pPr>
            <a:r>
              <a:rPr lang="en-US">
                <a:latin typeface="Times New Roman" charset="0"/>
              </a:rPr>
              <a:t>There is a process for deriving use-cases (where process is the key to engineering, especially in the large scale) and </a:t>
            </a:r>
          </a:p>
          <a:p>
            <a:pPr marL="228600" indent="-228600">
              <a:buFontTx/>
              <a:buAutoNum type="arabicParenR"/>
            </a:pPr>
            <a:r>
              <a:rPr lang="en-US">
                <a:latin typeface="Times New Roman" charset="0"/>
              </a:rPr>
              <a:t> there is a difference between syntactically correct use-cases and good ones and to even go further, useful ones! (Example: Bowman/Donovan 4</a:t>
            </a:r>
            <a:r>
              <a:rPr lang="en-US" baseline="30000">
                <a:latin typeface="Times New Roman" charset="0"/>
              </a:rPr>
              <a:t>th</a:t>
            </a:r>
            <a:r>
              <a:rPr lang="en-US">
                <a:latin typeface="Times New Roman" charset="0"/>
              </a:rPr>
              <a:t> year project: over-engineered). </a:t>
            </a:r>
          </a:p>
          <a:p>
            <a:pPr marL="228600" indent="-228600"/>
            <a:r>
              <a:rPr lang="en-US">
                <a:latin typeface="Times New Roman" charset="0"/>
              </a:rPr>
              <a:t>The analogy is the English subject: In elementary school, english was about learning the grammar – nouns, verbs, sentences; but in secondary and certainly in university, english develops into writing styles and understanding literature. (Example: Remember trying to read Bowman</a:t>
            </a:r>
            <a:r>
              <a:rPr lang="ja-JP" altLang="en-US">
                <a:latin typeface="Times New Roman" charset="0"/>
              </a:rPr>
              <a:t>’</a:t>
            </a:r>
            <a:r>
              <a:rPr lang="en-US" altLang="ja-JP">
                <a:latin typeface="Times New Roman" charset="0"/>
              </a:rPr>
              <a:t>s final report!)</a:t>
            </a:r>
            <a:endParaRPr lang="en-US">
              <a:latin typeface="Times New Roman"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303BF7AE-4764-EE41-84BB-BFD395E5C76C}" type="slidenum">
              <a:rPr lang="en-US" sz="1300"/>
              <a:pPr/>
              <a:t>35</a:t>
            </a:fld>
            <a:endParaRPr lang="en-US" sz="1300"/>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DBB79F82-1FD9-844A-B345-451B64F4BCF2}" type="slidenum">
              <a:rPr lang="en-US" sz="1300"/>
              <a:pPr/>
              <a:t>36</a:t>
            </a:fld>
            <a:endParaRPr lang="en-US" sz="1300"/>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buFontTx/>
              <a:buChar char="-"/>
            </a:pPr>
            <a:r>
              <a:rPr lang="en-US" dirty="0">
                <a:latin typeface="Times New Roman" charset="0"/>
              </a:rPr>
              <a:t>This is an example of the difficulty and I</a:t>
            </a:r>
            <a:r>
              <a:rPr lang="ja-JP" altLang="en-US">
                <a:latin typeface="Times New Roman" charset="0"/>
              </a:rPr>
              <a:t>’</a:t>
            </a:r>
            <a:r>
              <a:rPr lang="en-US" altLang="ja-JP" dirty="0">
                <a:latin typeface="Times New Roman" charset="0"/>
              </a:rPr>
              <a:t>m not going to give you one correct answer!</a:t>
            </a:r>
          </a:p>
          <a:p>
            <a:pPr>
              <a:buFontTx/>
              <a:buChar char="-"/>
            </a:pPr>
            <a:r>
              <a:rPr lang="en-US" dirty="0">
                <a:latin typeface="Times New Roman" charset="0"/>
              </a:rPr>
              <a:t>Let</a:t>
            </a:r>
            <a:r>
              <a:rPr lang="ja-JP" altLang="en-US">
                <a:latin typeface="Times New Roman" charset="0"/>
              </a:rPr>
              <a:t>’</a:t>
            </a:r>
            <a:r>
              <a:rPr lang="en-US" altLang="ja-JP" dirty="0">
                <a:latin typeface="Times New Roman" charset="0"/>
              </a:rPr>
              <a:t>s get the easy part done first: Obviously, the currency exchange database is outside the system. Our system will simply query it (</a:t>
            </a:r>
            <a:r>
              <a:rPr lang="en-US" altLang="ja-JP" dirty="0" err="1">
                <a:latin typeface="Times New Roman" charset="0"/>
              </a:rPr>
              <a:t>ie</a:t>
            </a:r>
            <a:r>
              <a:rPr lang="en-US" altLang="ja-JP" dirty="0">
                <a:latin typeface="Times New Roman" charset="0"/>
              </a:rPr>
              <a:t>. It is an actor)</a:t>
            </a:r>
          </a:p>
          <a:p>
            <a:pPr>
              <a:buFontTx/>
              <a:buChar char="-"/>
            </a:pPr>
            <a:r>
              <a:rPr lang="en-US" dirty="0">
                <a:latin typeface="Times New Roman" charset="0"/>
              </a:rPr>
              <a:t>What about the inventory/price database: </a:t>
            </a:r>
          </a:p>
          <a:p>
            <a:pPr lvl="1">
              <a:buFontTx/>
              <a:buChar char="-"/>
            </a:pPr>
            <a:r>
              <a:rPr lang="en-US" dirty="0">
                <a:latin typeface="Times New Roman" charset="0"/>
              </a:rPr>
              <a:t>It</a:t>
            </a:r>
            <a:r>
              <a:rPr lang="ja-JP" altLang="en-US">
                <a:latin typeface="Times New Roman" charset="0"/>
              </a:rPr>
              <a:t>’</a:t>
            </a:r>
            <a:r>
              <a:rPr lang="en-US" altLang="ja-JP" dirty="0">
                <a:latin typeface="Times New Roman" charset="0"/>
              </a:rPr>
              <a:t>s whole raison d</a:t>
            </a:r>
            <a:r>
              <a:rPr lang="ja-JP" altLang="en-US">
                <a:latin typeface="Times New Roman" charset="0"/>
              </a:rPr>
              <a:t>’</a:t>
            </a:r>
            <a:r>
              <a:rPr lang="en-US" altLang="ja-JP" dirty="0" err="1">
                <a:latin typeface="Times New Roman" charset="0"/>
              </a:rPr>
              <a:t>etre</a:t>
            </a:r>
            <a:r>
              <a:rPr lang="en-US" altLang="ja-JP" dirty="0">
                <a:latin typeface="Times New Roman" charset="0"/>
              </a:rPr>
              <a:t> is to hold the data created/updated/accessed by our system. It is not for </a:t>
            </a:r>
            <a:r>
              <a:rPr lang="ja-JP" altLang="en-US">
                <a:latin typeface="Times New Roman" charset="0"/>
              </a:rPr>
              <a:t>“</a:t>
            </a:r>
            <a:r>
              <a:rPr lang="en-US" altLang="ja-JP" dirty="0">
                <a:latin typeface="Times New Roman" charset="0"/>
              </a:rPr>
              <a:t>outside</a:t>
            </a:r>
            <a:r>
              <a:rPr lang="ja-JP" altLang="en-US">
                <a:latin typeface="Times New Roman" charset="0"/>
              </a:rPr>
              <a:t>”</a:t>
            </a:r>
            <a:r>
              <a:rPr lang="en-US" altLang="ja-JP" dirty="0">
                <a:latin typeface="Times New Roman" charset="0"/>
              </a:rPr>
              <a:t> use. It</a:t>
            </a:r>
            <a:r>
              <a:rPr lang="ja-JP" altLang="en-US">
                <a:latin typeface="Times New Roman" charset="0"/>
              </a:rPr>
              <a:t>’</a:t>
            </a:r>
            <a:r>
              <a:rPr lang="en-US" altLang="ja-JP" dirty="0">
                <a:latin typeface="Times New Roman" charset="0"/>
              </a:rPr>
              <a:t>s an internal database</a:t>
            </a:r>
          </a:p>
          <a:p>
            <a:pPr lvl="1">
              <a:buFontTx/>
              <a:buChar char="-"/>
            </a:pPr>
            <a:r>
              <a:rPr lang="en-US" dirty="0">
                <a:latin typeface="Times New Roman" charset="0"/>
              </a:rPr>
              <a:t>But our system is going to need access control, concurrency and transactional control…. all features commonly provided by commercial off-the-shelf DBMS. Our system won</a:t>
            </a:r>
            <a:r>
              <a:rPr lang="ja-JP" altLang="en-US">
                <a:latin typeface="Times New Roman" charset="0"/>
              </a:rPr>
              <a:t>’</a:t>
            </a:r>
            <a:r>
              <a:rPr lang="en-US" altLang="ja-JP" dirty="0">
                <a:latin typeface="Times New Roman" charset="0"/>
              </a:rPr>
              <a:t>t re-invent the wheel. It will purchase Oracle and simply create a new schema. But in requirements, we</a:t>
            </a:r>
            <a:r>
              <a:rPr lang="ja-JP" altLang="en-US">
                <a:latin typeface="Times New Roman" charset="0"/>
              </a:rPr>
              <a:t>’</a:t>
            </a:r>
            <a:r>
              <a:rPr lang="en-US" altLang="ja-JP" dirty="0">
                <a:latin typeface="Times New Roman" charset="0"/>
              </a:rPr>
              <a:t>re supposed to talk about What not How!</a:t>
            </a:r>
          </a:p>
          <a:p>
            <a:pPr lvl="1">
              <a:buFontTx/>
              <a:buChar char="-"/>
            </a:pPr>
            <a:r>
              <a:rPr lang="en-US" dirty="0">
                <a:latin typeface="Times New Roman" charset="0"/>
              </a:rPr>
              <a:t>So, internal or external ? Where is the boundary ? What is the actor ?</a:t>
            </a:r>
          </a:p>
          <a:p>
            <a:pPr lvl="2">
              <a:buFontTx/>
              <a:buChar char="-"/>
            </a:pPr>
            <a:r>
              <a:rPr lang="en-US" dirty="0">
                <a:latin typeface="Times New Roman" charset="0"/>
              </a:rPr>
              <a:t>If inventory is internal: then store</a:t>
            </a:r>
            <a:r>
              <a:rPr lang="ja-JP" altLang="en-US">
                <a:latin typeface="Times New Roman" charset="0"/>
              </a:rPr>
              <a:t>’</a:t>
            </a:r>
            <a:r>
              <a:rPr lang="en-US" altLang="ja-JP" dirty="0">
                <a:latin typeface="Times New Roman" charset="0"/>
              </a:rPr>
              <a:t>s scope includes </a:t>
            </a:r>
            <a:r>
              <a:rPr lang="ja-JP" altLang="en-US">
                <a:latin typeface="Times New Roman" charset="0"/>
              </a:rPr>
              <a:t>“</a:t>
            </a:r>
            <a:r>
              <a:rPr lang="en-US" altLang="ja-JP" dirty="0">
                <a:latin typeface="Times New Roman" charset="0"/>
              </a:rPr>
              <a:t>shelf stocking</a:t>
            </a:r>
            <a:r>
              <a:rPr lang="ja-JP" altLang="en-US">
                <a:latin typeface="Times New Roman" charset="0"/>
              </a:rPr>
              <a:t>”</a:t>
            </a:r>
            <a:r>
              <a:rPr lang="en-US" altLang="ja-JP" dirty="0">
                <a:latin typeface="Times New Roman" charset="0"/>
              </a:rPr>
              <a:t> functionality and would need an interface to a </a:t>
            </a:r>
            <a:r>
              <a:rPr lang="ja-JP" altLang="en-US">
                <a:latin typeface="Times New Roman" charset="0"/>
              </a:rPr>
              <a:t>“</a:t>
            </a:r>
            <a:r>
              <a:rPr lang="en-US" altLang="ja-JP" dirty="0">
                <a:latin typeface="Times New Roman" charset="0"/>
              </a:rPr>
              <a:t>store employee</a:t>
            </a:r>
            <a:r>
              <a:rPr lang="ja-JP" altLang="en-US">
                <a:latin typeface="Times New Roman" charset="0"/>
              </a:rPr>
              <a:t>”</a:t>
            </a:r>
            <a:r>
              <a:rPr lang="en-US" altLang="ja-JP" dirty="0">
                <a:latin typeface="Times New Roman" charset="0"/>
              </a:rPr>
              <a:t> entity</a:t>
            </a:r>
          </a:p>
          <a:p>
            <a:pPr lvl="2">
              <a:buFontTx/>
              <a:buChar char="-"/>
            </a:pPr>
            <a:r>
              <a:rPr lang="en-US" dirty="0">
                <a:latin typeface="Times New Roman" charset="0"/>
              </a:rPr>
              <a:t>If inventory is external, stocking the store is outside the store</a:t>
            </a:r>
            <a:r>
              <a:rPr lang="ja-JP" altLang="en-US">
                <a:latin typeface="Times New Roman" charset="0"/>
              </a:rPr>
              <a:t>’</a:t>
            </a:r>
            <a:r>
              <a:rPr lang="en-US" altLang="ja-JP" dirty="0">
                <a:latin typeface="Times New Roman" charset="0"/>
              </a:rPr>
              <a:t>s scope.</a:t>
            </a:r>
          </a:p>
          <a:p>
            <a:pPr>
              <a:buFontTx/>
              <a:buChar char="-"/>
            </a:pPr>
            <a:r>
              <a:rPr lang="en-US" altLang="ja-JP" dirty="0">
                <a:latin typeface="Times New Roman" charset="0"/>
              </a:rPr>
              <a:t>If the goal is to design only the software for the system which uses in turn an Oracle database management system, then I would agree that the Oracle database is outside the system (an external actor). The use cases of the system would not describe the *internal functionality* of the Oracle DBMS, only that of the inventory system.  … The quality of service (</a:t>
            </a:r>
            <a:r>
              <a:rPr lang="en-US" altLang="ja-JP" dirty="0" err="1">
                <a:latin typeface="Times New Roman" charset="0"/>
              </a:rPr>
              <a:t>QoS</a:t>
            </a:r>
            <a:r>
              <a:rPr lang="en-US" altLang="ja-JP" dirty="0">
                <a:latin typeface="Times New Roman" charset="0"/>
              </a:rPr>
              <a:t>) of the inventory system depends on a) its own quality and b) the </a:t>
            </a:r>
            <a:r>
              <a:rPr lang="en-US" altLang="ja-JP" dirty="0" err="1">
                <a:latin typeface="Times New Roman" charset="0"/>
              </a:rPr>
              <a:t>QoS</a:t>
            </a:r>
            <a:r>
              <a:rPr lang="en-US" altLang="ja-JP" dirty="0">
                <a:latin typeface="Times New Roman" charset="0"/>
              </a:rPr>
              <a:t> offered by the external system (</a:t>
            </a:r>
            <a:r>
              <a:rPr lang="en-US" altLang="ja-JP" dirty="0" err="1">
                <a:latin typeface="Times New Roman" charset="0"/>
              </a:rPr>
              <a:t>ie</a:t>
            </a:r>
            <a:r>
              <a:rPr lang="en-US" altLang="ja-JP" dirty="0">
                <a:latin typeface="Times New Roman" charset="0"/>
              </a:rPr>
              <a:t>. the Oracle DBMS). (</a:t>
            </a:r>
            <a:r>
              <a:rPr lang="en-US" altLang="ja-JP" b="1" dirty="0">
                <a:latin typeface="Times New Roman" charset="0"/>
              </a:rPr>
              <a:t>DB is actor, but schema definition inside system</a:t>
            </a:r>
            <a:r>
              <a:rPr lang="en-US" altLang="ja-JP" dirty="0">
                <a:latin typeface="Times New Roman" charset="0"/>
              </a:rPr>
              <a:t>)</a:t>
            </a:r>
          </a:p>
          <a:p>
            <a:pPr>
              <a:buFontTx/>
              <a:buChar char="-"/>
            </a:pPr>
            <a:r>
              <a:rPr lang="en-US" dirty="0">
                <a:latin typeface="Times New Roman" charset="0"/>
              </a:rPr>
              <a:t>It is </a:t>
            </a:r>
            <a:r>
              <a:rPr lang="en-US" b="1" dirty="0">
                <a:latin typeface="Times New Roman" charset="0"/>
              </a:rPr>
              <a:t>also</a:t>
            </a:r>
            <a:r>
              <a:rPr lang="en-US" dirty="0">
                <a:latin typeface="Times New Roman" charset="0"/>
              </a:rPr>
              <a:t> correct to say the </a:t>
            </a:r>
            <a:r>
              <a:rPr lang="en-US" dirty="0" smtClean="0">
                <a:latin typeface="Times New Roman" charset="0"/>
              </a:rPr>
              <a:t>Oracle </a:t>
            </a:r>
            <a:r>
              <a:rPr lang="en-US" dirty="0">
                <a:latin typeface="Times New Roman" charset="0"/>
              </a:rPr>
              <a:t>database (which is configured and managed locally) is </a:t>
            </a:r>
            <a:r>
              <a:rPr lang="ja-JP" altLang="en-US">
                <a:latin typeface="Times New Roman" charset="0"/>
              </a:rPr>
              <a:t>“</a:t>
            </a:r>
            <a:r>
              <a:rPr lang="en-US" altLang="ja-JP" dirty="0">
                <a:latin typeface="Times New Roman" charset="0"/>
              </a:rPr>
              <a:t>less external</a:t>
            </a:r>
            <a:r>
              <a:rPr lang="ja-JP" altLang="en-US">
                <a:latin typeface="Times New Roman" charset="0"/>
              </a:rPr>
              <a:t>”</a:t>
            </a:r>
            <a:r>
              <a:rPr lang="en-US" altLang="ja-JP" dirty="0">
                <a:latin typeface="Times New Roman" charset="0"/>
              </a:rPr>
              <a:t> than the currency database which is obviously external and not at all under our control. There are no degrees of </a:t>
            </a:r>
            <a:r>
              <a:rPr lang="ja-JP" altLang="en-US">
                <a:latin typeface="Times New Roman" charset="0"/>
              </a:rPr>
              <a:t>“</a:t>
            </a:r>
            <a:r>
              <a:rPr lang="en-US" altLang="ja-JP" dirty="0">
                <a:latin typeface="Times New Roman" charset="0"/>
              </a:rPr>
              <a:t>more external</a:t>
            </a:r>
            <a:r>
              <a:rPr lang="ja-JP" altLang="en-US">
                <a:latin typeface="Times New Roman" charset="0"/>
              </a:rPr>
              <a:t>”</a:t>
            </a:r>
            <a:r>
              <a:rPr lang="en-US" altLang="ja-JP" dirty="0">
                <a:latin typeface="Times New Roman" charset="0"/>
              </a:rPr>
              <a:t> and </a:t>
            </a:r>
            <a:r>
              <a:rPr lang="ja-JP" altLang="en-US">
                <a:latin typeface="Times New Roman" charset="0"/>
              </a:rPr>
              <a:t>“</a:t>
            </a:r>
            <a:r>
              <a:rPr lang="en-US" altLang="ja-JP" dirty="0">
                <a:latin typeface="Times New Roman" charset="0"/>
              </a:rPr>
              <a:t>less external</a:t>
            </a:r>
            <a:r>
              <a:rPr lang="ja-JP" altLang="en-US">
                <a:latin typeface="Times New Roman" charset="0"/>
              </a:rPr>
              <a:t>”</a:t>
            </a:r>
            <a:r>
              <a:rPr lang="en-US" altLang="ja-JP" dirty="0">
                <a:latin typeface="Times New Roman" charset="0"/>
              </a:rPr>
              <a:t>, though. A solution that includes the DB inside the system could also work </a:t>
            </a:r>
            <a:r>
              <a:rPr lang="en-US" altLang="ja-JP" b="1" dirty="0">
                <a:latin typeface="Times New Roman" charset="0"/>
              </a:rPr>
              <a:t>but</a:t>
            </a:r>
            <a:r>
              <a:rPr lang="en-US" altLang="ja-JP" dirty="0">
                <a:latin typeface="Times New Roman" charset="0"/>
              </a:rPr>
              <a:t> it has to be clear the </a:t>
            </a:r>
            <a:r>
              <a:rPr lang="en-US" altLang="ja-JP" dirty="0" err="1">
                <a:latin typeface="Times New Roman" charset="0"/>
              </a:rPr>
              <a:t>the</a:t>
            </a:r>
            <a:r>
              <a:rPr lang="en-US" altLang="ja-JP" dirty="0">
                <a:latin typeface="Times New Roman" charset="0"/>
              </a:rPr>
              <a:t> DB is a component which is being </a:t>
            </a:r>
            <a:r>
              <a:rPr lang="en-US" altLang="ja-JP" dirty="0" smtClean="0">
                <a:latin typeface="Times New Roman" charset="0"/>
              </a:rPr>
              <a:t>used </a:t>
            </a:r>
            <a:r>
              <a:rPr lang="en-US" altLang="ja-JP" dirty="0">
                <a:latin typeface="Times New Roman" charset="0"/>
              </a:rPr>
              <a:t>(</a:t>
            </a:r>
            <a:r>
              <a:rPr lang="en-US" altLang="ja-JP" dirty="0" err="1">
                <a:latin typeface="Times New Roman" charset="0"/>
              </a:rPr>
              <a:t>ie</a:t>
            </a:r>
            <a:r>
              <a:rPr lang="en-US" altLang="ja-JP" dirty="0">
                <a:latin typeface="Times New Roman" charset="0"/>
              </a:rPr>
              <a:t>. configured, deployed locally) but not designed.</a:t>
            </a:r>
            <a:endParaRPr lang="en-US" dirty="0">
              <a:latin typeface="Times New Roman"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A01B3055-DE47-E849-AFD5-AF987D23A19D}" type="slidenum">
              <a:rPr lang="en-US" sz="1300"/>
              <a:pPr/>
              <a:t>39</a:t>
            </a:fld>
            <a:endParaRPr lang="en-US" sz="1300"/>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28600" indent="-228600"/>
            <a:r>
              <a:rPr lang="en-US">
                <a:latin typeface="Times New Roman" charset="0"/>
              </a:rPr>
              <a:t>In this section, we address the first phase of a software engineering projects you see in the third bullet, under the Unified Software Process, this does make use of use-cases.</a:t>
            </a:r>
          </a:p>
          <a:p>
            <a:pPr marL="228600" indent="-228600"/>
            <a:r>
              <a:rPr lang="en-US">
                <a:latin typeface="Times New Roman" charset="0"/>
              </a:rPr>
              <a:t>We will review use-cases, but I hope to show you also </a:t>
            </a:r>
          </a:p>
          <a:p>
            <a:pPr marL="228600" indent="-228600">
              <a:buFontTx/>
              <a:buAutoNum type="arabicParenR"/>
            </a:pPr>
            <a:r>
              <a:rPr lang="en-US">
                <a:latin typeface="Times New Roman" charset="0"/>
              </a:rPr>
              <a:t>Use-cases are one part of the elicitation process (it</a:t>
            </a:r>
            <a:r>
              <a:rPr lang="ja-JP" altLang="en-US">
                <a:latin typeface="Times New Roman" charset="0"/>
              </a:rPr>
              <a:t>’</a:t>
            </a:r>
            <a:r>
              <a:rPr lang="en-US" altLang="ja-JP">
                <a:latin typeface="Times New Roman" charset="0"/>
              </a:rPr>
              <a:t>s a methodology)</a:t>
            </a:r>
          </a:p>
          <a:p>
            <a:pPr marL="228600" indent="-228600">
              <a:buFontTx/>
              <a:buAutoNum type="arabicParenR"/>
            </a:pPr>
            <a:r>
              <a:rPr lang="en-US">
                <a:latin typeface="Times New Roman" charset="0"/>
              </a:rPr>
              <a:t>There is a process for deriving use-cases (where process is the key to engineering, especially in the large scale) and </a:t>
            </a:r>
          </a:p>
          <a:p>
            <a:pPr marL="228600" indent="-228600">
              <a:buFontTx/>
              <a:buAutoNum type="arabicParenR"/>
            </a:pPr>
            <a:r>
              <a:rPr lang="en-US">
                <a:latin typeface="Times New Roman" charset="0"/>
              </a:rPr>
              <a:t> there is a difference between syntactically correct use-cases and good ones and to even go further, useful ones! (Example: Bowman/Donovan 4</a:t>
            </a:r>
            <a:r>
              <a:rPr lang="en-US" baseline="30000">
                <a:latin typeface="Times New Roman" charset="0"/>
              </a:rPr>
              <a:t>th</a:t>
            </a:r>
            <a:r>
              <a:rPr lang="en-US">
                <a:latin typeface="Times New Roman" charset="0"/>
              </a:rPr>
              <a:t> year project: over-engineered). </a:t>
            </a:r>
          </a:p>
          <a:p>
            <a:pPr marL="228600" indent="-228600"/>
            <a:r>
              <a:rPr lang="en-US">
                <a:latin typeface="Times New Roman" charset="0"/>
              </a:rPr>
              <a:t>The analogy is the English subject: In elementary school, english was about learning the grammar – nouns, verbs, sentences; but in secondary and certainly in university, english develops into writing styles and understanding literature. (Example: Remember trying to read Bowman</a:t>
            </a:r>
            <a:r>
              <a:rPr lang="ja-JP" altLang="en-US">
                <a:latin typeface="Times New Roman" charset="0"/>
              </a:rPr>
              <a:t>’</a:t>
            </a:r>
            <a:r>
              <a:rPr lang="en-US" altLang="ja-JP">
                <a:latin typeface="Times New Roman" charset="0"/>
              </a:rPr>
              <a:t>s final report!)</a:t>
            </a:r>
            <a:endParaRPr lang="en-US">
              <a:latin typeface="Times New Roman"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FB190339-5266-5A4F-ABA7-33B9748CE083}" type="slidenum">
              <a:rPr lang="en-US" sz="1300"/>
              <a:pPr/>
              <a:t>44</a:t>
            </a:fld>
            <a:endParaRPr lang="en-US" sz="1300"/>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586142C4-DD74-344B-B38A-A64048B1BCA9}" type="slidenum">
              <a:rPr lang="en-US" sz="1300"/>
              <a:pPr/>
              <a:t>45</a:t>
            </a:fld>
            <a:endParaRPr lang="en-US" sz="1300"/>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Times New Roman" charset="0"/>
              </a:rPr>
              <a:t>Variants of this pattern exist …</a:t>
            </a:r>
          </a:p>
          <a:p>
            <a:r>
              <a:rPr lang="en-US">
                <a:latin typeface="Times New Roman" charset="0"/>
              </a:rPr>
              <a:t>Entry and exit conditions enable developers to understand the conditions under which a use case is invoked and the impact of the use case on the environment and system state. </a:t>
            </a:r>
          </a:p>
          <a:p>
            <a:r>
              <a:rPr lang="en-US">
                <a:latin typeface="Times New Roman" charset="0"/>
              </a:rPr>
              <a:t>Describing entry and exit conditions can help identify missing use cases. </a:t>
            </a:r>
          </a:p>
          <a:p>
            <a:r>
              <a:rPr lang="en-US">
                <a:latin typeface="Times New Roman" charset="0"/>
              </a:rPr>
              <a:t>The flow of events describe a series of interactions between actors and the system. This results in decisions regarding the boundary of the system, I.e., which actions are accomplished by the actors and the system. </a:t>
            </a:r>
          </a:p>
          <a:p>
            <a:endParaRPr lang="en-US">
              <a:latin typeface="Times New Roman" charset="0"/>
            </a:endParaRPr>
          </a:p>
          <a:p>
            <a:endParaRPr lang="en-US">
              <a:latin typeface="Times New Roman"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156B65A8-B9CC-0646-9EF9-6CFBEAAF02A2}" type="slidenum">
              <a:rPr lang="en-US" sz="1300"/>
              <a:pPr/>
              <a:t>46</a:t>
            </a:fld>
            <a:endParaRPr lang="en-US" sz="1300"/>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C05E235C-E28C-3E41-87B5-3F2F536FD26F}" type="slidenum">
              <a:rPr lang="en-US" sz="1300"/>
              <a:pPr/>
              <a:t>47</a:t>
            </a:fld>
            <a:endParaRPr lang="en-US" sz="1300"/>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Rot="1" noChangeAspect="1" noChangeArrowheads="1" noTextEdit="1"/>
          </p:cNvSpPr>
          <p:nvPr>
            <p:ph type="sldImg"/>
          </p:nvPr>
        </p:nvSpPr>
        <p:spPr>
          <a:ln/>
        </p:spPr>
      </p:sp>
      <p:sp>
        <p:nvSpPr>
          <p:cNvPr id="9933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Rot="1" noChangeAspect="1" noChangeArrowheads="1" noTextEdit="1"/>
          </p:cNvSpPr>
          <p:nvPr>
            <p:ph type="sldImg"/>
          </p:nvPr>
        </p:nvSpPr>
        <p:spPr>
          <a:ln/>
        </p:spPr>
      </p:sp>
      <p:sp>
        <p:nvSpPr>
          <p:cNvPr id="10342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3C37AB35-4C36-D74E-BA33-6BA1B0705567}" type="slidenum">
              <a:rPr lang="en-US" sz="1300"/>
              <a:pPr/>
              <a:t>5</a:t>
            </a:fld>
            <a:endParaRPr lang="en-US" sz="1300"/>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Times New Roman" charset="0"/>
              </a:rPr>
              <a:t>Requirements versus specifications</a:t>
            </a:r>
          </a:p>
          <a:p>
            <a:r>
              <a:rPr lang="en-US">
                <a:latin typeface="Times New Roman" charset="0"/>
              </a:rPr>
              <a:t>Specifying and implementing a system right based on incorrect/incomplete requirements leads to the wrong system being delivered, though it may be reliable, etc.</a:t>
            </a:r>
          </a:p>
          <a:p>
            <a:r>
              <a:rPr lang="en-US">
                <a:latin typeface="Times New Roman" charset="0"/>
              </a:rPr>
              <a:t>Non-functional: time, memory, but also legacy/environment constraints: prog. Lang, reuse, …</a:t>
            </a:r>
          </a:p>
          <a:p>
            <a:endParaRPr lang="en-US">
              <a:latin typeface="Times New Roman" charset="0"/>
            </a:endParaRPr>
          </a:p>
          <a:p>
            <a:r>
              <a:rPr lang="en-US">
                <a:latin typeface="Times New Roman" charset="0"/>
              </a:rPr>
              <a:t>Gloss over functional/non functional for now.	</a:t>
            </a:r>
          </a:p>
          <a:p>
            <a:r>
              <a:rPr lang="en-US">
                <a:latin typeface="Times New Roman" charset="0"/>
              </a:rPr>
              <a:t>	Emphasize: </a:t>
            </a:r>
            <a:r>
              <a:rPr lang="en-US" b="1">
                <a:latin typeface="Times New Roman" charset="0"/>
              </a:rPr>
              <a:t>Based on user requirements</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Rot="1" noChangeAspect="1" noChangeArrowheads="1" noTextEdit="1"/>
          </p:cNvSpPr>
          <p:nvPr>
            <p:ph type="sldImg"/>
          </p:nvPr>
        </p:nvSpPr>
        <p:spPr>
          <a:ln/>
        </p:spPr>
      </p:sp>
      <p:sp>
        <p:nvSpPr>
          <p:cNvPr id="10547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Rot="1" noChangeAspect="1" noChangeArrowheads="1" noTextEdit="1"/>
          </p:cNvSpPr>
          <p:nvPr>
            <p:ph type="sldImg"/>
          </p:nvPr>
        </p:nvSpPr>
        <p:spPr>
          <a:ln/>
        </p:spPr>
      </p:sp>
      <p:sp>
        <p:nvSpPr>
          <p:cNvPr id="10752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Rot="1" noChangeAspect="1" noChangeArrowheads="1" noTextEdit="1"/>
          </p:cNvSpPr>
          <p:nvPr>
            <p:ph type="sldImg"/>
          </p:nvPr>
        </p:nvSpPr>
        <p:spPr>
          <a:ln/>
        </p:spPr>
      </p:sp>
      <p:sp>
        <p:nvSpPr>
          <p:cNvPr id="10957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Rot="1" noChangeAspect="1" noChangeArrowheads="1" noTextEdit="1"/>
          </p:cNvSpPr>
          <p:nvPr>
            <p:ph type="sldImg"/>
          </p:nvPr>
        </p:nvSpPr>
        <p:spPr>
          <a:ln/>
        </p:spPr>
      </p:sp>
      <p:sp>
        <p:nvSpPr>
          <p:cNvPr id="11161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Grp="1" noRot="1" noChangeAspect="1" noChangeArrowheads="1" noTextEdit="1"/>
          </p:cNvSpPr>
          <p:nvPr>
            <p:ph type="sldImg"/>
          </p:nvPr>
        </p:nvSpPr>
        <p:spPr>
          <a:ln/>
        </p:spPr>
      </p:sp>
      <p:sp>
        <p:nvSpPr>
          <p:cNvPr id="11366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Rot="1" noChangeAspect="1" noChangeArrowheads="1" noTextEdit="1"/>
          </p:cNvSpPr>
          <p:nvPr>
            <p:ph type="sldImg"/>
          </p:nvPr>
        </p:nvSpPr>
        <p:spPr>
          <a:ln/>
        </p:spPr>
      </p:sp>
      <p:sp>
        <p:nvSpPr>
          <p:cNvPr id="11571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Grp="1" noRot="1" noChangeAspect="1" noChangeArrowheads="1" noTextEdit="1"/>
          </p:cNvSpPr>
          <p:nvPr>
            <p:ph type="sldImg"/>
          </p:nvPr>
        </p:nvSpPr>
        <p:spPr>
          <a:ln/>
        </p:spPr>
      </p:sp>
      <p:sp>
        <p:nvSpPr>
          <p:cNvPr id="11776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Rot="1" noChangeAspect="1" noChangeArrowheads="1" noTextEdit="1"/>
          </p:cNvSpPr>
          <p:nvPr>
            <p:ph type="sldImg"/>
          </p:nvPr>
        </p:nvSpPr>
        <p:spPr>
          <a:ln/>
        </p:spPr>
      </p:sp>
      <p:sp>
        <p:nvSpPr>
          <p:cNvPr id="11981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7E7D7432-4FCA-3246-BFFB-17A1CD0C8E19}" type="slidenum">
              <a:rPr lang="en-US" sz="1300"/>
              <a:pPr/>
              <a:t>60</a:t>
            </a:fld>
            <a:endParaRPr lang="en-US" sz="1300"/>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28600" indent="-228600"/>
            <a:r>
              <a:rPr lang="en-US" u="sng">
                <a:latin typeface="Times New Roman" charset="0"/>
              </a:rPr>
              <a:t>Cheryl</a:t>
            </a:r>
            <a:r>
              <a:rPr lang="en-US">
                <a:latin typeface="Times New Roman" charset="0"/>
              </a:rPr>
              <a:t>: In this section, we address the first phase of a software engineering projects you see in the third bullet, under the Unified Software Process, this does make use of use-cases.</a:t>
            </a:r>
          </a:p>
          <a:p>
            <a:pPr marL="228600" indent="-228600"/>
            <a:r>
              <a:rPr lang="en-US">
                <a:latin typeface="Times New Roman" charset="0"/>
              </a:rPr>
              <a:t>We will review use-cases, but I hope to show you also </a:t>
            </a:r>
          </a:p>
          <a:p>
            <a:pPr marL="228600" indent="-228600">
              <a:buFontTx/>
              <a:buAutoNum type="arabicParenR"/>
            </a:pPr>
            <a:r>
              <a:rPr lang="en-US">
                <a:latin typeface="Times New Roman" charset="0"/>
              </a:rPr>
              <a:t>Use-cases are one part of the elicitation process (it</a:t>
            </a:r>
            <a:r>
              <a:rPr lang="ja-JP" altLang="en-US">
                <a:latin typeface="Times New Roman" charset="0"/>
              </a:rPr>
              <a:t>’</a:t>
            </a:r>
            <a:r>
              <a:rPr lang="en-US" altLang="ja-JP">
                <a:latin typeface="Times New Roman" charset="0"/>
              </a:rPr>
              <a:t>s a methodology)</a:t>
            </a:r>
          </a:p>
          <a:p>
            <a:pPr marL="228600" indent="-228600">
              <a:buFontTx/>
              <a:buAutoNum type="arabicParenR"/>
            </a:pPr>
            <a:r>
              <a:rPr lang="en-US">
                <a:latin typeface="Times New Roman" charset="0"/>
              </a:rPr>
              <a:t>There is a process for deriving use-cases (where process is the key to engineering, especially in the large scale) and </a:t>
            </a:r>
          </a:p>
          <a:p>
            <a:pPr marL="228600" indent="-228600">
              <a:buFontTx/>
              <a:buAutoNum type="arabicParenR"/>
            </a:pPr>
            <a:r>
              <a:rPr lang="en-US">
                <a:latin typeface="Times New Roman" charset="0"/>
              </a:rPr>
              <a:t> there is a difference between syntactically correct use-cases and good ones and to even go further, useful ones! (Example: Bowman/Donovan 4</a:t>
            </a:r>
            <a:r>
              <a:rPr lang="en-US" baseline="30000">
                <a:latin typeface="Times New Roman" charset="0"/>
              </a:rPr>
              <a:t>th</a:t>
            </a:r>
            <a:r>
              <a:rPr lang="en-US">
                <a:latin typeface="Times New Roman" charset="0"/>
              </a:rPr>
              <a:t> year project: over-engineered). </a:t>
            </a:r>
          </a:p>
          <a:p>
            <a:pPr marL="228600" indent="-228600"/>
            <a:r>
              <a:rPr lang="en-US">
                <a:latin typeface="Times New Roman" charset="0"/>
              </a:rPr>
              <a:t>The analogy is the English subject: In elementary school, english was about learning the grammar – nouns, verbs, sentences; but in secondary and certainly in university, english develops into writing styles and understanding literature. (Example: Remember trying to read Bowman</a:t>
            </a:r>
            <a:r>
              <a:rPr lang="ja-JP" altLang="en-US">
                <a:latin typeface="Times New Roman" charset="0"/>
              </a:rPr>
              <a:t>’</a:t>
            </a:r>
            <a:r>
              <a:rPr lang="en-US" altLang="ja-JP">
                <a:latin typeface="Times New Roman" charset="0"/>
              </a:rPr>
              <a:t>s final report!)</a:t>
            </a:r>
            <a:endParaRPr lang="en-US">
              <a:latin typeface="Times New Roman"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6F8C2718-3C85-2846-988B-633F65A7F708}" type="slidenum">
              <a:rPr lang="en-US" sz="1300"/>
              <a:pPr/>
              <a:t>61</a:t>
            </a:fld>
            <a:endParaRPr lang="en-US" sz="1300"/>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Times New Roman" charset="0"/>
              </a:rPr>
              <a:t>Notice the arrow showing that the base-caseS depend on the supplier case.</a:t>
            </a:r>
          </a:p>
          <a:p>
            <a:r>
              <a:rPr lang="en-US">
                <a:latin typeface="Times New Roman" charset="0"/>
              </a:rPr>
              <a:t>	The base case cannot exist along. It always executes with the supplier</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E25A2C69-626E-9B45-8E78-AF8824D11B13}" type="slidenum">
              <a:rPr lang="en-US" sz="1300"/>
              <a:pPr/>
              <a:t>7</a:t>
            </a:fld>
            <a:endParaRPr lang="en-US" sz="1300"/>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Times New Roman" charset="0"/>
              </a:rPr>
              <a:t>The last point is the most important and usually the most neglected.</a:t>
            </a:r>
          </a:p>
          <a:p>
            <a:r>
              <a:rPr lang="en-US">
                <a:latin typeface="Times New Roman" charset="0"/>
              </a:rPr>
              <a:t>The next slide is a small and informal yet correct demonstration of WHAT, not HOW.</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3681ED2C-71E5-DD40-8421-7C9D001CF8F8}" type="slidenum">
              <a:rPr lang="en-US" sz="1300"/>
              <a:pPr/>
              <a:t>62</a:t>
            </a:fld>
            <a:endParaRPr lang="en-US" sz="1300"/>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pPr>
            <a:r>
              <a:rPr lang="en-US">
                <a:latin typeface="Times New Roman" charset="0"/>
              </a:rPr>
              <a:t>Complexity: too many alternative, optional, and exceptional sequences of events</a:t>
            </a:r>
          </a:p>
          <a:p>
            <a:pPr>
              <a:lnSpc>
                <a:spcPct val="80000"/>
              </a:lnSpc>
            </a:pPr>
            <a:r>
              <a:rPr lang="en-US">
                <a:latin typeface="Times New Roman" charset="0"/>
              </a:rPr>
              <a:t>Separate exceptional cases help simplify use case descriptions, split off alternative or optional sequence of events into separate use case</a:t>
            </a:r>
          </a:p>
          <a:p>
            <a:pPr>
              <a:lnSpc>
                <a:spcPct val="80000"/>
              </a:lnSpc>
            </a:pPr>
            <a:r>
              <a:rPr lang="en-US">
                <a:latin typeface="Times New Roman" charset="0"/>
              </a:rPr>
              <a:t>Example:</a:t>
            </a:r>
          </a:p>
          <a:p>
            <a:pPr lvl="1">
              <a:lnSpc>
                <a:spcPct val="80000"/>
              </a:lnSpc>
            </a:pPr>
            <a:r>
              <a:rPr lang="en-US">
                <a:latin typeface="Times New Roman" charset="0"/>
              </a:rPr>
              <a:t>The use case </a:t>
            </a:r>
            <a:r>
              <a:rPr lang="ja-JP" altLang="en-US">
                <a:latin typeface="Times New Roman" charset="0"/>
              </a:rPr>
              <a:t>“</a:t>
            </a:r>
            <a:r>
              <a:rPr lang="en-US" altLang="ja-JP">
                <a:latin typeface="Times New Roman" charset="0"/>
              </a:rPr>
              <a:t>ReportEmergency</a:t>
            </a:r>
            <a:r>
              <a:rPr lang="ja-JP" altLang="en-US">
                <a:latin typeface="Times New Roman" charset="0"/>
              </a:rPr>
              <a:t>”</a:t>
            </a:r>
            <a:r>
              <a:rPr lang="en-US" altLang="ja-JP">
                <a:latin typeface="Times New Roman" charset="0"/>
              </a:rPr>
              <a:t> is complete by itself , but can be extended by use cases capturing exceptional or optional flow of events, e.g., the case where the connection between the connection between the FieldOfficer station and the Dispatcher station is broken</a:t>
            </a:r>
          </a:p>
          <a:p>
            <a:pPr>
              <a:lnSpc>
                <a:spcPct val="80000"/>
              </a:lnSpc>
            </a:pPr>
            <a:r>
              <a:rPr lang="en-US">
                <a:latin typeface="Times New Roman" charset="0"/>
              </a:rPr>
              <a:t>Note &lt;&lt;extend&gt;&gt; stereotype</a:t>
            </a:r>
          </a:p>
          <a:p>
            <a:pPr>
              <a:lnSpc>
                <a:spcPct val="80000"/>
              </a:lnSpc>
            </a:pPr>
            <a:r>
              <a:rPr lang="en-US">
                <a:latin typeface="Times New Roman" charset="0"/>
              </a:rPr>
              <a:t>Note: In an extend association, the base use case can be executed without the use case extension</a:t>
            </a:r>
          </a:p>
          <a:p>
            <a:pPr>
              <a:lnSpc>
                <a:spcPct val="80000"/>
              </a:lnSpc>
            </a:pPr>
            <a:r>
              <a:rPr lang="en-US">
                <a:latin typeface="Times New Roman" charset="0"/>
              </a:rPr>
              <a:t>Base use case: ReportEmergency versus Extension use case: ConnectionDown</a:t>
            </a:r>
          </a:p>
          <a:p>
            <a:endParaRPr lang="en-US">
              <a:latin typeface="Times New Roman" charset="0"/>
            </a:endParaRPr>
          </a:p>
          <a:p>
            <a:r>
              <a:rPr lang="en-US">
                <a:latin typeface="Times New Roman" charset="0"/>
              </a:rPr>
              <a:t>Cheryl: Old Dutoit: Extend relationships are represented in the textual version of a use-case as the entry condition of the extending use-case. In this diagram, the entry Condition for ConnectionDown would be : </a:t>
            </a:r>
            <a:r>
              <a:rPr lang="ja-JP" altLang="en-US">
                <a:latin typeface="Times New Roman" charset="0"/>
              </a:rPr>
              <a:t>“</a:t>
            </a:r>
            <a:r>
              <a:rPr lang="en-US" altLang="ja-JP">
                <a:latin typeface="Times New Roman" charset="0"/>
              </a:rPr>
              <a:t>The ConnectionDown use-case extends ReportEmergency when the connection between the FieldOfficer and the Dispatcher is lost.</a:t>
            </a:r>
            <a:r>
              <a:rPr lang="ja-JP" altLang="en-US">
                <a:latin typeface="Times New Roman" charset="0"/>
              </a:rPr>
              <a:t>”</a:t>
            </a:r>
            <a:endParaRPr lang="en-US" altLang="ja-JP">
              <a:latin typeface="Times New Roman" charset="0"/>
            </a:endParaRPr>
          </a:p>
          <a:p>
            <a:endParaRPr lang="en-US">
              <a:latin typeface="Times New Roman" charset="0"/>
            </a:endParaRPr>
          </a:p>
          <a:p>
            <a:endParaRPr lang="en-US">
              <a:latin typeface="Times New Roman"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B1763730-1D92-9442-9DF5-C10E67C688E7}" type="slidenum">
              <a:rPr lang="en-US" sz="1300"/>
              <a:pPr/>
              <a:t>65</a:t>
            </a:fld>
            <a:endParaRPr lang="en-US" sz="1300"/>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Times New Roman" charset="0"/>
              </a:rPr>
              <a:t>Some actors are external systems, others are human users</a:t>
            </a:r>
          </a:p>
          <a:p>
            <a:r>
              <a:rPr lang="en-US">
                <a:latin typeface="Times New Roman" charset="0"/>
              </a:rPr>
              <a:t>When there are many stakeholders (e.g., users), then having well-documented requirements is even more important to manage everybody</a:t>
            </a:r>
            <a:r>
              <a:rPr lang="ja-JP" altLang="en-US">
                <a:latin typeface="Times New Roman" charset="0"/>
              </a:rPr>
              <a:t>’</a:t>
            </a:r>
            <a:r>
              <a:rPr lang="en-US" altLang="ja-JP">
                <a:latin typeface="Times New Roman" charset="0"/>
              </a:rPr>
              <a:t>s expectations in a consistent way. </a:t>
            </a:r>
          </a:p>
          <a:p>
            <a:r>
              <a:rPr lang="en-US">
                <a:latin typeface="Times New Roman" charset="0"/>
              </a:rPr>
              <a:t>Sometimes recommended to have a single-actor-view approach, where each use case diagram represent the view of one actor only. Actors communicate with each other through the system. </a:t>
            </a:r>
          </a:p>
          <a:p>
            <a:r>
              <a:rPr lang="en-US">
                <a:latin typeface="Times New Roman" charset="0"/>
              </a:rPr>
              <a:t>The use case model of a real system is usually much more complicated.</a:t>
            </a:r>
          </a:p>
          <a:p>
            <a:endParaRPr lang="en-US">
              <a:latin typeface="Times New Roman" charset="0"/>
            </a:endParaRPr>
          </a:p>
          <a:p>
            <a:r>
              <a:rPr lang="en-US" u="sng">
                <a:latin typeface="Times New Roman" charset="0"/>
              </a:rPr>
              <a:t>Cheryl</a:t>
            </a:r>
            <a:r>
              <a:rPr lang="en-US">
                <a:latin typeface="Times New Roman" charset="0"/>
              </a:rPr>
              <a:t>: In both this example and the previous, there is an assumption that the system maintains data (eg. account data) but you don</a:t>
            </a:r>
            <a:r>
              <a:rPr lang="ja-JP" altLang="en-US">
                <a:latin typeface="Times New Roman" charset="0"/>
              </a:rPr>
              <a:t>’</a:t>
            </a:r>
            <a:r>
              <a:rPr lang="en-US" altLang="ja-JP">
                <a:latin typeface="Times New Roman" charset="0"/>
              </a:rPr>
              <a:t>t see any database actors ? Now, granted these examples are mickey-mouse and nowhere complete, but what about consistency of ideas ??  Do banks/libraries build their own databases or buy Oracle ? See…. actors are negotiable : Best advice : When defining actors, give reasons, and even say which components are NOT shown as actors!</a:t>
            </a:r>
          </a:p>
          <a:p>
            <a:endParaRPr lang="en-US">
              <a:latin typeface="Times New Roman"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F93BF9E6-6DD0-4E4E-BAC9-7B854C6DE481}" type="slidenum">
              <a:rPr lang="en-US" sz="1300"/>
              <a:pPr/>
              <a:t>66</a:t>
            </a:fld>
            <a:endParaRPr lang="en-US" sz="1300"/>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28600" indent="-228600"/>
            <a:r>
              <a:rPr lang="en-US" u="sng">
                <a:latin typeface="Times New Roman" charset="0"/>
              </a:rPr>
              <a:t>Cheryl</a:t>
            </a:r>
            <a:r>
              <a:rPr lang="en-US">
                <a:latin typeface="Times New Roman" charset="0"/>
              </a:rPr>
              <a:t>: In this section, we address the first phase of a software engineering projects you see in the third bullet, under the Unified Software Process, this does make use of use-cases.</a:t>
            </a:r>
          </a:p>
          <a:p>
            <a:pPr marL="228600" indent="-228600"/>
            <a:r>
              <a:rPr lang="en-US">
                <a:latin typeface="Times New Roman" charset="0"/>
              </a:rPr>
              <a:t>We will review use-cases, but I hope to show you also </a:t>
            </a:r>
          </a:p>
          <a:p>
            <a:pPr marL="228600" indent="-228600">
              <a:buFontTx/>
              <a:buAutoNum type="arabicParenR"/>
            </a:pPr>
            <a:r>
              <a:rPr lang="en-US">
                <a:latin typeface="Times New Roman" charset="0"/>
              </a:rPr>
              <a:t>Use-cases are one part of the elicitation process (it</a:t>
            </a:r>
            <a:r>
              <a:rPr lang="ja-JP" altLang="en-US">
                <a:latin typeface="Times New Roman" charset="0"/>
              </a:rPr>
              <a:t>’</a:t>
            </a:r>
            <a:r>
              <a:rPr lang="en-US" altLang="ja-JP">
                <a:latin typeface="Times New Roman" charset="0"/>
              </a:rPr>
              <a:t>s a methodology)</a:t>
            </a:r>
          </a:p>
          <a:p>
            <a:pPr marL="228600" indent="-228600">
              <a:buFontTx/>
              <a:buAutoNum type="arabicParenR"/>
            </a:pPr>
            <a:r>
              <a:rPr lang="en-US">
                <a:latin typeface="Times New Roman" charset="0"/>
              </a:rPr>
              <a:t>There is a process for deriving use-cases (where process is the key to engineering, especially in the large scale) and </a:t>
            </a:r>
          </a:p>
          <a:p>
            <a:pPr marL="228600" indent="-228600">
              <a:buFontTx/>
              <a:buAutoNum type="arabicParenR"/>
            </a:pPr>
            <a:r>
              <a:rPr lang="en-US">
                <a:latin typeface="Times New Roman" charset="0"/>
              </a:rPr>
              <a:t> there is a difference between syntactically correct use-cases and good ones and to even go further, useful ones! (Example: Bowman/Donovan 4</a:t>
            </a:r>
            <a:r>
              <a:rPr lang="en-US" baseline="30000">
                <a:latin typeface="Times New Roman" charset="0"/>
              </a:rPr>
              <a:t>th</a:t>
            </a:r>
            <a:r>
              <a:rPr lang="en-US">
                <a:latin typeface="Times New Roman" charset="0"/>
              </a:rPr>
              <a:t> year project: over-engineered). </a:t>
            </a:r>
          </a:p>
          <a:p>
            <a:pPr marL="228600" indent="-228600"/>
            <a:r>
              <a:rPr lang="en-US">
                <a:latin typeface="Times New Roman" charset="0"/>
              </a:rPr>
              <a:t>The analogy is the English subject: In elementary school, english was about learning the grammar – nouns, verbs, sentences; but in secondary and certainly in university, english develops into writing styles and understanding literature. (Example: Remember trying to read Bowman</a:t>
            </a:r>
            <a:r>
              <a:rPr lang="ja-JP" altLang="en-US">
                <a:latin typeface="Times New Roman" charset="0"/>
              </a:rPr>
              <a:t>’</a:t>
            </a:r>
            <a:r>
              <a:rPr lang="en-US" altLang="ja-JP">
                <a:latin typeface="Times New Roman" charset="0"/>
              </a:rPr>
              <a:t>s final report!)</a:t>
            </a:r>
            <a:endParaRPr lang="en-US">
              <a:latin typeface="Times New Roman"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0F54EE43-E877-D044-A350-CAF705C0AD51}" type="slidenum">
              <a:rPr lang="en-US" sz="1300"/>
              <a:pPr/>
              <a:t>67</a:t>
            </a:fld>
            <a:endParaRPr lang="en-US" sz="1300"/>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Times New Roman" charset="0"/>
              </a:rPr>
              <a:t>In the first system, the diagram is incorrect : The customer never interacts with the system. Only the cashier interacts.  The cashier may communicate with the customer, but this is external to the functionality of the system</a:t>
            </a:r>
          </a:p>
          <a:p>
            <a:pPr>
              <a:buFontTx/>
              <a:buChar char="•"/>
            </a:pPr>
            <a:r>
              <a:rPr lang="en-US">
                <a:latin typeface="Times New Roman" charset="0"/>
              </a:rPr>
              <a:t>- In the previous example, the dispatcher may communicate with the field officer, but it is THROUGH (part of ) the functionality of the system to provide this communication.  Not so, here.</a:t>
            </a:r>
          </a:p>
          <a:p>
            <a:r>
              <a:rPr lang="en-US">
                <a:latin typeface="Times New Roman" charset="0"/>
              </a:rPr>
              <a:t>In the variation, the customer now does directly interact with the system (obviously via a web-portal).</a:t>
            </a:r>
          </a:p>
          <a:p>
            <a:endParaRPr lang="en-US">
              <a:latin typeface="Times New Roman" charset="0"/>
            </a:endParaRPr>
          </a:p>
          <a:p>
            <a:r>
              <a:rPr lang="en-US" b="1">
                <a:latin typeface="Times New Roman" charset="0"/>
              </a:rPr>
              <a:t>Let</a:t>
            </a:r>
            <a:r>
              <a:rPr lang="ja-JP" altLang="en-US" b="1">
                <a:latin typeface="Times New Roman" charset="0"/>
              </a:rPr>
              <a:t>’</a:t>
            </a:r>
            <a:r>
              <a:rPr lang="en-US" altLang="ja-JP" b="1">
                <a:latin typeface="Times New Roman" charset="0"/>
              </a:rPr>
              <a:t>s go back and look at the Banking System</a:t>
            </a:r>
            <a:r>
              <a:rPr lang="en-US" altLang="ja-JP">
                <a:latin typeface="Times New Roman" charset="0"/>
              </a:rPr>
              <a:t> ? What can we deduce about the system ?</a:t>
            </a:r>
          </a:p>
          <a:p>
            <a:pPr>
              <a:buFontTx/>
              <a:buChar char="•"/>
            </a:pPr>
            <a:r>
              <a:rPr lang="en-US">
                <a:latin typeface="Times New Roman" charset="0"/>
              </a:rPr>
              <a:t>Notice the customer withdraws cash by interacting only with the cash dispenser, not the cashier. This tells me that we are talking about an ATM, not a clerk in a bank.</a:t>
            </a:r>
          </a:p>
          <a:p>
            <a:pPr>
              <a:buFontTx/>
              <a:buChar char="•"/>
            </a:pPr>
            <a:r>
              <a:rPr lang="en-US">
                <a:latin typeface="Times New Roman" charset="0"/>
              </a:rPr>
              <a:t>Yet, to open an account, a clerk must do it. </a:t>
            </a:r>
          </a:p>
          <a:p>
            <a:pPr>
              <a:buFontTx/>
              <a:buChar char="•"/>
            </a:pPr>
            <a:r>
              <a:rPr lang="en-US">
                <a:latin typeface="Times New Roman" charset="0"/>
              </a:rPr>
              <a:t>But I then see an inconsistency : The clerk opens an account without any interaction (via the system!) with the customer; yet, the loan application interacts with both a loan officer and the customer. Either, this is an inconsistent mistake; or, it is saying that something in the loan application requires the direct interaction (via the system) with the customer : Perhaps the customer can independently check on the progress of the application.</a:t>
            </a:r>
          </a:p>
          <a:p>
            <a:pPr>
              <a:buFontTx/>
              <a:buChar char="•"/>
            </a:pPr>
            <a:r>
              <a:rPr lang="en-US">
                <a:latin typeface="Times New Roman" charset="0"/>
              </a:rPr>
              <a:t>Also, as shown, a clerk cannot withdraw cash on behalf of a customer.</a:t>
            </a:r>
          </a:p>
          <a:p>
            <a:pPr>
              <a:buFontTx/>
              <a:buChar char="•"/>
            </a:pPr>
            <a:endParaRPr lang="en-US">
              <a:latin typeface="Times New Roman" charset="0"/>
            </a:endParaRPr>
          </a:p>
          <a:p>
            <a:pPr>
              <a:buFontTx/>
              <a:buChar char="•"/>
            </a:pPr>
            <a:r>
              <a:rPr lang="en-US" u="sng">
                <a:latin typeface="Times New Roman" charset="0"/>
              </a:rPr>
              <a:t>Lesson learned:</a:t>
            </a:r>
          </a:p>
          <a:p>
            <a:pPr lvl="1">
              <a:buFontTx/>
              <a:buChar char="•"/>
            </a:pPr>
            <a:r>
              <a:rPr lang="en-US">
                <a:latin typeface="Times New Roman" charset="0"/>
              </a:rPr>
              <a:t>When writing, be consistent and clear. It is difficult to prepare meaningful use-case diagrams (even in the simplest examples).</a:t>
            </a:r>
          </a:p>
          <a:p>
            <a:pPr lvl="1">
              <a:buFontTx/>
              <a:buChar char="•"/>
            </a:pPr>
            <a:r>
              <a:rPr lang="en-US">
                <a:latin typeface="Times New Roman" charset="0"/>
              </a:rPr>
              <a:t>When reading, be flexible and first try to glean the hidden assumptions used by the author.</a:t>
            </a:r>
          </a:p>
          <a:p>
            <a:pPr lvl="1">
              <a:buFontTx/>
              <a:buChar char="•"/>
            </a:pPr>
            <a:r>
              <a:rPr lang="en-US">
                <a:latin typeface="Times New Roman" charset="0"/>
              </a:rPr>
              <a:t>As students, you want Right / wrong.  UML is a language and just as the english language is ambiguous, so is UML.</a:t>
            </a:r>
          </a:p>
          <a:p>
            <a:pPr>
              <a:buFontTx/>
              <a:buChar char="•"/>
            </a:pPr>
            <a:r>
              <a:rPr lang="en-US" b="1">
                <a:latin typeface="Times New Roman" charset="0"/>
              </a:rPr>
              <a:t>Pressman, page 163</a:t>
            </a:r>
            <a:r>
              <a:rPr lang="en-US">
                <a:latin typeface="Times New Roman" charset="0"/>
              </a:rPr>
              <a:t> : </a:t>
            </a:r>
            <a:r>
              <a:rPr lang="ja-JP" altLang="en-US">
                <a:latin typeface="Times New Roman" charset="0"/>
              </a:rPr>
              <a:t>“</a:t>
            </a:r>
            <a:r>
              <a:rPr lang="en-US" altLang="ja-JP">
                <a:latin typeface="Times New Roman" charset="0"/>
              </a:rPr>
              <a:t>Is that legal in UML ? Legality isn</a:t>
            </a:r>
            <a:r>
              <a:rPr lang="ja-JP" altLang="en-US">
                <a:latin typeface="Times New Roman" charset="0"/>
              </a:rPr>
              <a:t>’</a:t>
            </a:r>
            <a:r>
              <a:rPr lang="en-US" altLang="ja-JP">
                <a:latin typeface="Times New Roman" charset="0"/>
              </a:rPr>
              <a:t>t the issue. The point is to communicate information.</a:t>
            </a:r>
            <a:r>
              <a:rPr lang="ja-JP" altLang="en-US">
                <a:latin typeface="Times New Roman" charset="0"/>
              </a:rPr>
              <a:t>”</a:t>
            </a:r>
            <a:endParaRPr lang="en-US" altLang="ja-JP">
              <a:latin typeface="Times New Roman" charset="0"/>
            </a:endParaRPr>
          </a:p>
          <a:p>
            <a:pPr lvl="1">
              <a:buFontTx/>
              <a:buChar char="•"/>
            </a:pPr>
            <a:endParaRPr lang="en-US">
              <a:latin typeface="Times New Roman"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4FE32B4A-F281-3C43-92F5-89CFD841ED6D}" type="slidenum">
              <a:rPr lang="en-US" sz="1300"/>
              <a:pPr/>
              <a:t>68</a:t>
            </a:fld>
            <a:endParaRPr lang="en-US" sz="1300"/>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Times New Roman" charset="0"/>
              </a:rPr>
              <a:t>Include relationship can be used for function decomposition ….</a:t>
            </a:r>
          </a:p>
          <a:p>
            <a:r>
              <a:rPr lang="en-US">
                <a:latin typeface="Times New Roman" charset="0"/>
              </a:rPr>
              <a:t>But on the next slide, this leads to too-fine granularity.</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E2C13761-5AE5-7643-ABAF-ACF48F9C9B05}" type="slidenum">
              <a:rPr lang="en-US" sz="1300"/>
              <a:pPr/>
              <a:t>69</a:t>
            </a:fld>
            <a:endParaRPr lang="en-US" sz="1300"/>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New Roman" charset="0"/>
            </a:endParaRPr>
          </a:p>
          <a:p>
            <a:r>
              <a:rPr lang="en-US">
                <a:latin typeface="Times New Roman" charset="0"/>
              </a:rPr>
              <a:t>Neither is right or wrong. Instead, they mean different things.</a:t>
            </a:r>
          </a:p>
          <a:p>
            <a:endParaRPr lang="en-US">
              <a:latin typeface="Times New Roman"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p:cNvSpPr>
            <a:spLocks noGrp="1" noRot="1" noChangeAspect="1" noChangeArrowheads="1" noTextEdit="1"/>
          </p:cNvSpPr>
          <p:nvPr>
            <p:ph type="sldImg"/>
          </p:nvPr>
        </p:nvSpPr>
        <p:spPr>
          <a:ln/>
        </p:spPr>
      </p:sp>
      <p:sp>
        <p:nvSpPr>
          <p:cNvPr id="14029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2"/>
          <p:cNvSpPr>
            <a:spLocks noGrp="1" noRot="1" noChangeAspect="1" noChangeArrowheads="1" noTextEdit="1"/>
          </p:cNvSpPr>
          <p:nvPr>
            <p:ph type="sldImg"/>
          </p:nvPr>
        </p:nvSpPr>
        <p:spPr>
          <a:ln/>
        </p:spPr>
      </p:sp>
      <p:sp>
        <p:nvSpPr>
          <p:cNvPr id="14233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2"/>
          <p:cNvSpPr>
            <a:spLocks noGrp="1" noRot="1" noChangeAspect="1" noChangeArrowheads="1" noTextEdit="1"/>
          </p:cNvSpPr>
          <p:nvPr>
            <p:ph type="sldImg"/>
          </p:nvPr>
        </p:nvSpPr>
        <p:spPr>
          <a:ln/>
        </p:spPr>
      </p:sp>
      <p:sp>
        <p:nvSpPr>
          <p:cNvPr id="14438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12355A83-2C25-C945-BFDA-16105DF9503E}" type="slidenum">
              <a:rPr lang="en-US" sz="1300"/>
              <a:pPr/>
              <a:t>73</a:t>
            </a:fld>
            <a:endParaRPr lang="en-US" sz="1300"/>
          </a:p>
        </p:txBody>
      </p:sp>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Times New Roman" charset="0"/>
              </a:rPr>
              <a:t>We won</a:t>
            </a:r>
            <a:r>
              <a:rPr lang="ja-JP" altLang="en-US">
                <a:latin typeface="Times New Roman" charset="0"/>
              </a:rPr>
              <a:t>’</a:t>
            </a:r>
            <a:r>
              <a:rPr lang="en-US" altLang="ja-JP">
                <a:latin typeface="Times New Roman" charset="0"/>
              </a:rPr>
              <a:t>t use sequence diagrams here – not easy to read by users/customers</a:t>
            </a:r>
          </a:p>
          <a:p>
            <a:r>
              <a:rPr lang="en-US">
                <a:latin typeface="Times New Roman" charset="0"/>
              </a:rPr>
              <a:t>Will use them during Requirements Analysis</a:t>
            </a:r>
          </a:p>
          <a:p>
            <a:endParaRPr lang="en-US">
              <a:latin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FFAA8218-D287-2B46-99D4-D92DB980681D}" type="slidenum">
              <a:rPr lang="en-US" sz="1300"/>
              <a:pPr/>
              <a:t>8</a:t>
            </a:fld>
            <a:endParaRPr lang="en-US" sz="1300"/>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35DE46EF-4D64-804B-9C3F-091DA4AE5A90}" type="slidenum">
              <a:rPr lang="en-US" sz="1300"/>
              <a:pPr/>
              <a:t>74</a:t>
            </a:fld>
            <a:endParaRPr lang="en-US" sz="1300"/>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Times New Roman" charset="0"/>
              </a:rPr>
              <a:t>Well-defined, repeatable steps: following the principles of separation of concerns, rigor</a:t>
            </a:r>
          </a:p>
          <a:p>
            <a:endParaRPr lang="en-US">
              <a:latin typeface="Times New Roman" charset="0"/>
            </a:endParaRPr>
          </a:p>
          <a:p>
            <a:r>
              <a:rPr lang="en-US" u="sng">
                <a:latin typeface="Times New Roman" charset="0"/>
              </a:rPr>
              <a:t>Cheryl</a:t>
            </a:r>
            <a:r>
              <a:rPr lang="en-US">
                <a:latin typeface="Times New Roman" charset="0"/>
              </a:rPr>
              <a:t>: You know the notation. When faced with a big system, how do you get started ?</a:t>
            </a:r>
          </a:p>
          <a:p>
            <a:r>
              <a:rPr lang="en-US">
                <a:latin typeface="Times New Roman" charset="0"/>
              </a:rPr>
              <a:t> - Here</a:t>
            </a:r>
            <a:r>
              <a:rPr lang="ja-JP" altLang="en-US">
                <a:latin typeface="Times New Roman" charset="0"/>
              </a:rPr>
              <a:t>’</a:t>
            </a:r>
            <a:r>
              <a:rPr lang="en-US" altLang="ja-JP">
                <a:latin typeface="Times New Roman" charset="0"/>
              </a:rPr>
              <a:t>s a set of steps.</a:t>
            </a:r>
          </a:p>
          <a:p>
            <a:r>
              <a:rPr lang="en-US">
                <a:latin typeface="Times New Roman" charset="0"/>
              </a:rPr>
              <a:t>Step 5: Iterative … You are meant to revisit and in Step 6, to re-shape.</a:t>
            </a:r>
          </a:p>
          <a:p>
            <a:endParaRPr lang="en-US">
              <a:latin typeface="Times New Roman" charset="0"/>
            </a:endParaRPr>
          </a:p>
          <a:p>
            <a:r>
              <a:rPr lang="en-US">
                <a:latin typeface="Times New Roman" charset="0"/>
              </a:rPr>
              <a:t>I think that most students fail to do Step 2 and immediately launch into Step 3.</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C67B7A9C-EEEC-2343-AAC2-6D6537D8ADCB}" type="slidenum">
              <a:rPr lang="en-US" sz="1300"/>
              <a:pPr/>
              <a:t>75</a:t>
            </a:fld>
            <a:endParaRPr lang="en-US" sz="1300"/>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New Roman" charset="0"/>
            </a:endParaRPr>
          </a:p>
          <a:p>
            <a:r>
              <a:rPr lang="en-US">
                <a:latin typeface="Times New Roman" charset="0"/>
              </a:rPr>
              <a:t>Differentiate :  This point is saying there is a limit to the granularity required. Don</a:t>
            </a:r>
            <a:r>
              <a:rPr lang="ja-JP" altLang="en-US">
                <a:latin typeface="Times New Roman" charset="0"/>
              </a:rPr>
              <a:t>’</a:t>
            </a:r>
            <a:r>
              <a:rPr lang="en-US" altLang="ja-JP">
                <a:latin typeface="Times New Roman" charset="0"/>
              </a:rPr>
              <a:t>t go overboard. Look for generalizations for simplifications and only differentiate when required.</a:t>
            </a:r>
          </a:p>
          <a:p>
            <a:endParaRPr lang="en-US">
              <a:latin typeface="Times New Roman" charset="0"/>
            </a:endParaRPr>
          </a:p>
          <a:p>
            <a:r>
              <a:rPr lang="en-US">
                <a:latin typeface="Times New Roman" charset="0"/>
              </a:rPr>
              <a:t>Again, remember, it can be an iterative process in identifying actors. </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EBAE126E-EB8D-F54D-A8B2-A8573CFDFA90}" type="slidenum">
              <a:rPr lang="en-US" sz="1300"/>
              <a:pPr/>
              <a:t>76</a:t>
            </a:fld>
            <a:endParaRPr lang="en-US" sz="1300"/>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New Roman" charset="0"/>
            </a:endParaRPr>
          </a:p>
          <a:p>
            <a:r>
              <a:rPr lang="en-US">
                <a:latin typeface="Times New Roman" charset="0"/>
              </a:rPr>
              <a:t>The last point is usually about databases, timers, communication portals.</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A8175DB0-B872-F149-B5DF-5260C9E3AB32}" type="slidenum">
              <a:rPr lang="en-US" sz="1300"/>
              <a:pPr/>
              <a:t>77</a:t>
            </a:fld>
            <a:endParaRPr lang="en-US" sz="1300"/>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407BC01D-AC2C-4E43-AF38-B634D16223FF}" type="slidenum">
              <a:rPr lang="en-US" sz="1300"/>
              <a:pPr/>
              <a:t>78</a:t>
            </a:fld>
            <a:endParaRPr lang="en-US" sz="1300"/>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New Roman" charset="0"/>
            </a:endParaRPr>
          </a:p>
          <a:p>
            <a:r>
              <a:rPr lang="en-US" u="sng">
                <a:latin typeface="Times New Roman" charset="0"/>
              </a:rPr>
              <a:t>Cheryl</a:t>
            </a:r>
            <a:r>
              <a:rPr lang="en-US">
                <a:latin typeface="Times New Roman" charset="0"/>
              </a:rPr>
              <a:t>: The step most often skipped when starting out : Scenarios.</a:t>
            </a:r>
          </a:p>
          <a:p>
            <a:pPr lvl="1"/>
            <a:r>
              <a:rPr lang="en-US">
                <a:latin typeface="Times New Roman" charset="0"/>
              </a:rPr>
              <a:t>Again, we are talking about elicitation, refer back to about page 26 : Techniques for Requirements Elicitation : Observation, interviewing… Scenarios is an interviewing technique to be used when talking with customer; use-cases are your organized and order outcome.</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F4E84FE3-59C4-484E-8BB7-6420C1540D55}" type="slidenum">
              <a:rPr lang="en-US" sz="1300"/>
              <a:pPr/>
              <a:t>80</a:t>
            </a:fld>
            <a:endParaRPr lang="en-US" sz="1300"/>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New Roman" charset="0"/>
            </a:endParaRPr>
          </a:p>
          <a:p>
            <a:r>
              <a:rPr lang="en-US">
                <a:latin typeface="Times New Roman" charset="0"/>
              </a:rPr>
              <a:t>Danger: With task observation (or any analysis of the current business process of the customer), a common mistake is that you simply have to </a:t>
            </a:r>
            <a:r>
              <a:rPr lang="ja-JP" altLang="en-US">
                <a:latin typeface="Times New Roman" charset="0"/>
              </a:rPr>
              <a:t>“</a:t>
            </a:r>
            <a:r>
              <a:rPr lang="en-US" altLang="ja-JP">
                <a:latin typeface="Times New Roman" charset="0"/>
              </a:rPr>
              <a:t>computerize</a:t>
            </a:r>
            <a:r>
              <a:rPr lang="ja-JP" altLang="en-US">
                <a:latin typeface="Times New Roman" charset="0"/>
              </a:rPr>
              <a:t>”</a:t>
            </a:r>
            <a:r>
              <a:rPr lang="en-US" altLang="ja-JP">
                <a:latin typeface="Times New Roman" charset="0"/>
              </a:rPr>
              <a:t> the current process.</a:t>
            </a:r>
          </a:p>
          <a:p>
            <a:endParaRPr lang="en-US">
              <a:latin typeface="Times New Roman" charset="0"/>
            </a:endParaRPr>
          </a:p>
          <a:p>
            <a:r>
              <a:rPr lang="en-US">
                <a:latin typeface="Times New Roman" charset="0"/>
              </a:rPr>
              <a:t>Example: 4</a:t>
            </a:r>
            <a:r>
              <a:rPr lang="en-US" baseline="30000">
                <a:latin typeface="Times New Roman" charset="0"/>
              </a:rPr>
              <a:t>th</a:t>
            </a:r>
            <a:r>
              <a:rPr lang="en-US">
                <a:latin typeface="Times New Roman" charset="0"/>
              </a:rPr>
              <a:t> Year Project Poster Fair. Currently, students submit forms, and coordinator assigns spots.</a:t>
            </a:r>
          </a:p>
          <a:p>
            <a:r>
              <a:rPr lang="en-US">
                <a:latin typeface="Times New Roman" charset="0"/>
              </a:rPr>
              <a:t>Most students will simply build a web-based version of the form.  But here again, the notion of SCOPE is important: If the system must include the function of spot-allocation, the system must go beyond simply </a:t>
            </a:r>
            <a:r>
              <a:rPr lang="ja-JP" altLang="en-US">
                <a:latin typeface="Times New Roman" charset="0"/>
              </a:rPr>
              <a:t>“</a:t>
            </a:r>
            <a:r>
              <a:rPr lang="en-US" altLang="ja-JP">
                <a:latin typeface="Times New Roman" charset="0"/>
              </a:rPr>
              <a:t>computerizing</a:t>
            </a:r>
            <a:r>
              <a:rPr lang="ja-JP" altLang="en-US">
                <a:latin typeface="Times New Roman" charset="0"/>
              </a:rPr>
              <a:t>”</a:t>
            </a:r>
            <a:r>
              <a:rPr lang="en-US" altLang="ja-JP">
                <a:latin typeface="Times New Roman" charset="0"/>
              </a:rPr>
              <a:t> the data entry; it must change the workflow such that the system also does the spot-allocation using the same criteria already (implicitly) used by the coordinator : in other works, here, the scenarios analysis should be extracting the criteria.</a:t>
            </a:r>
          </a:p>
          <a:p>
            <a:endParaRPr lang="en-US">
              <a:latin typeface="Times New Roman" charset="0"/>
            </a:endParaRPr>
          </a:p>
          <a:p>
            <a:endParaRPr lang="en-US">
              <a:latin typeface="Times New Roman"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4C8E751A-6E35-474C-A314-27C9EBC6327E}" type="slidenum">
              <a:rPr lang="en-US" sz="1300"/>
              <a:pPr/>
              <a:t>81</a:t>
            </a:fld>
            <a:endParaRPr lang="en-US" sz="1300"/>
          </a:p>
        </p:txBody>
      </p:sp>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New Roman" charset="0"/>
            </a:endParaRPr>
          </a:p>
          <a:p>
            <a:r>
              <a:rPr lang="en-US">
                <a:latin typeface="Times New Roman" charset="0"/>
              </a:rPr>
              <a:t>Cheryl: </a:t>
            </a:r>
          </a:p>
          <a:p>
            <a:pPr>
              <a:buFontTx/>
              <a:buChar char="•"/>
            </a:pPr>
            <a:r>
              <a:rPr lang="en-US">
                <a:latin typeface="Times New Roman" charset="0"/>
              </a:rPr>
              <a:t>2</a:t>
            </a:r>
            <a:r>
              <a:rPr lang="en-US" baseline="30000">
                <a:latin typeface="Times New Roman" charset="0"/>
              </a:rPr>
              <a:t>nd</a:t>
            </a:r>
            <a:r>
              <a:rPr lang="en-US">
                <a:latin typeface="Times New Roman" charset="0"/>
              </a:rPr>
              <a:t> point: Key words: WOULD and ARE USING</a:t>
            </a:r>
          </a:p>
          <a:p>
            <a:pPr>
              <a:buFontTx/>
              <a:buChar char="•"/>
            </a:pPr>
            <a:r>
              <a:rPr lang="en-US">
                <a:latin typeface="Times New Roman" charset="0"/>
              </a:rPr>
              <a:t>While reading this slide, emphasize the points being made on the next slide.</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FF7A23B0-9ED1-764B-9B00-0896D4195BB2}" type="slidenum">
              <a:rPr lang="en-US" sz="1300"/>
              <a:pPr/>
              <a:t>82</a:t>
            </a:fld>
            <a:endParaRPr lang="en-US" sz="1300"/>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7EFE3DD4-2A62-D249-B8C3-E97D74765D3A}" type="slidenum">
              <a:rPr lang="en-US" sz="1300"/>
              <a:pPr/>
              <a:t>83</a:t>
            </a:fld>
            <a:endParaRPr lang="en-US" sz="1300"/>
          </a:p>
        </p:txBody>
      </p:sp>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latin typeface="Times New Roman" charset="0"/>
              </a:rPr>
              <a:t>Other scenarios in the textbook</a:t>
            </a:r>
          </a:p>
          <a:p>
            <a:r>
              <a:rPr lang="en-US" dirty="0">
                <a:latin typeface="Times New Roman" charset="0"/>
              </a:rPr>
              <a:t>The result of defining scenarios is a shared understanding of the user work processes that need to be supported and of the scope of the system. Scenarios have now to be formalized into use cases. </a:t>
            </a:r>
          </a:p>
          <a:p>
            <a:endParaRPr lang="en-US" dirty="0">
              <a:latin typeface="Times New Roman"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10E927B6-8BC9-524C-9672-0AABCD18B033}" type="slidenum">
              <a:rPr lang="en-US" sz="1300"/>
              <a:pPr/>
              <a:t>84</a:t>
            </a:fld>
            <a:endParaRPr lang="en-US" sz="1300"/>
          </a:p>
        </p:txBody>
      </p:sp>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DC88867C-59BE-704A-A6AE-35288A522C7D}" type="slidenum">
              <a:rPr lang="en-US" sz="1300"/>
              <a:pPr/>
              <a:t>9</a:t>
            </a:fld>
            <a:endParaRPr lang="en-US" sz="1300"/>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28600" indent="-228600"/>
            <a:r>
              <a:rPr lang="en-US">
                <a:latin typeface="Times New Roman" charset="0"/>
              </a:rPr>
              <a:t>In this section, we address the first phase of a software engineering projects you see in the third bullet, under the Unified Software Process, this does make use of use-cases.</a:t>
            </a:r>
          </a:p>
          <a:p>
            <a:pPr marL="228600" indent="-228600"/>
            <a:r>
              <a:rPr lang="en-US">
                <a:latin typeface="Times New Roman" charset="0"/>
              </a:rPr>
              <a:t>We will review use-cases, but I hope to show you also </a:t>
            </a:r>
          </a:p>
          <a:p>
            <a:pPr marL="228600" indent="-228600">
              <a:buFontTx/>
              <a:buAutoNum type="arabicParenR"/>
            </a:pPr>
            <a:r>
              <a:rPr lang="en-US">
                <a:latin typeface="Times New Roman" charset="0"/>
              </a:rPr>
              <a:t>Use-cases are one part of the elicitation process (it</a:t>
            </a:r>
            <a:r>
              <a:rPr lang="ja-JP" altLang="en-US">
                <a:latin typeface="Times New Roman" charset="0"/>
              </a:rPr>
              <a:t>’</a:t>
            </a:r>
            <a:r>
              <a:rPr lang="en-US" altLang="ja-JP">
                <a:latin typeface="Times New Roman" charset="0"/>
              </a:rPr>
              <a:t>s a methodology)</a:t>
            </a:r>
          </a:p>
          <a:p>
            <a:pPr marL="228600" indent="-228600">
              <a:buFontTx/>
              <a:buAutoNum type="arabicParenR"/>
            </a:pPr>
            <a:r>
              <a:rPr lang="en-US">
                <a:latin typeface="Times New Roman" charset="0"/>
              </a:rPr>
              <a:t>There is a process for deriving use-cases (where process is the key to engineering, especially in the large scale) and </a:t>
            </a:r>
          </a:p>
          <a:p>
            <a:pPr marL="228600" indent="-228600">
              <a:buFontTx/>
              <a:buAutoNum type="arabicParenR"/>
            </a:pPr>
            <a:r>
              <a:rPr lang="en-US">
                <a:latin typeface="Times New Roman" charset="0"/>
              </a:rPr>
              <a:t> there is a difference between syntactically correct use-cases and good ones and to even go further, useful ones! (Example: Bowman/Donovan 4</a:t>
            </a:r>
            <a:r>
              <a:rPr lang="en-US" baseline="30000">
                <a:latin typeface="Times New Roman" charset="0"/>
              </a:rPr>
              <a:t>th</a:t>
            </a:r>
            <a:r>
              <a:rPr lang="en-US">
                <a:latin typeface="Times New Roman" charset="0"/>
              </a:rPr>
              <a:t> year project: over-engineered). </a:t>
            </a:r>
          </a:p>
          <a:p>
            <a:pPr marL="228600" indent="-228600"/>
            <a:r>
              <a:rPr lang="en-US">
                <a:latin typeface="Times New Roman" charset="0"/>
              </a:rPr>
              <a:t>The analogy is the English subject: In elementary school, english was about learning the grammar – nouns, verbs, sentences; but in secondary and certainly in university, english develops into writing styles and understanding literature. </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21FA4291-5200-1447-A93C-82F7BFF30E04}" type="slidenum">
              <a:rPr lang="en-US" sz="1300"/>
              <a:pPr/>
              <a:t>86</a:t>
            </a:fld>
            <a:endParaRPr lang="en-US" sz="1300"/>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u="sng">
                <a:latin typeface="Times New Roman" charset="0"/>
              </a:rPr>
              <a:t>Cheryl</a:t>
            </a:r>
            <a:r>
              <a:rPr lang="en-US">
                <a:latin typeface="Times New Roman" charset="0"/>
              </a:rPr>
              <a:t>: Added bold below.</a:t>
            </a:r>
          </a:p>
          <a:p>
            <a:endParaRPr lang="en-US">
              <a:latin typeface="Times New Roman" charset="0"/>
            </a:endParaRPr>
          </a:p>
          <a:p>
            <a:r>
              <a:rPr lang="en-US">
                <a:latin typeface="Times New Roman" charset="0"/>
              </a:rPr>
              <a:t>Actors, use cases in courrier font (can use other fonts to distinguish)</a:t>
            </a:r>
          </a:p>
          <a:p>
            <a:r>
              <a:rPr lang="en-US">
                <a:latin typeface="Times New Roman" charset="0"/>
              </a:rPr>
              <a:t>Events 1, 3, 5 are events triggered by actors</a:t>
            </a:r>
          </a:p>
          <a:p>
            <a:r>
              <a:rPr lang="en-US">
                <a:latin typeface="Times New Roman" charset="0"/>
              </a:rPr>
              <a:t>Events 2, 4 are events triggered by the FRIEND system (may want to differentiate them)</a:t>
            </a:r>
          </a:p>
          <a:p>
            <a:r>
              <a:rPr lang="en-US">
                <a:latin typeface="Times New Roman" charset="0"/>
              </a:rPr>
              <a:t>This use case is general and encompasses, e.g., WarehouseOnFire and FenderBender scenarios</a:t>
            </a:r>
          </a:p>
          <a:p>
            <a:r>
              <a:rPr lang="en-US" b="1">
                <a:latin typeface="Times New Roman" charset="0"/>
              </a:rPr>
              <a:t>Useful to obtain feedback from users but does not provide enough details for a system specification</a:t>
            </a:r>
          </a:p>
          <a:p>
            <a:r>
              <a:rPr lang="en-US">
                <a:latin typeface="Times New Roman" charset="0"/>
              </a:rPr>
              <a:t>We will see another way, more rigorous, to specify this flow of events: using sequence diagrams and OCL expressions – but this will be part of Analysis, </a:t>
            </a:r>
            <a:r>
              <a:rPr lang="en-US" b="1">
                <a:latin typeface="Times New Roman" charset="0"/>
              </a:rPr>
              <a:t>the step after requirements elicitation</a:t>
            </a:r>
          </a:p>
          <a:p>
            <a:endParaRPr lang="en-US" b="1">
              <a:latin typeface="Times New Roman" charset="0"/>
            </a:endParaRPr>
          </a:p>
          <a:p>
            <a:r>
              <a:rPr lang="en-US" u="sng">
                <a:latin typeface="Times New Roman" charset="0"/>
              </a:rPr>
              <a:t>Cheryl</a:t>
            </a:r>
            <a:r>
              <a:rPr lang="en-US">
                <a:latin typeface="Times New Roman" charset="0"/>
              </a:rPr>
              <a:t>: Point 5 mentions a database, but no database is shown. </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370290C9-9AD5-4049-9D2E-315CB42BAAE1}" type="slidenum">
              <a:rPr lang="en-US" sz="1300"/>
              <a:pPr/>
              <a:t>87</a:t>
            </a:fld>
            <a:endParaRPr lang="en-US" sz="1300"/>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28600" indent="-228600"/>
            <a:r>
              <a:rPr lang="en-US">
                <a:latin typeface="Times New Roman" charset="0"/>
              </a:rPr>
              <a:t>Cheryl: Another example of different practises.</a:t>
            </a:r>
          </a:p>
          <a:p>
            <a:pPr marL="228600" indent="-228600"/>
            <a:endParaRPr lang="en-US">
              <a:latin typeface="Times New Roman" charset="0"/>
            </a:endParaRPr>
          </a:p>
          <a:p>
            <a:pPr marL="228600" indent="-228600"/>
            <a:r>
              <a:rPr lang="en-US">
                <a:latin typeface="Times New Roman" charset="0"/>
              </a:rPr>
              <a:t>Compare the use-case event flow and entry condition with the text</a:t>
            </a:r>
            <a:r>
              <a:rPr lang="ja-JP" altLang="en-US">
                <a:latin typeface="Times New Roman" charset="0"/>
              </a:rPr>
              <a:t>’</a:t>
            </a:r>
            <a:r>
              <a:rPr lang="en-US" altLang="ja-JP">
                <a:latin typeface="Times New Roman" charset="0"/>
              </a:rPr>
              <a:t>s version: Old Dutoit, page 111.</a:t>
            </a:r>
          </a:p>
          <a:p>
            <a:pPr marL="228600" indent="-228600"/>
            <a:endParaRPr lang="en-US">
              <a:latin typeface="Times New Roman" charset="0"/>
            </a:endParaRPr>
          </a:p>
          <a:p>
            <a:pPr marL="228600" indent="-228600"/>
            <a:r>
              <a:rPr lang="en-US">
                <a:latin typeface="Times New Roman" charset="0"/>
              </a:rPr>
              <a:t>Text</a:t>
            </a:r>
            <a:r>
              <a:rPr lang="ja-JP" altLang="en-US">
                <a:latin typeface="Times New Roman" charset="0"/>
              </a:rPr>
              <a:t>’</a:t>
            </a:r>
            <a:r>
              <a:rPr lang="en-US" altLang="ja-JP">
                <a:latin typeface="Times New Roman" charset="0"/>
              </a:rPr>
              <a:t>s entry condition </a:t>
            </a:r>
            <a:r>
              <a:rPr lang="en-US" altLang="ja-JP" b="1">
                <a:latin typeface="Times New Roman" charset="0"/>
              </a:rPr>
              <a:t>*IS*</a:t>
            </a:r>
            <a:r>
              <a:rPr lang="en-US" altLang="ja-JP">
                <a:latin typeface="Times New Roman" charset="0"/>
              </a:rPr>
              <a:t> the first event in the event flow.</a:t>
            </a:r>
          </a:p>
          <a:p>
            <a:pPr marL="228600" indent="-228600">
              <a:buFontTx/>
              <a:buAutoNum type="arabicPeriod"/>
            </a:pPr>
            <a:r>
              <a:rPr lang="en-US">
                <a:latin typeface="Times New Roman" charset="0"/>
              </a:rPr>
              <a:t>The FieldOfficer logs into FRIEND.</a:t>
            </a:r>
          </a:p>
          <a:p>
            <a:pPr marL="228600" indent="-228600"/>
            <a:r>
              <a:rPr lang="en-US">
                <a:latin typeface="Times New Roman" charset="0"/>
              </a:rPr>
              <a:t>Then, the text</a:t>
            </a:r>
            <a:r>
              <a:rPr lang="ja-JP" altLang="en-US">
                <a:latin typeface="Times New Roman" charset="0"/>
              </a:rPr>
              <a:t>’</a:t>
            </a:r>
            <a:r>
              <a:rPr lang="en-US" altLang="ja-JP">
                <a:latin typeface="Times New Roman" charset="0"/>
              </a:rPr>
              <a:t>s flow of events </a:t>
            </a:r>
            <a:r>
              <a:rPr lang="en-US" altLang="ja-JP" b="1">
                <a:latin typeface="Times New Roman" charset="0"/>
              </a:rPr>
              <a:t>STARTS</a:t>
            </a:r>
            <a:r>
              <a:rPr lang="en-US" altLang="ja-JP">
                <a:latin typeface="Times New Roman" charset="0"/>
              </a:rPr>
              <a:t> at event 2. </a:t>
            </a:r>
          </a:p>
          <a:p>
            <a:pPr marL="228600" indent="-228600"/>
            <a:endParaRPr lang="en-US">
              <a:latin typeface="Times New Roman" charset="0"/>
            </a:endParaRPr>
          </a:p>
          <a:p>
            <a:pPr marL="228600" indent="-228600"/>
            <a:r>
              <a:rPr lang="en-US">
                <a:latin typeface="Times New Roman" charset="0"/>
              </a:rPr>
              <a:t>I</a:t>
            </a:r>
            <a:r>
              <a:rPr lang="ja-JP" altLang="en-US">
                <a:latin typeface="Times New Roman" charset="0"/>
              </a:rPr>
              <a:t>’</a:t>
            </a:r>
            <a:r>
              <a:rPr lang="en-US" altLang="ja-JP">
                <a:latin typeface="Times New Roman" charset="0"/>
              </a:rPr>
              <a:t>ve seen both practices used. Which one should you use ? Obviously, because we have a slide, we are advocating this approach. Can you see the rationale ? Entry conditions can be used more general, in cases where more than one specific event can be used to enter a particular use-case.</a:t>
            </a:r>
          </a:p>
          <a:p>
            <a:pPr marL="228600" indent="-228600"/>
            <a:endParaRPr lang="en-US">
              <a:latin typeface="Times New Roman"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3027700D-6185-AC41-947C-C06A8A6953C3}" type="slidenum">
              <a:rPr lang="en-US" sz="1300"/>
              <a:pPr/>
              <a:t>89</a:t>
            </a:fld>
            <a:endParaRPr lang="en-US" sz="1300"/>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u="sng">
                <a:latin typeface="Times New Roman" charset="0"/>
              </a:rPr>
              <a:t>Cheryl</a:t>
            </a:r>
            <a:r>
              <a:rPr lang="en-US">
                <a:latin typeface="Times New Roman" charset="0"/>
              </a:rPr>
              <a:t>: These two slides used to be part of Step 5.  I</a:t>
            </a:r>
            <a:r>
              <a:rPr lang="ja-JP" altLang="en-US">
                <a:latin typeface="Times New Roman" charset="0"/>
              </a:rPr>
              <a:t>’</a:t>
            </a:r>
            <a:r>
              <a:rPr lang="en-US" altLang="ja-JP">
                <a:latin typeface="Times New Roman" charset="0"/>
              </a:rPr>
              <a:t>ve moved them here as a summary to Step 3.</a:t>
            </a:r>
            <a:endParaRPr lang="en-US">
              <a:latin typeface="Times New Roman"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A45C7399-DCB3-0A45-AB99-8934564CFE3A}" type="slidenum">
              <a:rPr lang="en-US" sz="1300"/>
              <a:pPr/>
              <a:t>90</a:t>
            </a:fld>
            <a:endParaRPr lang="en-US" sz="1300"/>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u="sng">
                <a:latin typeface="Times New Roman" charset="0"/>
              </a:rPr>
              <a:t>Cheryl</a:t>
            </a:r>
            <a:r>
              <a:rPr lang="en-US">
                <a:latin typeface="Times New Roman" charset="0"/>
              </a:rPr>
              <a:t>: These two slides used to be part of Step 5.  I</a:t>
            </a:r>
            <a:r>
              <a:rPr lang="ja-JP" altLang="en-US">
                <a:latin typeface="Times New Roman" charset="0"/>
              </a:rPr>
              <a:t>’</a:t>
            </a:r>
            <a:r>
              <a:rPr lang="en-US" altLang="ja-JP">
                <a:latin typeface="Times New Roman" charset="0"/>
              </a:rPr>
              <a:t>ve moved them here as a summary to Step 3.</a:t>
            </a:r>
            <a:endParaRPr lang="en-US">
              <a:latin typeface="Times New Roman"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A99CDC2A-8232-254C-AC31-B8E467D756A7}" type="slidenum">
              <a:rPr lang="en-US" sz="1300"/>
              <a:pPr/>
              <a:t>92</a:t>
            </a:fld>
            <a:endParaRPr lang="en-US" sz="1300"/>
          </a:p>
        </p:txBody>
      </p:sp>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DC2F2B79-83F6-2145-9963-11BA37878D7C}" type="slidenum">
              <a:rPr lang="en-US" sz="1300"/>
              <a:pPr/>
              <a:t>95</a:t>
            </a:fld>
            <a:endParaRPr lang="en-US" sz="1300"/>
          </a:p>
        </p:txBody>
      </p:sp>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Times New Roman" charset="0"/>
              </a:rPr>
              <a:t>Traceability and redundancy issues lead to reorganizing and consolidating actors and use cases</a:t>
            </a:r>
          </a:p>
          <a:p>
            <a:endParaRPr lang="en-US">
              <a:latin typeface="Times New Roman" charset="0"/>
            </a:endParaRPr>
          </a:p>
          <a:p>
            <a:r>
              <a:rPr lang="en-US" u="sng">
                <a:latin typeface="Times New Roman" charset="0"/>
              </a:rPr>
              <a:t>Cheryl</a:t>
            </a:r>
            <a:r>
              <a:rPr lang="en-US">
                <a:latin typeface="Times New Roman" charset="0"/>
              </a:rPr>
              <a:t>:</a:t>
            </a:r>
          </a:p>
          <a:p>
            <a:r>
              <a:rPr lang="en-US">
                <a:latin typeface="Times New Roman" charset="0"/>
              </a:rPr>
              <a:t>Read first three points. Then ask: What is </a:t>
            </a:r>
            <a:r>
              <a:rPr lang="ja-JP" altLang="en-US">
                <a:latin typeface="Times New Roman" charset="0"/>
              </a:rPr>
              <a:t>“</a:t>
            </a:r>
            <a:r>
              <a:rPr lang="en-US" altLang="ja-JP">
                <a:latin typeface="Times New Roman" charset="0"/>
              </a:rPr>
              <a:t>refining</a:t>
            </a:r>
            <a:r>
              <a:rPr lang="ja-JP" altLang="en-US">
                <a:latin typeface="Times New Roman" charset="0"/>
              </a:rPr>
              <a:t>”</a:t>
            </a:r>
            <a:r>
              <a:rPr lang="en-US" altLang="ja-JP">
                <a:latin typeface="Times New Roman" charset="0"/>
              </a:rPr>
              <a:t> ?</a:t>
            </a:r>
          </a:p>
          <a:p>
            <a:r>
              <a:rPr lang="en-US">
                <a:latin typeface="Times New Roman" charset="0"/>
              </a:rPr>
              <a:t> - 4</a:t>
            </a:r>
            <a:r>
              <a:rPr lang="en-US" baseline="30000">
                <a:latin typeface="Times New Roman" charset="0"/>
              </a:rPr>
              <a:t>th</a:t>
            </a:r>
            <a:r>
              <a:rPr lang="en-US">
                <a:latin typeface="Times New Roman" charset="0"/>
              </a:rPr>
              <a:t> point: Reviewing links (ie. the use-case diagram)</a:t>
            </a:r>
          </a:p>
          <a:p>
            <a:r>
              <a:rPr lang="en-US">
                <a:latin typeface="Times New Roman" charset="0"/>
              </a:rPr>
              <a:t> - 5</a:t>
            </a:r>
            <a:r>
              <a:rPr lang="en-US" baseline="30000">
                <a:latin typeface="Times New Roman" charset="0"/>
              </a:rPr>
              <a:t>th</a:t>
            </a:r>
            <a:r>
              <a:rPr lang="en-US">
                <a:latin typeface="Times New Roman" charset="0"/>
              </a:rPr>
              <a:t> point: Review text (ie. the use-case text)</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FF21C4CA-4787-9849-9AEF-4A964DFD4ECC}" type="slidenum">
              <a:rPr lang="en-US" sz="1300"/>
              <a:pPr/>
              <a:t>98</a:t>
            </a:fld>
            <a:endParaRPr lang="en-US" sz="1300"/>
          </a:p>
        </p:txBody>
      </p:sp>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Times New Roman" charset="0"/>
              </a:rPr>
              <a:t>Graphical representation only here! First version to be refined.</a:t>
            </a:r>
          </a:p>
          <a:p>
            <a:r>
              <a:rPr lang="en-US">
                <a:latin typeface="Times New Roman" charset="0"/>
              </a:rPr>
              <a:t>We have only been through the details of ReportEmergency</a:t>
            </a:r>
          </a:p>
          <a:p>
            <a:r>
              <a:rPr lang="en-US">
                <a:latin typeface="Times New Roman" charset="0"/>
              </a:rPr>
              <a:t>Communication relationships only here: flow of information, access control, differentiate the actor who initiates the use case</a:t>
            </a:r>
          </a:p>
          <a:p>
            <a:r>
              <a:rPr lang="en-US">
                <a:latin typeface="Times New Roman" charset="0"/>
              </a:rPr>
              <a:t>Usually, use cases are surrounded by a box and actors are placed around the box</a:t>
            </a:r>
          </a:p>
          <a:p>
            <a:r>
              <a:rPr lang="en-US">
                <a:latin typeface="Times New Roman" charset="0"/>
              </a:rPr>
              <a:t>Note the &lt;&lt;initiate&gt;&gt; stereotype, only necessary when several actors interact with a use case. This is important as it indicates which actors have access to which functionality (access control). </a:t>
            </a:r>
          </a:p>
          <a:p>
            <a:endParaRPr lang="en-US">
              <a:latin typeface="Times New Roman" charset="0"/>
            </a:endParaRPr>
          </a:p>
          <a:p>
            <a:endParaRPr lang="en-US">
              <a:latin typeface="Times New Roman"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39476E68-6F45-1D47-B388-A19A17039269}" type="slidenum">
              <a:rPr lang="en-US" sz="1300"/>
              <a:pPr/>
              <a:t>99</a:t>
            </a:fld>
            <a:endParaRPr lang="en-US" sz="1300"/>
          </a:p>
        </p:txBody>
      </p:sp>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28600" indent="-228600"/>
            <a:r>
              <a:rPr lang="en-US">
                <a:latin typeface="Times New Roman" charset="0"/>
              </a:rPr>
              <a:t>Still a lot of confusion about the meaning of these associations between use cases</a:t>
            </a:r>
          </a:p>
          <a:p>
            <a:pPr marL="228600" indent="-228600"/>
            <a:r>
              <a:rPr lang="en-US">
                <a:latin typeface="Times New Roman" charset="0"/>
              </a:rPr>
              <a:t>But useful in practice </a:t>
            </a:r>
          </a:p>
          <a:p>
            <a:pPr marL="228600" indent="-228600"/>
            <a:endParaRPr lang="en-US">
              <a:latin typeface="Times New Roman" charset="0"/>
            </a:endParaRPr>
          </a:p>
          <a:p>
            <a:pPr marL="228600" indent="-228600"/>
            <a:r>
              <a:rPr lang="en-US">
                <a:latin typeface="Times New Roman" charset="0"/>
              </a:rPr>
              <a:t>Cheryl: Heuristics:</a:t>
            </a:r>
          </a:p>
          <a:p>
            <a:pPr marL="228600" indent="-228600">
              <a:buFontTx/>
              <a:buAutoNum type="arabicPeriod"/>
            </a:pPr>
            <a:r>
              <a:rPr lang="en-US">
                <a:latin typeface="Times New Roman" charset="0"/>
              </a:rPr>
              <a:t> Use extends for exceptional, optional or seldom-occurring behaviour</a:t>
            </a:r>
          </a:p>
          <a:p>
            <a:pPr marL="228600" indent="-228600">
              <a:buFontTx/>
              <a:buAutoNum type="arabicPeriod"/>
            </a:pPr>
            <a:r>
              <a:rPr lang="en-US">
                <a:latin typeface="Times New Roman" charset="0"/>
              </a:rPr>
              <a:t>Use includes for behaviour that is shared across two or more use-cases.</a:t>
            </a:r>
          </a:p>
          <a:p>
            <a:pPr marL="228600" indent="-228600">
              <a:buFontTx/>
              <a:buAutoNum type="arabicPeriod"/>
            </a:pPr>
            <a:endParaRPr lang="en-US">
              <a:latin typeface="Times New Roman"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75526335-DE84-0242-86E2-BE966C262CC2}" type="slidenum">
              <a:rPr lang="en-US" sz="1300"/>
              <a:pPr/>
              <a:t>100</a:t>
            </a:fld>
            <a:endParaRPr lang="en-US" sz="1300"/>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Times New Roman" charset="0"/>
              </a:rPr>
              <a:t>The first bullet is the entry condition of the extended use case</a:t>
            </a:r>
          </a:p>
          <a:p>
            <a:endParaRPr lang="en-US">
              <a:latin typeface="Times New Roman"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31AF66FB-E09E-7545-B470-7CCE469B92EE}" type="slidenum">
              <a:rPr lang="en-US" sz="1300"/>
              <a:pPr/>
              <a:t>101</a:t>
            </a:fld>
            <a:endParaRPr lang="en-US" sz="1300"/>
          </a:p>
        </p:txBody>
      </p:sp>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New Roman" charset="0"/>
            </a:endParaRPr>
          </a:p>
          <a:p>
            <a:r>
              <a:rPr lang="en-US">
                <a:latin typeface="Times New Roman" charset="0"/>
              </a:rPr>
              <a:t>Cheryl: Other assocations: Inherited use-cases.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B3744682-F3EE-9044-8989-890C11C8BF2B}" type="slidenum">
              <a:rPr lang="en-US" sz="1300"/>
              <a:pPr/>
              <a:t>10</a:t>
            </a:fld>
            <a:endParaRPr lang="en-US" sz="1300"/>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New Roman" charset="0"/>
            </a:endParaRPr>
          </a:p>
          <a:p>
            <a:r>
              <a:rPr lang="en-US">
                <a:latin typeface="Times New Roman" charset="0"/>
              </a:rPr>
              <a:t>- Notice : </a:t>
            </a:r>
            <a:r>
              <a:rPr lang="ja-JP" altLang="en-US">
                <a:latin typeface="Times New Roman" charset="0"/>
              </a:rPr>
              <a:t>“</a:t>
            </a:r>
            <a:r>
              <a:rPr lang="en-US" altLang="ja-JP">
                <a:latin typeface="Times New Roman" charset="0"/>
              </a:rPr>
              <a:t> results in </a:t>
            </a:r>
            <a:r>
              <a:rPr lang="ja-JP" altLang="en-US">
                <a:latin typeface="Times New Roman" charset="0"/>
              </a:rPr>
              <a:t>“</a:t>
            </a:r>
            <a:r>
              <a:rPr lang="en-US" altLang="ja-JP">
                <a:latin typeface="Times New Roman" charset="0"/>
              </a:rPr>
              <a:t> …. every activities has a </a:t>
            </a:r>
            <a:r>
              <a:rPr lang="ja-JP" altLang="en-US">
                <a:latin typeface="Times New Roman" charset="0"/>
              </a:rPr>
              <a:t>“</a:t>
            </a:r>
            <a:r>
              <a:rPr lang="en-US" altLang="ja-JP">
                <a:latin typeface="Times New Roman" charset="0"/>
              </a:rPr>
              <a:t>work product</a:t>
            </a:r>
            <a:r>
              <a:rPr lang="ja-JP" altLang="en-US">
                <a:latin typeface="Times New Roman" charset="0"/>
              </a:rPr>
              <a:t>”</a:t>
            </a:r>
            <a:r>
              <a:rPr lang="en-US" altLang="ja-JP">
                <a:latin typeface="Times New Roman" charset="0"/>
              </a:rPr>
              <a:t>. </a:t>
            </a:r>
          </a:p>
          <a:p>
            <a:r>
              <a:rPr lang="en-US">
                <a:latin typeface="Times New Roman" charset="0"/>
              </a:rPr>
              <a:t>In this unit, we are will explore elicitation in depth. In the next unit, will be analysis.</a:t>
            </a:r>
          </a:p>
          <a:p>
            <a:endParaRPr lang="en-US">
              <a:latin typeface="Times New Roman" charset="0"/>
            </a:endParaRPr>
          </a:p>
          <a:p>
            <a:r>
              <a:rPr lang="en-US">
                <a:latin typeface="Times New Roman" charset="0"/>
              </a:rPr>
              <a:t>The next slide is the diagram from the textbook.</a:t>
            </a:r>
          </a:p>
          <a:p>
            <a:endParaRPr lang="en-US">
              <a:latin typeface="Times New Roman"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393B103F-041B-A64C-990C-AEAE397E9CC4}" type="slidenum">
              <a:rPr lang="en-US" sz="1300"/>
              <a:pPr/>
              <a:t>102</a:t>
            </a:fld>
            <a:endParaRPr lang="en-US" sz="1300"/>
          </a:p>
        </p:txBody>
      </p:sp>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New Roman" charset="0"/>
            </a:endParaRPr>
          </a:p>
          <a:p>
            <a:r>
              <a:rPr lang="en-US">
                <a:latin typeface="Times New Roman" charset="0"/>
              </a:rPr>
              <a:t>Last point: Unfortunately, assignments tend to reinforce the opposite because we are always trying to keep your workload manageable.</a:t>
            </a:r>
          </a:p>
          <a:p>
            <a:endParaRPr lang="en-US">
              <a:latin typeface="Times New Roman"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8D2112ED-ED93-354F-A923-D2E6EB2390EA}" type="slidenum">
              <a:rPr lang="en-US" sz="1300"/>
              <a:pPr/>
              <a:t>103</a:t>
            </a:fld>
            <a:endParaRPr lang="en-US" sz="1300"/>
          </a:p>
        </p:txBody>
      </p:sp>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Times New Roman" charset="0"/>
              </a:rPr>
              <a:t>From new Lethbridge, page 137</a:t>
            </a:r>
          </a:p>
          <a:p>
            <a:endParaRPr lang="en-US">
              <a:latin typeface="Times New Roman"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1A109515-4D62-2249-9923-49E40B6BE8E5}" type="slidenum">
              <a:rPr lang="en-US" sz="1300"/>
              <a:pPr/>
              <a:t>104</a:t>
            </a:fld>
            <a:endParaRPr lang="en-US" sz="1300"/>
          </a:p>
        </p:txBody>
      </p:sp>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28600" indent="-228600"/>
            <a:r>
              <a:rPr lang="en-US" dirty="0">
                <a:latin typeface="Times New Roman" charset="0"/>
              </a:rPr>
              <a:t>Purpose of this slide: We are teaching you the Unified Process that is use case driven, architecture-centric, iterative and incremental.</a:t>
            </a:r>
          </a:p>
          <a:p>
            <a:pPr marL="228600" indent="-228600"/>
            <a:r>
              <a:rPr lang="en-US" dirty="0">
                <a:latin typeface="Times New Roman" charset="0"/>
              </a:rPr>
              <a:t>With the unified process, use cases are used to derive functional requirements.  BUT it</a:t>
            </a:r>
            <a:r>
              <a:rPr lang="ja-JP" altLang="en-US">
                <a:latin typeface="Times New Roman" charset="0"/>
              </a:rPr>
              <a:t>’</a:t>
            </a:r>
            <a:r>
              <a:rPr lang="en-US" altLang="ja-JP" dirty="0">
                <a:latin typeface="Times New Roman" charset="0"/>
              </a:rPr>
              <a:t>s not the ONLY method for stating functional requirements. So it</a:t>
            </a:r>
            <a:r>
              <a:rPr lang="ja-JP" altLang="en-US">
                <a:latin typeface="Times New Roman" charset="0"/>
              </a:rPr>
              <a:t>’</a:t>
            </a:r>
            <a:r>
              <a:rPr lang="en-US" altLang="ja-JP" dirty="0">
                <a:latin typeface="Times New Roman" charset="0"/>
              </a:rPr>
              <a:t>s good to know the weakness in this method.</a:t>
            </a:r>
          </a:p>
          <a:p>
            <a:pPr marL="228600" indent="-228600"/>
            <a:endParaRPr lang="en-US" dirty="0">
              <a:latin typeface="Times New Roman" charset="0"/>
            </a:endParaRPr>
          </a:p>
          <a:p>
            <a:pPr marL="228600" indent="-228600"/>
            <a:r>
              <a:rPr lang="en-US" dirty="0" err="1">
                <a:latin typeface="Times New Roman" charset="0"/>
              </a:rPr>
              <a:t>Lethbridge</a:t>
            </a:r>
            <a:r>
              <a:rPr lang="en-US" dirty="0">
                <a:latin typeface="Times New Roman" charset="0"/>
              </a:rPr>
              <a:t>, new page 137</a:t>
            </a:r>
          </a:p>
          <a:p>
            <a:pPr marL="228600" indent="-228600"/>
            <a:r>
              <a:rPr lang="en-US" dirty="0">
                <a:latin typeface="Times New Roman" charset="0"/>
              </a:rPr>
              <a:t>Point 2: Example Automatic cleaning of a database to remove outdated information may not appear in user</a:t>
            </a:r>
            <a:r>
              <a:rPr lang="ja-JP" altLang="en-US">
                <a:latin typeface="Times New Roman" charset="0"/>
              </a:rPr>
              <a:t>’</a:t>
            </a:r>
            <a:r>
              <a:rPr lang="en-US" altLang="ja-JP" dirty="0">
                <a:latin typeface="Times New Roman" charset="0"/>
              </a:rPr>
              <a:t>s use-case</a:t>
            </a:r>
          </a:p>
          <a:p>
            <a:pPr marL="685800" lvl="1" indent="-228600"/>
            <a:r>
              <a:rPr lang="en-US" dirty="0">
                <a:latin typeface="Times New Roman" charset="0"/>
              </a:rPr>
              <a:t>	(Solution: Have different packages of use-case, for different stakeholders – user </a:t>
            </a:r>
            <a:r>
              <a:rPr lang="en-US" dirty="0" err="1">
                <a:latin typeface="Times New Roman" charset="0"/>
              </a:rPr>
              <a:t>vs</a:t>
            </a:r>
            <a:r>
              <a:rPr lang="en-US" dirty="0">
                <a:latin typeface="Times New Roman" charset="0"/>
              </a:rPr>
              <a:t> maintainer)</a:t>
            </a:r>
          </a:p>
          <a:p>
            <a:pPr marL="228600" indent="-228600"/>
            <a:r>
              <a:rPr lang="en-US" dirty="0">
                <a:latin typeface="Times New Roman" charset="0"/>
              </a:rPr>
              <a:t>Point 3: When software requirements are derived from use-cases, the software tends simply to mirror the way users worked BEFORE the software was developed.  Innovative solution may not be considered.</a:t>
            </a:r>
          </a:p>
          <a:p>
            <a:pPr marL="228600" indent="-228600"/>
            <a:r>
              <a:rPr lang="en-US" dirty="0">
                <a:latin typeface="Times New Roman" charset="0"/>
              </a:rPr>
              <a:t>	Describe a use case for adjusting the wake-up time of an alarm clock.</a:t>
            </a:r>
          </a:p>
          <a:p>
            <a:pPr marL="228600" indent="-228600"/>
            <a:r>
              <a:rPr lang="en-US" dirty="0">
                <a:latin typeface="Times New Roman" charset="0"/>
              </a:rPr>
              <a:t>		Did you describe the procedure you use ?</a:t>
            </a:r>
          </a:p>
          <a:p>
            <a:pPr marL="228600" indent="-228600"/>
            <a:r>
              <a:rPr lang="en-US" dirty="0">
                <a:latin typeface="Times New Roman" charset="0"/>
              </a:rPr>
              <a:t>		What about speech recognition ?</a:t>
            </a:r>
          </a:p>
          <a:p>
            <a:pPr marL="228600" indent="-228600"/>
            <a:endParaRPr lang="en-US" dirty="0">
              <a:latin typeface="Times New Roman"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5F32BC7B-37E7-6B4B-A608-584D0458A54C}" type="slidenum">
              <a:rPr lang="en-US" sz="1300"/>
              <a:pPr/>
              <a:t>106</a:t>
            </a:fld>
            <a:endParaRPr lang="en-US" sz="1300"/>
          </a:p>
        </p:txBody>
      </p:sp>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Times New Roman" charset="0"/>
              </a:rPr>
              <a:t>The result of requirements elicitation is a requirements definition document … this is our goal.</a:t>
            </a:r>
          </a:p>
          <a:p>
            <a:r>
              <a:rPr lang="en-US">
                <a:latin typeface="Times New Roman" charset="0"/>
              </a:rPr>
              <a:t>As we create it, it is good to establish and mind the objectives of this document.</a:t>
            </a:r>
          </a:p>
          <a:p>
            <a:endParaRPr lang="en-US">
              <a:latin typeface="Times New Roman" charset="0"/>
            </a:endParaRPr>
          </a:p>
          <a:p>
            <a:r>
              <a:rPr lang="en-US" u="sng">
                <a:latin typeface="Times New Roman" charset="0"/>
              </a:rPr>
              <a:t>Cheryl</a:t>
            </a:r>
            <a:r>
              <a:rPr lang="en-US">
                <a:latin typeface="Times New Roman" charset="0"/>
              </a:rPr>
              <a:t>.: The last point is vital, but don</a:t>
            </a:r>
            <a:r>
              <a:rPr lang="ja-JP" altLang="en-US">
                <a:latin typeface="Times New Roman" charset="0"/>
              </a:rPr>
              <a:t>’</a:t>
            </a:r>
            <a:r>
              <a:rPr lang="en-US" altLang="ja-JP">
                <a:latin typeface="Times New Roman" charset="0"/>
              </a:rPr>
              <a:t>t dwell on it here… It is covered in point form in a couple of slide.</a:t>
            </a:r>
          </a:p>
          <a:p>
            <a:endParaRPr lang="en-US">
              <a:latin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B4320359-A364-AA40-AE9B-E8727ADA7E47}" type="slidenum">
              <a:rPr lang="en-US" sz="1300"/>
              <a:pPr/>
              <a:t>11</a:t>
            </a:fld>
            <a:endParaRPr lang="en-US" sz="130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1"/>
          <p:cNvSpPr>
            <a:spLocks noGrp="1" noChangeArrowheads="1"/>
          </p:cNvSpPr>
          <p:nvPr>
            <p:ph type="ftr" sz="quarter" idx="10"/>
          </p:nvPr>
        </p:nvSpPr>
        <p:spPr>
          <a:ln/>
        </p:spPr>
        <p:txBody>
          <a:bodyPr/>
          <a:lstStyle>
            <a:lvl1pPr>
              <a:defRPr/>
            </a:lvl1pPr>
          </a:lstStyle>
          <a:p>
            <a:pPr>
              <a:defRPr/>
            </a:pPr>
            <a:r>
              <a:rPr lang="en-US"/>
              <a:t>SYSC-3120 — Software Requirements Engineering</a:t>
            </a:r>
          </a:p>
        </p:txBody>
      </p:sp>
      <p:sp>
        <p:nvSpPr>
          <p:cNvPr id="5" name="Rectangle 12"/>
          <p:cNvSpPr>
            <a:spLocks noGrp="1" noChangeArrowheads="1"/>
          </p:cNvSpPr>
          <p:nvPr>
            <p:ph type="sldNum" sz="quarter" idx="11"/>
          </p:nvPr>
        </p:nvSpPr>
        <p:spPr>
          <a:ln/>
        </p:spPr>
        <p:txBody>
          <a:bodyPr/>
          <a:lstStyle>
            <a:lvl1pPr>
              <a:defRPr/>
            </a:lvl1pPr>
          </a:lstStyle>
          <a:p>
            <a:pPr>
              <a:defRPr/>
            </a:pPr>
            <a:fld id="{789401E8-3FA4-0948-8BDE-36E9220EDF48}" type="slidenum">
              <a:rPr lang="en-US"/>
              <a:pPr>
                <a:defRPr/>
              </a:pPr>
              <a:t>‹#›</a:t>
            </a:fld>
            <a:endParaRPr lang="en-US" dirty="0"/>
          </a:p>
        </p:txBody>
      </p:sp>
    </p:spTree>
    <p:extLst>
      <p:ext uri="{BB962C8B-B14F-4D97-AF65-F5344CB8AC3E}">
        <p14:creationId xmlns:p14="http://schemas.microsoft.com/office/powerpoint/2010/main" xmlns="" val="4247670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ftr" sz="quarter" idx="10"/>
          </p:nvPr>
        </p:nvSpPr>
        <p:spPr>
          <a:ln/>
        </p:spPr>
        <p:txBody>
          <a:bodyPr/>
          <a:lstStyle>
            <a:lvl1pPr>
              <a:defRPr/>
            </a:lvl1pPr>
          </a:lstStyle>
          <a:p>
            <a:pPr>
              <a:defRPr/>
            </a:pPr>
            <a:r>
              <a:rPr lang="en-US"/>
              <a:t>SYSC-3120 — Software Requirements Engineering</a:t>
            </a:r>
          </a:p>
        </p:txBody>
      </p:sp>
      <p:sp>
        <p:nvSpPr>
          <p:cNvPr id="5" name="Rectangle 12"/>
          <p:cNvSpPr>
            <a:spLocks noGrp="1" noChangeArrowheads="1"/>
          </p:cNvSpPr>
          <p:nvPr>
            <p:ph type="sldNum" sz="quarter" idx="11"/>
          </p:nvPr>
        </p:nvSpPr>
        <p:spPr>
          <a:ln/>
        </p:spPr>
        <p:txBody>
          <a:bodyPr/>
          <a:lstStyle>
            <a:lvl1pPr>
              <a:defRPr/>
            </a:lvl1pPr>
          </a:lstStyle>
          <a:p>
            <a:pPr>
              <a:defRPr/>
            </a:pPr>
            <a:fld id="{11024476-6BFB-C542-96EF-DFCCFD858DFA}" type="slidenum">
              <a:rPr lang="en-US"/>
              <a:pPr>
                <a:defRPr/>
              </a:pPr>
              <a:t>‹#›</a:t>
            </a:fld>
            <a:endParaRPr lang="en-US" dirty="0"/>
          </a:p>
        </p:txBody>
      </p:sp>
    </p:spTree>
    <p:extLst>
      <p:ext uri="{BB962C8B-B14F-4D97-AF65-F5344CB8AC3E}">
        <p14:creationId xmlns:p14="http://schemas.microsoft.com/office/powerpoint/2010/main" xmlns="" val="2595311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19100"/>
            <a:ext cx="1943100" cy="5676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19100"/>
            <a:ext cx="5676900" cy="5676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ftr" sz="quarter" idx="10"/>
          </p:nvPr>
        </p:nvSpPr>
        <p:spPr>
          <a:ln/>
        </p:spPr>
        <p:txBody>
          <a:bodyPr/>
          <a:lstStyle>
            <a:lvl1pPr>
              <a:defRPr/>
            </a:lvl1pPr>
          </a:lstStyle>
          <a:p>
            <a:pPr>
              <a:defRPr/>
            </a:pPr>
            <a:r>
              <a:rPr lang="en-US"/>
              <a:t>SYSC-3120 — Software Requirements Engineering</a:t>
            </a:r>
          </a:p>
        </p:txBody>
      </p:sp>
      <p:sp>
        <p:nvSpPr>
          <p:cNvPr id="5" name="Rectangle 12"/>
          <p:cNvSpPr>
            <a:spLocks noGrp="1" noChangeArrowheads="1"/>
          </p:cNvSpPr>
          <p:nvPr>
            <p:ph type="sldNum" sz="quarter" idx="11"/>
          </p:nvPr>
        </p:nvSpPr>
        <p:spPr>
          <a:ln/>
        </p:spPr>
        <p:txBody>
          <a:bodyPr/>
          <a:lstStyle>
            <a:lvl1pPr>
              <a:defRPr/>
            </a:lvl1pPr>
          </a:lstStyle>
          <a:p>
            <a:pPr>
              <a:defRPr/>
            </a:pPr>
            <a:fld id="{49AAD3AE-6F3C-1F44-9F5C-9C2E22C87584}" type="slidenum">
              <a:rPr lang="en-US"/>
              <a:pPr>
                <a:defRPr/>
              </a:pPr>
              <a:t>‹#›</a:t>
            </a:fld>
            <a:endParaRPr lang="en-US" dirty="0"/>
          </a:p>
        </p:txBody>
      </p:sp>
    </p:spTree>
    <p:extLst>
      <p:ext uri="{BB962C8B-B14F-4D97-AF65-F5344CB8AC3E}">
        <p14:creationId xmlns:p14="http://schemas.microsoft.com/office/powerpoint/2010/main" xmlns="" val="3446683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ftr" sz="quarter" idx="10"/>
          </p:nvPr>
        </p:nvSpPr>
        <p:spPr>
          <a:ln/>
        </p:spPr>
        <p:txBody>
          <a:bodyPr/>
          <a:lstStyle>
            <a:lvl1pPr>
              <a:defRPr/>
            </a:lvl1pPr>
          </a:lstStyle>
          <a:p>
            <a:pPr>
              <a:defRPr/>
            </a:pPr>
            <a:r>
              <a:rPr lang="en-US"/>
              <a:t>SYSC-3120 — Software Requirements Engineering</a:t>
            </a:r>
          </a:p>
        </p:txBody>
      </p:sp>
      <p:sp>
        <p:nvSpPr>
          <p:cNvPr id="5" name="Rectangle 12"/>
          <p:cNvSpPr>
            <a:spLocks noGrp="1" noChangeArrowheads="1"/>
          </p:cNvSpPr>
          <p:nvPr>
            <p:ph type="sldNum" sz="quarter" idx="11"/>
          </p:nvPr>
        </p:nvSpPr>
        <p:spPr>
          <a:ln/>
        </p:spPr>
        <p:txBody>
          <a:bodyPr/>
          <a:lstStyle>
            <a:lvl1pPr>
              <a:defRPr/>
            </a:lvl1pPr>
          </a:lstStyle>
          <a:p>
            <a:pPr>
              <a:defRPr/>
            </a:pPr>
            <a:fld id="{4139C11B-B173-0D41-BB5E-8B5EBEA8ED9A}" type="slidenum">
              <a:rPr lang="en-US"/>
              <a:pPr>
                <a:defRPr/>
              </a:pPr>
              <a:t>‹#›</a:t>
            </a:fld>
            <a:endParaRPr lang="en-US" dirty="0"/>
          </a:p>
        </p:txBody>
      </p:sp>
    </p:spTree>
    <p:extLst>
      <p:ext uri="{BB962C8B-B14F-4D97-AF65-F5344CB8AC3E}">
        <p14:creationId xmlns:p14="http://schemas.microsoft.com/office/powerpoint/2010/main" xmlns="" val="3774150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ftr" sz="quarter" idx="10"/>
          </p:nvPr>
        </p:nvSpPr>
        <p:spPr>
          <a:ln/>
        </p:spPr>
        <p:txBody>
          <a:bodyPr/>
          <a:lstStyle>
            <a:lvl1pPr>
              <a:defRPr/>
            </a:lvl1pPr>
          </a:lstStyle>
          <a:p>
            <a:pPr>
              <a:defRPr/>
            </a:pPr>
            <a:r>
              <a:rPr lang="en-US"/>
              <a:t>SYSC-3120 — Software Requirements Engineering</a:t>
            </a:r>
          </a:p>
        </p:txBody>
      </p:sp>
      <p:sp>
        <p:nvSpPr>
          <p:cNvPr id="5" name="Rectangle 12"/>
          <p:cNvSpPr>
            <a:spLocks noGrp="1" noChangeArrowheads="1"/>
          </p:cNvSpPr>
          <p:nvPr>
            <p:ph type="sldNum" sz="quarter" idx="11"/>
          </p:nvPr>
        </p:nvSpPr>
        <p:spPr>
          <a:ln/>
        </p:spPr>
        <p:txBody>
          <a:bodyPr/>
          <a:lstStyle>
            <a:lvl1pPr>
              <a:defRPr/>
            </a:lvl1pPr>
          </a:lstStyle>
          <a:p>
            <a:pPr>
              <a:defRPr/>
            </a:pPr>
            <a:fld id="{E9C571F4-0CBB-894B-97A7-8EE4B786ABB4}" type="slidenum">
              <a:rPr lang="en-US"/>
              <a:pPr>
                <a:defRPr/>
              </a:pPr>
              <a:t>‹#›</a:t>
            </a:fld>
            <a:endParaRPr lang="en-US" dirty="0"/>
          </a:p>
        </p:txBody>
      </p:sp>
    </p:spTree>
    <p:extLst>
      <p:ext uri="{BB962C8B-B14F-4D97-AF65-F5344CB8AC3E}">
        <p14:creationId xmlns:p14="http://schemas.microsoft.com/office/powerpoint/2010/main" xmlns="" val="1696587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954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ftr" sz="quarter" idx="10"/>
          </p:nvPr>
        </p:nvSpPr>
        <p:spPr>
          <a:ln/>
        </p:spPr>
        <p:txBody>
          <a:bodyPr/>
          <a:lstStyle>
            <a:lvl1pPr>
              <a:defRPr/>
            </a:lvl1pPr>
          </a:lstStyle>
          <a:p>
            <a:pPr>
              <a:defRPr/>
            </a:pPr>
            <a:r>
              <a:rPr lang="en-US"/>
              <a:t>SYSC-3120 — Software Requirements Engineering</a:t>
            </a:r>
          </a:p>
        </p:txBody>
      </p:sp>
      <p:sp>
        <p:nvSpPr>
          <p:cNvPr id="6" name="Rectangle 12"/>
          <p:cNvSpPr>
            <a:spLocks noGrp="1" noChangeArrowheads="1"/>
          </p:cNvSpPr>
          <p:nvPr>
            <p:ph type="sldNum" sz="quarter" idx="11"/>
          </p:nvPr>
        </p:nvSpPr>
        <p:spPr>
          <a:ln/>
        </p:spPr>
        <p:txBody>
          <a:bodyPr/>
          <a:lstStyle>
            <a:lvl1pPr>
              <a:defRPr/>
            </a:lvl1pPr>
          </a:lstStyle>
          <a:p>
            <a:pPr>
              <a:defRPr/>
            </a:pPr>
            <a:fld id="{F546AD65-4CDA-244E-9497-0CD4E2358093}" type="slidenum">
              <a:rPr lang="en-US"/>
              <a:pPr>
                <a:defRPr/>
              </a:pPr>
              <a:t>‹#›</a:t>
            </a:fld>
            <a:endParaRPr lang="en-US" dirty="0"/>
          </a:p>
        </p:txBody>
      </p:sp>
    </p:spTree>
    <p:extLst>
      <p:ext uri="{BB962C8B-B14F-4D97-AF65-F5344CB8AC3E}">
        <p14:creationId xmlns:p14="http://schemas.microsoft.com/office/powerpoint/2010/main" xmlns="" val="133850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ftr" sz="quarter" idx="10"/>
          </p:nvPr>
        </p:nvSpPr>
        <p:spPr>
          <a:ln/>
        </p:spPr>
        <p:txBody>
          <a:bodyPr/>
          <a:lstStyle>
            <a:lvl1pPr>
              <a:defRPr/>
            </a:lvl1pPr>
          </a:lstStyle>
          <a:p>
            <a:pPr>
              <a:defRPr/>
            </a:pPr>
            <a:r>
              <a:rPr lang="en-US"/>
              <a:t>SYSC-3120 — Software Requirements Engineering</a:t>
            </a:r>
          </a:p>
        </p:txBody>
      </p:sp>
      <p:sp>
        <p:nvSpPr>
          <p:cNvPr id="8" name="Rectangle 12"/>
          <p:cNvSpPr>
            <a:spLocks noGrp="1" noChangeArrowheads="1"/>
          </p:cNvSpPr>
          <p:nvPr>
            <p:ph type="sldNum" sz="quarter" idx="11"/>
          </p:nvPr>
        </p:nvSpPr>
        <p:spPr>
          <a:ln/>
        </p:spPr>
        <p:txBody>
          <a:bodyPr/>
          <a:lstStyle>
            <a:lvl1pPr>
              <a:defRPr/>
            </a:lvl1pPr>
          </a:lstStyle>
          <a:p>
            <a:pPr>
              <a:defRPr/>
            </a:pPr>
            <a:fld id="{B5984E26-CF53-1B4F-961C-1A47ABA12FAB}" type="slidenum">
              <a:rPr lang="en-US"/>
              <a:pPr>
                <a:defRPr/>
              </a:pPr>
              <a:t>‹#›</a:t>
            </a:fld>
            <a:endParaRPr lang="en-US" dirty="0"/>
          </a:p>
        </p:txBody>
      </p:sp>
    </p:spTree>
    <p:extLst>
      <p:ext uri="{BB962C8B-B14F-4D97-AF65-F5344CB8AC3E}">
        <p14:creationId xmlns:p14="http://schemas.microsoft.com/office/powerpoint/2010/main" xmlns="" val="3409170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Rectangle 11"/>
          <p:cNvSpPr>
            <a:spLocks noGrp="1" noChangeArrowheads="1"/>
          </p:cNvSpPr>
          <p:nvPr>
            <p:ph type="ftr" sz="quarter" idx="10"/>
          </p:nvPr>
        </p:nvSpPr>
        <p:spPr>
          <a:ln/>
        </p:spPr>
        <p:txBody>
          <a:bodyPr/>
          <a:lstStyle>
            <a:lvl1pPr>
              <a:defRPr/>
            </a:lvl1pPr>
          </a:lstStyle>
          <a:p>
            <a:pPr>
              <a:defRPr/>
            </a:pPr>
            <a:r>
              <a:rPr lang="en-US"/>
              <a:t>SYSC-3120 — Software Requirements Engineering</a:t>
            </a:r>
          </a:p>
        </p:txBody>
      </p:sp>
      <p:sp>
        <p:nvSpPr>
          <p:cNvPr id="4" name="Rectangle 12"/>
          <p:cNvSpPr>
            <a:spLocks noGrp="1" noChangeArrowheads="1"/>
          </p:cNvSpPr>
          <p:nvPr>
            <p:ph type="sldNum" sz="quarter" idx="11"/>
          </p:nvPr>
        </p:nvSpPr>
        <p:spPr>
          <a:ln/>
        </p:spPr>
        <p:txBody>
          <a:bodyPr/>
          <a:lstStyle>
            <a:lvl1pPr>
              <a:defRPr/>
            </a:lvl1pPr>
          </a:lstStyle>
          <a:p>
            <a:pPr>
              <a:defRPr/>
            </a:pPr>
            <a:fld id="{49F93AEC-2899-6744-851E-B17028F5D8EC}" type="slidenum">
              <a:rPr lang="en-US"/>
              <a:pPr>
                <a:defRPr/>
              </a:pPr>
              <a:t>‹#›</a:t>
            </a:fld>
            <a:endParaRPr lang="en-US" dirty="0"/>
          </a:p>
        </p:txBody>
      </p:sp>
    </p:spTree>
    <p:extLst>
      <p:ext uri="{BB962C8B-B14F-4D97-AF65-F5344CB8AC3E}">
        <p14:creationId xmlns:p14="http://schemas.microsoft.com/office/powerpoint/2010/main" xmlns="" val="205652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ftr" sz="quarter" idx="10"/>
          </p:nvPr>
        </p:nvSpPr>
        <p:spPr>
          <a:ln/>
        </p:spPr>
        <p:txBody>
          <a:bodyPr/>
          <a:lstStyle>
            <a:lvl1pPr>
              <a:defRPr/>
            </a:lvl1pPr>
          </a:lstStyle>
          <a:p>
            <a:pPr>
              <a:defRPr/>
            </a:pPr>
            <a:r>
              <a:rPr lang="en-US"/>
              <a:t>SYSC-3120 — Software Requirements Engineering</a:t>
            </a:r>
          </a:p>
        </p:txBody>
      </p:sp>
      <p:sp>
        <p:nvSpPr>
          <p:cNvPr id="3" name="Rectangle 12"/>
          <p:cNvSpPr>
            <a:spLocks noGrp="1" noChangeArrowheads="1"/>
          </p:cNvSpPr>
          <p:nvPr>
            <p:ph type="sldNum" sz="quarter" idx="11"/>
          </p:nvPr>
        </p:nvSpPr>
        <p:spPr>
          <a:ln/>
        </p:spPr>
        <p:txBody>
          <a:bodyPr/>
          <a:lstStyle>
            <a:lvl1pPr>
              <a:defRPr/>
            </a:lvl1pPr>
          </a:lstStyle>
          <a:p>
            <a:pPr>
              <a:defRPr/>
            </a:pPr>
            <a:fld id="{4632E9B6-8C6B-4849-B408-9D625764028A}" type="slidenum">
              <a:rPr lang="en-US"/>
              <a:pPr>
                <a:defRPr/>
              </a:pPr>
              <a:t>‹#›</a:t>
            </a:fld>
            <a:endParaRPr lang="en-US" dirty="0"/>
          </a:p>
        </p:txBody>
      </p:sp>
    </p:spTree>
    <p:extLst>
      <p:ext uri="{BB962C8B-B14F-4D97-AF65-F5344CB8AC3E}">
        <p14:creationId xmlns:p14="http://schemas.microsoft.com/office/powerpoint/2010/main" xmlns="" val="1738471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ftr" sz="quarter" idx="10"/>
          </p:nvPr>
        </p:nvSpPr>
        <p:spPr>
          <a:ln/>
        </p:spPr>
        <p:txBody>
          <a:bodyPr/>
          <a:lstStyle>
            <a:lvl1pPr>
              <a:defRPr/>
            </a:lvl1pPr>
          </a:lstStyle>
          <a:p>
            <a:pPr>
              <a:defRPr/>
            </a:pPr>
            <a:r>
              <a:rPr lang="en-US"/>
              <a:t>SYSC-3120 — Software Requirements Engineering</a:t>
            </a:r>
          </a:p>
        </p:txBody>
      </p:sp>
      <p:sp>
        <p:nvSpPr>
          <p:cNvPr id="6" name="Rectangle 12"/>
          <p:cNvSpPr>
            <a:spLocks noGrp="1" noChangeArrowheads="1"/>
          </p:cNvSpPr>
          <p:nvPr>
            <p:ph type="sldNum" sz="quarter" idx="11"/>
          </p:nvPr>
        </p:nvSpPr>
        <p:spPr>
          <a:ln/>
        </p:spPr>
        <p:txBody>
          <a:bodyPr/>
          <a:lstStyle>
            <a:lvl1pPr>
              <a:defRPr/>
            </a:lvl1pPr>
          </a:lstStyle>
          <a:p>
            <a:pPr>
              <a:defRPr/>
            </a:pPr>
            <a:fld id="{24DDABED-756B-B740-A9F7-F7FC768E7FA6}" type="slidenum">
              <a:rPr lang="en-US"/>
              <a:pPr>
                <a:defRPr/>
              </a:pPr>
              <a:t>‹#›</a:t>
            </a:fld>
            <a:endParaRPr lang="en-US" dirty="0"/>
          </a:p>
        </p:txBody>
      </p:sp>
    </p:spTree>
    <p:extLst>
      <p:ext uri="{BB962C8B-B14F-4D97-AF65-F5344CB8AC3E}">
        <p14:creationId xmlns:p14="http://schemas.microsoft.com/office/powerpoint/2010/main" xmlns="" val="624431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ftr" sz="quarter" idx="10"/>
          </p:nvPr>
        </p:nvSpPr>
        <p:spPr>
          <a:ln/>
        </p:spPr>
        <p:txBody>
          <a:bodyPr/>
          <a:lstStyle>
            <a:lvl1pPr>
              <a:defRPr/>
            </a:lvl1pPr>
          </a:lstStyle>
          <a:p>
            <a:pPr>
              <a:defRPr/>
            </a:pPr>
            <a:r>
              <a:rPr lang="en-US"/>
              <a:t>SYSC-3120 — Software Requirements Engineering</a:t>
            </a:r>
          </a:p>
        </p:txBody>
      </p:sp>
      <p:sp>
        <p:nvSpPr>
          <p:cNvPr id="6" name="Rectangle 12"/>
          <p:cNvSpPr>
            <a:spLocks noGrp="1" noChangeArrowheads="1"/>
          </p:cNvSpPr>
          <p:nvPr>
            <p:ph type="sldNum" sz="quarter" idx="11"/>
          </p:nvPr>
        </p:nvSpPr>
        <p:spPr>
          <a:ln/>
        </p:spPr>
        <p:txBody>
          <a:bodyPr/>
          <a:lstStyle>
            <a:lvl1pPr>
              <a:defRPr/>
            </a:lvl1pPr>
          </a:lstStyle>
          <a:p>
            <a:pPr>
              <a:defRPr/>
            </a:pPr>
            <a:fld id="{FC054B05-096E-9742-ABD5-031849DCC943}" type="slidenum">
              <a:rPr lang="en-US"/>
              <a:pPr>
                <a:defRPr/>
              </a:pPr>
              <a:t>‹#›</a:t>
            </a:fld>
            <a:endParaRPr lang="en-US" dirty="0"/>
          </a:p>
        </p:txBody>
      </p:sp>
    </p:spTree>
    <p:extLst>
      <p:ext uri="{BB962C8B-B14F-4D97-AF65-F5344CB8AC3E}">
        <p14:creationId xmlns:p14="http://schemas.microsoft.com/office/powerpoint/2010/main" xmlns="" val="44593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9"/>
          <p:cNvSpPr>
            <a:spLocks noGrp="1" noChangeArrowheads="1"/>
          </p:cNvSpPr>
          <p:nvPr>
            <p:ph type="title"/>
          </p:nvPr>
        </p:nvSpPr>
        <p:spPr bwMode="auto">
          <a:xfrm>
            <a:off x="323850" y="419100"/>
            <a:ext cx="84963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10"/>
          <p:cNvSpPr>
            <a:spLocks noGrp="1" noChangeArrowheads="1"/>
          </p:cNvSpPr>
          <p:nvPr>
            <p:ph type="body" idx="1"/>
          </p:nvPr>
        </p:nvSpPr>
        <p:spPr bwMode="auto">
          <a:xfrm>
            <a:off x="685800" y="1295400"/>
            <a:ext cx="7772400" cy="480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5" name="Rectangle 11"/>
          <p:cNvSpPr>
            <a:spLocks noGrp="1" noChangeArrowheads="1"/>
          </p:cNvSpPr>
          <p:nvPr>
            <p:ph type="ftr" sz="quarter" idx="3"/>
          </p:nvPr>
        </p:nvSpPr>
        <p:spPr bwMode="auto">
          <a:xfrm>
            <a:off x="685800" y="6248400"/>
            <a:ext cx="3886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r>
              <a:rPr lang="en-US"/>
              <a:t>SYSC-3120 — Software Requirements Engineering</a:t>
            </a:r>
          </a:p>
        </p:txBody>
      </p:sp>
      <p:sp>
        <p:nvSpPr>
          <p:cNvPr id="1036" name="Rectangle 12"/>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fld id="{6C05DF40-593D-7642-8CC6-D96653ED0814}" type="slidenum">
              <a:rPr lang="en-US"/>
              <a:pPr>
                <a:defRPr/>
              </a:pPr>
              <a:t>‹#›</a:t>
            </a:fld>
            <a:endParaRPr lang="en-US" dirty="0"/>
          </a:p>
        </p:txBody>
      </p:sp>
      <p:sp>
        <p:nvSpPr>
          <p:cNvPr id="1030" name="Line 14"/>
          <p:cNvSpPr>
            <a:spLocks noChangeShapeType="1"/>
          </p:cNvSpPr>
          <p:nvPr userDrawn="1"/>
        </p:nvSpPr>
        <p:spPr bwMode="auto">
          <a:xfrm>
            <a:off x="685800" y="6096000"/>
            <a:ext cx="777240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dt="0"/>
  <p:txStyles>
    <p:titleStyle>
      <a:lvl1pPr algn="ctr" rtl="0" eaLnBrk="0" fontAlgn="base" hangingPunct="0">
        <a:spcBef>
          <a:spcPct val="0"/>
        </a:spcBef>
        <a:spcAft>
          <a:spcPct val="0"/>
        </a:spcAft>
        <a:defRPr sz="2800" b="1">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28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28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28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2800">
          <a:solidFill>
            <a:schemeClr val="tx2"/>
          </a:solidFill>
          <a:latin typeface="Arial" charset="0"/>
          <a:ea typeface="ＭＳ Ｐゴシック" charset="0"/>
          <a:cs typeface="ＭＳ Ｐゴシック" charset="0"/>
        </a:defRPr>
      </a:lvl5pPr>
      <a:lvl6pPr marL="457200" algn="ctr" rtl="0" eaLnBrk="0" fontAlgn="base" hangingPunct="0">
        <a:spcBef>
          <a:spcPct val="0"/>
        </a:spcBef>
        <a:spcAft>
          <a:spcPct val="0"/>
        </a:spcAft>
        <a:defRPr sz="2400">
          <a:solidFill>
            <a:schemeClr val="tx2"/>
          </a:solidFill>
          <a:latin typeface="Arial" charset="0"/>
        </a:defRPr>
      </a:lvl6pPr>
      <a:lvl7pPr marL="914400" algn="ctr" rtl="0" eaLnBrk="0" fontAlgn="base" hangingPunct="0">
        <a:spcBef>
          <a:spcPct val="0"/>
        </a:spcBef>
        <a:spcAft>
          <a:spcPct val="0"/>
        </a:spcAft>
        <a:defRPr sz="2400">
          <a:solidFill>
            <a:schemeClr val="tx2"/>
          </a:solidFill>
          <a:latin typeface="Arial" charset="0"/>
        </a:defRPr>
      </a:lvl7pPr>
      <a:lvl8pPr marL="1371600" algn="ctr" rtl="0" eaLnBrk="0" fontAlgn="base" hangingPunct="0">
        <a:spcBef>
          <a:spcPct val="0"/>
        </a:spcBef>
        <a:spcAft>
          <a:spcPct val="0"/>
        </a:spcAft>
        <a:defRPr sz="2400">
          <a:solidFill>
            <a:schemeClr val="tx2"/>
          </a:solidFill>
          <a:latin typeface="Arial" charset="0"/>
        </a:defRPr>
      </a:lvl8pPr>
      <a:lvl9pPr marL="1828800" algn="ctr" rtl="0" eaLnBrk="0" fontAlgn="base" hangingPunct="0">
        <a:spcBef>
          <a:spcPct val="0"/>
        </a:spcBef>
        <a:spcAft>
          <a:spcPct val="0"/>
        </a:spcAft>
        <a:defRPr sz="2400">
          <a:solidFill>
            <a:schemeClr val="tx2"/>
          </a:solidFill>
          <a:latin typeface="Arial" charset="0"/>
        </a:defRPr>
      </a:lvl9pPr>
    </p:titleStyle>
    <p:bodyStyle>
      <a:lvl1pPr marL="228600" indent="-228600" algn="l" rtl="0" eaLnBrk="0" fontAlgn="base" hangingPunct="0">
        <a:spcBef>
          <a:spcPct val="20000"/>
        </a:spcBef>
        <a:spcAft>
          <a:spcPct val="0"/>
        </a:spcAft>
        <a:buChar char="•"/>
        <a:defRPr sz="2000">
          <a:solidFill>
            <a:schemeClr val="tx2"/>
          </a:solidFill>
          <a:latin typeface="+mn-lt"/>
          <a:ea typeface="ＭＳ Ｐゴシック" charset="0"/>
          <a:cs typeface="ＭＳ Ｐゴシック" charset="0"/>
        </a:defRPr>
      </a:lvl1pPr>
      <a:lvl2pPr marL="571500" indent="-228600" algn="l" rtl="0" eaLnBrk="0" fontAlgn="base" hangingPunct="0">
        <a:spcBef>
          <a:spcPct val="20000"/>
        </a:spcBef>
        <a:spcAft>
          <a:spcPct val="0"/>
        </a:spcAft>
        <a:buChar char="–"/>
        <a:defRPr>
          <a:solidFill>
            <a:schemeClr val="tx2"/>
          </a:solidFill>
          <a:latin typeface="+mn-lt"/>
          <a:ea typeface="ＭＳ Ｐゴシック" charset="0"/>
        </a:defRPr>
      </a:lvl2pPr>
      <a:lvl3pPr marL="914400" indent="-228600" algn="l" rtl="0" eaLnBrk="0" fontAlgn="base" hangingPunct="0">
        <a:spcBef>
          <a:spcPct val="20000"/>
        </a:spcBef>
        <a:spcAft>
          <a:spcPct val="0"/>
        </a:spcAft>
        <a:buChar char="•"/>
        <a:defRPr sz="1600">
          <a:solidFill>
            <a:schemeClr val="tx2"/>
          </a:solidFill>
          <a:latin typeface="+mn-lt"/>
          <a:ea typeface="ＭＳ Ｐゴシック" charset="0"/>
        </a:defRPr>
      </a:lvl3pPr>
      <a:lvl4pPr marL="1257300" indent="-228600" algn="l" rtl="0" eaLnBrk="0" fontAlgn="base" hangingPunct="0">
        <a:spcBef>
          <a:spcPct val="20000"/>
        </a:spcBef>
        <a:spcAft>
          <a:spcPct val="0"/>
        </a:spcAft>
        <a:buChar char="–"/>
        <a:defRPr sz="1400">
          <a:solidFill>
            <a:schemeClr val="tx2"/>
          </a:solidFill>
          <a:latin typeface="+mn-lt"/>
          <a:ea typeface="ＭＳ Ｐゴシック" charset="0"/>
        </a:defRPr>
      </a:lvl4pPr>
      <a:lvl5pPr marL="1600200" indent="-228600" algn="l" rtl="0" eaLnBrk="0" fontAlgn="base" hangingPunct="0">
        <a:spcBef>
          <a:spcPct val="20000"/>
        </a:spcBef>
        <a:spcAft>
          <a:spcPct val="0"/>
        </a:spcAft>
        <a:buChar char="»"/>
        <a:defRPr sz="1400">
          <a:solidFill>
            <a:schemeClr val="tx2"/>
          </a:solidFill>
          <a:latin typeface="+mn-lt"/>
          <a:ea typeface="ＭＳ Ｐゴシック" charset="0"/>
        </a:defRPr>
      </a:lvl5pPr>
      <a:lvl6pPr marL="2057400" indent="-228600" algn="l" rtl="0" eaLnBrk="0" fontAlgn="base" hangingPunct="0">
        <a:spcBef>
          <a:spcPct val="20000"/>
        </a:spcBef>
        <a:spcAft>
          <a:spcPct val="0"/>
        </a:spcAft>
        <a:buChar char="»"/>
        <a:defRPr sz="2000">
          <a:solidFill>
            <a:schemeClr val="tx2"/>
          </a:solidFill>
          <a:latin typeface="+mn-lt"/>
        </a:defRPr>
      </a:lvl6pPr>
      <a:lvl7pPr marL="2514600" indent="-228600" algn="l" rtl="0" eaLnBrk="0" fontAlgn="base" hangingPunct="0">
        <a:spcBef>
          <a:spcPct val="20000"/>
        </a:spcBef>
        <a:spcAft>
          <a:spcPct val="0"/>
        </a:spcAft>
        <a:buChar char="»"/>
        <a:defRPr sz="2000">
          <a:solidFill>
            <a:schemeClr val="tx2"/>
          </a:solidFill>
          <a:latin typeface="+mn-lt"/>
        </a:defRPr>
      </a:lvl7pPr>
      <a:lvl8pPr marL="2971800" indent="-228600" algn="l" rtl="0" eaLnBrk="0" fontAlgn="base" hangingPunct="0">
        <a:spcBef>
          <a:spcPct val="20000"/>
        </a:spcBef>
        <a:spcAft>
          <a:spcPct val="0"/>
        </a:spcAft>
        <a:buChar char="»"/>
        <a:defRPr sz="2000">
          <a:solidFill>
            <a:schemeClr val="tx2"/>
          </a:solidFill>
          <a:latin typeface="+mn-lt"/>
        </a:defRPr>
      </a:lvl8pPr>
      <a:lvl9pPr marL="3429000" indent="-228600" algn="l" rtl="0" eaLnBrk="0" fontAlgn="base" hangingPunct="0">
        <a:spcBef>
          <a:spcPct val="20000"/>
        </a:spcBef>
        <a:spcAft>
          <a:spcPct val="0"/>
        </a:spcAft>
        <a:buChar char="»"/>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Footer Placeholder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a:latin typeface="Arial" charset="0"/>
              </a:rPr>
              <a:t>SYSC-3120 — Software Requirements Engineering</a:t>
            </a:r>
          </a:p>
        </p:txBody>
      </p:sp>
      <p:sp>
        <p:nvSpPr>
          <p:cNvPr id="15362"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1B58A1A8-A0F4-FF4A-ADFC-5E94FC25C844}" type="slidenum">
              <a:rPr lang="en-US" sz="1200">
                <a:latin typeface="Arial" charset="0"/>
              </a:rPr>
              <a:pPr/>
              <a:t>1</a:t>
            </a:fld>
            <a:endParaRPr lang="en-US" sz="1200">
              <a:latin typeface="Arial" charset="0"/>
            </a:endParaRPr>
          </a:p>
        </p:txBody>
      </p:sp>
      <p:sp>
        <p:nvSpPr>
          <p:cNvPr id="15363" name="Rectangle 2"/>
          <p:cNvSpPr>
            <a:spLocks noGrp="1" noChangeArrowheads="1"/>
          </p:cNvSpPr>
          <p:nvPr>
            <p:ph type="title"/>
          </p:nvPr>
        </p:nvSpPr>
        <p:spPr/>
        <p:txBody>
          <a:bodyPr/>
          <a:lstStyle/>
          <a:p>
            <a:r>
              <a:rPr lang="en-US">
                <a:latin typeface="Arial" charset="0"/>
              </a:rPr>
              <a:t>SYSC-3120 </a:t>
            </a:r>
            <a:r>
              <a:rPr lang="en-US">
                <a:latin typeface="Arial" charset="0"/>
                <a:cs typeface="Times New Roman" charset="0"/>
              </a:rPr>
              <a:t>—</a:t>
            </a:r>
            <a:r>
              <a:rPr lang="en-US">
                <a:latin typeface="Arial" charset="0"/>
              </a:rPr>
              <a:t>Software Requirements Engineering</a:t>
            </a:r>
          </a:p>
        </p:txBody>
      </p:sp>
      <p:sp>
        <p:nvSpPr>
          <p:cNvPr id="15364" name="Rectangle 4"/>
          <p:cNvSpPr>
            <a:spLocks noChangeArrowheads="1"/>
          </p:cNvSpPr>
          <p:nvPr/>
        </p:nvSpPr>
        <p:spPr bwMode="auto">
          <a:xfrm>
            <a:off x="685800" y="1295400"/>
            <a:ext cx="77724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gn="ctr">
              <a:spcBef>
                <a:spcPct val="20000"/>
              </a:spcBef>
            </a:pPr>
            <a:r>
              <a:rPr lang="en-US" sz="2000" b="1" dirty="0">
                <a:solidFill>
                  <a:schemeClr val="tx2"/>
                </a:solidFill>
                <a:latin typeface="Arial" charset="0"/>
              </a:rPr>
              <a:t>Software Requirements Elicitation and </a:t>
            </a:r>
            <a:r>
              <a:rPr lang="en-US" sz="2000" b="1" dirty="0" smtClean="0">
                <a:solidFill>
                  <a:schemeClr val="tx2"/>
                </a:solidFill>
                <a:latin typeface="Arial" charset="0"/>
              </a:rPr>
              <a:t>Specification</a:t>
            </a:r>
            <a:endParaRPr lang="en-US" sz="2000" b="1" dirty="0">
              <a:solidFill>
                <a:schemeClr val="tx2"/>
              </a:solidFill>
              <a:latin typeface="Arial" charset="0"/>
            </a:endParaRPr>
          </a:p>
        </p:txBody>
      </p:sp>
      <p:sp>
        <p:nvSpPr>
          <p:cNvPr id="15365" name="Text Box 5"/>
          <p:cNvSpPr txBox="1">
            <a:spLocks noChangeArrowheads="1"/>
          </p:cNvSpPr>
          <p:nvPr/>
        </p:nvSpPr>
        <p:spPr bwMode="auto">
          <a:xfrm>
            <a:off x="539552" y="2204864"/>
            <a:ext cx="7775575" cy="2369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31775" indent="-231775">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000" dirty="0">
                <a:latin typeface="Arial" charset="0"/>
              </a:rPr>
              <a:t>Quotes from </a:t>
            </a:r>
            <a:r>
              <a:rPr lang="en-US" sz="2000" dirty="0" smtClean="0">
                <a:latin typeface="Arial" charset="0"/>
              </a:rPr>
              <a:t>disgruntled customers:</a:t>
            </a:r>
          </a:p>
          <a:p>
            <a:endParaRPr lang="en-US" sz="2000" dirty="0">
              <a:latin typeface="Arial" charset="0"/>
            </a:endParaRPr>
          </a:p>
          <a:p>
            <a:pPr>
              <a:buFontTx/>
              <a:buChar char="•"/>
            </a:pPr>
            <a:r>
              <a:rPr lang="en-US" sz="1800" dirty="0">
                <a:latin typeface="Arial" charset="0"/>
              </a:rPr>
              <a:t>They are not listening to what I want for my system. They are giving me the system that they want to build, not the one that I want</a:t>
            </a:r>
            <a:r>
              <a:rPr lang="en-US" sz="1800" dirty="0" smtClean="0">
                <a:latin typeface="Arial" charset="0"/>
              </a:rPr>
              <a:t>.</a:t>
            </a:r>
          </a:p>
          <a:p>
            <a:pPr>
              <a:buFontTx/>
              <a:buChar char="•"/>
            </a:pPr>
            <a:endParaRPr lang="en-US" sz="1800" dirty="0">
              <a:latin typeface="Arial" charset="0"/>
            </a:endParaRPr>
          </a:p>
          <a:p>
            <a:pPr>
              <a:buFontTx/>
              <a:buChar char="•"/>
            </a:pPr>
            <a:r>
              <a:rPr lang="en-US" sz="1800" dirty="0">
                <a:latin typeface="Arial" charset="0"/>
              </a:rPr>
              <a:t>We often don</a:t>
            </a:r>
            <a:r>
              <a:rPr lang="ja-JP" altLang="en-US" sz="1800">
                <a:latin typeface="Arial" charset="0"/>
              </a:rPr>
              <a:t>’</a:t>
            </a:r>
            <a:r>
              <a:rPr lang="en-US" altLang="ja-JP" sz="1800" dirty="0">
                <a:latin typeface="Arial" charset="0"/>
              </a:rPr>
              <a:t>t know how to say what we want – we know it but don</a:t>
            </a:r>
            <a:r>
              <a:rPr lang="ja-JP" altLang="en-US" sz="1800">
                <a:latin typeface="Arial" charset="0"/>
              </a:rPr>
              <a:t>’</a:t>
            </a:r>
            <a:r>
              <a:rPr lang="en-US" altLang="ja-JP" sz="1800" dirty="0">
                <a:latin typeface="Arial" charset="0"/>
              </a:rPr>
              <a:t>t know that we do – so it</a:t>
            </a:r>
            <a:r>
              <a:rPr lang="ja-JP" altLang="en-US" sz="1800">
                <a:latin typeface="Arial" charset="0"/>
              </a:rPr>
              <a:t>’</a:t>
            </a:r>
            <a:r>
              <a:rPr lang="en-US" altLang="ja-JP" sz="1800" dirty="0">
                <a:latin typeface="Arial" charset="0"/>
              </a:rPr>
              <a:t>s their job to listen to us, organize it and say it back to us, better than how we ourselves could say it.</a:t>
            </a:r>
            <a:endParaRPr lang="en-US" sz="1800" dirty="0">
              <a:latin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Footer Placeholder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a:latin typeface="Arial" charset="0"/>
              </a:rPr>
              <a:t>SYSC-3120 — Software Requirements Engineering</a:t>
            </a:r>
          </a:p>
        </p:txBody>
      </p:sp>
      <p:sp>
        <p:nvSpPr>
          <p:cNvPr id="30722"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0496FFD8-5F6C-4040-886B-4B4A1B7E25A7}" type="slidenum">
              <a:rPr lang="en-US" sz="1200">
                <a:latin typeface="Arial" charset="0"/>
              </a:rPr>
              <a:pPr/>
              <a:t>10</a:t>
            </a:fld>
            <a:endParaRPr lang="en-US" sz="1200">
              <a:latin typeface="Arial" charset="0"/>
            </a:endParaRPr>
          </a:p>
        </p:txBody>
      </p:sp>
      <p:sp>
        <p:nvSpPr>
          <p:cNvPr id="30723" name="Rectangle 2"/>
          <p:cNvSpPr>
            <a:spLocks noGrp="1" noChangeArrowheads="1"/>
          </p:cNvSpPr>
          <p:nvPr>
            <p:ph type="title"/>
          </p:nvPr>
        </p:nvSpPr>
        <p:spPr/>
        <p:txBody>
          <a:bodyPr/>
          <a:lstStyle/>
          <a:p>
            <a:r>
              <a:rPr lang="en-US">
                <a:latin typeface="Arial" charset="0"/>
              </a:rPr>
              <a:t>Requirements Engineering</a:t>
            </a:r>
          </a:p>
        </p:txBody>
      </p:sp>
      <p:sp>
        <p:nvSpPr>
          <p:cNvPr id="30724" name="Rectangle 3"/>
          <p:cNvSpPr>
            <a:spLocks noGrp="1" noChangeArrowheads="1"/>
          </p:cNvSpPr>
          <p:nvPr>
            <p:ph type="body" idx="1"/>
          </p:nvPr>
        </p:nvSpPr>
        <p:spPr/>
        <p:txBody>
          <a:bodyPr/>
          <a:lstStyle/>
          <a:p>
            <a:pPr>
              <a:lnSpc>
                <a:spcPct val="90000"/>
              </a:lnSpc>
            </a:pPr>
            <a:r>
              <a:rPr lang="en-US" dirty="0">
                <a:latin typeface="Arial" charset="0"/>
              </a:rPr>
              <a:t>Requirements Engineering is the process of defining the requirements for the system under construction</a:t>
            </a:r>
          </a:p>
          <a:p>
            <a:pPr>
              <a:lnSpc>
                <a:spcPct val="90000"/>
              </a:lnSpc>
            </a:pPr>
            <a:r>
              <a:rPr lang="en-US" u="sng" dirty="0" smtClean="0">
                <a:latin typeface="Arial" charset="0"/>
              </a:rPr>
              <a:t>[</a:t>
            </a:r>
            <a:r>
              <a:rPr lang="en-US" dirty="0" err="1" smtClean="0">
                <a:latin typeface="Arial" charset="0"/>
              </a:rPr>
              <a:t>Dutoit</a:t>
            </a:r>
            <a:r>
              <a:rPr lang="en-US" u="sng" dirty="0" smtClean="0">
                <a:latin typeface="Arial" charset="0"/>
              </a:rPr>
              <a:t>]</a:t>
            </a:r>
            <a:r>
              <a:rPr lang="en-US" dirty="0" smtClean="0">
                <a:latin typeface="Arial" charset="0"/>
              </a:rPr>
              <a:t>: </a:t>
            </a:r>
            <a:r>
              <a:rPr lang="en-US" dirty="0">
                <a:latin typeface="Arial" charset="0"/>
              </a:rPr>
              <a:t>Requirements engineering has two main activities:</a:t>
            </a:r>
          </a:p>
          <a:p>
            <a:pPr lvl="1">
              <a:lnSpc>
                <a:spcPct val="90000"/>
              </a:lnSpc>
              <a:buFontTx/>
              <a:buAutoNum type="arabicPeriod"/>
            </a:pPr>
            <a:r>
              <a:rPr lang="en-US" dirty="0">
                <a:latin typeface="Arial" charset="0"/>
              </a:rPr>
              <a:t>Elicitation : results in </a:t>
            </a:r>
            <a:r>
              <a:rPr lang="en-US" dirty="0">
                <a:solidFill>
                  <a:schemeClr val="accent2"/>
                </a:solidFill>
                <a:latin typeface="Arial" charset="0"/>
              </a:rPr>
              <a:t>requirements specification</a:t>
            </a:r>
            <a:r>
              <a:rPr lang="en-US" dirty="0">
                <a:latin typeface="Arial" charset="0"/>
              </a:rPr>
              <a:t> that the customer understands</a:t>
            </a:r>
          </a:p>
          <a:p>
            <a:pPr lvl="1">
              <a:lnSpc>
                <a:spcPct val="90000"/>
              </a:lnSpc>
              <a:buFontTx/>
              <a:buAutoNum type="arabicPeriod"/>
            </a:pPr>
            <a:r>
              <a:rPr lang="en-US" dirty="0">
                <a:latin typeface="Arial" charset="0"/>
              </a:rPr>
              <a:t>Analysis: results in </a:t>
            </a:r>
            <a:r>
              <a:rPr lang="en-US" dirty="0">
                <a:solidFill>
                  <a:schemeClr val="accent2"/>
                </a:solidFill>
                <a:latin typeface="Arial" charset="0"/>
              </a:rPr>
              <a:t>analysis model</a:t>
            </a:r>
            <a:r>
              <a:rPr lang="en-US" dirty="0">
                <a:latin typeface="Arial" charset="0"/>
              </a:rPr>
              <a:t> that developer can unambiguously understand</a:t>
            </a:r>
          </a:p>
          <a:p>
            <a:pPr lvl="1">
              <a:lnSpc>
                <a:spcPct val="90000"/>
              </a:lnSpc>
              <a:buFontTx/>
              <a:buNone/>
            </a:pPr>
            <a:r>
              <a:rPr lang="en-US" dirty="0">
                <a:latin typeface="Arial" charset="0"/>
              </a:rPr>
              <a:t>Both represent the same information</a:t>
            </a:r>
          </a:p>
          <a:p>
            <a:pPr lvl="1">
              <a:lnSpc>
                <a:spcPct val="90000"/>
              </a:lnSpc>
            </a:pPr>
            <a:r>
              <a:rPr lang="en-US" dirty="0">
                <a:latin typeface="Arial" charset="0"/>
              </a:rPr>
              <a:t>Specification: communication with customer (informal notation)</a:t>
            </a:r>
          </a:p>
          <a:p>
            <a:pPr lvl="1">
              <a:lnSpc>
                <a:spcPct val="90000"/>
              </a:lnSpc>
            </a:pPr>
            <a:r>
              <a:rPr lang="en-US" dirty="0">
                <a:latin typeface="Arial" charset="0"/>
              </a:rPr>
              <a:t>Analysis: communication among developers (formal notation)</a:t>
            </a:r>
          </a:p>
          <a:p>
            <a:pPr>
              <a:lnSpc>
                <a:spcPct val="90000"/>
              </a:lnSpc>
            </a:pPr>
            <a:r>
              <a:rPr lang="en-US" dirty="0">
                <a:latin typeface="Arial" charset="0"/>
              </a:rPr>
              <a:t>Traditional terminology:</a:t>
            </a:r>
          </a:p>
          <a:p>
            <a:pPr lvl="1">
              <a:lnSpc>
                <a:spcPct val="90000"/>
              </a:lnSpc>
            </a:pPr>
            <a:r>
              <a:rPr lang="en-US" dirty="0">
                <a:latin typeface="Arial" charset="0"/>
              </a:rPr>
              <a:t>Requirements specification = = Requirements Definition</a:t>
            </a:r>
          </a:p>
          <a:p>
            <a:pPr lvl="1">
              <a:lnSpc>
                <a:spcPct val="90000"/>
              </a:lnSpc>
            </a:pPr>
            <a:r>
              <a:rPr lang="en-US" dirty="0">
                <a:latin typeface="Arial" charset="0"/>
              </a:rPr>
              <a:t>Analysis model = = Requirements Specification</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Footer Placeholder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a:latin typeface="Arial" charset="0"/>
              </a:rPr>
              <a:t>SYSC-3120 — Software Requirements Engineering</a:t>
            </a:r>
          </a:p>
        </p:txBody>
      </p:sp>
      <p:sp>
        <p:nvSpPr>
          <p:cNvPr id="192514"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2767E932-BCAD-9D4A-A29E-FD738DC0DDA1}" type="slidenum">
              <a:rPr lang="en-US" sz="1200">
                <a:latin typeface="Arial" charset="0"/>
              </a:rPr>
              <a:pPr/>
              <a:t>100</a:t>
            </a:fld>
            <a:endParaRPr lang="en-US" sz="1200">
              <a:latin typeface="Arial" charset="0"/>
            </a:endParaRPr>
          </a:p>
        </p:txBody>
      </p:sp>
      <p:sp>
        <p:nvSpPr>
          <p:cNvPr id="192515" name="Rectangle 2"/>
          <p:cNvSpPr>
            <a:spLocks noGrp="1" noChangeArrowheads="1"/>
          </p:cNvSpPr>
          <p:nvPr>
            <p:ph type="title"/>
          </p:nvPr>
        </p:nvSpPr>
        <p:spPr/>
        <p:txBody>
          <a:bodyPr/>
          <a:lstStyle/>
          <a:p>
            <a:r>
              <a:rPr lang="en-US">
                <a:latin typeface="Arial" charset="0"/>
              </a:rPr>
              <a:t>ConnectionDown</a:t>
            </a:r>
          </a:p>
        </p:txBody>
      </p:sp>
      <p:sp>
        <p:nvSpPr>
          <p:cNvPr id="192516" name="Rectangle 3"/>
          <p:cNvSpPr>
            <a:spLocks noGrp="1" noChangeArrowheads="1"/>
          </p:cNvSpPr>
          <p:nvPr>
            <p:ph type="body" idx="1"/>
          </p:nvPr>
        </p:nvSpPr>
        <p:spPr/>
        <p:txBody>
          <a:bodyPr/>
          <a:lstStyle/>
          <a:p>
            <a:pPr marL="230188" indent="-230188">
              <a:buFontTx/>
              <a:buNone/>
            </a:pPr>
            <a:r>
              <a:rPr lang="en-US" i="1" dirty="0">
                <a:latin typeface="Arial" charset="0"/>
              </a:rPr>
              <a:t>	</a:t>
            </a:r>
            <a:r>
              <a:rPr lang="en-US" dirty="0">
                <a:solidFill>
                  <a:srgbClr val="C00000"/>
                </a:solidFill>
                <a:latin typeface="Arial" charset="0"/>
              </a:rPr>
              <a:t>The </a:t>
            </a:r>
            <a:r>
              <a:rPr lang="en-US" dirty="0" err="1">
                <a:solidFill>
                  <a:srgbClr val="C00000"/>
                </a:solidFill>
                <a:latin typeface="Courier New" pitchFamily="49" charset="0"/>
                <a:cs typeface="Courier New" pitchFamily="49" charset="0"/>
              </a:rPr>
              <a:t>ConnectionDown</a:t>
            </a:r>
            <a:r>
              <a:rPr lang="en-US" dirty="0">
                <a:solidFill>
                  <a:srgbClr val="C00000"/>
                </a:solidFill>
                <a:latin typeface="Arial" charset="0"/>
              </a:rPr>
              <a:t> use case extends </a:t>
            </a:r>
            <a:r>
              <a:rPr lang="en-US" dirty="0" err="1">
                <a:solidFill>
                  <a:srgbClr val="C00000"/>
                </a:solidFill>
                <a:latin typeface="Courier New" pitchFamily="49" charset="0"/>
                <a:cs typeface="Courier New" pitchFamily="49" charset="0"/>
              </a:rPr>
              <a:t>ReportEmergency</a:t>
            </a:r>
            <a:r>
              <a:rPr lang="en-US" dirty="0">
                <a:solidFill>
                  <a:srgbClr val="C00000"/>
                </a:solidFill>
                <a:latin typeface="Arial" charset="0"/>
              </a:rPr>
              <a:t> when the connection between the </a:t>
            </a:r>
            <a:r>
              <a:rPr lang="en-US" dirty="0" err="1" smtClean="0">
                <a:solidFill>
                  <a:srgbClr val="C00000"/>
                </a:solidFill>
                <a:latin typeface="Courier New" pitchFamily="49" charset="0"/>
                <a:cs typeface="Courier New" pitchFamily="49" charset="0"/>
              </a:rPr>
              <a:t>FieldOfficer</a:t>
            </a:r>
            <a:r>
              <a:rPr lang="en-US" dirty="0" smtClean="0">
                <a:solidFill>
                  <a:srgbClr val="C00000"/>
                </a:solidFill>
                <a:latin typeface="Arial" charset="0"/>
              </a:rPr>
              <a:t> </a:t>
            </a:r>
            <a:r>
              <a:rPr lang="en-US" dirty="0">
                <a:solidFill>
                  <a:srgbClr val="C00000"/>
                </a:solidFill>
                <a:latin typeface="Arial" charset="0"/>
              </a:rPr>
              <a:t>and the </a:t>
            </a:r>
            <a:r>
              <a:rPr lang="en-US" dirty="0">
                <a:solidFill>
                  <a:srgbClr val="C00000"/>
                </a:solidFill>
                <a:latin typeface="Courier New" pitchFamily="49" charset="0"/>
                <a:cs typeface="Courier New" pitchFamily="49" charset="0"/>
              </a:rPr>
              <a:t>Dispatcher</a:t>
            </a:r>
            <a:r>
              <a:rPr lang="en-US" dirty="0">
                <a:solidFill>
                  <a:srgbClr val="C00000"/>
                </a:solidFill>
                <a:latin typeface="Arial" charset="0"/>
              </a:rPr>
              <a:t> is </a:t>
            </a:r>
            <a:r>
              <a:rPr lang="en-US" dirty="0" smtClean="0">
                <a:solidFill>
                  <a:srgbClr val="C00000"/>
                </a:solidFill>
                <a:latin typeface="Arial" charset="0"/>
              </a:rPr>
              <a:t>lost.</a:t>
            </a:r>
            <a:endParaRPr lang="en-US" dirty="0">
              <a:solidFill>
                <a:srgbClr val="C00000"/>
              </a:solidFill>
              <a:latin typeface="Arial" charset="0"/>
            </a:endParaRPr>
          </a:p>
          <a:p>
            <a:pPr marL="230188" indent="-230188">
              <a:buFontTx/>
              <a:buAutoNum type="arabicPeriod"/>
            </a:pPr>
            <a:r>
              <a:rPr lang="en-US" dirty="0">
                <a:latin typeface="Arial" charset="0"/>
              </a:rPr>
              <a:t>The </a:t>
            </a:r>
            <a:r>
              <a:rPr lang="en-US" dirty="0" err="1">
                <a:latin typeface="Courier New" pitchFamily="49" charset="0"/>
                <a:cs typeface="Courier New" pitchFamily="49" charset="0"/>
              </a:rPr>
              <a:t>FieldOfficer</a:t>
            </a:r>
            <a:r>
              <a:rPr lang="en-US" dirty="0">
                <a:latin typeface="Arial" charset="0"/>
              </a:rPr>
              <a:t> and the </a:t>
            </a:r>
            <a:r>
              <a:rPr lang="en-US" dirty="0">
                <a:latin typeface="Courier New" pitchFamily="49" charset="0"/>
                <a:cs typeface="Courier New" pitchFamily="49" charset="0"/>
              </a:rPr>
              <a:t>Dispatcher</a:t>
            </a:r>
            <a:r>
              <a:rPr lang="en-US" dirty="0">
                <a:latin typeface="Arial" charset="0"/>
              </a:rPr>
              <a:t> are notified that the connection is broken. They are advised of the possible reasons why such an event occur (e.g</a:t>
            </a:r>
            <a:r>
              <a:rPr lang="en-US" dirty="0" smtClean="0">
                <a:latin typeface="Arial" charset="0"/>
              </a:rPr>
              <a:t>., going through a </a:t>
            </a:r>
            <a:r>
              <a:rPr lang="en-US" dirty="0">
                <a:latin typeface="Arial" charset="0"/>
              </a:rPr>
              <a:t>tunnel</a:t>
            </a:r>
            <a:r>
              <a:rPr lang="en-US" dirty="0" smtClean="0">
                <a:latin typeface="Arial" charset="0"/>
              </a:rPr>
              <a:t>).</a:t>
            </a:r>
            <a:endParaRPr lang="en-US" dirty="0">
              <a:latin typeface="Arial" charset="0"/>
            </a:endParaRPr>
          </a:p>
          <a:p>
            <a:pPr marL="230188" indent="-230188">
              <a:buFontTx/>
              <a:buAutoNum type="arabicPeriod"/>
            </a:pPr>
            <a:r>
              <a:rPr lang="en-US" dirty="0">
                <a:latin typeface="Arial" charset="0"/>
              </a:rPr>
              <a:t>The situation is logged by the system and recovered when the connection is </a:t>
            </a:r>
            <a:r>
              <a:rPr lang="en-US" dirty="0" smtClean="0">
                <a:latin typeface="Arial" charset="0"/>
              </a:rPr>
              <a:t>reestablished.</a:t>
            </a:r>
            <a:endParaRPr lang="en-US" dirty="0">
              <a:latin typeface="Arial" charset="0"/>
            </a:endParaRPr>
          </a:p>
          <a:p>
            <a:pPr marL="230188" indent="-230188">
              <a:buFontTx/>
              <a:buAutoNum type="arabicPeriod"/>
            </a:pPr>
            <a:r>
              <a:rPr lang="en-US" dirty="0">
                <a:latin typeface="Arial" charset="0"/>
              </a:rPr>
              <a:t>The </a:t>
            </a:r>
            <a:r>
              <a:rPr lang="en-US" dirty="0" err="1">
                <a:latin typeface="Courier New" pitchFamily="49" charset="0"/>
                <a:cs typeface="Courier New" pitchFamily="49" charset="0"/>
              </a:rPr>
              <a:t>FieldOfficer</a:t>
            </a:r>
            <a:r>
              <a:rPr lang="en-US" dirty="0">
                <a:latin typeface="Arial" charset="0"/>
              </a:rPr>
              <a:t> and the </a:t>
            </a:r>
            <a:r>
              <a:rPr lang="en-US" dirty="0">
                <a:latin typeface="Courier New" pitchFamily="49" charset="0"/>
                <a:cs typeface="Courier New" pitchFamily="49" charset="0"/>
              </a:rPr>
              <a:t>Dispatcher</a:t>
            </a:r>
            <a:r>
              <a:rPr lang="en-US" dirty="0">
                <a:latin typeface="Arial" charset="0"/>
              </a:rPr>
              <a:t> enter in contact though other means and the Dispatcher initiates </a:t>
            </a:r>
            <a:r>
              <a:rPr lang="en-US" dirty="0" err="1">
                <a:latin typeface="Courier New" pitchFamily="49" charset="0"/>
                <a:cs typeface="Courier New" pitchFamily="49" charset="0"/>
              </a:rPr>
              <a:t>ReportEmergency</a:t>
            </a:r>
            <a:r>
              <a:rPr lang="en-US" dirty="0">
                <a:latin typeface="Arial" charset="0"/>
              </a:rPr>
              <a:t> from the Dispatcher </a:t>
            </a:r>
            <a:r>
              <a:rPr lang="en-US" dirty="0" smtClean="0">
                <a:latin typeface="Arial" charset="0"/>
              </a:rPr>
              <a:t>station.</a:t>
            </a:r>
            <a:endParaRPr lang="en-US" dirty="0">
              <a:latin typeface="Arial" charset="0"/>
            </a:endParaRPr>
          </a:p>
          <a:p>
            <a:pPr marL="230188" indent="-230188"/>
            <a:endParaRPr lang="en-US" dirty="0">
              <a:latin typeface="Arial" charset="0"/>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Footer Placeholder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a:latin typeface="Arial" charset="0"/>
              </a:rPr>
              <a:t>SYSC-3120 — Software Requirements Engineering</a:t>
            </a:r>
          </a:p>
        </p:txBody>
      </p:sp>
      <p:sp>
        <p:nvSpPr>
          <p:cNvPr id="194562"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B5609E93-F87C-C54D-8946-214729FF9A34}" type="slidenum">
              <a:rPr lang="en-US" sz="1200">
                <a:latin typeface="Arial" charset="0"/>
              </a:rPr>
              <a:pPr/>
              <a:t>101</a:t>
            </a:fld>
            <a:endParaRPr lang="en-US" sz="1200">
              <a:latin typeface="Arial" charset="0"/>
            </a:endParaRPr>
          </a:p>
        </p:txBody>
      </p:sp>
      <p:sp>
        <p:nvSpPr>
          <p:cNvPr id="194563" name="Rectangle 2"/>
          <p:cNvSpPr>
            <a:spLocks noGrp="1" noChangeArrowheads="1"/>
          </p:cNvSpPr>
          <p:nvPr>
            <p:ph type="title"/>
          </p:nvPr>
        </p:nvSpPr>
        <p:spPr/>
        <p:txBody>
          <a:bodyPr/>
          <a:lstStyle/>
          <a:p>
            <a:r>
              <a:rPr lang="en-US">
                <a:latin typeface="Arial" charset="0"/>
              </a:rPr>
              <a:t>Summary</a:t>
            </a:r>
          </a:p>
        </p:txBody>
      </p:sp>
      <p:sp>
        <p:nvSpPr>
          <p:cNvPr id="194564" name="Rectangle 3"/>
          <p:cNvSpPr>
            <a:spLocks noGrp="1" noChangeArrowheads="1"/>
          </p:cNvSpPr>
          <p:nvPr>
            <p:ph type="body" idx="1"/>
          </p:nvPr>
        </p:nvSpPr>
        <p:spPr/>
        <p:txBody>
          <a:bodyPr/>
          <a:lstStyle/>
          <a:p>
            <a:r>
              <a:rPr lang="en-US" dirty="0">
                <a:latin typeface="Arial" charset="0"/>
              </a:rPr>
              <a:t>Scenarios and Use Cases is one way to document and formalize requirements in a form which is understandable by users and clients</a:t>
            </a:r>
          </a:p>
          <a:p>
            <a:r>
              <a:rPr lang="en-US" dirty="0">
                <a:latin typeface="Arial" charset="0"/>
              </a:rPr>
              <a:t>Scenarios are the basis to derive Use Cases</a:t>
            </a:r>
          </a:p>
          <a:p>
            <a:r>
              <a:rPr lang="en-US" dirty="0">
                <a:latin typeface="Arial" charset="0"/>
              </a:rPr>
              <a:t>Use Cases </a:t>
            </a:r>
            <a:r>
              <a:rPr lang="en-US" dirty="0" smtClean="0">
                <a:latin typeface="Arial" charset="0"/>
              </a:rPr>
              <a:t>relationships </a:t>
            </a:r>
            <a:r>
              <a:rPr lang="en-US" dirty="0">
                <a:latin typeface="Arial" charset="0"/>
              </a:rPr>
              <a:t>can be used to simplify the use case model: </a:t>
            </a:r>
            <a:r>
              <a:rPr lang="en-US" dirty="0">
                <a:latin typeface="Courier New" charset="0"/>
              </a:rPr>
              <a:t>extend</a:t>
            </a:r>
            <a:r>
              <a:rPr lang="en-US" dirty="0">
                <a:latin typeface="Arial" charset="0"/>
              </a:rPr>
              <a:t>, </a:t>
            </a:r>
            <a:r>
              <a:rPr lang="en-US" dirty="0">
                <a:latin typeface="Courier New" charset="0"/>
              </a:rPr>
              <a:t>include</a:t>
            </a:r>
          </a:p>
          <a:p>
            <a:r>
              <a:rPr lang="en-US" dirty="0">
                <a:latin typeface="Arial" charset="0"/>
              </a:rPr>
              <a:t>They are modeled as stereotypes of UML dependencies</a:t>
            </a:r>
          </a:p>
          <a:p>
            <a:r>
              <a:rPr lang="en-US" dirty="0">
                <a:latin typeface="Arial" charset="0"/>
              </a:rPr>
              <a:t>Other </a:t>
            </a:r>
            <a:r>
              <a:rPr lang="en-US" dirty="0" smtClean="0">
                <a:latin typeface="Arial" charset="0"/>
              </a:rPr>
              <a:t>relationships </a:t>
            </a:r>
            <a:r>
              <a:rPr lang="en-US" dirty="0">
                <a:latin typeface="Arial" charset="0"/>
              </a:rPr>
              <a:t>could be imagined: sequential dependencies …</a:t>
            </a:r>
          </a:p>
          <a:p>
            <a:endParaRPr lang="en-US" dirty="0">
              <a:latin typeface="Arial" charset="0"/>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Footer Placeholder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a:latin typeface="Arial" charset="0"/>
              </a:rPr>
              <a:t>SYSC-3120 — Software Requirements Engineering</a:t>
            </a:r>
          </a:p>
        </p:txBody>
      </p:sp>
      <p:sp>
        <p:nvSpPr>
          <p:cNvPr id="196610"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1072F06F-4C55-C44F-922D-54CEF7A44E40}" type="slidenum">
              <a:rPr lang="en-US" sz="1200">
                <a:latin typeface="Arial" charset="0"/>
              </a:rPr>
              <a:pPr/>
              <a:t>102</a:t>
            </a:fld>
            <a:endParaRPr lang="en-US" sz="1200">
              <a:latin typeface="Arial" charset="0"/>
            </a:endParaRPr>
          </a:p>
        </p:txBody>
      </p:sp>
      <p:sp>
        <p:nvSpPr>
          <p:cNvPr id="196611" name="Rectangle 2"/>
          <p:cNvSpPr>
            <a:spLocks noGrp="1" noChangeArrowheads="1"/>
          </p:cNvSpPr>
          <p:nvPr>
            <p:ph type="title"/>
          </p:nvPr>
        </p:nvSpPr>
        <p:spPr/>
        <p:txBody>
          <a:bodyPr/>
          <a:lstStyle/>
          <a:p>
            <a:r>
              <a:rPr lang="en-US">
                <a:latin typeface="Arial" charset="0"/>
              </a:rPr>
              <a:t>Tips from Authors</a:t>
            </a:r>
          </a:p>
        </p:txBody>
      </p:sp>
      <p:sp>
        <p:nvSpPr>
          <p:cNvPr id="196612" name="Rectangle 3"/>
          <p:cNvSpPr>
            <a:spLocks noGrp="1" noChangeArrowheads="1"/>
          </p:cNvSpPr>
          <p:nvPr>
            <p:ph type="body" idx="1"/>
          </p:nvPr>
        </p:nvSpPr>
        <p:spPr>
          <a:xfrm>
            <a:off x="685800" y="990600"/>
            <a:ext cx="7772400" cy="4800600"/>
          </a:xfrm>
        </p:spPr>
        <p:txBody>
          <a:bodyPr/>
          <a:lstStyle/>
          <a:p>
            <a:pPr>
              <a:lnSpc>
                <a:spcPct val="90000"/>
              </a:lnSpc>
            </a:pPr>
            <a:r>
              <a:rPr lang="en-US" sz="1800">
                <a:latin typeface="Arial" charset="0"/>
              </a:rPr>
              <a:t>Lethbridge:</a:t>
            </a:r>
          </a:p>
          <a:p>
            <a:pPr lvl="1">
              <a:lnSpc>
                <a:spcPct val="90000"/>
              </a:lnSpc>
            </a:pPr>
            <a:r>
              <a:rPr lang="en-US">
                <a:latin typeface="Arial" charset="0"/>
              </a:rPr>
              <a:t>A use case should describe the user</a:t>
            </a:r>
            <a:r>
              <a:rPr lang="ja-JP" altLang="en-US">
                <a:latin typeface="Arial" charset="0"/>
              </a:rPr>
              <a:t>’</a:t>
            </a:r>
            <a:r>
              <a:rPr lang="en-US" altLang="ja-JP">
                <a:latin typeface="Arial" charset="0"/>
              </a:rPr>
              <a:t>s interaction with the system, not the computations the system performs.</a:t>
            </a:r>
          </a:p>
          <a:p>
            <a:pPr lvl="1">
              <a:lnSpc>
                <a:spcPct val="90000"/>
              </a:lnSpc>
            </a:pPr>
            <a:r>
              <a:rPr lang="en-US">
                <a:latin typeface="Arial" charset="0"/>
              </a:rPr>
              <a:t>A use case should be written to be as independent as possible from any particular user interface design.</a:t>
            </a:r>
          </a:p>
          <a:p>
            <a:pPr lvl="2">
              <a:lnSpc>
                <a:spcPct val="90000"/>
              </a:lnSpc>
            </a:pPr>
            <a:r>
              <a:rPr lang="en-US">
                <a:latin typeface="Arial" charset="0"/>
              </a:rPr>
              <a:t>No: Push the Open button</a:t>
            </a:r>
          </a:p>
          <a:p>
            <a:pPr lvl="2">
              <a:lnSpc>
                <a:spcPct val="90000"/>
              </a:lnSpc>
            </a:pPr>
            <a:r>
              <a:rPr lang="en-US">
                <a:latin typeface="Arial" charset="0"/>
              </a:rPr>
              <a:t>Yes: Choose the Open command.</a:t>
            </a:r>
          </a:p>
          <a:p>
            <a:pPr lvl="1">
              <a:lnSpc>
                <a:spcPct val="90000"/>
              </a:lnSpc>
            </a:pPr>
            <a:r>
              <a:rPr lang="en-US">
                <a:latin typeface="Arial" charset="0"/>
              </a:rPr>
              <a:t>In general, a use-case should cover the full sequence of steps from the beginning of a task until the end.</a:t>
            </a:r>
          </a:p>
          <a:p>
            <a:pPr>
              <a:lnSpc>
                <a:spcPct val="90000"/>
              </a:lnSpc>
            </a:pPr>
            <a:r>
              <a:rPr lang="en-US" sz="1800">
                <a:latin typeface="Arial" charset="0"/>
              </a:rPr>
              <a:t>Fowler: Although use cases have been around for a while, there</a:t>
            </a:r>
            <a:r>
              <a:rPr lang="ja-JP" altLang="en-US" sz="1800">
                <a:latin typeface="Arial" charset="0"/>
              </a:rPr>
              <a:t>’</a:t>
            </a:r>
            <a:r>
              <a:rPr lang="en-US" altLang="ja-JP" sz="1800">
                <a:latin typeface="Arial" charset="0"/>
              </a:rPr>
              <a:t>s been little standardization on their use. The UML is silent on the important contents of a use case and has standardized only the much less important diagrams.  As a result, you can find a divergent range of opinions on use cases.</a:t>
            </a:r>
          </a:p>
          <a:p>
            <a:pPr>
              <a:lnSpc>
                <a:spcPct val="90000"/>
              </a:lnSpc>
            </a:pPr>
            <a:r>
              <a:rPr lang="en-US" sz="1800">
                <a:latin typeface="Arial" charset="0"/>
              </a:rPr>
              <a:t>Breugge &amp; Dutoit : Do not overstructure the use case model. A few longer use cases (eg. 2 pages long) are easier to understand and review than many short ones (eg. ten lines long)</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Footer Placeholder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a:latin typeface="Arial" charset="0"/>
              </a:rPr>
              <a:t>SYSC-3120 — Software Requirements Engineering</a:t>
            </a:r>
          </a:p>
        </p:txBody>
      </p:sp>
      <p:sp>
        <p:nvSpPr>
          <p:cNvPr id="198658"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4CBEB5D0-F7EB-1545-AF75-EF1E6CC3FA6D}" type="slidenum">
              <a:rPr lang="en-US" sz="1200">
                <a:latin typeface="Arial" charset="0"/>
              </a:rPr>
              <a:pPr/>
              <a:t>103</a:t>
            </a:fld>
            <a:endParaRPr lang="en-US" sz="1200">
              <a:latin typeface="Arial" charset="0"/>
            </a:endParaRPr>
          </a:p>
        </p:txBody>
      </p:sp>
      <p:sp>
        <p:nvSpPr>
          <p:cNvPr id="198659" name="Rectangle 2"/>
          <p:cNvSpPr>
            <a:spLocks noGrp="1" noChangeArrowheads="1"/>
          </p:cNvSpPr>
          <p:nvPr>
            <p:ph type="title"/>
          </p:nvPr>
        </p:nvSpPr>
        <p:spPr/>
        <p:txBody>
          <a:bodyPr/>
          <a:lstStyle/>
          <a:p>
            <a:r>
              <a:rPr lang="en-US">
                <a:latin typeface="Arial" charset="0"/>
              </a:rPr>
              <a:t>Advantages of using Use-Cases</a:t>
            </a:r>
          </a:p>
        </p:txBody>
      </p:sp>
      <p:sp>
        <p:nvSpPr>
          <p:cNvPr id="198660" name="Rectangle 3"/>
          <p:cNvSpPr>
            <a:spLocks noGrp="1" noChangeArrowheads="1"/>
          </p:cNvSpPr>
          <p:nvPr>
            <p:ph type="body" idx="1"/>
          </p:nvPr>
        </p:nvSpPr>
        <p:spPr/>
        <p:txBody>
          <a:bodyPr/>
          <a:lstStyle/>
          <a:p>
            <a:r>
              <a:rPr lang="en-US">
                <a:latin typeface="Arial" charset="0"/>
              </a:rPr>
              <a:t>Helps define the scope of the system ( what it does and does not do)</a:t>
            </a:r>
          </a:p>
          <a:p>
            <a:r>
              <a:rPr lang="en-US">
                <a:latin typeface="Arial" charset="0"/>
              </a:rPr>
              <a:t>Can be used as part of the development plan</a:t>
            </a:r>
          </a:p>
          <a:p>
            <a:pPr lvl="1"/>
            <a:r>
              <a:rPr lang="en-US">
                <a:latin typeface="Arial" charset="0"/>
              </a:rPr>
              <a:t># use cases is an indicator of project size</a:t>
            </a:r>
          </a:p>
          <a:p>
            <a:pPr lvl="1"/>
            <a:r>
              <a:rPr lang="en-US">
                <a:latin typeface="Arial" charset="0"/>
              </a:rPr>
              <a:t>progress can be measured by % use cases completed</a:t>
            </a:r>
          </a:p>
          <a:p>
            <a:r>
              <a:rPr lang="en-US">
                <a:latin typeface="Arial" charset="0"/>
              </a:rPr>
              <a:t>Form the basis of definition of test cases</a:t>
            </a:r>
          </a:p>
          <a:p>
            <a:r>
              <a:rPr lang="en-US">
                <a:latin typeface="Arial" charset="0"/>
              </a:rPr>
              <a:t>Can be used to structure user manuals</a:t>
            </a:r>
          </a:p>
          <a:p>
            <a:endParaRPr lang="en-US">
              <a:latin typeface="Arial" charset="0"/>
            </a:endParaRPr>
          </a:p>
          <a:p>
            <a:endParaRPr lang="en-US">
              <a:latin typeface="Arial" charset="0"/>
            </a:endParaRPr>
          </a:p>
          <a:p>
            <a:pPr lvl="2"/>
            <a:endParaRPr lang="en-US">
              <a:latin typeface="Arial" charset="0"/>
            </a:endParaRPr>
          </a:p>
          <a:p>
            <a:endParaRPr lang="en-US">
              <a:latin typeface="Arial" charset="0"/>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Footer Placeholder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a:latin typeface="Arial" charset="0"/>
              </a:rPr>
              <a:t>SYSC-3120 — Software Requirements Engineering</a:t>
            </a:r>
          </a:p>
        </p:txBody>
      </p:sp>
      <p:sp>
        <p:nvSpPr>
          <p:cNvPr id="200706"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8F671F02-6FFD-3144-B5E9-F8AB41332CDA}" type="slidenum">
              <a:rPr lang="en-US" sz="1200">
                <a:latin typeface="Arial" charset="0"/>
              </a:rPr>
              <a:pPr/>
              <a:t>104</a:t>
            </a:fld>
            <a:endParaRPr lang="en-US" sz="1200">
              <a:latin typeface="Arial" charset="0"/>
            </a:endParaRPr>
          </a:p>
        </p:txBody>
      </p:sp>
      <p:sp>
        <p:nvSpPr>
          <p:cNvPr id="200707" name="Rectangle 2"/>
          <p:cNvSpPr>
            <a:spLocks noGrp="1" noChangeArrowheads="1"/>
          </p:cNvSpPr>
          <p:nvPr>
            <p:ph type="title"/>
          </p:nvPr>
        </p:nvSpPr>
        <p:spPr/>
        <p:txBody>
          <a:bodyPr/>
          <a:lstStyle/>
          <a:p>
            <a:r>
              <a:rPr lang="en-US">
                <a:latin typeface="Arial" charset="0"/>
              </a:rPr>
              <a:t>Disadvantages of Use-Cases</a:t>
            </a:r>
          </a:p>
        </p:txBody>
      </p:sp>
      <p:sp>
        <p:nvSpPr>
          <p:cNvPr id="200708" name="Rectangle 3"/>
          <p:cNvSpPr>
            <a:spLocks noGrp="1" noChangeArrowheads="1"/>
          </p:cNvSpPr>
          <p:nvPr>
            <p:ph type="body" idx="1"/>
          </p:nvPr>
        </p:nvSpPr>
        <p:spPr/>
        <p:txBody>
          <a:bodyPr/>
          <a:lstStyle/>
          <a:p>
            <a:pPr marL="381000" indent="-381000">
              <a:buFontTx/>
              <a:buAutoNum type="arabicParenR"/>
            </a:pPr>
            <a:r>
              <a:rPr lang="en-US" dirty="0">
                <a:latin typeface="Arial" charset="0"/>
              </a:rPr>
              <a:t>Use cases themselves must be validated</a:t>
            </a:r>
          </a:p>
          <a:p>
            <a:pPr marL="381000" indent="-381000">
              <a:buFontTx/>
              <a:buAutoNum type="arabicParenR"/>
            </a:pPr>
            <a:endParaRPr lang="en-US" dirty="0">
              <a:latin typeface="Arial" charset="0"/>
            </a:endParaRPr>
          </a:p>
          <a:p>
            <a:pPr marL="381000" indent="-381000">
              <a:buFontTx/>
              <a:buAutoNum type="arabicParenR"/>
            </a:pPr>
            <a:r>
              <a:rPr lang="en-US" dirty="0">
                <a:latin typeface="Arial" charset="0"/>
              </a:rPr>
              <a:t>Some aspects of functional requirements </a:t>
            </a:r>
            <a:r>
              <a:rPr lang="en-US" dirty="0" smtClean="0">
                <a:latin typeface="Arial" charset="0"/>
              </a:rPr>
              <a:t>may not be covered </a:t>
            </a:r>
            <a:r>
              <a:rPr lang="en-US" dirty="0">
                <a:latin typeface="Arial" charset="0"/>
              </a:rPr>
              <a:t>by use case analysis, only those triggered by an actor.</a:t>
            </a:r>
          </a:p>
          <a:p>
            <a:pPr marL="723900" lvl="1" indent="-381000"/>
            <a:r>
              <a:rPr lang="en-CA" dirty="0" smtClean="0">
                <a:latin typeface="Arial" charset="0"/>
              </a:rPr>
              <a:t>Automatic </a:t>
            </a:r>
            <a:r>
              <a:rPr lang="en-CA" dirty="0" smtClean="0">
                <a:latin typeface="Arial" charset="0"/>
              </a:rPr>
              <a:t>cleaning of a database to remove outdated information may not appear in user’s use-case</a:t>
            </a:r>
          </a:p>
          <a:p>
            <a:pPr marL="723900" lvl="1" indent="-381000"/>
            <a:r>
              <a:rPr lang="en-CA" dirty="0" smtClean="0">
                <a:latin typeface="Arial" charset="0"/>
              </a:rPr>
              <a:t>Solution</a:t>
            </a:r>
            <a:r>
              <a:rPr lang="en-CA" dirty="0" smtClean="0">
                <a:latin typeface="Arial" charset="0"/>
              </a:rPr>
              <a:t>: Have different packages of use-case, for different stakeholders – user </a:t>
            </a:r>
            <a:r>
              <a:rPr lang="en-CA" dirty="0" smtClean="0">
                <a:latin typeface="Arial" charset="0"/>
              </a:rPr>
              <a:t>vs. maintainer.</a:t>
            </a:r>
            <a:endParaRPr lang="en-US" dirty="0" smtClean="0">
              <a:latin typeface="Arial" charset="0"/>
            </a:endParaRPr>
          </a:p>
          <a:p>
            <a:pPr marL="381000" indent="-381000">
              <a:buNone/>
            </a:pPr>
            <a:r>
              <a:rPr lang="en-US" dirty="0" smtClean="0">
                <a:latin typeface="Arial" charset="0"/>
              </a:rPr>
              <a:t>3) </a:t>
            </a:r>
            <a:r>
              <a:rPr lang="en-CA" dirty="0" smtClean="0">
                <a:latin typeface="Arial" charset="0"/>
              </a:rPr>
              <a:t>When software requirements are derived from use-cases, the software tends </a:t>
            </a:r>
            <a:r>
              <a:rPr lang="en-CA" dirty="0" smtClean="0">
                <a:latin typeface="Arial" charset="0"/>
              </a:rPr>
              <a:t>simply </a:t>
            </a:r>
            <a:r>
              <a:rPr lang="en-CA" dirty="0" smtClean="0">
                <a:latin typeface="Arial" charset="0"/>
              </a:rPr>
              <a:t>to mirror the way users worked BEFORE the software was developed.  Innovative solution may not be considered.</a:t>
            </a:r>
            <a:endParaRPr lang="en-US" dirty="0">
              <a:latin typeface="Arial" charset="0"/>
            </a:endParaRPr>
          </a:p>
          <a:p>
            <a:pPr marL="1028700" lvl="2" indent="-342900"/>
            <a:endParaRPr lang="en-US" dirty="0">
              <a:latin typeface="Arial" charset="0"/>
            </a:endParaRPr>
          </a:p>
          <a:p>
            <a:pPr marL="381000" indent="-381000"/>
            <a:endParaRPr lang="en-US" dirty="0">
              <a:latin typeface="Arial" charset="0"/>
            </a:endParaRP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Footer Placeholder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a:latin typeface="Arial" charset="0"/>
              </a:rPr>
              <a:t>SYSC-3120 — Software Requirements Engineering</a:t>
            </a:r>
          </a:p>
        </p:txBody>
      </p:sp>
      <p:sp>
        <p:nvSpPr>
          <p:cNvPr id="202754"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F1E971D9-7E44-354C-BBB5-798631BED3A0}" type="slidenum">
              <a:rPr lang="en-US" sz="1200">
                <a:latin typeface="Arial" charset="0"/>
              </a:rPr>
              <a:pPr/>
              <a:t>105</a:t>
            </a:fld>
            <a:endParaRPr lang="en-US" sz="1200">
              <a:latin typeface="Arial" charset="0"/>
            </a:endParaRPr>
          </a:p>
        </p:txBody>
      </p:sp>
      <p:sp>
        <p:nvSpPr>
          <p:cNvPr id="202755" name="Rectangle 2"/>
          <p:cNvSpPr>
            <a:spLocks noGrp="1" noChangeArrowheads="1"/>
          </p:cNvSpPr>
          <p:nvPr>
            <p:ph type="title"/>
          </p:nvPr>
        </p:nvSpPr>
        <p:spPr/>
        <p:txBody>
          <a:bodyPr/>
          <a:lstStyle/>
          <a:p>
            <a:r>
              <a:rPr lang="en-US">
                <a:latin typeface="Arial" charset="0"/>
              </a:rPr>
              <a:t>Software Requirements Elicitation and Specifications</a:t>
            </a:r>
          </a:p>
        </p:txBody>
      </p:sp>
      <p:sp>
        <p:nvSpPr>
          <p:cNvPr id="202756" name="Rectangle 3"/>
          <p:cNvSpPr>
            <a:spLocks noGrp="1" noChangeArrowheads="1"/>
          </p:cNvSpPr>
          <p:nvPr>
            <p:ph type="body" idx="1"/>
          </p:nvPr>
        </p:nvSpPr>
        <p:spPr/>
        <p:txBody>
          <a:bodyPr/>
          <a:lstStyle/>
          <a:p>
            <a:r>
              <a:rPr lang="en-US" sz="2400">
                <a:solidFill>
                  <a:schemeClr val="folHlink"/>
                </a:solidFill>
                <a:latin typeface="Arial" charset="0"/>
              </a:rPr>
              <a:t>Fundamentals</a:t>
            </a:r>
          </a:p>
          <a:p>
            <a:r>
              <a:rPr lang="en-US" sz="2400">
                <a:solidFill>
                  <a:schemeClr val="folHlink"/>
                </a:solidFill>
                <a:latin typeface="Arial" charset="0"/>
              </a:rPr>
              <a:t>Requirements Elicitation Process</a:t>
            </a:r>
          </a:p>
          <a:p>
            <a:pPr marL="742950" lvl="1" indent="-285750">
              <a:buFontTx/>
              <a:buNone/>
            </a:pPr>
            <a:r>
              <a:rPr lang="en-US">
                <a:solidFill>
                  <a:schemeClr val="folHlink"/>
                </a:solidFill>
                <a:latin typeface="Arial" charset="0"/>
              </a:rPr>
              <a:t>	(Requirements Elicitation Based on Use Cases and Scenarios (from Bruegge and Dutoit, 2000))</a:t>
            </a:r>
          </a:p>
          <a:p>
            <a:r>
              <a:rPr lang="en-US" sz="2400">
                <a:latin typeface="Arial" charset="0"/>
              </a:rPr>
              <a:t>Documentation</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Footer Placeholder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a:latin typeface="Arial" charset="0"/>
              </a:rPr>
              <a:t>SYSC-3120 — Software Requirements Engineering</a:t>
            </a:r>
          </a:p>
        </p:txBody>
      </p:sp>
      <p:sp>
        <p:nvSpPr>
          <p:cNvPr id="203778"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8DDE981F-08AB-9542-BEB4-BF2C01872A2A}" type="slidenum">
              <a:rPr lang="en-US" sz="1200">
                <a:latin typeface="Arial" charset="0"/>
              </a:rPr>
              <a:pPr/>
              <a:t>106</a:t>
            </a:fld>
            <a:endParaRPr lang="en-US" sz="1200">
              <a:latin typeface="Arial" charset="0"/>
            </a:endParaRPr>
          </a:p>
        </p:txBody>
      </p:sp>
      <p:sp>
        <p:nvSpPr>
          <p:cNvPr id="203779" name="Rectangle 2"/>
          <p:cNvSpPr>
            <a:spLocks noGrp="1" noChangeArrowheads="1"/>
          </p:cNvSpPr>
          <p:nvPr>
            <p:ph type="title"/>
          </p:nvPr>
        </p:nvSpPr>
        <p:spPr/>
        <p:txBody>
          <a:bodyPr/>
          <a:lstStyle/>
          <a:p>
            <a:r>
              <a:rPr lang="en-US">
                <a:latin typeface="Arial" charset="0"/>
              </a:rPr>
              <a:t>Requirements Definition document</a:t>
            </a:r>
          </a:p>
        </p:txBody>
      </p:sp>
      <p:sp>
        <p:nvSpPr>
          <p:cNvPr id="203780" name="Rectangle 3"/>
          <p:cNvSpPr>
            <a:spLocks noGrp="1" noChangeArrowheads="1"/>
          </p:cNvSpPr>
          <p:nvPr>
            <p:ph type="body" idx="1"/>
          </p:nvPr>
        </p:nvSpPr>
        <p:spPr/>
        <p:txBody>
          <a:bodyPr/>
          <a:lstStyle/>
          <a:p>
            <a:r>
              <a:rPr lang="en-US">
                <a:latin typeface="Arial" charset="0"/>
              </a:rPr>
              <a:t>Defines system to be built from the customer</a:t>
            </a:r>
            <a:r>
              <a:rPr lang="ja-JP" altLang="en-US">
                <a:latin typeface="Arial" charset="0"/>
              </a:rPr>
              <a:t>’</a:t>
            </a:r>
            <a:r>
              <a:rPr lang="en-US" altLang="ja-JP">
                <a:latin typeface="Arial" charset="0"/>
              </a:rPr>
              <a:t>s perspective</a:t>
            </a:r>
          </a:p>
          <a:p>
            <a:r>
              <a:rPr lang="en-US">
                <a:latin typeface="Arial" charset="0"/>
              </a:rPr>
              <a:t>Customer needs to understand the document</a:t>
            </a:r>
            <a:endParaRPr lang="en-US" sz="2800">
              <a:latin typeface="Arial" charset="0"/>
            </a:endParaRPr>
          </a:p>
          <a:p>
            <a:r>
              <a:rPr lang="en-US">
                <a:latin typeface="Arial" charset="0"/>
              </a:rPr>
              <a:t>Basis of contract between customer and system developer</a:t>
            </a:r>
          </a:p>
          <a:p>
            <a:r>
              <a:rPr lang="en-US">
                <a:latin typeface="Arial" charset="0"/>
              </a:rPr>
              <a:t>Requirements ought to be complete and consistent!!!</a:t>
            </a:r>
          </a:p>
          <a:p>
            <a:endParaRPr lang="en-US">
              <a:latin typeface="Arial" charset="0"/>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Footer Placeholder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a:latin typeface="Arial" charset="0"/>
              </a:rPr>
              <a:t>SYSC-3120 — Software Requirements Engineering</a:t>
            </a:r>
          </a:p>
        </p:txBody>
      </p:sp>
      <p:sp>
        <p:nvSpPr>
          <p:cNvPr id="205826"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68167156-DE82-2C46-832C-549036F97DA9}" type="slidenum">
              <a:rPr lang="en-US" sz="1200">
                <a:latin typeface="Arial" charset="0"/>
              </a:rPr>
              <a:pPr/>
              <a:t>107</a:t>
            </a:fld>
            <a:endParaRPr lang="en-US" sz="1200">
              <a:latin typeface="Arial" charset="0"/>
            </a:endParaRPr>
          </a:p>
        </p:txBody>
      </p:sp>
      <p:sp>
        <p:nvSpPr>
          <p:cNvPr id="205827" name="Rectangle 2"/>
          <p:cNvSpPr>
            <a:spLocks noGrp="1" noChangeArrowheads="1"/>
          </p:cNvSpPr>
          <p:nvPr>
            <p:ph type="title"/>
          </p:nvPr>
        </p:nvSpPr>
        <p:spPr/>
        <p:txBody>
          <a:bodyPr/>
          <a:lstStyle/>
          <a:p>
            <a:r>
              <a:rPr lang="en-US">
                <a:latin typeface="Arial" charset="0"/>
              </a:rPr>
              <a:t>Software requirements document</a:t>
            </a:r>
          </a:p>
        </p:txBody>
      </p:sp>
      <p:sp>
        <p:nvSpPr>
          <p:cNvPr id="205828" name="Rectangle 3"/>
          <p:cNvSpPr>
            <a:spLocks noGrp="1" noChangeArrowheads="1"/>
          </p:cNvSpPr>
          <p:nvPr>
            <p:ph type="body" idx="1"/>
          </p:nvPr>
        </p:nvSpPr>
        <p:spPr/>
        <p:txBody>
          <a:bodyPr/>
          <a:lstStyle/>
          <a:p>
            <a:r>
              <a:rPr lang="en-US">
                <a:latin typeface="Arial" charset="0"/>
              </a:rPr>
              <a:t>Cover page</a:t>
            </a:r>
          </a:p>
          <a:p>
            <a:r>
              <a:rPr lang="en-US">
                <a:latin typeface="Arial" charset="0"/>
              </a:rPr>
              <a:t>Introduction</a:t>
            </a:r>
          </a:p>
          <a:p>
            <a:r>
              <a:rPr lang="en-US">
                <a:latin typeface="Arial" charset="0"/>
              </a:rPr>
              <a:t>Functional requirements specification</a:t>
            </a:r>
          </a:p>
          <a:p>
            <a:r>
              <a:rPr lang="en-US">
                <a:latin typeface="Arial" charset="0"/>
              </a:rPr>
              <a:t>Nonfunctional requirements (e.g. standards to be met, platform, memory requirements)</a:t>
            </a:r>
          </a:p>
          <a:p>
            <a:r>
              <a:rPr lang="en-US">
                <a:latin typeface="Arial" charset="0"/>
              </a:rPr>
              <a:t>Glossary</a:t>
            </a:r>
          </a:p>
          <a:p>
            <a:endParaRPr lang="en-US">
              <a:latin typeface="Arial" charset="0"/>
            </a:endParaRP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Footer Placeholder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a:latin typeface="Arial" charset="0"/>
              </a:rPr>
              <a:t>SYSC-3120 — Software Requirements Engineering</a:t>
            </a:r>
          </a:p>
        </p:txBody>
      </p:sp>
      <p:sp>
        <p:nvSpPr>
          <p:cNvPr id="206850"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8A7E9DCE-0A41-EC46-B2F6-C517278022D8}" type="slidenum">
              <a:rPr lang="en-US" sz="1200">
                <a:latin typeface="Arial" charset="0"/>
              </a:rPr>
              <a:pPr/>
              <a:t>108</a:t>
            </a:fld>
            <a:endParaRPr lang="en-US" sz="1200">
              <a:latin typeface="Arial" charset="0"/>
            </a:endParaRPr>
          </a:p>
        </p:txBody>
      </p:sp>
      <p:sp>
        <p:nvSpPr>
          <p:cNvPr id="206851" name="Rectangle 2"/>
          <p:cNvSpPr>
            <a:spLocks noGrp="1" noChangeArrowheads="1"/>
          </p:cNvSpPr>
          <p:nvPr>
            <p:ph type="title"/>
          </p:nvPr>
        </p:nvSpPr>
        <p:spPr/>
        <p:txBody>
          <a:bodyPr/>
          <a:lstStyle/>
          <a:p>
            <a:r>
              <a:rPr lang="en-US">
                <a:latin typeface="Arial" charset="0"/>
              </a:rPr>
              <a:t>Software requirements document cover page</a:t>
            </a:r>
          </a:p>
        </p:txBody>
      </p:sp>
      <p:sp>
        <p:nvSpPr>
          <p:cNvPr id="206852" name="Rectangle 3"/>
          <p:cNvSpPr>
            <a:spLocks noGrp="1" noChangeArrowheads="1"/>
          </p:cNvSpPr>
          <p:nvPr>
            <p:ph type="body" idx="1"/>
          </p:nvPr>
        </p:nvSpPr>
        <p:spPr/>
        <p:txBody>
          <a:bodyPr/>
          <a:lstStyle/>
          <a:p>
            <a:r>
              <a:rPr lang="en-US">
                <a:latin typeface="Arial" charset="0"/>
              </a:rPr>
              <a:t>Name of the project/product</a:t>
            </a:r>
          </a:p>
          <a:p>
            <a:r>
              <a:rPr lang="en-US">
                <a:latin typeface="Arial" charset="0"/>
              </a:rPr>
              <a:t>Date</a:t>
            </a:r>
          </a:p>
          <a:p>
            <a:r>
              <a:rPr lang="en-US">
                <a:latin typeface="Arial" charset="0"/>
              </a:rPr>
              <a:t>Version number</a:t>
            </a:r>
          </a:p>
          <a:p>
            <a:r>
              <a:rPr lang="en-US">
                <a:latin typeface="Arial" charset="0"/>
              </a:rPr>
              <a:t>Author(s)</a:t>
            </a:r>
          </a:p>
          <a:p>
            <a:r>
              <a:rPr lang="en-US">
                <a:latin typeface="Arial" charset="0"/>
              </a:rPr>
              <a:t>Responsibilities of every author</a:t>
            </a:r>
          </a:p>
          <a:p>
            <a:r>
              <a:rPr lang="en-US">
                <a:latin typeface="Arial" charset="0"/>
              </a:rPr>
              <a:t>Key changes since last version</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Footer Placeholder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a:latin typeface="Arial" charset="0"/>
              </a:rPr>
              <a:t>SYSC-3120 — Software Requirements Engineering</a:t>
            </a:r>
          </a:p>
        </p:txBody>
      </p:sp>
      <p:sp>
        <p:nvSpPr>
          <p:cNvPr id="207874"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E1995D93-545A-A042-AD92-20C536D42C89}" type="slidenum">
              <a:rPr lang="en-US" sz="1200">
                <a:latin typeface="Arial" charset="0"/>
              </a:rPr>
              <a:pPr/>
              <a:t>109</a:t>
            </a:fld>
            <a:endParaRPr lang="en-US" sz="1200">
              <a:latin typeface="Arial" charset="0"/>
            </a:endParaRPr>
          </a:p>
        </p:txBody>
      </p:sp>
      <p:sp>
        <p:nvSpPr>
          <p:cNvPr id="207875" name="Rectangle 2"/>
          <p:cNvSpPr>
            <a:spLocks noGrp="1" noChangeArrowheads="1"/>
          </p:cNvSpPr>
          <p:nvPr>
            <p:ph type="title"/>
          </p:nvPr>
        </p:nvSpPr>
        <p:spPr/>
        <p:txBody>
          <a:bodyPr/>
          <a:lstStyle/>
          <a:p>
            <a:r>
              <a:rPr lang="en-US">
                <a:latin typeface="Arial" charset="0"/>
              </a:rPr>
              <a:t>Format and Style</a:t>
            </a:r>
          </a:p>
        </p:txBody>
      </p:sp>
      <p:sp>
        <p:nvSpPr>
          <p:cNvPr id="207876" name="Rectangle 3"/>
          <p:cNvSpPr>
            <a:spLocks noGrp="1" noChangeArrowheads="1"/>
          </p:cNvSpPr>
          <p:nvPr>
            <p:ph type="body" idx="1"/>
          </p:nvPr>
        </p:nvSpPr>
        <p:spPr/>
        <p:txBody>
          <a:bodyPr/>
          <a:lstStyle/>
          <a:p>
            <a:r>
              <a:rPr lang="en-US">
                <a:latin typeface="Arial" charset="0"/>
              </a:rPr>
              <a:t>Modifiability</a:t>
            </a:r>
          </a:p>
          <a:p>
            <a:pPr lvl="1"/>
            <a:r>
              <a:rPr lang="en-US">
                <a:latin typeface="Arial" charset="0"/>
              </a:rPr>
              <a:t>Well-structured, indexed, cross-referenced</a:t>
            </a:r>
          </a:p>
          <a:p>
            <a:pPr lvl="1"/>
            <a:r>
              <a:rPr lang="en-US">
                <a:latin typeface="Arial" charset="0"/>
              </a:rPr>
              <a:t>Little and explicit redundancy</a:t>
            </a:r>
          </a:p>
          <a:p>
            <a:r>
              <a:rPr lang="en-US">
                <a:latin typeface="Arial" charset="0"/>
              </a:rPr>
              <a:t>Traceability</a:t>
            </a:r>
          </a:p>
          <a:p>
            <a:pPr lvl="1"/>
            <a:r>
              <a:rPr lang="en-US">
                <a:latin typeface="Arial" charset="0"/>
              </a:rPr>
              <a:t>Backwards, e.g., stakeholder, document</a:t>
            </a:r>
          </a:p>
          <a:p>
            <a:pPr lvl="1"/>
            <a:r>
              <a:rPr lang="en-US">
                <a:latin typeface="Arial" charset="0"/>
              </a:rPr>
              <a:t>Forwards, e.g., to design, test plan</a:t>
            </a:r>
          </a:p>
          <a:p>
            <a:r>
              <a:rPr lang="en-US">
                <a:latin typeface="Arial" charset="0"/>
              </a:rPr>
              <a:t>Useful annotations: levels of necessity, stability</a:t>
            </a:r>
          </a:p>
          <a:p>
            <a:endParaRPr lang="en-US">
              <a:latin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Footer Placeholder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a:latin typeface="Arial" charset="0"/>
              </a:rPr>
              <a:t>SYSC-3120 — Software Requirements Engineering</a:t>
            </a:r>
          </a:p>
        </p:txBody>
      </p:sp>
      <p:sp>
        <p:nvSpPr>
          <p:cNvPr id="32770"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BD664D71-26A1-F741-B54A-5339FFD29696}" type="slidenum">
              <a:rPr lang="en-US" sz="1200">
                <a:latin typeface="Arial" charset="0"/>
              </a:rPr>
              <a:pPr/>
              <a:t>11</a:t>
            </a:fld>
            <a:endParaRPr lang="en-US" sz="1200">
              <a:latin typeface="Arial" charset="0"/>
            </a:endParaRPr>
          </a:p>
        </p:txBody>
      </p:sp>
      <p:sp>
        <p:nvSpPr>
          <p:cNvPr id="32771" name="Rectangle 2"/>
          <p:cNvSpPr>
            <a:spLocks noGrp="1" noChangeArrowheads="1"/>
          </p:cNvSpPr>
          <p:nvPr>
            <p:ph type="title"/>
          </p:nvPr>
        </p:nvSpPr>
        <p:spPr/>
        <p:txBody>
          <a:bodyPr/>
          <a:lstStyle/>
          <a:p>
            <a:r>
              <a:rPr lang="en-US">
                <a:latin typeface="Arial" charset="0"/>
              </a:rPr>
              <a:t>Sources of Requirements</a:t>
            </a:r>
          </a:p>
        </p:txBody>
      </p:sp>
      <p:sp>
        <p:nvSpPr>
          <p:cNvPr id="32772" name="Rectangle 3"/>
          <p:cNvSpPr>
            <a:spLocks noGrp="1" noChangeArrowheads="1"/>
          </p:cNvSpPr>
          <p:nvPr>
            <p:ph type="body" idx="1"/>
          </p:nvPr>
        </p:nvSpPr>
        <p:spPr>
          <a:xfrm>
            <a:off x="685800" y="1295400"/>
            <a:ext cx="3886200" cy="477838"/>
          </a:xfrm>
        </p:spPr>
        <p:txBody>
          <a:bodyPr/>
          <a:lstStyle/>
          <a:p>
            <a:pPr>
              <a:buFontTx/>
              <a:buNone/>
            </a:pPr>
            <a:r>
              <a:rPr lang="en-US">
                <a:latin typeface="Arial" charset="0"/>
              </a:rPr>
              <a:t>Stakeholders wants and needs</a:t>
            </a:r>
          </a:p>
        </p:txBody>
      </p:sp>
      <p:sp>
        <p:nvSpPr>
          <p:cNvPr id="32773" name="Rectangle 4"/>
          <p:cNvSpPr>
            <a:spLocks noChangeArrowheads="1"/>
          </p:cNvSpPr>
          <p:nvPr/>
        </p:nvSpPr>
        <p:spPr bwMode="auto">
          <a:xfrm>
            <a:off x="5867400" y="3638555"/>
            <a:ext cx="2303463" cy="50482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a:latin typeface="Arial" charset="0"/>
              </a:rPr>
              <a:t>Requirements</a:t>
            </a:r>
          </a:p>
        </p:txBody>
      </p:sp>
      <p:sp>
        <p:nvSpPr>
          <p:cNvPr id="32774" name="Text Box 5"/>
          <p:cNvSpPr txBox="1">
            <a:spLocks noChangeArrowheads="1"/>
          </p:cNvSpPr>
          <p:nvPr/>
        </p:nvSpPr>
        <p:spPr bwMode="auto">
          <a:xfrm>
            <a:off x="1331640" y="1988840"/>
            <a:ext cx="3981450" cy="1770063"/>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174625" indent="-174625">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000" dirty="0">
                <a:latin typeface="Arial" charset="0"/>
              </a:rPr>
              <a:t>Current organization and systems</a:t>
            </a:r>
          </a:p>
          <a:p>
            <a:pPr>
              <a:buFontTx/>
              <a:buChar char="•"/>
            </a:pPr>
            <a:r>
              <a:rPr lang="en-US" sz="1800" dirty="0">
                <a:latin typeface="Arial" charset="0"/>
              </a:rPr>
              <a:t>Best practices</a:t>
            </a:r>
          </a:p>
          <a:p>
            <a:pPr>
              <a:buFontTx/>
              <a:buChar char="•"/>
            </a:pPr>
            <a:r>
              <a:rPr lang="en-US" sz="1800" dirty="0">
                <a:latin typeface="Arial" charset="0"/>
              </a:rPr>
              <a:t>Existing documents</a:t>
            </a:r>
          </a:p>
          <a:p>
            <a:pPr>
              <a:buFontTx/>
              <a:buChar char="•"/>
            </a:pPr>
            <a:r>
              <a:rPr lang="en-US" sz="1800" dirty="0">
                <a:latin typeface="Arial" charset="0"/>
              </a:rPr>
              <a:t>Requirement templates</a:t>
            </a:r>
          </a:p>
          <a:p>
            <a:pPr>
              <a:buFontTx/>
              <a:buChar char="•"/>
            </a:pPr>
            <a:r>
              <a:rPr lang="en-US" sz="1800" dirty="0">
                <a:latin typeface="Arial" charset="0"/>
              </a:rPr>
              <a:t>Domain models</a:t>
            </a:r>
          </a:p>
          <a:p>
            <a:pPr>
              <a:buFontTx/>
              <a:buChar char="•"/>
            </a:pPr>
            <a:r>
              <a:rPr lang="en-US" sz="1800" dirty="0">
                <a:latin typeface="Arial" charset="0"/>
              </a:rPr>
              <a:t>…</a:t>
            </a:r>
          </a:p>
        </p:txBody>
      </p:sp>
      <p:sp>
        <p:nvSpPr>
          <p:cNvPr id="32775" name="Text Box 6"/>
          <p:cNvSpPr txBox="1">
            <a:spLocks noChangeArrowheads="1"/>
          </p:cNvSpPr>
          <p:nvPr/>
        </p:nvSpPr>
        <p:spPr bwMode="auto">
          <a:xfrm>
            <a:off x="1331913" y="4135438"/>
            <a:ext cx="3954929" cy="1508105"/>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174625" indent="-174625">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000" dirty="0">
                <a:latin typeface="Arial" charset="0"/>
              </a:rPr>
              <a:t>Current </a:t>
            </a:r>
            <a:r>
              <a:rPr lang="en-US" sz="2000" dirty="0" smtClean="0">
                <a:latin typeface="Arial" charset="0"/>
              </a:rPr>
              <a:t>standards, certification    </a:t>
            </a:r>
            <a:endParaRPr lang="en-US" sz="2000" dirty="0">
              <a:latin typeface="Arial" charset="0"/>
            </a:endParaRPr>
          </a:p>
          <a:p>
            <a:pPr>
              <a:buFontTx/>
              <a:buChar char="•"/>
            </a:pPr>
            <a:r>
              <a:rPr lang="en-US" sz="1800" dirty="0">
                <a:latin typeface="Arial" charset="0"/>
              </a:rPr>
              <a:t>Standards</a:t>
            </a:r>
          </a:p>
          <a:p>
            <a:pPr>
              <a:buFontTx/>
              <a:buChar char="•"/>
            </a:pPr>
            <a:r>
              <a:rPr lang="en-US" sz="1800" dirty="0">
                <a:latin typeface="Arial" charset="0"/>
              </a:rPr>
              <a:t>Legal issues</a:t>
            </a:r>
          </a:p>
          <a:p>
            <a:pPr>
              <a:buFontTx/>
              <a:buChar char="•"/>
            </a:pPr>
            <a:r>
              <a:rPr lang="en-US" sz="1800" dirty="0">
                <a:latin typeface="Arial" charset="0"/>
              </a:rPr>
              <a:t>Certification bodies</a:t>
            </a:r>
          </a:p>
          <a:p>
            <a:pPr>
              <a:buFontTx/>
              <a:buChar char="•"/>
            </a:pPr>
            <a:r>
              <a:rPr lang="en-US" sz="1800" dirty="0">
                <a:latin typeface="Arial" charset="0"/>
              </a:rPr>
              <a:t>…</a:t>
            </a:r>
          </a:p>
        </p:txBody>
      </p:sp>
      <p:cxnSp>
        <p:nvCxnSpPr>
          <p:cNvPr id="32776" name="AutoShape 7"/>
          <p:cNvCxnSpPr>
            <a:cxnSpLocks noChangeShapeType="1"/>
            <a:stCxn id="32774" idx="3"/>
            <a:endCxn id="32773" idx="1"/>
          </p:cNvCxnSpPr>
          <p:nvPr/>
        </p:nvCxnSpPr>
        <p:spPr bwMode="auto">
          <a:xfrm>
            <a:off x="5313090" y="2873872"/>
            <a:ext cx="554310" cy="1017096"/>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32777" name="AutoShape 8"/>
          <p:cNvCxnSpPr>
            <a:cxnSpLocks noChangeShapeType="1"/>
            <a:stCxn id="32775" idx="3"/>
            <a:endCxn id="32773" idx="1"/>
          </p:cNvCxnSpPr>
          <p:nvPr/>
        </p:nvCxnSpPr>
        <p:spPr bwMode="auto">
          <a:xfrm flipV="1">
            <a:off x="5286842" y="3890968"/>
            <a:ext cx="580558" cy="998523"/>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Footer Placeholder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a:latin typeface="Arial" charset="0"/>
              </a:rPr>
              <a:t>SYSC-3120 — Software Requirements Engineering</a:t>
            </a:r>
          </a:p>
        </p:txBody>
      </p:sp>
      <p:sp>
        <p:nvSpPr>
          <p:cNvPr id="208898"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5264D8FF-0C26-C14E-966F-EE6B5BFFE114}" type="slidenum">
              <a:rPr lang="en-US" sz="1200">
                <a:latin typeface="Arial" charset="0"/>
              </a:rPr>
              <a:pPr/>
              <a:t>110</a:t>
            </a:fld>
            <a:endParaRPr lang="en-US" sz="1200">
              <a:latin typeface="Arial" charset="0"/>
            </a:endParaRPr>
          </a:p>
        </p:txBody>
      </p:sp>
      <p:sp>
        <p:nvSpPr>
          <p:cNvPr id="208899" name="Rectangle 2"/>
          <p:cNvSpPr>
            <a:spLocks noGrp="1" noChangeArrowheads="1"/>
          </p:cNvSpPr>
          <p:nvPr>
            <p:ph type="title"/>
          </p:nvPr>
        </p:nvSpPr>
        <p:spPr/>
        <p:txBody>
          <a:bodyPr/>
          <a:lstStyle/>
          <a:p>
            <a:r>
              <a:rPr lang="en-US">
                <a:latin typeface="Arial" charset="0"/>
              </a:rPr>
              <a:t>Review - questions</a:t>
            </a:r>
          </a:p>
        </p:txBody>
      </p:sp>
      <p:sp>
        <p:nvSpPr>
          <p:cNvPr id="208900" name="Rectangle 3"/>
          <p:cNvSpPr>
            <a:spLocks noGrp="1" noChangeArrowheads="1"/>
          </p:cNvSpPr>
          <p:nvPr>
            <p:ph type="body" idx="1"/>
          </p:nvPr>
        </p:nvSpPr>
        <p:spPr/>
        <p:txBody>
          <a:bodyPr/>
          <a:lstStyle/>
          <a:p>
            <a:r>
              <a:rPr lang="en-US">
                <a:latin typeface="Arial" charset="0"/>
              </a:rPr>
              <a:t>Important interfaces described?</a:t>
            </a:r>
          </a:p>
          <a:p>
            <a:r>
              <a:rPr lang="en-US">
                <a:latin typeface="Arial" charset="0"/>
              </a:rPr>
              <a:t>Major functions within scope?</a:t>
            </a:r>
          </a:p>
          <a:p>
            <a:r>
              <a:rPr lang="en-US">
                <a:latin typeface="Arial" charset="0"/>
              </a:rPr>
              <a:t>Design constraints realistic?</a:t>
            </a:r>
          </a:p>
          <a:p>
            <a:r>
              <a:rPr lang="en-US">
                <a:latin typeface="Arial" charset="0"/>
              </a:rPr>
              <a:t>Technological risk considered?</a:t>
            </a:r>
          </a:p>
          <a:p>
            <a:r>
              <a:rPr lang="en-US">
                <a:latin typeface="Arial" charset="0"/>
              </a:rPr>
              <a:t>Clear validation criteria stated?</a:t>
            </a:r>
          </a:p>
          <a:p>
            <a:r>
              <a:rPr lang="en-US">
                <a:latin typeface="Arial" charset="0"/>
              </a:rPr>
              <a:t>Do inconsistencies, omissions, redundancy exist? </a:t>
            </a:r>
          </a:p>
          <a:p>
            <a:endParaRPr lang="en-US">
              <a:latin typeface="Arial" charset="0"/>
            </a:endParaRP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Footer Placeholder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a:latin typeface="Arial" charset="0"/>
              </a:rPr>
              <a:t>SYSC-3120 — Software Requirements Engineering</a:t>
            </a:r>
          </a:p>
        </p:txBody>
      </p:sp>
      <p:sp>
        <p:nvSpPr>
          <p:cNvPr id="209922"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61561AA8-78F3-7941-A3C5-A5DBEEDAEEB2}" type="slidenum">
              <a:rPr lang="en-US" sz="1200">
                <a:latin typeface="Arial" charset="0"/>
              </a:rPr>
              <a:pPr/>
              <a:t>111</a:t>
            </a:fld>
            <a:endParaRPr lang="en-US" sz="1200">
              <a:latin typeface="Arial" charset="0"/>
            </a:endParaRPr>
          </a:p>
        </p:txBody>
      </p:sp>
      <p:sp>
        <p:nvSpPr>
          <p:cNvPr id="209923" name="Rectangle 2"/>
          <p:cNvSpPr>
            <a:spLocks noGrp="1" noChangeArrowheads="1"/>
          </p:cNvSpPr>
          <p:nvPr>
            <p:ph type="title"/>
          </p:nvPr>
        </p:nvSpPr>
        <p:spPr/>
        <p:txBody>
          <a:bodyPr/>
          <a:lstStyle/>
          <a:p>
            <a:r>
              <a:rPr lang="en-US">
                <a:latin typeface="Arial" charset="0"/>
              </a:rPr>
              <a:t>Review - guidelines</a:t>
            </a:r>
          </a:p>
        </p:txBody>
      </p:sp>
      <p:sp>
        <p:nvSpPr>
          <p:cNvPr id="209924" name="Rectangle 3"/>
          <p:cNvSpPr>
            <a:spLocks noGrp="1" noChangeArrowheads="1"/>
          </p:cNvSpPr>
          <p:nvPr>
            <p:ph type="body" idx="1"/>
          </p:nvPr>
        </p:nvSpPr>
        <p:spPr/>
        <p:txBody>
          <a:bodyPr/>
          <a:lstStyle/>
          <a:p>
            <a:r>
              <a:rPr lang="en-US" dirty="0">
                <a:latin typeface="Arial" charset="0"/>
              </a:rPr>
              <a:t>Lookout for persuasive connectors (certainly, therefore, obviously,….)</a:t>
            </a:r>
          </a:p>
          <a:p>
            <a:r>
              <a:rPr lang="en-US" dirty="0">
                <a:latin typeface="Arial" charset="0"/>
              </a:rPr>
              <a:t>Watch for vague terms (some, often, usually,….)</a:t>
            </a:r>
          </a:p>
          <a:p>
            <a:r>
              <a:rPr lang="en-US" dirty="0">
                <a:latin typeface="Arial" charset="0"/>
              </a:rPr>
              <a:t>Lists complete (no etc., </a:t>
            </a:r>
            <a:r>
              <a:rPr lang="en-US" dirty="0" smtClean="0">
                <a:latin typeface="Arial" charset="0"/>
              </a:rPr>
              <a:t>such </a:t>
            </a:r>
            <a:r>
              <a:rPr lang="en-US" dirty="0">
                <a:latin typeface="Arial" charset="0"/>
              </a:rPr>
              <a:t>as,…)</a:t>
            </a:r>
          </a:p>
          <a:p>
            <a:r>
              <a:rPr lang="en-US" dirty="0">
                <a:latin typeface="Arial" charset="0"/>
              </a:rPr>
              <a:t>Check the use of terms: always the same meaning in document?</a:t>
            </a:r>
          </a:p>
          <a:p>
            <a:r>
              <a:rPr lang="en-US" dirty="0">
                <a:latin typeface="Arial" charset="0"/>
              </a:rPr>
              <a:t>Beware ambiguity and vague statements (e.g., undefined terminology)</a:t>
            </a:r>
          </a:p>
          <a:p>
            <a:endParaRPr lang="en-US" dirty="0">
              <a:latin typeface="Arial" charset="0"/>
            </a:endParaRP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Footer Placeholder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a:latin typeface="Arial" charset="0"/>
              </a:rPr>
              <a:t>SYSC-3120 — Software Requirements Engineering</a:t>
            </a:r>
          </a:p>
        </p:txBody>
      </p:sp>
      <p:sp>
        <p:nvSpPr>
          <p:cNvPr id="210946"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5A27696C-A110-2C4C-91D3-26D95DA291C1}" type="slidenum">
              <a:rPr lang="en-US" sz="1200">
                <a:latin typeface="Arial" charset="0"/>
              </a:rPr>
              <a:pPr/>
              <a:t>112</a:t>
            </a:fld>
            <a:endParaRPr lang="en-US" sz="1200">
              <a:latin typeface="Arial" charset="0"/>
            </a:endParaRPr>
          </a:p>
        </p:txBody>
      </p:sp>
      <p:sp>
        <p:nvSpPr>
          <p:cNvPr id="210947" name="Rectangle 2"/>
          <p:cNvSpPr>
            <a:spLocks noGrp="1" noChangeArrowheads="1"/>
          </p:cNvSpPr>
          <p:nvPr>
            <p:ph type="title"/>
          </p:nvPr>
        </p:nvSpPr>
        <p:spPr/>
        <p:txBody>
          <a:bodyPr/>
          <a:lstStyle/>
          <a:p>
            <a:r>
              <a:rPr lang="en-US">
                <a:latin typeface="Arial" charset="0"/>
              </a:rPr>
              <a:t>Standards</a:t>
            </a:r>
          </a:p>
        </p:txBody>
      </p:sp>
      <p:sp>
        <p:nvSpPr>
          <p:cNvPr id="210948" name="Rectangle 3"/>
          <p:cNvSpPr>
            <a:spLocks noGrp="1" noChangeArrowheads="1"/>
          </p:cNvSpPr>
          <p:nvPr>
            <p:ph type="body" idx="1"/>
          </p:nvPr>
        </p:nvSpPr>
        <p:spPr/>
        <p:txBody>
          <a:bodyPr/>
          <a:lstStyle/>
          <a:p>
            <a:r>
              <a:rPr lang="en-US">
                <a:latin typeface="Arial" charset="0"/>
              </a:rPr>
              <a:t>IEEE-STD-830-1993. </a:t>
            </a:r>
          </a:p>
          <a:p>
            <a:pPr lvl="1"/>
            <a:r>
              <a:rPr lang="en-US">
                <a:latin typeface="Arial" charset="0"/>
              </a:rPr>
              <a:t>IEEE Recommended Practice for Software Requirements Specifications</a:t>
            </a:r>
          </a:p>
          <a:p>
            <a:r>
              <a:rPr lang="en-US">
                <a:latin typeface="Arial" charset="0"/>
              </a:rPr>
              <a:t>MIL-STD-498. </a:t>
            </a:r>
          </a:p>
          <a:p>
            <a:pPr lvl="1"/>
            <a:r>
              <a:rPr lang="en-US">
                <a:latin typeface="Arial" charset="0"/>
              </a:rPr>
              <a:t>Military Standard for Software Development and Documentation.</a:t>
            </a:r>
          </a:p>
          <a:p>
            <a:r>
              <a:rPr lang="en-US">
                <a:latin typeface="Arial" charset="0"/>
              </a:rPr>
              <a:t>DO-178B.</a:t>
            </a:r>
          </a:p>
          <a:p>
            <a:pPr lvl="1"/>
            <a:r>
              <a:rPr lang="en-US">
                <a:latin typeface="Arial" charset="0"/>
              </a:rPr>
              <a:t>Promotes traceability between high-level requirements down to code statements (airborne systems)</a:t>
            </a:r>
          </a:p>
          <a:p>
            <a:pPr lvl="1">
              <a:buFontTx/>
              <a:buNone/>
            </a:pPr>
            <a:endParaRPr lang="en-US">
              <a:latin typeface="Arial" charset="0"/>
            </a:endParaRPr>
          </a:p>
          <a:p>
            <a:pPr>
              <a:buFontTx/>
              <a:buNone/>
            </a:pPr>
            <a:r>
              <a:rPr lang="en-US">
                <a:latin typeface="Arial" charset="0"/>
              </a:rPr>
              <a:t>Similar standards exist for public transportation (train), power plants …</a:t>
            </a:r>
          </a:p>
          <a:p>
            <a:endParaRPr lang="en-US">
              <a:latin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Footer Placeholder 2"/>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a:latin typeface="Arial" charset="0"/>
              </a:rPr>
              <a:t>SYSC-3120 — Software Requirements Engineering</a:t>
            </a:r>
          </a:p>
        </p:txBody>
      </p:sp>
      <p:sp>
        <p:nvSpPr>
          <p:cNvPr id="34818"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048EC000-AF73-EB44-9190-A118E9092762}" type="slidenum">
              <a:rPr lang="en-US" sz="1200">
                <a:latin typeface="Arial" charset="0"/>
              </a:rPr>
              <a:pPr/>
              <a:t>12</a:t>
            </a:fld>
            <a:endParaRPr lang="en-US" sz="1200">
              <a:latin typeface="Arial" charset="0"/>
            </a:endParaRPr>
          </a:p>
        </p:txBody>
      </p:sp>
      <p:sp>
        <p:nvSpPr>
          <p:cNvPr id="34819" name="Rectangle 2"/>
          <p:cNvSpPr>
            <a:spLocks noGrp="1" noChangeArrowheads="1"/>
          </p:cNvSpPr>
          <p:nvPr>
            <p:ph type="title"/>
          </p:nvPr>
        </p:nvSpPr>
        <p:spPr/>
        <p:txBody>
          <a:bodyPr/>
          <a:lstStyle/>
          <a:p>
            <a:r>
              <a:rPr lang="en-US">
                <a:latin typeface="Arial" charset="0"/>
              </a:rPr>
              <a:t>Users of the Requirements</a:t>
            </a:r>
            <a:r>
              <a:rPr lang="en-US" sz="2000">
                <a:latin typeface="Arial" charset="0"/>
              </a:rPr>
              <a:t> (Sommerville, 2000)</a:t>
            </a:r>
          </a:p>
        </p:txBody>
      </p:sp>
      <p:sp>
        <p:nvSpPr>
          <p:cNvPr id="34820" name="Rectangle 3"/>
          <p:cNvSpPr>
            <a:spLocks noChangeArrowheads="1"/>
          </p:cNvSpPr>
          <p:nvPr/>
        </p:nvSpPr>
        <p:spPr bwMode="auto">
          <a:xfrm>
            <a:off x="990600" y="1600200"/>
            <a:ext cx="1828800" cy="4572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800"/>
              <a:t>System Customers</a:t>
            </a:r>
          </a:p>
        </p:txBody>
      </p:sp>
      <p:sp>
        <p:nvSpPr>
          <p:cNvPr id="34821" name="Rectangle 4"/>
          <p:cNvSpPr>
            <a:spLocks noChangeArrowheads="1"/>
          </p:cNvSpPr>
          <p:nvPr/>
        </p:nvSpPr>
        <p:spPr bwMode="auto">
          <a:xfrm>
            <a:off x="1371600" y="2605088"/>
            <a:ext cx="1143000" cy="4572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800"/>
              <a:t>Managers</a:t>
            </a:r>
          </a:p>
        </p:txBody>
      </p:sp>
      <p:sp>
        <p:nvSpPr>
          <p:cNvPr id="34822" name="Text Box 5"/>
          <p:cNvSpPr txBox="1">
            <a:spLocks noChangeArrowheads="1"/>
          </p:cNvSpPr>
          <p:nvPr/>
        </p:nvSpPr>
        <p:spPr bwMode="auto">
          <a:xfrm>
            <a:off x="4572000" y="1416050"/>
            <a:ext cx="4113213" cy="825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a:t>Specify the requirements and read them to check that they meet their needs. They specify changes to the requirements.</a:t>
            </a:r>
            <a:endParaRPr lang="en-US" sz="2000"/>
          </a:p>
        </p:txBody>
      </p:sp>
      <p:cxnSp>
        <p:nvCxnSpPr>
          <p:cNvPr id="34823" name="AutoShape 6"/>
          <p:cNvCxnSpPr>
            <a:cxnSpLocks noChangeShapeType="1"/>
            <a:stCxn id="34820" idx="3"/>
            <a:endCxn id="34822" idx="1"/>
          </p:cNvCxnSpPr>
          <p:nvPr/>
        </p:nvCxnSpPr>
        <p:spPr bwMode="auto">
          <a:xfrm>
            <a:off x="2819400" y="1828800"/>
            <a:ext cx="1752600" cy="0"/>
          </a:xfrm>
          <a:prstGeom prst="straightConnector1">
            <a:avLst/>
          </a:prstGeom>
          <a:noFill/>
          <a:ln w="9525">
            <a:solidFill>
              <a:schemeClr val="tx1"/>
            </a:solidFill>
            <a:round/>
            <a:headEnd/>
            <a:tailEnd type="triangle" w="lg" len="lg"/>
          </a:ln>
          <a:extLst>
            <a:ext uri="{909E8E84-426E-40dd-AFC4-6F175D3DCCD1}">
              <a14:hiddenFill xmlns:a14="http://schemas.microsoft.com/office/drawing/2010/main" xmlns="">
                <a:noFill/>
              </a14:hiddenFill>
            </a:ext>
          </a:extLst>
        </p:spPr>
      </p:cxnSp>
      <p:sp>
        <p:nvSpPr>
          <p:cNvPr id="34824" name="Text Box 7"/>
          <p:cNvSpPr txBox="1">
            <a:spLocks noChangeArrowheads="1"/>
          </p:cNvSpPr>
          <p:nvPr/>
        </p:nvSpPr>
        <p:spPr bwMode="auto">
          <a:xfrm>
            <a:off x="4572000" y="2414588"/>
            <a:ext cx="4113213"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a:t>Use the requirements document to plan a bid for the system and to plan the system development process.</a:t>
            </a:r>
          </a:p>
        </p:txBody>
      </p:sp>
      <p:cxnSp>
        <p:nvCxnSpPr>
          <p:cNvPr id="34825" name="AutoShape 8"/>
          <p:cNvCxnSpPr>
            <a:cxnSpLocks noChangeShapeType="1"/>
            <a:stCxn id="34821" idx="3"/>
            <a:endCxn id="34824" idx="1"/>
          </p:cNvCxnSpPr>
          <p:nvPr/>
        </p:nvCxnSpPr>
        <p:spPr bwMode="auto">
          <a:xfrm>
            <a:off x="2514600" y="2833688"/>
            <a:ext cx="2057400" cy="0"/>
          </a:xfrm>
          <a:prstGeom prst="straightConnector1">
            <a:avLst/>
          </a:prstGeom>
          <a:noFill/>
          <a:ln w="9525">
            <a:solidFill>
              <a:schemeClr val="tx1"/>
            </a:solidFill>
            <a:round/>
            <a:headEnd/>
            <a:tailEnd type="triangle" w="lg" len="lg"/>
          </a:ln>
          <a:extLst>
            <a:ext uri="{909E8E84-426E-40dd-AFC4-6F175D3DCCD1}">
              <a14:hiddenFill xmlns:a14="http://schemas.microsoft.com/office/drawing/2010/main" xmlns="">
                <a:noFill/>
              </a14:hiddenFill>
            </a:ext>
          </a:extLst>
        </p:spPr>
      </p:cxnSp>
      <p:sp>
        <p:nvSpPr>
          <p:cNvPr id="34826" name="Rectangle 9"/>
          <p:cNvSpPr>
            <a:spLocks noChangeArrowheads="1"/>
          </p:cNvSpPr>
          <p:nvPr/>
        </p:nvSpPr>
        <p:spPr bwMode="auto">
          <a:xfrm>
            <a:off x="1066800" y="3595688"/>
            <a:ext cx="1752600" cy="4572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800"/>
              <a:t>System Engineers</a:t>
            </a:r>
          </a:p>
        </p:txBody>
      </p:sp>
      <p:sp>
        <p:nvSpPr>
          <p:cNvPr id="34827" name="Text Box 10"/>
          <p:cNvSpPr txBox="1">
            <a:spLocks noChangeArrowheads="1"/>
          </p:cNvSpPr>
          <p:nvPr/>
        </p:nvSpPr>
        <p:spPr bwMode="auto">
          <a:xfrm>
            <a:off x="4572000" y="3533775"/>
            <a:ext cx="4113213"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a:t>Use the requirements to understand what system is to be developed.</a:t>
            </a:r>
          </a:p>
        </p:txBody>
      </p:sp>
      <p:cxnSp>
        <p:nvCxnSpPr>
          <p:cNvPr id="34828" name="AutoShape 11"/>
          <p:cNvCxnSpPr>
            <a:cxnSpLocks noChangeShapeType="1"/>
            <a:stCxn id="34826" idx="3"/>
            <a:endCxn id="34827" idx="1"/>
          </p:cNvCxnSpPr>
          <p:nvPr/>
        </p:nvCxnSpPr>
        <p:spPr bwMode="auto">
          <a:xfrm>
            <a:off x="2819400" y="3824288"/>
            <a:ext cx="1752600" cy="0"/>
          </a:xfrm>
          <a:prstGeom prst="straightConnector1">
            <a:avLst/>
          </a:prstGeom>
          <a:noFill/>
          <a:ln w="9525">
            <a:solidFill>
              <a:schemeClr val="tx1"/>
            </a:solidFill>
            <a:round/>
            <a:headEnd/>
            <a:tailEnd type="triangle" w="lg" len="lg"/>
          </a:ln>
          <a:extLst>
            <a:ext uri="{909E8E84-426E-40dd-AFC4-6F175D3DCCD1}">
              <a14:hiddenFill xmlns:a14="http://schemas.microsoft.com/office/drawing/2010/main" xmlns="">
                <a:noFill/>
              </a14:hiddenFill>
            </a:ext>
          </a:extLst>
        </p:spPr>
      </p:cxnSp>
      <p:sp>
        <p:nvSpPr>
          <p:cNvPr id="34829" name="Rectangle 12"/>
          <p:cNvSpPr>
            <a:spLocks noChangeArrowheads="1"/>
          </p:cNvSpPr>
          <p:nvPr/>
        </p:nvSpPr>
        <p:spPr bwMode="auto">
          <a:xfrm>
            <a:off x="762000" y="4510088"/>
            <a:ext cx="2362200" cy="4572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800"/>
              <a:t>System Test Engineers</a:t>
            </a:r>
          </a:p>
        </p:txBody>
      </p:sp>
      <p:sp>
        <p:nvSpPr>
          <p:cNvPr id="34830" name="Text Box 13"/>
          <p:cNvSpPr txBox="1">
            <a:spLocks noChangeArrowheads="1"/>
          </p:cNvSpPr>
          <p:nvPr/>
        </p:nvSpPr>
        <p:spPr bwMode="auto">
          <a:xfrm>
            <a:off x="4572000" y="4448175"/>
            <a:ext cx="4113213"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a:t>Use the requirements to develop validation tests for the system.</a:t>
            </a:r>
          </a:p>
        </p:txBody>
      </p:sp>
      <p:cxnSp>
        <p:nvCxnSpPr>
          <p:cNvPr id="34831" name="AutoShape 14"/>
          <p:cNvCxnSpPr>
            <a:cxnSpLocks noChangeShapeType="1"/>
            <a:stCxn id="34829" idx="3"/>
            <a:endCxn id="34830" idx="1"/>
          </p:cNvCxnSpPr>
          <p:nvPr/>
        </p:nvCxnSpPr>
        <p:spPr bwMode="auto">
          <a:xfrm>
            <a:off x="3124200" y="4738688"/>
            <a:ext cx="1447800" cy="0"/>
          </a:xfrm>
          <a:prstGeom prst="straightConnector1">
            <a:avLst/>
          </a:prstGeom>
          <a:noFill/>
          <a:ln w="9525">
            <a:solidFill>
              <a:schemeClr val="tx1"/>
            </a:solidFill>
            <a:round/>
            <a:headEnd/>
            <a:tailEnd type="triangle" w="lg" len="lg"/>
          </a:ln>
          <a:extLst>
            <a:ext uri="{909E8E84-426E-40dd-AFC4-6F175D3DCCD1}">
              <a14:hiddenFill xmlns:a14="http://schemas.microsoft.com/office/drawing/2010/main" xmlns="">
                <a:noFill/>
              </a14:hiddenFill>
            </a:ext>
          </a:extLst>
        </p:spPr>
      </p:cxnSp>
      <p:sp>
        <p:nvSpPr>
          <p:cNvPr id="34832" name="Rectangle 15"/>
          <p:cNvSpPr>
            <a:spLocks noChangeArrowheads="1"/>
          </p:cNvSpPr>
          <p:nvPr/>
        </p:nvSpPr>
        <p:spPr bwMode="auto">
          <a:xfrm>
            <a:off x="533400" y="5424488"/>
            <a:ext cx="3124200" cy="4572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800"/>
              <a:t>System Maintenance Engineers</a:t>
            </a:r>
          </a:p>
        </p:txBody>
      </p:sp>
      <p:sp>
        <p:nvSpPr>
          <p:cNvPr id="34833" name="Text Box 16"/>
          <p:cNvSpPr txBox="1">
            <a:spLocks noChangeArrowheads="1"/>
          </p:cNvSpPr>
          <p:nvPr/>
        </p:nvSpPr>
        <p:spPr bwMode="auto">
          <a:xfrm>
            <a:off x="4572000" y="5362575"/>
            <a:ext cx="4113213"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a:t>Use the requirements to help understand the system and the relationships between its parts.</a:t>
            </a:r>
          </a:p>
        </p:txBody>
      </p:sp>
      <p:cxnSp>
        <p:nvCxnSpPr>
          <p:cNvPr id="34834" name="AutoShape 17"/>
          <p:cNvCxnSpPr>
            <a:cxnSpLocks noChangeShapeType="1"/>
            <a:stCxn id="34832" idx="3"/>
            <a:endCxn id="34833" idx="1"/>
          </p:cNvCxnSpPr>
          <p:nvPr/>
        </p:nvCxnSpPr>
        <p:spPr bwMode="auto">
          <a:xfrm>
            <a:off x="3657600" y="5653088"/>
            <a:ext cx="914400" cy="0"/>
          </a:xfrm>
          <a:prstGeom prst="straightConnector1">
            <a:avLst/>
          </a:prstGeom>
          <a:noFill/>
          <a:ln w="9525">
            <a:solidFill>
              <a:schemeClr val="tx1"/>
            </a:solidFill>
            <a:round/>
            <a:headEnd/>
            <a:tailEnd type="triangle" w="lg" len="lg"/>
          </a:ln>
          <a:extLst>
            <a:ext uri="{909E8E84-426E-40dd-AFC4-6F175D3DCCD1}">
              <a14:hiddenFill xmlns:a14="http://schemas.microsoft.com/office/drawing/2010/main" xmlns="">
                <a:noFill/>
              </a14:hiddenFill>
            </a:ext>
          </a:extLst>
        </p:spPr>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Footer Placeholder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a:latin typeface="Arial" charset="0"/>
              </a:rPr>
              <a:t>SYSC-3120 — Software Requirements Engineering</a:t>
            </a:r>
          </a:p>
        </p:txBody>
      </p:sp>
      <p:sp>
        <p:nvSpPr>
          <p:cNvPr id="36866"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015AA031-07C9-7D43-876B-95D1A948D823}" type="slidenum">
              <a:rPr lang="en-US" sz="1200">
                <a:latin typeface="Arial" charset="0"/>
              </a:rPr>
              <a:pPr/>
              <a:t>13</a:t>
            </a:fld>
            <a:endParaRPr lang="en-US" sz="1200">
              <a:latin typeface="Arial" charset="0"/>
            </a:endParaRPr>
          </a:p>
        </p:txBody>
      </p:sp>
      <p:sp>
        <p:nvSpPr>
          <p:cNvPr id="36867" name="Rectangle 2"/>
          <p:cNvSpPr>
            <a:spLocks noGrp="1" noChangeArrowheads="1"/>
          </p:cNvSpPr>
          <p:nvPr>
            <p:ph type="title"/>
          </p:nvPr>
        </p:nvSpPr>
        <p:spPr/>
        <p:txBody>
          <a:bodyPr/>
          <a:lstStyle/>
          <a:p>
            <a:r>
              <a:rPr lang="en-US">
                <a:latin typeface="Arial" charset="0"/>
              </a:rPr>
              <a:t>Products of Requirements Process</a:t>
            </a:r>
          </a:p>
        </p:txBody>
      </p:sp>
      <p:graphicFrame>
        <p:nvGraphicFramePr>
          <p:cNvPr id="36868" name="Object 4"/>
          <p:cNvGraphicFramePr>
            <a:graphicFrameLocks noChangeAspect="1"/>
          </p:cNvGraphicFramePr>
          <p:nvPr>
            <p:ph idx="1"/>
          </p:nvPr>
        </p:nvGraphicFramePr>
        <p:xfrm>
          <a:off x="2451100" y="1268413"/>
          <a:ext cx="5692775" cy="4479925"/>
        </p:xfrm>
        <a:graphic>
          <a:graphicData uri="http://schemas.openxmlformats.org/presentationml/2006/ole">
            <p:oleObj spid="_x0000_s36869" name="Visio" r:id="rId4" imgW="3306470" imgH="2601468" progId="Visio.Drawing.11">
              <p:embed/>
            </p:oleObj>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Footer Placeholder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a:latin typeface="Arial" charset="0"/>
              </a:rPr>
              <a:t>SYSC-3120 — Software Requirements Engineering</a:t>
            </a:r>
          </a:p>
        </p:txBody>
      </p:sp>
      <p:sp>
        <p:nvSpPr>
          <p:cNvPr id="38914"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8ABB878C-2743-B944-9242-684466A0130F}" type="slidenum">
              <a:rPr lang="en-US" sz="1200">
                <a:latin typeface="Arial" charset="0"/>
              </a:rPr>
              <a:pPr/>
              <a:t>14</a:t>
            </a:fld>
            <a:endParaRPr lang="en-US" sz="1200">
              <a:latin typeface="Arial" charset="0"/>
            </a:endParaRPr>
          </a:p>
        </p:txBody>
      </p:sp>
      <p:sp>
        <p:nvSpPr>
          <p:cNvPr id="38915" name="Rectangle 2"/>
          <p:cNvSpPr>
            <a:spLocks noGrp="1" noChangeArrowheads="1"/>
          </p:cNvSpPr>
          <p:nvPr>
            <p:ph type="title"/>
          </p:nvPr>
        </p:nvSpPr>
        <p:spPr/>
        <p:txBody>
          <a:bodyPr/>
          <a:lstStyle/>
          <a:p>
            <a:r>
              <a:rPr lang="en-US">
                <a:latin typeface="Arial" charset="0"/>
              </a:rPr>
              <a:t>Requirements Elicitation - Objectives</a:t>
            </a:r>
          </a:p>
        </p:txBody>
      </p:sp>
      <p:sp>
        <p:nvSpPr>
          <p:cNvPr id="38916" name="Rectangle 3"/>
          <p:cNvSpPr>
            <a:spLocks noGrp="1" noChangeArrowheads="1"/>
          </p:cNvSpPr>
          <p:nvPr>
            <p:ph type="body" idx="1"/>
          </p:nvPr>
        </p:nvSpPr>
        <p:spPr>
          <a:xfrm>
            <a:off x="685800" y="1295400"/>
            <a:ext cx="7772400" cy="3502025"/>
          </a:xfrm>
        </p:spPr>
        <p:txBody>
          <a:bodyPr/>
          <a:lstStyle/>
          <a:p>
            <a:pPr>
              <a:lnSpc>
                <a:spcPct val="90000"/>
              </a:lnSpc>
            </a:pPr>
            <a:r>
              <a:rPr lang="en-US" dirty="0">
                <a:latin typeface="Arial" charset="0"/>
              </a:rPr>
              <a:t>Understand the </a:t>
            </a:r>
            <a:r>
              <a:rPr lang="en-US" i="1" dirty="0">
                <a:latin typeface="Arial" charset="0"/>
              </a:rPr>
              <a:t>processes, people, and resources </a:t>
            </a:r>
            <a:r>
              <a:rPr lang="en-US" dirty="0">
                <a:latin typeface="Arial" charset="0"/>
              </a:rPr>
              <a:t>involved</a:t>
            </a:r>
          </a:p>
          <a:p>
            <a:pPr>
              <a:lnSpc>
                <a:spcPct val="90000"/>
              </a:lnSpc>
            </a:pPr>
            <a:r>
              <a:rPr lang="en-US" dirty="0">
                <a:latin typeface="Arial" charset="0"/>
              </a:rPr>
              <a:t>Determine the </a:t>
            </a:r>
            <a:r>
              <a:rPr lang="en-US" i="1" dirty="0">
                <a:latin typeface="Arial" charset="0"/>
              </a:rPr>
              <a:t>coverage</a:t>
            </a:r>
            <a:r>
              <a:rPr lang="en-US" dirty="0">
                <a:latin typeface="Arial" charset="0"/>
              </a:rPr>
              <a:t> and </a:t>
            </a:r>
            <a:r>
              <a:rPr lang="en-US" i="1" dirty="0">
                <a:latin typeface="Arial" charset="0"/>
              </a:rPr>
              <a:t>boundary</a:t>
            </a:r>
            <a:r>
              <a:rPr lang="en-US" dirty="0">
                <a:latin typeface="Arial" charset="0"/>
              </a:rPr>
              <a:t> of the future system (scope)</a:t>
            </a:r>
          </a:p>
          <a:p>
            <a:pPr lvl="1">
              <a:lnSpc>
                <a:spcPct val="90000"/>
              </a:lnSpc>
            </a:pPr>
            <a:r>
              <a:rPr lang="en-US" sz="2000" dirty="0">
                <a:latin typeface="Arial" charset="0"/>
              </a:rPr>
              <a:t>VERY important decision, huge consequences if wrong</a:t>
            </a:r>
          </a:p>
          <a:p>
            <a:pPr>
              <a:lnSpc>
                <a:spcPct val="90000"/>
              </a:lnSpc>
            </a:pPr>
            <a:r>
              <a:rPr lang="en-US" dirty="0">
                <a:latin typeface="Arial" charset="0"/>
              </a:rPr>
              <a:t>Separate requirements according to </a:t>
            </a:r>
            <a:r>
              <a:rPr lang="en-US" i="1" dirty="0">
                <a:latin typeface="Arial" charset="0"/>
              </a:rPr>
              <a:t>level of priority</a:t>
            </a:r>
          </a:p>
          <a:p>
            <a:pPr>
              <a:lnSpc>
                <a:spcPct val="90000"/>
              </a:lnSpc>
            </a:pPr>
            <a:r>
              <a:rPr lang="en-US" dirty="0">
                <a:latin typeface="Arial" charset="0"/>
              </a:rPr>
              <a:t>No implementation </a:t>
            </a:r>
            <a:r>
              <a:rPr lang="en-US" dirty="0" smtClean="0">
                <a:latin typeface="Arial" charset="0"/>
              </a:rPr>
              <a:t>decisions (i.e., </a:t>
            </a:r>
            <a:r>
              <a:rPr lang="en-US" i="1" dirty="0" smtClean="0">
                <a:latin typeface="Arial" charset="0"/>
              </a:rPr>
              <a:t>No What</a:t>
            </a:r>
            <a:r>
              <a:rPr lang="en-US" dirty="0" smtClean="0">
                <a:latin typeface="Arial" charset="0"/>
              </a:rPr>
              <a:t>), </a:t>
            </a:r>
            <a:r>
              <a:rPr lang="en-US" dirty="0">
                <a:latin typeface="Arial" charset="0"/>
              </a:rPr>
              <a:t>unless mandated by customer</a:t>
            </a:r>
          </a:p>
          <a:p>
            <a:pPr>
              <a:lnSpc>
                <a:spcPct val="90000"/>
              </a:lnSpc>
            </a:pPr>
            <a:endParaRPr lang="en-US" dirty="0">
              <a:latin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Footer Placeholder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a:latin typeface="Arial" charset="0"/>
              </a:rPr>
              <a:t>SYSC-3120 — Software Requirements Engineering</a:t>
            </a:r>
          </a:p>
        </p:txBody>
      </p:sp>
      <p:sp>
        <p:nvSpPr>
          <p:cNvPr id="40962"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A8C9096B-9913-8B4D-B480-704C210FEEA3}" type="slidenum">
              <a:rPr lang="en-US" sz="1200">
                <a:latin typeface="Arial" charset="0"/>
              </a:rPr>
              <a:pPr/>
              <a:t>15</a:t>
            </a:fld>
            <a:endParaRPr lang="en-US" sz="1200">
              <a:latin typeface="Arial" charset="0"/>
            </a:endParaRPr>
          </a:p>
        </p:txBody>
      </p:sp>
      <p:sp>
        <p:nvSpPr>
          <p:cNvPr id="40963" name="Rectangle 2"/>
          <p:cNvSpPr>
            <a:spLocks noGrp="1" noChangeArrowheads="1"/>
          </p:cNvSpPr>
          <p:nvPr>
            <p:ph type="title"/>
          </p:nvPr>
        </p:nvSpPr>
        <p:spPr/>
        <p:txBody>
          <a:bodyPr/>
          <a:lstStyle/>
          <a:p>
            <a:r>
              <a:rPr lang="en-US">
                <a:latin typeface="Arial" charset="0"/>
              </a:rPr>
              <a:t>Why is Requirements Elicitation hard?</a:t>
            </a:r>
          </a:p>
        </p:txBody>
      </p:sp>
      <p:sp>
        <p:nvSpPr>
          <p:cNvPr id="40964" name="Rectangle 3"/>
          <p:cNvSpPr>
            <a:spLocks noGrp="1" noChangeArrowheads="1"/>
          </p:cNvSpPr>
          <p:nvPr>
            <p:ph type="body" idx="1"/>
          </p:nvPr>
        </p:nvSpPr>
        <p:spPr/>
        <p:txBody>
          <a:bodyPr/>
          <a:lstStyle/>
          <a:p>
            <a:r>
              <a:rPr lang="en-US" dirty="0">
                <a:latin typeface="Arial" charset="0"/>
              </a:rPr>
              <a:t>Customers / Users are not always good at describing what they want or need</a:t>
            </a:r>
          </a:p>
          <a:p>
            <a:r>
              <a:rPr lang="en-US" dirty="0">
                <a:latin typeface="Arial" charset="0"/>
              </a:rPr>
              <a:t>Software Engineers are not always good at understanding someone else</a:t>
            </a:r>
            <a:r>
              <a:rPr lang="ja-JP" altLang="en-US">
                <a:latin typeface="Arial" charset="0"/>
              </a:rPr>
              <a:t>’</a:t>
            </a:r>
            <a:r>
              <a:rPr lang="en-US" altLang="ja-JP" dirty="0">
                <a:latin typeface="Arial" charset="0"/>
              </a:rPr>
              <a:t>s concerns</a:t>
            </a:r>
          </a:p>
          <a:p>
            <a:r>
              <a:rPr lang="en-US" dirty="0">
                <a:latin typeface="Arial" charset="0"/>
              </a:rPr>
              <a:t>In certain application domains, software engineers and customers have completely different backgrounds and use a different </a:t>
            </a:r>
            <a:r>
              <a:rPr lang="en-US" dirty="0" smtClean="0">
                <a:latin typeface="Arial" charset="0"/>
              </a:rPr>
              <a:t>terminology</a:t>
            </a:r>
          </a:p>
          <a:p>
            <a:r>
              <a:rPr lang="en-CA" dirty="0" smtClean="0">
                <a:latin typeface="Arial" charset="0"/>
              </a:rPr>
              <a:t>Volatility: requirements change over time.</a:t>
            </a:r>
          </a:p>
          <a:p>
            <a:endParaRPr lang="en-US" dirty="0" smtClean="0">
              <a:latin typeface="Arial" charset="0"/>
            </a:endParaRPr>
          </a:p>
          <a:p>
            <a:endParaRPr lang="en-US" dirty="0">
              <a:latin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Footer Placeholder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a:latin typeface="Arial" charset="0"/>
              </a:rPr>
              <a:t>SYSC-3120 — Software Requirements Engineering</a:t>
            </a:r>
          </a:p>
        </p:txBody>
      </p:sp>
      <p:sp>
        <p:nvSpPr>
          <p:cNvPr id="43010"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A03154AC-47A0-7949-84D3-0B1BD43035F3}" type="slidenum">
              <a:rPr lang="en-US" sz="1200">
                <a:latin typeface="Arial" charset="0"/>
              </a:rPr>
              <a:pPr/>
              <a:t>16</a:t>
            </a:fld>
            <a:endParaRPr lang="en-US" sz="1200">
              <a:latin typeface="Arial" charset="0"/>
            </a:endParaRPr>
          </a:p>
        </p:txBody>
      </p:sp>
      <p:sp>
        <p:nvSpPr>
          <p:cNvPr id="43011" name="Rectangle 2"/>
          <p:cNvSpPr>
            <a:spLocks noGrp="1" noChangeArrowheads="1"/>
          </p:cNvSpPr>
          <p:nvPr>
            <p:ph type="title"/>
          </p:nvPr>
        </p:nvSpPr>
        <p:spPr/>
        <p:txBody>
          <a:bodyPr/>
          <a:lstStyle/>
          <a:p>
            <a:r>
              <a:rPr lang="en-US">
                <a:latin typeface="Arial" charset="0"/>
              </a:rPr>
              <a:t>Techniques for Requirement Elicitation</a:t>
            </a:r>
          </a:p>
        </p:txBody>
      </p:sp>
      <p:sp>
        <p:nvSpPr>
          <p:cNvPr id="43012" name="Rectangle 3"/>
          <p:cNvSpPr>
            <a:spLocks noGrp="1" noChangeArrowheads="1"/>
          </p:cNvSpPr>
          <p:nvPr>
            <p:ph type="body" idx="1"/>
          </p:nvPr>
        </p:nvSpPr>
        <p:spPr/>
        <p:txBody>
          <a:bodyPr/>
          <a:lstStyle/>
          <a:p>
            <a:pPr>
              <a:lnSpc>
                <a:spcPct val="90000"/>
              </a:lnSpc>
            </a:pPr>
            <a:r>
              <a:rPr lang="en-US" b="1" i="1" dirty="0">
                <a:latin typeface="Arial" charset="0"/>
              </a:rPr>
              <a:t>Observation</a:t>
            </a:r>
            <a:endParaRPr lang="en-US" sz="1800" b="1" i="1" dirty="0">
              <a:latin typeface="Arial" charset="0"/>
            </a:endParaRPr>
          </a:p>
          <a:p>
            <a:pPr lvl="1">
              <a:lnSpc>
                <a:spcPct val="90000"/>
              </a:lnSpc>
            </a:pPr>
            <a:r>
              <a:rPr lang="en-US" dirty="0">
                <a:latin typeface="Arial" charset="0"/>
              </a:rPr>
              <a:t>Observe users at work</a:t>
            </a:r>
          </a:p>
          <a:p>
            <a:pPr lvl="1">
              <a:lnSpc>
                <a:spcPct val="90000"/>
              </a:lnSpc>
            </a:pPr>
            <a:r>
              <a:rPr lang="en-US" dirty="0">
                <a:latin typeface="Arial" charset="0"/>
              </a:rPr>
              <a:t>Obtain subtle information not told by customer (forgotten, </a:t>
            </a:r>
            <a:r>
              <a:rPr lang="en-US" dirty="0" smtClean="0">
                <a:latin typeface="Arial" charset="0"/>
              </a:rPr>
              <a:t>didn’</a:t>
            </a:r>
            <a:r>
              <a:rPr lang="en-US" altLang="ja-JP" dirty="0" smtClean="0">
                <a:latin typeface="Arial" charset="0"/>
              </a:rPr>
              <a:t>t </a:t>
            </a:r>
            <a:r>
              <a:rPr lang="en-US" altLang="ja-JP" dirty="0">
                <a:latin typeface="Arial" charset="0"/>
              </a:rPr>
              <a:t>think it was important, </a:t>
            </a:r>
            <a:r>
              <a:rPr lang="en-US" altLang="ja-JP" dirty="0" err="1" smtClean="0">
                <a:latin typeface="Arial" charset="0"/>
              </a:rPr>
              <a:t>didn</a:t>
            </a:r>
            <a:r>
              <a:rPr lang="en-CA" altLang="ja-JP" dirty="0" smtClean="0">
                <a:latin typeface="Arial" charset="0"/>
              </a:rPr>
              <a:t>’</a:t>
            </a:r>
            <a:r>
              <a:rPr lang="en-US" altLang="ja-JP" dirty="0" smtClean="0">
                <a:latin typeface="Arial" charset="0"/>
              </a:rPr>
              <a:t>t </a:t>
            </a:r>
            <a:r>
              <a:rPr lang="en-US" altLang="ja-JP" dirty="0">
                <a:latin typeface="Arial" charset="0"/>
              </a:rPr>
              <a:t>understand implication)</a:t>
            </a:r>
          </a:p>
          <a:p>
            <a:pPr>
              <a:lnSpc>
                <a:spcPct val="90000"/>
              </a:lnSpc>
            </a:pPr>
            <a:r>
              <a:rPr lang="en-US" b="1" i="1" dirty="0">
                <a:latin typeface="Arial" charset="0"/>
              </a:rPr>
              <a:t>Interviewing</a:t>
            </a:r>
          </a:p>
          <a:p>
            <a:pPr lvl="1">
              <a:lnSpc>
                <a:spcPct val="90000"/>
              </a:lnSpc>
            </a:pPr>
            <a:r>
              <a:rPr lang="en-US" dirty="0">
                <a:latin typeface="Arial" charset="0"/>
              </a:rPr>
              <a:t>Requires skill, preparation, listening</a:t>
            </a:r>
          </a:p>
          <a:p>
            <a:pPr lvl="1">
              <a:lnSpc>
                <a:spcPct val="90000"/>
              </a:lnSpc>
            </a:pPr>
            <a:r>
              <a:rPr lang="en-US" dirty="0">
                <a:latin typeface="Arial" charset="0"/>
              </a:rPr>
              <a:t>Ask specific details: boundaries, exceptions, anticipated changes</a:t>
            </a:r>
          </a:p>
          <a:p>
            <a:pPr lvl="1">
              <a:lnSpc>
                <a:spcPct val="90000"/>
              </a:lnSpc>
            </a:pPr>
            <a:r>
              <a:rPr lang="en-US" dirty="0">
                <a:latin typeface="Arial" charset="0"/>
              </a:rPr>
              <a:t>Ask vision of future</a:t>
            </a:r>
          </a:p>
          <a:p>
            <a:pPr lvl="1">
              <a:lnSpc>
                <a:spcPct val="90000"/>
              </a:lnSpc>
            </a:pPr>
            <a:r>
              <a:rPr lang="en-US" dirty="0">
                <a:latin typeface="Arial" charset="0"/>
              </a:rPr>
              <a:t>Ask alternatives</a:t>
            </a:r>
          </a:p>
          <a:p>
            <a:pPr lvl="1">
              <a:lnSpc>
                <a:spcPct val="90000"/>
              </a:lnSpc>
            </a:pPr>
            <a:r>
              <a:rPr lang="en-US" dirty="0">
                <a:latin typeface="Arial" charset="0"/>
              </a:rPr>
              <a:t>Ask minimally acceptable solution</a:t>
            </a:r>
          </a:p>
          <a:p>
            <a:pPr lvl="1">
              <a:lnSpc>
                <a:spcPct val="90000"/>
              </a:lnSpc>
            </a:pPr>
            <a:r>
              <a:rPr lang="en-US" dirty="0">
                <a:latin typeface="Arial" charset="0"/>
              </a:rPr>
              <a:t>Ask other sources of information</a:t>
            </a:r>
          </a:p>
          <a:p>
            <a:pPr>
              <a:lnSpc>
                <a:spcPct val="90000"/>
              </a:lnSpc>
            </a:pPr>
            <a:r>
              <a:rPr lang="en-US" b="1" i="1" dirty="0">
                <a:latin typeface="Arial" charset="0"/>
              </a:rPr>
              <a:t>Brainstorming</a:t>
            </a:r>
            <a:r>
              <a:rPr lang="en-US" dirty="0">
                <a:latin typeface="Arial" charset="0"/>
              </a:rPr>
              <a:t> : Moderated meeting with trigger questions</a:t>
            </a:r>
          </a:p>
          <a:p>
            <a:pPr>
              <a:lnSpc>
                <a:spcPct val="90000"/>
              </a:lnSpc>
            </a:pPr>
            <a:r>
              <a:rPr lang="en-US" b="1" i="1" dirty="0">
                <a:latin typeface="Arial" charset="0"/>
              </a:rPr>
              <a:t>Prototyping</a:t>
            </a:r>
            <a:r>
              <a:rPr lang="en-US" dirty="0">
                <a:latin typeface="Arial" charset="0"/>
              </a:rPr>
              <a:t> : To stimulate reaction by user.</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Footer Placeholder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a:latin typeface="Arial" charset="0"/>
              </a:rPr>
              <a:t>SYSC-3120 — Software Requirements Engineering</a:t>
            </a:r>
          </a:p>
        </p:txBody>
      </p:sp>
      <p:sp>
        <p:nvSpPr>
          <p:cNvPr id="45058"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0D7AD679-B41A-7C44-A49E-2AACA80A9A97}" type="slidenum">
              <a:rPr lang="en-US" sz="1200">
                <a:latin typeface="Arial" charset="0"/>
              </a:rPr>
              <a:pPr/>
              <a:t>17</a:t>
            </a:fld>
            <a:endParaRPr lang="en-US" sz="1200">
              <a:latin typeface="Arial" charset="0"/>
            </a:endParaRPr>
          </a:p>
        </p:txBody>
      </p:sp>
      <p:sp>
        <p:nvSpPr>
          <p:cNvPr id="45059" name="Rectangle 2"/>
          <p:cNvSpPr>
            <a:spLocks noGrp="1" noChangeArrowheads="1"/>
          </p:cNvSpPr>
          <p:nvPr>
            <p:ph type="title"/>
          </p:nvPr>
        </p:nvSpPr>
        <p:spPr/>
        <p:txBody>
          <a:bodyPr/>
          <a:lstStyle/>
          <a:p>
            <a:r>
              <a:rPr lang="en-US">
                <a:latin typeface="Arial" charset="0"/>
              </a:rPr>
              <a:t>Qualities of Specifications I</a:t>
            </a:r>
          </a:p>
        </p:txBody>
      </p:sp>
      <p:sp>
        <p:nvSpPr>
          <p:cNvPr id="45060" name="Rectangle 3"/>
          <p:cNvSpPr>
            <a:spLocks noGrp="1" noChangeArrowheads="1"/>
          </p:cNvSpPr>
          <p:nvPr>
            <p:ph type="body" idx="1"/>
          </p:nvPr>
        </p:nvSpPr>
        <p:spPr/>
        <p:txBody>
          <a:bodyPr/>
          <a:lstStyle/>
          <a:p>
            <a:r>
              <a:rPr lang="en-US" b="1" i="1" dirty="0">
                <a:latin typeface="Arial" charset="0"/>
              </a:rPr>
              <a:t>Clear, </a:t>
            </a:r>
            <a:r>
              <a:rPr lang="en-US" b="1" i="1" dirty="0" smtClean="0">
                <a:latin typeface="Arial" charset="0"/>
              </a:rPr>
              <a:t>unambiguous</a:t>
            </a:r>
            <a:r>
              <a:rPr lang="en-US" b="1" i="1" dirty="0">
                <a:latin typeface="Arial" charset="0"/>
              </a:rPr>
              <a:t>, </a:t>
            </a:r>
            <a:r>
              <a:rPr lang="en-US" b="1" i="1" dirty="0" smtClean="0">
                <a:latin typeface="Arial" charset="0"/>
              </a:rPr>
              <a:t>understandable</a:t>
            </a:r>
            <a:endParaRPr lang="en-US" b="1" i="1" dirty="0">
              <a:latin typeface="Arial" charset="0"/>
            </a:endParaRPr>
          </a:p>
          <a:p>
            <a:pPr lvl="1">
              <a:buFontTx/>
              <a:buNone/>
            </a:pPr>
            <a:r>
              <a:rPr lang="en-US" dirty="0">
                <a:latin typeface="Arial" charset="0"/>
              </a:rPr>
              <a:t>=&gt; Need for rigor (and perhaps formality)</a:t>
            </a:r>
          </a:p>
          <a:p>
            <a:pPr lvl="1">
              <a:buFontTx/>
              <a:buNone/>
            </a:pPr>
            <a:r>
              <a:rPr lang="en-US" dirty="0">
                <a:latin typeface="Arial" charset="0"/>
              </a:rPr>
              <a:t>=&gt; But rigor and understandability may be contradictory goals</a:t>
            </a:r>
          </a:p>
          <a:p>
            <a:r>
              <a:rPr lang="en-US" b="1" i="1" dirty="0">
                <a:latin typeface="Arial" charset="0"/>
              </a:rPr>
              <a:t>Realistic</a:t>
            </a:r>
            <a:r>
              <a:rPr lang="en-US" dirty="0">
                <a:latin typeface="Arial" charset="0"/>
              </a:rPr>
              <a:t> (late changes to requirements are expensive)</a:t>
            </a:r>
          </a:p>
          <a:p>
            <a:r>
              <a:rPr lang="en-US" b="1" i="1" dirty="0">
                <a:latin typeface="Arial" charset="0"/>
              </a:rPr>
              <a:t>Correspond to real needs </a:t>
            </a:r>
            <a:r>
              <a:rPr lang="en-US" dirty="0">
                <a:latin typeface="Arial" charset="0"/>
              </a:rPr>
              <a:t>(Valid)</a:t>
            </a:r>
          </a:p>
          <a:p>
            <a:r>
              <a:rPr lang="en-US" b="1" i="1" dirty="0">
                <a:latin typeface="Arial" charset="0"/>
              </a:rPr>
              <a:t>Verifiable</a:t>
            </a:r>
            <a:r>
              <a:rPr lang="en-US" dirty="0">
                <a:latin typeface="Arial" charset="0"/>
              </a:rPr>
              <a:t> (to ease testing), e.g., use metrics</a:t>
            </a:r>
          </a:p>
          <a:p>
            <a:endParaRPr lang="en-US" dirty="0">
              <a:latin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Footer Placeholder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a:latin typeface="Arial" charset="0"/>
              </a:rPr>
              <a:t>SYSC-3120 — Software Requirements Engineering</a:t>
            </a:r>
          </a:p>
        </p:txBody>
      </p:sp>
      <p:sp>
        <p:nvSpPr>
          <p:cNvPr id="47106"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46F49469-C656-B64E-9326-D3D611F33009}" type="slidenum">
              <a:rPr lang="en-US" sz="1200">
                <a:latin typeface="Arial" charset="0"/>
              </a:rPr>
              <a:pPr/>
              <a:t>18</a:t>
            </a:fld>
            <a:endParaRPr lang="en-US" sz="1200">
              <a:latin typeface="Arial" charset="0"/>
            </a:endParaRPr>
          </a:p>
        </p:txBody>
      </p:sp>
      <p:sp>
        <p:nvSpPr>
          <p:cNvPr id="47107" name="Rectangle 2"/>
          <p:cNvSpPr>
            <a:spLocks noGrp="1" noChangeArrowheads="1"/>
          </p:cNvSpPr>
          <p:nvPr>
            <p:ph type="title"/>
          </p:nvPr>
        </p:nvSpPr>
        <p:spPr/>
        <p:txBody>
          <a:bodyPr/>
          <a:lstStyle/>
          <a:p>
            <a:r>
              <a:rPr lang="en-US">
                <a:latin typeface="Arial" charset="0"/>
              </a:rPr>
              <a:t>Qualities of Specifications II</a:t>
            </a:r>
          </a:p>
        </p:txBody>
      </p:sp>
      <p:sp>
        <p:nvSpPr>
          <p:cNvPr id="47108" name="Rectangle 3"/>
          <p:cNvSpPr>
            <a:spLocks noGrp="1" noChangeArrowheads="1"/>
          </p:cNvSpPr>
          <p:nvPr>
            <p:ph type="body" idx="1"/>
          </p:nvPr>
        </p:nvSpPr>
        <p:spPr/>
        <p:txBody>
          <a:bodyPr/>
          <a:lstStyle/>
          <a:p>
            <a:r>
              <a:rPr lang="en-US" b="1" i="1" dirty="0">
                <a:latin typeface="Arial" charset="0"/>
              </a:rPr>
              <a:t>Consistency</a:t>
            </a:r>
            <a:r>
              <a:rPr lang="en-US" dirty="0">
                <a:latin typeface="Arial" charset="0"/>
              </a:rPr>
              <a:t>: </a:t>
            </a:r>
            <a:r>
              <a:rPr lang="en-CA" dirty="0" smtClean="0">
                <a:latin typeface="Arial" charset="0"/>
              </a:rPr>
              <a:t>lends itself to verifiable, testable, modifiable specifications</a:t>
            </a:r>
            <a:endParaRPr lang="en-US" dirty="0" smtClean="0">
              <a:latin typeface="Arial" charset="0"/>
            </a:endParaRPr>
          </a:p>
          <a:p>
            <a:pPr lvl="1"/>
            <a:r>
              <a:rPr lang="en-US" dirty="0" smtClean="0">
                <a:latin typeface="Arial" charset="0"/>
              </a:rPr>
              <a:t>the </a:t>
            </a:r>
            <a:r>
              <a:rPr lang="en-US" dirty="0">
                <a:latin typeface="Arial" charset="0"/>
              </a:rPr>
              <a:t>specification is inconsistent if it is self-contradictory</a:t>
            </a:r>
          </a:p>
          <a:p>
            <a:pPr lvl="1">
              <a:buFontTx/>
              <a:buNone/>
            </a:pPr>
            <a:r>
              <a:rPr lang="en-US" dirty="0">
                <a:latin typeface="Arial" charset="0"/>
              </a:rPr>
              <a:t>=&gt; More likely to be inconsistent as complexity grows, and modifications are performed over time</a:t>
            </a:r>
          </a:p>
          <a:p>
            <a:r>
              <a:rPr lang="en-US" b="1" i="1" dirty="0">
                <a:latin typeface="Arial" charset="0"/>
              </a:rPr>
              <a:t>Completeness</a:t>
            </a:r>
            <a:r>
              <a:rPr lang="en-US" dirty="0">
                <a:latin typeface="Arial" charset="0"/>
              </a:rPr>
              <a:t>: </a:t>
            </a:r>
            <a:endParaRPr lang="en-US" dirty="0" smtClean="0">
              <a:latin typeface="Arial" charset="0"/>
            </a:endParaRPr>
          </a:p>
          <a:p>
            <a:pPr lvl="1"/>
            <a:r>
              <a:rPr lang="en-US" dirty="0" smtClean="0">
                <a:latin typeface="Arial" charset="0"/>
              </a:rPr>
              <a:t>Respond to all classes of inputs</a:t>
            </a:r>
            <a:endParaRPr lang="en-US" dirty="0">
              <a:latin typeface="Arial" charset="0"/>
            </a:endParaRPr>
          </a:p>
          <a:p>
            <a:pPr lvl="1"/>
            <a:r>
              <a:rPr lang="en-US" dirty="0">
                <a:latin typeface="Arial" charset="0"/>
              </a:rPr>
              <a:t>Internally complete, self-contained</a:t>
            </a:r>
          </a:p>
          <a:p>
            <a:pPr lvl="1"/>
            <a:r>
              <a:rPr lang="en-US" dirty="0">
                <a:latin typeface="Arial" charset="0"/>
              </a:rPr>
              <a:t>Complete set of requirements (captures all needs)</a:t>
            </a:r>
          </a:p>
          <a:p>
            <a:pPr lvl="1"/>
            <a:r>
              <a:rPr lang="en-US" dirty="0">
                <a:latin typeface="Arial" charset="0"/>
              </a:rPr>
              <a:t>Includes things the system must </a:t>
            </a:r>
            <a:r>
              <a:rPr lang="en-US" i="1" dirty="0">
                <a:latin typeface="Arial" charset="0"/>
              </a:rPr>
              <a:t>not</a:t>
            </a:r>
            <a:r>
              <a:rPr lang="en-US" dirty="0">
                <a:latin typeface="Arial" charset="0"/>
              </a:rPr>
              <a:t> do …</a:t>
            </a:r>
          </a:p>
          <a:p>
            <a:endParaRPr lang="en-US" dirty="0">
              <a:latin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Footer Placeholder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a:latin typeface="Arial" charset="0"/>
              </a:rPr>
              <a:t>SYSC-3120 — Software Requirements Engineering</a:t>
            </a:r>
          </a:p>
        </p:txBody>
      </p:sp>
      <p:sp>
        <p:nvSpPr>
          <p:cNvPr id="49154"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FE46BEC2-2BFD-CE43-9ED2-F2B0C070139C}" type="slidenum">
              <a:rPr lang="en-US" sz="1200">
                <a:latin typeface="Arial" charset="0"/>
              </a:rPr>
              <a:pPr/>
              <a:t>19</a:t>
            </a:fld>
            <a:endParaRPr lang="en-US" sz="1200">
              <a:latin typeface="Arial" charset="0"/>
            </a:endParaRPr>
          </a:p>
        </p:txBody>
      </p:sp>
      <p:sp>
        <p:nvSpPr>
          <p:cNvPr id="49155" name="Rectangle 2"/>
          <p:cNvSpPr>
            <a:spLocks noGrp="1" noChangeArrowheads="1"/>
          </p:cNvSpPr>
          <p:nvPr>
            <p:ph type="title"/>
          </p:nvPr>
        </p:nvSpPr>
        <p:spPr/>
        <p:txBody>
          <a:bodyPr/>
          <a:lstStyle/>
          <a:p>
            <a:r>
              <a:rPr lang="en-US" dirty="0">
                <a:latin typeface="Arial" charset="0"/>
              </a:rPr>
              <a:t>Quality </a:t>
            </a:r>
            <a:r>
              <a:rPr lang="en-US" dirty="0" smtClean="0">
                <a:latin typeface="Arial" charset="0"/>
              </a:rPr>
              <a:t>Example [</a:t>
            </a:r>
            <a:r>
              <a:rPr lang="en-US" dirty="0" err="1" smtClean="0">
                <a:latin typeface="Arial" charset="0"/>
              </a:rPr>
              <a:t>Lethbridge</a:t>
            </a:r>
            <a:r>
              <a:rPr lang="en-US" dirty="0" smtClean="0">
                <a:latin typeface="Arial" charset="0"/>
              </a:rPr>
              <a:t>]</a:t>
            </a:r>
            <a:endParaRPr lang="en-US" dirty="0">
              <a:latin typeface="Arial" charset="0"/>
            </a:endParaRPr>
          </a:p>
        </p:txBody>
      </p:sp>
      <p:sp>
        <p:nvSpPr>
          <p:cNvPr id="49156" name="Rectangle 3"/>
          <p:cNvSpPr>
            <a:spLocks noGrp="1" noChangeArrowheads="1"/>
          </p:cNvSpPr>
          <p:nvPr>
            <p:ph type="body" idx="1"/>
          </p:nvPr>
        </p:nvSpPr>
        <p:spPr>
          <a:xfrm>
            <a:off x="685800" y="1066800"/>
            <a:ext cx="7772400" cy="5029200"/>
          </a:xfrm>
        </p:spPr>
        <p:txBody>
          <a:bodyPr/>
          <a:lstStyle/>
          <a:p>
            <a:pPr marL="381000" indent="-381000">
              <a:lnSpc>
                <a:spcPct val="90000"/>
              </a:lnSpc>
              <a:buFontTx/>
              <a:buNone/>
            </a:pPr>
            <a:r>
              <a:rPr lang="en-US" b="1" dirty="0">
                <a:latin typeface="Arial" charset="0"/>
              </a:rPr>
              <a:t>Restaurant Advisor System</a:t>
            </a:r>
            <a:r>
              <a:rPr lang="en-US" dirty="0">
                <a:latin typeface="Arial" charset="0"/>
              </a:rPr>
              <a:t>:  </a:t>
            </a:r>
            <a:endParaRPr lang="en-US" dirty="0" smtClean="0">
              <a:latin typeface="Arial" charset="0"/>
            </a:endParaRPr>
          </a:p>
          <a:p>
            <a:pPr marL="381000" indent="-381000">
              <a:lnSpc>
                <a:spcPct val="90000"/>
              </a:lnSpc>
              <a:buFontTx/>
              <a:buNone/>
            </a:pPr>
            <a:r>
              <a:rPr lang="en-US" altLang="ja-JP" dirty="0" smtClean="0">
                <a:latin typeface="Arial" charset="0"/>
              </a:rPr>
              <a:t>	</a:t>
            </a:r>
            <a:r>
              <a:rPr lang="ja-JP" altLang="en-US" smtClean="0">
                <a:latin typeface="Arial" charset="0"/>
              </a:rPr>
              <a:t>“</a:t>
            </a:r>
            <a:r>
              <a:rPr lang="en-US" altLang="ja-JP" dirty="0">
                <a:latin typeface="Arial" charset="0"/>
              </a:rPr>
              <a:t>This system will allow people to choose a restaurant in a city. Users enter one or more of the following criteria, and then the system searches its database for suitable restaurants: food type, price range, </a:t>
            </a:r>
            <a:r>
              <a:rPr lang="en-US" altLang="ja-JP" dirty="0" err="1">
                <a:latin typeface="Arial" charset="0"/>
              </a:rPr>
              <a:t>neighbourhood</a:t>
            </a:r>
            <a:r>
              <a:rPr lang="en-US" altLang="ja-JP" dirty="0">
                <a:latin typeface="Arial" charset="0"/>
              </a:rPr>
              <a:t>, size, service type (fast food, cafeteria, buffet, full service), smoking arrangements (none allowed, separately ventilated </a:t>
            </a:r>
            <a:r>
              <a:rPr lang="en-US" altLang="ja-JP" dirty="0" smtClean="0">
                <a:latin typeface="Arial" charset="0"/>
              </a:rPr>
              <a:t>section, non-separately-ventilated </a:t>
            </a:r>
            <a:r>
              <a:rPr lang="en-US" altLang="ja-JP" dirty="0">
                <a:latin typeface="Arial" charset="0"/>
              </a:rPr>
              <a:t>section). The user can also specify a desired day and time period, and the number of people in their party. The system will tap into the reservation database (of participating restaurants) and only display restaurants that have available space. After entering the criteria, the user clicks on </a:t>
            </a:r>
            <a:r>
              <a:rPr lang="ja-JP" altLang="en-US">
                <a:latin typeface="Arial" charset="0"/>
              </a:rPr>
              <a:t>“</a:t>
            </a:r>
            <a:r>
              <a:rPr lang="en-US" altLang="ja-JP" dirty="0">
                <a:latin typeface="Arial" charset="0"/>
              </a:rPr>
              <a:t>search</a:t>
            </a:r>
            <a:r>
              <a:rPr lang="ja-JP" altLang="en-US">
                <a:latin typeface="Arial" charset="0"/>
              </a:rPr>
              <a:t>”</a:t>
            </a:r>
            <a:r>
              <a:rPr lang="en-US" altLang="ja-JP" dirty="0">
                <a:latin typeface="Arial" charset="0"/>
              </a:rPr>
              <a:t> and the system displays a list of matching restaurants. For restaurants that participate in the automated reservation system, the user can click on </a:t>
            </a:r>
            <a:r>
              <a:rPr lang="ja-JP" altLang="en-US">
                <a:latin typeface="Arial" charset="0"/>
              </a:rPr>
              <a:t>“</a:t>
            </a:r>
            <a:r>
              <a:rPr lang="en-US" altLang="ja-JP" dirty="0">
                <a:latin typeface="Arial" charset="0"/>
              </a:rPr>
              <a:t>reserve</a:t>
            </a:r>
            <a:r>
              <a:rPr lang="ja-JP" altLang="en-US">
                <a:latin typeface="Arial" charset="0"/>
              </a:rPr>
              <a:t>”</a:t>
            </a:r>
            <a:r>
              <a:rPr lang="en-US" altLang="ja-JP" dirty="0">
                <a:latin typeface="Arial" charset="0"/>
              </a:rPr>
              <a:t> next to a selection in order to make a reservation.</a:t>
            </a:r>
          </a:p>
          <a:p>
            <a:pPr marL="381000" indent="-381000">
              <a:lnSpc>
                <a:spcPct val="90000"/>
              </a:lnSpc>
              <a:buFontTx/>
              <a:buNone/>
            </a:pPr>
            <a:endParaRPr lang="en-US" dirty="0">
              <a:latin typeface="Arial" charset="0"/>
            </a:endParaRPr>
          </a:p>
          <a:p>
            <a:pPr marL="723900" lvl="1" indent="-381000">
              <a:lnSpc>
                <a:spcPct val="90000"/>
              </a:lnSpc>
            </a:pPr>
            <a:endParaRPr lang="en-US" dirty="0">
              <a:latin typeface="Arial" charset="0"/>
            </a:endParaRPr>
          </a:p>
        </p:txBody>
      </p:sp>
      <p:sp>
        <p:nvSpPr>
          <p:cNvPr id="49157" name="Text Box 4"/>
          <p:cNvSpPr txBox="1">
            <a:spLocks noChangeArrowheads="1"/>
          </p:cNvSpPr>
          <p:nvPr/>
        </p:nvSpPr>
        <p:spPr bwMode="auto">
          <a:xfrm>
            <a:off x="3505200" y="5257800"/>
            <a:ext cx="471170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000">
                <a:solidFill>
                  <a:schemeClr val="accent2"/>
                </a:solidFill>
              </a:rPr>
              <a:t>Point out problems that you find in this</a:t>
            </a:r>
          </a:p>
          <a:p>
            <a:r>
              <a:rPr lang="ja-JP" altLang="en-US" sz="2000">
                <a:solidFill>
                  <a:schemeClr val="accent2"/>
                </a:solidFill>
              </a:rPr>
              <a:t>“</a:t>
            </a:r>
            <a:r>
              <a:rPr lang="en-US" altLang="ja-JP" sz="2000">
                <a:solidFill>
                  <a:schemeClr val="accent2"/>
                </a:solidFill>
              </a:rPr>
              <a:t>short statement of functional requirements</a:t>
            </a:r>
            <a:r>
              <a:rPr lang="ja-JP" altLang="en-US" sz="2000">
                <a:solidFill>
                  <a:schemeClr val="accent2"/>
                </a:solidFill>
              </a:rPr>
              <a:t>”</a:t>
            </a:r>
            <a:endParaRPr lang="en-US" sz="2000">
              <a:solidFill>
                <a:schemeClr val="accent2"/>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Footer Placeholder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a:latin typeface="Arial" charset="0"/>
              </a:rPr>
              <a:t>SYSC-3120 — Software Requirements Engineering</a:t>
            </a:r>
          </a:p>
        </p:txBody>
      </p:sp>
      <p:sp>
        <p:nvSpPr>
          <p:cNvPr id="17410"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67A94A6F-A1AF-244C-84B2-29C9B40441E4}" type="slidenum">
              <a:rPr lang="en-US" sz="1200">
                <a:latin typeface="Arial" charset="0"/>
              </a:rPr>
              <a:pPr/>
              <a:t>2</a:t>
            </a:fld>
            <a:endParaRPr lang="en-US" sz="1200">
              <a:latin typeface="Arial" charset="0"/>
            </a:endParaRPr>
          </a:p>
        </p:txBody>
      </p:sp>
      <p:sp>
        <p:nvSpPr>
          <p:cNvPr id="17411" name="Rectangle 2"/>
          <p:cNvSpPr>
            <a:spLocks noGrp="1" noChangeArrowheads="1"/>
          </p:cNvSpPr>
          <p:nvPr>
            <p:ph type="title"/>
          </p:nvPr>
        </p:nvSpPr>
        <p:spPr/>
        <p:txBody>
          <a:bodyPr/>
          <a:lstStyle/>
          <a:p>
            <a:r>
              <a:rPr lang="en-US" dirty="0">
                <a:latin typeface="Arial" charset="0"/>
              </a:rPr>
              <a:t>Software Requirements Elicitation and </a:t>
            </a:r>
            <a:r>
              <a:rPr lang="en-US" dirty="0" smtClean="0">
                <a:latin typeface="Arial" charset="0"/>
              </a:rPr>
              <a:t>Specification</a:t>
            </a:r>
            <a:endParaRPr lang="en-US" dirty="0">
              <a:latin typeface="Arial" charset="0"/>
            </a:endParaRPr>
          </a:p>
        </p:txBody>
      </p:sp>
      <p:sp>
        <p:nvSpPr>
          <p:cNvPr id="17412" name="Rectangle 3"/>
          <p:cNvSpPr>
            <a:spLocks noGrp="1" noChangeArrowheads="1"/>
          </p:cNvSpPr>
          <p:nvPr>
            <p:ph type="body" idx="1"/>
          </p:nvPr>
        </p:nvSpPr>
        <p:spPr/>
        <p:txBody>
          <a:bodyPr/>
          <a:lstStyle/>
          <a:p>
            <a:r>
              <a:rPr lang="en-US">
                <a:latin typeface="Arial" charset="0"/>
              </a:rPr>
              <a:t>Fundamentals</a:t>
            </a:r>
            <a:endParaRPr lang="en-US" sz="2400">
              <a:latin typeface="Arial" charset="0"/>
            </a:endParaRPr>
          </a:p>
          <a:p>
            <a:pPr lvl="1"/>
            <a:r>
              <a:rPr lang="en-US">
                <a:latin typeface="Arial" charset="0"/>
              </a:rPr>
              <a:t>Motivation and Goals</a:t>
            </a:r>
          </a:p>
          <a:p>
            <a:pPr lvl="1"/>
            <a:r>
              <a:rPr lang="en-US">
                <a:solidFill>
                  <a:schemeClr val="folHlink"/>
                </a:solidFill>
                <a:latin typeface="Arial" charset="0"/>
              </a:rPr>
              <a:t>Requirement Engineering</a:t>
            </a:r>
          </a:p>
          <a:p>
            <a:pPr lvl="1"/>
            <a:r>
              <a:rPr lang="en-US">
                <a:solidFill>
                  <a:schemeClr val="folHlink"/>
                </a:solidFill>
                <a:latin typeface="Arial" charset="0"/>
              </a:rPr>
              <a:t>Functional vs. Non-Functional</a:t>
            </a:r>
          </a:p>
          <a:p>
            <a:pPr lvl="1"/>
            <a:r>
              <a:rPr lang="en-US">
                <a:solidFill>
                  <a:schemeClr val="folHlink"/>
                </a:solidFill>
                <a:latin typeface="Arial" charset="0"/>
              </a:rPr>
              <a:t>Defining Software System Scope </a:t>
            </a:r>
          </a:p>
          <a:p>
            <a:pPr lvl="1"/>
            <a:r>
              <a:rPr lang="en-US">
                <a:solidFill>
                  <a:schemeClr val="folHlink"/>
                </a:solidFill>
                <a:latin typeface="Arial" charset="0"/>
              </a:rPr>
              <a:t>Specifying a Use Case</a:t>
            </a:r>
          </a:p>
          <a:p>
            <a:pPr lvl="1"/>
            <a:r>
              <a:rPr lang="en-US">
                <a:solidFill>
                  <a:schemeClr val="folHlink"/>
                </a:solidFill>
                <a:latin typeface="Arial" charset="0"/>
              </a:rPr>
              <a:t>Use case relationships</a:t>
            </a:r>
          </a:p>
          <a:p>
            <a:pPr lvl="1"/>
            <a:r>
              <a:rPr lang="en-US">
                <a:solidFill>
                  <a:schemeClr val="folHlink"/>
                </a:solidFill>
                <a:latin typeface="Arial" charset="0"/>
              </a:rPr>
              <a:t>Pitfalls</a:t>
            </a:r>
          </a:p>
          <a:p>
            <a:r>
              <a:rPr lang="en-US">
                <a:solidFill>
                  <a:schemeClr val="folHlink"/>
                </a:solidFill>
                <a:latin typeface="Arial" charset="0"/>
              </a:rPr>
              <a:t>Requirements Elicitation Process</a:t>
            </a:r>
          </a:p>
          <a:p>
            <a:pPr lvl="1">
              <a:buFontTx/>
              <a:buNone/>
            </a:pPr>
            <a:r>
              <a:rPr lang="en-US">
                <a:solidFill>
                  <a:schemeClr val="folHlink"/>
                </a:solidFill>
                <a:latin typeface="Arial" charset="0"/>
              </a:rPr>
              <a:t>	(Requirements Elicitation Based on Use Cases and Scenarios (from Bruegge and Dutoit, 2000))</a:t>
            </a:r>
          </a:p>
          <a:p>
            <a:r>
              <a:rPr lang="en-US">
                <a:solidFill>
                  <a:schemeClr val="folHlink"/>
                </a:solidFill>
                <a:latin typeface="Arial" charset="0"/>
              </a:rPr>
              <a:t>Documentation</a:t>
            </a:r>
            <a:endParaRPr lang="en-US" sz="2400">
              <a:solidFill>
                <a:schemeClr val="folHlink"/>
              </a:solidFill>
              <a:latin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rPr>
              <a:t>Restaurant Advisor System: quality </a:t>
            </a:r>
            <a:r>
              <a:rPr lang="en-US" dirty="0" smtClean="0"/>
              <a:t>deficiencies</a:t>
            </a:r>
            <a:endParaRPr lang="en-US" dirty="0"/>
          </a:p>
        </p:txBody>
      </p:sp>
      <p:sp>
        <p:nvSpPr>
          <p:cNvPr id="3" name="Content Placeholder 2"/>
          <p:cNvSpPr>
            <a:spLocks noGrp="1"/>
          </p:cNvSpPr>
          <p:nvPr>
            <p:ph idx="1"/>
          </p:nvPr>
        </p:nvSpPr>
        <p:spPr>
          <a:xfrm>
            <a:off x="685800" y="1071546"/>
            <a:ext cx="7772400" cy="5024454"/>
          </a:xfrm>
        </p:spPr>
        <p:txBody>
          <a:bodyPr/>
          <a:lstStyle/>
          <a:p>
            <a:r>
              <a:rPr lang="en-US" sz="1800" i="1" dirty="0" smtClean="0"/>
              <a:t>Duplication</a:t>
            </a:r>
            <a:r>
              <a:rPr lang="en-US" sz="1800" dirty="0" smtClean="0"/>
              <a:t> (</a:t>
            </a:r>
            <a:r>
              <a:rPr lang="en-US" sz="1800" dirty="0" err="1" smtClean="0"/>
              <a:t>ie</a:t>
            </a:r>
            <a:r>
              <a:rPr lang="en-US" sz="1800" dirty="0" smtClean="0"/>
              <a:t>. saying twice in two different ways) : </a:t>
            </a:r>
          </a:p>
          <a:p>
            <a:pPr lvl="1"/>
            <a:r>
              <a:rPr lang="en-US" sz="1600" dirty="0" smtClean="0"/>
              <a:t>System searches for suitable /  System displays matching.</a:t>
            </a:r>
          </a:p>
          <a:p>
            <a:r>
              <a:rPr lang="en-US" sz="1800" dirty="0" smtClean="0"/>
              <a:t>Food type, price range, </a:t>
            </a:r>
            <a:r>
              <a:rPr lang="en-US" sz="1800" dirty="0" err="1" smtClean="0"/>
              <a:t>neighbourhood</a:t>
            </a:r>
            <a:r>
              <a:rPr lang="en-US" sz="1800" dirty="0" smtClean="0"/>
              <a:t>, size are </a:t>
            </a:r>
            <a:r>
              <a:rPr lang="en-US" sz="1800" i="1" dirty="0" smtClean="0"/>
              <a:t>inadequately defined</a:t>
            </a:r>
            <a:r>
              <a:rPr lang="en-US" sz="1800" dirty="0" smtClean="0"/>
              <a:t>. </a:t>
            </a:r>
          </a:p>
          <a:p>
            <a:pPr lvl="1"/>
            <a:r>
              <a:rPr lang="en-US" sz="1600" dirty="0" smtClean="0"/>
              <a:t>Are these taken from a fixed set of values, does a database contain free-form information? Will it be standardized (to make searches easier)?</a:t>
            </a:r>
          </a:p>
          <a:p>
            <a:r>
              <a:rPr lang="en-US" sz="1800" i="1" dirty="0" smtClean="0"/>
              <a:t>Ambiguity</a:t>
            </a:r>
            <a:r>
              <a:rPr lang="en-US" sz="1800" dirty="0" smtClean="0"/>
              <a:t> in </a:t>
            </a:r>
            <a:r>
              <a:rPr lang="ja-JP" altLang="en-US" sz="1800" smtClean="0"/>
              <a:t>“</a:t>
            </a:r>
            <a:r>
              <a:rPr lang="en-US" altLang="ja-JP" sz="1800" dirty="0" smtClean="0"/>
              <a:t>reservation database</a:t>
            </a:r>
            <a:r>
              <a:rPr lang="ja-JP" altLang="en-US" sz="1800" smtClean="0"/>
              <a:t>”</a:t>
            </a:r>
            <a:r>
              <a:rPr lang="en-US" altLang="ja-JP" sz="1800" dirty="0" smtClean="0"/>
              <a:t> and “automated reservation system” </a:t>
            </a:r>
          </a:p>
          <a:p>
            <a:pPr lvl="1"/>
            <a:r>
              <a:rPr lang="en-US" altLang="ja-JP" sz="1600" dirty="0" smtClean="0"/>
              <a:t>Same thing or not ?</a:t>
            </a:r>
          </a:p>
          <a:p>
            <a:r>
              <a:rPr lang="en-US" sz="1800" i="1" dirty="0" smtClean="0"/>
              <a:t>Unclear</a:t>
            </a:r>
            <a:r>
              <a:rPr lang="en-US" sz="1800" dirty="0" smtClean="0"/>
              <a:t>: It appears that some listed restaurants are not in the reservation system/database. </a:t>
            </a:r>
          </a:p>
          <a:p>
            <a:pPr lvl="1"/>
            <a:r>
              <a:rPr lang="en-US" sz="1600" dirty="0" smtClean="0"/>
              <a:t>What does the system do with restaurants that are not participating ? Are they omitted from the list?</a:t>
            </a:r>
          </a:p>
          <a:p>
            <a:r>
              <a:rPr lang="en-US" sz="1800" i="1" dirty="0" smtClean="0"/>
              <a:t>Unspecified</a:t>
            </a:r>
            <a:r>
              <a:rPr lang="en-US" sz="1800" dirty="0" smtClean="0"/>
              <a:t>: Can user select just one option or more than one option for </a:t>
            </a:r>
            <a:r>
              <a:rPr lang="ja-JP" altLang="en-US" sz="1800" smtClean="0"/>
              <a:t>“</a:t>
            </a:r>
            <a:r>
              <a:rPr lang="en-US" altLang="ja-JP" sz="1800" dirty="0" smtClean="0"/>
              <a:t>type of food</a:t>
            </a:r>
            <a:r>
              <a:rPr lang="ja-JP" altLang="en-US" sz="1800" smtClean="0"/>
              <a:t>”</a:t>
            </a:r>
            <a:r>
              <a:rPr lang="en-US" altLang="ja-JP" sz="1800" dirty="0" smtClean="0"/>
              <a:t>, or smoking arrangement.</a:t>
            </a:r>
          </a:p>
          <a:p>
            <a:r>
              <a:rPr lang="en-US" sz="1800" i="1" dirty="0" smtClean="0"/>
              <a:t>Incomplete</a:t>
            </a:r>
            <a:r>
              <a:rPr lang="en-US" sz="1800" dirty="0" smtClean="0"/>
              <a:t>: If user selects </a:t>
            </a:r>
            <a:r>
              <a:rPr lang="ja-JP" altLang="en-US" sz="1800" smtClean="0"/>
              <a:t>“</a:t>
            </a:r>
            <a:r>
              <a:rPr lang="en-US" altLang="ja-JP" sz="1800" dirty="0" smtClean="0"/>
              <a:t>reserve</a:t>
            </a:r>
            <a:r>
              <a:rPr lang="en-CA" altLang="ja-JP" sz="1800" dirty="0" smtClean="0"/>
              <a:t>”</a:t>
            </a:r>
            <a:r>
              <a:rPr lang="en-US" altLang="ja-JP" sz="1800" dirty="0" smtClean="0"/>
              <a:t>, there must be some way for the system to record identifying information about the user so restaurant knows who made it. This is omitted.</a:t>
            </a:r>
          </a:p>
          <a:p>
            <a:endParaRPr lang="en-US" dirty="0"/>
          </a:p>
        </p:txBody>
      </p:sp>
      <p:sp>
        <p:nvSpPr>
          <p:cNvPr id="4" name="Footer Placeholder 3"/>
          <p:cNvSpPr>
            <a:spLocks noGrp="1"/>
          </p:cNvSpPr>
          <p:nvPr>
            <p:ph type="ftr" sz="quarter" idx="10"/>
          </p:nvPr>
        </p:nvSpPr>
        <p:spPr/>
        <p:txBody>
          <a:bodyPr/>
          <a:lstStyle/>
          <a:p>
            <a:pPr>
              <a:defRPr/>
            </a:pPr>
            <a:r>
              <a:rPr lang="en-US" smtClean="0"/>
              <a:t>SYSC-3120 — Software Requirements Engineering</a:t>
            </a:r>
            <a:endParaRPr lang="en-US"/>
          </a:p>
        </p:txBody>
      </p:sp>
      <p:sp>
        <p:nvSpPr>
          <p:cNvPr id="5" name="Slide Number Placeholder 4"/>
          <p:cNvSpPr>
            <a:spLocks noGrp="1"/>
          </p:cNvSpPr>
          <p:nvPr>
            <p:ph type="sldNum" sz="quarter" idx="11"/>
          </p:nvPr>
        </p:nvSpPr>
        <p:spPr/>
        <p:txBody>
          <a:bodyPr/>
          <a:lstStyle/>
          <a:p>
            <a:pPr>
              <a:defRPr/>
            </a:pPr>
            <a:fld id="{4139C11B-B173-0D41-BB5E-8B5EBEA8ED9A}" type="slidenum">
              <a:rPr lang="en-US" smtClean="0"/>
              <a:pPr>
                <a:defRPr/>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Footer Placeholder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a:latin typeface="Arial" charset="0"/>
              </a:rPr>
              <a:t>SYSC-3120 — Software Requirements Engineering</a:t>
            </a:r>
          </a:p>
        </p:txBody>
      </p:sp>
      <p:sp>
        <p:nvSpPr>
          <p:cNvPr id="51202"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B9324FFC-E81F-AC4A-B7FB-B6F3A000AB43}" type="slidenum">
              <a:rPr lang="en-US" sz="1200">
                <a:latin typeface="Arial" charset="0"/>
              </a:rPr>
              <a:pPr/>
              <a:t>21</a:t>
            </a:fld>
            <a:endParaRPr lang="en-US" sz="1200">
              <a:latin typeface="Arial" charset="0"/>
            </a:endParaRPr>
          </a:p>
        </p:txBody>
      </p:sp>
      <p:sp>
        <p:nvSpPr>
          <p:cNvPr id="51203" name="Rectangle 2"/>
          <p:cNvSpPr>
            <a:spLocks noGrp="1" noChangeArrowheads="1"/>
          </p:cNvSpPr>
          <p:nvPr>
            <p:ph type="title"/>
          </p:nvPr>
        </p:nvSpPr>
        <p:spPr/>
        <p:txBody>
          <a:bodyPr/>
          <a:lstStyle/>
          <a:p>
            <a:r>
              <a:rPr lang="en-US">
                <a:latin typeface="Arial" charset="0"/>
              </a:rPr>
              <a:t>The importance of organization and priority</a:t>
            </a:r>
          </a:p>
        </p:txBody>
      </p:sp>
      <p:sp>
        <p:nvSpPr>
          <p:cNvPr id="51204" name="Rectangle 3"/>
          <p:cNvSpPr>
            <a:spLocks noGrp="1" noChangeArrowheads="1"/>
          </p:cNvSpPr>
          <p:nvPr>
            <p:ph type="body" idx="1"/>
          </p:nvPr>
        </p:nvSpPr>
        <p:spPr>
          <a:xfrm>
            <a:off x="685800" y="1066800"/>
            <a:ext cx="7772400" cy="5029200"/>
          </a:xfrm>
        </p:spPr>
        <p:txBody>
          <a:bodyPr/>
          <a:lstStyle/>
          <a:p>
            <a:pPr marL="381000" indent="-381000">
              <a:buNone/>
            </a:pPr>
            <a:r>
              <a:rPr lang="en-US" sz="1800" dirty="0" smtClean="0">
                <a:latin typeface="Arial" charset="0"/>
              </a:rPr>
              <a:t>Encounter game example [</a:t>
            </a:r>
            <a:r>
              <a:rPr lang="en-US" sz="1800" dirty="0" err="1" smtClean="0">
                <a:latin typeface="Arial" charset="0"/>
              </a:rPr>
              <a:t>Braude</a:t>
            </a:r>
            <a:r>
              <a:rPr lang="en-US" sz="1800" dirty="0" smtClean="0">
                <a:latin typeface="Arial" charset="0"/>
              </a:rPr>
              <a:t>, page 200]:</a:t>
            </a:r>
          </a:p>
          <a:p>
            <a:pPr marL="381000" indent="-381000">
              <a:buFontTx/>
              <a:buAutoNum type="arabicPeriod"/>
            </a:pPr>
            <a:r>
              <a:rPr lang="en-US" sz="1800" dirty="0" smtClean="0">
                <a:latin typeface="Arial" charset="0"/>
              </a:rPr>
              <a:t>Every </a:t>
            </a:r>
            <a:r>
              <a:rPr lang="en-US" sz="1800" dirty="0">
                <a:latin typeface="Arial" charset="0"/>
              </a:rPr>
              <a:t>character in the Encounter video game shall have a </a:t>
            </a:r>
            <a:r>
              <a:rPr lang="en-US" sz="1800" dirty="0" smtClean="0">
                <a:latin typeface="Arial" charset="0"/>
              </a:rPr>
              <a:t>name;</a:t>
            </a:r>
            <a:endParaRPr lang="en-US" sz="1800" dirty="0">
              <a:latin typeface="Arial" charset="0"/>
            </a:endParaRPr>
          </a:p>
          <a:p>
            <a:pPr marL="381000" indent="-381000">
              <a:buFontTx/>
              <a:buAutoNum type="arabicPeriod"/>
            </a:pPr>
            <a:r>
              <a:rPr lang="en-US" sz="1800" dirty="0">
                <a:latin typeface="Arial" charset="0"/>
              </a:rPr>
              <a:t>Every game character has the same set of qualities, each with a floating point </a:t>
            </a:r>
            <a:r>
              <a:rPr lang="en-US" sz="1800" dirty="0" smtClean="0">
                <a:latin typeface="Arial" charset="0"/>
              </a:rPr>
              <a:t>value;</a:t>
            </a:r>
            <a:endParaRPr lang="en-US" sz="1800" dirty="0">
              <a:latin typeface="Arial" charset="0"/>
            </a:endParaRPr>
          </a:p>
          <a:p>
            <a:pPr marL="381000" indent="-381000">
              <a:buFontTx/>
              <a:buAutoNum type="arabicPeriod"/>
            </a:pPr>
            <a:r>
              <a:rPr lang="en-US" sz="1800" dirty="0">
                <a:latin typeface="Arial" charset="0"/>
              </a:rPr>
              <a:t>Encounter shall take less than a second to compute the results of an </a:t>
            </a:r>
            <a:r>
              <a:rPr lang="en-US" sz="1800" dirty="0" smtClean="0">
                <a:latin typeface="Arial" charset="0"/>
              </a:rPr>
              <a:t>engagement;</a:t>
            </a:r>
            <a:endParaRPr lang="en-US" sz="1800" dirty="0">
              <a:latin typeface="Arial" charset="0"/>
            </a:endParaRPr>
          </a:p>
          <a:p>
            <a:pPr marL="381000" indent="-381000">
              <a:buFontTx/>
              <a:buAutoNum type="arabicPeriod"/>
            </a:pPr>
            <a:r>
              <a:rPr lang="en-US" sz="1800" dirty="0">
                <a:latin typeface="Arial" charset="0"/>
              </a:rPr>
              <a:t>Each area has a specified set of </a:t>
            </a:r>
            <a:r>
              <a:rPr lang="ja-JP" altLang="en-US" sz="1800">
                <a:latin typeface="Arial" charset="0"/>
              </a:rPr>
              <a:t>“</a:t>
            </a:r>
            <a:r>
              <a:rPr lang="en-US" altLang="ja-JP" sz="1800" dirty="0">
                <a:latin typeface="Arial" charset="0"/>
              </a:rPr>
              <a:t>qualities needed</a:t>
            </a:r>
            <a:r>
              <a:rPr lang="ja-JP" altLang="en-US" sz="1800" smtClean="0">
                <a:latin typeface="Arial" charset="0"/>
              </a:rPr>
              <a:t>”</a:t>
            </a:r>
            <a:r>
              <a:rPr lang="en-CA" altLang="ja-JP" sz="1800" dirty="0" smtClean="0">
                <a:latin typeface="Arial" charset="0"/>
              </a:rPr>
              <a:t>;</a:t>
            </a:r>
            <a:endParaRPr lang="en-US" altLang="ja-JP" sz="1800" dirty="0">
              <a:latin typeface="Arial" charset="0"/>
            </a:endParaRPr>
          </a:p>
          <a:p>
            <a:pPr marL="381000" indent="-381000">
              <a:buFontTx/>
              <a:buAutoNum type="arabicPeriod"/>
            </a:pPr>
            <a:r>
              <a:rPr lang="en-US" sz="1800" dirty="0">
                <a:latin typeface="Arial" charset="0"/>
              </a:rPr>
              <a:t>When two Encounter game characters are in the same area at the same time, they may either choose or be obliged by the game to engage each </a:t>
            </a:r>
            <a:r>
              <a:rPr lang="en-US" sz="1800" dirty="0" smtClean="0">
                <a:latin typeface="Arial" charset="0"/>
              </a:rPr>
              <a:t>other;</a:t>
            </a:r>
            <a:endParaRPr lang="en-US" sz="1800" dirty="0">
              <a:latin typeface="Arial" charset="0"/>
            </a:endParaRPr>
          </a:p>
          <a:p>
            <a:pPr marL="381000" indent="-381000">
              <a:buFontTx/>
              <a:buAutoNum type="arabicPeriod"/>
            </a:pPr>
            <a:r>
              <a:rPr lang="en-US" sz="1800" dirty="0">
                <a:latin typeface="Arial" charset="0"/>
              </a:rPr>
              <a:t>Every game character shall have an amount of life </a:t>
            </a:r>
            <a:r>
              <a:rPr lang="en-US" sz="1800" dirty="0" smtClean="0">
                <a:latin typeface="Arial" charset="0"/>
              </a:rPr>
              <a:t>points;</a:t>
            </a:r>
            <a:endParaRPr lang="en-US" sz="1800" dirty="0">
              <a:latin typeface="Arial" charset="0"/>
            </a:endParaRPr>
          </a:p>
          <a:p>
            <a:pPr marL="381000" indent="-381000">
              <a:buFontTx/>
              <a:buAutoNum type="arabicPeriod"/>
            </a:pPr>
            <a:r>
              <a:rPr lang="en-US" sz="1800" dirty="0">
                <a:latin typeface="Arial" charset="0"/>
              </a:rPr>
              <a:t>The sum of the value of qualities of a game character relevant to the area in question shall be referred to as the character</a:t>
            </a:r>
            <a:r>
              <a:rPr lang="ja-JP" altLang="en-US" sz="1800">
                <a:latin typeface="Arial" charset="0"/>
              </a:rPr>
              <a:t>’</a:t>
            </a:r>
            <a:r>
              <a:rPr lang="en-US" altLang="ja-JP" sz="1800" dirty="0">
                <a:latin typeface="Arial" charset="0"/>
              </a:rPr>
              <a:t>s area value. In an engagement the system compares the area values of the characters and </a:t>
            </a:r>
            <a:r>
              <a:rPr lang="en-US" altLang="ja-JP" sz="1800" dirty="0" smtClean="0">
                <a:latin typeface="Arial" charset="0"/>
              </a:rPr>
              <a:t>computes </a:t>
            </a:r>
            <a:r>
              <a:rPr lang="en-US" altLang="ja-JP" sz="1800" dirty="0">
                <a:latin typeface="Arial" charset="0"/>
              </a:rPr>
              <a:t>the result of the engagement.</a:t>
            </a:r>
          </a:p>
          <a:p>
            <a:pPr marL="381000" indent="-381000">
              <a:buFontTx/>
              <a:buAutoNum type="arabicPeriod"/>
            </a:pPr>
            <a:r>
              <a:rPr lang="en-US" sz="1800" dirty="0">
                <a:latin typeface="Arial" charset="0"/>
              </a:rPr>
              <a:t>The name of any character shall have no more than 15 letters.</a:t>
            </a:r>
          </a:p>
          <a:p>
            <a:pPr marL="381000" indent="-381000"/>
            <a:endParaRPr lang="en-US" sz="1800" dirty="0">
              <a:latin typeface="Arial"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Deficiencies</a:t>
            </a:r>
            <a:endParaRPr lang="en-CA" dirty="0"/>
          </a:p>
        </p:txBody>
      </p:sp>
      <p:sp>
        <p:nvSpPr>
          <p:cNvPr id="3" name="Content Placeholder 2"/>
          <p:cNvSpPr>
            <a:spLocks noGrp="1"/>
          </p:cNvSpPr>
          <p:nvPr>
            <p:ph idx="1"/>
          </p:nvPr>
        </p:nvSpPr>
        <p:spPr/>
        <p:txBody>
          <a:bodyPr/>
          <a:lstStyle/>
          <a:p>
            <a:r>
              <a:rPr lang="en-CA" dirty="0" smtClean="0"/>
              <a:t>The  organization and order will affect the readers’ understanding</a:t>
            </a:r>
          </a:p>
          <a:p>
            <a:endParaRPr lang="en-CA" dirty="0" smtClean="0"/>
          </a:p>
          <a:p>
            <a:r>
              <a:rPr lang="en-CA" dirty="0" smtClean="0"/>
              <a:t>The Encounter game examples are a mix of: </a:t>
            </a:r>
          </a:p>
          <a:p>
            <a:pPr lvl="1"/>
            <a:r>
              <a:rPr lang="en-CA" dirty="0" smtClean="0"/>
              <a:t>functional (behavioural) requirements (5 and 7)</a:t>
            </a:r>
          </a:p>
          <a:p>
            <a:pPr lvl="1"/>
            <a:r>
              <a:rPr lang="en-CA" dirty="0" smtClean="0"/>
              <a:t>non-functional performance (3)</a:t>
            </a:r>
          </a:p>
          <a:p>
            <a:r>
              <a:rPr lang="en-CA" dirty="0" smtClean="0"/>
              <a:t>Some naturally belong with related ones : </a:t>
            </a:r>
          </a:p>
          <a:p>
            <a:pPr lvl="1"/>
            <a:r>
              <a:rPr lang="en-CA" dirty="0" smtClean="0"/>
              <a:t>some are about areas(4) </a:t>
            </a:r>
          </a:p>
          <a:p>
            <a:pPr lvl="1"/>
            <a:r>
              <a:rPr lang="en-CA" dirty="0" smtClean="0"/>
              <a:t>some are about characters (1,2,6,8) </a:t>
            </a:r>
          </a:p>
          <a:p>
            <a:pPr lvl="1"/>
            <a:r>
              <a:rPr lang="en-CA" dirty="0" smtClean="0"/>
              <a:t>some about engagement (3,5,7).</a:t>
            </a:r>
          </a:p>
          <a:p>
            <a:endParaRPr lang="en-CA" dirty="0" smtClean="0"/>
          </a:p>
          <a:p>
            <a:r>
              <a:rPr lang="en-CA" dirty="0" smtClean="0"/>
              <a:t>Lack of organization:</a:t>
            </a:r>
          </a:p>
          <a:p>
            <a:pPr lvl="1"/>
            <a:r>
              <a:rPr lang="en-CA" dirty="0" smtClean="0"/>
              <a:t>makes finding specific requirements hard (especially with big systems)</a:t>
            </a:r>
          </a:p>
          <a:p>
            <a:pPr lvl="1"/>
            <a:r>
              <a:rPr lang="en-CA" dirty="0" smtClean="0"/>
              <a:t>makes prioritizing hard.</a:t>
            </a:r>
            <a:endParaRPr lang="en-CA" dirty="0"/>
          </a:p>
        </p:txBody>
      </p:sp>
      <p:sp>
        <p:nvSpPr>
          <p:cNvPr id="4" name="Footer Placeholder 3"/>
          <p:cNvSpPr>
            <a:spLocks noGrp="1"/>
          </p:cNvSpPr>
          <p:nvPr>
            <p:ph type="ftr" sz="quarter" idx="10"/>
          </p:nvPr>
        </p:nvSpPr>
        <p:spPr/>
        <p:txBody>
          <a:bodyPr/>
          <a:lstStyle/>
          <a:p>
            <a:pPr>
              <a:defRPr/>
            </a:pPr>
            <a:r>
              <a:rPr lang="en-US" smtClean="0"/>
              <a:t>SYSC-3120 — Software Requirements Engineering</a:t>
            </a:r>
            <a:endParaRPr lang="en-US"/>
          </a:p>
        </p:txBody>
      </p:sp>
      <p:sp>
        <p:nvSpPr>
          <p:cNvPr id="5" name="Slide Number Placeholder 4"/>
          <p:cNvSpPr>
            <a:spLocks noGrp="1"/>
          </p:cNvSpPr>
          <p:nvPr>
            <p:ph type="sldNum" sz="quarter" idx="11"/>
          </p:nvPr>
        </p:nvSpPr>
        <p:spPr/>
        <p:txBody>
          <a:bodyPr/>
          <a:lstStyle/>
          <a:p>
            <a:pPr>
              <a:defRPr/>
            </a:pPr>
            <a:fld id="{4139C11B-B173-0D41-BB5E-8B5EBEA8ED9A}" type="slidenum">
              <a:rPr lang="en-US" smtClean="0"/>
              <a:pPr>
                <a:defRPr/>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Footer Placeholder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a:latin typeface="Arial" charset="0"/>
              </a:rPr>
              <a:t>SYSC-3120 — Software Requirements Engineering</a:t>
            </a:r>
          </a:p>
        </p:txBody>
      </p:sp>
      <p:sp>
        <p:nvSpPr>
          <p:cNvPr id="53250"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353F1758-96D1-CB40-85E9-EE98272F1698}" type="slidenum">
              <a:rPr lang="en-US" sz="1200">
                <a:latin typeface="Arial" charset="0"/>
              </a:rPr>
              <a:pPr/>
              <a:t>23</a:t>
            </a:fld>
            <a:endParaRPr lang="en-US" sz="1200">
              <a:latin typeface="Arial" charset="0"/>
            </a:endParaRPr>
          </a:p>
        </p:txBody>
      </p:sp>
      <p:sp>
        <p:nvSpPr>
          <p:cNvPr id="53251" name="Rectangle 2"/>
          <p:cNvSpPr>
            <a:spLocks noGrp="1" noChangeArrowheads="1"/>
          </p:cNvSpPr>
          <p:nvPr>
            <p:ph type="title"/>
          </p:nvPr>
        </p:nvSpPr>
        <p:spPr/>
        <p:txBody>
          <a:bodyPr/>
          <a:lstStyle/>
          <a:p>
            <a:r>
              <a:rPr lang="en-US" dirty="0">
                <a:latin typeface="Arial" charset="0"/>
              </a:rPr>
              <a:t>The importance of precision</a:t>
            </a:r>
          </a:p>
        </p:txBody>
      </p:sp>
      <p:sp>
        <p:nvSpPr>
          <p:cNvPr id="53252" name="Rectangle 3"/>
          <p:cNvSpPr>
            <a:spLocks noGrp="1" noChangeArrowheads="1"/>
          </p:cNvSpPr>
          <p:nvPr>
            <p:ph type="body" idx="1"/>
          </p:nvPr>
        </p:nvSpPr>
        <p:spPr>
          <a:xfrm>
            <a:off x="685800" y="1066800"/>
            <a:ext cx="7772400" cy="5029200"/>
          </a:xfrm>
        </p:spPr>
        <p:txBody>
          <a:bodyPr/>
          <a:lstStyle/>
          <a:p>
            <a:pPr marL="381000" indent="-381000">
              <a:lnSpc>
                <a:spcPct val="90000"/>
              </a:lnSpc>
              <a:buFontTx/>
              <a:buNone/>
            </a:pPr>
            <a:r>
              <a:rPr lang="en-US" b="1" dirty="0">
                <a:latin typeface="Arial" charset="0"/>
              </a:rPr>
              <a:t>Before</a:t>
            </a:r>
            <a:r>
              <a:rPr lang="en-US" dirty="0">
                <a:latin typeface="Arial" charset="0"/>
              </a:rPr>
              <a:t>: Every area shall have a name of up to 15 characters.</a:t>
            </a:r>
          </a:p>
          <a:p>
            <a:pPr marL="381000" indent="-381000">
              <a:lnSpc>
                <a:spcPct val="90000"/>
              </a:lnSpc>
              <a:buFontTx/>
              <a:buNone/>
            </a:pPr>
            <a:r>
              <a:rPr lang="en-US" b="1" dirty="0">
                <a:latin typeface="Arial" charset="0"/>
              </a:rPr>
              <a:t>After</a:t>
            </a:r>
            <a:r>
              <a:rPr lang="en-US" dirty="0">
                <a:latin typeface="Arial" charset="0"/>
              </a:rPr>
              <a:t>: Every area will have a unique name consisting of 1 to 15 characters. Acceptable characters shall consist of blanks, 0 through 9, a through z, and A through Z only.</a:t>
            </a:r>
          </a:p>
          <a:p>
            <a:pPr marL="1028700" lvl="2" indent="-342900">
              <a:lnSpc>
                <a:spcPct val="90000"/>
              </a:lnSpc>
              <a:buFontTx/>
              <a:buAutoNum type="arabicPeriod"/>
            </a:pPr>
            <a:endParaRPr lang="en-US" dirty="0">
              <a:latin typeface="Arial" charset="0"/>
            </a:endParaRPr>
          </a:p>
          <a:p>
            <a:pPr marL="381000" indent="-381000">
              <a:lnSpc>
                <a:spcPct val="90000"/>
              </a:lnSpc>
              <a:buFontTx/>
              <a:buNone/>
            </a:pPr>
            <a:r>
              <a:rPr lang="en-US" b="1" dirty="0">
                <a:latin typeface="Arial" charset="0"/>
              </a:rPr>
              <a:t>Before</a:t>
            </a:r>
            <a:r>
              <a:rPr lang="en-US" dirty="0">
                <a:latin typeface="Arial" charset="0"/>
              </a:rPr>
              <a:t>: Every game character has the same set of qualities, each have a floating point value. These are initialized to 100/n where n is the number of qualities. The qualities are attention span, endurance, intelligence, patience and strength.</a:t>
            </a:r>
          </a:p>
          <a:p>
            <a:pPr marL="381000" indent="-381000">
              <a:lnSpc>
                <a:spcPct val="90000"/>
              </a:lnSpc>
              <a:buFontTx/>
              <a:buNone/>
            </a:pPr>
            <a:r>
              <a:rPr lang="en-US" b="1" dirty="0">
                <a:latin typeface="Arial" charset="0"/>
              </a:rPr>
              <a:t>After</a:t>
            </a:r>
            <a:r>
              <a:rPr lang="en-US" dirty="0">
                <a:latin typeface="Arial" charset="0"/>
              </a:rPr>
              <a:t>: Every game character has the same set of qualities. Each quality shall be a nonnegative floating point number with at least one decimal of precision. These are all initialized equally so that the sum of their values is 100.  The value of a quality cannot be both greater than 0 and less than 0.5.  For the first release, the default qualities will be concentration, intelligence, patience, stamina and strength. Qualities may be added or removed during configuration, before any characters are created.</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Footer Placeholder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a:latin typeface="Arial" charset="0"/>
              </a:rPr>
              <a:t>SYSC-3120 — Software Requirements Engineering</a:t>
            </a:r>
          </a:p>
        </p:txBody>
      </p:sp>
      <p:sp>
        <p:nvSpPr>
          <p:cNvPr id="55298"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25A793BD-010E-2D46-82FD-04DCE98E385E}" type="slidenum">
              <a:rPr lang="en-US" sz="1200">
                <a:latin typeface="Arial" charset="0"/>
              </a:rPr>
              <a:pPr/>
              <a:t>24</a:t>
            </a:fld>
            <a:endParaRPr lang="en-US" sz="1200">
              <a:latin typeface="Arial" charset="0"/>
            </a:endParaRPr>
          </a:p>
        </p:txBody>
      </p:sp>
      <p:sp>
        <p:nvSpPr>
          <p:cNvPr id="55299" name="Rectangle 2"/>
          <p:cNvSpPr>
            <a:spLocks noGrp="1" noChangeArrowheads="1"/>
          </p:cNvSpPr>
          <p:nvPr>
            <p:ph type="title"/>
          </p:nvPr>
        </p:nvSpPr>
        <p:spPr/>
        <p:txBody>
          <a:bodyPr/>
          <a:lstStyle/>
          <a:p>
            <a:r>
              <a:rPr lang="en-US" dirty="0">
                <a:latin typeface="Arial" charset="0"/>
              </a:rPr>
              <a:t>Software Requirements Elicitation and </a:t>
            </a:r>
            <a:r>
              <a:rPr lang="en-US" dirty="0" smtClean="0">
                <a:latin typeface="Arial" charset="0"/>
              </a:rPr>
              <a:t>Specification</a:t>
            </a:r>
            <a:endParaRPr lang="en-US" dirty="0">
              <a:latin typeface="Arial" charset="0"/>
            </a:endParaRPr>
          </a:p>
        </p:txBody>
      </p:sp>
      <p:sp>
        <p:nvSpPr>
          <p:cNvPr id="55300" name="Rectangle 3"/>
          <p:cNvSpPr>
            <a:spLocks noGrp="1" noChangeArrowheads="1"/>
          </p:cNvSpPr>
          <p:nvPr>
            <p:ph type="body" idx="1"/>
          </p:nvPr>
        </p:nvSpPr>
        <p:spPr/>
        <p:txBody>
          <a:bodyPr/>
          <a:lstStyle/>
          <a:p>
            <a:r>
              <a:rPr lang="en-US">
                <a:latin typeface="Arial" charset="0"/>
              </a:rPr>
              <a:t>Fundamentals</a:t>
            </a:r>
            <a:endParaRPr lang="en-US" sz="2400">
              <a:latin typeface="Arial" charset="0"/>
            </a:endParaRPr>
          </a:p>
          <a:p>
            <a:pPr lvl="1"/>
            <a:r>
              <a:rPr lang="en-US">
                <a:solidFill>
                  <a:schemeClr val="folHlink"/>
                </a:solidFill>
                <a:latin typeface="Arial" charset="0"/>
              </a:rPr>
              <a:t>Motivation and Goals</a:t>
            </a:r>
          </a:p>
          <a:p>
            <a:pPr lvl="1"/>
            <a:r>
              <a:rPr lang="en-US">
                <a:solidFill>
                  <a:schemeClr val="folHlink"/>
                </a:solidFill>
                <a:latin typeface="Arial" charset="0"/>
              </a:rPr>
              <a:t>Requirement Engineering</a:t>
            </a:r>
          </a:p>
          <a:p>
            <a:pPr lvl="1"/>
            <a:r>
              <a:rPr lang="en-US">
                <a:latin typeface="Arial" charset="0"/>
              </a:rPr>
              <a:t>Functional vs. Non-Functional</a:t>
            </a:r>
          </a:p>
          <a:p>
            <a:pPr lvl="1"/>
            <a:r>
              <a:rPr lang="en-US">
                <a:solidFill>
                  <a:schemeClr val="folHlink"/>
                </a:solidFill>
                <a:latin typeface="Arial" charset="0"/>
              </a:rPr>
              <a:t>Defining Software System Scope</a:t>
            </a:r>
          </a:p>
          <a:p>
            <a:pPr lvl="1"/>
            <a:r>
              <a:rPr lang="en-US">
                <a:solidFill>
                  <a:schemeClr val="folHlink"/>
                </a:solidFill>
                <a:latin typeface="Arial" charset="0"/>
              </a:rPr>
              <a:t>Specifying a Use Case</a:t>
            </a:r>
          </a:p>
          <a:p>
            <a:pPr lvl="1"/>
            <a:r>
              <a:rPr lang="en-US">
                <a:solidFill>
                  <a:schemeClr val="folHlink"/>
                </a:solidFill>
                <a:latin typeface="Arial" charset="0"/>
              </a:rPr>
              <a:t>Use case relationships</a:t>
            </a:r>
          </a:p>
          <a:p>
            <a:pPr lvl="1"/>
            <a:r>
              <a:rPr lang="en-US">
                <a:solidFill>
                  <a:schemeClr val="folHlink"/>
                </a:solidFill>
                <a:latin typeface="Arial" charset="0"/>
              </a:rPr>
              <a:t>Pitfalls</a:t>
            </a:r>
          </a:p>
          <a:p>
            <a:r>
              <a:rPr lang="en-US">
                <a:solidFill>
                  <a:schemeClr val="folHlink"/>
                </a:solidFill>
                <a:latin typeface="Arial" charset="0"/>
              </a:rPr>
              <a:t>Requirements Elicitation Process</a:t>
            </a:r>
          </a:p>
          <a:p>
            <a:pPr lvl="1">
              <a:buFontTx/>
              <a:buNone/>
            </a:pPr>
            <a:r>
              <a:rPr lang="en-US">
                <a:solidFill>
                  <a:schemeClr val="folHlink"/>
                </a:solidFill>
                <a:latin typeface="Arial" charset="0"/>
              </a:rPr>
              <a:t>	(Requirements Elicitation Based on Use Cases and Scenarios (from Bruegge and Dutoit, 2000))</a:t>
            </a:r>
          </a:p>
          <a:p>
            <a:r>
              <a:rPr lang="en-US">
                <a:solidFill>
                  <a:schemeClr val="folHlink"/>
                </a:solidFill>
                <a:latin typeface="Arial" charset="0"/>
              </a:rPr>
              <a:t>Documentation</a:t>
            </a:r>
            <a:endParaRPr lang="en-US" sz="2400">
              <a:solidFill>
                <a:schemeClr val="folHlink"/>
              </a:solidFill>
              <a:latin typeface="Arial"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Footer Placeholder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a:latin typeface="Arial" charset="0"/>
              </a:rPr>
              <a:t>SYSC-3120 — Software Requirements Engineering</a:t>
            </a:r>
          </a:p>
        </p:txBody>
      </p:sp>
      <p:sp>
        <p:nvSpPr>
          <p:cNvPr id="57346"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F6A27B40-5B2C-ED4D-8155-94D2F7D1E817}" type="slidenum">
              <a:rPr lang="en-US" sz="1200">
                <a:latin typeface="Arial" charset="0"/>
              </a:rPr>
              <a:pPr/>
              <a:t>25</a:t>
            </a:fld>
            <a:endParaRPr lang="en-US" sz="1200">
              <a:latin typeface="Arial" charset="0"/>
            </a:endParaRPr>
          </a:p>
        </p:txBody>
      </p:sp>
      <p:sp>
        <p:nvSpPr>
          <p:cNvPr id="57347" name="Rectangle 2"/>
          <p:cNvSpPr>
            <a:spLocks noGrp="1" noChangeArrowheads="1"/>
          </p:cNvSpPr>
          <p:nvPr>
            <p:ph type="title"/>
          </p:nvPr>
        </p:nvSpPr>
        <p:spPr/>
        <p:txBody>
          <a:bodyPr/>
          <a:lstStyle/>
          <a:p>
            <a:r>
              <a:rPr lang="en-US">
                <a:latin typeface="Arial" charset="0"/>
              </a:rPr>
              <a:t>Functional vs. Non-Functional</a:t>
            </a:r>
          </a:p>
        </p:txBody>
      </p:sp>
      <p:sp>
        <p:nvSpPr>
          <p:cNvPr id="57348" name="Rectangle 3"/>
          <p:cNvSpPr>
            <a:spLocks noGrp="1" noChangeArrowheads="1"/>
          </p:cNvSpPr>
          <p:nvPr>
            <p:ph type="body" idx="1"/>
          </p:nvPr>
        </p:nvSpPr>
        <p:spPr/>
        <p:txBody>
          <a:bodyPr/>
          <a:lstStyle/>
          <a:p>
            <a:r>
              <a:rPr lang="en-US" dirty="0">
                <a:latin typeface="Arial" charset="0"/>
              </a:rPr>
              <a:t>Functional requirement: </a:t>
            </a:r>
          </a:p>
          <a:p>
            <a:pPr lvl="1"/>
            <a:r>
              <a:rPr lang="en-US" dirty="0">
                <a:latin typeface="Arial" charset="0"/>
              </a:rPr>
              <a:t>interaction between a system and its environment (e.g., UML actors)</a:t>
            </a:r>
          </a:p>
          <a:p>
            <a:pPr lvl="1"/>
            <a:r>
              <a:rPr lang="en-US" dirty="0">
                <a:latin typeface="Arial" charset="0"/>
              </a:rPr>
              <a:t>(independent from its implementation)</a:t>
            </a:r>
          </a:p>
          <a:p>
            <a:r>
              <a:rPr lang="en-US" dirty="0">
                <a:latin typeface="Arial" charset="0"/>
              </a:rPr>
              <a:t>Non-Functional requirement: </a:t>
            </a:r>
          </a:p>
          <a:p>
            <a:pPr lvl="1"/>
            <a:r>
              <a:rPr lang="en-US" dirty="0">
                <a:latin typeface="Arial" charset="0"/>
              </a:rPr>
              <a:t>restriction on the system that limits our choices for constructing a solution</a:t>
            </a:r>
          </a:p>
          <a:p>
            <a:pPr lvl="1"/>
            <a:r>
              <a:rPr lang="en-US" dirty="0">
                <a:latin typeface="Arial" charset="0"/>
              </a:rPr>
              <a:t>e.g., memory, platform, real-time </a:t>
            </a:r>
            <a:r>
              <a:rPr lang="en-US" dirty="0" smtClean="0">
                <a:latin typeface="Arial" charset="0"/>
              </a:rPr>
              <a:t>constraints.</a:t>
            </a:r>
          </a:p>
          <a:p>
            <a:pPr lvl="1">
              <a:buNone/>
            </a:pPr>
            <a:endParaRPr lang="en-US" dirty="0">
              <a:latin typeface="Arial" charset="0"/>
            </a:endParaRPr>
          </a:p>
          <a:p>
            <a:r>
              <a:rPr lang="en-US" dirty="0">
                <a:latin typeface="Arial" charset="0"/>
              </a:rPr>
              <a:t>Non-Functional requirements have as much impact on the system cost and development as functional </a:t>
            </a:r>
            <a:r>
              <a:rPr lang="en-US" dirty="0" smtClean="0">
                <a:latin typeface="Arial" charset="0"/>
              </a:rPr>
              <a:t>requirements.</a:t>
            </a:r>
            <a:endParaRPr lang="en-US" dirty="0">
              <a:latin typeface="Arial"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Footer Placeholder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a:latin typeface="Arial" charset="0"/>
              </a:rPr>
              <a:t>SYSC-3120 — Software Requirements Engineering</a:t>
            </a:r>
          </a:p>
        </p:txBody>
      </p:sp>
      <p:sp>
        <p:nvSpPr>
          <p:cNvPr id="59394"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2B8AC635-1945-3842-8543-CED2B39D449A}" type="slidenum">
              <a:rPr lang="en-US" sz="1200">
                <a:latin typeface="Arial" charset="0"/>
              </a:rPr>
              <a:pPr/>
              <a:t>26</a:t>
            </a:fld>
            <a:endParaRPr lang="en-US" sz="1200">
              <a:latin typeface="Arial" charset="0"/>
            </a:endParaRPr>
          </a:p>
        </p:txBody>
      </p:sp>
      <p:sp>
        <p:nvSpPr>
          <p:cNvPr id="59395" name="Rectangle 2"/>
          <p:cNvSpPr>
            <a:spLocks noGrp="1" noChangeArrowheads="1"/>
          </p:cNvSpPr>
          <p:nvPr>
            <p:ph type="title"/>
          </p:nvPr>
        </p:nvSpPr>
        <p:spPr/>
        <p:txBody>
          <a:bodyPr/>
          <a:lstStyle/>
          <a:p>
            <a:r>
              <a:rPr lang="en-US">
                <a:latin typeface="Arial" charset="0"/>
              </a:rPr>
              <a:t>Types of NF Requirements</a:t>
            </a:r>
          </a:p>
        </p:txBody>
      </p:sp>
      <p:sp>
        <p:nvSpPr>
          <p:cNvPr id="59396" name="Rectangle 3"/>
          <p:cNvSpPr>
            <a:spLocks noGrp="1" noChangeArrowheads="1"/>
          </p:cNvSpPr>
          <p:nvPr>
            <p:ph type="body" idx="1"/>
          </p:nvPr>
        </p:nvSpPr>
        <p:spPr/>
        <p:txBody>
          <a:bodyPr/>
          <a:lstStyle/>
          <a:p>
            <a:r>
              <a:rPr lang="en-US" b="1" i="1" dirty="0">
                <a:latin typeface="Arial" charset="0"/>
              </a:rPr>
              <a:t>Usability</a:t>
            </a:r>
            <a:r>
              <a:rPr lang="en-US" dirty="0">
                <a:latin typeface="Arial" charset="0"/>
              </a:rPr>
              <a:t>: </a:t>
            </a:r>
            <a:r>
              <a:rPr lang="en-US" sz="1800" dirty="0">
                <a:latin typeface="Arial" charset="0"/>
              </a:rPr>
              <a:t>the ease with which a user can learn to operate, prepare inputs for, and interpret outputs of a system. </a:t>
            </a:r>
          </a:p>
          <a:p>
            <a:pPr lvl="1"/>
            <a:r>
              <a:rPr lang="en-US" sz="1600" dirty="0">
                <a:latin typeface="Arial" charset="0"/>
              </a:rPr>
              <a:t>Relates to the user interface—number of nested levels in menus, color schemes …, online help, level of documentation …</a:t>
            </a:r>
          </a:p>
          <a:p>
            <a:r>
              <a:rPr lang="en-US" b="1" i="1" dirty="0">
                <a:latin typeface="Arial" charset="0"/>
              </a:rPr>
              <a:t>Dependability</a:t>
            </a:r>
            <a:r>
              <a:rPr lang="en-US" dirty="0">
                <a:latin typeface="Arial" charset="0"/>
              </a:rPr>
              <a:t>: </a:t>
            </a:r>
            <a:r>
              <a:rPr lang="en-US" sz="1800" dirty="0">
                <a:latin typeface="Arial" charset="0"/>
              </a:rPr>
              <a:t>the property of a system such that reliance can justifiably be placed on the service it delivers. Includes reliability, robustness, and safety.</a:t>
            </a:r>
          </a:p>
          <a:p>
            <a:r>
              <a:rPr lang="en-US" b="1" i="1" dirty="0">
                <a:latin typeface="Arial" charset="0"/>
              </a:rPr>
              <a:t>Reliability</a:t>
            </a:r>
            <a:r>
              <a:rPr lang="en-US" dirty="0">
                <a:latin typeface="Arial" charset="0"/>
              </a:rPr>
              <a:t>: </a:t>
            </a:r>
            <a:r>
              <a:rPr lang="en-US" sz="1800" dirty="0">
                <a:latin typeface="Arial" charset="0"/>
              </a:rPr>
              <a:t>the ability of a system to perform its required functions under stated conditions for a specified period of time. </a:t>
            </a:r>
          </a:p>
          <a:p>
            <a:pPr lvl="1"/>
            <a:r>
              <a:rPr lang="en-US" sz="1600" dirty="0">
                <a:latin typeface="Arial" charset="0"/>
              </a:rPr>
              <a:t>Includes acceptable mean time to failure, the ability to detect specified faults or withstand specified security attacks</a:t>
            </a:r>
          </a:p>
          <a:p>
            <a:r>
              <a:rPr lang="en-US" b="1" i="1" dirty="0">
                <a:latin typeface="Arial" charset="0"/>
              </a:rPr>
              <a:t>Robustness</a:t>
            </a:r>
            <a:r>
              <a:rPr lang="en-US" dirty="0">
                <a:latin typeface="Arial" charset="0"/>
              </a:rPr>
              <a:t>: </a:t>
            </a:r>
            <a:r>
              <a:rPr lang="en-US" sz="1800" dirty="0">
                <a:latin typeface="Arial" charset="0"/>
              </a:rPr>
              <a:t>the degree to which a system can function correctly in the presence of invalid inputs or stressful environment conditions.</a:t>
            </a:r>
          </a:p>
          <a:p>
            <a:r>
              <a:rPr lang="en-US" b="1" i="1" dirty="0">
                <a:latin typeface="Arial" charset="0"/>
              </a:rPr>
              <a:t>Safety</a:t>
            </a:r>
            <a:r>
              <a:rPr lang="en-US" dirty="0">
                <a:latin typeface="Arial" charset="0"/>
              </a:rPr>
              <a:t>: </a:t>
            </a:r>
            <a:r>
              <a:rPr lang="en-US" sz="1800" dirty="0">
                <a:latin typeface="Arial" charset="0"/>
              </a:rPr>
              <a:t>A measure of the absence of catastrophic consequences to the environment.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Footer Placeholder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a:latin typeface="Arial" charset="0"/>
              </a:rPr>
              <a:t>SYSC-3120 — Software Requirements Engineering</a:t>
            </a:r>
          </a:p>
        </p:txBody>
      </p:sp>
      <p:sp>
        <p:nvSpPr>
          <p:cNvPr id="61442"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240ED6CD-3FC3-1747-96E3-779582E3AEE6}" type="slidenum">
              <a:rPr lang="en-US" sz="1200">
                <a:latin typeface="Arial" charset="0"/>
              </a:rPr>
              <a:pPr/>
              <a:t>27</a:t>
            </a:fld>
            <a:endParaRPr lang="en-US" sz="1200">
              <a:latin typeface="Arial" charset="0"/>
            </a:endParaRPr>
          </a:p>
        </p:txBody>
      </p:sp>
      <p:sp>
        <p:nvSpPr>
          <p:cNvPr id="61443" name="Rectangle 2"/>
          <p:cNvSpPr>
            <a:spLocks noGrp="1" noChangeArrowheads="1"/>
          </p:cNvSpPr>
          <p:nvPr>
            <p:ph type="title"/>
          </p:nvPr>
        </p:nvSpPr>
        <p:spPr/>
        <p:txBody>
          <a:bodyPr/>
          <a:lstStyle/>
          <a:p>
            <a:r>
              <a:rPr lang="en-US">
                <a:latin typeface="Arial" charset="0"/>
              </a:rPr>
              <a:t>Types of NF Requirements (cont.)</a:t>
            </a:r>
          </a:p>
        </p:txBody>
      </p:sp>
      <p:sp>
        <p:nvSpPr>
          <p:cNvPr id="61444" name="Rectangle 3"/>
          <p:cNvSpPr>
            <a:spLocks noGrp="1" noChangeArrowheads="1"/>
          </p:cNvSpPr>
          <p:nvPr>
            <p:ph type="body" idx="1"/>
          </p:nvPr>
        </p:nvSpPr>
        <p:spPr/>
        <p:txBody>
          <a:bodyPr/>
          <a:lstStyle/>
          <a:p>
            <a:r>
              <a:rPr lang="en-US" b="1" i="1" dirty="0">
                <a:latin typeface="Arial" charset="0"/>
              </a:rPr>
              <a:t>Performance</a:t>
            </a:r>
            <a:r>
              <a:rPr lang="en-US" dirty="0">
                <a:latin typeface="Arial" charset="0"/>
              </a:rPr>
              <a:t>: </a:t>
            </a:r>
            <a:r>
              <a:rPr lang="en-US" sz="1800" dirty="0">
                <a:latin typeface="Arial" charset="0"/>
              </a:rPr>
              <a:t>Quantifiable attributes of the system such as response time, throughput, availability, accuracy.</a:t>
            </a:r>
          </a:p>
          <a:p>
            <a:r>
              <a:rPr lang="en-US" b="1" i="1" dirty="0">
                <a:latin typeface="Arial" charset="0"/>
              </a:rPr>
              <a:t>Response time</a:t>
            </a:r>
            <a:r>
              <a:rPr lang="en-US" dirty="0">
                <a:latin typeface="Arial" charset="0"/>
              </a:rPr>
              <a:t>: </a:t>
            </a:r>
            <a:r>
              <a:rPr lang="en-US" sz="1800" dirty="0">
                <a:latin typeface="Arial" charset="0"/>
              </a:rPr>
              <a:t>how quickly the system reacts to a user input.</a:t>
            </a:r>
          </a:p>
          <a:p>
            <a:r>
              <a:rPr lang="en-US" b="1" i="1" dirty="0">
                <a:latin typeface="Arial" charset="0"/>
              </a:rPr>
              <a:t>Throughput</a:t>
            </a:r>
            <a:r>
              <a:rPr lang="en-US" dirty="0">
                <a:latin typeface="Arial" charset="0"/>
              </a:rPr>
              <a:t>: </a:t>
            </a:r>
            <a:r>
              <a:rPr lang="en-US" sz="1800" dirty="0">
                <a:latin typeface="Arial" charset="0"/>
              </a:rPr>
              <a:t>how much work the system can accomplish within a specified amount of time.</a:t>
            </a:r>
          </a:p>
          <a:p>
            <a:r>
              <a:rPr lang="en-US" b="1" i="1" dirty="0">
                <a:latin typeface="Arial" charset="0"/>
              </a:rPr>
              <a:t>Availability</a:t>
            </a:r>
            <a:r>
              <a:rPr lang="en-US" dirty="0">
                <a:latin typeface="Arial" charset="0"/>
              </a:rPr>
              <a:t>: </a:t>
            </a:r>
            <a:r>
              <a:rPr lang="en-US" sz="1800" dirty="0">
                <a:latin typeface="Arial" charset="0"/>
              </a:rPr>
              <a:t>the degree to which a system is operational and accessible when required for use.</a:t>
            </a:r>
          </a:p>
          <a:p>
            <a:pPr lvl="1"/>
            <a:r>
              <a:rPr lang="en-US" dirty="0">
                <a:latin typeface="Arial" charset="0"/>
              </a:rPr>
              <a:t>E.g., an availability of 0.998 means that in every 1000 time units, the system is likely to be available for 998 </a:t>
            </a:r>
            <a:r>
              <a:rPr lang="en-US" dirty="0" smtClean="0">
                <a:latin typeface="Arial" charset="0"/>
              </a:rPr>
              <a:t>units.</a:t>
            </a:r>
            <a:endParaRPr lang="en-US" dirty="0">
              <a:latin typeface="Arial" charset="0"/>
            </a:endParaRPr>
          </a:p>
          <a:p>
            <a:r>
              <a:rPr lang="en-US" b="1" i="1" dirty="0">
                <a:latin typeface="Arial" charset="0"/>
              </a:rPr>
              <a:t>Accuracy</a:t>
            </a:r>
            <a:r>
              <a:rPr lang="en-US" dirty="0">
                <a:latin typeface="Arial" charset="0"/>
              </a:rPr>
              <a:t>: </a:t>
            </a:r>
            <a:r>
              <a:rPr lang="en-US" sz="1800" dirty="0">
                <a:latin typeface="Arial" charset="0"/>
              </a:rPr>
              <a:t>a quantitative measure of the magnitude of error.</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Footer Placeholder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a:latin typeface="Arial" charset="0"/>
              </a:rPr>
              <a:t>SYSC-3120 — Software Requirements Engineering</a:t>
            </a:r>
          </a:p>
        </p:txBody>
      </p:sp>
      <p:sp>
        <p:nvSpPr>
          <p:cNvPr id="63490"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3C6D6461-411F-5644-841E-509899A429A1}" type="slidenum">
              <a:rPr lang="en-US" sz="1200">
                <a:latin typeface="Arial" charset="0"/>
              </a:rPr>
              <a:pPr/>
              <a:t>28</a:t>
            </a:fld>
            <a:endParaRPr lang="en-US" sz="1200">
              <a:latin typeface="Arial" charset="0"/>
            </a:endParaRPr>
          </a:p>
        </p:txBody>
      </p:sp>
      <p:sp>
        <p:nvSpPr>
          <p:cNvPr id="63491" name="Rectangle 2"/>
          <p:cNvSpPr>
            <a:spLocks noGrp="1" noChangeArrowheads="1"/>
          </p:cNvSpPr>
          <p:nvPr>
            <p:ph type="title"/>
          </p:nvPr>
        </p:nvSpPr>
        <p:spPr/>
        <p:txBody>
          <a:bodyPr/>
          <a:lstStyle/>
          <a:p>
            <a:r>
              <a:rPr lang="en-US">
                <a:latin typeface="Arial" charset="0"/>
              </a:rPr>
              <a:t>Types of NF Requirements (cont.)</a:t>
            </a:r>
          </a:p>
        </p:txBody>
      </p:sp>
      <p:sp>
        <p:nvSpPr>
          <p:cNvPr id="63492" name="Rectangle 3"/>
          <p:cNvSpPr>
            <a:spLocks noGrp="1" noChangeArrowheads="1"/>
          </p:cNvSpPr>
          <p:nvPr>
            <p:ph type="body" idx="1"/>
          </p:nvPr>
        </p:nvSpPr>
        <p:spPr/>
        <p:txBody>
          <a:bodyPr/>
          <a:lstStyle/>
          <a:p>
            <a:r>
              <a:rPr lang="en-US" b="1" i="1" dirty="0">
                <a:latin typeface="Arial" charset="0"/>
              </a:rPr>
              <a:t>Supportability</a:t>
            </a:r>
            <a:r>
              <a:rPr lang="en-US" dirty="0">
                <a:latin typeface="Arial" charset="0"/>
              </a:rPr>
              <a:t>:</a:t>
            </a:r>
            <a:r>
              <a:rPr lang="en-US" sz="1800" dirty="0">
                <a:latin typeface="Arial" charset="0"/>
              </a:rPr>
              <a:t> Requirements concerned with the ease of changes to the system after deployment. Includes adaptability, maintainability.</a:t>
            </a:r>
          </a:p>
          <a:p>
            <a:r>
              <a:rPr lang="en-US" b="1" i="1" dirty="0">
                <a:latin typeface="Arial" charset="0"/>
              </a:rPr>
              <a:t>Adaptability</a:t>
            </a:r>
            <a:r>
              <a:rPr lang="en-US" dirty="0">
                <a:latin typeface="Arial" charset="0"/>
              </a:rPr>
              <a:t>:</a:t>
            </a:r>
            <a:r>
              <a:rPr lang="en-US" sz="1800" dirty="0">
                <a:latin typeface="Arial" charset="0"/>
              </a:rPr>
              <a:t> the ability to change the system to deal with additional application domain concepts.</a:t>
            </a:r>
          </a:p>
          <a:p>
            <a:r>
              <a:rPr lang="en-US" b="1" i="1" dirty="0">
                <a:latin typeface="Arial" charset="0"/>
              </a:rPr>
              <a:t>Maintainability</a:t>
            </a:r>
            <a:r>
              <a:rPr lang="en-US" dirty="0">
                <a:latin typeface="Arial" charset="0"/>
              </a:rPr>
              <a:t>:</a:t>
            </a:r>
            <a:r>
              <a:rPr lang="en-US" sz="1800" dirty="0">
                <a:latin typeface="Arial" charset="0"/>
              </a:rPr>
              <a:t> the ability to change the system to deal with new technology or to fix defects.</a:t>
            </a:r>
          </a:p>
          <a:p>
            <a:endParaRPr lang="en-US" sz="1800" dirty="0">
              <a:latin typeface="Arial" charset="0"/>
            </a:endParaRPr>
          </a:p>
          <a:p>
            <a:endParaRPr lang="en-US" sz="1800" dirty="0">
              <a:latin typeface="Arial" charset="0"/>
            </a:endParaRPr>
          </a:p>
          <a:p>
            <a:r>
              <a:rPr lang="en-US" dirty="0">
                <a:latin typeface="Arial" charset="0"/>
              </a:rPr>
              <a:t>In practice, NF requirements have to be prioritized by importance. Some of them </a:t>
            </a:r>
            <a:r>
              <a:rPr lang="en-US" i="1" dirty="0">
                <a:latin typeface="Arial" charset="0"/>
              </a:rPr>
              <a:t>need</a:t>
            </a:r>
            <a:r>
              <a:rPr lang="en-US" dirty="0">
                <a:latin typeface="Arial" charset="0"/>
              </a:rPr>
              <a:t> to be met for the system to operate correctly.</a:t>
            </a:r>
          </a:p>
          <a:p>
            <a:endParaRPr lang="en-US" dirty="0">
              <a:latin typeface="Arial"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Footer Placeholder 2"/>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a:latin typeface="Arial" charset="0"/>
              </a:rPr>
              <a:t>SYSC-3120 — Software Requirements Engineering</a:t>
            </a:r>
          </a:p>
        </p:txBody>
      </p:sp>
      <p:sp>
        <p:nvSpPr>
          <p:cNvPr id="65538"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4B87ED1C-9164-AB45-8D0A-6B00CACD831F}" type="slidenum">
              <a:rPr lang="en-US" sz="1200">
                <a:latin typeface="Arial" charset="0"/>
              </a:rPr>
              <a:pPr/>
              <a:t>29</a:t>
            </a:fld>
            <a:endParaRPr lang="en-US" sz="1200">
              <a:latin typeface="Arial" charset="0"/>
            </a:endParaRPr>
          </a:p>
        </p:txBody>
      </p:sp>
      <p:sp>
        <p:nvSpPr>
          <p:cNvPr id="65539" name="Rectangle 2"/>
          <p:cNvSpPr>
            <a:spLocks noGrp="1" noChangeArrowheads="1"/>
          </p:cNvSpPr>
          <p:nvPr>
            <p:ph type="title"/>
          </p:nvPr>
        </p:nvSpPr>
        <p:spPr/>
        <p:txBody>
          <a:bodyPr/>
          <a:lstStyle/>
          <a:p>
            <a:r>
              <a:rPr lang="en-GB">
                <a:latin typeface="Arial" charset="0"/>
              </a:rPr>
              <a:t>Sommerville’s Classification</a:t>
            </a:r>
            <a:endParaRPr lang="en-US">
              <a:latin typeface="Arial" charset="0"/>
            </a:endParaRPr>
          </a:p>
        </p:txBody>
      </p:sp>
      <p:grpSp>
        <p:nvGrpSpPr>
          <p:cNvPr id="65540" name="Group 5"/>
          <p:cNvGrpSpPr>
            <a:grpSpLocks/>
          </p:cNvGrpSpPr>
          <p:nvPr/>
        </p:nvGrpSpPr>
        <p:grpSpPr bwMode="auto">
          <a:xfrm>
            <a:off x="323850" y="1412875"/>
            <a:ext cx="8604250" cy="3024188"/>
            <a:chOff x="323528" y="1412776"/>
            <a:chExt cx="8604448" cy="3024336"/>
          </a:xfrm>
        </p:grpSpPr>
        <p:sp>
          <p:nvSpPr>
            <p:cNvPr id="7" name="Rectangle 6"/>
            <p:cNvSpPr/>
            <p:nvPr/>
          </p:nvSpPr>
          <p:spPr bwMode="auto">
            <a:xfrm>
              <a:off x="4427310" y="1412776"/>
              <a:ext cx="1152552" cy="431821"/>
            </a:xfrm>
            <a:prstGeom prst="rect">
              <a:avLst/>
            </a:prstGeom>
            <a:solidFill>
              <a:srgbClr val="FFFFFF"/>
            </a:solidFill>
            <a:ln w="9525" cap="flat" cmpd="sng" algn="ctr">
              <a:solidFill>
                <a:schemeClr val="tx1"/>
              </a:solidFill>
              <a:prstDash val="solid"/>
              <a:round/>
              <a:headEnd type="none" w="med" len="med"/>
              <a:tailEnd type="none" w="med" len="med"/>
            </a:ln>
            <a:effectLst/>
          </p:spPr>
          <p:txBody>
            <a:bodyPr lIns="36000" rIns="36000" bIns="36000"/>
            <a:lstStyle/>
            <a:p>
              <a:pPr algn="ctr">
                <a:lnSpc>
                  <a:spcPct val="80000"/>
                </a:lnSpc>
                <a:defRPr/>
              </a:pPr>
              <a:r>
                <a:rPr lang="en-US" sz="1200" dirty="0">
                  <a:latin typeface="+mn-lt"/>
                </a:rPr>
                <a:t>Non-functional requirements</a:t>
              </a:r>
            </a:p>
          </p:txBody>
        </p:sp>
        <p:sp>
          <p:nvSpPr>
            <p:cNvPr id="8" name="Rectangle 7"/>
            <p:cNvSpPr/>
            <p:nvPr/>
          </p:nvSpPr>
          <p:spPr bwMode="auto">
            <a:xfrm>
              <a:off x="1979329" y="2349447"/>
              <a:ext cx="1152552" cy="431821"/>
            </a:xfrm>
            <a:prstGeom prst="rect">
              <a:avLst/>
            </a:prstGeom>
            <a:solidFill>
              <a:srgbClr val="FFFFFF"/>
            </a:solidFill>
            <a:ln w="9525" cap="flat" cmpd="sng" algn="ctr">
              <a:solidFill>
                <a:schemeClr val="tx1"/>
              </a:solidFill>
              <a:prstDash val="solid"/>
              <a:round/>
              <a:headEnd type="none" w="med" len="med"/>
              <a:tailEnd type="none" w="med" len="med"/>
            </a:ln>
            <a:effectLst/>
          </p:spPr>
          <p:txBody>
            <a:bodyPr lIns="36000" rIns="36000" bIns="36000"/>
            <a:lstStyle/>
            <a:p>
              <a:pPr algn="ctr">
                <a:lnSpc>
                  <a:spcPct val="80000"/>
                </a:lnSpc>
                <a:defRPr/>
              </a:pPr>
              <a:r>
                <a:rPr lang="en-US" sz="1200" dirty="0">
                  <a:latin typeface="+mn-lt"/>
                </a:rPr>
                <a:t>Product requirements</a:t>
              </a:r>
            </a:p>
          </p:txBody>
        </p:sp>
        <p:sp>
          <p:nvSpPr>
            <p:cNvPr id="9" name="Rectangle 8"/>
            <p:cNvSpPr/>
            <p:nvPr/>
          </p:nvSpPr>
          <p:spPr bwMode="auto">
            <a:xfrm>
              <a:off x="4068527" y="2349447"/>
              <a:ext cx="1150963" cy="431821"/>
            </a:xfrm>
            <a:prstGeom prst="rect">
              <a:avLst/>
            </a:prstGeom>
            <a:solidFill>
              <a:srgbClr val="FFFFFF"/>
            </a:solidFill>
            <a:ln w="9525" cap="flat" cmpd="sng" algn="ctr">
              <a:solidFill>
                <a:schemeClr val="tx1"/>
              </a:solidFill>
              <a:prstDash val="solid"/>
              <a:round/>
              <a:headEnd type="none" w="med" len="med"/>
              <a:tailEnd type="none" w="med" len="med"/>
            </a:ln>
            <a:effectLst/>
          </p:spPr>
          <p:txBody>
            <a:bodyPr lIns="36000" rIns="36000" bIns="36000"/>
            <a:lstStyle/>
            <a:p>
              <a:pPr algn="ctr">
                <a:lnSpc>
                  <a:spcPct val="80000"/>
                </a:lnSpc>
                <a:defRPr/>
              </a:pPr>
              <a:r>
                <a:rPr lang="en-US" sz="1200" dirty="0">
                  <a:latin typeface="+mn-lt"/>
                </a:rPr>
                <a:t>Organizational requirements</a:t>
              </a:r>
            </a:p>
          </p:txBody>
        </p:sp>
        <p:sp>
          <p:nvSpPr>
            <p:cNvPr id="10" name="Rectangle 9"/>
            <p:cNvSpPr/>
            <p:nvPr/>
          </p:nvSpPr>
          <p:spPr bwMode="auto">
            <a:xfrm>
              <a:off x="4500337" y="4005291"/>
              <a:ext cx="1152552" cy="431821"/>
            </a:xfrm>
            <a:prstGeom prst="rect">
              <a:avLst/>
            </a:prstGeom>
            <a:solidFill>
              <a:srgbClr val="FFFFFF"/>
            </a:solidFill>
            <a:ln w="9525" cap="flat" cmpd="sng" algn="ctr">
              <a:solidFill>
                <a:schemeClr val="tx1"/>
              </a:solidFill>
              <a:prstDash val="solid"/>
              <a:round/>
              <a:headEnd type="none" w="med" len="med"/>
              <a:tailEnd type="none" w="med" len="med"/>
            </a:ln>
            <a:effectLst/>
          </p:spPr>
          <p:txBody>
            <a:bodyPr lIns="36000" rIns="36000" bIns="36000"/>
            <a:lstStyle/>
            <a:p>
              <a:pPr algn="ctr">
                <a:lnSpc>
                  <a:spcPct val="80000"/>
                </a:lnSpc>
                <a:defRPr/>
              </a:pPr>
              <a:r>
                <a:rPr lang="en-US" sz="1200" dirty="0">
                  <a:latin typeface="+mn-lt"/>
                </a:rPr>
                <a:t>Implementation requirements</a:t>
              </a:r>
            </a:p>
          </p:txBody>
        </p:sp>
        <p:sp>
          <p:nvSpPr>
            <p:cNvPr id="11" name="Rectangle 10"/>
            <p:cNvSpPr/>
            <p:nvPr/>
          </p:nvSpPr>
          <p:spPr bwMode="auto">
            <a:xfrm>
              <a:off x="323528" y="3141649"/>
              <a:ext cx="1008086" cy="431821"/>
            </a:xfrm>
            <a:prstGeom prst="rect">
              <a:avLst/>
            </a:prstGeom>
            <a:solidFill>
              <a:srgbClr val="FFFFFF"/>
            </a:solidFill>
            <a:ln w="9525" cap="flat" cmpd="sng" algn="ctr">
              <a:solidFill>
                <a:schemeClr val="tx1"/>
              </a:solidFill>
              <a:prstDash val="solid"/>
              <a:round/>
              <a:headEnd type="none" w="med" len="med"/>
              <a:tailEnd type="none" w="med" len="med"/>
            </a:ln>
            <a:effectLst/>
          </p:spPr>
          <p:txBody>
            <a:bodyPr lIns="36000" rIns="36000" bIns="36000"/>
            <a:lstStyle/>
            <a:p>
              <a:pPr algn="ctr">
                <a:lnSpc>
                  <a:spcPct val="80000"/>
                </a:lnSpc>
                <a:defRPr/>
              </a:pPr>
              <a:r>
                <a:rPr lang="en-US" sz="1200" dirty="0">
                  <a:latin typeface="+mn-lt"/>
                </a:rPr>
                <a:t>Usability requirements</a:t>
              </a:r>
            </a:p>
          </p:txBody>
        </p:sp>
        <p:sp>
          <p:nvSpPr>
            <p:cNvPr id="12" name="Rectangle 11"/>
            <p:cNvSpPr/>
            <p:nvPr/>
          </p:nvSpPr>
          <p:spPr bwMode="auto">
            <a:xfrm>
              <a:off x="1403053" y="3141649"/>
              <a:ext cx="1008086" cy="431821"/>
            </a:xfrm>
            <a:prstGeom prst="rect">
              <a:avLst/>
            </a:prstGeom>
            <a:solidFill>
              <a:srgbClr val="FFFFFF"/>
            </a:solidFill>
            <a:ln w="9525" cap="flat" cmpd="sng" algn="ctr">
              <a:solidFill>
                <a:schemeClr val="tx1"/>
              </a:solidFill>
              <a:prstDash val="solid"/>
              <a:round/>
              <a:headEnd type="none" w="med" len="med"/>
              <a:tailEnd type="none" w="med" len="med"/>
            </a:ln>
            <a:effectLst/>
          </p:spPr>
          <p:txBody>
            <a:bodyPr lIns="36000" rIns="36000" bIns="36000"/>
            <a:lstStyle/>
            <a:p>
              <a:pPr algn="ctr">
                <a:lnSpc>
                  <a:spcPct val="80000"/>
                </a:lnSpc>
                <a:defRPr/>
              </a:pPr>
              <a:r>
                <a:rPr lang="en-US" sz="1200" dirty="0">
                  <a:latin typeface="+mn-lt"/>
                </a:rPr>
                <a:t>Efficiency requirements</a:t>
              </a:r>
            </a:p>
          </p:txBody>
        </p:sp>
        <p:sp>
          <p:nvSpPr>
            <p:cNvPr id="13" name="Rectangle 12"/>
            <p:cNvSpPr/>
            <p:nvPr/>
          </p:nvSpPr>
          <p:spPr bwMode="auto">
            <a:xfrm>
              <a:off x="610873" y="4005291"/>
              <a:ext cx="1152552" cy="431821"/>
            </a:xfrm>
            <a:prstGeom prst="rect">
              <a:avLst/>
            </a:prstGeom>
            <a:solidFill>
              <a:srgbClr val="FFFFFF"/>
            </a:solidFill>
            <a:ln w="9525" cap="flat" cmpd="sng" algn="ctr">
              <a:solidFill>
                <a:schemeClr val="tx1"/>
              </a:solidFill>
              <a:prstDash val="solid"/>
              <a:round/>
              <a:headEnd type="none" w="med" len="med"/>
              <a:tailEnd type="none" w="med" len="med"/>
            </a:ln>
            <a:effectLst/>
          </p:spPr>
          <p:txBody>
            <a:bodyPr lIns="36000" rIns="36000" bIns="36000"/>
            <a:lstStyle/>
            <a:p>
              <a:pPr algn="ctr">
                <a:lnSpc>
                  <a:spcPct val="80000"/>
                </a:lnSpc>
                <a:defRPr/>
              </a:pPr>
              <a:r>
                <a:rPr lang="en-US" sz="1200" dirty="0">
                  <a:latin typeface="+mn-lt"/>
                </a:rPr>
                <a:t>Performance requirements</a:t>
              </a:r>
            </a:p>
          </p:txBody>
        </p:sp>
        <p:sp>
          <p:nvSpPr>
            <p:cNvPr id="14" name="Rectangle 13"/>
            <p:cNvSpPr/>
            <p:nvPr/>
          </p:nvSpPr>
          <p:spPr bwMode="auto">
            <a:xfrm>
              <a:off x="2052356" y="4005291"/>
              <a:ext cx="1150963" cy="431821"/>
            </a:xfrm>
            <a:prstGeom prst="rect">
              <a:avLst/>
            </a:prstGeom>
            <a:solidFill>
              <a:srgbClr val="FFFFFF"/>
            </a:solidFill>
            <a:ln w="9525" cap="flat" cmpd="sng" algn="ctr">
              <a:solidFill>
                <a:schemeClr val="tx1"/>
              </a:solidFill>
              <a:prstDash val="solid"/>
              <a:round/>
              <a:headEnd type="none" w="med" len="med"/>
              <a:tailEnd type="none" w="med" len="med"/>
            </a:ln>
            <a:effectLst/>
          </p:spPr>
          <p:txBody>
            <a:bodyPr lIns="36000" rIns="36000" bIns="36000"/>
            <a:lstStyle/>
            <a:p>
              <a:pPr algn="ctr">
                <a:lnSpc>
                  <a:spcPct val="80000"/>
                </a:lnSpc>
                <a:defRPr/>
              </a:pPr>
              <a:r>
                <a:rPr lang="en-US" sz="1200" dirty="0">
                  <a:latin typeface="+mn-lt"/>
                </a:rPr>
                <a:t>Space requirements</a:t>
              </a:r>
            </a:p>
          </p:txBody>
        </p:sp>
        <p:sp>
          <p:nvSpPr>
            <p:cNvPr id="15" name="Rectangle 14"/>
            <p:cNvSpPr/>
            <p:nvPr/>
          </p:nvSpPr>
          <p:spPr bwMode="auto">
            <a:xfrm>
              <a:off x="2484166" y="3141649"/>
              <a:ext cx="1008085" cy="431821"/>
            </a:xfrm>
            <a:prstGeom prst="rect">
              <a:avLst/>
            </a:prstGeom>
            <a:solidFill>
              <a:srgbClr val="FFFFFF"/>
            </a:solidFill>
            <a:ln w="9525" cap="flat" cmpd="sng" algn="ctr">
              <a:solidFill>
                <a:schemeClr val="tx1"/>
              </a:solidFill>
              <a:prstDash val="solid"/>
              <a:round/>
              <a:headEnd type="none" w="med" len="med"/>
              <a:tailEnd type="none" w="med" len="med"/>
            </a:ln>
            <a:effectLst/>
          </p:spPr>
          <p:txBody>
            <a:bodyPr lIns="36000" rIns="36000" bIns="36000"/>
            <a:lstStyle/>
            <a:p>
              <a:pPr algn="ctr">
                <a:lnSpc>
                  <a:spcPct val="80000"/>
                </a:lnSpc>
                <a:defRPr/>
              </a:pPr>
              <a:r>
                <a:rPr lang="en-US" sz="1200" dirty="0">
                  <a:latin typeface="+mn-lt"/>
                </a:rPr>
                <a:t>Reliability requirements</a:t>
              </a:r>
            </a:p>
          </p:txBody>
        </p:sp>
        <p:sp>
          <p:nvSpPr>
            <p:cNvPr id="16" name="Rectangle 15"/>
            <p:cNvSpPr/>
            <p:nvPr/>
          </p:nvSpPr>
          <p:spPr bwMode="auto">
            <a:xfrm>
              <a:off x="3563691" y="3141649"/>
              <a:ext cx="1008085" cy="431821"/>
            </a:xfrm>
            <a:prstGeom prst="rect">
              <a:avLst/>
            </a:prstGeom>
            <a:solidFill>
              <a:srgbClr val="FFFFFF"/>
            </a:solidFill>
            <a:ln w="9525" cap="flat" cmpd="sng" algn="ctr">
              <a:solidFill>
                <a:schemeClr val="tx1"/>
              </a:solidFill>
              <a:prstDash val="solid"/>
              <a:round/>
              <a:headEnd type="none" w="med" len="med"/>
              <a:tailEnd type="none" w="med" len="med"/>
            </a:ln>
            <a:effectLst/>
          </p:spPr>
          <p:txBody>
            <a:bodyPr lIns="36000" rIns="36000" bIns="36000"/>
            <a:lstStyle/>
            <a:p>
              <a:pPr algn="ctr">
                <a:lnSpc>
                  <a:spcPct val="80000"/>
                </a:lnSpc>
                <a:defRPr/>
              </a:pPr>
              <a:r>
                <a:rPr lang="en-US" sz="1200" dirty="0">
                  <a:latin typeface="+mn-lt"/>
                </a:rPr>
                <a:t>Portability requirements</a:t>
              </a:r>
            </a:p>
          </p:txBody>
        </p:sp>
        <p:sp>
          <p:nvSpPr>
            <p:cNvPr id="17" name="Rectangle 16"/>
            <p:cNvSpPr/>
            <p:nvPr/>
          </p:nvSpPr>
          <p:spPr bwMode="auto">
            <a:xfrm>
              <a:off x="3419224" y="4005291"/>
              <a:ext cx="1008086" cy="431821"/>
            </a:xfrm>
            <a:prstGeom prst="rect">
              <a:avLst/>
            </a:prstGeom>
            <a:solidFill>
              <a:srgbClr val="FFFFFF"/>
            </a:solidFill>
            <a:ln w="9525" cap="flat" cmpd="sng" algn="ctr">
              <a:solidFill>
                <a:schemeClr val="tx1"/>
              </a:solidFill>
              <a:prstDash val="solid"/>
              <a:round/>
              <a:headEnd type="none" w="med" len="med"/>
              <a:tailEnd type="none" w="med" len="med"/>
            </a:ln>
            <a:effectLst/>
          </p:spPr>
          <p:txBody>
            <a:bodyPr lIns="36000" rIns="36000" bIns="36000"/>
            <a:lstStyle/>
            <a:p>
              <a:pPr algn="ctr">
                <a:lnSpc>
                  <a:spcPct val="80000"/>
                </a:lnSpc>
                <a:defRPr/>
              </a:pPr>
              <a:r>
                <a:rPr lang="en-US" sz="1200" dirty="0">
                  <a:latin typeface="+mn-lt"/>
                </a:rPr>
                <a:t>Delivery requirements</a:t>
              </a:r>
            </a:p>
          </p:txBody>
        </p:sp>
        <p:sp>
          <p:nvSpPr>
            <p:cNvPr id="18" name="Rectangle 17"/>
            <p:cNvSpPr/>
            <p:nvPr/>
          </p:nvSpPr>
          <p:spPr bwMode="auto">
            <a:xfrm>
              <a:off x="5724327" y="4005291"/>
              <a:ext cx="1008086" cy="431821"/>
            </a:xfrm>
            <a:prstGeom prst="rect">
              <a:avLst/>
            </a:prstGeom>
            <a:solidFill>
              <a:srgbClr val="FFFFFF"/>
            </a:solidFill>
            <a:ln w="9525" cap="flat" cmpd="sng" algn="ctr">
              <a:solidFill>
                <a:schemeClr val="tx1"/>
              </a:solidFill>
              <a:prstDash val="solid"/>
              <a:round/>
              <a:headEnd type="none" w="med" len="med"/>
              <a:tailEnd type="none" w="med" len="med"/>
            </a:ln>
            <a:effectLst/>
          </p:spPr>
          <p:txBody>
            <a:bodyPr lIns="36000" rIns="36000" bIns="36000"/>
            <a:lstStyle/>
            <a:p>
              <a:pPr algn="ctr">
                <a:lnSpc>
                  <a:spcPct val="80000"/>
                </a:lnSpc>
                <a:defRPr/>
              </a:pPr>
              <a:r>
                <a:rPr lang="en-US" sz="1200" dirty="0">
                  <a:latin typeface="+mn-lt"/>
                </a:rPr>
                <a:t>Standards requirements</a:t>
              </a:r>
            </a:p>
          </p:txBody>
        </p:sp>
        <p:sp>
          <p:nvSpPr>
            <p:cNvPr id="19" name="Rectangle 18"/>
            <p:cNvSpPr/>
            <p:nvPr/>
          </p:nvSpPr>
          <p:spPr bwMode="auto">
            <a:xfrm>
              <a:off x="6372042" y="2349447"/>
              <a:ext cx="1152552" cy="431821"/>
            </a:xfrm>
            <a:prstGeom prst="rect">
              <a:avLst/>
            </a:prstGeom>
            <a:solidFill>
              <a:srgbClr val="FFFFFF"/>
            </a:solidFill>
            <a:ln w="9525" cap="flat" cmpd="sng" algn="ctr">
              <a:solidFill>
                <a:schemeClr val="tx1"/>
              </a:solidFill>
              <a:prstDash val="solid"/>
              <a:round/>
              <a:headEnd type="none" w="med" len="med"/>
              <a:tailEnd type="none" w="med" len="med"/>
            </a:ln>
            <a:effectLst/>
          </p:spPr>
          <p:txBody>
            <a:bodyPr lIns="36000" rIns="36000" bIns="36000"/>
            <a:lstStyle/>
            <a:p>
              <a:pPr algn="ctr">
                <a:lnSpc>
                  <a:spcPct val="80000"/>
                </a:lnSpc>
                <a:defRPr/>
              </a:pPr>
              <a:r>
                <a:rPr lang="en-US" sz="1200" dirty="0">
                  <a:latin typeface="+mn-lt"/>
                </a:rPr>
                <a:t>External requirements</a:t>
              </a:r>
            </a:p>
          </p:txBody>
        </p:sp>
        <p:sp>
          <p:nvSpPr>
            <p:cNvPr id="20" name="Rectangle 19"/>
            <p:cNvSpPr/>
            <p:nvPr/>
          </p:nvSpPr>
          <p:spPr bwMode="auto">
            <a:xfrm>
              <a:off x="5003586" y="3141649"/>
              <a:ext cx="1152552" cy="431821"/>
            </a:xfrm>
            <a:prstGeom prst="rect">
              <a:avLst/>
            </a:prstGeom>
            <a:solidFill>
              <a:srgbClr val="FFFFFF"/>
            </a:solidFill>
            <a:ln w="9525" cap="flat" cmpd="sng" algn="ctr">
              <a:solidFill>
                <a:schemeClr val="tx1"/>
              </a:solidFill>
              <a:prstDash val="solid"/>
              <a:round/>
              <a:headEnd type="none" w="med" len="med"/>
              <a:tailEnd type="none" w="med" len="med"/>
            </a:ln>
            <a:effectLst/>
          </p:spPr>
          <p:txBody>
            <a:bodyPr lIns="36000" rIns="36000" bIns="36000"/>
            <a:lstStyle/>
            <a:p>
              <a:pPr algn="ctr">
                <a:lnSpc>
                  <a:spcPct val="80000"/>
                </a:lnSpc>
                <a:defRPr/>
              </a:pPr>
              <a:r>
                <a:rPr lang="en-US" sz="1200" dirty="0">
                  <a:latin typeface="+mn-lt"/>
                </a:rPr>
                <a:t>Interoperability requirements</a:t>
              </a:r>
            </a:p>
          </p:txBody>
        </p:sp>
        <p:cxnSp>
          <p:nvCxnSpPr>
            <p:cNvPr id="65555" name="Elbow Connector 20"/>
            <p:cNvCxnSpPr>
              <a:cxnSpLocks noChangeShapeType="1"/>
              <a:stCxn id="8" idx="0"/>
              <a:endCxn id="7" idx="2"/>
            </p:cNvCxnSpPr>
            <p:nvPr/>
          </p:nvCxnSpPr>
          <p:spPr bwMode="auto">
            <a:xfrm rot="5400000" flipH="1" flipV="1">
              <a:off x="3527884" y="872716"/>
              <a:ext cx="504056" cy="2448272"/>
            </a:xfrm>
            <a:prstGeom prst="bentConnector3">
              <a:avLst>
                <a:gd name="adj1" fmla="val 50000"/>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65556" name="Elbow Connector 21"/>
            <p:cNvCxnSpPr>
              <a:cxnSpLocks noChangeShapeType="1"/>
              <a:stCxn id="15" idx="0"/>
              <a:endCxn id="8" idx="2"/>
            </p:cNvCxnSpPr>
            <p:nvPr/>
          </p:nvCxnSpPr>
          <p:spPr bwMode="auto">
            <a:xfrm rot="16200000" flipV="1">
              <a:off x="2591780" y="2744924"/>
              <a:ext cx="360040" cy="432048"/>
            </a:xfrm>
            <a:prstGeom prst="bentConnector3">
              <a:avLst>
                <a:gd name="adj1" fmla="val 50000"/>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65557" name="Elbow Connector 22"/>
            <p:cNvCxnSpPr>
              <a:cxnSpLocks noChangeShapeType="1"/>
              <a:stCxn id="8" idx="2"/>
              <a:endCxn id="11" idx="0"/>
            </p:cNvCxnSpPr>
            <p:nvPr/>
          </p:nvCxnSpPr>
          <p:spPr bwMode="auto">
            <a:xfrm rot="5400000">
              <a:off x="1511660" y="2096852"/>
              <a:ext cx="360040" cy="1728192"/>
            </a:xfrm>
            <a:prstGeom prst="bentConnector3">
              <a:avLst>
                <a:gd name="adj1" fmla="val 50000"/>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65558" name="Elbow Connector 23"/>
            <p:cNvCxnSpPr>
              <a:cxnSpLocks noChangeShapeType="1"/>
              <a:stCxn id="8" idx="2"/>
              <a:endCxn id="12" idx="0"/>
            </p:cNvCxnSpPr>
            <p:nvPr/>
          </p:nvCxnSpPr>
          <p:spPr bwMode="auto">
            <a:xfrm rot="5400000">
              <a:off x="2051720" y="2636912"/>
              <a:ext cx="360040" cy="648072"/>
            </a:xfrm>
            <a:prstGeom prst="bentConnector3">
              <a:avLst>
                <a:gd name="adj1" fmla="val 50000"/>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65559" name="Elbow Connector 24"/>
            <p:cNvCxnSpPr>
              <a:cxnSpLocks noChangeShapeType="1"/>
              <a:stCxn id="12" idx="2"/>
              <a:endCxn id="13" idx="0"/>
            </p:cNvCxnSpPr>
            <p:nvPr/>
          </p:nvCxnSpPr>
          <p:spPr bwMode="auto">
            <a:xfrm rot="5400000">
              <a:off x="1331640" y="3429000"/>
              <a:ext cx="432048" cy="720080"/>
            </a:xfrm>
            <a:prstGeom prst="bentConnector3">
              <a:avLst>
                <a:gd name="adj1" fmla="val 50000"/>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65560" name="Elbow Connector 25"/>
            <p:cNvCxnSpPr>
              <a:cxnSpLocks noChangeShapeType="1"/>
              <a:stCxn id="12" idx="2"/>
              <a:endCxn id="14" idx="0"/>
            </p:cNvCxnSpPr>
            <p:nvPr/>
          </p:nvCxnSpPr>
          <p:spPr bwMode="auto">
            <a:xfrm rot="16200000" flipH="1">
              <a:off x="2051720" y="3429000"/>
              <a:ext cx="432048" cy="720080"/>
            </a:xfrm>
            <a:prstGeom prst="bentConnector3">
              <a:avLst>
                <a:gd name="adj1" fmla="val 50000"/>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65561" name="Elbow Connector 26"/>
            <p:cNvCxnSpPr>
              <a:cxnSpLocks noChangeShapeType="1"/>
              <a:stCxn id="16" idx="0"/>
              <a:endCxn id="8" idx="2"/>
            </p:cNvCxnSpPr>
            <p:nvPr/>
          </p:nvCxnSpPr>
          <p:spPr bwMode="auto">
            <a:xfrm rot="16200000" flipV="1">
              <a:off x="3131840" y="2204864"/>
              <a:ext cx="360040" cy="1512168"/>
            </a:xfrm>
            <a:prstGeom prst="bentConnector3">
              <a:avLst>
                <a:gd name="adj1" fmla="val 50000"/>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65562" name="Elbow Connector 27"/>
            <p:cNvCxnSpPr>
              <a:cxnSpLocks noChangeShapeType="1"/>
              <a:stCxn id="17" idx="0"/>
              <a:endCxn id="9" idx="2"/>
            </p:cNvCxnSpPr>
            <p:nvPr/>
          </p:nvCxnSpPr>
          <p:spPr bwMode="auto">
            <a:xfrm rot="5400000" flipH="1" flipV="1">
              <a:off x="3671900" y="3032956"/>
              <a:ext cx="1224136" cy="720080"/>
            </a:xfrm>
            <a:prstGeom prst="bentConnector3">
              <a:avLst>
                <a:gd name="adj1" fmla="val 18875"/>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65563" name="Elbow Connector 28"/>
            <p:cNvCxnSpPr>
              <a:cxnSpLocks noChangeShapeType="1"/>
              <a:stCxn id="10" idx="0"/>
              <a:endCxn id="9" idx="2"/>
            </p:cNvCxnSpPr>
            <p:nvPr/>
          </p:nvCxnSpPr>
          <p:spPr bwMode="auto">
            <a:xfrm rot="16200000" flipV="1">
              <a:off x="4247964" y="3176972"/>
              <a:ext cx="1224136" cy="432048"/>
            </a:xfrm>
            <a:prstGeom prst="bentConnector3">
              <a:avLst>
                <a:gd name="adj1" fmla="val 18875"/>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65564" name="Elbow Connector 29"/>
            <p:cNvCxnSpPr>
              <a:cxnSpLocks noChangeShapeType="1"/>
              <a:stCxn id="18" idx="0"/>
              <a:endCxn id="9" idx="2"/>
            </p:cNvCxnSpPr>
            <p:nvPr/>
          </p:nvCxnSpPr>
          <p:spPr bwMode="auto">
            <a:xfrm rot="16200000" flipV="1">
              <a:off x="4824028" y="2600908"/>
              <a:ext cx="1224136" cy="1584176"/>
            </a:xfrm>
            <a:prstGeom prst="bentConnector3">
              <a:avLst>
                <a:gd name="adj1" fmla="val 18875"/>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65565" name="Elbow Connector 30"/>
            <p:cNvCxnSpPr>
              <a:cxnSpLocks noChangeShapeType="1"/>
              <a:stCxn id="9" idx="0"/>
              <a:endCxn id="7" idx="2"/>
            </p:cNvCxnSpPr>
            <p:nvPr/>
          </p:nvCxnSpPr>
          <p:spPr bwMode="auto">
            <a:xfrm rot="5400000" flipH="1" flipV="1">
              <a:off x="4572000" y="1916832"/>
              <a:ext cx="504056" cy="360040"/>
            </a:xfrm>
            <a:prstGeom prst="bentConnector3">
              <a:avLst>
                <a:gd name="adj1" fmla="val 50000"/>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65566" name="Elbow Connector 31"/>
            <p:cNvCxnSpPr>
              <a:cxnSpLocks noChangeShapeType="1"/>
              <a:stCxn id="7" idx="2"/>
              <a:endCxn id="19" idx="0"/>
            </p:cNvCxnSpPr>
            <p:nvPr/>
          </p:nvCxnSpPr>
          <p:spPr bwMode="auto">
            <a:xfrm rot="16200000" flipH="1">
              <a:off x="5724128" y="1124744"/>
              <a:ext cx="504056" cy="1944216"/>
            </a:xfrm>
            <a:prstGeom prst="bentConnector3">
              <a:avLst>
                <a:gd name="adj1" fmla="val 50000"/>
              </a:avLst>
            </a:prstGeom>
            <a:noFill/>
            <a:ln w="9525">
              <a:solidFill>
                <a:schemeClr val="tx1"/>
              </a:solidFill>
              <a:round/>
              <a:headEnd/>
              <a:tailEnd/>
            </a:ln>
            <a:extLst>
              <a:ext uri="{909E8E84-426E-40dd-AFC4-6F175D3DCCD1}">
                <a14:hiddenFill xmlns:a14="http://schemas.microsoft.com/office/drawing/2010/main" xmlns="">
                  <a:noFill/>
                </a14:hiddenFill>
              </a:ext>
            </a:extLst>
          </p:spPr>
        </p:cxnSp>
        <p:sp>
          <p:nvSpPr>
            <p:cNvPr id="33" name="Rectangle 32"/>
            <p:cNvSpPr/>
            <p:nvPr/>
          </p:nvSpPr>
          <p:spPr bwMode="auto">
            <a:xfrm>
              <a:off x="6227577" y="3141649"/>
              <a:ext cx="1008085" cy="431821"/>
            </a:xfrm>
            <a:prstGeom prst="rect">
              <a:avLst/>
            </a:prstGeom>
            <a:solidFill>
              <a:srgbClr val="FFFFFF"/>
            </a:solidFill>
            <a:ln w="9525" cap="flat" cmpd="sng" algn="ctr">
              <a:solidFill>
                <a:schemeClr val="tx1"/>
              </a:solidFill>
              <a:prstDash val="solid"/>
              <a:round/>
              <a:headEnd type="none" w="med" len="med"/>
              <a:tailEnd type="none" w="med" len="med"/>
            </a:ln>
            <a:effectLst/>
          </p:spPr>
          <p:txBody>
            <a:bodyPr lIns="36000" rIns="36000" bIns="36000"/>
            <a:lstStyle/>
            <a:p>
              <a:pPr algn="ctr">
                <a:lnSpc>
                  <a:spcPct val="80000"/>
                </a:lnSpc>
                <a:defRPr/>
              </a:pPr>
              <a:r>
                <a:rPr lang="en-US" sz="1200" dirty="0">
                  <a:latin typeface="+mn-lt"/>
                </a:rPr>
                <a:t>Ethical requirements</a:t>
              </a:r>
            </a:p>
          </p:txBody>
        </p:sp>
        <p:sp>
          <p:nvSpPr>
            <p:cNvPr id="34" name="Rectangle 33"/>
            <p:cNvSpPr/>
            <p:nvPr/>
          </p:nvSpPr>
          <p:spPr bwMode="auto">
            <a:xfrm>
              <a:off x="7380128" y="3141649"/>
              <a:ext cx="1152552" cy="431821"/>
            </a:xfrm>
            <a:prstGeom prst="rect">
              <a:avLst/>
            </a:prstGeom>
            <a:solidFill>
              <a:srgbClr val="FFFFFF"/>
            </a:solidFill>
            <a:ln w="9525" cap="flat" cmpd="sng" algn="ctr">
              <a:solidFill>
                <a:schemeClr val="tx1"/>
              </a:solidFill>
              <a:prstDash val="solid"/>
              <a:round/>
              <a:headEnd type="none" w="med" len="med"/>
              <a:tailEnd type="none" w="med" len="med"/>
            </a:ln>
            <a:effectLst/>
          </p:spPr>
          <p:txBody>
            <a:bodyPr lIns="36000" rIns="36000" bIns="36000"/>
            <a:lstStyle/>
            <a:p>
              <a:pPr algn="ctr">
                <a:lnSpc>
                  <a:spcPct val="80000"/>
                </a:lnSpc>
                <a:defRPr/>
              </a:pPr>
              <a:r>
                <a:rPr lang="en-US" sz="1200" dirty="0">
                  <a:latin typeface="+mn-lt"/>
                </a:rPr>
                <a:t>Legislative requirements</a:t>
              </a:r>
            </a:p>
          </p:txBody>
        </p:sp>
        <p:sp>
          <p:nvSpPr>
            <p:cNvPr id="35" name="Rectangle 34"/>
            <p:cNvSpPr/>
            <p:nvPr/>
          </p:nvSpPr>
          <p:spPr bwMode="auto">
            <a:xfrm>
              <a:off x="6876879" y="4005291"/>
              <a:ext cx="1008086" cy="431821"/>
            </a:xfrm>
            <a:prstGeom prst="rect">
              <a:avLst/>
            </a:prstGeom>
            <a:solidFill>
              <a:srgbClr val="FFFFFF"/>
            </a:solidFill>
            <a:ln w="9525" cap="flat" cmpd="sng" algn="ctr">
              <a:solidFill>
                <a:schemeClr val="tx1"/>
              </a:solidFill>
              <a:prstDash val="solid"/>
              <a:round/>
              <a:headEnd type="none" w="med" len="med"/>
              <a:tailEnd type="none" w="med" len="med"/>
            </a:ln>
            <a:effectLst/>
          </p:spPr>
          <p:txBody>
            <a:bodyPr lIns="36000" rIns="36000" bIns="36000"/>
            <a:lstStyle/>
            <a:p>
              <a:pPr algn="ctr">
                <a:lnSpc>
                  <a:spcPct val="80000"/>
                </a:lnSpc>
                <a:defRPr/>
              </a:pPr>
              <a:r>
                <a:rPr lang="en-US" sz="1200" dirty="0">
                  <a:latin typeface="+mn-lt"/>
                </a:rPr>
                <a:t>Privacy requirements</a:t>
              </a:r>
            </a:p>
          </p:txBody>
        </p:sp>
        <p:sp>
          <p:nvSpPr>
            <p:cNvPr id="36" name="Rectangle 35"/>
            <p:cNvSpPr/>
            <p:nvPr/>
          </p:nvSpPr>
          <p:spPr bwMode="auto">
            <a:xfrm>
              <a:off x="7919891" y="4005291"/>
              <a:ext cx="1008085" cy="431821"/>
            </a:xfrm>
            <a:prstGeom prst="rect">
              <a:avLst/>
            </a:prstGeom>
            <a:solidFill>
              <a:srgbClr val="FFFFFF"/>
            </a:solidFill>
            <a:ln w="9525" cap="flat" cmpd="sng" algn="ctr">
              <a:solidFill>
                <a:schemeClr val="tx1"/>
              </a:solidFill>
              <a:prstDash val="solid"/>
              <a:round/>
              <a:headEnd type="none" w="med" len="med"/>
              <a:tailEnd type="none" w="med" len="med"/>
            </a:ln>
            <a:effectLst/>
          </p:spPr>
          <p:txBody>
            <a:bodyPr lIns="36000" rIns="36000" bIns="36000"/>
            <a:lstStyle/>
            <a:p>
              <a:pPr algn="ctr">
                <a:lnSpc>
                  <a:spcPct val="80000"/>
                </a:lnSpc>
                <a:defRPr/>
              </a:pPr>
              <a:r>
                <a:rPr lang="en-US" sz="1200" dirty="0">
                  <a:latin typeface="+mn-lt"/>
                </a:rPr>
                <a:t>Safety requirements</a:t>
              </a:r>
            </a:p>
          </p:txBody>
        </p:sp>
        <p:cxnSp>
          <p:nvCxnSpPr>
            <p:cNvPr id="65571" name="Elbow Connector 36"/>
            <p:cNvCxnSpPr>
              <a:cxnSpLocks noChangeShapeType="1"/>
              <a:stCxn id="20" idx="0"/>
              <a:endCxn id="19" idx="2"/>
            </p:cNvCxnSpPr>
            <p:nvPr/>
          </p:nvCxnSpPr>
          <p:spPr bwMode="auto">
            <a:xfrm rot="5400000" flipH="1" flipV="1">
              <a:off x="6084168" y="2276872"/>
              <a:ext cx="360040" cy="1368152"/>
            </a:xfrm>
            <a:prstGeom prst="bentConnector3">
              <a:avLst>
                <a:gd name="adj1" fmla="val 50000"/>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65572" name="Elbow Connector 37"/>
            <p:cNvCxnSpPr>
              <a:cxnSpLocks noChangeShapeType="1"/>
              <a:stCxn id="33" idx="0"/>
              <a:endCxn id="19" idx="2"/>
            </p:cNvCxnSpPr>
            <p:nvPr/>
          </p:nvCxnSpPr>
          <p:spPr bwMode="auto">
            <a:xfrm rot="5400000" flipH="1" flipV="1">
              <a:off x="6660232" y="2852936"/>
              <a:ext cx="360040" cy="216024"/>
            </a:xfrm>
            <a:prstGeom prst="bentConnector3">
              <a:avLst>
                <a:gd name="adj1" fmla="val 50000"/>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65573" name="Elbow Connector 38"/>
            <p:cNvCxnSpPr>
              <a:cxnSpLocks noChangeShapeType="1"/>
              <a:stCxn id="19" idx="2"/>
              <a:endCxn id="34" idx="0"/>
            </p:cNvCxnSpPr>
            <p:nvPr/>
          </p:nvCxnSpPr>
          <p:spPr bwMode="auto">
            <a:xfrm rot="16200000" flipH="1">
              <a:off x="7272300" y="2456892"/>
              <a:ext cx="360040" cy="1008112"/>
            </a:xfrm>
            <a:prstGeom prst="bentConnector3">
              <a:avLst>
                <a:gd name="adj1" fmla="val 50000"/>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65574" name="Elbow Connector 39"/>
            <p:cNvCxnSpPr>
              <a:cxnSpLocks noChangeShapeType="1"/>
              <a:stCxn id="34" idx="2"/>
              <a:endCxn id="35" idx="0"/>
            </p:cNvCxnSpPr>
            <p:nvPr/>
          </p:nvCxnSpPr>
          <p:spPr bwMode="auto">
            <a:xfrm rot="5400000">
              <a:off x="7452320" y="3501008"/>
              <a:ext cx="432048" cy="576064"/>
            </a:xfrm>
            <a:prstGeom prst="bentConnector3">
              <a:avLst>
                <a:gd name="adj1" fmla="val 50000"/>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65575" name="Elbow Connector 40"/>
            <p:cNvCxnSpPr>
              <a:cxnSpLocks noChangeShapeType="1"/>
              <a:stCxn id="34" idx="2"/>
              <a:endCxn id="36" idx="0"/>
            </p:cNvCxnSpPr>
            <p:nvPr/>
          </p:nvCxnSpPr>
          <p:spPr bwMode="auto">
            <a:xfrm rot="16200000" flipH="1">
              <a:off x="7974124" y="3555268"/>
              <a:ext cx="432048" cy="467544"/>
            </a:xfrm>
            <a:prstGeom prst="bentConnector3">
              <a:avLst>
                <a:gd name="adj1" fmla="val 50000"/>
              </a:avLst>
            </a:prstGeom>
            <a:noFill/>
            <a:ln w="9525">
              <a:solidFill>
                <a:schemeClr val="tx1"/>
              </a:solidFill>
              <a:round/>
              <a:headEnd/>
              <a:tailEnd/>
            </a:ln>
            <a:extLst>
              <a:ext uri="{909E8E84-426E-40dd-AFC4-6F175D3DCCD1}">
                <a14:hiddenFill xmlns:a14="http://schemas.microsoft.com/office/drawing/2010/main" xmlns="">
                  <a:noFill/>
                </a14:hiddenFill>
              </a:ext>
            </a:extLst>
          </p:spPr>
        </p:cxnSp>
      </p:gr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Footer Placeholder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a:latin typeface="Arial" charset="0"/>
              </a:rPr>
              <a:t>SYSC-3120 — Software Requirements Engineering</a:t>
            </a:r>
          </a:p>
        </p:txBody>
      </p:sp>
      <p:sp>
        <p:nvSpPr>
          <p:cNvPr id="19458"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A9E40F01-2F4A-9243-AC96-81838F2CAE51}" type="slidenum">
              <a:rPr lang="en-US" sz="1200">
                <a:latin typeface="Arial" charset="0"/>
              </a:rPr>
              <a:pPr/>
              <a:t>3</a:t>
            </a:fld>
            <a:endParaRPr lang="en-US" sz="1200">
              <a:latin typeface="Arial" charset="0"/>
            </a:endParaRPr>
          </a:p>
        </p:txBody>
      </p:sp>
      <p:sp>
        <p:nvSpPr>
          <p:cNvPr id="19459" name="Rectangle 2"/>
          <p:cNvSpPr>
            <a:spLocks noGrp="1" noChangeArrowheads="1"/>
          </p:cNvSpPr>
          <p:nvPr>
            <p:ph type="title"/>
          </p:nvPr>
        </p:nvSpPr>
        <p:spPr/>
        <p:txBody>
          <a:bodyPr/>
          <a:lstStyle/>
          <a:p>
            <a:r>
              <a:rPr lang="en-US">
                <a:latin typeface="Arial" charset="0"/>
              </a:rPr>
              <a:t>What is a Requirement ?</a:t>
            </a:r>
          </a:p>
        </p:txBody>
      </p:sp>
      <p:sp>
        <p:nvSpPr>
          <p:cNvPr id="19460" name="Rectangle 3"/>
          <p:cNvSpPr>
            <a:spLocks noGrp="1" noChangeArrowheads="1"/>
          </p:cNvSpPr>
          <p:nvPr>
            <p:ph type="body" idx="1"/>
          </p:nvPr>
        </p:nvSpPr>
        <p:spPr/>
        <p:txBody>
          <a:bodyPr/>
          <a:lstStyle/>
          <a:p>
            <a:r>
              <a:rPr lang="en-US" dirty="0">
                <a:latin typeface="Arial" charset="0"/>
              </a:rPr>
              <a:t>[</a:t>
            </a:r>
            <a:r>
              <a:rPr lang="en-US" dirty="0" err="1">
                <a:latin typeface="Arial" charset="0"/>
              </a:rPr>
              <a:t>Lethbridge</a:t>
            </a:r>
            <a:r>
              <a:rPr lang="en-US" dirty="0">
                <a:latin typeface="Arial" charset="0"/>
              </a:rPr>
              <a:t>] A requirement is a </a:t>
            </a:r>
            <a:r>
              <a:rPr lang="en-US" dirty="0">
                <a:solidFill>
                  <a:schemeClr val="accent2"/>
                </a:solidFill>
                <a:latin typeface="Arial" charset="0"/>
              </a:rPr>
              <a:t>statement</a:t>
            </a:r>
            <a:r>
              <a:rPr lang="en-US" dirty="0">
                <a:latin typeface="Arial" charset="0"/>
              </a:rPr>
              <a:t> about what the proposed system will </a:t>
            </a:r>
            <a:r>
              <a:rPr lang="en-US" dirty="0">
                <a:solidFill>
                  <a:schemeClr val="accent2"/>
                </a:solidFill>
                <a:latin typeface="Arial" charset="0"/>
              </a:rPr>
              <a:t>do</a:t>
            </a:r>
            <a:r>
              <a:rPr lang="en-US" dirty="0">
                <a:latin typeface="Arial" charset="0"/>
              </a:rPr>
              <a:t> that </a:t>
            </a:r>
            <a:r>
              <a:rPr lang="en-US" dirty="0">
                <a:solidFill>
                  <a:schemeClr val="accent2"/>
                </a:solidFill>
                <a:latin typeface="Arial" charset="0"/>
              </a:rPr>
              <a:t>all stakeholders</a:t>
            </a:r>
            <a:r>
              <a:rPr lang="en-US" dirty="0">
                <a:latin typeface="Arial" charset="0"/>
              </a:rPr>
              <a:t> agree must be made true in order for the customer</a:t>
            </a:r>
            <a:r>
              <a:rPr lang="ja-JP" altLang="en-US">
                <a:latin typeface="Arial" charset="0"/>
              </a:rPr>
              <a:t>’</a:t>
            </a:r>
            <a:r>
              <a:rPr lang="en-US" altLang="ja-JP" dirty="0">
                <a:latin typeface="Arial" charset="0"/>
              </a:rPr>
              <a:t>s </a:t>
            </a:r>
            <a:r>
              <a:rPr lang="en-US" altLang="ja-JP" dirty="0">
                <a:solidFill>
                  <a:schemeClr val="accent2"/>
                </a:solidFill>
                <a:latin typeface="Arial" charset="0"/>
              </a:rPr>
              <a:t>problem</a:t>
            </a:r>
            <a:r>
              <a:rPr lang="en-US" altLang="ja-JP" dirty="0">
                <a:latin typeface="Arial" charset="0"/>
              </a:rPr>
              <a:t> to be adequately solved.</a:t>
            </a:r>
          </a:p>
          <a:p>
            <a:pPr lvl="1"/>
            <a:r>
              <a:rPr lang="en-US" dirty="0">
                <a:latin typeface="Arial" charset="0"/>
              </a:rPr>
              <a:t>Statement: brief, concise, fact-based.</a:t>
            </a:r>
          </a:p>
          <a:p>
            <a:pPr lvl="2"/>
            <a:r>
              <a:rPr lang="en-US" dirty="0">
                <a:latin typeface="Arial" charset="0"/>
              </a:rPr>
              <a:t>Collection of requirements = requirements document</a:t>
            </a:r>
          </a:p>
          <a:p>
            <a:pPr lvl="1"/>
            <a:r>
              <a:rPr lang="en-US" dirty="0">
                <a:latin typeface="Arial" charset="0"/>
              </a:rPr>
              <a:t>Do: </a:t>
            </a:r>
            <a:r>
              <a:rPr lang="en-US" u="sng" dirty="0">
                <a:latin typeface="Arial" charset="0"/>
              </a:rPr>
              <a:t>What</a:t>
            </a:r>
            <a:r>
              <a:rPr lang="en-US" dirty="0">
                <a:latin typeface="Arial" charset="0"/>
              </a:rPr>
              <a:t> tasks the system will perform.</a:t>
            </a:r>
          </a:p>
          <a:p>
            <a:pPr lvl="2"/>
            <a:r>
              <a:rPr lang="en-US" dirty="0">
                <a:latin typeface="Arial" charset="0"/>
              </a:rPr>
              <a:t>Does not describe implementation (the </a:t>
            </a:r>
            <a:r>
              <a:rPr lang="ja-JP" altLang="en-US">
                <a:latin typeface="Arial" charset="0"/>
              </a:rPr>
              <a:t>“</a:t>
            </a:r>
            <a:r>
              <a:rPr lang="en-US" altLang="ja-JP" dirty="0">
                <a:latin typeface="Arial" charset="0"/>
              </a:rPr>
              <a:t>how</a:t>
            </a:r>
            <a:r>
              <a:rPr lang="ja-JP" altLang="en-US">
                <a:latin typeface="Arial" charset="0"/>
              </a:rPr>
              <a:t>”</a:t>
            </a:r>
            <a:r>
              <a:rPr lang="en-US" altLang="ja-JP" dirty="0">
                <a:latin typeface="Arial" charset="0"/>
              </a:rPr>
              <a:t>).</a:t>
            </a:r>
          </a:p>
          <a:p>
            <a:pPr lvl="1"/>
            <a:r>
              <a:rPr lang="en-US" dirty="0">
                <a:latin typeface="Arial" charset="0"/>
              </a:rPr>
              <a:t>All stakeholders: Fundamental purpose is communication vis-à-vis agreements/contracts</a:t>
            </a:r>
          </a:p>
          <a:p>
            <a:pPr lvl="1"/>
            <a:r>
              <a:rPr lang="en-US" dirty="0">
                <a:latin typeface="Arial" charset="0"/>
              </a:rPr>
              <a:t>Problem: System must be focused on customer</a:t>
            </a:r>
            <a:r>
              <a:rPr lang="ja-JP" altLang="en-US">
                <a:latin typeface="Arial" charset="0"/>
              </a:rPr>
              <a:t>’</a:t>
            </a:r>
            <a:r>
              <a:rPr lang="en-US" altLang="ja-JP" dirty="0">
                <a:latin typeface="Arial" charset="0"/>
              </a:rPr>
              <a:t>s problem.</a:t>
            </a:r>
          </a:p>
          <a:p>
            <a:r>
              <a:rPr lang="en-US" dirty="0">
                <a:latin typeface="Arial" charset="0"/>
              </a:rPr>
              <a:t>[</a:t>
            </a:r>
            <a:r>
              <a:rPr lang="en-US" dirty="0" err="1">
                <a:latin typeface="Arial" charset="0"/>
              </a:rPr>
              <a:t>Dutoit</a:t>
            </a:r>
            <a:r>
              <a:rPr lang="en-US" dirty="0" smtClean="0">
                <a:latin typeface="Arial" charset="0"/>
              </a:rPr>
              <a:t>]  </a:t>
            </a:r>
            <a:r>
              <a:rPr lang="en-US" dirty="0">
                <a:latin typeface="Arial" charset="0"/>
              </a:rPr>
              <a:t>A requirement is a </a:t>
            </a:r>
            <a:r>
              <a:rPr lang="en-US" dirty="0">
                <a:solidFill>
                  <a:schemeClr val="accent2"/>
                </a:solidFill>
                <a:latin typeface="Arial" charset="0"/>
              </a:rPr>
              <a:t>feature</a:t>
            </a:r>
            <a:r>
              <a:rPr lang="en-US" dirty="0">
                <a:latin typeface="Arial" charset="0"/>
              </a:rPr>
              <a:t> that the system must have or a </a:t>
            </a:r>
            <a:r>
              <a:rPr lang="en-US" dirty="0">
                <a:solidFill>
                  <a:schemeClr val="accent2"/>
                </a:solidFill>
                <a:latin typeface="Arial" charset="0"/>
              </a:rPr>
              <a:t>constraint</a:t>
            </a:r>
            <a:r>
              <a:rPr lang="en-US" dirty="0">
                <a:latin typeface="Arial" charset="0"/>
              </a:rPr>
              <a:t> that it must satisfy to be accepted by the customer.</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Footer Placeholder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a:latin typeface="Arial" charset="0"/>
              </a:rPr>
              <a:t>SYSC-3120 — Software Requirements Engineering</a:t>
            </a:r>
          </a:p>
        </p:txBody>
      </p:sp>
      <p:sp>
        <p:nvSpPr>
          <p:cNvPr id="67586"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C19A74C3-0C87-1545-A6A7-BB7857FABE97}" type="slidenum">
              <a:rPr lang="en-US" sz="1200">
                <a:latin typeface="Arial" charset="0"/>
              </a:rPr>
              <a:pPr/>
              <a:t>30</a:t>
            </a:fld>
            <a:endParaRPr lang="en-US" sz="1200">
              <a:latin typeface="Arial" charset="0"/>
            </a:endParaRPr>
          </a:p>
        </p:txBody>
      </p:sp>
      <p:sp>
        <p:nvSpPr>
          <p:cNvPr id="67587" name="Rectangle 2"/>
          <p:cNvSpPr>
            <a:spLocks noGrp="1" noChangeArrowheads="1"/>
          </p:cNvSpPr>
          <p:nvPr>
            <p:ph type="title"/>
          </p:nvPr>
        </p:nvSpPr>
        <p:spPr/>
        <p:txBody>
          <a:bodyPr/>
          <a:lstStyle/>
          <a:p>
            <a:r>
              <a:rPr lang="en-US">
                <a:latin typeface="Arial" charset="0"/>
              </a:rPr>
              <a:t>Examples</a:t>
            </a:r>
          </a:p>
        </p:txBody>
      </p:sp>
      <p:sp>
        <p:nvSpPr>
          <p:cNvPr id="67588" name="Rectangle 3"/>
          <p:cNvSpPr>
            <a:spLocks noGrp="1" noChangeArrowheads="1"/>
          </p:cNvSpPr>
          <p:nvPr>
            <p:ph type="body" idx="1"/>
          </p:nvPr>
        </p:nvSpPr>
        <p:spPr/>
        <p:txBody>
          <a:bodyPr/>
          <a:lstStyle/>
          <a:p>
            <a:r>
              <a:rPr lang="en-US" dirty="0">
                <a:latin typeface="Arial" charset="0"/>
              </a:rPr>
              <a:t>The product should identify an aircraft within 0.25 seconds</a:t>
            </a:r>
          </a:p>
          <a:p>
            <a:r>
              <a:rPr lang="en-US" dirty="0">
                <a:latin typeface="Arial" charset="0"/>
              </a:rPr>
              <a:t>The product should be used  with poor lighting conditions and the users will wear gloves</a:t>
            </a:r>
          </a:p>
          <a:p>
            <a:r>
              <a:rPr lang="en-US" dirty="0">
                <a:latin typeface="Arial" charset="0"/>
              </a:rPr>
              <a:t>The product should be easy to use with only one </a:t>
            </a:r>
            <a:r>
              <a:rPr lang="en-US" dirty="0" smtClean="0">
                <a:latin typeface="Arial" charset="0"/>
              </a:rPr>
              <a:t>hand</a:t>
            </a:r>
            <a:endParaRPr lang="en-US" dirty="0">
              <a:latin typeface="Arial" charset="0"/>
            </a:endParaRPr>
          </a:p>
          <a:p>
            <a:r>
              <a:rPr lang="en-US" dirty="0">
                <a:latin typeface="Arial" charset="0"/>
              </a:rPr>
              <a:t>The system shall not disclose any personal information about customers</a:t>
            </a:r>
          </a:p>
          <a:p>
            <a:r>
              <a:rPr lang="en-US" dirty="0">
                <a:latin typeface="Arial" charset="0"/>
              </a:rPr>
              <a:t>The product should be readily portable to the Linux operating </a:t>
            </a:r>
            <a:r>
              <a:rPr lang="en-US" dirty="0" smtClean="0">
                <a:latin typeface="Arial" charset="0"/>
              </a:rPr>
              <a:t>system.</a:t>
            </a:r>
            <a:endParaRPr lang="en-US" dirty="0">
              <a:latin typeface="Arial" charset="0"/>
            </a:endParaRPr>
          </a:p>
          <a:p>
            <a:endParaRPr lang="en-US" dirty="0">
              <a:latin typeface="Arial"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Footer Placeholder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a:latin typeface="Arial" charset="0"/>
              </a:rPr>
              <a:t>SYSC-3120 — Software Requirements Engineering</a:t>
            </a:r>
          </a:p>
        </p:txBody>
      </p:sp>
      <p:sp>
        <p:nvSpPr>
          <p:cNvPr id="69634"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A58C8B24-8116-C448-B133-20A0247E91D0}" type="slidenum">
              <a:rPr lang="en-US" sz="1200">
                <a:latin typeface="Arial" charset="0"/>
              </a:rPr>
              <a:pPr/>
              <a:t>31</a:t>
            </a:fld>
            <a:endParaRPr lang="en-US" sz="1200">
              <a:latin typeface="Arial" charset="0"/>
            </a:endParaRPr>
          </a:p>
        </p:txBody>
      </p:sp>
      <p:sp>
        <p:nvSpPr>
          <p:cNvPr id="69635" name="Rectangle 2"/>
          <p:cNvSpPr>
            <a:spLocks noGrp="1" noChangeArrowheads="1"/>
          </p:cNvSpPr>
          <p:nvPr>
            <p:ph type="title"/>
          </p:nvPr>
        </p:nvSpPr>
        <p:spPr/>
        <p:txBody>
          <a:bodyPr/>
          <a:lstStyle/>
          <a:p>
            <a:r>
              <a:rPr lang="en-US">
                <a:latin typeface="Arial" charset="0"/>
              </a:rPr>
              <a:t>What is usually not in the Requirements?</a:t>
            </a:r>
          </a:p>
        </p:txBody>
      </p:sp>
      <p:sp>
        <p:nvSpPr>
          <p:cNvPr id="69636" name="Rectangle 3"/>
          <p:cNvSpPr>
            <a:spLocks noGrp="1" noChangeArrowheads="1"/>
          </p:cNvSpPr>
          <p:nvPr>
            <p:ph type="body" idx="1"/>
          </p:nvPr>
        </p:nvSpPr>
        <p:spPr/>
        <p:txBody>
          <a:bodyPr/>
          <a:lstStyle/>
          <a:p>
            <a:r>
              <a:rPr lang="en-US" dirty="0">
                <a:latin typeface="Arial" charset="0"/>
              </a:rPr>
              <a:t>System structure, implementation technology</a:t>
            </a:r>
          </a:p>
          <a:p>
            <a:r>
              <a:rPr lang="en-US" dirty="0">
                <a:latin typeface="Arial" charset="0"/>
              </a:rPr>
              <a:t>Development methodology</a:t>
            </a:r>
          </a:p>
          <a:p>
            <a:r>
              <a:rPr lang="en-US" dirty="0">
                <a:latin typeface="Arial" charset="0"/>
              </a:rPr>
              <a:t>Development environment</a:t>
            </a:r>
          </a:p>
          <a:p>
            <a:r>
              <a:rPr lang="en-US" dirty="0">
                <a:latin typeface="Arial" charset="0"/>
              </a:rPr>
              <a:t>Implementation language</a:t>
            </a:r>
          </a:p>
          <a:p>
            <a:r>
              <a:rPr lang="en-US" dirty="0">
                <a:latin typeface="Arial" charset="0"/>
              </a:rPr>
              <a:t>Reusability</a:t>
            </a:r>
          </a:p>
          <a:p>
            <a:pPr>
              <a:spcBef>
                <a:spcPct val="700000"/>
              </a:spcBef>
            </a:pPr>
            <a:r>
              <a:rPr lang="en-US" dirty="0">
                <a:latin typeface="Arial" charset="0"/>
              </a:rPr>
              <a:t>But in certain application domains, like airborne systems, military systems, there are (international) standards to follow.</a:t>
            </a:r>
          </a:p>
        </p:txBody>
      </p:sp>
      <p:sp>
        <p:nvSpPr>
          <p:cNvPr id="69637" name="Rectangle 4"/>
          <p:cNvSpPr>
            <a:spLocks noChangeArrowheads="1"/>
          </p:cNvSpPr>
          <p:nvPr/>
        </p:nvSpPr>
        <p:spPr bwMode="auto">
          <a:xfrm>
            <a:off x="899592" y="3733800"/>
            <a:ext cx="7200800" cy="7620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spcBef>
                <a:spcPct val="20000"/>
              </a:spcBef>
            </a:pPr>
            <a:r>
              <a:rPr lang="en-US" sz="2200" dirty="0"/>
              <a:t>It is desirable that none of these </a:t>
            </a:r>
            <a:r>
              <a:rPr lang="en-US" sz="2200" dirty="0" smtClean="0"/>
              <a:t>are constrained </a:t>
            </a:r>
            <a:r>
              <a:rPr lang="en-US" sz="2200" dirty="0"/>
              <a:t>by the client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Footer Placeholder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a:latin typeface="Arial" charset="0"/>
              </a:rPr>
              <a:t>SYSC-3120 — Software Requirements Engineering</a:t>
            </a:r>
          </a:p>
        </p:txBody>
      </p:sp>
      <p:sp>
        <p:nvSpPr>
          <p:cNvPr id="71682"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55BAB1E4-0FFC-E943-A787-6A0C596E8920}" type="slidenum">
              <a:rPr lang="en-US" sz="1200">
                <a:latin typeface="Arial" charset="0"/>
              </a:rPr>
              <a:pPr/>
              <a:t>32</a:t>
            </a:fld>
            <a:endParaRPr lang="en-US" sz="1200">
              <a:latin typeface="Arial" charset="0"/>
            </a:endParaRPr>
          </a:p>
        </p:txBody>
      </p:sp>
      <p:sp>
        <p:nvSpPr>
          <p:cNvPr id="71683" name="Rectangle 2"/>
          <p:cNvSpPr>
            <a:spLocks noGrp="1" noChangeArrowheads="1"/>
          </p:cNvSpPr>
          <p:nvPr>
            <p:ph type="title"/>
          </p:nvPr>
        </p:nvSpPr>
        <p:spPr/>
        <p:txBody>
          <a:bodyPr/>
          <a:lstStyle/>
          <a:p>
            <a:r>
              <a:rPr lang="en-US">
                <a:latin typeface="Arial" charset="0"/>
              </a:rPr>
              <a:t>Realistically</a:t>
            </a:r>
          </a:p>
        </p:txBody>
      </p:sp>
      <p:sp>
        <p:nvSpPr>
          <p:cNvPr id="71684" name="Rectangle 3"/>
          <p:cNvSpPr>
            <a:spLocks noGrp="1" noChangeArrowheads="1"/>
          </p:cNvSpPr>
          <p:nvPr>
            <p:ph type="body" idx="1"/>
          </p:nvPr>
        </p:nvSpPr>
        <p:spPr/>
        <p:txBody>
          <a:bodyPr/>
          <a:lstStyle/>
          <a:p>
            <a:r>
              <a:rPr lang="en-US" dirty="0">
                <a:latin typeface="Arial" charset="0"/>
              </a:rPr>
              <a:t>Many requirements can only be clearly identified after some experience with the system =&gt; </a:t>
            </a:r>
            <a:r>
              <a:rPr lang="en-US" dirty="0" err="1">
                <a:latin typeface="Arial" charset="0"/>
              </a:rPr>
              <a:t>incrementality</a:t>
            </a:r>
            <a:endParaRPr lang="en-US" dirty="0">
              <a:latin typeface="Arial" charset="0"/>
            </a:endParaRPr>
          </a:p>
          <a:p>
            <a:r>
              <a:rPr lang="en-US" dirty="0">
                <a:latin typeface="Arial" charset="0"/>
              </a:rPr>
              <a:t>Some amount of imprecision (</a:t>
            </a:r>
            <a:r>
              <a:rPr lang="ja-JP" altLang="en-US">
                <a:latin typeface="Arial" charset="0"/>
              </a:rPr>
              <a:t>“</a:t>
            </a:r>
            <a:r>
              <a:rPr lang="en-US" altLang="ja-JP" dirty="0">
                <a:latin typeface="Arial" charset="0"/>
              </a:rPr>
              <a:t>common knowledge</a:t>
            </a:r>
            <a:r>
              <a:rPr lang="ja-JP" altLang="en-US">
                <a:latin typeface="Arial" charset="0"/>
              </a:rPr>
              <a:t>”</a:t>
            </a:r>
            <a:r>
              <a:rPr lang="en-US" altLang="ja-JP" dirty="0">
                <a:latin typeface="Arial" charset="0"/>
              </a:rPr>
              <a:t>) is accepted</a:t>
            </a:r>
          </a:p>
          <a:p>
            <a:pPr lvl="1"/>
            <a:r>
              <a:rPr lang="en-US" dirty="0">
                <a:latin typeface="Arial" charset="0"/>
              </a:rPr>
              <a:t>e.g., what is a saving bank account in a given banking environment, </a:t>
            </a:r>
          </a:p>
          <a:p>
            <a:r>
              <a:rPr lang="en-US" dirty="0">
                <a:latin typeface="Arial" charset="0"/>
              </a:rPr>
              <a:t>Responsibility of users and software engineers to determine what is </a:t>
            </a:r>
            <a:r>
              <a:rPr lang="en-US" dirty="0" smtClean="0">
                <a:latin typeface="Arial" charset="0"/>
              </a:rPr>
              <a:t>acceptable.</a:t>
            </a:r>
            <a:endParaRPr lang="en-US" dirty="0">
              <a:latin typeface="Arial" charset="0"/>
            </a:endParaRPr>
          </a:p>
          <a:p>
            <a:endParaRPr lang="en-US" dirty="0">
              <a:latin typeface="Arial"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Footer Placeholder 4"/>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a:latin typeface="Arial" charset="0"/>
              </a:rPr>
              <a:t>SYSC-3120 — Software Requirements Engineering</a:t>
            </a:r>
          </a:p>
        </p:txBody>
      </p:sp>
      <p:sp>
        <p:nvSpPr>
          <p:cNvPr id="73730" name="Slide Number Placeholder 5"/>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EA2C4F44-ACB3-F94E-AAF3-B4B8BDC0646E}" type="slidenum">
              <a:rPr lang="en-US" sz="1200">
                <a:latin typeface="Arial" charset="0"/>
              </a:rPr>
              <a:pPr/>
              <a:t>33</a:t>
            </a:fld>
            <a:endParaRPr lang="en-US" sz="1200">
              <a:latin typeface="Arial" charset="0"/>
            </a:endParaRPr>
          </a:p>
        </p:txBody>
      </p:sp>
      <p:sp>
        <p:nvSpPr>
          <p:cNvPr id="73731" name="Rectangle 2"/>
          <p:cNvSpPr>
            <a:spLocks noGrp="1" noChangeArrowheads="1"/>
          </p:cNvSpPr>
          <p:nvPr>
            <p:ph type="title"/>
          </p:nvPr>
        </p:nvSpPr>
        <p:spPr/>
        <p:txBody>
          <a:bodyPr/>
          <a:lstStyle/>
          <a:p>
            <a:r>
              <a:rPr lang="en-US" dirty="0">
                <a:latin typeface="Arial" charset="0"/>
              </a:rPr>
              <a:t>NF Requirements </a:t>
            </a:r>
            <a:r>
              <a:rPr lang="en-US" dirty="0" smtClean="0">
                <a:latin typeface="Arial" charset="0"/>
              </a:rPr>
              <a:t>Metrics examples</a:t>
            </a:r>
            <a:endParaRPr lang="en-US" dirty="0">
              <a:latin typeface="Arial" charset="0"/>
            </a:endParaRPr>
          </a:p>
        </p:txBody>
      </p:sp>
      <p:sp>
        <p:nvSpPr>
          <p:cNvPr id="73732" name="Rectangle 3"/>
          <p:cNvSpPr>
            <a:spLocks noGrp="1" noChangeArrowheads="1"/>
          </p:cNvSpPr>
          <p:nvPr>
            <p:ph type="body" sz="half" idx="1"/>
          </p:nvPr>
        </p:nvSpPr>
        <p:spPr>
          <a:xfrm>
            <a:off x="685800" y="1295400"/>
            <a:ext cx="2057400" cy="4800600"/>
          </a:xfrm>
        </p:spPr>
        <p:txBody>
          <a:bodyPr/>
          <a:lstStyle/>
          <a:p>
            <a:pPr>
              <a:buFontTx/>
              <a:buNone/>
            </a:pPr>
            <a:r>
              <a:rPr lang="en-US" sz="2000">
                <a:latin typeface="Arial" charset="0"/>
              </a:rPr>
              <a:t>Property</a:t>
            </a:r>
          </a:p>
          <a:p>
            <a:r>
              <a:rPr lang="en-US" sz="1800">
                <a:latin typeface="Arial" charset="0"/>
              </a:rPr>
              <a:t>Speed</a:t>
            </a:r>
          </a:p>
          <a:p>
            <a:pPr>
              <a:spcBef>
                <a:spcPct val="170000"/>
              </a:spcBef>
            </a:pPr>
            <a:r>
              <a:rPr lang="en-US" sz="1800">
                <a:latin typeface="Arial" charset="0"/>
              </a:rPr>
              <a:t>Size</a:t>
            </a:r>
          </a:p>
          <a:p>
            <a:pPr>
              <a:spcBef>
                <a:spcPct val="90000"/>
              </a:spcBef>
            </a:pPr>
            <a:r>
              <a:rPr lang="en-US" sz="1800">
                <a:latin typeface="Arial" charset="0"/>
              </a:rPr>
              <a:t>Ease of use</a:t>
            </a:r>
          </a:p>
          <a:p>
            <a:pPr>
              <a:spcBef>
                <a:spcPct val="100000"/>
              </a:spcBef>
            </a:pPr>
            <a:r>
              <a:rPr lang="en-US" sz="1800">
                <a:latin typeface="Arial" charset="0"/>
              </a:rPr>
              <a:t>Reliability</a:t>
            </a:r>
          </a:p>
          <a:p>
            <a:pPr>
              <a:spcBef>
                <a:spcPct val="290000"/>
              </a:spcBef>
            </a:pPr>
            <a:r>
              <a:rPr lang="en-US" sz="1800">
                <a:latin typeface="Arial" charset="0"/>
              </a:rPr>
              <a:t>Robustness</a:t>
            </a:r>
          </a:p>
          <a:p>
            <a:pPr>
              <a:spcBef>
                <a:spcPct val="200000"/>
              </a:spcBef>
            </a:pPr>
            <a:r>
              <a:rPr lang="en-US" sz="1800">
                <a:latin typeface="Arial" charset="0"/>
              </a:rPr>
              <a:t>Portability</a:t>
            </a:r>
          </a:p>
        </p:txBody>
      </p:sp>
      <p:sp>
        <p:nvSpPr>
          <p:cNvPr id="73733" name="Rectangle 4"/>
          <p:cNvSpPr>
            <a:spLocks noGrp="1" noChangeArrowheads="1"/>
          </p:cNvSpPr>
          <p:nvPr>
            <p:ph type="body" sz="half" idx="2"/>
          </p:nvPr>
        </p:nvSpPr>
        <p:spPr>
          <a:xfrm>
            <a:off x="3276600" y="1295400"/>
            <a:ext cx="5181600" cy="4800600"/>
          </a:xfrm>
        </p:spPr>
        <p:txBody>
          <a:bodyPr/>
          <a:lstStyle/>
          <a:p>
            <a:pPr>
              <a:lnSpc>
                <a:spcPct val="90000"/>
              </a:lnSpc>
              <a:buFontTx/>
              <a:buNone/>
            </a:pPr>
            <a:r>
              <a:rPr lang="en-US" sz="2000">
                <a:latin typeface="Arial" charset="0"/>
              </a:rPr>
              <a:t>Metric</a:t>
            </a:r>
          </a:p>
          <a:p>
            <a:pPr>
              <a:lnSpc>
                <a:spcPct val="90000"/>
              </a:lnSpc>
            </a:pPr>
            <a:r>
              <a:rPr lang="en-US" sz="1600">
                <a:latin typeface="Arial" charset="0"/>
              </a:rPr>
              <a:t>Process transactions per second</a:t>
            </a:r>
          </a:p>
          <a:p>
            <a:pPr>
              <a:lnSpc>
                <a:spcPct val="90000"/>
              </a:lnSpc>
            </a:pPr>
            <a:r>
              <a:rPr lang="en-US" sz="1600">
                <a:latin typeface="Arial" charset="0"/>
              </a:rPr>
              <a:t>User/event response time</a:t>
            </a:r>
          </a:p>
          <a:p>
            <a:pPr>
              <a:lnSpc>
                <a:spcPct val="90000"/>
              </a:lnSpc>
            </a:pPr>
            <a:r>
              <a:rPr lang="en-US" sz="1600">
                <a:latin typeface="Arial" charset="0"/>
              </a:rPr>
              <a:t>Screen refresh time</a:t>
            </a:r>
          </a:p>
          <a:p>
            <a:pPr>
              <a:lnSpc>
                <a:spcPct val="90000"/>
              </a:lnSpc>
            </a:pPr>
            <a:r>
              <a:rPr lang="en-US" sz="1600">
                <a:latin typeface="Arial" charset="0"/>
              </a:rPr>
              <a:t>K Bytes</a:t>
            </a:r>
          </a:p>
          <a:p>
            <a:pPr>
              <a:lnSpc>
                <a:spcPct val="90000"/>
              </a:lnSpc>
            </a:pPr>
            <a:r>
              <a:rPr lang="en-US" sz="1600">
                <a:latin typeface="Arial" charset="0"/>
              </a:rPr>
              <a:t>Number of RAM chips</a:t>
            </a:r>
          </a:p>
          <a:p>
            <a:pPr>
              <a:lnSpc>
                <a:spcPct val="90000"/>
              </a:lnSpc>
            </a:pPr>
            <a:r>
              <a:rPr lang="en-US" sz="1600">
                <a:latin typeface="Arial" charset="0"/>
              </a:rPr>
              <a:t>Training time</a:t>
            </a:r>
          </a:p>
          <a:p>
            <a:pPr>
              <a:lnSpc>
                <a:spcPct val="90000"/>
              </a:lnSpc>
            </a:pPr>
            <a:r>
              <a:rPr lang="en-US" sz="1600">
                <a:latin typeface="Arial" charset="0"/>
              </a:rPr>
              <a:t>Number of help frames</a:t>
            </a:r>
          </a:p>
          <a:p>
            <a:pPr>
              <a:lnSpc>
                <a:spcPct val="90000"/>
              </a:lnSpc>
            </a:pPr>
            <a:r>
              <a:rPr lang="en-US" sz="1600">
                <a:latin typeface="Arial" charset="0"/>
              </a:rPr>
              <a:t>Mean time between failure (MTBF)</a:t>
            </a:r>
          </a:p>
          <a:p>
            <a:pPr>
              <a:lnSpc>
                <a:spcPct val="90000"/>
              </a:lnSpc>
            </a:pPr>
            <a:r>
              <a:rPr lang="en-US" sz="1600">
                <a:latin typeface="Arial" charset="0"/>
              </a:rPr>
              <a:t>Probability of unavailability</a:t>
            </a:r>
          </a:p>
          <a:p>
            <a:pPr>
              <a:lnSpc>
                <a:spcPct val="90000"/>
              </a:lnSpc>
            </a:pPr>
            <a:r>
              <a:rPr lang="en-US" sz="1600">
                <a:latin typeface="Arial" charset="0"/>
              </a:rPr>
              <a:t>Rate of failure occurrence</a:t>
            </a:r>
          </a:p>
          <a:p>
            <a:pPr>
              <a:lnSpc>
                <a:spcPct val="90000"/>
              </a:lnSpc>
            </a:pPr>
            <a:r>
              <a:rPr lang="en-US" sz="1600">
                <a:latin typeface="Arial" charset="0"/>
              </a:rPr>
              <a:t>Availability</a:t>
            </a:r>
          </a:p>
          <a:p>
            <a:pPr>
              <a:lnSpc>
                <a:spcPct val="90000"/>
              </a:lnSpc>
            </a:pPr>
            <a:r>
              <a:rPr lang="en-US" sz="1600">
                <a:latin typeface="Arial" charset="0"/>
              </a:rPr>
              <a:t>Time to restart after failure</a:t>
            </a:r>
          </a:p>
          <a:p>
            <a:pPr>
              <a:lnSpc>
                <a:spcPct val="90000"/>
              </a:lnSpc>
            </a:pPr>
            <a:r>
              <a:rPr lang="en-US" sz="1600">
                <a:latin typeface="Arial" charset="0"/>
              </a:rPr>
              <a:t>Percentage of events causing failure</a:t>
            </a:r>
          </a:p>
          <a:p>
            <a:pPr>
              <a:lnSpc>
                <a:spcPct val="90000"/>
              </a:lnSpc>
            </a:pPr>
            <a:r>
              <a:rPr lang="en-US" sz="1600">
                <a:latin typeface="Arial" charset="0"/>
              </a:rPr>
              <a:t>Probability of data corruption on failure</a:t>
            </a:r>
          </a:p>
          <a:p>
            <a:pPr>
              <a:lnSpc>
                <a:spcPct val="90000"/>
              </a:lnSpc>
            </a:pPr>
            <a:r>
              <a:rPr lang="en-US" sz="1600">
                <a:latin typeface="Arial" charset="0"/>
              </a:rPr>
              <a:t>Percentage of target dependent statements</a:t>
            </a:r>
          </a:p>
          <a:p>
            <a:pPr>
              <a:lnSpc>
                <a:spcPct val="90000"/>
              </a:lnSpc>
            </a:pPr>
            <a:r>
              <a:rPr lang="en-US" sz="1600">
                <a:latin typeface="Arial" charset="0"/>
              </a:rPr>
              <a:t>Number of target systems</a:t>
            </a:r>
          </a:p>
        </p:txBody>
      </p:sp>
      <p:sp>
        <p:nvSpPr>
          <p:cNvPr id="2" name="TextBox 1"/>
          <p:cNvSpPr txBox="1"/>
          <p:nvPr/>
        </p:nvSpPr>
        <p:spPr>
          <a:xfrm>
            <a:off x="5795963" y="2276475"/>
            <a:ext cx="3097212" cy="831850"/>
          </a:xfrm>
          <a:prstGeom prst="rect">
            <a:avLst/>
          </a:prstGeom>
          <a:noFill/>
        </p:spPr>
        <p:txBody>
          <a:bodyPr>
            <a:spAutoFit/>
          </a:bodyPr>
          <a:lstStyle/>
          <a:p>
            <a:pPr>
              <a:defRPr/>
            </a:pPr>
            <a:r>
              <a:rPr lang="en-US" sz="1600" dirty="0">
                <a:solidFill>
                  <a:srgbClr val="FF0000"/>
                </a:solidFill>
                <a:latin typeface="+mn-lt"/>
              </a:rPr>
              <a:t>Notice how each metric is a quantifiable amount – a number to be verified! Even portability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Footer Placeholder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a:latin typeface="Arial" charset="0"/>
              </a:rPr>
              <a:t>SYSC-3120 — Software Requirements Engineering</a:t>
            </a:r>
          </a:p>
        </p:txBody>
      </p:sp>
      <p:sp>
        <p:nvSpPr>
          <p:cNvPr id="75778"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7F9BDF77-B4EC-B849-805C-01B142EE28EF}" type="slidenum">
              <a:rPr lang="en-US" sz="1200">
                <a:latin typeface="Arial" charset="0"/>
              </a:rPr>
              <a:pPr/>
              <a:t>34</a:t>
            </a:fld>
            <a:endParaRPr lang="en-US" sz="1200">
              <a:latin typeface="Arial" charset="0"/>
            </a:endParaRPr>
          </a:p>
        </p:txBody>
      </p:sp>
      <p:sp>
        <p:nvSpPr>
          <p:cNvPr id="75779" name="Rectangle 2"/>
          <p:cNvSpPr>
            <a:spLocks noGrp="1" noChangeArrowheads="1"/>
          </p:cNvSpPr>
          <p:nvPr>
            <p:ph type="title"/>
          </p:nvPr>
        </p:nvSpPr>
        <p:spPr/>
        <p:txBody>
          <a:bodyPr/>
          <a:lstStyle/>
          <a:p>
            <a:r>
              <a:rPr lang="en-US">
                <a:latin typeface="Arial" charset="0"/>
              </a:rPr>
              <a:t>Software Requirements Elicitation and Specifications</a:t>
            </a:r>
          </a:p>
        </p:txBody>
      </p:sp>
      <p:sp>
        <p:nvSpPr>
          <p:cNvPr id="75780" name="Rectangle 3"/>
          <p:cNvSpPr>
            <a:spLocks noGrp="1" noChangeArrowheads="1"/>
          </p:cNvSpPr>
          <p:nvPr>
            <p:ph type="body" idx="1"/>
          </p:nvPr>
        </p:nvSpPr>
        <p:spPr/>
        <p:txBody>
          <a:bodyPr/>
          <a:lstStyle/>
          <a:p>
            <a:r>
              <a:rPr lang="en-US">
                <a:latin typeface="Arial" charset="0"/>
              </a:rPr>
              <a:t>Fundamentals</a:t>
            </a:r>
            <a:endParaRPr lang="en-US" sz="2400">
              <a:latin typeface="Arial" charset="0"/>
            </a:endParaRPr>
          </a:p>
          <a:p>
            <a:pPr lvl="1"/>
            <a:r>
              <a:rPr lang="en-US">
                <a:solidFill>
                  <a:schemeClr val="folHlink"/>
                </a:solidFill>
                <a:latin typeface="Arial" charset="0"/>
              </a:rPr>
              <a:t>Motivation and Goals</a:t>
            </a:r>
          </a:p>
          <a:p>
            <a:pPr lvl="1"/>
            <a:r>
              <a:rPr lang="en-US">
                <a:solidFill>
                  <a:schemeClr val="folHlink"/>
                </a:solidFill>
                <a:latin typeface="Arial" charset="0"/>
              </a:rPr>
              <a:t>Requirement Engineering</a:t>
            </a:r>
          </a:p>
          <a:p>
            <a:pPr lvl="1"/>
            <a:r>
              <a:rPr lang="en-US">
                <a:solidFill>
                  <a:schemeClr val="folHlink"/>
                </a:solidFill>
                <a:latin typeface="Arial" charset="0"/>
              </a:rPr>
              <a:t>Functional vs. Non-Functional</a:t>
            </a:r>
          </a:p>
          <a:p>
            <a:pPr lvl="1"/>
            <a:r>
              <a:rPr lang="en-US">
                <a:solidFill>
                  <a:schemeClr val="tx1"/>
                </a:solidFill>
                <a:latin typeface="Arial" charset="0"/>
              </a:rPr>
              <a:t>Defining Software </a:t>
            </a:r>
            <a:r>
              <a:rPr lang="en-US">
                <a:latin typeface="Arial" charset="0"/>
              </a:rPr>
              <a:t>System Scope</a:t>
            </a:r>
          </a:p>
          <a:p>
            <a:pPr lvl="1"/>
            <a:r>
              <a:rPr lang="en-US">
                <a:solidFill>
                  <a:schemeClr val="folHlink"/>
                </a:solidFill>
                <a:latin typeface="Arial" charset="0"/>
              </a:rPr>
              <a:t>Specifying a Use Case</a:t>
            </a:r>
          </a:p>
          <a:p>
            <a:pPr lvl="1"/>
            <a:r>
              <a:rPr lang="en-US">
                <a:solidFill>
                  <a:schemeClr val="folHlink"/>
                </a:solidFill>
                <a:latin typeface="Arial" charset="0"/>
              </a:rPr>
              <a:t>Use case relationships</a:t>
            </a:r>
          </a:p>
          <a:p>
            <a:pPr lvl="1"/>
            <a:r>
              <a:rPr lang="en-US">
                <a:solidFill>
                  <a:schemeClr val="folHlink"/>
                </a:solidFill>
                <a:latin typeface="Arial" charset="0"/>
              </a:rPr>
              <a:t>Pitfalls</a:t>
            </a:r>
          </a:p>
          <a:p>
            <a:r>
              <a:rPr lang="en-US">
                <a:solidFill>
                  <a:schemeClr val="folHlink"/>
                </a:solidFill>
                <a:latin typeface="Arial" charset="0"/>
              </a:rPr>
              <a:t>Requirements Elicitation Process</a:t>
            </a:r>
          </a:p>
          <a:p>
            <a:pPr lvl="1">
              <a:buFontTx/>
              <a:buNone/>
            </a:pPr>
            <a:r>
              <a:rPr lang="en-US">
                <a:solidFill>
                  <a:schemeClr val="folHlink"/>
                </a:solidFill>
                <a:latin typeface="Arial" charset="0"/>
              </a:rPr>
              <a:t>	(Requirements Elicitation Based on Use Cases and Scenarios (from Bruegge and Dutoit, 2000))</a:t>
            </a:r>
          </a:p>
          <a:p>
            <a:r>
              <a:rPr lang="en-US">
                <a:solidFill>
                  <a:schemeClr val="folHlink"/>
                </a:solidFill>
                <a:latin typeface="Arial" charset="0"/>
              </a:rPr>
              <a:t>Documentation</a:t>
            </a:r>
            <a:endParaRPr lang="en-US" sz="2400">
              <a:solidFill>
                <a:schemeClr val="folHlink"/>
              </a:solidFill>
              <a:latin typeface="Arial" charset="0"/>
            </a:endParaRPr>
          </a:p>
          <a:p>
            <a:pPr>
              <a:buFontTx/>
              <a:buNone/>
            </a:pPr>
            <a:endParaRPr lang="en-US" sz="2400">
              <a:solidFill>
                <a:schemeClr val="folHlink"/>
              </a:solidFill>
              <a:latin typeface="Arial"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Footer Placeholder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a:latin typeface="Arial" charset="0"/>
              </a:rPr>
              <a:t>SYSC-3120 — Software Requirements Engineering</a:t>
            </a:r>
          </a:p>
        </p:txBody>
      </p:sp>
      <p:sp>
        <p:nvSpPr>
          <p:cNvPr id="77826"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5DAC3149-1F75-BC4B-9686-9B4676263E16}" type="slidenum">
              <a:rPr lang="en-US" sz="1200">
                <a:latin typeface="Arial" charset="0"/>
              </a:rPr>
              <a:pPr/>
              <a:t>35</a:t>
            </a:fld>
            <a:endParaRPr lang="en-US" sz="1200">
              <a:latin typeface="Arial" charset="0"/>
            </a:endParaRPr>
          </a:p>
        </p:txBody>
      </p:sp>
      <p:sp>
        <p:nvSpPr>
          <p:cNvPr id="77827" name="Rectangle 2"/>
          <p:cNvSpPr>
            <a:spLocks noGrp="1" noChangeArrowheads="1"/>
          </p:cNvSpPr>
          <p:nvPr>
            <p:ph type="title"/>
          </p:nvPr>
        </p:nvSpPr>
        <p:spPr/>
        <p:txBody>
          <a:bodyPr/>
          <a:lstStyle/>
          <a:p>
            <a:r>
              <a:rPr lang="en-US">
                <a:latin typeface="Arial" charset="0"/>
              </a:rPr>
              <a:t>Defining the Software System Scope</a:t>
            </a:r>
          </a:p>
        </p:txBody>
      </p:sp>
      <p:sp>
        <p:nvSpPr>
          <p:cNvPr id="77828" name="Rectangle 3"/>
          <p:cNvSpPr>
            <a:spLocks noGrp="1" noChangeArrowheads="1"/>
          </p:cNvSpPr>
          <p:nvPr>
            <p:ph type="body" idx="1"/>
          </p:nvPr>
        </p:nvSpPr>
        <p:spPr/>
        <p:txBody>
          <a:bodyPr/>
          <a:lstStyle/>
          <a:p>
            <a:r>
              <a:rPr lang="en-US">
                <a:latin typeface="Arial" charset="0"/>
              </a:rPr>
              <a:t>VERY important decision, huge consequences if wrong</a:t>
            </a:r>
          </a:p>
          <a:p>
            <a:r>
              <a:rPr lang="en-US">
                <a:latin typeface="Arial" charset="0"/>
              </a:rPr>
              <a:t>System Boundary: define activities and data IN the system</a:t>
            </a:r>
          </a:p>
          <a:p>
            <a:r>
              <a:rPr lang="en-US">
                <a:latin typeface="Arial" charset="0"/>
              </a:rPr>
              <a:t>Fundamental questions: </a:t>
            </a:r>
          </a:p>
          <a:p>
            <a:pPr lvl="1"/>
            <a:r>
              <a:rPr lang="en-US">
                <a:latin typeface="Arial" charset="0"/>
              </a:rPr>
              <a:t>What/who triggers the behaviour expected from the software?</a:t>
            </a:r>
          </a:p>
          <a:p>
            <a:pPr lvl="1"/>
            <a:r>
              <a:rPr lang="en-US">
                <a:latin typeface="Arial" charset="0"/>
              </a:rPr>
              <a:t>Should we implement the requirements or is the requested functionality a responsibility of another system or a human?</a:t>
            </a:r>
          </a:p>
          <a:p>
            <a:r>
              <a:rPr lang="en-US">
                <a:latin typeface="Arial" charset="0"/>
              </a:rPr>
              <a:t>We need to know the context in which a system operates</a:t>
            </a:r>
          </a:p>
          <a:p>
            <a:r>
              <a:rPr lang="en-US">
                <a:latin typeface="Arial" charset="0"/>
              </a:rPr>
              <a:t>External entities: </a:t>
            </a:r>
          </a:p>
          <a:p>
            <a:pPr lvl="1"/>
            <a:r>
              <a:rPr lang="en-US">
                <a:latin typeface="Arial" charset="0"/>
              </a:rPr>
              <a:t>other systems, organizations, people, machines, device (sensor, actuator), etc. that expect services/data from us or provide services to us</a:t>
            </a:r>
          </a:p>
          <a:p>
            <a:r>
              <a:rPr lang="en-US">
                <a:latin typeface="Arial" charset="0"/>
              </a:rPr>
              <a:t>Input/Output data flows from/to external entities</a:t>
            </a:r>
          </a:p>
          <a:p>
            <a:endParaRPr lang="en-US">
              <a:latin typeface="Arial"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Footer Placeholder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a:latin typeface="Arial" charset="0"/>
              </a:rPr>
              <a:t>SYSC-3120 — Software Requirements Engineering</a:t>
            </a:r>
          </a:p>
        </p:txBody>
      </p:sp>
      <p:sp>
        <p:nvSpPr>
          <p:cNvPr id="79874"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85A4A143-4ECC-BF43-A4AF-1100170A146C}" type="slidenum">
              <a:rPr lang="en-US" sz="1200">
                <a:latin typeface="Arial" charset="0"/>
              </a:rPr>
              <a:pPr/>
              <a:t>36</a:t>
            </a:fld>
            <a:endParaRPr lang="en-US" sz="1200">
              <a:latin typeface="Arial" charset="0"/>
            </a:endParaRPr>
          </a:p>
        </p:txBody>
      </p:sp>
      <p:sp>
        <p:nvSpPr>
          <p:cNvPr id="79875" name="Rectangle 2"/>
          <p:cNvSpPr>
            <a:spLocks noGrp="1" noChangeArrowheads="1"/>
          </p:cNvSpPr>
          <p:nvPr>
            <p:ph type="title"/>
          </p:nvPr>
        </p:nvSpPr>
        <p:spPr/>
        <p:txBody>
          <a:bodyPr/>
          <a:lstStyle/>
          <a:p>
            <a:r>
              <a:rPr lang="en-US">
                <a:latin typeface="Arial" charset="0"/>
              </a:rPr>
              <a:t>Scope Example</a:t>
            </a:r>
          </a:p>
        </p:txBody>
      </p:sp>
      <p:sp>
        <p:nvSpPr>
          <p:cNvPr id="79876" name="Rectangle 3"/>
          <p:cNvSpPr>
            <a:spLocks noGrp="1" noChangeArrowheads="1"/>
          </p:cNvSpPr>
          <p:nvPr>
            <p:ph type="body" idx="1"/>
          </p:nvPr>
        </p:nvSpPr>
        <p:spPr>
          <a:xfrm>
            <a:off x="323528" y="1295400"/>
            <a:ext cx="8496944" cy="4800600"/>
          </a:xfrm>
        </p:spPr>
        <p:txBody>
          <a:bodyPr/>
          <a:lstStyle/>
          <a:p>
            <a:pPr>
              <a:lnSpc>
                <a:spcPct val="90000"/>
              </a:lnSpc>
            </a:pPr>
            <a:r>
              <a:rPr lang="en-US" dirty="0">
                <a:latin typeface="Arial" charset="0"/>
              </a:rPr>
              <a:t>Web-based store: The system allows the purchase of items over the web. When a purchase it made, inventory is checked and updated and the total cost is computed. Because it is web-based,  foreign purchases may be made, requiring the cost to be computed in the foreign currency using that day</a:t>
            </a:r>
            <a:r>
              <a:rPr lang="ja-JP" altLang="en-US">
                <a:latin typeface="Arial" charset="0"/>
              </a:rPr>
              <a:t>’</a:t>
            </a:r>
            <a:r>
              <a:rPr lang="en-US" altLang="ja-JP" dirty="0">
                <a:latin typeface="Arial" charset="0"/>
              </a:rPr>
              <a:t>s currency exchange rate.</a:t>
            </a:r>
          </a:p>
          <a:p>
            <a:pPr>
              <a:lnSpc>
                <a:spcPct val="90000"/>
              </a:lnSpc>
            </a:pPr>
            <a:endParaRPr lang="en-US" dirty="0">
              <a:latin typeface="Arial" charset="0"/>
            </a:endParaRPr>
          </a:p>
          <a:p>
            <a:pPr>
              <a:lnSpc>
                <a:spcPct val="90000"/>
              </a:lnSpc>
            </a:pPr>
            <a:r>
              <a:rPr lang="en-US" dirty="0">
                <a:latin typeface="Arial" charset="0"/>
              </a:rPr>
              <a:t>Two databases can be envisioned:</a:t>
            </a:r>
          </a:p>
          <a:p>
            <a:pPr lvl="1">
              <a:lnSpc>
                <a:spcPct val="90000"/>
              </a:lnSpc>
            </a:pPr>
            <a:r>
              <a:rPr lang="en-US" dirty="0">
                <a:latin typeface="Arial" charset="0"/>
              </a:rPr>
              <a:t>Inventory/price database:  For each item, number available and price</a:t>
            </a:r>
          </a:p>
          <a:p>
            <a:pPr lvl="1">
              <a:lnSpc>
                <a:spcPct val="90000"/>
              </a:lnSpc>
            </a:pPr>
            <a:r>
              <a:rPr lang="en-US" dirty="0">
                <a:latin typeface="Arial" charset="0"/>
              </a:rPr>
              <a:t>Google</a:t>
            </a:r>
            <a:r>
              <a:rPr lang="ja-JP" altLang="en-US">
                <a:latin typeface="Arial" charset="0"/>
              </a:rPr>
              <a:t>’</a:t>
            </a:r>
            <a:r>
              <a:rPr lang="en-US" altLang="ja-JP" dirty="0">
                <a:latin typeface="Arial" charset="0"/>
              </a:rPr>
              <a:t>s currency exchange database</a:t>
            </a:r>
          </a:p>
          <a:p>
            <a:pPr>
              <a:lnSpc>
                <a:spcPct val="90000"/>
              </a:lnSpc>
            </a:pPr>
            <a:endParaRPr lang="en-US" dirty="0">
              <a:latin typeface="Arial" charset="0"/>
            </a:endParaRPr>
          </a:p>
          <a:p>
            <a:pPr>
              <a:lnSpc>
                <a:spcPct val="90000"/>
              </a:lnSpc>
            </a:pPr>
            <a:r>
              <a:rPr lang="en-US" dirty="0">
                <a:latin typeface="Arial" charset="0"/>
              </a:rPr>
              <a:t>Question: Define the scope of the system. In particular, are the databases inside or outside the system </a:t>
            </a:r>
            <a:r>
              <a:rPr lang="en-US" dirty="0" smtClean="0">
                <a:latin typeface="Arial" charset="0"/>
              </a:rPr>
              <a:t>? Answer:</a:t>
            </a:r>
          </a:p>
          <a:p>
            <a:pPr lvl="1">
              <a:lnSpc>
                <a:spcPct val="90000"/>
              </a:lnSpc>
            </a:pPr>
            <a:r>
              <a:rPr lang="en-US" dirty="0" smtClean="0">
                <a:latin typeface="Arial" charset="0"/>
              </a:rPr>
              <a:t>Google</a:t>
            </a:r>
            <a:r>
              <a:rPr lang="ja-JP" altLang="en-US" smtClean="0">
                <a:latin typeface="Arial" charset="0"/>
              </a:rPr>
              <a:t>’</a:t>
            </a:r>
            <a:r>
              <a:rPr lang="en-US" altLang="ja-JP" dirty="0" smtClean="0">
                <a:latin typeface="Arial" charset="0"/>
              </a:rPr>
              <a:t>s currency exchange database  is outside the system (i.e., an actor)</a:t>
            </a:r>
          </a:p>
          <a:p>
            <a:pPr lvl="1">
              <a:lnSpc>
                <a:spcPct val="90000"/>
              </a:lnSpc>
            </a:pPr>
            <a:r>
              <a:rPr lang="en-US" dirty="0" smtClean="0">
                <a:latin typeface="Arial" charset="0"/>
              </a:rPr>
              <a:t>Inventory/price database is internal </a:t>
            </a:r>
          </a:p>
          <a:p>
            <a:pPr lvl="2">
              <a:lnSpc>
                <a:spcPct val="90000"/>
              </a:lnSpc>
            </a:pPr>
            <a:r>
              <a:rPr lang="en-US" dirty="0" smtClean="0">
                <a:latin typeface="Arial" charset="0"/>
              </a:rPr>
              <a:t>however, the DBMS used to implement it is not part of the system, </a:t>
            </a:r>
          </a:p>
          <a:p>
            <a:pPr lvl="2">
              <a:lnSpc>
                <a:spcPct val="90000"/>
              </a:lnSpc>
            </a:pPr>
            <a:r>
              <a:rPr lang="en-US" dirty="0" smtClean="0">
                <a:latin typeface="Arial" charset="0"/>
              </a:rPr>
              <a:t>only the schema definition and DB queries are part of the system.</a:t>
            </a:r>
          </a:p>
          <a:p>
            <a:pPr lvl="1">
              <a:lnSpc>
                <a:spcPct val="90000"/>
              </a:lnSpc>
            </a:pPr>
            <a:endParaRPr lang="en-US" dirty="0">
              <a:latin typeface="Arial" charset="0"/>
            </a:endParaRPr>
          </a:p>
          <a:p>
            <a:pPr>
              <a:lnSpc>
                <a:spcPct val="90000"/>
              </a:lnSpc>
            </a:pPr>
            <a:endParaRPr lang="en-US" dirty="0">
              <a:latin typeface="Arial" charset="0"/>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p:txBody>
          <a:bodyPr/>
          <a:lstStyle/>
          <a:p>
            <a:r>
              <a:rPr lang="en-US">
                <a:latin typeface="Arial" charset="0"/>
              </a:rPr>
              <a:t>Software System Scope in UML—Use Case Diagram</a:t>
            </a:r>
          </a:p>
        </p:txBody>
      </p:sp>
      <p:sp>
        <p:nvSpPr>
          <p:cNvPr id="4" name="Footer Placeholder 3"/>
          <p:cNvSpPr>
            <a:spLocks noGrp="1"/>
          </p:cNvSpPr>
          <p:nvPr>
            <p:ph type="ftr" sz="quarter" idx="10"/>
          </p:nvPr>
        </p:nvSpPr>
        <p:spPr/>
        <p:txBody>
          <a:bodyPr/>
          <a:lstStyle/>
          <a:p>
            <a:pPr>
              <a:defRPr/>
            </a:pPr>
            <a:r>
              <a:rPr lang="en-US"/>
              <a:t>SYSC-3120 — Software Requirements Engineering</a:t>
            </a:r>
          </a:p>
        </p:txBody>
      </p:sp>
      <p:sp>
        <p:nvSpPr>
          <p:cNvPr id="5" name="Slide Number Placeholder 4"/>
          <p:cNvSpPr>
            <a:spLocks noGrp="1"/>
          </p:cNvSpPr>
          <p:nvPr>
            <p:ph type="sldNum" sz="quarter" idx="11"/>
          </p:nvPr>
        </p:nvSpPr>
        <p:spPr/>
        <p:txBody>
          <a:bodyPr/>
          <a:lstStyle/>
          <a:p>
            <a:pPr>
              <a:defRPr/>
            </a:pPr>
            <a:fld id="{A3BE9D7C-4709-1546-91DF-35EF7F8CA9CD}" type="slidenum">
              <a:rPr lang="en-US" smtClean="0"/>
              <a:pPr>
                <a:defRPr/>
              </a:pPr>
              <a:t>37</a:t>
            </a:fld>
            <a:endParaRPr lang="en-US" dirty="0"/>
          </a:p>
        </p:txBody>
      </p:sp>
      <p:grpSp>
        <p:nvGrpSpPr>
          <p:cNvPr id="81924" name="Group 4"/>
          <p:cNvGrpSpPr>
            <a:grpSpLocks/>
          </p:cNvGrpSpPr>
          <p:nvPr/>
        </p:nvGrpSpPr>
        <p:grpSpPr bwMode="auto">
          <a:xfrm>
            <a:off x="684213" y="1484313"/>
            <a:ext cx="7745412" cy="3951287"/>
            <a:chOff x="431" y="1096"/>
            <a:chExt cx="4879" cy="2489"/>
          </a:xfrm>
        </p:grpSpPr>
        <p:sp>
          <p:nvSpPr>
            <p:cNvPr id="81927" name="Rectangle 5"/>
            <p:cNvSpPr>
              <a:spLocks noChangeAspect="1" noChangeArrowheads="1"/>
            </p:cNvSpPr>
            <p:nvPr/>
          </p:nvSpPr>
          <p:spPr bwMode="auto">
            <a:xfrm>
              <a:off x="2347" y="1747"/>
              <a:ext cx="2855" cy="1306"/>
            </a:xfrm>
            <a:prstGeom prst="rect">
              <a:avLst/>
            </a:prstGeom>
            <a:noFill/>
            <a:ln w="1905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81928" name="Rectangle 6"/>
            <p:cNvSpPr>
              <a:spLocks noChangeAspect="1" noChangeArrowheads="1"/>
            </p:cNvSpPr>
            <p:nvPr/>
          </p:nvSpPr>
          <p:spPr bwMode="auto">
            <a:xfrm>
              <a:off x="431" y="2911"/>
              <a:ext cx="820" cy="1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9" name="Rectangle 7"/>
            <p:cNvSpPr>
              <a:spLocks noChangeAspect="1" noChangeArrowheads="1"/>
            </p:cNvSpPr>
            <p:nvPr/>
          </p:nvSpPr>
          <p:spPr bwMode="auto">
            <a:xfrm>
              <a:off x="494" y="2915"/>
              <a:ext cx="838" cy="174"/>
            </a:xfrm>
            <a:prstGeom prst="rect">
              <a:avLst/>
            </a:prstGeom>
            <a:noFill/>
            <a:ln w="9525">
              <a:noFill/>
              <a:miter lim="800000"/>
              <a:headEnd/>
              <a:tailEnd/>
            </a:ln>
          </p:spPr>
          <p:txBody>
            <a:bodyPr wrap="none" lIns="0" tIns="0" rIns="0" bIns="0">
              <a:spAutoFit/>
            </a:bodyPr>
            <a:lstStyle/>
            <a:p>
              <a:pPr algn="ctr" eaLnBrk="1" hangingPunct="1">
                <a:spcBef>
                  <a:spcPct val="50000"/>
                </a:spcBef>
                <a:defRPr/>
              </a:pPr>
              <a:r>
                <a:rPr lang="en-GB" sz="1800">
                  <a:solidFill>
                    <a:srgbClr val="000000"/>
                  </a:solidFill>
                  <a:latin typeface="+mn-lt"/>
                </a:rPr>
                <a:t>Staff Contact</a:t>
              </a:r>
              <a:endParaRPr lang="en-GB" sz="1800">
                <a:latin typeface="+mn-lt"/>
              </a:endParaRPr>
            </a:p>
          </p:txBody>
        </p:sp>
        <p:sp>
          <p:nvSpPr>
            <p:cNvPr id="81930" name="Rectangle 8"/>
            <p:cNvSpPr>
              <a:spLocks noChangeAspect="1" noChangeArrowheads="1"/>
            </p:cNvSpPr>
            <p:nvPr/>
          </p:nvSpPr>
          <p:spPr bwMode="auto">
            <a:xfrm>
              <a:off x="1239" y="2915"/>
              <a:ext cx="36"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1" hangingPunct="1">
                <a:spcBef>
                  <a:spcPct val="50000"/>
                </a:spcBef>
              </a:pPr>
              <a:r>
                <a:rPr lang="en-GB" sz="1600">
                  <a:solidFill>
                    <a:srgbClr val="000000"/>
                  </a:solidFill>
                  <a:latin typeface="Arial" charset="0"/>
                </a:rPr>
                <a:t> </a:t>
              </a:r>
              <a:endParaRPr lang="en-GB" sz="1600">
                <a:latin typeface="Arial Unicode MS" charset="0"/>
              </a:endParaRPr>
            </a:p>
          </p:txBody>
        </p:sp>
        <p:sp>
          <p:nvSpPr>
            <p:cNvPr id="81931" name="Oval 9"/>
            <p:cNvSpPr>
              <a:spLocks noChangeAspect="1" noChangeArrowheads="1"/>
            </p:cNvSpPr>
            <p:nvPr/>
          </p:nvSpPr>
          <p:spPr bwMode="auto">
            <a:xfrm>
              <a:off x="2964" y="1901"/>
              <a:ext cx="1698" cy="922"/>
            </a:xfrm>
            <a:prstGeom prst="ellipse">
              <a:avLst/>
            </a:prstGeom>
            <a:noFill/>
            <a:ln w="190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81932" name="Rectangle 10"/>
            <p:cNvSpPr>
              <a:spLocks noChangeAspect="1" noChangeArrowheads="1"/>
            </p:cNvSpPr>
            <p:nvPr/>
          </p:nvSpPr>
          <p:spPr bwMode="auto">
            <a:xfrm>
              <a:off x="3320" y="2199"/>
              <a:ext cx="984" cy="1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81933" name="Rectangle 12"/>
            <p:cNvSpPr>
              <a:spLocks noChangeAspect="1" noChangeArrowheads="1"/>
            </p:cNvSpPr>
            <p:nvPr/>
          </p:nvSpPr>
          <p:spPr bwMode="auto">
            <a:xfrm>
              <a:off x="4232" y="2203"/>
              <a:ext cx="36"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1" hangingPunct="1">
                <a:spcBef>
                  <a:spcPct val="50000"/>
                </a:spcBef>
              </a:pPr>
              <a:r>
                <a:rPr lang="en-GB" sz="1600">
                  <a:solidFill>
                    <a:srgbClr val="000000"/>
                  </a:solidFill>
                  <a:latin typeface="Arial" charset="0"/>
                </a:rPr>
                <a:t> </a:t>
              </a:r>
              <a:endParaRPr lang="en-GB" sz="1600">
                <a:latin typeface="Arial Unicode MS" charset="0"/>
              </a:endParaRPr>
            </a:p>
          </p:txBody>
        </p:sp>
        <p:sp>
          <p:nvSpPr>
            <p:cNvPr id="81934" name="Rectangle 13"/>
            <p:cNvSpPr>
              <a:spLocks noChangeAspect="1" noChangeArrowheads="1"/>
            </p:cNvSpPr>
            <p:nvPr/>
          </p:nvSpPr>
          <p:spPr bwMode="auto">
            <a:xfrm>
              <a:off x="3546" y="2353"/>
              <a:ext cx="532" cy="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81935" name="Rectangle 15"/>
            <p:cNvSpPr>
              <a:spLocks noChangeAspect="1" noChangeArrowheads="1"/>
            </p:cNvSpPr>
            <p:nvPr/>
          </p:nvSpPr>
          <p:spPr bwMode="auto">
            <a:xfrm>
              <a:off x="3986" y="2357"/>
              <a:ext cx="36"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1" hangingPunct="1">
                <a:spcBef>
                  <a:spcPct val="50000"/>
                </a:spcBef>
              </a:pPr>
              <a:r>
                <a:rPr lang="en-GB" sz="1600">
                  <a:solidFill>
                    <a:srgbClr val="000000"/>
                  </a:solidFill>
                  <a:latin typeface="Arial" charset="0"/>
                </a:rPr>
                <a:t> </a:t>
              </a:r>
              <a:endParaRPr lang="en-GB" sz="1600">
                <a:latin typeface="Arial Unicode MS" charset="0"/>
              </a:endParaRPr>
            </a:p>
          </p:txBody>
        </p:sp>
        <p:sp>
          <p:nvSpPr>
            <p:cNvPr id="81936" name="Line 16"/>
            <p:cNvSpPr>
              <a:spLocks noChangeAspect="1" noChangeShapeType="1"/>
            </p:cNvSpPr>
            <p:nvPr/>
          </p:nvSpPr>
          <p:spPr bwMode="auto">
            <a:xfrm>
              <a:off x="1153" y="2361"/>
              <a:ext cx="1811" cy="2"/>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 name="Rectangle 17"/>
            <p:cNvSpPr>
              <a:spLocks noChangeAspect="1" noChangeArrowheads="1"/>
            </p:cNvSpPr>
            <p:nvPr/>
          </p:nvSpPr>
          <p:spPr bwMode="auto">
            <a:xfrm>
              <a:off x="3243" y="3353"/>
              <a:ext cx="2037" cy="174"/>
            </a:xfrm>
            <a:prstGeom prst="rect">
              <a:avLst/>
            </a:prstGeom>
            <a:noFill/>
            <a:ln w="9525">
              <a:noFill/>
              <a:miter lim="800000"/>
              <a:headEnd/>
              <a:tailEnd/>
            </a:ln>
          </p:spPr>
          <p:txBody>
            <a:bodyPr wrap="none" lIns="0" tIns="0" rIns="0" bIns="0">
              <a:spAutoFit/>
            </a:bodyPr>
            <a:lstStyle/>
            <a:p>
              <a:pPr algn="ctr" eaLnBrk="1" hangingPunct="1">
                <a:spcBef>
                  <a:spcPct val="50000"/>
                </a:spcBef>
                <a:defRPr/>
              </a:pPr>
              <a:r>
                <a:rPr lang="en-GB" sz="1800">
                  <a:solidFill>
                    <a:srgbClr val="000000"/>
                  </a:solidFill>
                  <a:latin typeface="+mn-lt"/>
                </a:rPr>
                <a:t>System or subsystem boundary</a:t>
              </a:r>
              <a:endParaRPr lang="en-GB" sz="1800">
                <a:latin typeface="+mn-lt"/>
              </a:endParaRPr>
            </a:p>
          </p:txBody>
        </p:sp>
        <p:sp>
          <p:nvSpPr>
            <p:cNvPr id="81938" name="Rectangle 18"/>
            <p:cNvSpPr>
              <a:spLocks noChangeAspect="1" noChangeArrowheads="1"/>
            </p:cNvSpPr>
            <p:nvPr/>
          </p:nvSpPr>
          <p:spPr bwMode="auto">
            <a:xfrm>
              <a:off x="5278" y="3353"/>
              <a:ext cx="32"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1" hangingPunct="1">
                <a:spcBef>
                  <a:spcPct val="50000"/>
                </a:spcBef>
              </a:pPr>
              <a:r>
                <a:rPr lang="en-GB" sz="1600">
                  <a:solidFill>
                    <a:srgbClr val="000000"/>
                  </a:solidFill>
                </a:rPr>
                <a:t> </a:t>
              </a:r>
              <a:endParaRPr lang="en-GB" sz="1600">
                <a:latin typeface="Arial Unicode MS" charset="0"/>
              </a:endParaRPr>
            </a:p>
          </p:txBody>
        </p:sp>
        <p:sp>
          <p:nvSpPr>
            <p:cNvPr id="21" name="Rectangle 19"/>
            <p:cNvSpPr>
              <a:spLocks noChangeAspect="1" noChangeArrowheads="1"/>
            </p:cNvSpPr>
            <p:nvPr/>
          </p:nvSpPr>
          <p:spPr bwMode="auto">
            <a:xfrm>
              <a:off x="1572" y="3411"/>
              <a:ext cx="347" cy="174"/>
            </a:xfrm>
            <a:prstGeom prst="rect">
              <a:avLst/>
            </a:prstGeom>
            <a:noFill/>
            <a:ln w="9525">
              <a:noFill/>
              <a:miter lim="800000"/>
              <a:headEnd/>
              <a:tailEnd/>
            </a:ln>
          </p:spPr>
          <p:txBody>
            <a:bodyPr wrap="none" lIns="0" tIns="0" rIns="0" bIns="0">
              <a:spAutoFit/>
            </a:bodyPr>
            <a:lstStyle/>
            <a:p>
              <a:pPr algn="ctr" eaLnBrk="1" hangingPunct="1">
                <a:spcBef>
                  <a:spcPct val="50000"/>
                </a:spcBef>
                <a:defRPr/>
              </a:pPr>
              <a:r>
                <a:rPr lang="en-GB" sz="1800">
                  <a:solidFill>
                    <a:srgbClr val="000000"/>
                  </a:solidFill>
                  <a:latin typeface="+mn-lt"/>
                </a:rPr>
                <a:t>Actor</a:t>
              </a:r>
              <a:endParaRPr lang="en-GB" sz="1800">
                <a:latin typeface="+mn-lt"/>
              </a:endParaRPr>
            </a:p>
          </p:txBody>
        </p:sp>
        <p:sp>
          <p:nvSpPr>
            <p:cNvPr id="81940" name="Rectangle 20"/>
            <p:cNvSpPr>
              <a:spLocks noChangeAspect="1" noChangeArrowheads="1"/>
            </p:cNvSpPr>
            <p:nvPr/>
          </p:nvSpPr>
          <p:spPr bwMode="auto">
            <a:xfrm>
              <a:off x="1885" y="3411"/>
              <a:ext cx="32"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1" hangingPunct="1">
                <a:spcBef>
                  <a:spcPct val="50000"/>
                </a:spcBef>
              </a:pPr>
              <a:r>
                <a:rPr lang="en-GB" sz="1600">
                  <a:solidFill>
                    <a:srgbClr val="000000"/>
                  </a:solidFill>
                </a:rPr>
                <a:t> </a:t>
              </a:r>
              <a:endParaRPr lang="en-GB" sz="1600">
                <a:latin typeface="Arial Unicode MS" charset="0"/>
              </a:endParaRPr>
            </a:p>
          </p:txBody>
        </p:sp>
        <p:sp>
          <p:nvSpPr>
            <p:cNvPr id="81941" name="Rectangle 22"/>
            <p:cNvSpPr>
              <a:spLocks noChangeAspect="1" noChangeArrowheads="1"/>
            </p:cNvSpPr>
            <p:nvPr/>
          </p:nvSpPr>
          <p:spPr bwMode="auto">
            <a:xfrm>
              <a:off x="4998" y="1323"/>
              <a:ext cx="32"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1" hangingPunct="1">
                <a:spcBef>
                  <a:spcPct val="50000"/>
                </a:spcBef>
              </a:pPr>
              <a:r>
                <a:rPr lang="en-GB" sz="1600">
                  <a:solidFill>
                    <a:srgbClr val="000000"/>
                  </a:solidFill>
                </a:rPr>
                <a:t> </a:t>
              </a:r>
              <a:endParaRPr lang="en-GB" sz="1600">
                <a:latin typeface="Arial Unicode MS" charset="0"/>
              </a:endParaRPr>
            </a:p>
          </p:txBody>
        </p:sp>
        <p:sp>
          <p:nvSpPr>
            <p:cNvPr id="25" name="Rectangle 23"/>
            <p:cNvSpPr>
              <a:spLocks noChangeAspect="1" noChangeArrowheads="1"/>
            </p:cNvSpPr>
            <p:nvPr/>
          </p:nvSpPr>
          <p:spPr bwMode="auto">
            <a:xfrm>
              <a:off x="1372" y="1096"/>
              <a:ext cx="1780" cy="453"/>
            </a:xfrm>
            <a:prstGeom prst="rect">
              <a:avLst/>
            </a:prstGeom>
            <a:noFill/>
            <a:ln w="9525">
              <a:noFill/>
              <a:miter lim="800000"/>
              <a:headEnd/>
              <a:tailEnd/>
            </a:ln>
          </p:spPr>
          <p:txBody>
            <a:bodyPr lIns="0" tIns="0" rIns="0" bIns="0"/>
            <a:lstStyle/>
            <a:p>
              <a:pPr algn="ctr" eaLnBrk="1" hangingPunct="1">
                <a:spcBef>
                  <a:spcPct val="50000"/>
                </a:spcBef>
                <a:defRPr/>
              </a:pPr>
              <a:r>
                <a:rPr lang="en-GB" sz="1800" dirty="0">
                  <a:solidFill>
                    <a:srgbClr val="000000"/>
                  </a:solidFill>
                  <a:latin typeface="+mn-lt"/>
                </a:rPr>
                <a:t>Communication between the actor and the system</a:t>
              </a:r>
              <a:endParaRPr lang="en-GB" sz="1800" dirty="0">
                <a:latin typeface="+mn-lt"/>
              </a:endParaRPr>
            </a:p>
          </p:txBody>
        </p:sp>
        <p:sp>
          <p:nvSpPr>
            <p:cNvPr id="81943" name="Rectangle 25"/>
            <p:cNvSpPr>
              <a:spLocks noChangeAspect="1" noChangeArrowheads="1"/>
            </p:cNvSpPr>
            <p:nvPr/>
          </p:nvSpPr>
          <p:spPr bwMode="auto">
            <a:xfrm>
              <a:off x="3112" y="1465"/>
              <a:ext cx="32"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1" hangingPunct="1">
                <a:spcBef>
                  <a:spcPct val="50000"/>
                </a:spcBef>
              </a:pPr>
              <a:r>
                <a:rPr lang="en-GB" sz="1600">
                  <a:solidFill>
                    <a:srgbClr val="000000"/>
                  </a:solidFill>
                </a:rPr>
                <a:t> </a:t>
              </a:r>
              <a:endParaRPr lang="en-GB" sz="1600">
                <a:latin typeface="Arial Unicode MS" charset="0"/>
              </a:endParaRPr>
            </a:p>
          </p:txBody>
        </p:sp>
        <p:sp>
          <p:nvSpPr>
            <p:cNvPr id="81944" name="Line 26"/>
            <p:cNvSpPr>
              <a:spLocks noChangeAspect="1" noChangeShapeType="1"/>
            </p:cNvSpPr>
            <p:nvPr/>
          </p:nvSpPr>
          <p:spPr bwMode="auto">
            <a:xfrm flipV="1">
              <a:off x="859" y="2165"/>
              <a:ext cx="2" cy="308"/>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1945" name="Line 27"/>
            <p:cNvSpPr>
              <a:spLocks noChangeAspect="1" noChangeShapeType="1"/>
            </p:cNvSpPr>
            <p:nvPr/>
          </p:nvSpPr>
          <p:spPr bwMode="auto">
            <a:xfrm flipV="1">
              <a:off x="611" y="2269"/>
              <a:ext cx="500" cy="2"/>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81946" name="Group 28"/>
            <p:cNvGrpSpPr>
              <a:grpSpLocks noChangeAspect="1"/>
            </p:cNvGrpSpPr>
            <p:nvPr/>
          </p:nvGrpSpPr>
          <p:grpSpPr bwMode="auto">
            <a:xfrm>
              <a:off x="629" y="2473"/>
              <a:ext cx="464" cy="384"/>
              <a:chOff x="1180" y="1802"/>
              <a:chExt cx="232" cy="192"/>
            </a:xfrm>
          </p:grpSpPr>
          <p:sp>
            <p:nvSpPr>
              <p:cNvPr id="81951" name="Line 29"/>
              <p:cNvSpPr>
                <a:spLocks noChangeAspect="1" noChangeShapeType="1"/>
              </p:cNvSpPr>
              <p:nvPr/>
            </p:nvSpPr>
            <p:spPr bwMode="auto">
              <a:xfrm flipV="1">
                <a:off x="1180" y="1802"/>
                <a:ext cx="116" cy="192"/>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1952" name="Line 30"/>
              <p:cNvSpPr>
                <a:spLocks noChangeAspect="1" noChangeShapeType="1"/>
              </p:cNvSpPr>
              <p:nvPr/>
            </p:nvSpPr>
            <p:spPr bwMode="auto">
              <a:xfrm>
                <a:off x="1296" y="1802"/>
                <a:ext cx="116" cy="192"/>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81947" name="Oval 31"/>
            <p:cNvSpPr>
              <a:spLocks noChangeAspect="1" noChangeArrowheads="1"/>
            </p:cNvSpPr>
            <p:nvPr/>
          </p:nvSpPr>
          <p:spPr bwMode="auto">
            <a:xfrm>
              <a:off x="749" y="1947"/>
              <a:ext cx="224" cy="230"/>
            </a:xfrm>
            <a:prstGeom prst="ellipse">
              <a:avLst/>
            </a:prstGeom>
            <a:solidFill>
              <a:srgbClr val="FFFFFF"/>
            </a:solidFill>
            <a:ln w="19050">
              <a:solidFill>
                <a:srgbClr val="000000"/>
              </a:solidFill>
              <a:round/>
              <a:headEnd/>
              <a:tailEnd/>
            </a:ln>
          </p:spPr>
          <p:txBody>
            <a:bodyPr/>
            <a:lstStyle/>
            <a:p>
              <a:endParaRPr lang="en-US"/>
            </a:p>
          </p:txBody>
        </p:sp>
        <p:sp>
          <p:nvSpPr>
            <p:cNvPr id="81948" name="Line 32"/>
            <p:cNvSpPr>
              <a:spLocks noChangeAspect="1" noChangeShapeType="1"/>
            </p:cNvSpPr>
            <p:nvPr/>
          </p:nvSpPr>
          <p:spPr bwMode="auto">
            <a:xfrm flipH="1" flipV="1">
              <a:off x="1153" y="3085"/>
              <a:ext cx="422" cy="344"/>
            </a:xfrm>
            <a:prstGeom prst="line">
              <a:avLst/>
            </a:prstGeom>
            <a:noFill/>
            <a:ln w="19050">
              <a:solidFill>
                <a:schemeClr val="tx1"/>
              </a:solidFill>
              <a:prstDash val="dash"/>
              <a:round/>
              <a:headEnd/>
              <a:tailEnd type="stealth" w="lg" len="med"/>
            </a:ln>
            <a:extLst>
              <a:ext uri="{909E8E84-426E-40dd-AFC4-6F175D3DCCD1}">
                <a14:hiddenFill xmlns:a14="http://schemas.microsoft.com/office/drawing/2010/main" xmlns="">
                  <a:noFill/>
                </a14:hiddenFill>
              </a:ext>
            </a:extLst>
          </p:spPr>
          <p:txBody>
            <a:bodyPr>
              <a:spAutoFit/>
            </a:bodyPr>
            <a:lstStyle/>
            <a:p>
              <a:endParaRPr lang="en-US"/>
            </a:p>
          </p:txBody>
        </p:sp>
        <p:sp>
          <p:nvSpPr>
            <p:cNvPr id="81949" name="Line 33"/>
            <p:cNvSpPr>
              <a:spLocks noChangeAspect="1" noChangeShapeType="1"/>
            </p:cNvSpPr>
            <p:nvPr/>
          </p:nvSpPr>
          <p:spPr bwMode="auto">
            <a:xfrm flipH="1" flipV="1">
              <a:off x="3204" y="3053"/>
              <a:ext cx="422" cy="344"/>
            </a:xfrm>
            <a:prstGeom prst="line">
              <a:avLst/>
            </a:prstGeom>
            <a:noFill/>
            <a:ln w="19050">
              <a:solidFill>
                <a:schemeClr val="tx1"/>
              </a:solidFill>
              <a:prstDash val="dash"/>
              <a:round/>
              <a:headEnd/>
              <a:tailEnd type="stealth" w="lg" len="med"/>
            </a:ln>
            <a:extLst>
              <a:ext uri="{909E8E84-426E-40dd-AFC4-6F175D3DCCD1}">
                <a14:hiddenFill xmlns:a14="http://schemas.microsoft.com/office/drawing/2010/main" xmlns="">
                  <a:noFill/>
                </a14:hiddenFill>
              </a:ext>
            </a:extLst>
          </p:spPr>
          <p:txBody>
            <a:bodyPr>
              <a:spAutoFit/>
            </a:bodyPr>
            <a:lstStyle/>
            <a:p>
              <a:endParaRPr lang="en-US"/>
            </a:p>
          </p:txBody>
        </p:sp>
        <p:sp>
          <p:nvSpPr>
            <p:cNvPr id="81950" name="Line 35"/>
            <p:cNvSpPr>
              <a:spLocks noChangeAspect="1" noChangeShapeType="1"/>
            </p:cNvSpPr>
            <p:nvPr/>
          </p:nvSpPr>
          <p:spPr bwMode="auto">
            <a:xfrm flipH="1">
              <a:off x="1843" y="1493"/>
              <a:ext cx="644" cy="810"/>
            </a:xfrm>
            <a:prstGeom prst="line">
              <a:avLst/>
            </a:prstGeom>
            <a:noFill/>
            <a:ln w="19050">
              <a:solidFill>
                <a:schemeClr val="tx1"/>
              </a:solidFill>
              <a:prstDash val="dash"/>
              <a:round/>
              <a:headEnd/>
              <a:tailEnd type="stealth" w="lg" len="med"/>
            </a:ln>
            <a:extLst>
              <a:ext uri="{909E8E84-426E-40dd-AFC4-6F175D3DCCD1}">
                <a14:hiddenFill xmlns:a14="http://schemas.microsoft.com/office/drawing/2010/main" xmlns="">
                  <a:noFill/>
                </a14:hiddenFill>
              </a:ext>
            </a:extLst>
          </p:spPr>
          <p:txBody>
            <a:bodyPr>
              <a:spAutoFit/>
            </a:bodyPr>
            <a:lstStyle/>
            <a:p>
              <a:endParaRPr lang="en-US"/>
            </a:p>
          </p:txBody>
        </p:sp>
      </p:grpSp>
      <p:sp>
        <p:nvSpPr>
          <p:cNvPr id="81925" name="Rectangle 21"/>
          <p:cNvSpPr>
            <a:spLocks noChangeAspect="1" noChangeArrowheads="1"/>
          </p:cNvSpPr>
          <p:nvPr/>
        </p:nvSpPr>
        <p:spPr bwMode="auto">
          <a:xfrm>
            <a:off x="7110413" y="1844675"/>
            <a:ext cx="909637"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1" hangingPunct="1">
              <a:spcBef>
                <a:spcPct val="50000"/>
              </a:spcBef>
            </a:pPr>
            <a:r>
              <a:rPr lang="en-GB" sz="2000">
                <a:solidFill>
                  <a:srgbClr val="000000"/>
                </a:solidFill>
              </a:rPr>
              <a:t>Use case</a:t>
            </a:r>
            <a:endParaRPr lang="en-GB" sz="2000">
              <a:latin typeface="Arial Unicode MS" charset="0"/>
            </a:endParaRPr>
          </a:p>
        </p:txBody>
      </p:sp>
      <p:sp>
        <p:nvSpPr>
          <p:cNvPr id="81926" name="Line 34"/>
          <p:cNvSpPr>
            <a:spLocks noChangeAspect="1" noChangeShapeType="1"/>
          </p:cNvSpPr>
          <p:nvPr/>
        </p:nvSpPr>
        <p:spPr bwMode="auto">
          <a:xfrm flipH="1">
            <a:off x="6432550" y="2063750"/>
            <a:ext cx="669925" cy="698500"/>
          </a:xfrm>
          <a:prstGeom prst="line">
            <a:avLst/>
          </a:prstGeom>
          <a:noFill/>
          <a:ln w="19050">
            <a:solidFill>
              <a:schemeClr val="tx1"/>
            </a:solidFill>
            <a:prstDash val="dash"/>
            <a:round/>
            <a:headEnd/>
            <a:tailEnd type="stealth" w="lg" len="med"/>
          </a:ln>
          <a:extLst>
            <a:ext uri="{909E8E84-426E-40dd-AFC4-6F175D3DCCD1}">
              <a14:hiddenFill xmlns:a14="http://schemas.microsoft.com/office/drawing/2010/main" xmlns="">
                <a:noFill/>
              </a14:hiddenFill>
            </a:ext>
          </a:extLst>
        </p:spPr>
        <p:txBody>
          <a:bodyPr>
            <a:spAutoFit/>
          </a:bodyPr>
          <a:lstStyle/>
          <a:p>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p:txBody>
          <a:bodyPr/>
          <a:lstStyle/>
          <a:p>
            <a:r>
              <a:rPr lang="en-US">
                <a:latin typeface="Arial" charset="0"/>
              </a:rPr>
              <a:t>Defining Software System Scope</a:t>
            </a:r>
          </a:p>
        </p:txBody>
      </p:sp>
      <p:sp>
        <p:nvSpPr>
          <p:cNvPr id="82946" name="Content Placeholder 2"/>
          <p:cNvSpPr>
            <a:spLocks noGrp="1"/>
          </p:cNvSpPr>
          <p:nvPr>
            <p:ph idx="1"/>
          </p:nvPr>
        </p:nvSpPr>
        <p:spPr/>
        <p:txBody>
          <a:bodyPr/>
          <a:lstStyle/>
          <a:p>
            <a:r>
              <a:rPr lang="en-US">
                <a:latin typeface="Arial" charset="0"/>
              </a:rPr>
              <a:t>Defines what is IN the software system</a:t>
            </a:r>
          </a:p>
          <a:p>
            <a:pPr lvl="1"/>
            <a:r>
              <a:rPr lang="en-US">
                <a:latin typeface="Arial" charset="0"/>
              </a:rPr>
              <a:t>Defines what is OUT of the software system</a:t>
            </a:r>
          </a:p>
          <a:p>
            <a:r>
              <a:rPr lang="en-US">
                <a:latin typeface="Arial" charset="0"/>
              </a:rPr>
              <a:t>Defines what is the responsibility of the software</a:t>
            </a:r>
          </a:p>
          <a:p>
            <a:r>
              <a:rPr lang="en-US">
                <a:latin typeface="Arial" charset="0"/>
              </a:rPr>
              <a:t>Defines what the engineers have to build</a:t>
            </a:r>
          </a:p>
          <a:p>
            <a:r>
              <a:rPr lang="en-US">
                <a:latin typeface="Arial" charset="0"/>
              </a:rPr>
              <a:t>Can be a binding (legal) description of the software system</a:t>
            </a:r>
          </a:p>
        </p:txBody>
      </p:sp>
      <p:sp>
        <p:nvSpPr>
          <p:cNvPr id="4" name="Footer Placeholder 3"/>
          <p:cNvSpPr>
            <a:spLocks noGrp="1"/>
          </p:cNvSpPr>
          <p:nvPr>
            <p:ph type="ftr" sz="quarter" idx="10"/>
          </p:nvPr>
        </p:nvSpPr>
        <p:spPr/>
        <p:txBody>
          <a:bodyPr/>
          <a:lstStyle/>
          <a:p>
            <a:pPr>
              <a:defRPr/>
            </a:pPr>
            <a:r>
              <a:rPr lang="en-US"/>
              <a:t>SYSC-3120 — Software Requirements Engineering</a:t>
            </a:r>
          </a:p>
        </p:txBody>
      </p:sp>
      <p:sp>
        <p:nvSpPr>
          <p:cNvPr id="5" name="Slide Number Placeholder 4"/>
          <p:cNvSpPr>
            <a:spLocks noGrp="1"/>
          </p:cNvSpPr>
          <p:nvPr>
            <p:ph type="sldNum" sz="quarter" idx="11"/>
          </p:nvPr>
        </p:nvSpPr>
        <p:spPr/>
        <p:txBody>
          <a:bodyPr/>
          <a:lstStyle/>
          <a:p>
            <a:pPr>
              <a:defRPr/>
            </a:pPr>
            <a:fld id="{DD750702-F94A-BA40-9EDF-6C6418B4A38F}" type="slidenum">
              <a:rPr lang="en-US" smtClean="0"/>
              <a:pPr>
                <a:defRPr/>
              </a:pPr>
              <a:t>38</a:t>
            </a:fld>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Footer Placeholder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a:latin typeface="Arial" charset="0"/>
              </a:rPr>
              <a:t>SYSC-3120 — Software Requirements Engineering</a:t>
            </a:r>
          </a:p>
        </p:txBody>
      </p:sp>
      <p:sp>
        <p:nvSpPr>
          <p:cNvPr id="83970"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36171199-1A83-8A40-9F9A-9C5FEA5F38AA}" type="slidenum">
              <a:rPr lang="en-US" sz="1200">
                <a:latin typeface="Arial" charset="0"/>
              </a:rPr>
              <a:pPr/>
              <a:t>39</a:t>
            </a:fld>
            <a:endParaRPr lang="en-US" sz="1200">
              <a:latin typeface="Arial" charset="0"/>
            </a:endParaRPr>
          </a:p>
        </p:txBody>
      </p:sp>
      <p:sp>
        <p:nvSpPr>
          <p:cNvPr id="83971" name="Rectangle 2"/>
          <p:cNvSpPr>
            <a:spLocks noGrp="1" noChangeArrowheads="1"/>
          </p:cNvSpPr>
          <p:nvPr>
            <p:ph type="title"/>
          </p:nvPr>
        </p:nvSpPr>
        <p:spPr/>
        <p:txBody>
          <a:bodyPr/>
          <a:lstStyle/>
          <a:p>
            <a:r>
              <a:rPr lang="en-US">
                <a:latin typeface="Arial" charset="0"/>
              </a:rPr>
              <a:t>Software Requirements Elicitation and Specifications</a:t>
            </a:r>
          </a:p>
        </p:txBody>
      </p:sp>
      <p:sp>
        <p:nvSpPr>
          <p:cNvPr id="83972" name="Rectangle 3"/>
          <p:cNvSpPr>
            <a:spLocks noGrp="1" noChangeArrowheads="1"/>
          </p:cNvSpPr>
          <p:nvPr>
            <p:ph type="body" idx="1"/>
          </p:nvPr>
        </p:nvSpPr>
        <p:spPr/>
        <p:txBody>
          <a:bodyPr/>
          <a:lstStyle/>
          <a:p>
            <a:r>
              <a:rPr lang="en-US">
                <a:latin typeface="Arial" charset="0"/>
              </a:rPr>
              <a:t>Fundamentals</a:t>
            </a:r>
          </a:p>
          <a:p>
            <a:pPr lvl="1"/>
            <a:r>
              <a:rPr lang="en-US">
                <a:solidFill>
                  <a:schemeClr val="folHlink"/>
                </a:solidFill>
                <a:latin typeface="Arial" charset="0"/>
              </a:rPr>
              <a:t>Motivation and Goals</a:t>
            </a:r>
          </a:p>
          <a:p>
            <a:pPr lvl="1"/>
            <a:r>
              <a:rPr lang="en-US">
                <a:solidFill>
                  <a:schemeClr val="folHlink"/>
                </a:solidFill>
                <a:latin typeface="Arial" charset="0"/>
              </a:rPr>
              <a:t>Requirement Engineering</a:t>
            </a:r>
          </a:p>
          <a:p>
            <a:pPr lvl="1"/>
            <a:r>
              <a:rPr lang="en-US">
                <a:solidFill>
                  <a:schemeClr val="folHlink"/>
                </a:solidFill>
                <a:latin typeface="Arial" charset="0"/>
              </a:rPr>
              <a:t>Functional vs. Non-Functional</a:t>
            </a:r>
          </a:p>
          <a:p>
            <a:pPr lvl="1"/>
            <a:r>
              <a:rPr lang="en-US">
                <a:solidFill>
                  <a:schemeClr val="folHlink"/>
                </a:solidFill>
                <a:latin typeface="Arial" charset="0"/>
              </a:rPr>
              <a:t>Defining Software System Scope</a:t>
            </a:r>
          </a:p>
          <a:p>
            <a:pPr lvl="1"/>
            <a:r>
              <a:rPr lang="en-US">
                <a:latin typeface="Arial" charset="0"/>
              </a:rPr>
              <a:t>Specifying a Use Case</a:t>
            </a:r>
          </a:p>
          <a:p>
            <a:pPr lvl="1"/>
            <a:r>
              <a:rPr lang="en-US">
                <a:solidFill>
                  <a:schemeClr val="folHlink"/>
                </a:solidFill>
                <a:latin typeface="Arial" charset="0"/>
              </a:rPr>
              <a:t>Use case relationships</a:t>
            </a:r>
          </a:p>
          <a:p>
            <a:pPr lvl="1"/>
            <a:r>
              <a:rPr lang="en-US">
                <a:solidFill>
                  <a:schemeClr val="folHlink"/>
                </a:solidFill>
                <a:latin typeface="Arial" charset="0"/>
              </a:rPr>
              <a:t>Pitfalls</a:t>
            </a:r>
          </a:p>
          <a:p>
            <a:r>
              <a:rPr lang="en-US">
                <a:solidFill>
                  <a:schemeClr val="folHlink"/>
                </a:solidFill>
                <a:latin typeface="Arial" charset="0"/>
              </a:rPr>
              <a:t>Requirements Elicitation Process</a:t>
            </a:r>
          </a:p>
          <a:p>
            <a:pPr lvl="1">
              <a:buFontTx/>
              <a:buNone/>
            </a:pPr>
            <a:r>
              <a:rPr lang="en-US">
                <a:solidFill>
                  <a:schemeClr val="folHlink"/>
                </a:solidFill>
                <a:latin typeface="Arial" charset="0"/>
              </a:rPr>
              <a:t>	(Requirements Elicitation Based on Use Cases and Scenarios (from Bruegge and Dutoit, 2000))</a:t>
            </a:r>
          </a:p>
          <a:p>
            <a:r>
              <a:rPr lang="en-US">
                <a:solidFill>
                  <a:schemeClr val="folHlink"/>
                </a:solidFill>
                <a:latin typeface="Arial" charset="0"/>
              </a:rPr>
              <a:t>Documentation</a:t>
            </a:r>
          </a:p>
          <a:p>
            <a:pPr>
              <a:buFontTx/>
              <a:buNone/>
            </a:pPr>
            <a:endParaRPr lang="en-US" sz="2400">
              <a:solidFill>
                <a:schemeClr val="folHlink"/>
              </a:solidFill>
              <a:latin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a:latin typeface="Arial" charset="0"/>
              </a:rPr>
              <a:t>Stating requirements</a:t>
            </a:r>
          </a:p>
        </p:txBody>
      </p:sp>
      <p:sp>
        <p:nvSpPr>
          <p:cNvPr id="3" name="Content Placeholder 2"/>
          <p:cNvSpPr>
            <a:spLocks noGrp="1"/>
          </p:cNvSpPr>
          <p:nvPr>
            <p:ph idx="1"/>
          </p:nvPr>
        </p:nvSpPr>
        <p:spPr/>
        <p:txBody>
          <a:bodyPr/>
          <a:lstStyle/>
          <a:p>
            <a:pPr marL="0" indent="0">
              <a:buFontTx/>
              <a:buNone/>
              <a:defRPr/>
            </a:pPr>
            <a:r>
              <a:rPr lang="en-US" sz="2400" dirty="0" smtClean="0"/>
              <a:t>Typical statements…</a:t>
            </a:r>
          </a:p>
          <a:p>
            <a:pPr>
              <a:defRPr/>
            </a:pPr>
            <a:r>
              <a:rPr lang="en-US" dirty="0" smtClean="0"/>
              <a:t>ATM: the ATM shall allow a customer to access (i.e., view the balance of) his/her accounts.</a:t>
            </a:r>
          </a:p>
          <a:p>
            <a:pPr>
              <a:defRPr/>
            </a:pPr>
            <a:r>
              <a:rPr lang="en-US" dirty="0" smtClean="0"/>
              <a:t>Cruise control: the cruise control shall be automatically and immediately disengaged when the driver uses the break pedal.</a:t>
            </a:r>
          </a:p>
          <a:p>
            <a:pPr>
              <a:defRPr/>
            </a:pPr>
            <a:r>
              <a:rPr lang="en-US" dirty="0" smtClean="0"/>
              <a:t>Air traffic control: the air traffic control software shall run 24h a day, 7 days a week.</a:t>
            </a:r>
          </a:p>
          <a:p>
            <a:pPr>
              <a:defRPr/>
            </a:pPr>
            <a:r>
              <a:rPr lang="en-US" dirty="0" smtClean="0"/>
              <a:t>Windows application: the software shall be configurable to any language supported by the operating system.</a:t>
            </a:r>
          </a:p>
          <a:p>
            <a:pPr>
              <a:defRPr/>
            </a:pPr>
            <a:r>
              <a:rPr lang="en-US" dirty="0" smtClean="0"/>
              <a:t>Anti-collision software: the software shall detect potential colliding aircraft trajectories with at least 5mn before that can actually happen.</a:t>
            </a:r>
            <a:endParaRPr lang="en-US" dirty="0"/>
          </a:p>
        </p:txBody>
      </p:sp>
      <p:sp>
        <p:nvSpPr>
          <p:cNvPr id="4" name="Footer Placeholder 3"/>
          <p:cNvSpPr>
            <a:spLocks noGrp="1"/>
          </p:cNvSpPr>
          <p:nvPr>
            <p:ph type="ftr" sz="quarter" idx="10"/>
          </p:nvPr>
        </p:nvSpPr>
        <p:spPr/>
        <p:txBody>
          <a:bodyPr/>
          <a:lstStyle/>
          <a:p>
            <a:pPr>
              <a:defRPr/>
            </a:pPr>
            <a:r>
              <a:rPr lang="en-US"/>
              <a:t>SYSC-3120 — Software Requirements Engineering</a:t>
            </a:r>
          </a:p>
        </p:txBody>
      </p:sp>
      <p:sp>
        <p:nvSpPr>
          <p:cNvPr id="5" name="Slide Number Placeholder 4"/>
          <p:cNvSpPr>
            <a:spLocks noGrp="1"/>
          </p:cNvSpPr>
          <p:nvPr>
            <p:ph type="sldNum" sz="quarter" idx="11"/>
          </p:nvPr>
        </p:nvSpPr>
        <p:spPr/>
        <p:txBody>
          <a:bodyPr/>
          <a:lstStyle/>
          <a:p>
            <a:pPr>
              <a:defRPr/>
            </a:pPr>
            <a:fld id="{F77C95B6-2834-8642-8AC0-A817AD0E8C1F}" type="slidenum">
              <a:rPr lang="en-US" smtClean="0"/>
              <a:pPr>
                <a:defRPr/>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p:txBody>
          <a:bodyPr/>
          <a:lstStyle/>
          <a:p>
            <a:r>
              <a:rPr lang="en-US">
                <a:latin typeface="Arial" charset="0"/>
              </a:rPr>
              <a:t>Use Case [Cockburn]</a:t>
            </a:r>
          </a:p>
        </p:txBody>
      </p:sp>
      <p:sp>
        <p:nvSpPr>
          <p:cNvPr id="86018" name="Content Placeholder 2"/>
          <p:cNvSpPr>
            <a:spLocks noGrp="1"/>
          </p:cNvSpPr>
          <p:nvPr>
            <p:ph idx="1"/>
          </p:nvPr>
        </p:nvSpPr>
        <p:spPr/>
        <p:txBody>
          <a:bodyPr/>
          <a:lstStyle/>
          <a:p>
            <a:r>
              <a:rPr lang="en-US">
                <a:latin typeface="Arial" charset="0"/>
              </a:rPr>
              <a:t>A use case captures a contract between the stakeholders of a system about the system behaviour.</a:t>
            </a:r>
          </a:p>
          <a:p>
            <a:pPr lvl="1"/>
            <a:r>
              <a:rPr lang="en-US">
                <a:latin typeface="Arial" charset="0"/>
              </a:rPr>
              <a:t>What the actor expects from, sends to the system</a:t>
            </a:r>
          </a:p>
          <a:p>
            <a:pPr lvl="1"/>
            <a:r>
              <a:rPr lang="en-US">
                <a:latin typeface="Arial" charset="0"/>
              </a:rPr>
              <a:t>What the system ensures to, expects form the actor </a:t>
            </a:r>
          </a:p>
          <a:p>
            <a:r>
              <a:rPr lang="en-US">
                <a:latin typeface="Arial" charset="0"/>
              </a:rPr>
              <a:t>A use case describes the system’s behaviour under various conditions as the system responds to a request from one of the stakeholders, called the </a:t>
            </a:r>
            <a:r>
              <a:rPr lang="en-US" b="1">
                <a:latin typeface="Arial" charset="0"/>
              </a:rPr>
              <a:t>primary actor</a:t>
            </a:r>
            <a:r>
              <a:rPr lang="en-US">
                <a:latin typeface="Arial" charset="0"/>
              </a:rPr>
              <a:t>.</a:t>
            </a:r>
          </a:p>
          <a:p>
            <a:pPr lvl="1"/>
            <a:r>
              <a:rPr lang="en-US">
                <a:latin typeface="Arial" charset="0"/>
              </a:rPr>
              <a:t>The primary actor has a goal with the software system</a:t>
            </a:r>
          </a:p>
          <a:p>
            <a:r>
              <a:rPr lang="en-US">
                <a:latin typeface="Arial" charset="0"/>
              </a:rPr>
              <a:t>The system responds, protecting the interests of all the stakeholders (not all stakeholders are actors)</a:t>
            </a:r>
          </a:p>
          <a:p>
            <a:r>
              <a:rPr lang="en-US">
                <a:latin typeface="Arial" charset="0"/>
              </a:rPr>
              <a:t>Different behaviours (i.e., scenarios) can unfold</a:t>
            </a:r>
          </a:p>
          <a:p>
            <a:pPr lvl="1"/>
            <a:r>
              <a:rPr lang="en-US">
                <a:latin typeface="Arial" charset="0"/>
              </a:rPr>
              <a:t>Including descriptions of what may go wrong</a:t>
            </a:r>
          </a:p>
          <a:p>
            <a:endParaRPr lang="en-US">
              <a:latin typeface="Arial" charset="0"/>
            </a:endParaRPr>
          </a:p>
        </p:txBody>
      </p:sp>
      <p:sp>
        <p:nvSpPr>
          <p:cNvPr id="4" name="Footer Placeholder 3"/>
          <p:cNvSpPr>
            <a:spLocks noGrp="1"/>
          </p:cNvSpPr>
          <p:nvPr>
            <p:ph type="ftr" sz="quarter" idx="10"/>
          </p:nvPr>
        </p:nvSpPr>
        <p:spPr/>
        <p:txBody>
          <a:bodyPr/>
          <a:lstStyle/>
          <a:p>
            <a:pPr>
              <a:defRPr/>
            </a:pPr>
            <a:r>
              <a:rPr lang="en-US"/>
              <a:t>SYSC-3120 — Software Requirements Engineering</a:t>
            </a:r>
          </a:p>
        </p:txBody>
      </p:sp>
      <p:sp>
        <p:nvSpPr>
          <p:cNvPr id="5" name="Slide Number Placeholder 4"/>
          <p:cNvSpPr>
            <a:spLocks noGrp="1"/>
          </p:cNvSpPr>
          <p:nvPr>
            <p:ph type="sldNum" sz="quarter" idx="11"/>
          </p:nvPr>
        </p:nvSpPr>
        <p:spPr/>
        <p:txBody>
          <a:bodyPr/>
          <a:lstStyle/>
          <a:p>
            <a:pPr>
              <a:defRPr/>
            </a:pPr>
            <a:fld id="{C5DB886E-20DE-F743-A6F6-7043EC35177B}" type="slidenum">
              <a:rPr lang="en-US" smtClean="0"/>
              <a:pPr>
                <a:defRPr/>
              </a:pPr>
              <a:t>40</a:t>
            </a:fld>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p:txBody>
          <a:bodyPr/>
          <a:lstStyle/>
          <a:p>
            <a:r>
              <a:rPr lang="en-US">
                <a:latin typeface="Arial" charset="0"/>
              </a:rPr>
              <a:t>Use Cases and Actors</a:t>
            </a:r>
          </a:p>
        </p:txBody>
      </p:sp>
      <p:sp>
        <p:nvSpPr>
          <p:cNvPr id="87042" name="Content Placeholder 2"/>
          <p:cNvSpPr>
            <a:spLocks noGrp="1"/>
          </p:cNvSpPr>
          <p:nvPr>
            <p:ph idx="1"/>
          </p:nvPr>
        </p:nvSpPr>
        <p:spPr/>
        <p:txBody>
          <a:bodyPr/>
          <a:lstStyle/>
          <a:p>
            <a:r>
              <a:rPr lang="en-US" dirty="0">
                <a:latin typeface="Arial" charset="0"/>
              </a:rPr>
              <a:t>A </a:t>
            </a:r>
            <a:r>
              <a:rPr lang="en-US" b="1" dirty="0">
                <a:latin typeface="Arial" charset="0"/>
              </a:rPr>
              <a:t>primary actor </a:t>
            </a:r>
            <a:r>
              <a:rPr lang="en-US" dirty="0">
                <a:latin typeface="Arial" charset="0"/>
              </a:rPr>
              <a:t>has a goal with the software system</a:t>
            </a:r>
          </a:p>
          <a:p>
            <a:r>
              <a:rPr lang="en-US" dirty="0">
                <a:latin typeface="Arial" charset="0"/>
              </a:rPr>
              <a:t>The system has a responsibility: to achieve the goal of the primary actor</a:t>
            </a:r>
          </a:p>
          <a:p>
            <a:r>
              <a:rPr lang="en-US" dirty="0">
                <a:latin typeface="Arial" charset="0"/>
              </a:rPr>
              <a:t>The system formulates sub-goals to carry out its responsibility</a:t>
            </a:r>
          </a:p>
          <a:p>
            <a:pPr lvl="1"/>
            <a:r>
              <a:rPr lang="en-US" dirty="0">
                <a:latin typeface="Arial" charset="0"/>
              </a:rPr>
              <a:t>Some sub-goals can become other use cases (carried out internally)</a:t>
            </a:r>
          </a:p>
          <a:p>
            <a:pPr lvl="1"/>
            <a:r>
              <a:rPr lang="en-US" dirty="0">
                <a:latin typeface="Arial" charset="0"/>
              </a:rPr>
              <a:t>Some sub-goals can be achieved with the help of another (</a:t>
            </a:r>
            <a:r>
              <a:rPr lang="en-US" b="1" dirty="0">
                <a:latin typeface="Arial" charset="0"/>
              </a:rPr>
              <a:t>secondary</a:t>
            </a:r>
            <a:r>
              <a:rPr lang="en-US" dirty="0">
                <a:latin typeface="Arial" charset="0"/>
              </a:rPr>
              <a:t>) </a:t>
            </a:r>
            <a:r>
              <a:rPr lang="en-US" b="1" dirty="0">
                <a:latin typeface="Arial" charset="0"/>
              </a:rPr>
              <a:t>actor</a:t>
            </a:r>
            <a:r>
              <a:rPr lang="en-US" dirty="0">
                <a:latin typeface="Arial" charset="0"/>
              </a:rPr>
              <a:t> (carried our externally)</a:t>
            </a:r>
          </a:p>
          <a:p>
            <a:pPr lvl="2"/>
            <a:r>
              <a:rPr lang="en-US" dirty="0">
                <a:latin typeface="Arial" charset="0"/>
              </a:rPr>
              <a:t>Recall the fundamental question: Should we implement the requirements or is the requested functionality a responsibility of another system or a human?</a:t>
            </a:r>
          </a:p>
        </p:txBody>
      </p:sp>
      <p:sp>
        <p:nvSpPr>
          <p:cNvPr id="4" name="Footer Placeholder 3"/>
          <p:cNvSpPr>
            <a:spLocks noGrp="1"/>
          </p:cNvSpPr>
          <p:nvPr>
            <p:ph type="ftr" sz="quarter" idx="10"/>
          </p:nvPr>
        </p:nvSpPr>
        <p:spPr/>
        <p:txBody>
          <a:bodyPr/>
          <a:lstStyle/>
          <a:p>
            <a:pPr>
              <a:defRPr/>
            </a:pPr>
            <a:r>
              <a:rPr lang="en-US"/>
              <a:t>SYSC-3120 — Software Requirements Engineering</a:t>
            </a:r>
          </a:p>
        </p:txBody>
      </p:sp>
      <p:sp>
        <p:nvSpPr>
          <p:cNvPr id="5" name="Slide Number Placeholder 4"/>
          <p:cNvSpPr>
            <a:spLocks noGrp="1"/>
          </p:cNvSpPr>
          <p:nvPr>
            <p:ph type="sldNum" sz="quarter" idx="11"/>
          </p:nvPr>
        </p:nvSpPr>
        <p:spPr/>
        <p:txBody>
          <a:bodyPr/>
          <a:lstStyle/>
          <a:p>
            <a:pPr>
              <a:defRPr/>
            </a:pPr>
            <a:fld id="{14FBA8F9-A821-3543-8365-8FAFA02B7784}" type="slidenum">
              <a:rPr lang="en-US" smtClean="0"/>
              <a:pPr>
                <a:defRPr/>
              </a:pPr>
              <a:t>41</a:t>
            </a:fld>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p:nvPr>
        </p:nvSpPr>
        <p:spPr/>
        <p:txBody>
          <a:bodyPr/>
          <a:lstStyle/>
          <a:p>
            <a:r>
              <a:rPr lang="en-US">
                <a:latin typeface="Arial" charset="0"/>
              </a:rPr>
              <a:t>Use Case Scope/Extent</a:t>
            </a:r>
          </a:p>
        </p:txBody>
      </p:sp>
      <p:sp>
        <p:nvSpPr>
          <p:cNvPr id="88066" name="Content Placeholder 2"/>
          <p:cNvSpPr>
            <a:spLocks noGrp="1"/>
          </p:cNvSpPr>
          <p:nvPr>
            <p:ph idx="1"/>
          </p:nvPr>
        </p:nvSpPr>
        <p:spPr/>
        <p:txBody>
          <a:bodyPr/>
          <a:lstStyle/>
          <a:p>
            <a:r>
              <a:rPr lang="en-US">
                <a:latin typeface="Arial" charset="0"/>
              </a:rPr>
              <a:t>How much does a use case describe?</a:t>
            </a:r>
          </a:p>
          <a:p>
            <a:pPr lvl="1"/>
            <a:r>
              <a:rPr lang="en-US">
                <a:latin typeface="Arial" charset="0"/>
              </a:rPr>
              <a:t>How many things are done in a use case</a:t>
            </a:r>
          </a:p>
          <a:p>
            <a:pPr lvl="1"/>
            <a:r>
              <a:rPr lang="en-US">
                <a:latin typeface="Arial" charset="0"/>
              </a:rPr>
              <a:t>How many scenarios?</a:t>
            </a:r>
          </a:p>
          <a:p>
            <a:pPr lvl="1"/>
            <a:r>
              <a:rPr lang="en-US">
                <a:latin typeface="Arial" charset="0"/>
              </a:rPr>
              <a:t>How many steps?</a:t>
            </a:r>
          </a:p>
          <a:p>
            <a:r>
              <a:rPr lang="en-US">
                <a:latin typeface="Arial" charset="0"/>
              </a:rPr>
              <a:t>Answer: what is the actor’s goal? [Cockburn]</a:t>
            </a:r>
          </a:p>
          <a:p>
            <a:r>
              <a:rPr lang="en-US">
                <a:latin typeface="Arial" charset="0"/>
              </a:rPr>
              <a:t>A use case usually passes the one person, one sitting test</a:t>
            </a:r>
          </a:p>
          <a:p>
            <a:pPr lvl="1"/>
            <a:r>
              <a:rPr lang="en-US">
                <a:latin typeface="Arial" charset="0"/>
              </a:rPr>
              <a:t>Can the primary actor go away happy after the use case finishes?</a:t>
            </a:r>
          </a:p>
          <a:p>
            <a:pPr lvl="1"/>
            <a:r>
              <a:rPr lang="en-US" i="1">
                <a:latin typeface="Arial" charset="0"/>
              </a:rPr>
              <a:t>Coffee break test</a:t>
            </a:r>
            <a:r>
              <a:rPr lang="en-US">
                <a:latin typeface="Arial" charset="0"/>
              </a:rPr>
              <a:t>: “after I get done with this, I can take a coffee break”</a:t>
            </a:r>
          </a:p>
          <a:p>
            <a:pPr lvl="1"/>
            <a:r>
              <a:rPr lang="en-US">
                <a:latin typeface="Arial" charset="0"/>
              </a:rPr>
              <a:t>2-20mn long to follow the steps of a use case.</a:t>
            </a:r>
          </a:p>
          <a:p>
            <a:pPr lvl="1"/>
            <a:endParaRPr lang="en-US">
              <a:latin typeface="Arial" charset="0"/>
            </a:endParaRPr>
          </a:p>
        </p:txBody>
      </p:sp>
      <p:sp>
        <p:nvSpPr>
          <p:cNvPr id="4" name="Footer Placeholder 3"/>
          <p:cNvSpPr>
            <a:spLocks noGrp="1"/>
          </p:cNvSpPr>
          <p:nvPr>
            <p:ph type="ftr" sz="quarter" idx="10"/>
          </p:nvPr>
        </p:nvSpPr>
        <p:spPr/>
        <p:txBody>
          <a:bodyPr/>
          <a:lstStyle/>
          <a:p>
            <a:pPr>
              <a:defRPr/>
            </a:pPr>
            <a:r>
              <a:rPr lang="en-US"/>
              <a:t>SYSC-3120 — Software Requirements Engineering</a:t>
            </a:r>
          </a:p>
        </p:txBody>
      </p:sp>
      <p:sp>
        <p:nvSpPr>
          <p:cNvPr id="5" name="Slide Number Placeholder 4"/>
          <p:cNvSpPr>
            <a:spLocks noGrp="1"/>
          </p:cNvSpPr>
          <p:nvPr>
            <p:ph type="sldNum" sz="quarter" idx="11"/>
          </p:nvPr>
        </p:nvSpPr>
        <p:spPr/>
        <p:txBody>
          <a:bodyPr/>
          <a:lstStyle/>
          <a:p>
            <a:pPr>
              <a:defRPr/>
            </a:pPr>
            <a:fld id="{FC7D21B3-5728-074E-BA64-F40849C50804}" type="slidenum">
              <a:rPr lang="en-US" smtClean="0"/>
              <a:pPr>
                <a:defRPr/>
              </a:pPr>
              <a:t>42</a:t>
            </a:fld>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19700" y="4076700"/>
            <a:ext cx="3960813" cy="831850"/>
          </a:xfrm>
          <a:prstGeom prst="rect">
            <a:avLst/>
          </a:prstGeom>
          <a:pattFill prst="pct5">
            <a:fgClr>
              <a:schemeClr val="accent2"/>
            </a:fgClr>
            <a:bgClr>
              <a:prstClr val="white"/>
            </a:bgClr>
          </a:pattFill>
        </p:spPr>
        <p:txBody>
          <a:bodyPr>
            <a:spAutoFit/>
          </a:bodyPr>
          <a:lstStyle/>
          <a:p>
            <a:pPr>
              <a:defRPr/>
            </a:pPr>
            <a:r>
              <a:rPr lang="en-US" sz="1200" dirty="0">
                <a:solidFill>
                  <a:schemeClr val="accent2"/>
                </a:solidFill>
                <a:latin typeface="+mn-lt"/>
              </a:rPr>
              <a:t>Login in is not a system behaviour that is that much interesting to stakeholders (from a functional point of view). However, this is a behaviour the system will need to exhibit, and this will therefore be a use case.</a:t>
            </a:r>
          </a:p>
        </p:txBody>
      </p:sp>
      <p:sp>
        <p:nvSpPr>
          <p:cNvPr id="89090" name="Title 1"/>
          <p:cNvSpPr>
            <a:spLocks noGrp="1"/>
          </p:cNvSpPr>
          <p:nvPr>
            <p:ph type="title"/>
          </p:nvPr>
        </p:nvSpPr>
        <p:spPr/>
        <p:txBody>
          <a:bodyPr/>
          <a:lstStyle/>
          <a:p>
            <a:r>
              <a:rPr lang="en-US">
                <a:latin typeface="Arial" charset="0"/>
              </a:rPr>
              <a:t>Use Case Scope/Extent (cont.)</a:t>
            </a:r>
          </a:p>
        </p:txBody>
      </p:sp>
      <p:sp>
        <p:nvSpPr>
          <p:cNvPr id="89091" name="Content Placeholder 2"/>
          <p:cNvSpPr>
            <a:spLocks noGrp="1"/>
          </p:cNvSpPr>
          <p:nvPr>
            <p:ph idx="1"/>
          </p:nvPr>
        </p:nvSpPr>
        <p:spPr/>
        <p:txBody>
          <a:bodyPr/>
          <a:lstStyle/>
          <a:p>
            <a:r>
              <a:rPr lang="en-US">
                <a:latin typeface="Arial" charset="0"/>
              </a:rPr>
              <a:t>Some (potential) use cases do not pass this test, and should not count as user goals:</a:t>
            </a:r>
          </a:p>
          <a:p>
            <a:pPr lvl="1"/>
            <a:r>
              <a:rPr lang="en-US">
                <a:latin typeface="Arial" charset="0"/>
              </a:rPr>
              <a:t>Use Case "Complete an on-line auction purchase</a:t>
            </a:r>
            <a:r>
              <a:rPr lang="ja-JP" altLang="en-US">
                <a:latin typeface="Arial" charset="0"/>
              </a:rPr>
              <a:t>“</a:t>
            </a:r>
            <a:endParaRPr lang="en-US" altLang="ja-JP">
              <a:latin typeface="Arial" charset="0"/>
            </a:endParaRPr>
          </a:p>
          <a:p>
            <a:pPr lvl="2"/>
            <a:r>
              <a:rPr lang="en-US" sz="1800">
                <a:latin typeface="Arial" charset="0"/>
              </a:rPr>
              <a:t>On-line auctions take several days, so fail the single-sitting test.</a:t>
            </a:r>
          </a:p>
          <a:p>
            <a:pPr lvl="2"/>
            <a:r>
              <a:rPr lang="en-US" sz="1800">
                <a:latin typeface="Arial" charset="0"/>
              </a:rPr>
              <a:t>This long “goal” should be split: e.g., making the auction publicly available, making a bid, changing a bid, selecting the “winner”</a:t>
            </a:r>
          </a:p>
          <a:p>
            <a:pPr lvl="1"/>
            <a:r>
              <a:rPr lang="en-US">
                <a:latin typeface="Arial" charset="0"/>
              </a:rPr>
              <a:t>Use Case "Log on</a:t>
            </a:r>
            <a:r>
              <a:rPr lang="ja-JP" altLang="en-US">
                <a:latin typeface="Arial" charset="0"/>
              </a:rPr>
              <a:t>“</a:t>
            </a:r>
            <a:endParaRPr lang="en-US" altLang="ja-JP">
              <a:latin typeface="Arial" charset="0"/>
            </a:endParaRPr>
          </a:p>
          <a:p>
            <a:pPr lvl="2"/>
            <a:r>
              <a:rPr lang="en-US" sz="1800">
                <a:latin typeface="Arial" charset="0"/>
              </a:rPr>
              <a:t>Logging on 42 times in a row does not (usually) satisfy the person</a:t>
            </a:r>
            <a:r>
              <a:rPr lang="ja-JP" altLang="en-US" sz="1800">
                <a:latin typeface="Arial" charset="0"/>
              </a:rPr>
              <a:t>’</a:t>
            </a:r>
            <a:r>
              <a:rPr lang="en-US" altLang="ja-JP" sz="1800">
                <a:latin typeface="Arial" charset="0"/>
              </a:rPr>
              <a:t>s job responsibilities or purpose in using the system.</a:t>
            </a:r>
          </a:p>
          <a:p>
            <a:r>
              <a:rPr lang="en-US">
                <a:latin typeface="Arial" charset="0"/>
              </a:rPr>
              <a:t>Instead </a:t>
            </a:r>
          </a:p>
          <a:p>
            <a:pPr lvl="1"/>
            <a:r>
              <a:rPr lang="en-US">
                <a:latin typeface="Arial" charset="0"/>
              </a:rPr>
              <a:t>Use Case "Register a new customer" </a:t>
            </a:r>
          </a:p>
          <a:p>
            <a:pPr lvl="2"/>
            <a:r>
              <a:rPr lang="en-US" sz="1800">
                <a:latin typeface="Arial" charset="0"/>
              </a:rPr>
              <a:t>Registering 42 new customers has some significance to a sales agent.</a:t>
            </a:r>
          </a:p>
          <a:p>
            <a:pPr lvl="1"/>
            <a:r>
              <a:rPr lang="en-US">
                <a:latin typeface="Arial" charset="0"/>
              </a:rPr>
              <a:t>Use Case "Buy a book" </a:t>
            </a:r>
          </a:p>
          <a:p>
            <a:pPr lvl="2"/>
            <a:r>
              <a:rPr lang="en-US" sz="1800">
                <a:latin typeface="Arial" charset="0"/>
              </a:rPr>
              <a:t>A book purchase can be completed in a single sitting.</a:t>
            </a:r>
          </a:p>
          <a:p>
            <a:endParaRPr lang="en-US">
              <a:latin typeface="Arial" charset="0"/>
            </a:endParaRPr>
          </a:p>
        </p:txBody>
      </p:sp>
      <p:sp>
        <p:nvSpPr>
          <p:cNvPr id="4" name="Footer Placeholder 3"/>
          <p:cNvSpPr>
            <a:spLocks noGrp="1"/>
          </p:cNvSpPr>
          <p:nvPr>
            <p:ph type="ftr" sz="quarter" idx="10"/>
          </p:nvPr>
        </p:nvSpPr>
        <p:spPr/>
        <p:txBody>
          <a:bodyPr/>
          <a:lstStyle/>
          <a:p>
            <a:pPr>
              <a:defRPr/>
            </a:pPr>
            <a:r>
              <a:rPr lang="en-US"/>
              <a:t>SYSC-3120 — Software Requirements Engineering</a:t>
            </a:r>
          </a:p>
        </p:txBody>
      </p:sp>
      <p:sp>
        <p:nvSpPr>
          <p:cNvPr id="5" name="Slide Number Placeholder 4"/>
          <p:cNvSpPr>
            <a:spLocks noGrp="1"/>
          </p:cNvSpPr>
          <p:nvPr>
            <p:ph type="sldNum" sz="quarter" idx="11"/>
          </p:nvPr>
        </p:nvSpPr>
        <p:spPr/>
        <p:txBody>
          <a:bodyPr/>
          <a:lstStyle/>
          <a:p>
            <a:pPr>
              <a:defRPr/>
            </a:pPr>
            <a:fld id="{2DF56DD3-3F1A-3546-A035-21C884720C0A}" type="slidenum">
              <a:rPr lang="en-US" smtClean="0"/>
              <a:pPr>
                <a:defRPr/>
              </a:pPr>
              <a:t>43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Footer Placeholder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a:latin typeface="Arial" charset="0"/>
              </a:rPr>
              <a:t>SYSC-3120 — Software Requirements Engineering</a:t>
            </a:r>
          </a:p>
        </p:txBody>
      </p:sp>
      <p:sp>
        <p:nvSpPr>
          <p:cNvPr id="90114"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7F38BA62-C028-0041-AB22-646B5453BAEB}" type="slidenum">
              <a:rPr lang="en-US" sz="1200">
                <a:latin typeface="Arial" charset="0"/>
              </a:rPr>
              <a:pPr/>
              <a:t>44</a:t>
            </a:fld>
            <a:endParaRPr lang="en-US" sz="1200">
              <a:latin typeface="Arial" charset="0"/>
            </a:endParaRPr>
          </a:p>
        </p:txBody>
      </p:sp>
      <p:sp>
        <p:nvSpPr>
          <p:cNvPr id="90115" name="Rectangle 2"/>
          <p:cNvSpPr>
            <a:spLocks noGrp="1" noChangeArrowheads="1"/>
          </p:cNvSpPr>
          <p:nvPr>
            <p:ph type="title"/>
          </p:nvPr>
        </p:nvSpPr>
        <p:spPr/>
        <p:txBody>
          <a:bodyPr/>
          <a:lstStyle/>
          <a:p>
            <a:r>
              <a:rPr lang="en-US">
                <a:latin typeface="Arial" charset="0"/>
              </a:rPr>
              <a:t>Specifying a Use Case </a:t>
            </a:r>
            <a:r>
              <a:rPr lang="en-US" sz="2400">
                <a:latin typeface="Arial" charset="0"/>
              </a:rPr>
              <a:t>(template)</a:t>
            </a:r>
          </a:p>
        </p:txBody>
      </p:sp>
      <p:sp>
        <p:nvSpPr>
          <p:cNvPr id="90116" name="Rectangle 3"/>
          <p:cNvSpPr>
            <a:spLocks noGrp="1" noChangeArrowheads="1"/>
          </p:cNvSpPr>
          <p:nvPr>
            <p:ph type="body" idx="1"/>
          </p:nvPr>
        </p:nvSpPr>
        <p:spPr>
          <a:xfrm>
            <a:off x="685800" y="1295400"/>
            <a:ext cx="7772400" cy="4991100"/>
          </a:xfrm>
        </p:spPr>
        <p:txBody>
          <a:bodyPr/>
          <a:lstStyle/>
          <a:p>
            <a:pPr>
              <a:buFontTx/>
              <a:buNone/>
            </a:pPr>
            <a:r>
              <a:rPr lang="en-US">
                <a:latin typeface="Arial" charset="0"/>
              </a:rPr>
              <a:t>Use case are described by following template descriptions, which typically include the following sections </a:t>
            </a:r>
            <a:r>
              <a:rPr lang="en-US" sz="1600">
                <a:latin typeface="Arial" charset="0"/>
              </a:rPr>
              <a:t>(many different templates exist)</a:t>
            </a:r>
            <a:r>
              <a:rPr lang="en-US">
                <a:latin typeface="Arial" charset="0"/>
              </a:rPr>
              <a:t>:</a:t>
            </a:r>
          </a:p>
          <a:p>
            <a:r>
              <a:rPr lang="en-US" sz="1800">
                <a:latin typeface="Arial" charset="0"/>
              </a:rPr>
              <a:t>Use Case Name</a:t>
            </a:r>
          </a:p>
          <a:p>
            <a:r>
              <a:rPr lang="en-US" sz="1800">
                <a:latin typeface="Arial" charset="0"/>
              </a:rPr>
              <a:t>Brief Description</a:t>
            </a:r>
          </a:p>
          <a:p>
            <a:r>
              <a:rPr lang="en-US" sz="1800">
                <a:latin typeface="Arial" charset="0"/>
              </a:rPr>
              <a:t>Precondition</a:t>
            </a:r>
          </a:p>
          <a:p>
            <a:r>
              <a:rPr lang="en-US" sz="1800">
                <a:latin typeface="Arial" charset="0"/>
              </a:rPr>
              <a:t>Primary Actor</a:t>
            </a:r>
          </a:p>
          <a:p>
            <a:r>
              <a:rPr lang="en-US" sz="1800">
                <a:latin typeface="Arial" charset="0"/>
              </a:rPr>
              <a:t>Secondary Actors</a:t>
            </a:r>
          </a:p>
          <a:p>
            <a:r>
              <a:rPr lang="en-US" sz="1800">
                <a:latin typeface="Arial" charset="0"/>
              </a:rPr>
              <a:t>Dependencies to other use cases</a:t>
            </a:r>
          </a:p>
          <a:p>
            <a:r>
              <a:rPr lang="en-US" sz="1800">
                <a:latin typeface="Arial" charset="0"/>
              </a:rPr>
              <a:t>Basic Flow</a:t>
            </a:r>
          </a:p>
          <a:p>
            <a:r>
              <a:rPr lang="en-US" sz="1800">
                <a:latin typeface="Arial" charset="0"/>
              </a:rPr>
              <a:t>Alternative Flows: Specific, Bounded, Global Alternative Flows</a:t>
            </a:r>
          </a:p>
          <a:p>
            <a:r>
              <a:rPr lang="en-US" sz="1800">
                <a:latin typeface="Arial" charset="0"/>
              </a:rPr>
              <a:t>Special requirements</a:t>
            </a:r>
          </a:p>
          <a:p>
            <a:r>
              <a:rPr lang="en-US" sz="1800">
                <a:latin typeface="Arial" charset="0"/>
              </a:rPr>
              <a:t>Technology and data variations</a:t>
            </a:r>
          </a:p>
          <a:p>
            <a:r>
              <a:rPr lang="en-US" sz="1800">
                <a:latin typeface="Arial" charset="0"/>
              </a:rPr>
              <a:t>Open issues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Footer Placeholder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a:latin typeface="Arial" charset="0"/>
              </a:rPr>
              <a:t>SYSC-3120 — Software Requirements Engineering</a:t>
            </a:r>
          </a:p>
        </p:txBody>
      </p:sp>
      <p:sp>
        <p:nvSpPr>
          <p:cNvPr id="92162"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57CB2C9A-77E9-A444-8293-C20A73DF3895}" type="slidenum">
              <a:rPr lang="en-US" sz="1200">
                <a:latin typeface="Arial" charset="0"/>
              </a:rPr>
              <a:pPr/>
              <a:t>45</a:t>
            </a:fld>
            <a:endParaRPr lang="en-US" sz="1200">
              <a:latin typeface="Arial" charset="0"/>
            </a:endParaRPr>
          </a:p>
        </p:txBody>
      </p:sp>
      <p:sp>
        <p:nvSpPr>
          <p:cNvPr id="92163" name="Rectangle 2"/>
          <p:cNvSpPr>
            <a:spLocks noGrp="1" noChangeArrowheads="1"/>
          </p:cNvSpPr>
          <p:nvPr>
            <p:ph type="title"/>
          </p:nvPr>
        </p:nvSpPr>
        <p:spPr/>
        <p:txBody>
          <a:bodyPr/>
          <a:lstStyle/>
          <a:p>
            <a:r>
              <a:rPr lang="en-US">
                <a:latin typeface="Arial" charset="0"/>
              </a:rPr>
              <a:t>Specifying a Use Case (cont.)</a:t>
            </a:r>
          </a:p>
        </p:txBody>
      </p:sp>
      <p:sp>
        <p:nvSpPr>
          <p:cNvPr id="84996" name="Rectangle 3"/>
          <p:cNvSpPr>
            <a:spLocks noGrp="1" noChangeArrowheads="1"/>
          </p:cNvSpPr>
          <p:nvPr>
            <p:ph type="body" idx="1"/>
          </p:nvPr>
        </p:nvSpPr>
        <p:spPr/>
        <p:txBody>
          <a:bodyPr/>
          <a:lstStyle/>
          <a:p>
            <a:pPr marL="0" indent="0">
              <a:lnSpc>
                <a:spcPct val="90000"/>
              </a:lnSpc>
              <a:buFontTx/>
              <a:buNone/>
              <a:defRPr/>
            </a:pPr>
            <a:r>
              <a:rPr lang="en-US" b="1" dirty="0" smtClean="0">
                <a:latin typeface="Arial" charset="0"/>
              </a:rPr>
              <a:t>Use case name</a:t>
            </a:r>
            <a:r>
              <a:rPr lang="en-US" dirty="0" smtClean="0">
                <a:latin typeface="Arial" charset="0"/>
              </a:rPr>
              <a:t>:</a:t>
            </a:r>
          </a:p>
          <a:p>
            <a:pPr marL="285750" lvl="2" indent="-285750">
              <a:lnSpc>
                <a:spcPct val="90000"/>
              </a:lnSpc>
              <a:defRPr/>
            </a:pPr>
            <a:r>
              <a:rPr lang="en-US" sz="1800" dirty="0" smtClean="0">
                <a:latin typeface="Arial" charset="0"/>
              </a:rPr>
              <a:t>Should be a verb phrase denoting what the actor is trying to accomplish (goal)</a:t>
            </a:r>
          </a:p>
          <a:p>
            <a:pPr marL="285750" lvl="2" indent="-285750">
              <a:lnSpc>
                <a:spcPct val="90000"/>
              </a:lnSpc>
              <a:defRPr/>
            </a:pPr>
            <a:r>
              <a:rPr lang="en-US" sz="1800" dirty="0" smtClean="0">
                <a:latin typeface="Arial" charset="0"/>
              </a:rPr>
              <a:t>Should reflect the perspective of the actor</a:t>
            </a:r>
          </a:p>
          <a:p>
            <a:pPr marL="628650" lvl="3" indent="-285750">
              <a:lnSpc>
                <a:spcPct val="90000"/>
              </a:lnSpc>
              <a:defRPr/>
            </a:pPr>
            <a:r>
              <a:rPr lang="en-US" dirty="0" smtClean="0">
                <a:latin typeface="Arial" charset="0"/>
              </a:rPr>
              <a:t>E.g., “perform withdrawal” instead of “record withdrawal”</a:t>
            </a:r>
          </a:p>
          <a:p>
            <a:pPr marL="0" indent="0">
              <a:lnSpc>
                <a:spcPct val="90000"/>
              </a:lnSpc>
              <a:buFontTx/>
              <a:buNone/>
              <a:defRPr/>
            </a:pPr>
            <a:r>
              <a:rPr lang="en-US" b="1" dirty="0" smtClean="0">
                <a:latin typeface="Arial" charset="0"/>
              </a:rPr>
              <a:t>Precondition</a:t>
            </a:r>
            <a:r>
              <a:rPr lang="en-US" u="sng" dirty="0" smtClean="0">
                <a:latin typeface="Arial" charset="0"/>
              </a:rPr>
              <a:t> </a:t>
            </a:r>
            <a:endParaRPr lang="en-US" u="sng" dirty="0">
              <a:latin typeface="Arial" charset="0"/>
            </a:endParaRPr>
          </a:p>
          <a:p>
            <a:pPr marL="407988" lvl="2">
              <a:lnSpc>
                <a:spcPct val="90000"/>
              </a:lnSpc>
              <a:defRPr/>
            </a:pPr>
            <a:r>
              <a:rPr lang="en-US" sz="1800" dirty="0">
                <a:latin typeface="Arial" charset="0"/>
              </a:rPr>
              <a:t>States what must always be true before </a:t>
            </a:r>
            <a:r>
              <a:rPr lang="en-US" sz="1800" dirty="0" smtClean="0">
                <a:latin typeface="Arial" charset="0"/>
              </a:rPr>
              <a:t>any </a:t>
            </a:r>
            <a:r>
              <a:rPr lang="en-US" sz="1800" dirty="0">
                <a:latin typeface="Arial" charset="0"/>
              </a:rPr>
              <a:t>scenario of the use case begins.</a:t>
            </a:r>
          </a:p>
          <a:p>
            <a:pPr marL="0" indent="0">
              <a:lnSpc>
                <a:spcPct val="90000"/>
              </a:lnSpc>
              <a:buFontTx/>
              <a:buNone/>
              <a:defRPr/>
            </a:pPr>
            <a:r>
              <a:rPr lang="en-US" b="1" dirty="0">
                <a:latin typeface="Arial" charset="0"/>
              </a:rPr>
              <a:t>Primary Actor</a:t>
            </a:r>
          </a:p>
          <a:p>
            <a:pPr marL="407988" lvl="1">
              <a:lnSpc>
                <a:spcPct val="90000"/>
              </a:lnSpc>
              <a:defRPr/>
            </a:pPr>
            <a:r>
              <a:rPr lang="en-US" dirty="0">
                <a:latin typeface="Arial" charset="0"/>
              </a:rPr>
              <a:t>The principal actor that initiates the use case.</a:t>
            </a:r>
          </a:p>
          <a:p>
            <a:pPr marL="0" indent="0">
              <a:lnSpc>
                <a:spcPct val="90000"/>
              </a:lnSpc>
              <a:buFontTx/>
              <a:buNone/>
              <a:defRPr/>
            </a:pPr>
            <a:r>
              <a:rPr lang="en-US" b="1" dirty="0">
                <a:latin typeface="Arial" charset="0"/>
              </a:rPr>
              <a:t>Secondary</a:t>
            </a:r>
            <a:r>
              <a:rPr lang="en-US" sz="1800" b="1" dirty="0">
                <a:latin typeface="Arial" charset="0"/>
              </a:rPr>
              <a:t> Actors</a:t>
            </a:r>
          </a:p>
          <a:p>
            <a:pPr marL="407988" lvl="2">
              <a:lnSpc>
                <a:spcPct val="90000"/>
              </a:lnSpc>
              <a:buFont typeface="Arial" charset="0"/>
              <a:buChar char="–"/>
              <a:defRPr/>
            </a:pPr>
            <a:r>
              <a:rPr lang="en-US" sz="1800" dirty="0">
                <a:latin typeface="Arial" charset="0"/>
              </a:rPr>
              <a:t>The secondary actors that the system relies on to accomplish </a:t>
            </a:r>
            <a:r>
              <a:rPr lang="en-US" sz="1800" dirty="0" smtClean="0">
                <a:latin typeface="Arial" charset="0"/>
              </a:rPr>
              <a:t>some of the sub-goals.</a:t>
            </a:r>
            <a:endParaRPr lang="en-US" sz="1800" dirty="0">
              <a:latin typeface="Arial" charset="0"/>
            </a:endParaRPr>
          </a:p>
          <a:p>
            <a:pPr marL="0" indent="0">
              <a:lnSpc>
                <a:spcPct val="90000"/>
              </a:lnSpc>
              <a:buFontTx/>
              <a:buNone/>
              <a:defRPr/>
            </a:pPr>
            <a:r>
              <a:rPr lang="en-US" b="1" dirty="0" smtClean="0">
                <a:latin typeface="Arial" charset="0"/>
              </a:rPr>
              <a:t>Dependencies to other use cases </a:t>
            </a:r>
            <a:r>
              <a:rPr lang="en-US" dirty="0" smtClean="0">
                <a:latin typeface="Arial" charset="0"/>
              </a:rPr>
              <a:t>(see later)</a:t>
            </a:r>
            <a:endParaRPr lang="en-US" dirty="0">
              <a:latin typeface="Arial" charset="0"/>
            </a:endParaRPr>
          </a:p>
          <a:p>
            <a:pPr marL="407988" lvl="1">
              <a:lnSpc>
                <a:spcPct val="90000"/>
              </a:lnSpc>
              <a:defRPr/>
            </a:pPr>
            <a:r>
              <a:rPr lang="en-US" dirty="0">
                <a:latin typeface="Arial" charset="0"/>
              </a:rPr>
              <a:t>&lt;&lt;include&gt;&gt; and &lt;&lt;exclude&gt;&gt; </a:t>
            </a:r>
            <a:r>
              <a:rPr lang="en-US" dirty="0" smtClean="0">
                <a:latin typeface="Arial" charset="0"/>
              </a:rPr>
              <a:t>relationships between use cases.</a:t>
            </a:r>
            <a:endParaRPr lang="en-US" dirty="0">
              <a:latin typeface="Arial" charset="0"/>
            </a:endParaRPr>
          </a:p>
          <a:p>
            <a:pPr marL="407988" lvl="2">
              <a:lnSpc>
                <a:spcPct val="90000"/>
              </a:lnSpc>
              <a:buFont typeface="Arial" charset="0"/>
              <a:buChar char="–"/>
              <a:defRPr/>
            </a:pPr>
            <a:r>
              <a:rPr lang="en-US" sz="1800" dirty="0" smtClean="0">
                <a:latin typeface="Arial" charset="0"/>
              </a:rPr>
              <a:t>Generalization </a:t>
            </a:r>
            <a:r>
              <a:rPr lang="en-US" sz="1800" dirty="0">
                <a:latin typeface="Arial" charset="0"/>
              </a:rPr>
              <a:t>relationship between use cases</a:t>
            </a:r>
            <a:r>
              <a:rPr lang="en-US" sz="1800" dirty="0" smtClean="0">
                <a:latin typeface="Arial" charset="0"/>
              </a:rPr>
              <a:t>.</a:t>
            </a:r>
            <a:endParaRPr lang="en-US" sz="1800" dirty="0">
              <a:latin typeface="Arial"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Footer Placeholder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a:latin typeface="Arial" charset="0"/>
              </a:rPr>
              <a:t>SYSC-3120 — Software Requirements Engineering</a:t>
            </a:r>
          </a:p>
        </p:txBody>
      </p:sp>
      <p:sp>
        <p:nvSpPr>
          <p:cNvPr id="94210"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4613573D-96FF-FB4D-A290-87D670D12BB8}" type="slidenum">
              <a:rPr lang="en-US" sz="1200">
                <a:latin typeface="Arial" charset="0"/>
              </a:rPr>
              <a:pPr/>
              <a:t>46</a:t>
            </a:fld>
            <a:endParaRPr lang="en-US" sz="1200">
              <a:latin typeface="Arial" charset="0"/>
            </a:endParaRPr>
          </a:p>
        </p:txBody>
      </p:sp>
      <p:sp>
        <p:nvSpPr>
          <p:cNvPr id="94211" name="Rectangle 2"/>
          <p:cNvSpPr>
            <a:spLocks noGrp="1" noChangeArrowheads="1"/>
          </p:cNvSpPr>
          <p:nvPr>
            <p:ph type="title"/>
          </p:nvPr>
        </p:nvSpPr>
        <p:spPr/>
        <p:txBody>
          <a:bodyPr/>
          <a:lstStyle/>
          <a:p>
            <a:r>
              <a:rPr lang="en-US">
                <a:latin typeface="Arial" charset="0"/>
              </a:rPr>
              <a:t>Specifying a Use Case (cont.)</a:t>
            </a:r>
          </a:p>
        </p:txBody>
      </p:sp>
      <p:sp>
        <p:nvSpPr>
          <p:cNvPr id="94212" name="Rectangle 3"/>
          <p:cNvSpPr>
            <a:spLocks noGrp="1" noChangeArrowheads="1"/>
          </p:cNvSpPr>
          <p:nvPr>
            <p:ph type="body" idx="1"/>
          </p:nvPr>
        </p:nvSpPr>
        <p:spPr>
          <a:xfrm>
            <a:off x="685800" y="1268413"/>
            <a:ext cx="7772400" cy="4824412"/>
          </a:xfrm>
        </p:spPr>
        <p:txBody>
          <a:bodyPr/>
          <a:lstStyle/>
          <a:p>
            <a:pPr marL="0" indent="0">
              <a:lnSpc>
                <a:spcPct val="80000"/>
              </a:lnSpc>
              <a:buFontTx/>
              <a:buNone/>
            </a:pPr>
            <a:r>
              <a:rPr lang="en-US" b="1" dirty="0">
                <a:latin typeface="Arial" charset="0"/>
              </a:rPr>
              <a:t>Basic</a:t>
            </a:r>
            <a:r>
              <a:rPr lang="en-US" sz="1700" b="1" dirty="0">
                <a:latin typeface="Arial" charset="0"/>
              </a:rPr>
              <a:t> </a:t>
            </a:r>
            <a:r>
              <a:rPr lang="en-US" b="1" dirty="0">
                <a:latin typeface="Arial" charset="0"/>
              </a:rPr>
              <a:t>Flow</a:t>
            </a:r>
          </a:p>
          <a:p>
            <a:pPr marL="449263" lvl="1" indent="-269875">
              <a:lnSpc>
                <a:spcPct val="80000"/>
              </a:lnSpc>
            </a:pPr>
            <a:r>
              <a:rPr lang="en-US" sz="1700" dirty="0">
                <a:latin typeface="Arial" charset="0"/>
              </a:rPr>
              <a:t>Describes a </a:t>
            </a:r>
            <a:r>
              <a:rPr lang="en-US" sz="1700" b="1" dirty="0">
                <a:latin typeface="Arial" charset="0"/>
              </a:rPr>
              <a:t>typical success path </a:t>
            </a:r>
            <a:r>
              <a:rPr lang="en-US" sz="1700" dirty="0">
                <a:latin typeface="Arial" charset="0"/>
              </a:rPr>
              <a:t>that satisfies the interests of the stakeholders. It often does not include any conditions or branching.</a:t>
            </a:r>
          </a:p>
          <a:p>
            <a:pPr marL="449263" lvl="1" indent="-269875">
              <a:lnSpc>
                <a:spcPct val="80000"/>
              </a:lnSpc>
            </a:pPr>
            <a:r>
              <a:rPr lang="en-US" sz="1700" dirty="0">
                <a:latin typeface="Arial" charset="0"/>
              </a:rPr>
              <a:t>A </a:t>
            </a:r>
            <a:r>
              <a:rPr lang="en-US" sz="1700" b="1" dirty="0">
                <a:latin typeface="Arial" charset="0"/>
              </a:rPr>
              <a:t>step</a:t>
            </a:r>
            <a:r>
              <a:rPr lang="en-US" sz="1700" dirty="0">
                <a:latin typeface="Arial" charset="0"/>
              </a:rPr>
              <a:t> can be one of the following </a:t>
            </a:r>
            <a:r>
              <a:rPr lang="en-US" sz="1700" dirty="0" smtClean="0">
                <a:latin typeface="Arial" charset="0"/>
              </a:rPr>
              <a:t>interactions</a:t>
            </a:r>
            <a:r>
              <a:rPr lang="en-US" sz="1700" dirty="0">
                <a:latin typeface="Arial" charset="0"/>
              </a:rPr>
              <a:t>:</a:t>
            </a:r>
          </a:p>
          <a:p>
            <a:pPr marL="900113" lvl="2" indent="-271463">
              <a:lnSpc>
                <a:spcPct val="80000"/>
              </a:lnSpc>
              <a:buFontTx/>
              <a:buAutoNum type="arabicPeriod"/>
            </a:pPr>
            <a:r>
              <a:rPr lang="en-US" sz="1700" i="1" dirty="0">
                <a:latin typeface="Arial" charset="0"/>
              </a:rPr>
              <a:t>Primary actor </a:t>
            </a:r>
            <a:r>
              <a:rPr lang="en-US" sz="1700" i="1" dirty="0">
                <a:latin typeface="Arial" charset="0"/>
                <a:sym typeface="Wingdings" charset="0"/>
              </a:rPr>
              <a:t> system</a:t>
            </a:r>
            <a:r>
              <a:rPr lang="en-US" sz="1700" dirty="0">
                <a:latin typeface="Arial" charset="0"/>
                <a:sym typeface="Wingdings" charset="0"/>
              </a:rPr>
              <a:t>: the primary actor sends a request and data to the system.</a:t>
            </a:r>
          </a:p>
          <a:p>
            <a:pPr marL="900113" lvl="2" indent="-271463">
              <a:lnSpc>
                <a:spcPct val="80000"/>
              </a:lnSpc>
              <a:buFontTx/>
              <a:buAutoNum type="arabicPeriod"/>
            </a:pPr>
            <a:r>
              <a:rPr lang="en-US" sz="1700" i="1" dirty="0">
                <a:latin typeface="Arial" charset="0"/>
                <a:sym typeface="Wingdings" charset="0"/>
              </a:rPr>
              <a:t>System  system</a:t>
            </a:r>
            <a:r>
              <a:rPr lang="en-US" sz="1700" dirty="0">
                <a:latin typeface="Arial" charset="0"/>
                <a:sym typeface="Wingdings" charset="0"/>
              </a:rPr>
              <a:t>: the system validates a request and data.</a:t>
            </a:r>
          </a:p>
          <a:p>
            <a:pPr marL="900113" lvl="2" indent="-271463">
              <a:lnSpc>
                <a:spcPct val="80000"/>
              </a:lnSpc>
              <a:buFontTx/>
              <a:buAutoNum type="arabicPeriod"/>
            </a:pPr>
            <a:r>
              <a:rPr lang="en-US" sz="1700" i="1" dirty="0">
                <a:latin typeface="Arial" charset="0"/>
                <a:sym typeface="Wingdings" charset="0"/>
              </a:rPr>
              <a:t>System  system</a:t>
            </a:r>
            <a:r>
              <a:rPr lang="en-US" sz="1700" dirty="0">
                <a:latin typeface="Arial" charset="0"/>
                <a:sym typeface="Wingdings" charset="0"/>
              </a:rPr>
              <a:t>: the system alters its internal state (e.g., recording or modifying something)</a:t>
            </a:r>
          </a:p>
          <a:p>
            <a:pPr marL="900113" lvl="2" indent="-271463">
              <a:lnSpc>
                <a:spcPct val="80000"/>
              </a:lnSpc>
              <a:buFontTx/>
              <a:buAutoNum type="arabicPeriod"/>
            </a:pPr>
            <a:r>
              <a:rPr lang="en-US" sz="1700" i="1" dirty="0">
                <a:latin typeface="Arial" charset="0"/>
                <a:sym typeface="Wingdings" charset="0"/>
              </a:rPr>
              <a:t>System  secondary actor</a:t>
            </a:r>
            <a:r>
              <a:rPr lang="en-US" sz="1700" dirty="0">
                <a:latin typeface="Arial" charset="0"/>
                <a:sym typeface="Wingdings" charset="0"/>
              </a:rPr>
              <a:t>: the system sends requests to a secondary actor.</a:t>
            </a:r>
            <a:endParaRPr lang="en-US" sz="1700" dirty="0">
              <a:latin typeface="Arial" charset="0"/>
            </a:endParaRPr>
          </a:p>
          <a:p>
            <a:pPr marL="449263" lvl="1" indent="-269875">
              <a:lnSpc>
                <a:spcPct val="80000"/>
              </a:lnSpc>
            </a:pPr>
            <a:r>
              <a:rPr lang="en-US" sz="1700" dirty="0">
                <a:latin typeface="Arial" charset="0"/>
              </a:rPr>
              <a:t>The first step (outside this classification) often indicates the trigger event that starts the scenario. </a:t>
            </a:r>
          </a:p>
          <a:p>
            <a:pPr marL="449263" lvl="1" indent="-269875">
              <a:lnSpc>
                <a:spcPct val="80000"/>
              </a:lnSpc>
            </a:pPr>
            <a:r>
              <a:rPr lang="en-US" sz="1700" dirty="0">
                <a:latin typeface="Arial" charset="0"/>
              </a:rPr>
              <a:t>All steps are numbered sequentially: </a:t>
            </a:r>
          </a:p>
          <a:p>
            <a:pPr marL="900113" lvl="2" indent="-271463">
              <a:lnSpc>
                <a:spcPct val="80000"/>
              </a:lnSpc>
              <a:buFontTx/>
              <a:buNone/>
            </a:pPr>
            <a:r>
              <a:rPr lang="en-US" sz="1700" dirty="0">
                <a:latin typeface="Arial" charset="0"/>
              </a:rPr>
              <a:t>1. </a:t>
            </a:r>
            <a:r>
              <a:rPr lang="en-US" sz="1700" dirty="0" smtClean="0">
                <a:latin typeface="Arial" charset="0"/>
              </a:rPr>
              <a:t>&lt;description </a:t>
            </a:r>
            <a:r>
              <a:rPr lang="en-US" sz="1700" dirty="0">
                <a:latin typeface="Arial" charset="0"/>
              </a:rPr>
              <a:t>of </a:t>
            </a:r>
            <a:r>
              <a:rPr lang="en-US" sz="1700" dirty="0" smtClean="0">
                <a:latin typeface="Arial" charset="0"/>
              </a:rPr>
              <a:t>first step</a:t>
            </a:r>
            <a:r>
              <a:rPr lang="en-US" sz="1700" dirty="0">
                <a:latin typeface="Arial" charset="0"/>
              </a:rPr>
              <a:t>&gt;</a:t>
            </a:r>
          </a:p>
          <a:p>
            <a:pPr marL="900113" lvl="2" indent="-271463">
              <a:lnSpc>
                <a:spcPct val="80000"/>
              </a:lnSpc>
              <a:buFontTx/>
              <a:buNone/>
            </a:pPr>
            <a:r>
              <a:rPr lang="en-US" sz="1700" dirty="0">
                <a:latin typeface="Arial" charset="0"/>
              </a:rPr>
              <a:t>2. </a:t>
            </a:r>
            <a:r>
              <a:rPr lang="en-US" sz="1700" dirty="0" smtClean="0">
                <a:latin typeface="Arial" charset="0"/>
              </a:rPr>
              <a:t>&lt;second step&gt; …</a:t>
            </a:r>
            <a:endParaRPr lang="en-US" sz="1700" dirty="0">
              <a:latin typeface="Arial" charset="0"/>
            </a:endParaRPr>
          </a:p>
          <a:p>
            <a:pPr marL="449263" lvl="1" indent="-269875">
              <a:lnSpc>
                <a:spcPct val="80000"/>
              </a:lnSpc>
            </a:pPr>
            <a:r>
              <a:rPr lang="en-US" sz="1700" dirty="0">
                <a:latin typeface="Arial" charset="0"/>
              </a:rPr>
              <a:t>Use </a:t>
            </a:r>
            <a:r>
              <a:rPr lang="en-US" sz="1700" b="1" dirty="0">
                <a:latin typeface="Arial" charset="0"/>
              </a:rPr>
              <a:t>active voice only</a:t>
            </a:r>
          </a:p>
          <a:p>
            <a:pPr marL="449263" lvl="1" indent="-269875">
              <a:lnSpc>
                <a:spcPct val="80000"/>
              </a:lnSpc>
            </a:pPr>
            <a:r>
              <a:rPr lang="en-US" sz="1700" b="1" dirty="0" err="1">
                <a:latin typeface="Arial" charset="0"/>
              </a:rPr>
              <a:t>Postcondition</a:t>
            </a:r>
            <a:r>
              <a:rPr lang="en-US" sz="1700" dirty="0">
                <a:latin typeface="Arial" charset="0"/>
              </a:rPr>
              <a:t>: what should be true after the basic flow has executed.</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Footer Placeholder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a:latin typeface="Arial" charset="0"/>
              </a:rPr>
              <a:t>SYSC-3120 — Software Requirements Engineering</a:t>
            </a:r>
          </a:p>
        </p:txBody>
      </p:sp>
      <p:sp>
        <p:nvSpPr>
          <p:cNvPr id="96258"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53EEBBAF-7A29-8041-8681-E55EB410431C}" type="slidenum">
              <a:rPr lang="en-US" sz="1200">
                <a:latin typeface="Arial" charset="0"/>
              </a:rPr>
              <a:pPr/>
              <a:t>47</a:t>
            </a:fld>
            <a:endParaRPr lang="en-US" sz="1200">
              <a:latin typeface="Arial" charset="0"/>
            </a:endParaRPr>
          </a:p>
        </p:txBody>
      </p:sp>
      <p:sp>
        <p:nvSpPr>
          <p:cNvPr id="96259" name="Rectangle 2"/>
          <p:cNvSpPr>
            <a:spLocks noGrp="1" noChangeArrowheads="1"/>
          </p:cNvSpPr>
          <p:nvPr>
            <p:ph type="title"/>
          </p:nvPr>
        </p:nvSpPr>
        <p:spPr/>
        <p:txBody>
          <a:bodyPr/>
          <a:lstStyle/>
          <a:p>
            <a:r>
              <a:rPr lang="en-US">
                <a:latin typeface="Arial" charset="0"/>
              </a:rPr>
              <a:t>Specifying a Use Case (cont.)</a:t>
            </a:r>
          </a:p>
        </p:txBody>
      </p:sp>
      <p:sp>
        <p:nvSpPr>
          <p:cNvPr id="89092" name="Rectangle 3"/>
          <p:cNvSpPr>
            <a:spLocks noGrp="1" noChangeArrowheads="1"/>
          </p:cNvSpPr>
          <p:nvPr>
            <p:ph type="body" idx="1"/>
          </p:nvPr>
        </p:nvSpPr>
        <p:spPr>
          <a:xfrm>
            <a:off x="685800" y="1292225"/>
            <a:ext cx="7772400" cy="4800600"/>
          </a:xfrm>
        </p:spPr>
        <p:txBody>
          <a:bodyPr/>
          <a:lstStyle/>
          <a:p>
            <a:pPr marL="0" indent="0">
              <a:buFontTx/>
              <a:buNone/>
              <a:defRPr/>
            </a:pPr>
            <a:r>
              <a:rPr lang="en-US" b="1" dirty="0">
                <a:latin typeface="Arial" charset="0"/>
              </a:rPr>
              <a:t>Alternative flows</a:t>
            </a:r>
          </a:p>
          <a:p>
            <a:pPr marL="407988" lvl="1">
              <a:defRPr/>
            </a:pPr>
            <a:r>
              <a:rPr lang="en-US" dirty="0">
                <a:latin typeface="Arial" charset="0"/>
              </a:rPr>
              <a:t>Describe all the other scenarios or branches, both success and failure. An alternative flow always depends on a condition occurring in a specific step in a flow of reference, referred to as </a:t>
            </a:r>
            <a:r>
              <a:rPr lang="en-US" i="1" dirty="0">
                <a:latin typeface="Arial" charset="0"/>
              </a:rPr>
              <a:t>reference </a:t>
            </a:r>
            <a:r>
              <a:rPr lang="en-US" i="1" dirty="0" smtClean="0">
                <a:latin typeface="Arial" charset="0"/>
              </a:rPr>
              <a:t>flow step (RFS)</a:t>
            </a:r>
            <a:r>
              <a:rPr lang="en-US" dirty="0" smtClean="0">
                <a:latin typeface="Arial" charset="0"/>
              </a:rPr>
              <a:t>, </a:t>
            </a:r>
            <a:r>
              <a:rPr lang="en-US" dirty="0">
                <a:latin typeface="Arial" charset="0"/>
              </a:rPr>
              <a:t>and that reference flow is either the basic flow or an alternative flow itself.</a:t>
            </a:r>
          </a:p>
          <a:p>
            <a:pPr marL="407988" lvl="1">
              <a:defRPr/>
            </a:pPr>
            <a:r>
              <a:rPr lang="en-US" dirty="0">
                <a:latin typeface="Arial" charset="0"/>
              </a:rPr>
              <a:t>All action steps are numbered sequentially.</a:t>
            </a:r>
          </a:p>
          <a:p>
            <a:pPr marL="407988" lvl="1">
              <a:defRPr/>
            </a:pPr>
            <a:r>
              <a:rPr lang="en-US" dirty="0">
                <a:latin typeface="Arial" charset="0"/>
              </a:rPr>
              <a:t>Each alternative flow must have a </a:t>
            </a:r>
            <a:r>
              <a:rPr lang="en-US" dirty="0" err="1">
                <a:latin typeface="Arial" charset="0"/>
              </a:rPr>
              <a:t>postcondition</a:t>
            </a:r>
            <a:r>
              <a:rPr lang="en-US" dirty="0">
                <a:latin typeface="Arial" charset="0"/>
              </a:rPr>
              <a:t>.</a:t>
            </a:r>
          </a:p>
          <a:p>
            <a:pPr marL="65088">
              <a:buFontTx/>
              <a:buNone/>
              <a:defRPr/>
            </a:pPr>
            <a:r>
              <a:rPr lang="en-US" sz="1900" b="1" dirty="0">
                <a:latin typeface="Arial" charset="0"/>
              </a:rPr>
              <a:t>Three types of alternative flows</a:t>
            </a:r>
            <a:r>
              <a:rPr lang="en-US" sz="1900" dirty="0">
                <a:latin typeface="Arial" charset="0"/>
              </a:rPr>
              <a:t>:</a:t>
            </a:r>
          </a:p>
          <a:p>
            <a:pPr marL="407988" lvl="1">
              <a:defRPr/>
            </a:pPr>
            <a:r>
              <a:rPr lang="en-US" i="1" dirty="0">
                <a:latin typeface="Arial" charset="0"/>
              </a:rPr>
              <a:t>Specific alternative flow: </a:t>
            </a:r>
            <a:r>
              <a:rPr lang="en-US" dirty="0">
                <a:latin typeface="Arial" charset="0"/>
              </a:rPr>
              <a:t>an alternative flow that refers to a specific step in the reference </a:t>
            </a:r>
            <a:r>
              <a:rPr lang="en-US" dirty="0" smtClean="0">
                <a:latin typeface="Arial" charset="0"/>
              </a:rPr>
              <a:t>flow </a:t>
            </a:r>
            <a:r>
              <a:rPr lang="en-US" sz="1600" dirty="0" smtClean="0">
                <a:latin typeface="Arial" charset="0"/>
              </a:rPr>
              <a:t>(either a main flow or another alternative flow)</a:t>
            </a:r>
            <a:r>
              <a:rPr lang="en-US" dirty="0" smtClean="0">
                <a:latin typeface="Arial" charset="0"/>
              </a:rPr>
              <a:t>. </a:t>
            </a:r>
            <a:endParaRPr lang="en-US" dirty="0">
              <a:latin typeface="Arial" charset="0"/>
            </a:endParaRPr>
          </a:p>
          <a:p>
            <a:pPr marL="407988" lvl="1">
              <a:defRPr/>
            </a:pPr>
            <a:r>
              <a:rPr lang="en-US" i="1" dirty="0">
                <a:latin typeface="Arial" charset="0"/>
              </a:rPr>
              <a:t>Bounded alternative flow:</a:t>
            </a:r>
            <a:r>
              <a:rPr lang="en-US" dirty="0">
                <a:latin typeface="Arial" charset="0"/>
              </a:rPr>
              <a:t> an alternative flow that refers to more than one step in the reference flow–consecutive steps or not. </a:t>
            </a:r>
          </a:p>
          <a:p>
            <a:pPr marL="407988" lvl="1">
              <a:defRPr/>
            </a:pPr>
            <a:r>
              <a:rPr lang="en-US" i="1" dirty="0">
                <a:latin typeface="Arial" charset="0"/>
              </a:rPr>
              <a:t>Global alternative flow: </a:t>
            </a:r>
            <a:r>
              <a:rPr lang="en-US" dirty="0">
                <a:latin typeface="Arial" charset="0"/>
              </a:rPr>
              <a:t>an alternative flow that refers to any step in the reference flow.</a:t>
            </a:r>
          </a:p>
          <a:p>
            <a:pPr marL="407988" lvl="1">
              <a:defRPr/>
            </a:pPr>
            <a:endParaRPr lang="en-US" dirty="0">
              <a:latin typeface="Arial"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Footer Placeholder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a:latin typeface="Arial" charset="0"/>
              </a:rPr>
              <a:t>SYSC-3120 — Software Requirements Engineering</a:t>
            </a:r>
          </a:p>
        </p:txBody>
      </p:sp>
      <p:sp>
        <p:nvSpPr>
          <p:cNvPr id="98306"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5C811EC9-F4FD-DB48-9B6B-EA1E1E239D67}" type="slidenum">
              <a:rPr lang="en-US" sz="1200">
                <a:latin typeface="Arial" charset="0"/>
              </a:rPr>
              <a:pPr/>
              <a:t>48</a:t>
            </a:fld>
            <a:endParaRPr lang="en-US" sz="1200">
              <a:latin typeface="Arial" charset="0"/>
            </a:endParaRPr>
          </a:p>
        </p:txBody>
      </p:sp>
      <p:sp>
        <p:nvSpPr>
          <p:cNvPr id="98307" name="Rectangle 2"/>
          <p:cNvSpPr>
            <a:spLocks noGrp="1" noChangeArrowheads="1"/>
          </p:cNvSpPr>
          <p:nvPr>
            <p:ph type="title"/>
          </p:nvPr>
        </p:nvSpPr>
        <p:spPr/>
        <p:txBody>
          <a:bodyPr/>
          <a:lstStyle/>
          <a:p>
            <a:r>
              <a:rPr lang="en-US">
                <a:latin typeface="Arial" charset="0"/>
              </a:rPr>
              <a:t>Specifying a Use Case (cont.)</a:t>
            </a:r>
          </a:p>
        </p:txBody>
      </p:sp>
      <p:sp>
        <p:nvSpPr>
          <p:cNvPr id="98308" name="Rectangle 3"/>
          <p:cNvSpPr>
            <a:spLocks noGrp="1" noChangeArrowheads="1"/>
          </p:cNvSpPr>
          <p:nvPr>
            <p:ph type="body" idx="1"/>
          </p:nvPr>
        </p:nvSpPr>
        <p:spPr/>
        <p:txBody>
          <a:bodyPr/>
          <a:lstStyle/>
          <a:p>
            <a:pPr marL="0" indent="0">
              <a:buFontTx/>
              <a:buNone/>
            </a:pPr>
            <a:r>
              <a:rPr lang="en-US" b="1" dirty="0">
                <a:latin typeface="Arial" charset="0"/>
              </a:rPr>
              <a:t>Special Requirements</a:t>
            </a:r>
            <a:r>
              <a:rPr lang="en-US" dirty="0">
                <a:latin typeface="Arial" charset="0"/>
              </a:rPr>
              <a:t> </a:t>
            </a:r>
          </a:p>
          <a:p>
            <a:pPr marL="407988" lvl="1"/>
            <a:r>
              <a:rPr lang="en-US" dirty="0">
                <a:latin typeface="Arial" charset="0"/>
              </a:rPr>
              <a:t>If a non-functional requirement, quality attribute, or constraint relates specifically to the use case, list it here.</a:t>
            </a:r>
          </a:p>
          <a:p>
            <a:pPr marL="0" indent="0">
              <a:buFontTx/>
              <a:buNone/>
            </a:pPr>
            <a:r>
              <a:rPr lang="en-US" b="1" dirty="0">
                <a:latin typeface="Arial" charset="0"/>
              </a:rPr>
              <a:t>Technology and Data Variation</a:t>
            </a:r>
          </a:p>
          <a:p>
            <a:pPr marL="407988" lvl="1"/>
            <a:r>
              <a:rPr lang="en-US" dirty="0">
                <a:latin typeface="Arial" charset="0"/>
              </a:rPr>
              <a:t>Foreseeable technology changes are listed</a:t>
            </a:r>
          </a:p>
          <a:p>
            <a:pPr marL="812800" lvl="2" indent="-225425"/>
            <a:r>
              <a:rPr lang="en-US" sz="1800" dirty="0">
                <a:latin typeface="Arial" charset="0"/>
              </a:rPr>
              <a:t>E.g., providing credit account input using a card reader and the keyboard</a:t>
            </a:r>
          </a:p>
          <a:p>
            <a:pPr marL="407988" lvl="1"/>
            <a:r>
              <a:rPr lang="en-US" dirty="0">
                <a:latin typeface="Arial" charset="0"/>
              </a:rPr>
              <a:t>Foreseeable input type variations</a:t>
            </a:r>
          </a:p>
          <a:p>
            <a:pPr marL="812800" lvl="2" indent="-225425"/>
            <a:r>
              <a:rPr lang="en-US" sz="1800" dirty="0">
                <a:latin typeface="Arial" charset="0"/>
              </a:rPr>
              <a:t>E.g., metric vs. imperial</a:t>
            </a:r>
          </a:p>
          <a:p>
            <a:pPr marL="407988" lvl="1"/>
            <a:r>
              <a:rPr lang="en-US" dirty="0">
                <a:latin typeface="Arial" charset="0"/>
              </a:rPr>
              <a:t>The list can refer to steps in the basic or alternate flows.</a:t>
            </a:r>
          </a:p>
          <a:p>
            <a:pPr marL="0" indent="0">
              <a:buFontTx/>
              <a:buNone/>
            </a:pPr>
            <a:r>
              <a:rPr lang="en-US" b="1" dirty="0">
                <a:latin typeface="Arial" charset="0"/>
              </a:rPr>
              <a:t>Open issues</a:t>
            </a:r>
          </a:p>
          <a:p>
            <a:pPr marL="407988" lvl="1"/>
            <a:r>
              <a:rPr lang="en-US" dirty="0">
                <a:latin typeface="Arial" charset="0"/>
              </a:rPr>
              <a:t>Lists what remains to be clarified with stakeholders</a:t>
            </a:r>
          </a:p>
          <a:p>
            <a:pPr marL="812800" lvl="2" indent="-225425"/>
            <a:r>
              <a:rPr lang="en-US" sz="1800" dirty="0">
                <a:latin typeface="Arial" charset="0"/>
              </a:rPr>
              <a:t>E.g., terminology.</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p:cNvSpPr>
            <a:spLocks noGrp="1"/>
          </p:cNvSpPr>
          <p:nvPr>
            <p:ph type="title"/>
          </p:nvPr>
        </p:nvSpPr>
        <p:spPr/>
        <p:txBody>
          <a:bodyPr/>
          <a:lstStyle/>
          <a:p>
            <a:r>
              <a:rPr lang="en-US">
                <a:latin typeface="Arial" charset="0"/>
              </a:rPr>
              <a:t>Specifying a Use Case (cont.)—</a:t>
            </a:r>
            <a:r>
              <a:rPr lang="en-US" sz="2000">
                <a:latin typeface="Arial" charset="0"/>
              </a:rPr>
              <a:t>possible layout</a:t>
            </a:r>
            <a:endParaRPr lang="en-US">
              <a:latin typeface="Arial" charset="0"/>
            </a:endParaRPr>
          </a:p>
        </p:txBody>
      </p:sp>
      <p:sp>
        <p:nvSpPr>
          <p:cNvPr id="4" name="Footer Placeholder 3"/>
          <p:cNvSpPr>
            <a:spLocks noGrp="1"/>
          </p:cNvSpPr>
          <p:nvPr>
            <p:ph type="ftr" sz="quarter" idx="10"/>
          </p:nvPr>
        </p:nvSpPr>
        <p:spPr/>
        <p:txBody>
          <a:bodyPr/>
          <a:lstStyle/>
          <a:p>
            <a:pPr>
              <a:defRPr/>
            </a:pPr>
            <a:r>
              <a:rPr lang="en-US"/>
              <a:t>SYSC-3120 — Software Requirements Engineering</a:t>
            </a:r>
          </a:p>
        </p:txBody>
      </p:sp>
      <p:sp>
        <p:nvSpPr>
          <p:cNvPr id="5" name="Slide Number Placeholder 4"/>
          <p:cNvSpPr>
            <a:spLocks noGrp="1"/>
          </p:cNvSpPr>
          <p:nvPr>
            <p:ph type="sldNum" sz="quarter" idx="11"/>
          </p:nvPr>
        </p:nvSpPr>
        <p:spPr/>
        <p:txBody>
          <a:bodyPr/>
          <a:lstStyle/>
          <a:p>
            <a:pPr>
              <a:defRPr/>
            </a:pPr>
            <a:fld id="{B7366716-9BC4-864F-B5A1-0334DF5A7E92}" type="slidenum">
              <a:rPr lang="en-US" smtClean="0"/>
              <a:pPr>
                <a:defRPr/>
              </a:pPr>
              <a:t>49</a:t>
            </a:fld>
            <a:endParaRPr lang="en-US" dirty="0"/>
          </a:p>
        </p:txBody>
      </p:sp>
      <p:pic>
        <p:nvPicPr>
          <p:cNvPr id="100356" name="Picture 4"/>
          <p:cNvPicPr>
            <a:picLocks noChangeAspect="1"/>
          </p:cNvPicPr>
          <p:nvPr/>
        </p:nvPicPr>
        <p:blipFill>
          <a:blip r:embed="rId2" cstate="print">
            <a:extLst>
              <a:ext uri="{28A0092B-C50C-407E-A947-70E740481C1C}">
                <a14:useLocalDpi xmlns:a14="http://schemas.microsoft.com/office/drawing/2010/main" xmlns="" val="0"/>
              </a:ext>
            </a:extLst>
          </a:blip>
          <a:srcRect l="3535" t="5138" r="2800" b="3368"/>
          <a:stretch>
            <a:fillRect/>
          </a:stretch>
        </p:blipFill>
        <p:spPr bwMode="auto">
          <a:xfrm>
            <a:off x="46038" y="957263"/>
            <a:ext cx="9094787" cy="5135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Footer Placeholder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a:latin typeface="Arial" charset="0"/>
              </a:rPr>
              <a:t>SYSC-3120 — Software Requirements Engineering</a:t>
            </a:r>
          </a:p>
        </p:txBody>
      </p:sp>
      <p:sp>
        <p:nvSpPr>
          <p:cNvPr id="22530"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9881FD78-3ED1-C64C-91EC-28CF3A03C6C4}" type="slidenum">
              <a:rPr lang="en-US" sz="1200">
                <a:latin typeface="Arial" charset="0"/>
              </a:rPr>
              <a:pPr/>
              <a:t>5</a:t>
            </a:fld>
            <a:endParaRPr lang="en-US" sz="1200">
              <a:latin typeface="Arial" charset="0"/>
            </a:endParaRPr>
          </a:p>
        </p:txBody>
      </p:sp>
      <p:sp>
        <p:nvSpPr>
          <p:cNvPr id="22531" name="Rectangle 2"/>
          <p:cNvSpPr>
            <a:spLocks noGrp="1" noChangeArrowheads="1"/>
          </p:cNvSpPr>
          <p:nvPr>
            <p:ph type="title"/>
          </p:nvPr>
        </p:nvSpPr>
        <p:spPr/>
        <p:txBody>
          <a:bodyPr/>
          <a:lstStyle/>
          <a:p>
            <a:r>
              <a:rPr lang="en-US">
                <a:latin typeface="Arial" charset="0"/>
              </a:rPr>
              <a:t>Motivations and Goals (I)</a:t>
            </a:r>
          </a:p>
        </p:txBody>
      </p:sp>
      <p:sp>
        <p:nvSpPr>
          <p:cNvPr id="22532" name="Rectangle 3"/>
          <p:cNvSpPr>
            <a:spLocks noGrp="1" noChangeArrowheads="1"/>
          </p:cNvSpPr>
          <p:nvPr>
            <p:ph type="body" idx="1"/>
          </p:nvPr>
        </p:nvSpPr>
        <p:spPr/>
        <p:txBody>
          <a:bodyPr/>
          <a:lstStyle/>
          <a:p>
            <a:r>
              <a:rPr lang="en-US" dirty="0">
                <a:latin typeface="Arial" charset="0"/>
              </a:rPr>
              <a:t>Requirements describes the expected behavior of a </a:t>
            </a:r>
            <a:r>
              <a:rPr lang="en-US" dirty="0" smtClean="0">
                <a:latin typeface="Arial" charset="0"/>
              </a:rPr>
              <a:t>system</a:t>
            </a:r>
          </a:p>
          <a:p>
            <a:pPr lvl="1"/>
            <a:r>
              <a:rPr lang="en-US" dirty="0" smtClean="0">
                <a:latin typeface="Arial" charset="0"/>
              </a:rPr>
              <a:t>Functional requirements</a:t>
            </a:r>
          </a:p>
          <a:p>
            <a:pPr lvl="1"/>
            <a:r>
              <a:rPr lang="en-US" dirty="0" smtClean="0">
                <a:latin typeface="Arial" charset="0"/>
              </a:rPr>
              <a:t>Non-functional requirements</a:t>
            </a:r>
            <a:endParaRPr lang="en-US" dirty="0">
              <a:latin typeface="Arial" charset="0"/>
            </a:endParaRPr>
          </a:p>
          <a:p>
            <a:r>
              <a:rPr lang="en-US" dirty="0">
                <a:latin typeface="Arial" charset="0"/>
              </a:rPr>
              <a:t>Every nontrivial engineering system must be specified, based on user requirements</a:t>
            </a:r>
          </a:p>
          <a:p>
            <a:r>
              <a:rPr lang="en-US" dirty="0">
                <a:latin typeface="Arial" charset="0"/>
              </a:rPr>
              <a:t>Requirements need to be explicitly stated and documented for system implementation</a:t>
            </a:r>
          </a:p>
          <a:p>
            <a:pPr lvl="1"/>
            <a:r>
              <a:rPr lang="en-US" dirty="0">
                <a:latin typeface="Arial" charset="0"/>
              </a:rPr>
              <a:t>e.g., used for design decisions, verification and validation (see next slide), and a reference point during maintenance</a:t>
            </a:r>
          </a:p>
          <a:p>
            <a:r>
              <a:rPr lang="en-US" dirty="0">
                <a:latin typeface="Arial" charset="0"/>
              </a:rPr>
              <a:t>SE is about developing software solutions to problems</a:t>
            </a:r>
          </a:p>
          <a:p>
            <a:pPr lvl="1"/>
            <a:r>
              <a:rPr lang="en-US" dirty="0">
                <a:latin typeface="Arial" charset="0"/>
              </a:rPr>
              <a:t>Good solutions can only be developed if software engineers understand the problems.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p:cNvSpPr>
            <a:spLocks noGrp="1"/>
          </p:cNvSpPr>
          <p:nvPr>
            <p:ph type="title"/>
          </p:nvPr>
        </p:nvSpPr>
        <p:spPr/>
        <p:txBody>
          <a:bodyPr/>
          <a:lstStyle/>
          <a:p>
            <a:r>
              <a:rPr lang="en-US">
                <a:latin typeface="Arial" charset="0"/>
              </a:rPr>
              <a:t>Specifying a Use Case (cont.)</a:t>
            </a:r>
          </a:p>
        </p:txBody>
      </p:sp>
      <p:sp>
        <p:nvSpPr>
          <p:cNvPr id="101378" name="Content Placeholder 2"/>
          <p:cNvSpPr>
            <a:spLocks noGrp="1"/>
          </p:cNvSpPr>
          <p:nvPr>
            <p:ph idx="1"/>
          </p:nvPr>
        </p:nvSpPr>
        <p:spPr/>
        <p:txBody>
          <a:bodyPr/>
          <a:lstStyle/>
          <a:p>
            <a:r>
              <a:rPr lang="en-US" dirty="0">
                <a:latin typeface="Arial" charset="0"/>
              </a:rPr>
              <a:t>See example of the report emergency use case (</a:t>
            </a:r>
            <a:r>
              <a:rPr lang="en-US" dirty="0" err="1">
                <a:latin typeface="Arial" charset="0"/>
              </a:rPr>
              <a:t>pdf</a:t>
            </a:r>
            <a:r>
              <a:rPr lang="en-US" dirty="0">
                <a:latin typeface="Arial" charset="0"/>
              </a:rPr>
              <a:t> file</a:t>
            </a:r>
            <a:r>
              <a:rPr lang="en-US" dirty="0" smtClean="0">
                <a:latin typeface="Arial" charset="0"/>
              </a:rPr>
              <a:t>).</a:t>
            </a:r>
            <a:endParaRPr lang="en-US" dirty="0">
              <a:latin typeface="Arial" charset="0"/>
            </a:endParaRPr>
          </a:p>
          <a:p>
            <a:r>
              <a:rPr lang="en-US" dirty="0">
                <a:latin typeface="Arial" charset="0"/>
              </a:rPr>
              <a:t>See example of the withdraw funds use case (</a:t>
            </a:r>
            <a:r>
              <a:rPr lang="en-US" dirty="0" err="1">
                <a:latin typeface="Arial" charset="0"/>
              </a:rPr>
              <a:t>pdf</a:t>
            </a:r>
            <a:r>
              <a:rPr lang="en-US" dirty="0">
                <a:latin typeface="Arial" charset="0"/>
              </a:rPr>
              <a:t> file</a:t>
            </a:r>
            <a:r>
              <a:rPr lang="en-US" dirty="0" smtClean="0">
                <a:latin typeface="Arial" charset="0"/>
              </a:rPr>
              <a:t>).</a:t>
            </a:r>
            <a:endParaRPr lang="en-US" dirty="0">
              <a:latin typeface="Arial" charset="0"/>
            </a:endParaRPr>
          </a:p>
        </p:txBody>
      </p:sp>
      <p:sp>
        <p:nvSpPr>
          <p:cNvPr id="4" name="Footer Placeholder 3"/>
          <p:cNvSpPr>
            <a:spLocks noGrp="1"/>
          </p:cNvSpPr>
          <p:nvPr>
            <p:ph type="ftr" sz="quarter" idx="10"/>
          </p:nvPr>
        </p:nvSpPr>
        <p:spPr/>
        <p:txBody>
          <a:bodyPr/>
          <a:lstStyle/>
          <a:p>
            <a:pPr>
              <a:defRPr/>
            </a:pPr>
            <a:r>
              <a:rPr lang="en-US"/>
              <a:t>SYSC-3120 — Software Requirements Engineering</a:t>
            </a:r>
          </a:p>
        </p:txBody>
      </p:sp>
      <p:sp>
        <p:nvSpPr>
          <p:cNvPr id="5" name="Slide Number Placeholder 4"/>
          <p:cNvSpPr>
            <a:spLocks noGrp="1"/>
          </p:cNvSpPr>
          <p:nvPr>
            <p:ph type="sldNum" sz="quarter" idx="11"/>
          </p:nvPr>
        </p:nvSpPr>
        <p:spPr/>
        <p:txBody>
          <a:bodyPr/>
          <a:lstStyle/>
          <a:p>
            <a:pPr>
              <a:defRPr/>
            </a:pPr>
            <a:fld id="{E7BC24E2-02ED-3442-80DA-F8E7EE23E180}" type="slidenum">
              <a:rPr lang="en-US" smtClean="0"/>
              <a:pPr>
                <a:defRPr/>
              </a:pPr>
              <a:t>50</a:t>
            </a:fld>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noChangeArrowheads="1"/>
          </p:cNvSpPr>
          <p:nvPr>
            <p:ph type="title"/>
          </p:nvPr>
        </p:nvSpPr>
        <p:spPr/>
        <p:txBody>
          <a:bodyPr/>
          <a:lstStyle/>
          <a:p>
            <a:r>
              <a:rPr lang="en-US">
                <a:latin typeface="Arial" charset="0"/>
              </a:rPr>
              <a:t>Specifying a Use Case </a:t>
            </a:r>
            <a:r>
              <a:rPr lang="en-US" sz="2400">
                <a:latin typeface="Arial" charset="0"/>
              </a:rPr>
              <a:t>(restricting the use of English)</a:t>
            </a:r>
            <a:endParaRPr lang="en-US">
              <a:latin typeface="Arial" charset="0"/>
            </a:endParaRPr>
          </a:p>
        </p:txBody>
      </p:sp>
      <p:sp>
        <p:nvSpPr>
          <p:cNvPr id="102402" name="Rectangle 3"/>
          <p:cNvSpPr>
            <a:spLocks noGrp="1" noChangeArrowheads="1"/>
          </p:cNvSpPr>
          <p:nvPr>
            <p:ph type="body" idx="1"/>
          </p:nvPr>
        </p:nvSpPr>
        <p:spPr/>
        <p:txBody>
          <a:bodyPr/>
          <a:lstStyle/>
          <a:p>
            <a:pPr>
              <a:lnSpc>
                <a:spcPct val="80000"/>
              </a:lnSpc>
            </a:pPr>
            <a:r>
              <a:rPr lang="en-US" dirty="0">
                <a:latin typeface="Arial" charset="0"/>
              </a:rPr>
              <a:t>The subject of a sentence should be “the system” or an actor.</a:t>
            </a:r>
          </a:p>
          <a:p>
            <a:pPr lvl="1">
              <a:lnSpc>
                <a:spcPct val="80000"/>
              </a:lnSpc>
            </a:pPr>
            <a:r>
              <a:rPr lang="en-US" dirty="0">
                <a:solidFill>
                  <a:srgbClr val="984807"/>
                </a:solidFill>
                <a:latin typeface="Arial" charset="0"/>
              </a:rPr>
              <a:t>The card has been ejected. </a:t>
            </a:r>
            <a:r>
              <a:rPr lang="en-US" dirty="0" smtClean="0">
                <a:solidFill>
                  <a:srgbClr val="984807"/>
                </a:solidFill>
                <a:latin typeface="Arial" charset="0"/>
              </a:rPr>
              <a:t>   </a:t>
            </a:r>
            <a:r>
              <a:rPr lang="en-US" sz="1600" i="1" dirty="0" smtClean="0">
                <a:solidFill>
                  <a:schemeClr val="tx1"/>
                </a:solidFill>
                <a:latin typeface="Arial" charset="0"/>
              </a:rPr>
              <a:t>(passive voice)</a:t>
            </a:r>
            <a:endParaRPr lang="en-US" sz="1600" i="1" dirty="0">
              <a:solidFill>
                <a:schemeClr val="tx1"/>
              </a:solidFill>
              <a:latin typeface="Arial" charset="0"/>
            </a:endParaRPr>
          </a:p>
          <a:p>
            <a:pPr lvl="1">
              <a:lnSpc>
                <a:spcPct val="80000"/>
              </a:lnSpc>
            </a:pPr>
            <a:r>
              <a:rPr lang="en-US" dirty="0">
                <a:solidFill>
                  <a:srgbClr val="004080"/>
                </a:solidFill>
                <a:latin typeface="Arial" charset="0"/>
              </a:rPr>
              <a:t>The system ejects the ATM card</a:t>
            </a:r>
            <a:r>
              <a:rPr lang="en-US" dirty="0" smtClean="0">
                <a:solidFill>
                  <a:srgbClr val="004080"/>
                </a:solidFill>
                <a:latin typeface="Arial" charset="0"/>
              </a:rPr>
              <a:t>.  </a:t>
            </a:r>
            <a:r>
              <a:rPr lang="en-US" sz="1600" i="1" dirty="0" smtClean="0">
                <a:solidFill>
                  <a:schemeClr val="tx1"/>
                </a:solidFill>
                <a:latin typeface="Arial" charset="0"/>
              </a:rPr>
              <a:t>(active voice) </a:t>
            </a:r>
            <a:endParaRPr lang="en-US" sz="1600" i="1" dirty="0">
              <a:solidFill>
                <a:schemeClr val="tx1"/>
              </a:solidFill>
              <a:latin typeface="Arial" charset="0"/>
            </a:endParaRPr>
          </a:p>
          <a:p>
            <a:pPr>
              <a:lnSpc>
                <a:spcPct val="80000"/>
              </a:lnSpc>
            </a:pPr>
            <a:r>
              <a:rPr lang="en-US" dirty="0">
                <a:latin typeface="Arial" charset="0"/>
              </a:rPr>
              <a:t>Describe the flow of events sequentially (a use case describes what should happen).</a:t>
            </a:r>
          </a:p>
          <a:p>
            <a:pPr>
              <a:lnSpc>
                <a:spcPct val="80000"/>
              </a:lnSpc>
            </a:pPr>
            <a:r>
              <a:rPr lang="en-US" dirty="0">
                <a:latin typeface="Arial" charset="0"/>
              </a:rPr>
              <a:t>Actor-to-actor interactions are not allowed (these interactions are not supported by the software you specify, are they?).</a:t>
            </a:r>
          </a:p>
          <a:p>
            <a:pPr lvl="1">
              <a:lnSpc>
                <a:spcPct val="80000"/>
              </a:lnSpc>
            </a:pPr>
            <a:r>
              <a:rPr lang="en-US" dirty="0">
                <a:solidFill>
                  <a:srgbClr val="984807"/>
                </a:solidFill>
                <a:latin typeface="Arial" charset="0"/>
              </a:rPr>
              <a:t>The customer gives the teller the ATM card.</a:t>
            </a:r>
          </a:p>
          <a:p>
            <a:pPr lvl="1">
              <a:lnSpc>
                <a:spcPct val="80000"/>
              </a:lnSpc>
            </a:pPr>
            <a:r>
              <a:rPr lang="en-US" dirty="0">
                <a:solidFill>
                  <a:srgbClr val="004080"/>
                </a:solidFill>
                <a:latin typeface="Arial" charset="0"/>
              </a:rPr>
              <a:t>The customer inserts the ATM card into the card reader.  </a:t>
            </a:r>
          </a:p>
          <a:p>
            <a:pPr>
              <a:lnSpc>
                <a:spcPct val="80000"/>
              </a:lnSpc>
            </a:pPr>
            <a:r>
              <a:rPr lang="en-US" dirty="0">
                <a:latin typeface="Arial" charset="0"/>
              </a:rPr>
              <a:t>Describe one action per </a:t>
            </a:r>
            <a:r>
              <a:rPr lang="en-US" sz="1800" dirty="0">
                <a:latin typeface="Arial" charset="0"/>
              </a:rPr>
              <a:t>sentence. </a:t>
            </a:r>
          </a:p>
          <a:p>
            <a:pPr>
              <a:lnSpc>
                <a:spcPct val="80000"/>
              </a:lnSpc>
            </a:pPr>
            <a:r>
              <a:rPr lang="en-US" sz="1800" dirty="0">
                <a:latin typeface="Arial" charset="0"/>
              </a:rPr>
              <a:t>Use present tense only.</a:t>
            </a:r>
          </a:p>
          <a:p>
            <a:pPr lvl="1">
              <a:lnSpc>
                <a:spcPct val="80000"/>
              </a:lnSpc>
            </a:pPr>
            <a:r>
              <a:rPr lang="en-US" dirty="0">
                <a:solidFill>
                  <a:srgbClr val="984807"/>
                </a:solidFill>
                <a:latin typeface="Arial" charset="0"/>
              </a:rPr>
              <a:t>The system </a:t>
            </a:r>
            <a:r>
              <a:rPr lang="en-US" i="1" dirty="0">
                <a:solidFill>
                  <a:srgbClr val="984807"/>
                </a:solidFill>
                <a:latin typeface="Arial" charset="0"/>
              </a:rPr>
              <a:t>ejected</a:t>
            </a:r>
            <a:r>
              <a:rPr lang="en-US" dirty="0">
                <a:solidFill>
                  <a:srgbClr val="984807"/>
                </a:solidFill>
                <a:latin typeface="Arial" charset="0"/>
              </a:rPr>
              <a:t> the card.</a:t>
            </a:r>
          </a:p>
          <a:p>
            <a:pPr lvl="1">
              <a:lnSpc>
                <a:spcPct val="80000"/>
              </a:lnSpc>
            </a:pPr>
            <a:r>
              <a:rPr lang="en-US" dirty="0">
                <a:solidFill>
                  <a:srgbClr val="1F497D"/>
                </a:solidFill>
                <a:latin typeface="Arial" charset="0"/>
              </a:rPr>
              <a:t>The system ejects the card.</a:t>
            </a:r>
          </a:p>
          <a:p>
            <a:pPr>
              <a:lnSpc>
                <a:spcPct val="80000"/>
              </a:lnSpc>
            </a:pPr>
            <a:r>
              <a:rPr lang="en-US" dirty="0">
                <a:latin typeface="Arial" charset="0"/>
              </a:rPr>
              <a:t>Use active voice rather than passive voice. </a:t>
            </a:r>
          </a:p>
          <a:p>
            <a:pPr lvl="1">
              <a:lnSpc>
                <a:spcPct val="80000"/>
              </a:lnSpc>
            </a:pPr>
            <a:r>
              <a:rPr lang="en-US" dirty="0">
                <a:solidFill>
                  <a:srgbClr val="984807"/>
                </a:solidFill>
                <a:latin typeface="Arial" charset="0"/>
              </a:rPr>
              <a:t>The card </a:t>
            </a:r>
            <a:r>
              <a:rPr lang="en-US" i="1" dirty="0">
                <a:solidFill>
                  <a:srgbClr val="984807"/>
                </a:solidFill>
                <a:latin typeface="Arial" charset="0"/>
              </a:rPr>
              <a:t>is ejected</a:t>
            </a:r>
            <a:r>
              <a:rPr lang="en-US" dirty="0">
                <a:solidFill>
                  <a:srgbClr val="984807"/>
                </a:solidFill>
                <a:latin typeface="Arial" charset="0"/>
              </a:rPr>
              <a:t>.</a:t>
            </a:r>
            <a:endParaRPr lang="en-US" dirty="0">
              <a:latin typeface="Arial" charset="0"/>
            </a:endParaRPr>
          </a:p>
          <a:p>
            <a:pPr lvl="1">
              <a:lnSpc>
                <a:spcPct val="80000"/>
              </a:lnSpc>
            </a:pPr>
            <a:r>
              <a:rPr lang="en-US" dirty="0">
                <a:solidFill>
                  <a:srgbClr val="004080"/>
                </a:solidFill>
                <a:latin typeface="Arial" charset="0"/>
              </a:rPr>
              <a:t>The system ejects the card.</a:t>
            </a:r>
          </a:p>
          <a:p>
            <a:pPr lvl="1"/>
            <a:endParaRPr lang="en-US" sz="1400" dirty="0">
              <a:latin typeface="Arial" charset="0"/>
            </a:endParaRPr>
          </a:p>
        </p:txBody>
      </p:sp>
      <p:sp>
        <p:nvSpPr>
          <p:cNvPr id="102403" name="Footer Placeholder 1"/>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a:latin typeface="Arial" charset="0"/>
              </a:rPr>
              <a:t>SYSC-3120 — Software Requirements Engineering</a:t>
            </a:r>
          </a:p>
        </p:txBody>
      </p:sp>
      <p:sp>
        <p:nvSpPr>
          <p:cNvPr id="102404" name="Slide Number Placeholder 2"/>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DBB691D5-D3BE-D14F-8569-760BC72D9DFE}" type="slidenum">
              <a:rPr lang="en-US" sz="1200">
                <a:latin typeface="Arial" charset="0"/>
              </a:rPr>
              <a:pPr/>
              <a:t>51</a:t>
            </a:fld>
            <a:endParaRPr lang="en-US" sz="1200">
              <a:latin typeface="Arial"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ChangeArrowheads="1"/>
          </p:cNvSpPr>
          <p:nvPr>
            <p:ph type="title"/>
          </p:nvPr>
        </p:nvSpPr>
        <p:spPr/>
        <p:txBody>
          <a:bodyPr/>
          <a:lstStyle/>
          <a:p>
            <a:r>
              <a:rPr lang="en-US">
                <a:latin typeface="Arial" charset="0"/>
              </a:rPr>
              <a:t>Specifying a Use Case (cont.)</a:t>
            </a:r>
          </a:p>
        </p:txBody>
      </p:sp>
      <p:sp>
        <p:nvSpPr>
          <p:cNvPr id="104450" name="Rectangle 3"/>
          <p:cNvSpPr>
            <a:spLocks noGrp="1" noChangeArrowheads="1"/>
          </p:cNvSpPr>
          <p:nvPr>
            <p:ph type="body" idx="1"/>
          </p:nvPr>
        </p:nvSpPr>
        <p:spPr/>
        <p:txBody>
          <a:bodyPr/>
          <a:lstStyle/>
          <a:p>
            <a:pPr>
              <a:lnSpc>
                <a:spcPct val="80000"/>
              </a:lnSpc>
            </a:pPr>
            <a:r>
              <a:rPr lang="en-US" dirty="0">
                <a:latin typeface="Arial" charset="0"/>
              </a:rPr>
              <a:t>Clearly describe the interaction between the system and actors without omitting its sender and receiver.</a:t>
            </a:r>
          </a:p>
          <a:p>
            <a:pPr lvl="1">
              <a:lnSpc>
                <a:spcPct val="80000"/>
              </a:lnSpc>
            </a:pPr>
            <a:r>
              <a:rPr lang="en-US" dirty="0">
                <a:solidFill>
                  <a:srgbClr val="984807"/>
                </a:solidFill>
                <a:latin typeface="Arial" charset="0"/>
              </a:rPr>
              <a:t>Customer enters PIN.</a:t>
            </a:r>
            <a:endParaRPr lang="en-US" dirty="0">
              <a:latin typeface="Arial" charset="0"/>
            </a:endParaRPr>
          </a:p>
          <a:p>
            <a:pPr lvl="1">
              <a:lnSpc>
                <a:spcPct val="80000"/>
              </a:lnSpc>
            </a:pPr>
            <a:r>
              <a:rPr lang="en-US" dirty="0">
                <a:solidFill>
                  <a:srgbClr val="1F497D"/>
                </a:solidFill>
                <a:latin typeface="Arial" charset="0"/>
              </a:rPr>
              <a:t>ATM customer enters PIN number to the system.</a:t>
            </a:r>
          </a:p>
          <a:p>
            <a:pPr>
              <a:lnSpc>
                <a:spcPct val="90000"/>
              </a:lnSpc>
            </a:pPr>
            <a:r>
              <a:rPr lang="en-US" dirty="0">
                <a:latin typeface="Arial" charset="0"/>
              </a:rPr>
              <a:t>Use declarative sentence only. </a:t>
            </a:r>
            <a:r>
              <a:rPr lang="ja-JP" altLang="en-US">
                <a:latin typeface="Arial" charset="0"/>
              </a:rPr>
              <a:t>“</a:t>
            </a:r>
            <a:r>
              <a:rPr lang="en-US" altLang="ja-JP" dirty="0">
                <a:latin typeface="Arial" charset="0"/>
              </a:rPr>
              <a:t>Is the system idle?</a:t>
            </a:r>
            <a:r>
              <a:rPr lang="ja-JP" altLang="en-US">
                <a:latin typeface="Arial" charset="0"/>
              </a:rPr>
              <a:t>”</a:t>
            </a:r>
            <a:r>
              <a:rPr lang="en-US" altLang="ja-JP" dirty="0">
                <a:latin typeface="Arial" charset="0"/>
              </a:rPr>
              <a:t> is a non-declarative sentence. </a:t>
            </a:r>
          </a:p>
          <a:p>
            <a:pPr lvl="1">
              <a:lnSpc>
                <a:spcPct val="90000"/>
              </a:lnSpc>
            </a:pPr>
            <a:r>
              <a:rPr lang="en-US" dirty="0">
                <a:solidFill>
                  <a:srgbClr val="984807"/>
                </a:solidFill>
                <a:latin typeface="Arial" charset="0"/>
              </a:rPr>
              <a:t>Ejects the card.</a:t>
            </a:r>
            <a:endParaRPr lang="en-US" dirty="0">
              <a:latin typeface="Arial" charset="0"/>
            </a:endParaRPr>
          </a:p>
          <a:p>
            <a:pPr lvl="1">
              <a:lnSpc>
                <a:spcPct val="90000"/>
              </a:lnSpc>
            </a:pPr>
            <a:r>
              <a:rPr lang="en-US" dirty="0">
                <a:solidFill>
                  <a:srgbClr val="004080"/>
                </a:solidFill>
                <a:latin typeface="Arial" charset="0"/>
              </a:rPr>
              <a:t>The system ejects the card.</a:t>
            </a:r>
          </a:p>
          <a:p>
            <a:pPr>
              <a:lnSpc>
                <a:spcPct val="90000"/>
              </a:lnSpc>
            </a:pPr>
            <a:r>
              <a:rPr lang="en-US" dirty="0">
                <a:latin typeface="Arial" charset="0"/>
              </a:rPr>
              <a:t>Use words in a consistent way. Keep one term to describe one thing.</a:t>
            </a:r>
          </a:p>
          <a:p>
            <a:pPr lvl="1">
              <a:lnSpc>
                <a:spcPct val="90000"/>
              </a:lnSpc>
            </a:pPr>
            <a:r>
              <a:rPr lang="en-US" dirty="0">
                <a:solidFill>
                  <a:srgbClr val="984807"/>
                </a:solidFill>
                <a:latin typeface="Arial" charset="0"/>
              </a:rPr>
              <a:t>Customer inserts the ATM card…</a:t>
            </a:r>
            <a:endParaRPr lang="en-US" dirty="0">
              <a:latin typeface="Arial" charset="0"/>
            </a:endParaRPr>
          </a:p>
          <a:p>
            <a:pPr lvl="1">
              <a:lnSpc>
                <a:spcPct val="90000"/>
              </a:lnSpc>
            </a:pPr>
            <a:r>
              <a:rPr lang="en-US" dirty="0">
                <a:solidFill>
                  <a:srgbClr val="1F497D"/>
                </a:solidFill>
                <a:latin typeface="Arial" charset="0"/>
              </a:rPr>
              <a:t>ATM customer inserts the ATM card…</a:t>
            </a:r>
          </a:p>
          <a:p>
            <a:pPr>
              <a:lnSpc>
                <a:spcPct val="80000"/>
              </a:lnSpc>
            </a:pPr>
            <a:r>
              <a:rPr lang="en-US" dirty="0">
                <a:latin typeface="Arial" charset="0"/>
              </a:rPr>
              <a:t>Don</a:t>
            </a:r>
            <a:r>
              <a:rPr lang="ja-JP" altLang="en-US">
                <a:latin typeface="Arial" charset="0"/>
              </a:rPr>
              <a:t>’</a:t>
            </a:r>
            <a:r>
              <a:rPr lang="en-US" altLang="ja-JP" dirty="0">
                <a:latin typeface="Arial" charset="0"/>
              </a:rPr>
              <a:t>t use modal verbs (e.g., </a:t>
            </a:r>
            <a:r>
              <a:rPr lang="en-US" altLang="ja-JP" i="1" dirty="0">
                <a:latin typeface="Arial" charset="0"/>
              </a:rPr>
              <a:t>might</a:t>
            </a:r>
            <a:r>
              <a:rPr lang="en-US" altLang="ja-JP" dirty="0">
                <a:latin typeface="Arial" charset="0"/>
              </a:rPr>
              <a:t>) nor adverbs (e.g., </a:t>
            </a:r>
            <a:r>
              <a:rPr lang="en-US" altLang="ja-JP" i="1" dirty="0" smtClean="0">
                <a:latin typeface="Arial" charset="0"/>
              </a:rPr>
              <a:t>very</a:t>
            </a:r>
            <a:r>
              <a:rPr lang="en-US" altLang="ja-JP" dirty="0" smtClean="0">
                <a:latin typeface="Arial" charset="0"/>
              </a:rPr>
              <a:t>)</a:t>
            </a:r>
            <a:endParaRPr lang="en-US" altLang="ja-JP" dirty="0">
              <a:latin typeface="Arial" charset="0"/>
            </a:endParaRPr>
          </a:p>
          <a:p>
            <a:pPr lvl="1">
              <a:lnSpc>
                <a:spcPct val="80000"/>
              </a:lnSpc>
            </a:pPr>
            <a:r>
              <a:rPr lang="en-US" dirty="0">
                <a:solidFill>
                  <a:srgbClr val="984807"/>
                </a:solidFill>
                <a:latin typeface="Arial" charset="0"/>
              </a:rPr>
              <a:t>The system might eject the card.	The system likely ejects the card.</a:t>
            </a:r>
            <a:endParaRPr lang="en-US" dirty="0">
              <a:latin typeface="Arial" charset="0"/>
            </a:endParaRPr>
          </a:p>
          <a:p>
            <a:pPr lvl="1">
              <a:lnSpc>
                <a:spcPct val="80000"/>
              </a:lnSpc>
            </a:pPr>
            <a:r>
              <a:rPr lang="en-US" dirty="0">
                <a:solidFill>
                  <a:srgbClr val="1F497D"/>
                </a:solidFill>
                <a:latin typeface="Arial" charset="0"/>
              </a:rPr>
              <a:t>The system ejects the card.	</a:t>
            </a:r>
            <a:r>
              <a:rPr lang="en-US" dirty="0" smtClean="0">
                <a:solidFill>
                  <a:srgbClr val="1F497D"/>
                </a:solidFill>
                <a:latin typeface="Arial" charset="0"/>
              </a:rPr>
              <a:t>               The </a:t>
            </a:r>
            <a:r>
              <a:rPr lang="en-US" dirty="0">
                <a:solidFill>
                  <a:srgbClr val="1F497D"/>
                </a:solidFill>
                <a:latin typeface="Arial" charset="0"/>
              </a:rPr>
              <a:t>system ejects the card</a:t>
            </a:r>
            <a:endParaRPr lang="en-US" dirty="0">
              <a:solidFill>
                <a:srgbClr val="3366FF"/>
              </a:solidFill>
              <a:latin typeface="Arial" charset="0"/>
            </a:endParaRPr>
          </a:p>
        </p:txBody>
      </p:sp>
      <p:sp>
        <p:nvSpPr>
          <p:cNvPr id="104451" name="Footer Placeholder 1"/>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a:latin typeface="Arial" charset="0"/>
              </a:rPr>
              <a:t>SYSC-3120 — Software Requirements Engineering</a:t>
            </a:r>
          </a:p>
        </p:txBody>
      </p:sp>
      <p:sp>
        <p:nvSpPr>
          <p:cNvPr id="104452" name="Slide Number Placeholder 2"/>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AF1D4CAC-3721-D048-9D92-5CF413A1BF35}" type="slidenum">
              <a:rPr lang="en-US" sz="1200">
                <a:latin typeface="Arial" charset="0"/>
              </a:rPr>
              <a:pPr/>
              <a:t>52</a:t>
            </a:fld>
            <a:endParaRPr lang="en-US" sz="1200">
              <a:latin typeface="Arial"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ChangeArrowheads="1"/>
          </p:cNvSpPr>
          <p:nvPr>
            <p:ph type="title"/>
          </p:nvPr>
        </p:nvSpPr>
        <p:spPr/>
        <p:txBody>
          <a:bodyPr/>
          <a:lstStyle/>
          <a:p>
            <a:r>
              <a:rPr lang="en-US">
                <a:latin typeface="Arial" charset="0"/>
              </a:rPr>
              <a:t>Specifying a Use Case (cont.)</a:t>
            </a:r>
          </a:p>
        </p:txBody>
      </p:sp>
      <p:sp>
        <p:nvSpPr>
          <p:cNvPr id="106498" name="Rectangle 3"/>
          <p:cNvSpPr>
            <a:spLocks noGrp="1" noChangeArrowheads="1"/>
          </p:cNvSpPr>
          <p:nvPr>
            <p:ph type="body" idx="1"/>
          </p:nvPr>
        </p:nvSpPr>
        <p:spPr/>
        <p:txBody>
          <a:bodyPr/>
          <a:lstStyle/>
          <a:p>
            <a:pPr>
              <a:lnSpc>
                <a:spcPct val="80000"/>
              </a:lnSpc>
            </a:pPr>
            <a:r>
              <a:rPr lang="en-US" dirty="0">
                <a:latin typeface="Arial" charset="0"/>
              </a:rPr>
              <a:t>Use simple sentences only. A simple sentence must contain only one subject and one predicate.</a:t>
            </a:r>
          </a:p>
          <a:p>
            <a:pPr lvl="1">
              <a:lnSpc>
                <a:spcPct val="80000"/>
              </a:lnSpc>
              <a:buFontTx/>
              <a:buNone/>
            </a:pPr>
            <a:r>
              <a:rPr lang="en-US" dirty="0">
                <a:solidFill>
                  <a:srgbClr val="984807"/>
                </a:solidFill>
                <a:latin typeface="Arial" charset="0"/>
              </a:rPr>
              <a:t>System displays customer accounts and prompts customer for transaction type…</a:t>
            </a:r>
            <a:endParaRPr lang="en-US" dirty="0">
              <a:latin typeface="Arial" charset="0"/>
            </a:endParaRPr>
          </a:p>
          <a:p>
            <a:pPr lvl="1">
              <a:lnSpc>
                <a:spcPct val="80000"/>
              </a:lnSpc>
              <a:buFontTx/>
              <a:buNone/>
            </a:pPr>
            <a:r>
              <a:rPr lang="en-US" dirty="0">
                <a:solidFill>
                  <a:srgbClr val="004080"/>
                </a:solidFill>
                <a:latin typeface="Arial" charset="0"/>
              </a:rPr>
              <a:t>1. The system displays ATM customer accounts. </a:t>
            </a:r>
            <a:endParaRPr lang="en-US" sz="1600" dirty="0">
              <a:solidFill>
                <a:srgbClr val="004080"/>
              </a:solidFill>
              <a:latin typeface="Arial" charset="0"/>
            </a:endParaRPr>
          </a:p>
          <a:p>
            <a:pPr lvl="1">
              <a:lnSpc>
                <a:spcPct val="80000"/>
              </a:lnSpc>
              <a:buFontTx/>
              <a:buNone/>
            </a:pPr>
            <a:r>
              <a:rPr lang="en-US" dirty="0">
                <a:solidFill>
                  <a:srgbClr val="004080"/>
                </a:solidFill>
                <a:latin typeface="Arial" charset="0"/>
              </a:rPr>
              <a:t>2. The system prompts ATM customer for … </a:t>
            </a:r>
            <a:endParaRPr lang="en-US" sz="1600" dirty="0">
              <a:solidFill>
                <a:srgbClr val="004080"/>
              </a:solidFill>
              <a:latin typeface="Arial" charset="0"/>
            </a:endParaRPr>
          </a:p>
          <a:p>
            <a:pPr>
              <a:lnSpc>
                <a:spcPct val="80000"/>
              </a:lnSpc>
            </a:pPr>
            <a:r>
              <a:rPr lang="en-US" dirty="0">
                <a:latin typeface="Arial" charset="0"/>
              </a:rPr>
              <a:t>Don</a:t>
            </a:r>
            <a:r>
              <a:rPr lang="ja-JP" altLang="en-US">
                <a:latin typeface="Arial" charset="0"/>
              </a:rPr>
              <a:t>’</a:t>
            </a:r>
            <a:r>
              <a:rPr lang="en-US" altLang="ja-JP" dirty="0">
                <a:latin typeface="Arial" charset="0"/>
              </a:rPr>
              <a:t>t use negative adverb and adjective (e.g., </a:t>
            </a:r>
            <a:r>
              <a:rPr lang="en-US" altLang="ja-JP" i="1" dirty="0">
                <a:latin typeface="Arial" charset="0"/>
              </a:rPr>
              <a:t>hardly</a:t>
            </a:r>
            <a:r>
              <a:rPr lang="en-US" altLang="ja-JP" dirty="0">
                <a:latin typeface="Arial" charset="0"/>
              </a:rPr>
              <a:t>, </a:t>
            </a:r>
            <a:r>
              <a:rPr lang="en-US" altLang="ja-JP" i="1" dirty="0">
                <a:latin typeface="Arial" charset="0"/>
              </a:rPr>
              <a:t>never</a:t>
            </a:r>
            <a:r>
              <a:rPr lang="en-US" altLang="ja-JP" dirty="0">
                <a:latin typeface="Arial" charset="0"/>
              </a:rPr>
              <a:t>), but it is allowed to use </a:t>
            </a:r>
            <a:r>
              <a:rPr lang="en-US" altLang="ja-JP" i="1" dirty="0">
                <a:latin typeface="Arial" charset="0"/>
              </a:rPr>
              <a:t>not</a:t>
            </a:r>
            <a:r>
              <a:rPr lang="en-US" altLang="ja-JP" dirty="0">
                <a:latin typeface="Arial" charset="0"/>
              </a:rPr>
              <a:t> or </a:t>
            </a:r>
            <a:r>
              <a:rPr lang="en-US" altLang="ja-JP" i="1" dirty="0">
                <a:latin typeface="Arial" charset="0"/>
              </a:rPr>
              <a:t>no</a:t>
            </a:r>
            <a:r>
              <a:rPr lang="en-US" altLang="ja-JP" dirty="0">
                <a:latin typeface="Arial" charset="0"/>
              </a:rPr>
              <a:t>. </a:t>
            </a:r>
          </a:p>
          <a:p>
            <a:pPr lvl="1">
              <a:lnSpc>
                <a:spcPct val="80000"/>
              </a:lnSpc>
            </a:pPr>
            <a:r>
              <a:rPr lang="en-US" dirty="0">
                <a:solidFill>
                  <a:srgbClr val="984807"/>
                </a:solidFill>
                <a:latin typeface="Arial" charset="0"/>
              </a:rPr>
              <a:t>The PIN number has never been validated.</a:t>
            </a:r>
            <a:endParaRPr lang="en-US" dirty="0">
              <a:latin typeface="Arial" charset="0"/>
            </a:endParaRPr>
          </a:p>
          <a:p>
            <a:pPr lvl="1">
              <a:lnSpc>
                <a:spcPct val="80000"/>
              </a:lnSpc>
            </a:pPr>
            <a:r>
              <a:rPr lang="en-US" dirty="0">
                <a:solidFill>
                  <a:srgbClr val="1F497D"/>
                </a:solidFill>
                <a:latin typeface="Arial" charset="0"/>
              </a:rPr>
              <a:t>The PIN number has not been validated</a:t>
            </a:r>
            <a:endParaRPr lang="en-US" sz="1600" dirty="0">
              <a:solidFill>
                <a:srgbClr val="1F497D"/>
              </a:solidFill>
              <a:latin typeface="Arial" charset="0"/>
            </a:endParaRPr>
          </a:p>
          <a:p>
            <a:pPr>
              <a:lnSpc>
                <a:spcPct val="80000"/>
              </a:lnSpc>
            </a:pPr>
            <a:r>
              <a:rPr lang="en-US" dirty="0">
                <a:latin typeface="Arial" charset="0"/>
              </a:rPr>
              <a:t>Don</a:t>
            </a:r>
            <a:r>
              <a:rPr lang="ja-JP" altLang="en-US">
                <a:latin typeface="Arial" charset="0"/>
              </a:rPr>
              <a:t>’</a:t>
            </a:r>
            <a:r>
              <a:rPr lang="en-US" altLang="ja-JP" dirty="0">
                <a:latin typeface="Arial" charset="0"/>
              </a:rPr>
              <a:t>t use pronouns (e.g. </a:t>
            </a:r>
            <a:r>
              <a:rPr lang="en-US" altLang="ja-JP" i="1" dirty="0">
                <a:latin typeface="Arial" charset="0"/>
              </a:rPr>
              <a:t>he</a:t>
            </a:r>
            <a:r>
              <a:rPr lang="en-US" altLang="ja-JP" dirty="0">
                <a:latin typeface="Arial" charset="0"/>
              </a:rPr>
              <a:t>, </a:t>
            </a:r>
            <a:r>
              <a:rPr lang="en-US" altLang="ja-JP" i="1" dirty="0" smtClean="0">
                <a:latin typeface="Arial" charset="0"/>
              </a:rPr>
              <a:t>this, it</a:t>
            </a:r>
            <a:r>
              <a:rPr lang="en-US" altLang="ja-JP" dirty="0" smtClean="0">
                <a:latin typeface="Arial" charset="0"/>
              </a:rPr>
              <a:t>) </a:t>
            </a:r>
            <a:endParaRPr lang="en-US" altLang="ja-JP" dirty="0">
              <a:latin typeface="Arial" charset="0"/>
            </a:endParaRPr>
          </a:p>
          <a:p>
            <a:pPr lvl="1">
              <a:lnSpc>
                <a:spcPct val="80000"/>
              </a:lnSpc>
            </a:pPr>
            <a:r>
              <a:rPr lang="en-US" dirty="0">
                <a:solidFill>
                  <a:srgbClr val="984807"/>
                </a:solidFill>
                <a:latin typeface="Arial" charset="0"/>
              </a:rPr>
              <a:t>…it reads the card number.</a:t>
            </a:r>
          </a:p>
          <a:p>
            <a:pPr lvl="1">
              <a:lnSpc>
                <a:spcPct val="80000"/>
              </a:lnSpc>
            </a:pPr>
            <a:r>
              <a:rPr lang="en-US" dirty="0">
                <a:solidFill>
                  <a:srgbClr val="004080"/>
                </a:solidFill>
                <a:latin typeface="Arial" charset="0"/>
              </a:rPr>
              <a:t>…the system reads the card number.</a:t>
            </a:r>
          </a:p>
          <a:p>
            <a:r>
              <a:rPr lang="en-US" dirty="0">
                <a:latin typeface="Arial" charset="0"/>
              </a:rPr>
              <a:t>Don</a:t>
            </a:r>
            <a:r>
              <a:rPr lang="ja-JP" altLang="en-US">
                <a:latin typeface="Arial" charset="0"/>
              </a:rPr>
              <a:t>’</a:t>
            </a:r>
            <a:r>
              <a:rPr lang="en-US" altLang="ja-JP" dirty="0">
                <a:latin typeface="Arial" charset="0"/>
              </a:rPr>
              <a:t>t use participle phrases as adverbial modifier.</a:t>
            </a:r>
            <a:endParaRPr lang="en-US" altLang="ja-JP" sz="2600" dirty="0">
              <a:latin typeface="Arial" charset="0"/>
            </a:endParaRPr>
          </a:p>
          <a:p>
            <a:pPr lvl="1"/>
            <a:r>
              <a:rPr lang="en-US" dirty="0">
                <a:solidFill>
                  <a:srgbClr val="984807"/>
                </a:solidFill>
                <a:latin typeface="Arial" charset="0"/>
              </a:rPr>
              <a:t>ATM is idle, displaying a Welcome message.</a:t>
            </a:r>
          </a:p>
          <a:p>
            <a:pPr lvl="1"/>
            <a:r>
              <a:rPr lang="en-US" dirty="0">
                <a:solidFill>
                  <a:srgbClr val="004080"/>
                </a:solidFill>
                <a:latin typeface="Arial" charset="0"/>
              </a:rPr>
              <a:t>The system is idle. The system is displaying a Welcome message.</a:t>
            </a:r>
          </a:p>
        </p:txBody>
      </p:sp>
      <p:sp>
        <p:nvSpPr>
          <p:cNvPr id="106499" name="Footer Placeholder 1"/>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a:latin typeface="Arial" charset="0"/>
              </a:rPr>
              <a:t>SYSC-3120 — Software Requirements Engineering</a:t>
            </a:r>
          </a:p>
        </p:txBody>
      </p:sp>
      <p:sp>
        <p:nvSpPr>
          <p:cNvPr id="106500" name="Slide Number Placeholder 2"/>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9D9476AB-B06E-384C-9E97-8E6F51A7EFBE}" type="slidenum">
              <a:rPr lang="en-US" sz="1200">
                <a:latin typeface="Arial" charset="0"/>
              </a:rPr>
              <a:pPr/>
              <a:t>53</a:t>
            </a:fld>
            <a:endParaRPr lang="en-US" sz="1200">
              <a:latin typeface="Arial"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noChangeArrowheads="1"/>
          </p:cNvSpPr>
          <p:nvPr>
            <p:ph type="title"/>
          </p:nvPr>
        </p:nvSpPr>
        <p:spPr/>
        <p:txBody>
          <a:bodyPr/>
          <a:lstStyle/>
          <a:p>
            <a:r>
              <a:rPr lang="en-US">
                <a:latin typeface="Arial" charset="0"/>
              </a:rPr>
              <a:t>Specifying a Use Case (cont.)</a:t>
            </a:r>
          </a:p>
        </p:txBody>
      </p:sp>
      <p:sp>
        <p:nvSpPr>
          <p:cNvPr id="108546" name="Rectangle 3"/>
          <p:cNvSpPr>
            <a:spLocks noGrp="1" noChangeArrowheads="1"/>
          </p:cNvSpPr>
          <p:nvPr>
            <p:ph type="body" idx="1"/>
          </p:nvPr>
        </p:nvSpPr>
        <p:spPr/>
        <p:txBody>
          <a:bodyPr/>
          <a:lstStyle/>
          <a:p>
            <a:pPr>
              <a:lnSpc>
                <a:spcPct val="90000"/>
              </a:lnSpc>
            </a:pPr>
            <a:r>
              <a:rPr lang="en-US">
                <a:latin typeface="Arial" charset="0"/>
              </a:rPr>
              <a:t>INCLUDE USE CASE = including another use cases. </a:t>
            </a:r>
          </a:p>
          <a:p>
            <a:pPr lvl="1">
              <a:lnSpc>
                <a:spcPct val="90000"/>
              </a:lnSpc>
            </a:pPr>
            <a:r>
              <a:rPr lang="en-US">
                <a:latin typeface="Arial" charset="0"/>
              </a:rPr>
              <a:t>Grammar</a:t>
            </a:r>
          </a:p>
          <a:p>
            <a:pPr lvl="2">
              <a:lnSpc>
                <a:spcPct val="90000"/>
              </a:lnSpc>
            </a:pPr>
            <a:r>
              <a:rPr lang="en-US">
                <a:latin typeface="Arial" charset="0"/>
              </a:rPr>
              <a:t>INCLUDE USE CASE &lt;included use case name&gt;</a:t>
            </a:r>
            <a:endParaRPr lang="en-US" sz="1400">
              <a:latin typeface="Arial" charset="0"/>
            </a:endParaRPr>
          </a:p>
          <a:p>
            <a:pPr lvl="1">
              <a:lnSpc>
                <a:spcPct val="90000"/>
              </a:lnSpc>
            </a:pPr>
            <a:r>
              <a:rPr lang="en-US">
                <a:latin typeface="Arial" charset="0"/>
              </a:rPr>
              <a:t>Example: </a:t>
            </a:r>
          </a:p>
          <a:p>
            <a:pPr lvl="2">
              <a:lnSpc>
                <a:spcPct val="90000"/>
              </a:lnSpc>
            </a:pPr>
            <a:r>
              <a:rPr lang="en-US">
                <a:solidFill>
                  <a:srgbClr val="984807"/>
                </a:solidFill>
                <a:latin typeface="Arial" charset="0"/>
              </a:rPr>
              <a:t>Include ValidatePIN use case.</a:t>
            </a:r>
            <a:endParaRPr lang="en-US">
              <a:latin typeface="Arial" charset="0"/>
            </a:endParaRPr>
          </a:p>
          <a:p>
            <a:pPr lvl="2">
              <a:lnSpc>
                <a:spcPct val="90000"/>
              </a:lnSpc>
            </a:pPr>
            <a:r>
              <a:rPr lang="en-US">
                <a:solidFill>
                  <a:srgbClr val="004080"/>
                </a:solidFill>
                <a:latin typeface="Arial" charset="0"/>
              </a:rPr>
              <a:t>INCLUDE USE CASE ValidatePIN</a:t>
            </a:r>
            <a:endParaRPr lang="en-US" sz="1400">
              <a:solidFill>
                <a:srgbClr val="004080"/>
              </a:solidFill>
              <a:latin typeface="Arial" charset="0"/>
            </a:endParaRPr>
          </a:p>
          <a:p>
            <a:pPr>
              <a:lnSpc>
                <a:spcPct val="90000"/>
              </a:lnSpc>
            </a:pPr>
            <a:r>
              <a:rPr lang="en-US">
                <a:latin typeface="Arial" charset="0"/>
              </a:rPr>
              <a:t>EXTENDED BY USE CASE = extension by another use case. </a:t>
            </a:r>
          </a:p>
          <a:p>
            <a:pPr lvl="1">
              <a:lnSpc>
                <a:spcPct val="90000"/>
              </a:lnSpc>
            </a:pPr>
            <a:r>
              <a:rPr lang="en-US">
                <a:latin typeface="Arial" charset="0"/>
              </a:rPr>
              <a:t>Grammar</a:t>
            </a:r>
          </a:p>
          <a:p>
            <a:pPr lvl="2">
              <a:lnSpc>
                <a:spcPct val="90000"/>
              </a:lnSpc>
            </a:pPr>
            <a:r>
              <a:rPr lang="en-US">
                <a:latin typeface="Arial" charset="0"/>
              </a:rPr>
              <a:t>EXTENDED BY USE CASE &lt;extending use case&gt;</a:t>
            </a:r>
            <a:endParaRPr lang="en-US" sz="1400">
              <a:latin typeface="Arial" charset="0"/>
            </a:endParaRPr>
          </a:p>
          <a:p>
            <a:pPr lvl="1">
              <a:lnSpc>
                <a:spcPct val="90000"/>
              </a:lnSpc>
            </a:pPr>
            <a:r>
              <a:rPr lang="en-US">
                <a:latin typeface="Arial" charset="0"/>
              </a:rPr>
              <a:t>Example: </a:t>
            </a:r>
          </a:p>
          <a:p>
            <a:pPr lvl="2">
              <a:lnSpc>
                <a:spcPct val="90000"/>
              </a:lnSpc>
            </a:pPr>
            <a:r>
              <a:rPr lang="en-US">
                <a:solidFill>
                  <a:srgbClr val="984807"/>
                </a:solidFill>
                <a:latin typeface="Arial" charset="0"/>
              </a:rPr>
              <a:t>Use case CreateIncident extends the current use case.</a:t>
            </a:r>
            <a:endParaRPr lang="en-US" sz="1400">
              <a:solidFill>
                <a:srgbClr val="984807"/>
              </a:solidFill>
              <a:latin typeface="Arial" charset="0"/>
            </a:endParaRPr>
          </a:p>
          <a:p>
            <a:pPr lvl="2">
              <a:lnSpc>
                <a:spcPct val="90000"/>
              </a:lnSpc>
            </a:pPr>
            <a:r>
              <a:rPr lang="en-US">
                <a:solidFill>
                  <a:srgbClr val="1F497D"/>
                </a:solidFill>
                <a:latin typeface="Arial" charset="0"/>
              </a:rPr>
              <a:t>EXTENDED BY USE CASE CreateIncident</a:t>
            </a:r>
            <a:endParaRPr lang="en-US" sz="1800">
              <a:solidFill>
                <a:srgbClr val="1F497D"/>
              </a:solidFill>
              <a:latin typeface="Arial" charset="0"/>
            </a:endParaRPr>
          </a:p>
        </p:txBody>
      </p:sp>
      <p:sp>
        <p:nvSpPr>
          <p:cNvPr id="108547" name="Footer Placeholder 1"/>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a:latin typeface="Arial" charset="0"/>
              </a:rPr>
              <a:t>SYSC-3120 — Software Requirements Engineering</a:t>
            </a:r>
          </a:p>
        </p:txBody>
      </p:sp>
      <p:sp>
        <p:nvSpPr>
          <p:cNvPr id="108548" name="Slide Number Placeholder 2"/>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1365D50A-DA43-1F42-8B2A-473759788A19}" type="slidenum">
              <a:rPr lang="en-US" sz="1200">
                <a:latin typeface="Arial" charset="0"/>
              </a:rPr>
              <a:pPr/>
              <a:t>54</a:t>
            </a:fld>
            <a:endParaRPr lang="en-US" sz="1200">
              <a:latin typeface="Arial"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ChangeArrowheads="1"/>
          </p:cNvSpPr>
          <p:nvPr>
            <p:ph type="title"/>
          </p:nvPr>
        </p:nvSpPr>
        <p:spPr/>
        <p:txBody>
          <a:bodyPr/>
          <a:lstStyle/>
          <a:p>
            <a:r>
              <a:rPr lang="en-US">
                <a:latin typeface="Arial" charset="0"/>
              </a:rPr>
              <a:t>Specifying a Use Case (cont.)</a:t>
            </a:r>
          </a:p>
        </p:txBody>
      </p:sp>
      <p:sp>
        <p:nvSpPr>
          <p:cNvPr id="110594" name="Rectangle 3"/>
          <p:cNvSpPr>
            <a:spLocks noGrp="1" noChangeArrowheads="1"/>
          </p:cNvSpPr>
          <p:nvPr>
            <p:ph type="body" idx="1"/>
          </p:nvPr>
        </p:nvSpPr>
        <p:spPr>
          <a:xfrm>
            <a:off x="685800" y="1295400"/>
            <a:ext cx="7918450" cy="4800600"/>
          </a:xfrm>
        </p:spPr>
        <p:txBody>
          <a:bodyPr/>
          <a:lstStyle/>
          <a:p>
            <a:pPr>
              <a:lnSpc>
                <a:spcPct val="80000"/>
              </a:lnSpc>
            </a:pPr>
            <a:r>
              <a:rPr lang="en-US" dirty="0">
                <a:latin typeface="Arial" charset="0"/>
              </a:rPr>
              <a:t>RFS = reference flow step (number(s))</a:t>
            </a:r>
          </a:p>
          <a:p>
            <a:pPr lvl="1">
              <a:lnSpc>
                <a:spcPct val="80000"/>
              </a:lnSpc>
            </a:pPr>
            <a:r>
              <a:rPr lang="en-US" dirty="0">
                <a:latin typeface="Arial" charset="0"/>
              </a:rPr>
              <a:t>Grammar</a:t>
            </a:r>
          </a:p>
          <a:p>
            <a:pPr lvl="2">
              <a:lnSpc>
                <a:spcPct val="80000"/>
              </a:lnSpc>
            </a:pPr>
            <a:r>
              <a:rPr lang="en-US" dirty="0">
                <a:latin typeface="Arial" charset="0"/>
              </a:rPr>
              <a:t>RFS &lt;reference flow step #&gt; (specific alternative flow)</a:t>
            </a:r>
            <a:endParaRPr lang="en-US" sz="1200" dirty="0">
              <a:latin typeface="Arial" charset="0"/>
            </a:endParaRPr>
          </a:p>
          <a:p>
            <a:pPr lvl="2">
              <a:lnSpc>
                <a:spcPct val="80000"/>
              </a:lnSpc>
            </a:pPr>
            <a:r>
              <a:rPr lang="en-US" dirty="0">
                <a:latin typeface="Arial" charset="0"/>
              </a:rPr>
              <a:t>RFS &lt;reference flow step numbers&gt; (bounded alternative flow)</a:t>
            </a:r>
            <a:endParaRPr lang="en-US" sz="1200" dirty="0">
              <a:latin typeface="Arial" charset="0"/>
            </a:endParaRPr>
          </a:p>
          <a:p>
            <a:pPr lvl="2">
              <a:lnSpc>
                <a:spcPct val="80000"/>
              </a:lnSpc>
            </a:pPr>
            <a:r>
              <a:rPr lang="en-US" dirty="0">
                <a:latin typeface="Arial" charset="0"/>
              </a:rPr>
              <a:t>Not required for global alternative flow.</a:t>
            </a:r>
            <a:endParaRPr lang="en-US" sz="1200" dirty="0">
              <a:latin typeface="Arial" charset="0"/>
            </a:endParaRPr>
          </a:p>
          <a:p>
            <a:pPr lvl="1">
              <a:lnSpc>
                <a:spcPct val="80000"/>
              </a:lnSpc>
            </a:pPr>
            <a:r>
              <a:rPr lang="en-US" dirty="0">
                <a:latin typeface="Arial" charset="0"/>
              </a:rPr>
              <a:t>Explanation</a:t>
            </a:r>
          </a:p>
          <a:p>
            <a:pPr lvl="2">
              <a:lnSpc>
                <a:spcPct val="80000"/>
              </a:lnSpc>
            </a:pPr>
            <a:r>
              <a:rPr lang="en-US" dirty="0">
                <a:latin typeface="Arial" charset="0"/>
              </a:rPr>
              <a:t>One specific or bounded alternative flow must correspond to exactly one or more than one reference flow steps.</a:t>
            </a:r>
            <a:endParaRPr lang="en-US" sz="1200" dirty="0">
              <a:latin typeface="Arial" charset="0"/>
            </a:endParaRPr>
          </a:p>
          <a:p>
            <a:pPr lvl="1">
              <a:lnSpc>
                <a:spcPct val="80000"/>
              </a:lnSpc>
            </a:pPr>
            <a:r>
              <a:rPr lang="en-US" dirty="0">
                <a:latin typeface="Arial" charset="0"/>
              </a:rPr>
              <a:t>Example: </a:t>
            </a:r>
          </a:p>
          <a:p>
            <a:pPr lvl="2">
              <a:lnSpc>
                <a:spcPct val="80000"/>
              </a:lnSpc>
            </a:pPr>
            <a:r>
              <a:rPr lang="en-US" dirty="0">
                <a:solidFill>
                  <a:srgbClr val="004080"/>
                </a:solidFill>
                <a:latin typeface="Arial" charset="0"/>
              </a:rPr>
              <a:t>RFS Basic Flow 5 …</a:t>
            </a:r>
          </a:p>
          <a:p>
            <a:pPr lvl="2">
              <a:lnSpc>
                <a:spcPct val="80000"/>
              </a:lnSpc>
            </a:pPr>
            <a:r>
              <a:rPr lang="en-US" dirty="0">
                <a:solidFill>
                  <a:srgbClr val="004080"/>
                </a:solidFill>
                <a:latin typeface="Arial" charset="0"/>
              </a:rPr>
              <a:t>RFS Basic Flow 5-7, 10, 14 …</a:t>
            </a:r>
          </a:p>
          <a:p>
            <a:pPr>
              <a:lnSpc>
                <a:spcPct val="80000"/>
              </a:lnSpc>
            </a:pPr>
            <a:r>
              <a:rPr lang="en-US" dirty="0">
                <a:latin typeface="Arial" charset="0"/>
              </a:rPr>
              <a:t>IF, THEN, ELSE, ELSEIF, and ENDIF = conditional logic. </a:t>
            </a:r>
          </a:p>
          <a:p>
            <a:pPr lvl="1">
              <a:lnSpc>
                <a:spcPct val="80000"/>
              </a:lnSpc>
            </a:pPr>
            <a:r>
              <a:rPr lang="en-US" dirty="0">
                <a:latin typeface="Arial" charset="0"/>
              </a:rPr>
              <a:t>Grammar</a:t>
            </a:r>
          </a:p>
          <a:p>
            <a:pPr lvl="2">
              <a:lnSpc>
                <a:spcPct val="80000"/>
              </a:lnSpc>
            </a:pPr>
            <a:r>
              <a:rPr lang="en-US" dirty="0">
                <a:latin typeface="Arial" charset="0"/>
              </a:rPr>
              <a:t>IF &lt;condition&gt; THEN &lt;steps&gt; ENDIF</a:t>
            </a:r>
            <a:endParaRPr lang="en-US" sz="1400" dirty="0">
              <a:latin typeface="Arial" charset="0"/>
            </a:endParaRPr>
          </a:p>
          <a:p>
            <a:pPr lvl="2">
              <a:lnSpc>
                <a:spcPct val="80000"/>
              </a:lnSpc>
            </a:pPr>
            <a:r>
              <a:rPr lang="en-US" dirty="0">
                <a:latin typeface="Arial" charset="0"/>
              </a:rPr>
              <a:t>IF &lt;condition&gt; THEN &lt;steps&gt; </a:t>
            </a:r>
            <a:r>
              <a:rPr lang="en-US" dirty="0" smtClean="0">
                <a:latin typeface="Arial" charset="0"/>
              </a:rPr>
              <a:t> </a:t>
            </a:r>
            <a:r>
              <a:rPr lang="en-US" dirty="0">
                <a:latin typeface="Arial" charset="0"/>
              </a:rPr>
              <a:t>ELSE &lt;steps&gt; ENDIF</a:t>
            </a:r>
            <a:endParaRPr lang="en-US" sz="1400" dirty="0">
              <a:latin typeface="Arial" charset="0"/>
            </a:endParaRPr>
          </a:p>
          <a:p>
            <a:pPr lvl="2">
              <a:lnSpc>
                <a:spcPct val="80000"/>
              </a:lnSpc>
            </a:pPr>
            <a:r>
              <a:rPr lang="en-US" dirty="0">
                <a:latin typeface="Arial" charset="0"/>
              </a:rPr>
              <a:t>IF &lt;condition&gt; THEN &lt;steps&gt; </a:t>
            </a:r>
            <a:r>
              <a:rPr lang="en-US" dirty="0" smtClean="0">
                <a:latin typeface="Arial" charset="0"/>
              </a:rPr>
              <a:t> </a:t>
            </a:r>
            <a:r>
              <a:rPr lang="en-US" dirty="0">
                <a:latin typeface="Arial" charset="0"/>
              </a:rPr>
              <a:t>ELSEIF &lt;condition&gt; THEN &lt;steps&gt; ENDIF</a:t>
            </a:r>
            <a:endParaRPr lang="en-US" sz="1400" dirty="0">
              <a:latin typeface="Arial" charset="0"/>
            </a:endParaRPr>
          </a:p>
          <a:p>
            <a:pPr lvl="1">
              <a:lnSpc>
                <a:spcPct val="80000"/>
              </a:lnSpc>
            </a:pPr>
            <a:r>
              <a:rPr lang="en-US" dirty="0">
                <a:latin typeface="Arial" charset="0"/>
              </a:rPr>
              <a:t>Example: </a:t>
            </a:r>
          </a:p>
          <a:p>
            <a:pPr lvl="2">
              <a:lnSpc>
                <a:spcPct val="80000"/>
              </a:lnSpc>
              <a:buFontTx/>
              <a:buNone/>
            </a:pPr>
            <a:r>
              <a:rPr lang="en-US" dirty="0">
                <a:solidFill>
                  <a:srgbClr val="1F497D"/>
                </a:solidFill>
                <a:latin typeface="Arial" charset="0"/>
              </a:rPr>
              <a:t>IF the system recognizes the ATM card, THEN the system reads the ATM card number, ENDIF.</a:t>
            </a:r>
            <a:endParaRPr lang="en-US" dirty="0">
              <a:latin typeface="Arial" charset="0"/>
            </a:endParaRPr>
          </a:p>
          <a:p>
            <a:pPr>
              <a:lnSpc>
                <a:spcPct val="80000"/>
              </a:lnSpc>
            </a:pPr>
            <a:endParaRPr lang="en-US" sz="900" dirty="0">
              <a:solidFill>
                <a:srgbClr val="3366FF"/>
              </a:solidFill>
              <a:latin typeface="Arial" charset="0"/>
            </a:endParaRPr>
          </a:p>
        </p:txBody>
      </p:sp>
      <p:sp>
        <p:nvSpPr>
          <p:cNvPr id="110595" name="Footer Placeholder 1"/>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a:latin typeface="Arial" charset="0"/>
              </a:rPr>
              <a:t>SYSC-3120 — Software Requirements Engineering</a:t>
            </a:r>
          </a:p>
        </p:txBody>
      </p:sp>
      <p:sp>
        <p:nvSpPr>
          <p:cNvPr id="110596" name="Slide Number Placeholder 2"/>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4F2D3E99-0353-4843-9BB8-BCB89F539A44}" type="slidenum">
              <a:rPr lang="en-US" sz="1200">
                <a:latin typeface="Arial" charset="0"/>
              </a:rPr>
              <a:pPr/>
              <a:t>55</a:t>
            </a:fld>
            <a:endParaRPr lang="en-US" sz="1200">
              <a:latin typeface="Arial"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title"/>
          </p:nvPr>
        </p:nvSpPr>
        <p:spPr/>
        <p:txBody>
          <a:bodyPr/>
          <a:lstStyle/>
          <a:p>
            <a:r>
              <a:rPr lang="en-US">
                <a:latin typeface="Arial" charset="0"/>
              </a:rPr>
              <a:t>Specifying a Use Case (cont.)</a:t>
            </a:r>
          </a:p>
        </p:txBody>
      </p:sp>
      <p:sp>
        <p:nvSpPr>
          <p:cNvPr id="112642" name="Rectangle 3"/>
          <p:cNvSpPr>
            <a:spLocks noGrp="1" noChangeArrowheads="1"/>
          </p:cNvSpPr>
          <p:nvPr>
            <p:ph type="body" idx="1"/>
          </p:nvPr>
        </p:nvSpPr>
        <p:spPr>
          <a:xfrm>
            <a:off x="685800" y="1295400"/>
            <a:ext cx="7918450" cy="4800600"/>
          </a:xfrm>
        </p:spPr>
        <p:txBody>
          <a:bodyPr/>
          <a:lstStyle/>
          <a:p>
            <a:pPr>
              <a:lnSpc>
                <a:spcPct val="90000"/>
              </a:lnSpc>
            </a:pPr>
            <a:r>
              <a:rPr lang="en-US" dirty="0">
                <a:latin typeface="Arial" charset="0"/>
              </a:rPr>
              <a:t>MEANWHILE = concurrency.</a:t>
            </a:r>
          </a:p>
          <a:p>
            <a:pPr lvl="1">
              <a:lnSpc>
                <a:spcPct val="90000"/>
              </a:lnSpc>
            </a:pPr>
            <a:r>
              <a:rPr lang="en-US" dirty="0">
                <a:latin typeface="Arial" charset="0"/>
              </a:rPr>
              <a:t>Grammar</a:t>
            </a:r>
          </a:p>
          <a:p>
            <a:pPr lvl="2">
              <a:lnSpc>
                <a:spcPct val="90000"/>
              </a:lnSpc>
            </a:pPr>
            <a:r>
              <a:rPr lang="en-US" dirty="0">
                <a:latin typeface="Arial" charset="0"/>
              </a:rPr>
              <a:t>&lt;action&gt; MEANWHILE &lt;action&gt; </a:t>
            </a:r>
          </a:p>
          <a:p>
            <a:pPr lvl="1">
              <a:lnSpc>
                <a:spcPct val="90000"/>
              </a:lnSpc>
            </a:pPr>
            <a:r>
              <a:rPr lang="en-US" dirty="0">
                <a:latin typeface="Arial" charset="0"/>
              </a:rPr>
              <a:t>Example: </a:t>
            </a:r>
          </a:p>
          <a:p>
            <a:pPr lvl="2">
              <a:lnSpc>
                <a:spcPct val="90000"/>
              </a:lnSpc>
            </a:pPr>
            <a:r>
              <a:rPr lang="en-US" dirty="0">
                <a:solidFill>
                  <a:srgbClr val="984807"/>
                </a:solidFill>
                <a:latin typeface="Arial" charset="0"/>
              </a:rPr>
              <a:t>the system cancels the transaction and ejects the card.</a:t>
            </a:r>
            <a:endParaRPr lang="en-US" sz="1400" dirty="0">
              <a:solidFill>
                <a:srgbClr val="984807"/>
              </a:solidFill>
              <a:latin typeface="Arial" charset="0"/>
            </a:endParaRPr>
          </a:p>
          <a:p>
            <a:pPr lvl="2">
              <a:lnSpc>
                <a:spcPct val="90000"/>
              </a:lnSpc>
            </a:pPr>
            <a:r>
              <a:rPr lang="en-US" dirty="0">
                <a:solidFill>
                  <a:srgbClr val="004080"/>
                </a:solidFill>
                <a:latin typeface="Arial" charset="0"/>
              </a:rPr>
              <a:t>the system cancels the transaction MEANWHILE the system ejects the card.</a:t>
            </a:r>
          </a:p>
          <a:p>
            <a:pPr>
              <a:lnSpc>
                <a:spcPct val="80000"/>
              </a:lnSpc>
            </a:pPr>
            <a:r>
              <a:rPr lang="en-US" dirty="0">
                <a:latin typeface="Arial" charset="0"/>
              </a:rPr>
              <a:t>VALIDATES THAT = a condition is evaluated. </a:t>
            </a:r>
          </a:p>
          <a:p>
            <a:pPr lvl="1">
              <a:lnSpc>
                <a:spcPct val="80000"/>
              </a:lnSpc>
            </a:pPr>
            <a:r>
              <a:rPr lang="en-US" dirty="0">
                <a:latin typeface="Arial" charset="0"/>
              </a:rPr>
              <a:t>Grammar</a:t>
            </a:r>
          </a:p>
          <a:p>
            <a:pPr lvl="2">
              <a:lnSpc>
                <a:spcPct val="80000"/>
              </a:lnSpc>
            </a:pPr>
            <a:r>
              <a:rPr lang="en-US" dirty="0">
                <a:latin typeface="Arial" charset="0"/>
              </a:rPr>
              <a:t>VALIDATES THAT &lt;condition&gt;</a:t>
            </a:r>
            <a:endParaRPr lang="en-US" sz="1400" dirty="0">
              <a:latin typeface="Arial" charset="0"/>
            </a:endParaRPr>
          </a:p>
          <a:p>
            <a:pPr lvl="1">
              <a:lnSpc>
                <a:spcPct val="80000"/>
              </a:lnSpc>
            </a:pPr>
            <a:r>
              <a:rPr lang="en-US" dirty="0">
                <a:latin typeface="Arial" charset="0"/>
              </a:rPr>
              <a:t>Explanation</a:t>
            </a:r>
          </a:p>
          <a:p>
            <a:pPr lvl="2">
              <a:lnSpc>
                <a:spcPct val="80000"/>
              </a:lnSpc>
            </a:pPr>
            <a:r>
              <a:rPr lang="en-US" dirty="0">
                <a:latin typeface="Arial" charset="0"/>
              </a:rPr>
              <a:t>a condition is evaluated and must be true to proceed to the next step. </a:t>
            </a:r>
          </a:p>
          <a:p>
            <a:pPr lvl="2">
              <a:lnSpc>
                <a:spcPct val="80000"/>
              </a:lnSpc>
            </a:pPr>
            <a:r>
              <a:rPr lang="en-US" dirty="0">
                <a:latin typeface="Arial" charset="0"/>
              </a:rPr>
              <a:t>the alternative case (the condition does not hold) must be described in a corresponding alternative flow (BFS). </a:t>
            </a:r>
          </a:p>
          <a:p>
            <a:pPr lvl="1">
              <a:lnSpc>
                <a:spcPct val="80000"/>
              </a:lnSpc>
            </a:pPr>
            <a:r>
              <a:rPr lang="en-US" dirty="0">
                <a:latin typeface="Arial" charset="0"/>
              </a:rPr>
              <a:t>Example: </a:t>
            </a:r>
          </a:p>
          <a:p>
            <a:pPr lvl="2">
              <a:lnSpc>
                <a:spcPct val="80000"/>
              </a:lnSpc>
            </a:pPr>
            <a:r>
              <a:rPr lang="en-US" dirty="0">
                <a:solidFill>
                  <a:srgbClr val="984807"/>
                </a:solidFill>
                <a:latin typeface="Arial" charset="0"/>
              </a:rPr>
              <a:t>the system checks whether the user-entered PIN…</a:t>
            </a:r>
            <a:endParaRPr lang="en-US" sz="1400" dirty="0">
              <a:solidFill>
                <a:srgbClr val="984807"/>
              </a:solidFill>
              <a:latin typeface="Arial" charset="0"/>
            </a:endParaRPr>
          </a:p>
          <a:p>
            <a:pPr lvl="2">
              <a:lnSpc>
                <a:spcPct val="80000"/>
              </a:lnSpc>
            </a:pPr>
            <a:r>
              <a:rPr lang="en-US" dirty="0">
                <a:solidFill>
                  <a:srgbClr val="004080"/>
                </a:solidFill>
                <a:latin typeface="Arial" charset="0"/>
              </a:rPr>
              <a:t>the system VALIDATES THAT the user-entered PIN…</a:t>
            </a:r>
            <a:endParaRPr lang="en-US" sz="1400" dirty="0">
              <a:solidFill>
                <a:srgbClr val="004080"/>
              </a:solidFill>
              <a:latin typeface="Arial" charset="0"/>
            </a:endParaRPr>
          </a:p>
          <a:p>
            <a:pPr lvl="2">
              <a:lnSpc>
                <a:spcPct val="90000"/>
              </a:lnSpc>
            </a:pPr>
            <a:endParaRPr lang="en-US" sz="1100" dirty="0">
              <a:solidFill>
                <a:srgbClr val="004080"/>
              </a:solidFill>
              <a:latin typeface="Arial" charset="0"/>
            </a:endParaRPr>
          </a:p>
        </p:txBody>
      </p:sp>
      <p:sp>
        <p:nvSpPr>
          <p:cNvPr id="112643" name="Footer Placeholder 1"/>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a:latin typeface="Arial" charset="0"/>
              </a:rPr>
              <a:t>SYSC-3120 — Software Requirements Engineering</a:t>
            </a:r>
          </a:p>
        </p:txBody>
      </p:sp>
      <p:sp>
        <p:nvSpPr>
          <p:cNvPr id="112644" name="Slide Number Placeholder 2"/>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3C384D95-91A9-1F45-A706-227502C0E1A8}" type="slidenum">
              <a:rPr lang="en-US" sz="1200">
                <a:latin typeface="Arial" charset="0"/>
              </a:rPr>
              <a:pPr/>
              <a:t>56</a:t>
            </a:fld>
            <a:endParaRPr lang="en-US" sz="1200">
              <a:latin typeface="Arial"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noChangeArrowheads="1"/>
          </p:cNvSpPr>
          <p:nvPr>
            <p:ph type="title"/>
          </p:nvPr>
        </p:nvSpPr>
        <p:spPr/>
        <p:txBody>
          <a:bodyPr/>
          <a:lstStyle/>
          <a:p>
            <a:r>
              <a:rPr lang="en-US">
                <a:latin typeface="Arial" charset="0"/>
              </a:rPr>
              <a:t>Specifying a Use Case (cont.)</a:t>
            </a:r>
          </a:p>
        </p:txBody>
      </p:sp>
      <p:sp>
        <p:nvSpPr>
          <p:cNvPr id="114690" name="Rectangle 3"/>
          <p:cNvSpPr>
            <a:spLocks noGrp="1" noChangeArrowheads="1"/>
          </p:cNvSpPr>
          <p:nvPr>
            <p:ph type="body" idx="1"/>
          </p:nvPr>
        </p:nvSpPr>
        <p:spPr>
          <a:xfrm>
            <a:off x="685800" y="1295400"/>
            <a:ext cx="7918450" cy="4800600"/>
          </a:xfrm>
        </p:spPr>
        <p:txBody>
          <a:bodyPr/>
          <a:lstStyle/>
          <a:p>
            <a:pPr>
              <a:lnSpc>
                <a:spcPct val="80000"/>
              </a:lnSpc>
            </a:pPr>
            <a:r>
              <a:rPr lang="en-US">
                <a:latin typeface="Arial" charset="0"/>
              </a:rPr>
              <a:t>DO … UNTIL = iteration. </a:t>
            </a:r>
          </a:p>
          <a:p>
            <a:pPr lvl="1">
              <a:lnSpc>
                <a:spcPct val="80000"/>
              </a:lnSpc>
            </a:pPr>
            <a:r>
              <a:rPr lang="en-US">
                <a:latin typeface="Arial" charset="0"/>
              </a:rPr>
              <a:t>Grammar</a:t>
            </a:r>
          </a:p>
          <a:p>
            <a:pPr lvl="2">
              <a:lnSpc>
                <a:spcPct val="80000"/>
              </a:lnSpc>
            </a:pPr>
            <a:r>
              <a:rPr lang="en-US">
                <a:latin typeface="Arial" charset="0"/>
              </a:rPr>
              <a:t>DO &lt;steps&gt; UNTIL &lt;condition &gt;</a:t>
            </a:r>
            <a:endParaRPr lang="en-US" sz="1400">
              <a:latin typeface="Arial" charset="0"/>
            </a:endParaRPr>
          </a:p>
          <a:p>
            <a:pPr lvl="1">
              <a:lnSpc>
                <a:spcPct val="80000"/>
              </a:lnSpc>
            </a:pPr>
            <a:r>
              <a:rPr lang="en-US">
                <a:latin typeface="Arial" charset="0"/>
              </a:rPr>
              <a:t>Explanation</a:t>
            </a:r>
          </a:p>
          <a:p>
            <a:pPr lvl="2">
              <a:lnSpc>
                <a:spcPct val="80000"/>
              </a:lnSpc>
            </a:pPr>
            <a:r>
              <a:rPr lang="en-US">
                <a:latin typeface="Arial" charset="0"/>
              </a:rPr>
              <a:t>Following keyword DO is a sequence of steps. Following keyword UNTIL is a loop ending condition. </a:t>
            </a:r>
            <a:endParaRPr lang="en-US" sz="1400">
              <a:latin typeface="Arial" charset="0"/>
            </a:endParaRPr>
          </a:p>
          <a:p>
            <a:pPr lvl="1">
              <a:lnSpc>
                <a:spcPct val="80000"/>
              </a:lnSpc>
            </a:pPr>
            <a:r>
              <a:rPr lang="en-US">
                <a:latin typeface="Arial" charset="0"/>
              </a:rPr>
              <a:t>Example: </a:t>
            </a:r>
          </a:p>
          <a:p>
            <a:pPr lvl="2">
              <a:lnSpc>
                <a:spcPct val="70000"/>
              </a:lnSpc>
              <a:buFontTx/>
              <a:buAutoNum type="arabicPeriod"/>
            </a:pPr>
            <a:r>
              <a:rPr lang="en-US">
                <a:solidFill>
                  <a:srgbClr val="004080"/>
                </a:solidFill>
                <a:latin typeface="Arial" charset="0"/>
              </a:rPr>
              <a:t>DO</a:t>
            </a:r>
            <a:endParaRPr lang="en-US" sz="1400">
              <a:solidFill>
                <a:srgbClr val="004080"/>
              </a:solidFill>
              <a:latin typeface="Arial" charset="0"/>
            </a:endParaRPr>
          </a:p>
          <a:p>
            <a:pPr lvl="2">
              <a:lnSpc>
                <a:spcPct val="70000"/>
              </a:lnSpc>
              <a:buFontTx/>
              <a:buAutoNum type="arabicPeriod"/>
            </a:pPr>
            <a:r>
              <a:rPr lang="en-US">
                <a:solidFill>
                  <a:srgbClr val="004080"/>
                </a:solidFill>
                <a:latin typeface="Arial" charset="0"/>
              </a:rPr>
              <a:t>action1</a:t>
            </a:r>
            <a:endParaRPr lang="en-US" sz="1400">
              <a:solidFill>
                <a:srgbClr val="004080"/>
              </a:solidFill>
              <a:latin typeface="Arial" charset="0"/>
            </a:endParaRPr>
          </a:p>
          <a:p>
            <a:pPr lvl="2">
              <a:lnSpc>
                <a:spcPct val="70000"/>
              </a:lnSpc>
              <a:buFontTx/>
              <a:buAutoNum type="arabicPeriod"/>
            </a:pPr>
            <a:r>
              <a:rPr lang="en-US">
                <a:solidFill>
                  <a:srgbClr val="004080"/>
                </a:solidFill>
                <a:latin typeface="Arial" charset="0"/>
              </a:rPr>
              <a:t>action2</a:t>
            </a:r>
            <a:endParaRPr lang="en-US" sz="1400">
              <a:solidFill>
                <a:srgbClr val="004080"/>
              </a:solidFill>
              <a:latin typeface="Arial" charset="0"/>
            </a:endParaRPr>
          </a:p>
          <a:p>
            <a:pPr lvl="2">
              <a:lnSpc>
                <a:spcPct val="70000"/>
              </a:lnSpc>
              <a:buFontTx/>
              <a:buAutoNum type="arabicPeriod"/>
            </a:pPr>
            <a:r>
              <a:rPr lang="en-US">
                <a:solidFill>
                  <a:srgbClr val="004080"/>
                </a:solidFill>
                <a:latin typeface="Arial" charset="0"/>
              </a:rPr>
              <a:t>UNTIL condition</a:t>
            </a:r>
          </a:p>
          <a:p>
            <a:r>
              <a:rPr lang="en-US">
                <a:latin typeface="Arial" charset="0"/>
              </a:rPr>
              <a:t>ABORT = an exceptionally exit action. </a:t>
            </a:r>
          </a:p>
          <a:p>
            <a:pPr lvl="1"/>
            <a:r>
              <a:rPr lang="en-US">
                <a:latin typeface="Arial" charset="0"/>
              </a:rPr>
              <a:t>Grammar</a:t>
            </a:r>
          </a:p>
          <a:p>
            <a:pPr lvl="2"/>
            <a:r>
              <a:rPr lang="en-US">
                <a:latin typeface="Arial" charset="0"/>
              </a:rPr>
              <a:t>ABORT</a:t>
            </a:r>
            <a:endParaRPr lang="en-US" sz="2000">
              <a:latin typeface="Arial" charset="0"/>
            </a:endParaRPr>
          </a:p>
          <a:p>
            <a:pPr lvl="1"/>
            <a:r>
              <a:rPr lang="en-US">
                <a:latin typeface="Arial" charset="0"/>
              </a:rPr>
              <a:t>Explanation</a:t>
            </a:r>
          </a:p>
          <a:p>
            <a:pPr lvl="2"/>
            <a:r>
              <a:rPr lang="en-US">
                <a:latin typeface="Arial" charset="0"/>
              </a:rPr>
              <a:t>Used in alternative flows, iterative, and conditional logic sentences. It means the ending of a use case.</a:t>
            </a:r>
          </a:p>
          <a:p>
            <a:pPr lvl="2"/>
            <a:r>
              <a:rPr lang="en-US">
                <a:latin typeface="Arial" charset="0"/>
              </a:rPr>
              <a:t>An alternative flow ends either with ABORT or RESUME STEP.</a:t>
            </a:r>
          </a:p>
          <a:p>
            <a:pPr lvl="2">
              <a:lnSpc>
                <a:spcPct val="80000"/>
              </a:lnSpc>
              <a:buFontTx/>
              <a:buAutoNum type="arabicPeriod"/>
            </a:pPr>
            <a:endParaRPr lang="en-US" sz="1400">
              <a:solidFill>
                <a:srgbClr val="004080"/>
              </a:solidFill>
              <a:latin typeface="Arial" charset="0"/>
            </a:endParaRPr>
          </a:p>
        </p:txBody>
      </p:sp>
      <p:sp>
        <p:nvSpPr>
          <p:cNvPr id="114691" name="Footer Placeholder 1"/>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a:latin typeface="Arial" charset="0"/>
              </a:rPr>
              <a:t>SYSC-3120 — Software Requirements Engineering</a:t>
            </a:r>
          </a:p>
        </p:txBody>
      </p:sp>
      <p:sp>
        <p:nvSpPr>
          <p:cNvPr id="114692" name="Slide Number Placeholder 2"/>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90EF9603-4EBF-EF48-9110-D9913C4DE662}" type="slidenum">
              <a:rPr lang="en-US" sz="1200">
                <a:latin typeface="Arial" charset="0"/>
              </a:rPr>
              <a:pPr/>
              <a:t>57</a:t>
            </a:fld>
            <a:endParaRPr lang="en-US" sz="1200">
              <a:latin typeface="Arial"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Grp="1" noChangeArrowheads="1"/>
          </p:cNvSpPr>
          <p:nvPr>
            <p:ph type="title"/>
          </p:nvPr>
        </p:nvSpPr>
        <p:spPr/>
        <p:txBody>
          <a:bodyPr/>
          <a:lstStyle/>
          <a:p>
            <a:r>
              <a:rPr lang="en-US">
                <a:latin typeface="Arial" charset="0"/>
              </a:rPr>
              <a:t>Specifying a Use Case (cont.)</a:t>
            </a:r>
          </a:p>
        </p:txBody>
      </p:sp>
      <p:sp>
        <p:nvSpPr>
          <p:cNvPr id="116738" name="Rectangle 3"/>
          <p:cNvSpPr>
            <a:spLocks noGrp="1" noChangeArrowheads="1"/>
          </p:cNvSpPr>
          <p:nvPr>
            <p:ph type="body" idx="1"/>
          </p:nvPr>
        </p:nvSpPr>
        <p:spPr>
          <a:xfrm>
            <a:off x="685800" y="1295400"/>
            <a:ext cx="7918450" cy="4800600"/>
          </a:xfrm>
        </p:spPr>
        <p:txBody>
          <a:bodyPr/>
          <a:lstStyle/>
          <a:p>
            <a:r>
              <a:rPr lang="en-US">
                <a:latin typeface="Arial" charset="0"/>
              </a:rPr>
              <a:t>RESUME STEP = an alternative flow goes back to its corresponding basic flow.</a:t>
            </a:r>
            <a:r>
              <a:rPr lang="en-US" sz="2600">
                <a:latin typeface="Arial" charset="0"/>
              </a:rPr>
              <a:t> </a:t>
            </a:r>
          </a:p>
          <a:p>
            <a:pPr lvl="1"/>
            <a:r>
              <a:rPr lang="en-US">
                <a:latin typeface="Arial" charset="0"/>
              </a:rPr>
              <a:t>Grammar</a:t>
            </a:r>
          </a:p>
          <a:p>
            <a:pPr lvl="2"/>
            <a:r>
              <a:rPr lang="en-US">
                <a:latin typeface="Arial" charset="0"/>
              </a:rPr>
              <a:t>RESUME STEP &lt;basic flow step #&gt; </a:t>
            </a:r>
          </a:p>
          <a:p>
            <a:pPr lvl="1"/>
            <a:r>
              <a:rPr lang="en-US">
                <a:latin typeface="Arial" charset="0"/>
              </a:rPr>
              <a:t>Explanation</a:t>
            </a:r>
          </a:p>
          <a:p>
            <a:pPr lvl="2"/>
            <a:r>
              <a:rPr lang="en-US">
                <a:latin typeface="Arial" charset="0"/>
              </a:rPr>
              <a:t>Used in alternative flows.</a:t>
            </a:r>
            <a:endParaRPr lang="en-US" sz="2000">
              <a:latin typeface="Arial" charset="0"/>
            </a:endParaRPr>
          </a:p>
        </p:txBody>
      </p:sp>
      <p:sp>
        <p:nvSpPr>
          <p:cNvPr id="116739" name="Footer Placeholder 1"/>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a:latin typeface="Arial" charset="0"/>
              </a:rPr>
              <a:t>SYSC-3120 — Software Requirements Engineering</a:t>
            </a:r>
          </a:p>
        </p:txBody>
      </p:sp>
      <p:sp>
        <p:nvSpPr>
          <p:cNvPr id="116740" name="Slide Number Placeholder 2"/>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A6989746-5DF2-D545-8422-D9F74695740C}" type="slidenum">
              <a:rPr lang="en-US" sz="1200">
                <a:latin typeface="Arial" charset="0"/>
              </a:rPr>
              <a:pPr/>
              <a:t>58</a:t>
            </a:fld>
            <a:endParaRPr lang="en-US" sz="1200">
              <a:latin typeface="Arial"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Grp="1" noChangeArrowheads="1"/>
          </p:cNvSpPr>
          <p:nvPr>
            <p:ph type="title"/>
          </p:nvPr>
        </p:nvSpPr>
        <p:spPr/>
        <p:txBody>
          <a:bodyPr/>
          <a:lstStyle/>
          <a:p>
            <a:r>
              <a:rPr lang="en-US">
                <a:latin typeface="Arial" charset="0"/>
              </a:rPr>
              <a:t>Specifying a Use Case (summary)</a:t>
            </a:r>
          </a:p>
        </p:txBody>
      </p:sp>
      <p:sp>
        <p:nvSpPr>
          <p:cNvPr id="118786" name="Rectangle 3"/>
          <p:cNvSpPr>
            <a:spLocks noGrp="1" noChangeArrowheads="1"/>
          </p:cNvSpPr>
          <p:nvPr>
            <p:ph type="body" idx="1"/>
          </p:nvPr>
        </p:nvSpPr>
        <p:spPr/>
        <p:txBody>
          <a:bodyPr/>
          <a:lstStyle/>
          <a:p>
            <a:r>
              <a:rPr lang="en-US">
                <a:latin typeface="Arial" charset="0"/>
              </a:rPr>
              <a:t>Template + Restrictions = </a:t>
            </a:r>
          </a:p>
          <a:p>
            <a:pPr lvl="1"/>
            <a:r>
              <a:rPr lang="en-US">
                <a:latin typeface="Arial" charset="0"/>
              </a:rPr>
              <a:t>Facilitates communication between stakeholders (fewer ambiguities)</a:t>
            </a:r>
          </a:p>
          <a:p>
            <a:pPr lvl="1"/>
            <a:r>
              <a:rPr lang="en-US">
                <a:latin typeface="Arial" charset="0"/>
              </a:rPr>
              <a:t>Facilitates subsequent phases in development</a:t>
            </a:r>
          </a:p>
          <a:p>
            <a:pPr lvl="2"/>
            <a:r>
              <a:rPr lang="en-US">
                <a:latin typeface="Arial" charset="0"/>
              </a:rPr>
              <a:t>Requirements are used in many phases and ought to be correct and understandable</a:t>
            </a:r>
          </a:p>
          <a:p>
            <a:pPr lvl="1"/>
            <a:r>
              <a:rPr lang="en-US">
                <a:latin typeface="Arial" charset="0"/>
              </a:rPr>
              <a:t>Facilitates automation!</a:t>
            </a:r>
          </a:p>
          <a:p>
            <a:pPr lvl="2"/>
            <a:r>
              <a:rPr lang="en-US">
                <a:latin typeface="Arial" charset="0"/>
              </a:rPr>
              <a:t>Checking consistency</a:t>
            </a:r>
          </a:p>
          <a:p>
            <a:pPr lvl="2"/>
            <a:r>
              <a:rPr lang="en-US">
                <a:latin typeface="Arial" charset="0"/>
              </a:rPr>
              <a:t>Producing documentation</a:t>
            </a:r>
          </a:p>
          <a:p>
            <a:pPr lvl="2"/>
            <a:r>
              <a:rPr lang="en-US">
                <a:latin typeface="Arial" charset="0"/>
              </a:rPr>
              <a:t>Producing glossary of terms (domain)</a:t>
            </a:r>
          </a:p>
          <a:p>
            <a:pPr lvl="2"/>
            <a:r>
              <a:rPr lang="en-US">
                <a:latin typeface="Arial" charset="0"/>
              </a:rPr>
              <a:t>Generating analysis document (first draft)</a:t>
            </a:r>
          </a:p>
          <a:p>
            <a:pPr lvl="2"/>
            <a:r>
              <a:rPr lang="en-US">
                <a:latin typeface="Arial" charset="0"/>
              </a:rPr>
              <a:t>…</a:t>
            </a:r>
          </a:p>
          <a:p>
            <a:endParaRPr lang="en-US">
              <a:latin typeface="Arial" charset="0"/>
            </a:endParaRPr>
          </a:p>
        </p:txBody>
      </p:sp>
      <p:sp>
        <p:nvSpPr>
          <p:cNvPr id="118787" name="Footer Placeholder 1"/>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a:latin typeface="Arial" charset="0"/>
              </a:rPr>
              <a:t>SYSC-3120 — Software Requirements Engineering</a:t>
            </a:r>
          </a:p>
        </p:txBody>
      </p:sp>
      <p:sp>
        <p:nvSpPr>
          <p:cNvPr id="118788" name="Slide Number Placeholder 2"/>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3B457572-C0E4-FE48-871A-91BC9ADDA4F9}" type="slidenum">
              <a:rPr lang="en-US" sz="1200">
                <a:latin typeface="Arial" charset="0"/>
              </a:rPr>
              <a:pPr/>
              <a:t>59</a:t>
            </a:fld>
            <a:endParaRPr lang="en-US" sz="1200">
              <a:latin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Title 1"/>
          <p:cNvSpPr>
            <a:spLocks noGrp="1"/>
          </p:cNvSpPr>
          <p:nvPr>
            <p:ph type="title"/>
          </p:nvPr>
        </p:nvSpPr>
        <p:spPr/>
        <p:txBody>
          <a:bodyPr/>
          <a:lstStyle/>
          <a:p>
            <a:r>
              <a:rPr lang="en-US">
                <a:latin typeface="Arial" charset="0"/>
              </a:rPr>
              <a:t>Verification and Validation</a:t>
            </a:r>
          </a:p>
        </p:txBody>
      </p:sp>
      <p:sp>
        <p:nvSpPr>
          <p:cNvPr id="211970" name="Content Placeholder 2"/>
          <p:cNvSpPr>
            <a:spLocks noGrp="1"/>
          </p:cNvSpPr>
          <p:nvPr>
            <p:ph idx="1"/>
          </p:nvPr>
        </p:nvSpPr>
        <p:spPr/>
        <p:txBody>
          <a:bodyPr/>
          <a:lstStyle/>
          <a:p>
            <a:r>
              <a:rPr lang="en-US" b="1" i="1">
                <a:latin typeface="Arial" charset="0"/>
              </a:rPr>
              <a:t>Software Verification</a:t>
            </a:r>
            <a:r>
              <a:rPr lang="en-US" i="1">
                <a:latin typeface="Arial" charset="0"/>
              </a:rPr>
              <a:t>:</a:t>
            </a:r>
            <a:r>
              <a:rPr lang="en-US">
                <a:latin typeface="Arial" charset="0"/>
              </a:rPr>
              <a:t> </a:t>
            </a:r>
            <a:r>
              <a:rPr lang="en-US" sz="1600" i="1">
                <a:latin typeface="Arial" charset="0"/>
              </a:rPr>
              <a:t>IEEE definition (Std 610.12.1990)</a:t>
            </a:r>
            <a:endParaRPr lang="en-US">
              <a:latin typeface="Arial" charset="0"/>
            </a:endParaRPr>
          </a:p>
          <a:p>
            <a:pPr lvl="1"/>
            <a:r>
              <a:rPr lang="en-US" i="1">
                <a:latin typeface="Arial" charset="0"/>
              </a:rPr>
              <a:t>The process of evaluating a system or component to determine whether the products of a given development phase satisfy the conditions imposed at the start of that phase.</a:t>
            </a:r>
          </a:p>
          <a:p>
            <a:pPr lvl="1"/>
            <a:r>
              <a:rPr lang="en-US" sz="1600">
                <a:latin typeface="Arial" charset="0"/>
              </a:rPr>
              <a:t>Interpretation: </a:t>
            </a:r>
            <a:r>
              <a:rPr lang="en-US" sz="1600" b="1">
                <a:latin typeface="Arial" charset="0"/>
              </a:rPr>
              <a:t>Constructing the system well</a:t>
            </a:r>
            <a:endParaRPr lang="en-US" sz="1600">
              <a:latin typeface="Arial" charset="0"/>
            </a:endParaRPr>
          </a:p>
          <a:p>
            <a:pPr lvl="2"/>
            <a:r>
              <a:rPr lang="en-US" sz="1400">
                <a:latin typeface="Arial" charset="0"/>
              </a:rPr>
              <a:t>The goal is to find as many latent defects as possible before delivery</a:t>
            </a:r>
          </a:p>
          <a:p>
            <a:pPr lvl="2"/>
            <a:r>
              <a:rPr lang="en-US" sz="1400">
                <a:latin typeface="Arial" charset="0"/>
              </a:rPr>
              <a:t>Checking whether the system adheres to properties termed as </a:t>
            </a:r>
            <a:r>
              <a:rPr lang="en-US" sz="1400" i="1">
                <a:latin typeface="Arial" charset="0"/>
              </a:rPr>
              <a:t>verification properties</a:t>
            </a:r>
          </a:p>
          <a:p>
            <a:r>
              <a:rPr lang="en-US" b="1" i="1">
                <a:latin typeface="Arial" charset="0"/>
              </a:rPr>
              <a:t>Software Validation</a:t>
            </a:r>
            <a:r>
              <a:rPr lang="en-US" i="1">
                <a:latin typeface="Arial" charset="0"/>
              </a:rPr>
              <a:t>:</a:t>
            </a:r>
            <a:r>
              <a:rPr lang="en-US">
                <a:latin typeface="Arial" charset="0"/>
              </a:rPr>
              <a:t> </a:t>
            </a:r>
            <a:r>
              <a:rPr lang="en-US" sz="1600" i="1">
                <a:latin typeface="Arial" charset="0"/>
              </a:rPr>
              <a:t>IEEE definition (Std 610.12.1990)</a:t>
            </a:r>
            <a:endParaRPr lang="en-US" sz="1600">
              <a:latin typeface="Arial" charset="0"/>
            </a:endParaRPr>
          </a:p>
          <a:p>
            <a:pPr lvl="1"/>
            <a:r>
              <a:rPr lang="en-US" i="1">
                <a:latin typeface="Arial" charset="0"/>
              </a:rPr>
              <a:t>The process of evaluating a system or component during or at the end of the development process to determine whether it satisfies specified requirements.</a:t>
            </a:r>
          </a:p>
          <a:p>
            <a:pPr lvl="1"/>
            <a:r>
              <a:rPr lang="en-US" sz="1600">
                <a:latin typeface="Arial" charset="0"/>
              </a:rPr>
              <a:t>Interpretation: </a:t>
            </a:r>
            <a:r>
              <a:rPr lang="en-US" sz="1600" b="1">
                <a:latin typeface="Arial" charset="0"/>
              </a:rPr>
              <a:t>Constructing the right system</a:t>
            </a:r>
            <a:endParaRPr lang="en-US" sz="1600">
              <a:latin typeface="Arial" charset="0"/>
            </a:endParaRPr>
          </a:p>
          <a:p>
            <a:pPr lvl="2"/>
            <a:r>
              <a:rPr lang="en-US" sz="1400">
                <a:latin typeface="Arial" charset="0"/>
              </a:rPr>
              <a:t>The goal is to gain confidence in the software, shows it meets its specifications</a:t>
            </a:r>
          </a:p>
          <a:p>
            <a:pPr lvl="2"/>
            <a:r>
              <a:rPr lang="en-US" sz="1400">
                <a:latin typeface="Arial" charset="0"/>
              </a:rPr>
              <a:t>Relationship with other software engineering activities (e.g., Requirements elicitation, Analysis)</a:t>
            </a:r>
            <a:endParaRPr lang="en-US" sz="1400" b="1">
              <a:latin typeface="Arial" charset="0"/>
            </a:endParaRPr>
          </a:p>
          <a:p>
            <a:pPr lvl="2"/>
            <a:endParaRPr lang="en-US" i="1">
              <a:latin typeface="Arial" charset="0"/>
            </a:endParaRPr>
          </a:p>
          <a:p>
            <a:endParaRPr lang="en-US">
              <a:latin typeface="Arial" charset="0"/>
            </a:endParaRPr>
          </a:p>
        </p:txBody>
      </p:sp>
      <p:sp>
        <p:nvSpPr>
          <p:cNvPr id="4" name="Footer Placeholder 3"/>
          <p:cNvSpPr>
            <a:spLocks noGrp="1"/>
          </p:cNvSpPr>
          <p:nvPr>
            <p:ph type="ftr" sz="quarter" idx="10"/>
          </p:nvPr>
        </p:nvSpPr>
        <p:spPr/>
        <p:txBody>
          <a:bodyPr/>
          <a:lstStyle/>
          <a:p>
            <a:pPr>
              <a:defRPr/>
            </a:pPr>
            <a:r>
              <a:rPr lang="en-US" smtClean="0"/>
              <a:t>SYSC-3120 — Software Requirements Engineering</a:t>
            </a:r>
            <a:endParaRPr lang="en-US"/>
          </a:p>
        </p:txBody>
      </p:sp>
      <p:sp>
        <p:nvSpPr>
          <p:cNvPr id="5" name="Slide Number Placeholder 4"/>
          <p:cNvSpPr>
            <a:spLocks noGrp="1"/>
          </p:cNvSpPr>
          <p:nvPr>
            <p:ph type="sldNum" sz="quarter" idx="11"/>
          </p:nvPr>
        </p:nvSpPr>
        <p:spPr/>
        <p:txBody>
          <a:bodyPr/>
          <a:lstStyle/>
          <a:p>
            <a:pPr>
              <a:defRPr/>
            </a:pPr>
            <a:fld id="{ED05608A-AAC5-554D-BE6B-7E5781DB79BD}" type="slidenum">
              <a:rPr lang="en-US" smtClean="0"/>
              <a:pPr>
                <a:defRPr/>
              </a:pPr>
              <a:t>6</a:t>
            </a:fld>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Footer Placeholder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a:latin typeface="Arial" charset="0"/>
              </a:rPr>
              <a:t>SYSC-3120 — Software Requirements Engineering</a:t>
            </a:r>
          </a:p>
        </p:txBody>
      </p:sp>
      <p:sp>
        <p:nvSpPr>
          <p:cNvPr id="120834"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4625BFD0-E4F5-C14E-859D-93960F19805F}" type="slidenum">
              <a:rPr lang="en-US" sz="1200">
                <a:latin typeface="Arial" charset="0"/>
              </a:rPr>
              <a:pPr/>
              <a:t>60</a:t>
            </a:fld>
            <a:endParaRPr lang="en-US" sz="1200">
              <a:latin typeface="Arial" charset="0"/>
            </a:endParaRPr>
          </a:p>
        </p:txBody>
      </p:sp>
      <p:sp>
        <p:nvSpPr>
          <p:cNvPr id="120835" name="Rectangle 2"/>
          <p:cNvSpPr>
            <a:spLocks noGrp="1" noChangeArrowheads="1"/>
          </p:cNvSpPr>
          <p:nvPr>
            <p:ph type="title"/>
          </p:nvPr>
        </p:nvSpPr>
        <p:spPr/>
        <p:txBody>
          <a:bodyPr/>
          <a:lstStyle/>
          <a:p>
            <a:r>
              <a:rPr lang="en-US">
                <a:latin typeface="Arial" charset="0"/>
              </a:rPr>
              <a:t>Software Requirements Elicitation and Specifications</a:t>
            </a:r>
          </a:p>
        </p:txBody>
      </p:sp>
      <p:sp>
        <p:nvSpPr>
          <p:cNvPr id="120836" name="Rectangle 3"/>
          <p:cNvSpPr>
            <a:spLocks noGrp="1" noChangeArrowheads="1"/>
          </p:cNvSpPr>
          <p:nvPr>
            <p:ph type="body" idx="1"/>
          </p:nvPr>
        </p:nvSpPr>
        <p:spPr/>
        <p:txBody>
          <a:bodyPr/>
          <a:lstStyle/>
          <a:p>
            <a:r>
              <a:rPr lang="en-US" sz="2400">
                <a:latin typeface="Arial" charset="0"/>
              </a:rPr>
              <a:t>Fundamentals</a:t>
            </a:r>
          </a:p>
          <a:p>
            <a:pPr lvl="1"/>
            <a:r>
              <a:rPr lang="en-US">
                <a:solidFill>
                  <a:schemeClr val="folHlink"/>
                </a:solidFill>
                <a:latin typeface="Arial" charset="0"/>
              </a:rPr>
              <a:t>Motivation and Goals</a:t>
            </a:r>
          </a:p>
          <a:p>
            <a:pPr lvl="1"/>
            <a:r>
              <a:rPr lang="en-US">
                <a:solidFill>
                  <a:schemeClr val="folHlink"/>
                </a:solidFill>
                <a:latin typeface="Arial" charset="0"/>
              </a:rPr>
              <a:t>Requirement Engineering</a:t>
            </a:r>
          </a:p>
          <a:p>
            <a:pPr lvl="1"/>
            <a:r>
              <a:rPr lang="en-US">
                <a:solidFill>
                  <a:schemeClr val="folHlink"/>
                </a:solidFill>
                <a:latin typeface="Arial" charset="0"/>
              </a:rPr>
              <a:t>Functional vs. Non-Functional</a:t>
            </a:r>
          </a:p>
          <a:p>
            <a:pPr lvl="1"/>
            <a:r>
              <a:rPr lang="en-US">
                <a:solidFill>
                  <a:schemeClr val="folHlink"/>
                </a:solidFill>
                <a:latin typeface="Arial" charset="0"/>
              </a:rPr>
              <a:t>Defining Software System Scope</a:t>
            </a:r>
          </a:p>
          <a:p>
            <a:pPr lvl="1"/>
            <a:r>
              <a:rPr lang="en-US">
                <a:solidFill>
                  <a:schemeClr val="folHlink"/>
                </a:solidFill>
                <a:latin typeface="Arial" charset="0"/>
              </a:rPr>
              <a:t>Specifying a Use Case</a:t>
            </a:r>
          </a:p>
          <a:p>
            <a:pPr lvl="1"/>
            <a:r>
              <a:rPr lang="en-US">
                <a:solidFill>
                  <a:schemeClr val="tx1"/>
                </a:solidFill>
                <a:latin typeface="Arial" charset="0"/>
              </a:rPr>
              <a:t>Use case relationships</a:t>
            </a:r>
          </a:p>
          <a:p>
            <a:pPr lvl="1"/>
            <a:r>
              <a:rPr lang="en-US">
                <a:solidFill>
                  <a:schemeClr val="folHlink"/>
                </a:solidFill>
                <a:latin typeface="Arial" charset="0"/>
              </a:rPr>
              <a:t>Pitfalls</a:t>
            </a:r>
          </a:p>
          <a:p>
            <a:r>
              <a:rPr lang="en-US" sz="2400">
                <a:solidFill>
                  <a:schemeClr val="folHlink"/>
                </a:solidFill>
                <a:latin typeface="Arial" charset="0"/>
              </a:rPr>
              <a:t>Requirements Elicitation Process</a:t>
            </a:r>
          </a:p>
          <a:p>
            <a:pPr lvl="1">
              <a:buFontTx/>
              <a:buNone/>
            </a:pPr>
            <a:r>
              <a:rPr lang="en-US">
                <a:solidFill>
                  <a:schemeClr val="folHlink"/>
                </a:solidFill>
                <a:latin typeface="Arial" charset="0"/>
              </a:rPr>
              <a:t>	(Requirements Elicitation Based on Use Cases and Scenarios (from Bruegge and Dutoit, 2000))</a:t>
            </a:r>
          </a:p>
          <a:p>
            <a:r>
              <a:rPr lang="en-US" sz="2400">
                <a:solidFill>
                  <a:schemeClr val="folHlink"/>
                </a:solidFill>
                <a:latin typeface="Arial" charset="0"/>
              </a:rPr>
              <a:t>Documentation</a:t>
            </a:r>
          </a:p>
          <a:p>
            <a:pPr>
              <a:buFontTx/>
              <a:buNone/>
            </a:pPr>
            <a:endParaRPr lang="en-US" sz="2400">
              <a:solidFill>
                <a:schemeClr val="folHlink"/>
              </a:solidFill>
              <a:latin typeface="Arial"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Footer Placeholder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a:latin typeface="Arial" charset="0"/>
              </a:rPr>
              <a:t>SYSC-3120 — Software Requirements Engineering</a:t>
            </a:r>
          </a:p>
        </p:txBody>
      </p:sp>
      <p:sp>
        <p:nvSpPr>
          <p:cNvPr id="122882"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B0A81ACC-E8F7-2F4D-99BF-85F421CB4EF3}" type="slidenum">
              <a:rPr lang="en-US" sz="1200">
                <a:latin typeface="Arial" charset="0"/>
              </a:rPr>
              <a:pPr/>
              <a:t>61</a:t>
            </a:fld>
            <a:endParaRPr lang="en-US" sz="1200">
              <a:latin typeface="Arial" charset="0"/>
            </a:endParaRPr>
          </a:p>
        </p:txBody>
      </p:sp>
      <p:sp>
        <p:nvSpPr>
          <p:cNvPr id="178179" name="Rectangle 23"/>
          <p:cNvSpPr>
            <a:spLocks noGrp="1" noChangeArrowheads="1"/>
          </p:cNvSpPr>
          <p:nvPr>
            <p:ph type="body" idx="1"/>
          </p:nvPr>
        </p:nvSpPr>
        <p:spPr/>
        <p:txBody>
          <a:bodyPr/>
          <a:lstStyle/>
          <a:p>
            <a:pPr>
              <a:defRPr/>
            </a:pPr>
            <a:r>
              <a:rPr lang="en-US" dirty="0" smtClean="0">
                <a:latin typeface="Arial" charset="0"/>
              </a:rPr>
              <a:t>Used to:</a:t>
            </a:r>
          </a:p>
          <a:p>
            <a:pPr lvl="1">
              <a:defRPr/>
            </a:pPr>
            <a:r>
              <a:rPr lang="en-US" dirty="0">
                <a:latin typeface="Arial" charset="0"/>
              </a:rPr>
              <a:t>D</a:t>
            </a:r>
            <a:r>
              <a:rPr lang="en-US" dirty="0" smtClean="0">
                <a:latin typeface="Arial" charset="0"/>
              </a:rPr>
              <a:t>ecompose larger/longer use case</a:t>
            </a:r>
          </a:p>
          <a:p>
            <a:pPr lvl="1">
              <a:defRPr/>
            </a:pPr>
            <a:r>
              <a:rPr lang="en-US" dirty="0" smtClean="0">
                <a:latin typeface="Arial" charset="0"/>
              </a:rPr>
              <a:t>Share functionalities</a:t>
            </a:r>
          </a:p>
          <a:p>
            <a:pPr lvl="1">
              <a:defRPr/>
            </a:pPr>
            <a:r>
              <a:rPr lang="en-US" dirty="0" smtClean="0">
                <a:latin typeface="Arial" charset="0"/>
              </a:rPr>
              <a:t>The included use case is always triggered when the base use case is.</a:t>
            </a:r>
          </a:p>
          <a:p>
            <a:pPr lvl="1">
              <a:defRPr/>
            </a:pPr>
            <a:r>
              <a:rPr lang="en-US" dirty="0" smtClean="0">
                <a:latin typeface="Arial" charset="0"/>
              </a:rPr>
              <a:t>The base use case delegates (sub)goals to the included use case</a:t>
            </a:r>
          </a:p>
          <a:p>
            <a:pPr>
              <a:defRPr/>
            </a:pPr>
            <a:r>
              <a:rPr lang="en-US" dirty="0" smtClean="0">
                <a:latin typeface="Arial" charset="0"/>
              </a:rPr>
              <a:t>Example</a:t>
            </a:r>
            <a:r>
              <a:rPr lang="en-US" dirty="0">
                <a:latin typeface="Arial" charset="0"/>
              </a:rPr>
              <a:t>: </a:t>
            </a:r>
            <a:endParaRPr lang="en-US" dirty="0" smtClean="0">
              <a:latin typeface="Arial" charset="0"/>
            </a:endParaRPr>
          </a:p>
          <a:p>
            <a:pPr lvl="1">
              <a:defRPr/>
            </a:pPr>
            <a:r>
              <a:rPr lang="en-US" dirty="0" smtClean="0">
                <a:latin typeface="Arial" charset="0"/>
              </a:rPr>
              <a:t>The </a:t>
            </a:r>
            <a:r>
              <a:rPr lang="en-US" dirty="0">
                <a:latin typeface="Arial" charset="0"/>
              </a:rPr>
              <a:t>use case </a:t>
            </a:r>
            <a:r>
              <a:rPr lang="en-US" altLang="ja-JP" dirty="0" err="1" smtClean="0">
                <a:latin typeface="Arial" charset="0"/>
              </a:rPr>
              <a:t>ViewMap</a:t>
            </a:r>
            <a:r>
              <a:rPr lang="en-US" altLang="ja-JP" dirty="0" smtClean="0">
                <a:latin typeface="Arial" charset="0"/>
              </a:rPr>
              <a:t> </a:t>
            </a:r>
            <a:r>
              <a:rPr lang="en-US" altLang="ja-JP" dirty="0">
                <a:latin typeface="Arial" charset="0"/>
              </a:rPr>
              <a:t>describes behaviour that can be used by the use case </a:t>
            </a:r>
            <a:r>
              <a:rPr lang="en-US" altLang="ja-JP" dirty="0" err="1" smtClean="0">
                <a:latin typeface="Arial" charset="0"/>
              </a:rPr>
              <a:t>OpenIncident</a:t>
            </a:r>
            <a:r>
              <a:rPr lang="en-US" altLang="ja-JP" dirty="0" smtClean="0">
                <a:latin typeface="Arial" charset="0"/>
              </a:rPr>
              <a:t> and the use case </a:t>
            </a:r>
            <a:r>
              <a:rPr lang="en-US" altLang="ja-JP" dirty="0" err="1" smtClean="0">
                <a:latin typeface="Arial" charset="0"/>
              </a:rPr>
              <a:t>AllocateResources</a:t>
            </a:r>
            <a:endParaRPr lang="en-US" altLang="ja-JP" dirty="0">
              <a:latin typeface="Arial" charset="0"/>
            </a:endParaRPr>
          </a:p>
          <a:p>
            <a:pPr lvl="1">
              <a:defRPr/>
            </a:pPr>
            <a:endParaRPr lang="en-US" dirty="0">
              <a:latin typeface="Arial" charset="0"/>
            </a:endParaRPr>
          </a:p>
          <a:p>
            <a:pPr lvl="1">
              <a:defRPr/>
            </a:pPr>
            <a:endParaRPr lang="en-US" dirty="0">
              <a:latin typeface="Arial" charset="0"/>
            </a:endParaRPr>
          </a:p>
          <a:p>
            <a:pPr lvl="1">
              <a:defRPr/>
            </a:pPr>
            <a:endParaRPr lang="en-US" dirty="0">
              <a:latin typeface="Arial" charset="0"/>
            </a:endParaRPr>
          </a:p>
          <a:p>
            <a:pPr lvl="1">
              <a:defRPr/>
            </a:pPr>
            <a:endParaRPr lang="en-US" dirty="0">
              <a:latin typeface="Arial" charset="0"/>
            </a:endParaRPr>
          </a:p>
          <a:p>
            <a:pPr lvl="1">
              <a:defRPr/>
            </a:pPr>
            <a:endParaRPr lang="en-US" dirty="0">
              <a:latin typeface="Arial" charset="0"/>
            </a:endParaRPr>
          </a:p>
          <a:p>
            <a:pPr lvl="1">
              <a:defRPr/>
            </a:pPr>
            <a:endParaRPr lang="en-US" dirty="0">
              <a:latin typeface="Arial" charset="0"/>
            </a:endParaRPr>
          </a:p>
          <a:p>
            <a:pPr marL="342900" lvl="1" indent="0">
              <a:buFontTx/>
              <a:buNone/>
              <a:defRPr/>
            </a:pPr>
            <a:endParaRPr lang="en-US" dirty="0">
              <a:latin typeface="Arial" charset="0"/>
            </a:endParaRPr>
          </a:p>
        </p:txBody>
      </p:sp>
      <p:sp>
        <p:nvSpPr>
          <p:cNvPr id="559124" name="AutoShape 20"/>
          <p:cNvSpPr>
            <a:spLocks noChangeArrowheads="1"/>
          </p:cNvSpPr>
          <p:nvPr/>
        </p:nvSpPr>
        <p:spPr bwMode="auto">
          <a:xfrm>
            <a:off x="652463" y="4560888"/>
            <a:ext cx="1752600" cy="914400"/>
          </a:xfrm>
          <a:prstGeom prst="cloudCallout">
            <a:avLst>
              <a:gd name="adj1" fmla="val 85416"/>
              <a:gd name="adj2" fmla="val 57292"/>
            </a:avLst>
          </a:prstGeom>
          <a:solidFill>
            <a:srgbClr val="D30315"/>
          </a:solidFill>
          <a:ln w="12700">
            <a:solidFill>
              <a:schemeClr val="tx1"/>
            </a:solidFill>
            <a:round/>
            <a:headEnd/>
            <a:tailEnd/>
          </a:ln>
        </p:spPr>
        <p:txBody>
          <a:bodyPr wrap="none" anchor="ctr"/>
          <a:lstStyle/>
          <a:p>
            <a:pPr algn="ctr">
              <a:defRPr/>
            </a:pPr>
            <a:r>
              <a:rPr lang="en-US" sz="1600" dirty="0">
                <a:solidFill>
                  <a:srgbClr val="FFFFFF"/>
                </a:solidFill>
                <a:latin typeface="+mn-lt"/>
              </a:rPr>
              <a:t>Base Use</a:t>
            </a:r>
          </a:p>
          <a:p>
            <a:pPr algn="ctr">
              <a:defRPr/>
            </a:pPr>
            <a:r>
              <a:rPr lang="en-US" sz="1600" dirty="0">
                <a:solidFill>
                  <a:srgbClr val="FFFFFF"/>
                </a:solidFill>
                <a:latin typeface="+mn-lt"/>
              </a:rPr>
              <a:t>Case</a:t>
            </a:r>
          </a:p>
        </p:txBody>
      </p:sp>
      <p:sp>
        <p:nvSpPr>
          <p:cNvPr id="5" name="Oval 4"/>
          <p:cNvSpPr/>
          <p:nvPr/>
        </p:nvSpPr>
        <p:spPr bwMode="auto">
          <a:xfrm>
            <a:off x="3311525" y="4508500"/>
            <a:ext cx="1657350" cy="504825"/>
          </a:xfrm>
          <a:prstGeom prst="ellipse">
            <a:avLst/>
          </a:prstGeom>
          <a:noFill/>
          <a:ln w="9525" cap="flat" cmpd="sng" algn="ctr">
            <a:solidFill>
              <a:schemeClr val="tx1"/>
            </a:solidFill>
            <a:prstDash val="solid"/>
            <a:round/>
            <a:headEnd type="none" w="med" len="med"/>
            <a:tailEnd type="none" w="med" len="med"/>
          </a:ln>
          <a:effectLst/>
        </p:spPr>
        <p:txBody>
          <a:bodyPr lIns="36000" tIns="36000" rIns="36000" bIns="36000"/>
          <a:lstStyle/>
          <a:p>
            <a:pPr algn="ctr">
              <a:defRPr/>
            </a:pPr>
            <a:r>
              <a:rPr lang="en-US" sz="1400" dirty="0" err="1">
                <a:latin typeface="+mn-lt"/>
              </a:rPr>
              <a:t>OpenIncident</a:t>
            </a:r>
            <a:endParaRPr lang="en-US" sz="1400" dirty="0">
              <a:latin typeface="+mn-lt"/>
            </a:endParaRPr>
          </a:p>
        </p:txBody>
      </p:sp>
      <p:sp>
        <p:nvSpPr>
          <p:cNvPr id="22" name="Oval 21"/>
          <p:cNvSpPr/>
          <p:nvPr/>
        </p:nvSpPr>
        <p:spPr bwMode="auto">
          <a:xfrm>
            <a:off x="2952750" y="5445125"/>
            <a:ext cx="2232025" cy="504825"/>
          </a:xfrm>
          <a:prstGeom prst="ellipse">
            <a:avLst/>
          </a:prstGeom>
          <a:noFill/>
          <a:ln w="9525" cap="flat" cmpd="sng" algn="ctr">
            <a:solidFill>
              <a:schemeClr val="tx1"/>
            </a:solidFill>
            <a:prstDash val="solid"/>
            <a:round/>
            <a:headEnd type="none" w="med" len="med"/>
            <a:tailEnd type="none" w="med" len="med"/>
          </a:ln>
          <a:effectLst/>
        </p:spPr>
        <p:txBody>
          <a:bodyPr lIns="36000" tIns="36000" rIns="36000" bIns="36000"/>
          <a:lstStyle/>
          <a:p>
            <a:pPr algn="ctr">
              <a:defRPr/>
            </a:pPr>
            <a:r>
              <a:rPr lang="en-US" sz="1400" dirty="0" err="1">
                <a:latin typeface="+mn-lt"/>
              </a:rPr>
              <a:t>AllocateResources</a:t>
            </a:r>
            <a:endParaRPr lang="en-US" sz="1400" dirty="0">
              <a:latin typeface="+mn-lt"/>
            </a:endParaRPr>
          </a:p>
        </p:txBody>
      </p:sp>
      <p:sp>
        <p:nvSpPr>
          <p:cNvPr id="23" name="Oval 22"/>
          <p:cNvSpPr/>
          <p:nvPr/>
        </p:nvSpPr>
        <p:spPr bwMode="auto">
          <a:xfrm>
            <a:off x="6588125" y="4797425"/>
            <a:ext cx="1223963" cy="503238"/>
          </a:xfrm>
          <a:prstGeom prst="ellipse">
            <a:avLst/>
          </a:prstGeom>
          <a:noFill/>
          <a:ln w="9525" cap="flat" cmpd="sng" algn="ctr">
            <a:solidFill>
              <a:schemeClr val="tx1"/>
            </a:solidFill>
            <a:prstDash val="solid"/>
            <a:round/>
            <a:headEnd type="none" w="med" len="med"/>
            <a:tailEnd type="none" w="med" len="med"/>
          </a:ln>
          <a:effectLst/>
        </p:spPr>
        <p:txBody>
          <a:bodyPr lIns="36000" tIns="36000" rIns="36000" bIns="36000"/>
          <a:lstStyle/>
          <a:p>
            <a:pPr algn="ctr">
              <a:defRPr/>
            </a:pPr>
            <a:r>
              <a:rPr lang="en-US" sz="1400" dirty="0" err="1">
                <a:latin typeface="+mn-lt"/>
              </a:rPr>
              <a:t>ViewMap</a:t>
            </a:r>
            <a:endParaRPr lang="en-US" sz="1400" dirty="0">
              <a:latin typeface="+mn-lt"/>
            </a:endParaRPr>
          </a:p>
        </p:txBody>
      </p:sp>
      <p:cxnSp>
        <p:nvCxnSpPr>
          <p:cNvPr id="122888" name="Straight Arrow Connector 6"/>
          <p:cNvCxnSpPr>
            <a:cxnSpLocks noChangeShapeType="1"/>
            <a:stCxn id="5" idx="6"/>
            <a:endCxn id="23" idx="1"/>
          </p:cNvCxnSpPr>
          <p:nvPr/>
        </p:nvCxnSpPr>
        <p:spPr bwMode="auto">
          <a:xfrm>
            <a:off x="4968875" y="4760913"/>
            <a:ext cx="1798638" cy="109537"/>
          </a:xfrm>
          <a:prstGeom prst="straightConnector1">
            <a:avLst/>
          </a:prstGeom>
          <a:noFill/>
          <a:ln w="9525">
            <a:solidFill>
              <a:schemeClr val="tx1"/>
            </a:solidFill>
            <a:prstDash val="dash"/>
            <a:round/>
            <a:headEnd/>
            <a:tailEnd type="arrow" w="med" len="med"/>
          </a:ln>
          <a:extLst>
            <a:ext uri="{909E8E84-426E-40dd-AFC4-6F175D3DCCD1}">
              <a14:hiddenFill xmlns:a14="http://schemas.microsoft.com/office/drawing/2010/main" xmlns="">
                <a:noFill/>
              </a14:hiddenFill>
            </a:ext>
          </a:extLst>
        </p:spPr>
      </p:cxnSp>
      <p:cxnSp>
        <p:nvCxnSpPr>
          <p:cNvPr id="122889" name="Straight Arrow Connector 27"/>
          <p:cNvCxnSpPr>
            <a:cxnSpLocks noChangeShapeType="1"/>
            <a:stCxn id="22" idx="6"/>
            <a:endCxn id="23" idx="3"/>
          </p:cNvCxnSpPr>
          <p:nvPr/>
        </p:nvCxnSpPr>
        <p:spPr bwMode="auto">
          <a:xfrm flipV="1">
            <a:off x="5184775" y="5227638"/>
            <a:ext cx="1582738" cy="469900"/>
          </a:xfrm>
          <a:prstGeom prst="straightConnector1">
            <a:avLst/>
          </a:prstGeom>
          <a:noFill/>
          <a:ln w="9525">
            <a:solidFill>
              <a:schemeClr val="tx1"/>
            </a:solidFill>
            <a:prstDash val="dash"/>
            <a:round/>
            <a:headEnd/>
            <a:tailEnd type="arrow" w="med" len="med"/>
          </a:ln>
          <a:extLst>
            <a:ext uri="{909E8E84-426E-40dd-AFC4-6F175D3DCCD1}">
              <a14:hiddenFill xmlns:a14="http://schemas.microsoft.com/office/drawing/2010/main" xmlns="">
                <a:noFill/>
              </a14:hiddenFill>
            </a:ext>
          </a:extLst>
        </p:spPr>
      </p:cxnSp>
      <p:sp>
        <p:nvSpPr>
          <p:cNvPr id="15" name="TextBox 14"/>
          <p:cNvSpPr txBox="1"/>
          <p:nvPr/>
        </p:nvSpPr>
        <p:spPr>
          <a:xfrm>
            <a:off x="5040313" y="4489450"/>
            <a:ext cx="1173162" cy="307975"/>
          </a:xfrm>
          <a:prstGeom prst="rect">
            <a:avLst/>
          </a:prstGeom>
          <a:noFill/>
        </p:spPr>
        <p:txBody>
          <a:bodyPr wrap="none">
            <a:spAutoFit/>
          </a:bodyPr>
          <a:lstStyle/>
          <a:p>
            <a:pPr>
              <a:defRPr/>
            </a:pPr>
            <a:r>
              <a:rPr lang="en-US" sz="1400" dirty="0">
                <a:latin typeface="+mn-lt"/>
              </a:rPr>
              <a:t>&lt;&lt;include&gt;&gt;</a:t>
            </a:r>
          </a:p>
        </p:txBody>
      </p:sp>
      <p:sp>
        <p:nvSpPr>
          <p:cNvPr id="35" name="TextBox 34"/>
          <p:cNvSpPr txBox="1"/>
          <p:nvPr/>
        </p:nvSpPr>
        <p:spPr>
          <a:xfrm>
            <a:off x="5508625" y="5516563"/>
            <a:ext cx="1173163" cy="307975"/>
          </a:xfrm>
          <a:prstGeom prst="rect">
            <a:avLst/>
          </a:prstGeom>
          <a:noFill/>
        </p:spPr>
        <p:txBody>
          <a:bodyPr wrap="none">
            <a:spAutoFit/>
          </a:bodyPr>
          <a:lstStyle/>
          <a:p>
            <a:pPr>
              <a:defRPr/>
            </a:pPr>
            <a:r>
              <a:rPr lang="en-US" sz="1400" dirty="0">
                <a:latin typeface="+mn-lt"/>
              </a:rPr>
              <a:t>&lt;&lt;include&gt;&gt;</a:t>
            </a:r>
          </a:p>
        </p:txBody>
      </p:sp>
      <p:sp>
        <p:nvSpPr>
          <p:cNvPr id="122892" name="Title 18"/>
          <p:cNvSpPr>
            <a:spLocks noGrp="1"/>
          </p:cNvSpPr>
          <p:nvPr>
            <p:ph type="title"/>
          </p:nvPr>
        </p:nvSpPr>
        <p:spPr/>
        <p:txBody>
          <a:bodyPr/>
          <a:lstStyle/>
          <a:p>
            <a:r>
              <a:rPr lang="en-US">
                <a:latin typeface="Arial" charset="0"/>
              </a:rPr>
              <a:t>&lt;&lt;include&gt;&gt;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59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9124" grpId="0" animBg="1"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Footer Placeholder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a:latin typeface="Arial" charset="0"/>
              </a:rPr>
              <a:t>SYSC-3120 — Software Requirements Engineering</a:t>
            </a:r>
          </a:p>
        </p:txBody>
      </p:sp>
      <p:sp>
        <p:nvSpPr>
          <p:cNvPr id="124930"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937CEE58-66D3-5A40-8FCD-1A59BACA4CD1}" type="slidenum">
              <a:rPr lang="en-US" sz="1200">
                <a:latin typeface="Arial" charset="0"/>
              </a:rPr>
              <a:pPr/>
              <a:t>62</a:t>
            </a:fld>
            <a:endParaRPr lang="en-US" sz="1200">
              <a:latin typeface="Arial" charset="0"/>
            </a:endParaRPr>
          </a:p>
        </p:txBody>
      </p:sp>
      <p:sp>
        <p:nvSpPr>
          <p:cNvPr id="124931" name="Rectangle 2"/>
          <p:cNvSpPr>
            <a:spLocks noGrp="1" noChangeArrowheads="1"/>
          </p:cNvSpPr>
          <p:nvPr>
            <p:ph type="title"/>
          </p:nvPr>
        </p:nvSpPr>
        <p:spPr/>
        <p:txBody>
          <a:bodyPr/>
          <a:lstStyle/>
          <a:p>
            <a:r>
              <a:rPr lang="en-US">
                <a:latin typeface="Arial" charset="0"/>
              </a:rPr>
              <a:t>&lt;&lt;extend&gt;&gt;</a:t>
            </a:r>
          </a:p>
        </p:txBody>
      </p:sp>
      <p:sp>
        <p:nvSpPr>
          <p:cNvPr id="124932" name="Rectangle 3"/>
          <p:cNvSpPr>
            <a:spLocks noGrp="1" noChangeArrowheads="1"/>
          </p:cNvSpPr>
          <p:nvPr>
            <p:ph type="body" idx="1"/>
          </p:nvPr>
        </p:nvSpPr>
        <p:spPr>
          <a:xfrm>
            <a:off x="685800" y="1295400"/>
            <a:ext cx="7772400" cy="2638425"/>
          </a:xfrm>
        </p:spPr>
        <p:txBody>
          <a:bodyPr/>
          <a:lstStyle/>
          <a:p>
            <a:pPr>
              <a:lnSpc>
                <a:spcPct val="90000"/>
              </a:lnSpc>
            </a:pPr>
            <a:r>
              <a:rPr lang="en-US">
                <a:latin typeface="Arial" charset="0"/>
              </a:rPr>
              <a:t>Problem: </a:t>
            </a:r>
          </a:p>
          <a:p>
            <a:pPr lvl="1">
              <a:lnSpc>
                <a:spcPct val="90000"/>
              </a:lnSpc>
            </a:pPr>
            <a:r>
              <a:rPr lang="en-US">
                <a:latin typeface="Arial" charset="0"/>
              </a:rPr>
              <a:t>The functionality in the original problem statement needs to be extended to account for exceptional flow of events.</a:t>
            </a:r>
          </a:p>
          <a:p>
            <a:pPr>
              <a:lnSpc>
                <a:spcPct val="90000"/>
              </a:lnSpc>
            </a:pPr>
            <a:r>
              <a:rPr lang="en-US">
                <a:latin typeface="Arial" charset="0"/>
              </a:rPr>
              <a:t>Solution: </a:t>
            </a:r>
          </a:p>
          <a:p>
            <a:pPr lvl="1">
              <a:lnSpc>
                <a:spcPct val="90000"/>
              </a:lnSpc>
            </a:pPr>
            <a:r>
              <a:rPr lang="en-US">
                <a:latin typeface="Arial" charset="0"/>
              </a:rPr>
              <a:t>An </a:t>
            </a:r>
            <a:r>
              <a:rPr lang="en-US">
                <a:latin typeface="Courier New" charset="0"/>
              </a:rPr>
              <a:t>extend</a:t>
            </a:r>
            <a:r>
              <a:rPr lang="en-US">
                <a:latin typeface="Arial" charset="0"/>
              </a:rPr>
              <a:t> association from (direction of the arrow head) a use case A to a use case B indicates that use case A is an extension of use case B.</a:t>
            </a:r>
          </a:p>
          <a:p>
            <a:pPr lvl="1">
              <a:lnSpc>
                <a:spcPct val="90000"/>
              </a:lnSpc>
            </a:pPr>
            <a:r>
              <a:rPr lang="en-US">
                <a:latin typeface="Arial" charset="0"/>
              </a:rPr>
              <a:t>This specifies that use case A is triggered when use case B executes </a:t>
            </a:r>
            <a:r>
              <a:rPr lang="en-US" b="1">
                <a:latin typeface="Arial" charset="0"/>
              </a:rPr>
              <a:t>only</a:t>
            </a:r>
            <a:r>
              <a:rPr lang="en-US">
                <a:latin typeface="Arial" charset="0"/>
              </a:rPr>
              <a:t> under some condition</a:t>
            </a:r>
          </a:p>
        </p:txBody>
      </p:sp>
      <p:sp>
        <p:nvSpPr>
          <p:cNvPr id="171013" name="Oval 5"/>
          <p:cNvSpPr>
            <a:spLocks noChangeArrowheads="1"/>
          </p:cNvSpPr>
          <p:nvPr/>
        </p:nvSpPr>
        <p:spPr bwMode="auto">
          <a:xfrm>
            <a:off x="1979613" y="4508500"/>
            <a:ext cx="2325687" cy="346075"/>
          </a:xfrm>
          <a:prstGeom prst="ellipse">
            <a:avLst/>
          </a:prstGeom>
          <a:noFill/>
          <a:ln w="12700" cmpd="sng">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wrap="none" lIns="0" tIns="0" rIns="0" bIns="0">
            <a:spAutoFit/>
          </a:bodyPr>
          <a:lstStyle/>
          <a:p>
            <a:pPr>
              <a:defRPr/>
            </a:pPr>
            <a:r>
              <a:rPr lang="en-US" sz="1600">
                <a:solidFill>
                  <a:srgbClr val="000000"/>
                </a:solidFill>
                <a:latin typeface="+mn-lt"/>
              </a:rPr>
              <a:t>ReportEmergency</a:t>
            </a:r>
          </a:p>
        </p:txBody>
      </p:sp>
      <p:sp>
        <p:nvSpPr>
          <p:cNvPr id="171015" name="Oval 7"/>
          <p:cNvSpPr>
            <a:spLocks noChangeArrowheads="1"/>
          </p:cNvSpPr>
          <p:nvPr/>
        </p:nvSpPr>
        <p:spPr bwMode="auto">
          <a:xfrm>
            <a:off x="5795963" y="4508500"/>
            <a:ext cx="2197100" cy="346075"/>
          </a:xfrm>
          <a:prstGeom prst="ellipse">
            <a:avLst/>
          </a:prstGeom>
          <a:noFill/>
          <a:ln w="12700" cmpd="sng">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wrap="none" lIns="0" tIns="0" rIns="0" bIns="0">
            <a:spAutoFit/>
          </a:bodyPr>
          <a:lstStyle/>
          <a:p>
            <a:pPr>
              <a:defRPr/>
            </a:pPr>
            <a:r>
              <a:rPr lang="en-US" sz="1600" dirty="0" err="1">
                <a:solidFill>
                  <a:srgbClr val="000000"/>
                </a:solidFill>
                <a:latin typeface="+mn-lt"/>
              </a:rPr>
              <a:t>ConnectionDown</a:t>
            </a:r>
            <a:endParaRPr lang="en-US" sz="1600" dirty="0">
              <a:solidFill>
                <a:srgbClr val="000000"/>
              </a:solidFill>
              <a:latin typeface="+mn-lt"/>
            </a:endParaRPr>
          </a:p>
        </p:txBody>
      </p:sp>
      <p:sp>
        <p:nvSpPr>
          <p:cNvPr id="171016" name="Rectangle 8"/>
          <p:cNvSpPr>
            <a:spLocks noChangeArrowheads="1"/>
          </p:cNvSpPr>
          <p:nvPr/>
        </p:nvSpPr>
        <p:spPr bwMode="auto">
          <a:xfrm>
            <a:off x="4500563" y="4365625"/>
            <a:ext cx="1095375"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01700">
              <a:defRPr/>
            </a:pPr>
            <a:r>
              <a:rPr lang="en-US" sz="1600" dirty="0">
                <a:solidFill>
                  <a:srgbClr val="000000"/>
                </a:solidFill>
                <a:latin typeface="+mn-lt"/>
              </a:rPr>
              <a:t>&lt;&lt;extend&gt;&gt;</a:t>
            </a:r>
            <a:endParaRPr lang="en-US" sz="1600" dirty="0">
              <a:latin typeface="+mn-lt"/>
            </a:endParaRPr>
          </a:p>
        </p:txBody>
      </p:sp>
      <p:cxnSp>
        <p:nvCxnSpPr>
          <p:cNvPr id="124936" name="AutoShape 15"/>
          <p:cNvCxnSpPr>
            <a:cxnSpLocks noChangeShapeType="1"/>
            <a:stCxn id="171015" idx="2"/>
            <a:endCxn id="171013" idx="6"/>
          </p:cNvCxnSpPr>
          <p:nvPr/>
        </p:nvCxnSpPr>
        <p:spPr bwMode="auto">
          <a:xfrm flipH="1">
            <a:off x="4305300" y="4681538"/>
            <a:ext cx="1490663" cy="0"/>
          </a:xfrm>
          <a:prstGeom prst="straightConnector1">
            <a:avLst/>
          </a:prstGeom>
          <a:noFill/>
          <a:ln w="9525">
            <a:solidFill>
              <a:schemeClr val="tx1"/>
            </a:solidFill>
            <a:prstDash val="dash"/>
            <a:round/>
            <a:headEnd/>
            <a:tailEnd type="arrow" w="med" len="med"/>
          </a:ln>
          <a:extLst>
            <a:ext uri="{909E8E84-426E-40dd-AFC4-6F175D3DCCD1}">
              <a14:hiddenFill xmlns:a14="http://schemas.microsoft.com/office/drawing/2010/main" xmlns="">
                <a:noFill/>
              </a14:hiddenFill>
            </a:ext>
          </a:extLst>
        </p:spPr>
      </p:cxnSp>
      <p:sp>
        <p:nvSpPr>
          <p:cNvPr id="13" name="AutoShape 20"/>
          <p:cNvSpPr>
            <a:spLocks noChangeArrowheads="1"/>
          </p:cNvSpPr>
          <p:nvPr/>
        </p:nvSpPr>
        <p:spPr bwMode="auto">
          <a:xfrm>
            <a:off x="1042988" y="5229225"/>
            <a:ext cx="1752600" cy="914400"/>
          </a:xfrm>
          <a:prstGeom prst="cloudCallout">
            <a:avLst>
              <a:gd name="adj1" fmla="val 31068"/>
              <a:gd name="adj2" fmla="val -89930"/>
            </a:avLst>
          </a:prstGeom>
          <a:solidFill>
            <a:srgbClr val="D30315"/>
          </a:solidFill>
          <a:ln w="12700">
            <a:solidFill>
              <a:schemeClr val="tx1"/>
            </a:solidFill>
            <a:round/>
            <a:headEnd/>
            <a:tailEnd/>
          </a:ln>
        </p:spPr>
        <p:txBody>
          <a:bodyPr wrap="none" anchor="ctr"/>
          <a:lstStyle/>
          <a:p>
            <a:pPr algn="ctr">
              <a:defRPr/>
            </a:pPr>
            <a:r>
              <a:rPr lang="en-US" sz="1600" dirty="0">
                <a:solidFill>
                  <a:srgbClr val="FFFFFF"/>
                </a:solidFill>
                <a:latin typeface="+mn-lt"/>
              </a:rPr>
              <a:t>Base Use</a:t>
            </a:r>
          </a:p>
          <a:p>
            <a:pPr algn="ctr">
              <a:defRPr/>
            </a:pPr>
            <a:r>
              <a:rPr lang="en-US" sz="1600" dirty="0">
                <a:solidFill>
                  <a:srgbClr val="FFFFFF"/>
                </a:solidFill>
                <a:latin typeface="+mn-lt"/>
              </a:rPr>
              <a:t>Case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itle 1"/>
          <p:cNvSpPr>
            <a:spLocks noGrp="1"/>
          </p:cNvSpPr>
          <p:nvPr>
            <p:ph type="title"/>
          </p:nvPr>
        </p:nvSpPr>
        <p:spPr/>
        <p:txBody>
          <a:bodyPr/>
          <a:lstStyle/>
          <a:p>
            <a:r>
              <a:rPr lang="en-US">
                <a:latin typeface="Arial" charset="0"/>
              </a:rPr>
              <a:t>Use case generalization</a:t>
            </a:r>
          </a:p>
        </p:txBody>
      </p:sp>
      <p:sp>
        <p:nvSpPr>
          <p:cNvPr id="126978" name="Content Placeholder 2"/>
          <p:cNvSpPr>
            <a:spLocks noGrp="1"/>
          </p:cNvSpPr>
          <p:nvPr>
            <p:ph idx="1"/>
          </p:nvPr>
        </p:nvSpPr>
        <p:spPr/>
        <p:txBody>
          <a:bodyPr/>
          <a:lstStyle/>
          <a:p>
            <a:r>
              <a:rPr lang="en-US">
                <a:latin typeface="Arial" charset="0"/>
              </a:rPr>
              <a:t>A (base) use case can be specialized by another use case</a:t>
            </a:r>
          </a:p>
          <a:p>
            <a:r>
              <a:rPr lang="en-US">
                <a:latin typeface="Arial" charset="0"/>
              </a:rPr>
              <a:t>No much use!</a:t>
            </a:r>
          </a:p>
          <a:p>
            <a:pPr lvl="1"/>
            <a:r>
              <a:rPr lang="ja-JP" altLang="en-US" sz="1600">
                <a:latin typeface="Arial" charset="0"/>
              </a:rPr>
              <a:t>“</a:t>
            </a:r>
            <a:r>
              <a:rPr lang="en-US" altLang="ja-JP" sz="1600">
                <a:latin typeface="Arial" charset="0"/>
              </a:rPr>
              <a:t>Use case experts have been successfully doing use case work without this optional relationship […] and there is not yet agreement by practitioners on the best-practice guidelines of how to get value from this idea.</a:t>
            </a:r>
            <a:r>
              <a:rPr lang="ja-JP" altLang="en-US" sz="1600">
                <a:latin typeface="Arial" charset="0"/>
              </a:rPr>
              <a:t>”</a:t>
            </a:r>
            <a:r>
              <a:rPr lang="en-US" altLang="ja-JP" sz="1600">
                <a:latin typeface="Arial" charset="0"/>
              </a:rPr>
              <a:t> [Larman]</a:t>
            </a:r>
          </a:p>
          <a:p>
            <a:endParaRPr lang="en-US">
              <a:latin typeface="Arial" charset="0"/>
            </a:endParaRPr>
          </a:p>
        </p:txBody>
      </p:sp>
      <p:sp>
        <p:nvSpPr>
          <p:cNvPr id="4" name="Footer Placeholder 3"/>
          <p:cNvSpPr>
            <a:spLocks noGrp="1"/>
          </p:cNvSpPr>
          <p:nvPr>
            <p:ph type="ftr" sz="quarter" idx="10"/>
          </p:nvPr>
        </p:nvSpPr>
        <p:spPr/>
        <p:txBody>
          <a:bodyPr/>
          <a:lstStyle/>
          <a:p>
            <a:pPr>
              <a:defRPr/>
            </a:pPr>
            <a:r>
              <a:rPr lang="en-US"/>
              <a:t>SYSC-3120 — Software Requirements Engineering</a:t>
            </a:r>
          </a:p>
        </p:txBody>
      </p:sp>
      <p:sp>
        <p:nvSpPr>
          <p:cNvPr id="5" name="Slide Number Placeholder 4"/>
          <p:cNvSpPr>
            <a:spLocks noGrp="1"/>
          </p:cNvSpPr>
          <p:nvPr>
            <p:ph type="sldNum" sz="quarter" idx="11"/>
          </p:nvPr>
        </p:nvSpPr>
        <p:spPr/>
        <p:txBody>
          <a:bodyPr/>
          <a:lstStyle/>
          <a:p>
            <a:pPr>
              <a:defRPr/>
            </a:pPr>
            <a:fld id="{2D3F9CB7-9209-194C-B7AE-7ECA3518F631}" type="slidenum">
              <a:rPr lang="en-US" smtClean="0"/>
              <a:pPr>
                <a:defRPr/>
              </a:pPr>
              <a:t>63</a:t>
            </a:fld>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1"/>
          <p:cNvSpPr>
            <a:spLocks noGrp="1"/>
          </p:cNvSpPr>
          <p:nvPr>
            <p:ph type="title"/>
          </p:nvPr>
        </p:nvSpPr>
        <p:spPr/>
        <p:txBody>
          <a:bodyPr/>
          <a:lstStyle/>
          <a:p>
            <a:r>
              <a:rPr lang="en-US">
                <a:latin typeface="Arial" charset="0"/>
              </a:rPr>
              <a:t>Example I</a:t>
            </a:r>
          </a:p>
        </p:txBody>
      </p:sp>
      <p:sp>
        <p:nvSpPr>
          <p:cNvPr id="4" name="Footer Placeholder 3"/>
          <p:cNvSpPr>
            <a:spLocks noGrp="1"/>
          </p:cNvSpPr>
          <p:nvPr>
            <p:ph type="ftr" sz="quarter" idx="10"/>
          </p:nvPr>
        </p:nvSpPr>
        <p:spPr/>
        <p:txBody>
          <a:bodyPr/>
          <a:lstStyle/>
          <a:p>
            <a:pPr>
              <a:defRPr/>
            </a:pPr>
            <a:r>
              <a:rPr lang="en-US"/>
              <a:t>SYSC-3120 — Software Requirements Engineering</a:t>
            </a:r>
          </a:p>
        </p:txBody>
      </p:sp>
      <p:sp>
        <p:nvSpPr>
          <p:cNvPr id="5" name="Slide Number Placeholder 4"/>
          <p:cNvSpPr>
            <a:spLocks noGrp="1"/>
          </p:cNvSpPr>
          <p:nvPr>
            <p:ph type="sldNum" sz="quarter" idx="11"/>
          </p:nvPr>
        </p:nvSpPr>
        <p:spPr/>
        <p:txBody>
          <a:bodyPr/>
          <a:lstStyle/>
          <a:p>
            <a:pPr>
              <a:defRPr/>
            </a:pPr>
            <a:fld id="{B1758F50-5F27-D445-8E06-796CEB0073C7}" type="slidenum">
              <a:rPr lang="en-US" smtClean="0"/>
              <a:pPr>
                <a:defRPr/>
              </a:pPr>
              <a:t>64</a:t>
            </a:fld>
            <a:endParaRPr lang="en-US" dirty="0"/>
          </a:p>
        </p:txBody>
      </p:sp>
      <p:sp>
        <p:nvSpPr>
          <p:cNvPr id="7" name="Oval 6"/>
          <p:cNvSpPr/>
          <p:nvPr/>
        </p:nvSpPr>
        <p:spPr bwMode="auto">
          <a:xfrm>
            <a:off x="1908175" y="2420938"/>
            <a:ext cx="1655763" cy="503237"/>
          </a:xfrm>
          <a:prstGeom prst="ellipse">
            <a:avLst/>
          </a:prstGeom>
          <a:noFill/>
          <a:ln w="9525" cap="flat" cmpd="sng" algn="ctr">
            <a:solidFill>
              <a:schemeClr val="tx1"/>
            </a:solidFill>
            <a:prstDash val="solid"/>
            <a:round/>
            <a:headEnd type="none" w="med" len="med"/>
            <a:tailEnd type="none" w="med" len="med"/>
          </a:ln>
          <a:effectLst/>
        </p:spPr>
        <p:txBody>
          <a:bodyPr lIns="36000" tIns="36000" rIns="36000" bIns="36000"/>
          <a:lstStyle/>
          <a:p>
            <a:pPr algn="ctr">
              <a:defRPr/>
            </a:pPr>
            <a:r>
              <a:rPr lang="en-US" sz="1400" dirty="0" err="1">
                <a:latin typeface="+mn-lt"/>
              </a:rPr>
              <a:t>PlaceOrder</a:t>
            </a:r>
            <a:endParaRPr lang="en-US" sz="1400" dirty="0">
              <a:latin typeface="+mn-lt"/>
            </a:endParaRPr>
          </a:p>
        </p:txBody>
      </p:sp>
      <p:cxnSp>
        <p:nvCxnSpPr>
          <p:cNvPr id="128005" name="Straight Arrow Connector 7"/>
          <p:cNvCxnSpPr>
            <a:cxnSpLocks noChangeShapeType="1"/>
            <a:stCxn id="10" idx="2"/>
            <a:endCxn id="7" idx="6"/>
          </p:cNvCxnSpPr>
          <p:nvPr/>
        </p:nvCxnSpPr>
        <p:spPr bwMode="auto">
          <a:xfrm flipH="1">
            <a:off x="3563938" y="2673350"/>
            <a:ext cx="2303462" cy="0"/>
          </a:xfrm>
          <a:prstGeom prst="straightConnector1">
            <a:avLst/>
          </a:prstGeom>
          <a:noFill/>
          <a:ln w="9525">
            <a:solidFill>
              <a:schemeClr val="tx1"/>
            </a:solidFill>
            <a:prstDash val="dash"/>
            <a:round/>
            <a:headEnd/>
            <a:tailEnd type="arrow" w="med" len="med"/>
          </a:ln>
          <a:extLst>
            <a:ext uri="{909E8E84-426E-40dd-AFC4-6F175D3DCCD1}">
              <a14:hiddenFill xmlns:a14="http://schemas.microsoft.com/office/drawing/2010/main" xmlns="">
                <a:noFill/>
              </a14:hiddenFill>
            </a:ext>
          </a:extLst>
        </p:spPr>
      </p:cxnSp>
      <p:sp>
        <p:nvSpPr>
          <p:cNvPr id="9" name="TextBox 8"/>
          <p:cNvSpPr txBox="1"/>
          <p:nvPr/>
        </p:nvSpPr>
        <p:spPr>
          <a:xfrm>
            <a:off x="3059113" y="3068638"/>
            <a:ext cx="1173162" cy="307975"/>
          </a:xfrm>
          <a:prstGeom prst="rect">
            <a:avLst/>
          </a:prstGeom>
          <a:noFill/>
        </p:spPr>
        <p:txBody>
          <a:bodyPr wrap="none">
            <a:spAutoFit/>
          </a:bodyPr>
          <a:lstStyle/>
          <a:p>
            <a:pPr>
              <a:defRPr/>
            </a:pPr>
            <a:r>
              <a:rPr lang="en-US" sz="1400" dirty="0">
                <a:latin typeface="+mn-lt"/>
              </a:rPr>
              <a:t>&lt;&lt;include&gt;&gt;</a:t>
            </a:r>
          </a:p>
        </p:txBody>
      </p:sp>
      <p:sp>
        <p:nvSpPr>
          <p:cNvPr id="10" name="Oval 9"/>
          <p:cNvSpPr/>
          <p:nvPr/>
        </p:nvSpPr>
        <p:spPr bwMode="auto">
          <a:xfrm>
            <a:off x="5867400" y="2420938"/>
            <a:ext cx="2017713" cy="503237"/>
          </a:xfrm>
          <a:prstGeom prst="ellipse">
            <a:avLst/>
          </a:prstGeom>
          <a:noFill/>
          <a:ln w="9525" cap="flat" cmpd="sng" algn="ctr">
            <a:solidFill>
              <a:schemeClr val="tx1"/>
            </a:solidFill>
            <a:prstDash val="solid"/>
            <a:round/>
            <a:headEnd type="none" w="med" len="med"/>
            <a:tailEnd type="none" w="med" len="med"/>
          </a:ln>
          <a:effectLst/>
        </p:spPr>
        <p:txBody>
          <a:bodyPr lIns="36000" tIns="36000" rIns="36000" bIns="36000"/>
          <a:lstStyle/>
          <a:p>
            <a:pPr algn="ctr">
              <a:defRPr/>
            </a:pPr>
            <a:r>
              <a:rPr lang="en-US" sz="1400" dirty="0" err="1">
                <a:latin typeface="+mn-lt"/>
              </a:rPr>
              <a:t>PlaceRushOrder</a:t>
            </a:r>
            <a:endParaRPr lang="en-US" sz="1400" dirty="0">
              <a:latin typeface="+mn-lt"/>
            </a:endParaRPr>
          </a:p>
        </p:txBody>
      </p:sp>
      <p:sp>
        <p:nvSpPr>
          <p:cNvPr id="13" name="Oval 12"/>
          <p:cNvSpPr/>
          <p:nvPr/>
        </p:nvSpPr>
        <p:spPr bwMode="auto">
          <a:xfrm>
            <a:off x="4427538" y="3284538"/>
            <a:ext cx="1657350" cy="504825"/>
          </a:xfrm>
          <a:prstGeom prst="ellipse">
            <a:avLst/>
          </a:prstGeom>
          <a:noFill/>
          <a:ln w="9525" cap="flat" cmpd="sng" algn="ctr">
            <a:solidFill>
              <a:schemeClr val="tx1"/>
            </a:solidFill>
            <a:prstDash val="solid"/>
            <a:round/>
            <a:headEnd type="none" w="med" len="med"/>
            <a:tailEnd type="none" w="med" len="med"/>
          </a:ln>
          <a:effectLst/>
        </p:spPr>
        <p:txBody>
          <a:bodyPr lIns="36000" tIns="36000" rIns="36000" bIns="36000"/>
          <a:lstStyle/>
          <a:p>
            <a:pPr algn="ctr">
              <a:defRPr/>
            </a:pPr>
            <a:r>
              <a:rPr lang="en-US" sz="1400" dirty="0" err="1">
                <a:latin typeface="+mn-lt"/>
              </a:rPr>
              <a:t>ValidateUser</a:t>
            </a:r>
            <a:endParaRPr lang="en-US" sz="1400" dirty="0">
              <a:latin typeface="+mn-lt"/>
            </a:endParaRPr>
          </a:p>
        </p:txBody>
      </p:sp>
      <p:sp>
        <p:nvSpPr>
          <p:cNvPr id="14" name="Oval 13"/>
          <p:cNvSpPr/>
          <p:nvPr/>
        </p:nvSpPr>
        <p:spPr bwMode="auto">
          <a:xfrm>
            <a:off x="2051050" y="3789363"/>
            <a:ext cx="1657350" cy="503237"/>
          </a:xfrm>
          <a:prstGeom prst="ellipse">
            <a:avLst/>
          </a:prstGeom>
          <a:noFill/>
          <a:ln w="9525" cap="flat" cmpd="sng" algn="ctr">
            <a:solidFill>
              <a:schemeClr val="tx1"/>
            </a:solidFill>
            <a:prstDash val="solid"/>
            <a:round/>
            <a:headEnd type="none" w="med" len="med"/>
            <a:tailEnd type="none" w="med" len="med"/>
          </a:ln>
          <a:effectLst/>
        </p:spPr>
        <p:txBody>
          <a:bodyPr lIns="36000" tIns="36000" rIns="36000" bIns="36000"/>
          <a:lstStyle/>
          <a:p>
            <a:pPr algn="ctr">
              <a:defRPr/>
            </a:pPr>
            <a:r>
              <a:rPr lang="en-US" sz="1400" dirty="0" err="1">
                <a:latin typeface="+mn-lt"/>
              </a:rPr>
              <a:t>TrackOrder</a:t>
            </a:r>
            <a:endParaRPr lang="en-US" sz="1400" dirty="0">
              <a:latin typeface="+mn-lt"/>
            </a:endParaRPr>
          </a:p>
        </p:txBody>
      </p:sp>
      <p:cxnSp>
        <p:nvCxnSpPr>
          <p:cNvPr id="128010" name="Straight Arrow Connector 19"/>
          <p:cNvCxnSpPr>
            <a:cxnSpLocks noChangeShapeType="1"/>
            <a:stCxn id="7" idx="5"/>
            <a:endCxn id="13" idx="1"/>
          </p:cNvCxnSpPr>
          <p:nvPr/>
        </p:nvCxnSpPr>
        <p:spPr bwMode="auto">
          <a:xfrm>
            <a:off x="3321050" y="2851150"/>
            <a:ext cx="1349375" cy="508000"/>
          </a:xfrm>
          <a:prstGeom prst="straightConnector1">
            <a:avLst/>
          </a:prstGeom>
          <a:noFill/>
          <a:ln w="9525">
            <a:solidFill>
              <a:schemeClr val="tx1"/>
            </a:solidFill>
            <a:prstDash val="dash"/>
            <a:round/>
            <a:headEnd/>
            <a:tailEnd type="arrow" w="med" len="med"/>
          </a:ln>
          <a:extLst>
            <a:ext uri="{909E8E84-426E-40dd-AFC4-6F175D3DCCD1}">
              <a14:hiddenFill xmlns:a14="http://schemas.microsoft.com/office/drawing/2010/main" xmlns="">
                <a:noFill/>
              </a14:hiddenFill>
            </a:ext>
          </a:extLst>
        </p:spPr>
      </p:cxnSp>
      <p:cxnSp>
        <p:nvCxnSpPr>
          <p:cNvPr id="128011" name="Straight Arrow Connector 22"/>
          <p:cNvCxnSpPr>
            <a:cxnSpLocks noChangeShapeType="1"/>
            <a:stCxn id="14" idx="6"/>
            <a:endCxn id="13" idx="3"/>
          </p:cNvCxnSpPr>
          <p:nvPr/>
        </p:nvCxnSpPr>
        <p:spPr bwMode="auto">
          <a:xfrm flipV="1">
            <a:off x="3708400" y="3714750"/>
            <a:ext cx="962025" cy="327025"/>
          </a:xfrm>
          <a:prstGeom prst="straightConnector1">
            <a:avLst/>
          </a:prstGeom>
          <a:noFill/>
          <a:ln w="9525">
            <a:solidFill>
              <a:schemeClr val="tx1"/>
            </a:solidFill>
            <a:prstDash val="dash"/>
            <a:round/>
            <a:headEnd/>
            <a:tailEnd type="arrow" w="med" len="med"/>
          </a:ln>
          <a:extLst>
            <a:ext uri="{909E8E84-426E-40dd-AFC4-6F175D3DCCD1}">
              <a14:hiddenFill xmlns:a14="http://schemas.microsoft.com/office/drawing/2010/main" xmlns="">
                <a:noFill/>
              </a14:hiddenFill>
            </a:ext>
          </a:extLst>
        </p:spPr>
      </p:cxnSp>
      <p:sp>
        <p:nvSpPr>
          <p:cNvPr id="27" name="TextBox 26"/>
          <p:cNvSpPr txBox="1"/>
          <p:nvPr/>
        </p:nvSpPr>
        <p:spPr>
          <a:xfrm>
            <a:off x="3851275" y="3860800"/>
            <a:ext cx="1173163" cy="307975"/>
          </a:xfrm>
          <a:prstGeom prst="rect">
            <a:avLst/>
          </a:prstGeom>
          <a:noFill/>
        </p:spPr>
        <p:txBody>
          <a:bodyPr wrap="none">
            <a:spAutoFit/>
          </a:bodyPr>
          <a:lstStyle/>
          <a:p>
            <a:pPr>
              <a:defRPr/>
            </a:pPr>
            <a:r>
              <a:rPr lang="en-US" sz="1400" dirty="0">
                <a:latin typeface="+mn-lt"/>
              </a:rPr>
              <a:t>&lt;&lt;include&gt;&gt;</a:t>
            </a:r>
          </a:p>
        </p:txBody>
      </p:sp>
      <p:sp>
        <p:nvSpPr>
          <p:cNvPr id="28" name="TextBox 27"/>
          <p:cNvSpPr txBox="1"/>
          <p:nvPr/>
        </p:nvSpPr>
        <p:spPr>
          <a:xfrm>
            <a:off x="3995738" y="2276475"/>
            <a:ext cx="1143000" cy="307975"/>
          </a:xfrm>
          <a:prstGeom prst="rect">
            <a:avLst/>
          </a:prstGeom>
          <a:noFill/>
        </p:spPr>
        <p:txBody>
          <a:bodyPr wrap="none">
            <a:spAutoFit/>
          </a:bodyPr>
          <a:lstStyle/>
          <a:p>
            <a:pPr>
              <a:defRPr/>
            </a:pPr>
            <a:r>
              <a:rPr lang="en-US" sz="1400" dirty="0">
                <a:latin typeface="+mn-lt"/>
              </a:rPr>
              <a:t>&lt;&lt;extend&gt;&gt;</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Footer Placeholder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a:latin typeface="Arial" charset="0"/>
              </a:rPr>
              <a:t>SYSC-3120 — Software Requirements Engineering</a:t>
            </a:r>
          </a:p>
        </p:txBody>
      </p:sp>
      <p:sp>
        <p:nvSpPr>
          <p:cNvPr id="129026"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600FB252-4D1B-824A-855F-A3A8031617E5}" type="slidenum">
              <a:rPr lang="en-US" sz="1200">
                <a:latin typeface="Arial" charset="0"/>
              </a:rPr>
              <a:pPr/>
              <a:t>65</a:t>
            </a:fld>
            <a:endParaRPr lang="en-US" sz="1200">
              <a:latin typeface="Arial" charset="0"/>
            </a:endParaRPr>
          </a:p>
        </p:txBody>
      </p:sp>
      <p:sp>
        <p:nvSpPr>
          <p:cNvPr id="129027" name="Rectangle 2"/>
          <p:cNvSpPr>
            <a:spLocks noGrp="1" noChangeArrowheads="1"/>
          </p:cNvSpPr>
          <p:nvPr>
            <p:ph type="title"/>
          </p:nvPr>
        </p:nvSpPr>
        <p:spPr/>
        <p:txBody>
          <a:bodyPr/>
          <a:lstStyle/>
          <a:p>
            <a:r>
              <a:rPr lang="en-US">
                <a:latin typeface="Arial" charset="0"/>
              </a:rPr>
              <a:t>Example II</a:t>
            </a:r>
          </a:p>
        </p:txBody>
      </p:sp>
      <p:graphicFrame>
        <p:nvGraphicFramePr>
          <p:cNvPr id="129028" name="Object 59"/>
          <p:cNvGraphicFramePr>
            <a:graphicFrameLocks noChangeAspect="1"/>
          </p:cNvGraphicFramePr>
          <p:nvPr>
            <p:ph idx="1"/>
          </p:nvPr>
        </p:nvGraphicFramePr>
        <p:xfrm>
          <a:off x="1619250" y="1557338"/>
          <a:ext cx="6224588" cy="3924300"/>
        </p:xfrm>
        <a:graphic>
          <a:graphicData uri="http://schemas.openxmlformats.org/presentationml/2006/ole">
            <p:oleObj spid="_x0000_s129029" name="Visio" r:id="rId4" imgW="6224422" imgH="3924808" progId="Visio.Drawing.11">
              <p:embed/>
            </p:oleObj>
          </a:graphicData>
        </a:graphic>
      </p:graphicFrame>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Footer Placeholder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a:latin typeface="Arial" charset="0"/>
              </a:rPr>
              <a:t>SYSC-3120 — Software Requirements Engineering</a:t>
            </a:r>
          </a:p>
        </p:txBody>
      </p:sp>
      <p:sp>
        <p:nvSpPr>
          <p:cNvPr id="131074"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4564FB37-691A-574E-8A5B-698AF1849878}" type="slidenum">
              <a:rPr lang="en-US" sz="1200">
                <a:latin typeface="Arial" charset="0"/>
              </a:rPr>
              <a:pPr/>
              <a:t>66</a:t>
            </a:fld>
            <a:endParaRPr lang="en-US" sz="1200">
              <a:latin typeface="Arial" charset="0"/>
            </a:endParaRPr>
          </a:p>
        </p:txBody>
      </p:sp>
      <p:sp>
        <p:nvSpPr>
          <p:cNvPr id="131075" name="Rectangle 2"/>
          <p:cNvSpPr>
            <a:spLocks noGrp="1" noChangeArrowheads="1"/>
          </p:cNvSpPr>
          <p:nvPr>
            <p:ph type="title"/>
          </p:nvPr>
        </p:nvSpPr>
        <p:spPr/>
        <p:txBody>
          <a:bodyPr/>
          <a:lstStyle/>
          <a:p>
            <a:r>
              <a:rPr lang="en-US">
                <a:latin typeface="Arial" charset="0"/>
              </a:rPr>
              <a:t>Software Requirements Elicitation and Specifications</a:t>
            </a:r>
          </a:p>
        </p:txBody>
      </p:sp>
      <p:sp>
        <p:nvSpPr>
          <p:cNvPr id="131076" name="Rectangle 3"/>
          <p:cNvSpPr>
            <a:spLocks noGrp="1" noChangeArrowheads="1"/>
          </p:cNvSpPr>
          <p:nvPr>
            <p:ph type="body" idx="1"/>
          </p:nvPr>
        </p:nvSpPr>
        <p:spPr/>
        <p:txBody>
          <a:bodyPr/>
          <a:lstStyle/>
          <a:p>
            <a:r>
              <a:rPr lang="en-US" sz="2400">
                <a:latin typeface="Arial" charset="0"/>
              </a:rPr>
              <a:t>Fundamentals</a:t>
            </a:r>
          </a:p>
          <a:p>
            <a:pPr lvl="1"/>
            <a:r>
              <a:rPr lang="en-US">
                <a:solidFill>
                  <a:schemeClr val="folHlink"/>
                </a:solidFill>
                <a:latin typeface="Arial" charset="0"/>
              </a:rPr>
              <a:t>Motivation and Goals</a:t>
            </a:r>
          </a:p>
          <a:p>
            <a:pPr lvl="1"/>
            <a:r>
              <a:rPr lang="en-US">
                <a:solidFill>
                  <a:schemeClr val="folHlink"/>
                </a:solidFill>
                <a:latin typeface="Arial" charset="0"/>
              </a:rPr>
              <a:t>Requirement Engineering</a:t>
            </a:r>
          </a:p>
          <a:p>
            <a:pPr lvl="1"/>
            <a:r>
              <a:rPr lang="en-US">
                <a:solidFill>
                  <a:schemeClr val="folHlink"/>
                </a:solidFill>
                <a:latin typeface="Arial" charset="0"/>
              </a:rPr>
              <a:t>Functional vs. Non-Functional</a:t>
            </a:r>
          </a:p>
          <a:p>
            <a:pPr lvl="1"/>
            <a:r>
              <a:rPr lang="en-US">
                <a:solidFill>
                  <a:schemeClr val="folHlink"/>
                </a:solidFill>
                <a:latin typeface="Arial" charset="0"/>
              </a:rPr>
              <a:t>Defining Software System Scope</a:t>
            </a:r>
          </a:p>
          <a:p>
            <a:pPr lvl="1"/>
            <a:r>
              <a:rPr lang="en-US">
                <a:solidFill>
                  <a:schemeClr val="folHlink"/>
                </a:solidFill>
                <a:latin typeface="Arial" charset="0"/>
              </a:rPr>
              <a:t>Specifying a Use Case</a:t>
            </a:r>
          </a:p>
          <a:p>
            <a:pPr lvl="1"/>
            <a:r>
              <a:rPr lang="en-US">
                <a:solidFill>
                  <a:schemeClr val="folHlink"/>
                </a:solidFill>
                <a:latin typeface="Arial" charset="0"/>
              </a:rPr>
              <a:t>Use case relationships</a:t>
            </a:r>
          </a:p>
          <a:p>
            <a:pPr lvl="1"/>
            <a:r>
              <a:rPr lang="en-US">
                <a:solidFill>
                  <a:srgbClr val="000000"/>
                </a:solidFill>
                <a:latin typeface="Arial" charset="0"/>
              </a:rPr>
              <a:t>Pitfalls</a:t>
            </a:r>
          </a:p>
          <a:p>
            <a:r>
              <a:rPr lang="en-US" sz="2400">
                <a:solidFill>
                  <a:schemeClr val="folHlink"/>
                </a:solidFill>
                <a:latin typeface="Arial" charset="0"/>
              </a:rPr>
              <a:t>Requirements Elicitation Process</a:t>
            </a:r>
          </a:p>
          <a:p>
            <a:pPr lvl="1">
              <a:buFontTx/>
              <a:buNone/>
            </a:pPr>
            <a:r>
              <a:rPr lang="en-US">
                <a:solidFill>
                  <a:schemeClr val="folHlink"/>
                </a:solidFill>
                <a:latin typeface="Arial" charset="0"/>
              </a:rPr>
              <a:t>	(Requirements Elicitation Based on Use Cases and Scenarios (from Bruegge and Dutoit, 2000))</a:t>
            </a:r>
          </a:p>
          <a:p>
            <a:r>
              <a:rPr lang="en-US" sz="2400">
                <a:solidFill>
                  <a:schemeClr val="folHlink"/>
                </a:solidFill>
                <a:latin typeface="Arial" charset="0"/>
              </a:rPr>
              <a:t>Documentation</a:t>
            </a:r>
          </a:p>
          <a:p>
            <a:pPr>
              <a:buFontTx/>
              <a:buNone/>
            </a:pPr>
            <a:endParaRPr lang="en-US" sz="2400">
              <a:solidFill>
                <a:schemeClr val="folHlink"/>
              </a:solidFill>
              <a:latin typeface="Arial"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Footer Placeholder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a:latin typeface="Arial" charset="0"/>
              </a:rPr>
              <a:t>SYSC-3120 — Software Requirements Engineering</a:t>
            </a:r>
          </a:p>
        </p:txBody>
      </p:sp>
      <p:sp>
        <p:nvSpPr>
          <p:cNvPr id="133122"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6D47ED41-1A13-4A4C-913E-42ADAAB92B94}" type="slidenum">
              <a:rPr lang="en-US" sz="1200">
                <a:latin typeface="Arial" charset="0"/>
              </a:rPr>
              <a:pPr/>
              <a:t>67</a:t>
            </a:fld>
            <a:endParaRPr lang="en-US" sz="1200">
              <a:latin typeface="Arial" charset="0"/>
            </a:endParaRPr>
          </a:p>
        </p:txBody>
      </p:sp>
      <p:sp>
        <p:nvSpPr>
          <p:cNvPr id="133123" name="Rectangle 2"/>
          <p:cNvSpPr>
            <a:spLocks noGrp="1" noChangeArrowheads="1"/>
          </p:cNvSpPr>
          <p:nvPr>
            <p:ph type="title"/>
          </p:nvPr>
        </p:nvSpPr>
        <p:spPr/>
        <p:txBody>
          <a:bodyPr/>
          <a:lstStyle/>
          <a:p>
            <a:r>
              <a:rPr lang="en-US">
                <a:latin typeface="Arial" charset="0"/>
              </a:rPr>
              <a:t>Common mistake : Identifying wrong actor</a:t>
            </a:r>
          </a:p>
        </p:txBody>
      </p:sp>
      <p:sp>
        <p:nvSpPr>
          <p:cNvPr id="133124" name="Rectangle 3"/>
          <p:cNvSpPr>
            <a:spLocks noGrp="1" noChangeArrowheads="1"/>
          </p:cNvSpPr>
          <p:nvPr>
            <p:ph type="body" idx="1"/>
          </p:nvPr>
        </p:nvSpPr>
        <p:spPr/>
        <p:txBody>
          <a:bodyPr/>
          <a:lstStyle/>
          <a:p>
            <a:pPr>
              <a:lnSpc>
                <a:spcPct val="90000"/>
              </a:lnSpc>
            </a:pPr>
            <a:r>
              <a:rPr lang="en-US">
                <a:latin typeface="Arial" charset="0"/>
              </a:rPr>
              <a:t>Consider a purchase system for any kind of store (Sears, Leons, AMC Theatre, MacDonald</a:t>
            </a:r>
            <a:r>
              <a:rPr lang="ja-JP" altLang="en-US">
                <a:latin typeface="Arial" charset="0"/>
              </a:rPr>
              <a:t>’</a:t>
            </a:r>
            <a:r>
              <a:rPr lang="en-US" altLang="ja-JP">
                <a:latin typeface="Arial" charset="0"/>
              </a:rPr>
              <a:t>s).  Customers give the cashier their order. The cashier enters the selection ( the item</a:t>
            </a:r>
            <a:r>
              <a:rPr lang="ja-JP" altLang="en-US">
                <a:latin typeface="Arial" charset="0"/>
              </a:rPr>
              <a:t>’</a:t>
            </a:r>
            <a:r>
              <a:rPr lang="en-US" altLang="ja-JP">
                <a:latin typeface="Arial" charset="0"/>
              </a:rPr>
              <a:t>s bar code, the selected movie, the number of Big Macs) and the system calculates the total. </a:t>
            </a:r>
          </a:p>
          <a:p>
            <a:pPr>
              <a:lnSpc>
                <a:spcPct val="90000"/>
              </a:lnSpc>
            </a:pPr>
            <a:endParaRPr lang="en-US">
              <a:latin typeface="Arial" charset="0"/>
            </a:endParaRPr>
          </a:p>
          <a:p>
            <a:pPr>
              <a:lnSpc>
                <a:spcPct val="90000"/>
              </a:lnSpc>
            </a:pPr>
            <a:endParaRPr lang="en-US">
              <a:latin typeface="Arial" charset="0"/>
            </a:endParaRPr>
          </a:p>
          <a:p>
            <a:pPr>
              <a:lnSpc>
                <a:spcPct val="90000"/>
              </a:lnSpc>
            </a:pPr>
            <a:endParaRPr lang="en-US">
              <a:latin typeface="Arial" charset="0"/>
            </a:endParaRPr>
          </a:p>
          <a:p>
            <a:pPr>
              <a:lnSpc>
                <a:spcPct val="90000"/>
              </a:lnSpc>
            </a:pPr>
            <a:endParaRPr lang="en-US">
              <a:latin typeface="Arial" charset="0"/>
            </a:endParaRPr>
          </a:p>
          <a:p>
            <a:pPr>
              <a:lnSpc>
                <a:spcPct val="90000"/>
              </a:lnSpc>
            </a:pPr>
            <a:endParaRPr lang="en-US">
              <a:latin typeface="Arial" charset="0"/>
            </a:endParaRPr>
          </a:p>
          <a:p>
            <a:pPr>
              <a:lnSpc>
                <a:spcPct val="90000"/>
              </a:lnSpc>
            </a:pPr>
            <a:endParaRPr lang="en-US">
              <a:latin typeface="Arial" charset="0"/>
            </a:endParaRPr>
          </a:p>
          <a:p>
            <a:pPr>
              <a:lnSpc>
                <a:spcPct val="90000"/>
              </a:lnSpc>
              <a:buFontTx/>
              <a:buNone/>
            </a:pPr>
            <a:endParaRPr lang="en-US">
              <a:latin typeface="Arial" charset="0"/>
            </a:endParaRPr>
          </a:p>
        </p:txBody>
      </p:sp>
      <p:grpSp>
        <p:nvGrpSpPr>
          <p:cNvPr id="133125" name="Group 43"/>
          <p:cNvGrpSpPr>
            <a:grpSpLocks/>
          </p:cNvGrpSpPr>
          <p:nvPr/>
        </p:nvGrpSpPr>
        <p:grpSpPr bwMode="auto">
          <a:xfrm>
            <a:off x="2155825" y="2852738"/>
            <a:ext cx="4794250" cy="1082675"/>
            <a:chOff x="1358" y="1920"/>
            <a:chExt cx="3020" cy="682"/>
          </a:xfrm>
        </p:grpSpPr>
        <p:grpSp>
          <p:nvGrpSpPr>
            <p:cNvPr id="133150" name="Group 24"/>
            <p:cNvGrpSpPr>
              <a:grpSpLocks/>
            </p:cNvGrpSpPr>
            <p:nvPr/>
          </p:nvGrpSpPr>
          <p:grpSpPr bwMode="auto">
            <a:xfrm>
              <a:off x="1488" y="1920"/>
              <a:ext cx="280" cy="490"/>
              <a:chOff x="1542" y="1332"/>
              <a:chExt cx="280" cy="490"/>
            </a:xfrm>
          </p:grpSpPr>
          <p:sp>
            <p:nvSpPr>
              <p:cNvPr id="133165" name="Freeform 25"/>
              <p:cNvSpPr>
                <a:spLocks/>
              </p:cNvSpPr>
              <p:nvPr/>
            </p:nvSpPr>
            <p:spPr bwMode="auto">
              <a:xfrm>
                <a:off x="1542" y="1444"/>
                <a:ext cx="140" cy="378"/>
              </a:xfrm>
              <a:custGeom>
                <a:avLst/>
                <a:gdLst>
                  <a:gd name="T0" fmla="*/ 140 w 140"/>
                  <a:gd name="T1" fmla="*/ 0 h 378"/>
                  <a:gd name="T2" fmla="*/ 140 w 140"/>
                  <a:gd name="T3" fmla="*/ 238 h 378"/>
                  <a:gd name="T4" fmla="*/ 0 w 140"/>
                  <a:gd name="T5" fmla="*/ 378 h 378"/>
                  <a:gd name="T6" fmla="*/ 0 60000 65536"/>
                  <a:gd name="T7" fmla="*/ 0 60000 65536"/>
                  <a:gd name="T8" fmla="*/ 0 60000 65536"/>
                  <a:gd name="T9" fmla="*/ 0 w 140"/>
                  <a:gd name="T10" fmla="*/ 0 h 378"/>
                  <a:gd name="T11" fmla="*/ 140 w 140"/>
                  <a:gd name="T12" fmla="*/ 378 h 378"/>
                </a:gdLst>
                <a:ahLst/>
                <a:cxnLst>
                  <a:cxn ang="T6">
                    <a:pos x="T0" y="T1"/>
                  </a:cxn>
                  <a:cxn ang="T7">
                    <a:pos x="T2" y="T3"/>
                  </a:cxn>
                  <a:cxn ang="T8">
                    <a:pos x="T4" y="T5"/>
                  </a:cxn>
                </a:cxnLst>
                <a:rect l="T9" t="T10" r="T11" b="T12"/>
                <a:pathLst>
                  <a:path w="140" h="378">
                    <a:moveTo>
                      <a:pt x="140" y="0"/>
                    </a:moveTo>
                    <a:lnTo>
                      <a:pt x="140" y="238"/>
                    </a:lnTo>
                    <a:lnTo>
                      <a:pt x="0" y="378"/>
                    </a:lnTo>
                  </a:path>
                </a:pathLst>
              </a:custGeom>
              <a:noFill/>
              <a:ln w="222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33166" name="Line 26"/>
              <p:cNvSpPr>
                <a:spLocks noChangeShapeType="1"/>
              </p:cNvSpPr>
              <p:nvPr/>
            </p:nvSpPr>
            <p:spPr bwMode="auto">
              <a:xfrm>
                <a:off x="1682" y="1682"/>
                <a:ext cx="140" cy="14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3167" name="Line 27"/>
              <p:cNvSpPr>
                <a:spLocks noChangeShapeType="1"/>
              </p:cNvSpPr>
              <p:nvPr/>
            </p:nvSpPr>
            <p:spPr bwMode="auto">
              <a:xfrm>
                <a:off x="1542" y="1542"/>
                <a:ext cx="280" cy="1"/>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3168" name="Oval 28"/>
              <p:cNvSpPr>
                <a:spLocks noChangeArrowheads="1"/>
              </p:cNvSpPr>
              <p:nvPr/>
            </p:nvSpPr>
            <p:spPr bwMode="auto">
              <a:xfrm>
                <a:off x="1612" y="1332"/>
                <a:ext cx="140" cy="140"/>
              </a:xfrm>
              <a:prstGeom prst="ellipse">
                <a:avLst/>
              </a:prstGeom>
              <a:solidFill>
                <a:srgbClr val="FFFFFF"/>
              </a:solidFill>
              <a:ln w="22225">
                <a:solidFill>
                  <a:srgbClr val="000000"/>
                </a:solidFill>
                <a:round/>
                <a:headEnd/>
                <a:tailEnd/>
              </a:ln>
            </p:spPr>
            <p:txBody>
              <a:bodyPr/>
              <a:lstStyle/>
              <a:p>
                <a:endParaRPr lang="en-US"/>
              </a:p>
            </p:txBody>
          </p:sp>
        </p:grpSp>
        <p:sp>
          <p:nvSpPr>
            <p:cNvPr id="133151" name="Rectangle 29"/>
            <p:cNvSpPr>
              <a:spLocks noChangeArrowheads="1"/>
            </p:cNvSpPr>
            <p:nvPr/>
          </p:nvSpPr>
          <p:spPr bwMode="auto">
            <a:xfrm>
              <a:off x="1358" y="2432"/>
              <a:ext cx="615"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Customer</a:t>
              </a:r>
              <a:endParaRPr lang="en-US" sz="1600">
                <a:latin typeface="Courier New" charset="0"/>
              </a:endParaRPr>
            </a:p>
          </p:txBody>
        </p:sp>
        <p:grpSp>
          <p:nvGrpSpPr>
            <p:cNvPr id="133152" name="Group 30"/>
            <p:cNvGrpSpPr>
              <a:grpSpLocks/>
            </p:cNvGrpSpPr>
            <p:nvPr/>
          </p:nvGrpSpPr>
          <p:grpSpPr bwMode="auto">
            <a:xfrm>
              <a:off x="3943" y="1920"/>
              <a:ext cx="280" cy="490"/>
              <a:chOff x="4008" y="1332"/>
              <a:chExt cx="280" cy="490"/>
            </a:xfrm>
          </p:grpSpPr>
          <p:sp>
            <p:nvSpPr>
              <p:cNvPr id="133161" name="Freeform 31"/>
              <p:cNvSpPr>
                <a:spLocks/>
              </p:cNvSpPr>
              <p:nvPr/>
            </p:nvSpPr>
            <p:spPr bwMode="auto">
              <a:xfrm>
                <a:off x="4008" y="1444"/>
                <a:ext cx="140" cy="378"/>
              </a:xfrm>
              <a:custGeom>
                <a:avLst/>
                <a:gdLst>
                  <a:gd name="T0" fmla="*/ 140 w 140"/>
                  <a:gd name="T1" fmla="*/ 0 h 378"/>
                  <a:gd name="T2" fmla="*/ 140 w 140"/>
                  <a:gd name="T3" fmla="*/ 238 h 378"/>
                  <a:gd name="T4" fmla="*/ 0 w 140"/>
                  <a:gd name="T5" fmla="*/ 378 h 378"/>
                  <a:gd name="T6" fmla="*/ 0 60000 65536"/>
                  <a:gd name="T7" fmla="*/ 0 60000 65536"/>
                  <a:gd name="T8" fmla="*/ 0 60000 65536"/>
                  <a:gd name="T9" fmla="*/ 0 w 140"/>
                  <a:gd name="T10" fmla="*/ 0 h 378"/>
                  <a:gd name="T11" fmla="*/ 140 w 140"/>
                  <a:gd name="T12" fmla="*/ 378 h 378"/>
                </a:gdLst>
                <a:ahLst/>
                <a:cxnLst>
                  <a:cxn ang="T6">
                    <a:pos x="T0" y="T1"/>
                  </a:cxn>
                  <a:cxn ang="T7">
                    <a:pos x="T2" y="T3"/>
                  </a:cxn>
                  <a:cxn ang="T8">
                    <a:pos x="T4" y="T5"/>
                  </a:cxn>
                </a:cxnLst>
                <a:rect l="T9" t="T10" r="T11" b="T12"/>
                <a:pathLst>
                  <a:path w="140" h="378">
                    <a:moveTo>
                      <a:pt x="140" y="0"/>
                    </a:moveTo>
                    <a:lnTo>
                      <a:pt x="140" y="238"/>
                    </a:lnTo>
                    <a:lnTo>
                      <a:pt x="0" y="378"/>
                    </a:lnTo>
                  </a:path>
                </a:pathLst>
              </a:custGeom>
              <a:noFill/>
              <a:ln w="222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33162" name="Line 32"/>
              <p:cNvSpPr>
                <a:spLocks noChangeShapeType="1"/>
              </p:cNvSpPr>
              <p:nvPr/>
            </p:nvSpPr>
            <p:spPr bwMode="auto">
              <a:xfrm>
                <a:off x="4148" y="1682"/>
                <a:ext cx="140" cy="14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3163" name="Line 33"/>
              <p:cNvSpPr>
                <a:spLocks noChangeShapeType="1"/>
              </p:cNvSpPr>
              <p:nvPr/>
            </p:nvSpPr>
            <p:spPr bwMode="auto">
              <a:xfrm>
                <a:off x="4008" y="1542"/>
                <a:ext cx="280" cy="1"/>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3164" name="Oval 34"/>
              <p:cNvSpPr>
                <a:spLocks noChangeArrowheads="1"/>
              </p:cNvSpPr>
              <p:nvPr/>
            </p:nvSpPr>
            <p:spPr bwMode="auto">
              <a:xfrm>
                <a:off x="4078" y="1332"/>
                <a:ext cx="140" cy="140"/>
              </a:xfrm>
              <a:prstGeom prst="ellipse">
                <a:avLst/>
              </a:prstGeom>
              <a:solidFill>
                <a:srgbClr val="FFFFFF"/>
              </a:solidFill>
              <a:ln w="22225">
                <a:solidFill>
                  <a:srgbClr val="000000"/>
                </a:solidFill>
                <a:round/>
                <a:headEnd/>
                <a:tailEnd/>
              </a:ln>
            </p:spPr>
            <p:txBody>
              <a:bodyPr/>
              <a:lstStyle/>
              <a:p>
                <a:endParaRPr lang="en-US"/>
              </a:p>
            </p:txBody>
          </p:sp>
        </p:grpSp>
        <p:sp>
          <p:nvSpPr>
            <p:cNvPr id="133153" name="Rectangle 35"/>
            <p:cNvSpPr>
              <a:spLocks noChangeArrowheads="1"/>
            </p:cNvSpPr>
            <p:nvPr/>
          </p:nvSpPr>
          <p:spPr bwMode="auto">
            <a:xfrm>
              <a:off x="3840" y="2448"/>
              <a:ext cx="538"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Cashier</a:t>
              </a:r>
              <a:endParaRPr lang="en-US" sz="1600">
                <a:latin typeface="Courier New" charset="0"/>
              </a:endParaRPr>
            </a:p>
          </p:txBody>
        </p:sp>
        <p:grpSp>
          <p:nvGrpSpPr>
            <p:cNvPr id="133154" name="Group 36"/>
            <p:cNvGrpSpPr>
              <a:grpSpLocks/>
            </p:cNvGrpSpPr>
            <p:nvPr/>
          </p:nvGrpSpPr>
          <p:grpSpPr bwMode="auto">
            <a:xfrm>
              <a:off x="2245" y="1990"/>
              <a:ext cx="1152" cy="567"/>
              <a:chOff x="2375" y="1402"/>
              <a:chExt cx="1152" cy="567"/>
            </a:xfrm>
          </p:grpSpPr>
          <p:sp>
            <p:nvSpPr>
              <p:cNvPr id="133159" name="Rectangle 37"/>
              <p:cNvSpPr>
                <a:spLocks noChangeArrowheads="1"/>
              </p:cNvSpPr>
              <p:nvPr/>
            </p:nvSpPr>
            <p:spPr bwMode="auto">
              <a:xfrm>
                <a:off x="2763" y="1402"/>
                <a:ext cx="364" cy="350"/>
              </a:xfrm>
              <a:prstGeom prst="rect">
                <a:avLst/>
              </a:prstGeom>
              <a:noFill/>
              <a:ln w="222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33160" name="Rectangle 38"/>
              <p:cNvSpPr>
                <a:spLocks noChangeArrowheads="1"/>
              </p:cNvSpPr>
              <p:nvPr/>
            </p:nvSpPr>
            <p:spPr bwMode="auto">
              <a:xfrm>
                <a:off x="2375" y="1815"/>
                <a:ext cx="1152"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Purchase System</a:t>
                </a:r>
                <a:endParaRPr lang="en-US" sz="1600">
                  <a:latin typeface="Courier New" charset="0"/>
                </a:endParaRPr>
              </a:p>
            </p:txBody>
          </p:sp>
        </p:grpSp>
        <p:sp>
          <p:nvSpPr>
            <p:cNvPr id="133155" name="Freeform 39"/>
            <p:cNvSpPr>
              <a:spLocks/>
            </p:cNvSpPr>
            <p:nvPr/>
          </p:nvSpPr>
          <p:spPr bwMode="auto">
            <a:xfrm>
              <a:off x="2395" y="2200"/>
              <a:ext cx="126" cy="70"/>
            </a:xfrm>
            <a:custGeom>
              <a:avLst/>
              <a:gdLst>
                <a:gd name="T0" fmla="*/ 0 w 126"/>
                <a:gd name="T1" fmla="*/ 42 h 70"/>
                <a:gd name="T2" fmla="*/ 0 w 126"/>
                <a:gd name="T3" fmla="*/ 0 h 70"/>
                <a:gd name="T4" fmla="*/ 126 w 126"/>
                <a:gd name="T5" fmla="*/ 42 h 70"/>
                <a:gd name="T6" fmla="*/ 0 w 126"/>
                <a:gd name="T7" fmla="*/ 70 h 70"/>
                <a:gd name="T8" fmla="*/ 0 w 126"/>
                <a:gd name="T9" fmla="*/ 42 h 70"/>
                <a:gd name="T10" fmla="*/ 0 60000 65536"/>
                <a:gd name="T11" fmla="*/ 0 60000 65536"/>
                <a:gd name="T12" fmla="*/ 0 60000 65536"/>
                <a:gd name="T13" fmla="*/ 0 60000 65536"/>
                <a:gd name="T14" fmla="*/ 0 60000 65536"/>
                <a:gd name="T15" fmla="*/ 0 w 126"/>
                <a:gd name="T16" fmla="*/ 0 h 70"/>
                <a:gd name="T17" fmla="*/ 126 w 126"/>
                <a:gd name="T18" fmla="*/ 70 h 70"/>
              </a:gdLst>
              <a:ahLst/>
              <a:cxnLst>
                <a:cxn ang="T10">
                  <a:pos x="T0" y="T1"/>
                </a:cxn>
                <a:cxn ang="T11">
                  <a:pos x="T2" y="T3"/>
                </a:cxn>
                <a:cxn ang="T12">
                  <a:pos x="T4" y="T5"/>
                </a:cxn>
                <a:cxn ang="T13">
                  <a:pos x="T6" y="T7"/>
                </a:cxn>
                <a:cxn ang="T14">
                  <a:pos x="T8" y="T9"/>
                </a:cxn>
              </a:cxnLst>
              <a:rect l="T15" t="T16" r="T17" b="T18"/>
              <a:pathLst>
                <a:path w="126" h="70">
                  <a:moveTo>
                    <a:pt x="0" y="42"/>
                  </a:moveTo>
                  <a:lnTo>
                    <a:pt x="0" y="0"/>
                  </a:lnTo>
                  <a:lnTo>
                    <a:pt x="126" y="42"/>
                  </a:lnTo>
                  <a:lnTo>
                    <a:pt x="0" y="70"/>
                  </a:lnTo>
                  <a:lnTo>
                    <a:pt x="0" y="42"/>
                  </a:lnTo>
                  <a:close/>
                </a:path>
              </a:pathLst>
            </a:custGeom>
            <a:solidFill>
              <a:srgbClr val="000000"/>
            </a:solidFill>
            <a:ln w="22225">
              <a:solidFill>
                <a:srgbClr val="000000"/>
              </a:solidFill>
              <a:round/>
              <a:headEnd/>
              <a:tailEnd/>
            </a:ln>
          </p:spPr>
          <p:txBody>
            <a:bodyPr/>
            <a:lstStyle/>
            <a:p>
              <a:endParaRPr lang="en-US"/>
            </a:p>
          </p:txBody>
        </p:sp>
        <p:sp>
          <p:nvSpPr>
            <p:cNvPr id="133156" name="Line 40"/>
            <p:cNvSpPr>
              <a:spLocks noChangeShapeType="1"/>
            </p:cNvSpPr>
            <p:nvPr/>
          </p:nvSpPr>
          <p:spPr bwMode="auto">
            <a:xfrm>
              <a:off x="1890" y="2242"/>
              <a:ext cx="491" cy="1"/>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3157" name="Freeform 41"/>
            <p:cNvSpPr>
              <a:spLocks/>
            </p:cNvSpPr>
            <p:nvPr/>
          </p:nvSpPr>
          <p:spPr bwMode="auto">
            <a:xfrm>
              <a:off x="3123" y="2200"/>
              <a:ext cx="126" cy="70"/>
            </a:xfrm>
            <a:custGeom>
              <a:avLst/>
              <a:gdLst>
                <a:gd name="T0" fmla="*/ 126 w 126"/>
                <a:gd name="T1" fmla="*/ 42 h 70"/>
                <a:gd name="T2" fmla="*/ 126 w 126"/>
                <a:gd name="T3" fmla="*/ 70 h 70"/>
                <a:gd name="T4" fmla="*/ 0 w 126"/>
                <a:gd name="T5" fmla="*/ 42 h 70"/>
                <a:gd name="T6" fmla="*/ 126 w 126"/>
                <a:gd name="T7" fmla="*/ 0 h 70"/>
                <a:gd name="T8" fmla="*/ 126 w 126"/>
                <a:gd name="T9" fmla="*/ 42 h 70"/>
                <a:gd name="T10" fmla="*/ 0 60000 65536"/>
                <a:gd name="T11" fmla="*/ 0 60000 65536"/>
                <a:gd name="T12" fmla="*/ 0 60000 65536"/>
                <a:gd name="T13" fmla="*/ 0 60000 65536"/>
                <a:gd name="T14" fmla="*/ 0 60000 65536"/>
                <a:gd name="T15" fmla="*/ 0 w 126"/>
                <a:gd name="T16" fmla="*/ 0 h 70"/>
                <a:gd name="T17" fmla="*/ 126 w 126"/>
                <a:gd name="T18" fmla="*/ 70 h 70"/>
              </a:gdLst>
              <a:ahLst/>
              <a:cxnLst>
                <a:cxn ang="T10">
                  <a:pos x="T0" y="T1"/>
                </a:cxn>
                <a:cxn ang="T11">
                  <a:pos x="T2" y="T3"/>
                </a:cxn>
                <a:cxn ang="T12">
                  <a:pos x="T4" y="T5"/>
                </a:cxn>
                <a:cxn ang="T13">
                  <a:pos x="T6" y="T7"/>
                </a:cxn>
                <a:cxn ang="T14">
                  <a:pos x="T8" y="T9"/>
                </a:cxn>
              </a:cxnLst>
              <a:rect l="T15" t="T16" r="T17" b="T18"/>
              <a:pathLst>
                <a:path w="126" h="70">
                  <a:moveTo>
                    <a:pt x="126" y="42"/>
                  </a:moveTo>
                  <a:lnTo>
                    <a:pt x="126" y="70"/>
                  </a:lnTo>
                  <a:lnTo>
                    <a:pt x="0" y="42"/>
                  </a:lnTo>
                  <a:lnTo>
                    <a:pt x="126" y="0"/>
                  </a:lnTo>
                  <a:lnTo>
                    <a:pt x="126" y="42"/>
                  </a:lnTo>
                  <a:close/>
                </a:path>
              </a:pathLst>
            </a:custGeom>
            <a:solidFill>
              <a:srgbClr val="000000"/>
            </a:solidFill>
            <a:ln w="22225">
              <a:solidFill>
                <a:srgbClr val="000000"/>
              </a:solidFill>
              <a:round/>
              <a:headEnd/>
              <a:tailEnd/>
            </a:ln>
          </p:spPr>
          <p:txBody>
            <a:bodyPr/>
            <a:lstStyle/>
            <a:p>
              <a:endParaRPr lang="en-US"/>
            </a:p>
          </p:txBody>
        </p:sp>
        <p:sp>
          <p:nvSpPr>
            <p:cNvPr id="133158" name="Line 42"/>
            <p:cNvSpPr>
              <a:spLocks noChangeShapeType="1"/>
            </p:cNvSpPr>
            <p:nvPr/>
          </p:nvSpPr>
          <p:spPr bwMode="auto">
            <a:xfrm flipH="1">
              <a:off x="3263" y="2242"/>
              <a:ext cx="491" cy="1"/>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2" name="Rectangle 1"/>
          <p:cNvSpPr>
            <a:spLocks noChangeArrowheads="1"/>
          </p:cNvSpPr>
          <p:nvPr/>
        </p:nvSpPr>
        <p:spPr bwMode="auto">
          <a:xfrm>
            <a:off x="682625" y="4508500"/>
            <a:ext cx="7705725" cy="652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342900" indent="-342900">
              <a:lnSpc>
                <a:spcPct val="90000"/>
              </a:lnSpc>
              <a:buFont typeface="Arial" charset="0"/>
              <a:buChar char="•"/>
            </a:pPr>
            <a:r>
              <a:rPr lang="en-US" altLang="ja-JP" sz="2000">
                <a:latin typeface="Arial" charset="0"/>
              </a:rPr>
              <a:t>The customer gives payment (debit/credit card) and the transaction is complete.</a:t>
            </a:r>
          </a:p>
        </p:txBody>
      </p:sp>
      <p:grpSp>
        <p:nvGrpSpPr>
          <p:cNvPr id="6" name="Group 5"/>
          <p:cNvGrpSpPr>
            <a:grpSpLocks/>
          </p:cNvGrpSpPr>
          <p:nvPr/>
        </p:nvGrpSpPr>
        <p:grpSpPr bwMode="auto">
          <a:xfrm>
            <a:off x="684213" y="2852738"/>
            <a:ext cx="4535487" cy="1593850"/>
            <a:chOff x="683568" y="2852936"/>
            <a:chExt cx="4536504" cy="1592888"/>
          </a:xfrm>
        </p:grpSpPr>
        <p:sp>
          <p:nvSpPr>
            <p:cNvPr id="133148" name="Oval 2"/>
            <p:cNvSpPr>
              <a:spLocks noChangeArrowheads="1"/>
            </p:cNvSpPr>
            <p:nvPr/>
          </p:nvSpPr>
          <p:spPr bwMode="auto">
            <a:xfrm>
              <a:off x="2051720" y="2852936"/>
              <a:ext cx="2016224" cy="1080120"/>
            </a:xfrm>
            <a:prstGeom prst="ellipse">
              <a:avLst/>
            </a:prstGeom>
            <a:solidFill>
              <a:srgbClr val="FF0000">
                <a:alpha val="47842"/>
              </a:srgbClr>
            </a:solidFill>
            <a:ln w="9525">
              <a:solidFill>
                <a:srgbClr val="FF0000"/>
              </a:solidFill>
              <a:round/>
              <a:headEnd/>
              <a:tailEnd/>
            </a:ln>
          </p:spPr>
          <p:txBody>
            <a:bodyPr/>
            <a:lstStyle/>
            <a:p>
              <a:endParaRPr lang="en-US"/>
            </a:p>
          </p:txBody>
        </p:sp>
        <p:sp>
          <p:nvSpPr>
            <p:cNvPr id="4" name="TextBox 3"/>
            <p:cNvSpPr txBox="1"/>
            <p:nvPr/>
          </p:nvSpPr>
          <p:spPr>
            <a:xfrm>
              <a:off x="683568" y="3860390"/>
              <a:ext cx="4536504" cy="585434"/>
            </a:xfrm>
            <a:prstGeom prst="rect">
              <a:avLst/>
            </a:prstGeom>
            <a:noFill/>
          </p:spPr>
          <p:txBody>
            <a:bodyPr>
              <a:spAutoFit/>
            </a:bodyPr>
            <a:lstStyle/>
            <a:p>
              <a:pPr>
                <a:defRPr/>
              </a:pPr>
              <a:r>
                <a:rPr lang="en-US" sz="1600" dirty="0">
                  <a:solidFill>
                    <a:srgbClr val="FF0000"/>
                  </a:solidFill>
                  <a:latin typeface="+mn-lt"/>
                </a:rPr>
                <a:t>Nowhere in the description above the customer is said to interact with the system</a:t>
              </a:r>
            </a:p>
          </p:txBody>
        </p:sp>
      </p:grpSp>
      <p:grpSp>
        <p:nvGrpSpPr>
          <p:cNvPr id="31" name="Group 43"/>
          <p:cNvGrpSpPr>
            <a:grpSpLocks/>
          </p:cNvGrpSpPr>
          <p:nvPr/>
        </p:nvGrpSpPr>
        <p:grpSpPr bwMode="auto">
          <a:xfrm>
            <a:off x="2195513" y="5083175"/>
            <a:ext cx="4794250" cy="1057275"/>
            <a:chOff x="1358" y="1920"/>
            <a:chExt cx="3020" cy="666"/>
          </a:xfrm>
        </p:grpSpPr>
        <p:grpSp>
          <p:nvGrpSpPr>
            <p:cNvPr id="133129" name="Group 24"/>
            <p:cNvGrpSpPr>
              <a:grpSpLocks/>
            </p:cNvGrpSpPr>
            <p:nvPr/>
          </p:nvGrpSpPr>
          <p:grpSpPr bwMode="auto">
            <a:xfrm>
              <a:off x="1488" y="1920"/>
              <a:ext cx="280" cy="490"/>
              <a:chOff x="1542" y="1332"/>
              <a:chExt cx="280" cy="490"/>
            </a:xfrm>
          </p:grpSpPr>
          <p:sp>
            <p:nvSpPr>
              <p:cNvPr id="133144" name="Freeform 25"/>
              <p:cNvSpPr>
                <a:spLocks/>
              </p:cNvSpPr>
              <p:nvPr/>
            </p:nvSpPr>
            <p:spPr bwMode="auto">
              <a:xfrm>
                <a:off x="1542" y="1444"/>
                <a:ext cx="140" cy="378"/>
              </a:xfrm>
              <a:custGeom>
                <a:avLst/>
                <a:gdLst>
                  <a:gd name="T0" fmla="*/ 140 w 140"/>
                  <a:gd name="T1" fmla="*/ 0 h 378"/>
                  <a:gd name="T2" fmla="*/ 140 w 140"/>
                  <a:gd name="T3" fmla="*/ 238 h 378"/>
                  <a:gd name="T4" fmla="*/ 0 w 140"/>
                  <a:gd name="T5" fmla="*/ 378 h 378"/>
                  <a:gd name="T6" fmla="*/ 0 60000 65536"/>
                  <a:gd name="T7" fmla="*/ 0 60000 65536"/>
                  <a:gd name="T8" fmla="*/ 0 60000 65536"/>
                  <a:gd name="T9" fmla="*/ 0 w 140"/>
                  <a:gd name="T10" fmla="*/ 0 h 378"/>
                  <a:gd name="T11" fmla="*/ 140 w 140"/>
                  <a:gd name="T12" fmla="*/ 378 h 378"/>
                </a:gdLst>
                <a:ahLst/>
                <a:cxnLst>
                  <a:cxn ang="T6">
                    <a:pos x="T0" y="T1"/>
                  </a:cxn>
                  <a:cxn ang="T7">
                    <a:pos x="T2" y="T3"/>
                  </a:cxn>
                  <a:cxn ang="T8">
                    <a:pos x="T4" y="T5"/>
                  </a:cxn>
                </a:cxnLst>
                <a:rect l="T9" t="T10" r="T11" b="T12"/>
                <a:pathLst>
                  <a:path w="140" h="378">
                    <a:moveTo>
                      <a:pt x="140" y="0"/>
                    </a:moveTo>
                    <a:lnTo>
                      <a:pt x="140" y="238"/>
                    </a:lnTo>
                    <a:lnTo>
                      <a:pt x="0" y="378"/>
                    </a:lnTo>
                  </a:path>
                </a:pathLst>
              </a:custGeom>
              <a:noFill/>
              <a:ln w="222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33145" name="Line 26"/>
              <p:cNvSpPr>
                <a:spLocks noChangeShapeType="1"/>
              </p:cNvSpPr>
              <p:nvPr/>
            </p:nvSpPr>
            <p:spPr bwMode="auto">
              <a:xfrm>
                <a:off x="1682" y="1682"/>
                <a:ext cx="140" cy="14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3146" name="Line 27"/>
              <p:cNvSpPr>
                <a:spLocks noChangeShapeType="1"/>
              </p:cNvSpPr>
              <p:nvPr/>
            </p:nvSpPr>
            <p:spPr bwMode="auto">
              <a:xfrm>
                <a:off x="1542" y="1542"/>
                <a:ext cx="280" cy="1"/>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3147" name="Oval 28"/>
              <p:cNvSpPr>
                <a:spLocks noChangeArrowheads="1"/>
              </p:cNvSpPr>
              <p:nvPr/>
            </p:nvSpPr>
            <p:spPr bwMode="auto">
              <a:xfrm>
                <a:off x="1612" y="1332"/>
                <a:ext cx="140" cy="140"/>
              </a:xfrm>
              <a:prstGeom prst="ellipse">
                <a:avLst/>
              </a:prstGeom>
              <a:solidFill>
                <a:srgbClr val="FFFFFF"/>
              </a:solidFill>
              <a:ln w="22225">
                <a:solidFill>
                  <a:srgbClr val="000000"/>
                </a:solidFill>
                <a:round/>
                <a:headEnd/>
                <a:tailEnd/>
              </a:ln>
            </p:spPr>
            <p:txBody>
              <a:bodyPr/>
              <a:lstStyle/>
              <a:p>
                <a:endParaRPr lang="en-US"/>
              </a:p>
            </p:txBody>
          </p:sp>
        </p:grpSp>
        <p:sp>
          <p:nvSpPr>
            <p:cNvPr id="133130" name="Rectangle 29"/>
            <p:cNvSpPr>
              <a:spLocks noChangeArrowheads="1"/>
            </p:cNvSpPr>
            <p:nvPr/>
          </p:nvSpPr>
          <p:spPr bwMode="auto">
            <a:xfrm>
              <a:off x="1358" y="2432"/>
              <a:ext cx="615"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Customer</a:t>
              </a:r>
              <a:endParaRPr lang="en-US" sz="1600">
                <a:latin typeface="Courier New" charset="0"/>
              </a:endParaRPr>
            </a:p>
          </p:txBody>
        </p:sp>
        <p:grpSp>
          <p:nvGrpSpPr>
            <p:cNvPr id="133131" name="Group 30"/>
            <p:cNvGrpSpPr>
              <a:grpSpLocks/>
            </p:cNvGrpSpPr>
            <p:nvPr/>
          </p:nvGrpSpPr>
          <p:grpSpPr bwMode="auto">
            <a:xfrm>
              <a:off x="3943" y="1920"/>
              <a:ext cx="280" cy="490"/>
              <a:chOff x="4008" y="1332"/>
              <a:chExt cx="280" cy="490"/>
            </a:xfrm>
          </p:grpSpPr>
          <p:sp>
            <p:nvSpPr>
              <p:cNvPr id="133140" name="Freeform 31"/>
              <p:cNvSpPr>
                <a:spLocks/>
              </p:cNvSpPr>
              <p:nvPr/>
            </p:nvSpPr>
            <p:spPr bwMode="auto">
              <a:xfrm>
                <a:off x="4008" y="1444"/>
                <a:ext cx="140" cy="378"/>
              </a:xfrm>
              <a:custGeom>
                <a:avLst/>
                <a:gdLst>
                  <a:gd name="T0" fmla="*/ 140 w 140"/>
                  <a:gd name="T1" fmla="*/ 0 h 378"/>
                  <a:gd name="T2" fmla="*/ 140 w 140"/>
                  <a:gd name="T3" fmla="*/ 238 h 378"/>
                  <a:gd name="T4" fmla="*/ 0 w 140"/>
                  <a:gd name="T5" fmla="*/ 378 h 378"/>
                  <a:gd name="T6" fmla="*/ 0 60000 65536"/>
                  <a:gd name="T7" fmla="*/ 0 60000 65536"/>
                  <a:gd name="T8" fmla="*/ 0 60000 65536"/>
                  <a:gd name="T9" fmla="*/ 0 w 140"/>
                  <a:gd name="T10" fmla="*/ 0 h 378"/>
                  <a:gd name="T11" fmla="*/ 140 w 140"/>
                  <a:gd name="T12" fmla="*/ 378 h 378"/>
                </a:gdLst>
                <a:ahLst/>
                <a:cxnLst>
                  <a:cxn ang="T6">
                    <a:pos x="T0" y="T1"/>
                  </a:cxn>
                  <a:cxn ang="T7">
                    <a:pos x="T2" y="T3"/>
                  </a:cxn>
                  <a:cxn ang="T8">
                    <a:pos x="T4" y="T5"/>
                  </a:cxn>
                </a:cxnLst>
                <a:rect l="T9" t="T10" r="T11" b="T12"/>
                <a:pathLst>
                  <a:path w="140" h="378">
                    <a:moveTo>
                      <a:pt x="140" y="0"/>
                    </a:moveTo>
                    <a:lnTo>
                      <a:pt x="140" y="238"/>
                    </a:lnTo>
                    <a:lnTo>
                      <a:pt x="0" y="378"/>
                    </a:lnTo>
                  </a:path>
                </a:pathLst>
              </a:custGeom>
              <a:noFill/>
              <a:ln w="222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33141" name="Line 32"/>
              <p:cNvSpPr>
                <a:spLocks noChangeShapeType="1"/>
              </p:cNvSpPr>
              <p:nvPr/>
            </p:nvSpPr>
            <p:spPr bwMode="auto">
              <a:xfrm>
                <a:off x="4148" y="1682"/>
                <a:ext cx="140" cy="14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3142" name="Line 33"/>
              <p:cNvSpPr>
                <a:spLocks noChangeShapeType="1"/>
              </p:cNvSpPr>
              <p:nvPr/>
            </p:nvSpPr>
            <p:spPr bwMode="auto">
              <a:xfrm>
                <a:off x="4008" y="1542"/>
                <a:ext cx="280" cy="1"/>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3143" name="Oval 34"/>
              <p:cNvSpPr>
                <a:spLocks noChangeArrowheads="1"/>
              </p:cNvSpPr>
              <p:nvPr/>
            </p:nvSpPr>
            <p:spPr bwMode="auto">
              <a:xfrm>
                <a:off x="4078" y="1332"/>
                <a:ext cx="140" cy="140"/>
              </a:xfrm>
              <a:prstGeom prst="ellipse">
                <a:avLst/>
              </a:prstGeom>
              <a:solidFill>
                <a:srgbClr val="FFFFFF"/>
              </a:solidFill>
              <a:ln w="22225">
                <a:solidFill>
                  <a:srgbClr val="000000"/>
                </a:solidFill>
                <a:round/>
                <a:headEnd/>
                <a:tailEnd/>
              </a:ln>
            </p:spPr>
            <p:txBody>
              <a:bodyPr/>
              <a:lstStyle/>
              <a:p>
                <a:endParaRPr lang="en-US"/>
              </a:p>
            </p:txBody>
          </p:sp>
        </p:grpSp>
        <p:sp>
          <p:nvSpPr>
            <p:cNvPr id="133132" name="Rectangle 35"/>
            <p:cNvSpPr>
              <a:spLocks noChangeArrowheads="1"/>
            </p:cNvSpPr>
            <p:nvPr/>
          </p:nvSpPr>
          <p:spPr bwMode="auto">
            <a:xfrm>
              <a:off x="3840" y="2403"/>
              <a:ext cx="538"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Cashier</a:t>
              </a:r>
              <a:endParaRPr lang="en-US" sz="1600">
                <a:latin typeface="Courier New" charset="0"/>
              </a:endParaRPr>
            </a:p>
          </p:txBody>
        </p:sp>
        <p:grpSp>
          <p:nvGrpSpPr>
            <p:cNvPr id="133133" name="Group 36"/>
            <p:cNvGrpSpPr>
              <a:grpSpLocks/>
            </p:cNvGrpSpPr>
            <p:nvPr/>
          </p:nvGrpSpPr>
          <p:grpSpPr bwMode="auto">
            <a:xfrm>
              <a:off x="2245" y="1990"/>
              <a:ext cx="1152" cy="567"/>
              <a:chOff x="2375" y="1402"/>
              <a:chExt cx="1152" cy="567"/>
            </a:xfrm>
          </p:grpSpPr>
          <p:sp>
            <p:nvSpPr>
              <p:cNvPr id="133138" name="Rectangle 37"/>
              <p:cNvSpPr>
                <a:spLocks noChangeArrowheads="1"/>
              </p:cNvSpPr>
              <p:nvPr/>
            </p:nvSpPr>
            <p:spPr bwMode="auto">
              <a:xfrm>
                <a:off x="2763" y="1402"/>
                <a:ext cx="364" cy="350"/>
              </a:xfrm>
              <a:prstGeom prst="rect">
                <a:avLst/>
              </a:prstGeom>
              <a:noFill/>
              <a:ln w="222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33139" name="Rectangle 38"/>
              <p:cNvSpPr>
                <a:spLocks noChangeArrowheads="1"/>
              </p:cNvSpPr>
              <p:nvPr/>
            </p:nvSpPr>
            <p:spPr bwMode="auto">
              <a:xfrm>
                <a:off x="2375" y="1815"/>
                <a:ext cx="1152"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Purchase System</a:t>
                </a:r>
                <a:endParaRPr lang="en-US" sz="1600">
                  <a:latin typeface="Courier New" charset="0"/>
                </a:endParaRPr>
              </a:p>
            </p:txBody>
          </p:sp>
        </p:grpSp>
        <p:sp>
          <p:nvSpPr>
            <p:cNvPr id="133134" name="Freeform 39"/>
            <p:cNvSpPr>
              <a:spLocks/>
            </p:cNvSpPr>
            <p:nvPr/>
          </p:nvSpPr>
          <p:spPr bwMode="auto">
            <a:xfrm>
              <a:off x="2395" y="2200"/>
              <a:ext cx="126" cy="70"/>
            </a:xfrm>
            <a:custGeom>
              <a:avLst/>
              <a:gdLst>
                <a:gd name="T0" fmla="*/ 0 w 126"/>
                <a:gd name="T1" fmla="*/ 42 h 70"/>
                <a:gd name="T2" fmla="*/ 0 w 126"/>
                <a:gd name="T3" fmla="*/ 0 h 70"/>
                <a:gd name="T4" fmla="*/ 126 w 126"/>
                <a:gd name="T5" fmla="*/ 42 h 70"/>
                <a:gd name="T6" fmla="*/ 0 w 126"/>
                <a:gd name="T7" fmla="*/ 70 h 70"/>
                <a:gd name="T8" fmla="*/ 0 w 126"/>
                <a:gd name="T9" fmla="*/ 42 h 70"/>
                <a:gd name="T10" fmla="*/ 0 60000 65536"/>
                <a:gd name="T11" fmla="*/ 0 60000 65536"/>
                <a:gd name="T12" fmla="*/ 0 60000 65536"/>
                <a:gd name="T13" fmla="*/ 0 60000 65536"/>
                <a:gd name="T14" fmla="*/ 0 60000 65536"/>
                <a:gd name="T15" fmla="*/ 0 w 126"/>
                <a:gd name="T16" fmla="*/ 0 h 70"/>
                <a:gd name="T17" fmla="*/ 126 w 126"/>
                <a:gd name="T18" fmla="*/ 70 h 70"/>
              </a:gdLst>
              <a:ahLst/>
              <a:cxnLst>
                <a:cxn ang="T10">
                  <a:pos x="T0" y="T1"/>
                </a:cxn>
                <a:cxn ang="T11">
                  <a:pos x="T2" y="T3"/>
                </a:cxn>
                <a:cxn ang="T12">
                  <a:pos x="T4" y="T5"/>
                </a:cxn>
                <a:cxn ang="T13">
                  <a:pos x="T6" y="T7"/>
                </a:cxn>
                <a:cxn ang="T14">
                  <a:pos x="T8" y="T9"/>
                </a:cxn>
              </a:cxnLst>
              <a:rect l="T15" t="T16" r="T17" b="T18"/>
              <a:pathLst>
                <a:path w="126" h="70">
                  <a:moveTo>
                    <a:pt x="0" y="42"/>
                  </a:moveTo>
                  <a:lnTo>
                    <a:pt x="0" y="0"/>
                  </a:lnTo>
                  <a:lnTo>
                    <a:pt x="126" y="42"/>
                  </a:lnTo>
                  <a:lnTo>
                    <a:pt x="0" y="70"/>
                  </a:lnTo>
                  <a:lnTo>
                    <a:pt x="0" y="42"/>
                  </a:lnTo>
                  <a:close/>
                </a:path>
              </a:pathLst>
            </a:custGeom>
            <a:solidFill>
              <a:srgbClr val="000000"/>
            </a:solidFill>
            <a:ln w="22225">
              <a:solidFill>
                <a:srgbClr val="000000"/>
              </a:solidFill>
              <a:round/>
              <a:headEnd/>
              <a:tailEnd/>
            </a:ln>
          </p:spPr>
          <p:txBody>
            <a:bodyPr/>
            <a:lstStyle/>
            <a:p>
              <a:endParaRPr lang="en-US"/>
            </a:p>
          </p:txBody>
        </p:sp>
        <p:sp>
          <p:nvSpPr>
            <p:cNvPr id="133135" name="Line 40"/>
            <p:cNvSpPr>
              <a:spLocks noChangeShapeType="1"/>
            </p:cNvSpPr>
            <p:nvPr/>
          </p:nvSpPr>
          <p:spPr bwMode="auto">
            <a:xfrm>
              <a:off x="1890" y="2242"/>
              <a:ext cx="491" cy="1"/>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3136" name="Freeform 41"/>
            <p:cNvSpPr>
              <a:spLocks/>
            </p:cNvSpPr>
            <p:nvPr/>
          </p:nvSpPr>
          <p:spPr bwMode="auto">
            <a:xfrm>
              <a:off x="3123" y="2200"/>
              <a:ext cx="126" cy="70"/>
            </a:xfrm>
            <a:custGeom>
              <a:avLst/>
              <a:gdLst>
                <a:gd name="T0" fmla="*/ 126 w 126"/>
                <a:gd name="T1" fmla="*/ 42 h 70"/>
                <a:gd name="T2" fmla="*/ 126 w 126"/>
                <a:gd name="T3" fmla="*/ 70 h 70"/>
                <a:gd name="T4" fmla="*/ 0 w 126"/>
                <a:gd name="T5" fmla="*/ 42 h 70"/>
                <a:gd name="T6" fmla="*/ 126 w 126"/>
                <a:gd name="T7" fmla="*/ 0 h 70"/>
                <a:gd name="T8" fmla="*/ 126 w 126"/>
                <a:gd name="T9" fmla="*/ 42 h 70"/>
                <a:gd name="T10" fmla="*/ 0 60000 65536"/>
                <a:gd name="T11" fmla="*/ 0 60000 65536"/>
                <a:gd name="T12" fmla="*/ 0 60000 65536"/>
                <a:gd name="T13" fmla="*/ 0 60000 65536"/>
                <a:gd name="T14" fmla="*/ 0 60000 65536"/>
                <a:gd name="T15" fmla="*/ 0 w 126"/>
                <a:gd name="T16" fmla="*/ 0 h 70"/>
                <a:gd name="T17" fmla="*/ 126 w 126"/>
                <a:gd name="T18" fmla="*/ 70 h 70"/>
              </a:gdLst>
              <a:ahLst/>
              <a:cxnLst>
                <a:cxn ang="T10">
                  <a:pos x="T0" y="T1"/>
                </a:cxn>
                <a:cxn ang="T11">
                  <a:pos x="T2" y="T3"/>
                </a:cxn>
                <a:cxn ang="T12">
                  <a:pos x="T4" y="T5"/>
                </a:cxn>
                <a:cxn ang="T13">
                  <a:pos x="T6" y="T7"/>
                </a:cxn>
                <a:cxn ang="T14">
                  <a:pos x="T8" y="T9"/>
                </a:cxn>
              </a:cxnLst>
              <a:rect l="T15" t="T16" r="T17" b="T18"/>
              <a:pathLst>
                <a:path w="126" h="70">
                  <a:moveTo>
                    <a:pt x="126" y="42"/>
                  </a:moveTo>
                  <a:lnTo>
                    <a:pt x="126" y="70"/>
                  </a:lnTo>
                  <a:lnTo>
                    <a:pt x="0" y="42"/>
                  </a:lnTo>
                  <a:lnTo>
                    <a:pt x="126" y="0"/>
                  </a:lnTo>
                  <a:lnTo>
                    <a:pt x="126" y="42"/>
                  </a:lnTo>
                  <a:close/>
                </a:path>
              </a:pathLst>
            </a:custGeom>
            <a:solidFill>
              <a:srgbClr val="000000"/>
            </a:solidFill>
            <a:ln w="22225">
              <a:solidFill>
                <a:srgbClr val="000000"/>
              </a:solidFill>
              <a:round/>
              <a:headEnd/>
              <a:tailEnd/>
            </a:ln>
          </p:spPr>
          <p:txBody>
            <a:bodyPr/>
            <a:lstStyle/>
            <a:p>
              <a:endParaRPr lang="en-US"/>
            </a:p>
          </p:txBody>
        </p:sp>
        <p:sp>
          <p:nvSpPr>
            <p:cNvPr id="133137" name="Line 42"/>
            <p:cNvSpPr>
              <a:spLocks noChangeShapeType="1"/>
            </p:cNvSpPr>
            <p:nvPr/>
          </p:nvSpPr>
          <p:spPr bwMode="auto">
            <a:xfrm flipH="1">
              <a:off x="3263" y="2242"/>
              <a:ext cx="491" cy="1"/>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Footer Placeholder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a:latin typeface="Arial" charset="0"/>
              </a:rPr>
              <a:t>SYSC-3120 — Software Requirements Engineering</a:t>
            </a:r>
          </a:p>
        </p:txBody>
      </p:sp>
      <p:sp>
        <p:nvSpPr>
          <p:cNvPr id="135170"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8961F81E-31D4-8847-AC14-606B9EF8326B}" type="slidenum">
              <a:rPr lang="en-US" sz="1200">
                <a:latin typeface="Arial" charset="0"/>
              </a:rPr>
              <a:pPr/>
              <a:t>68</a:t>
            </a:fld>
            <a:endParaRPr lang="en-US" sz="1200">
              <a:latin typeface="Arial" charset="0"/>
            </a:endParaRPr>
          </a:p>
        </p:txBody>
      </p:sp>
      <p:sp>
        <p:nvSpPr>
          <p:cNvPr id="135171" name="Rectangle 2"/>
          <p:cNvSpPr>
            <a:spLocks noGrp="1" noChangeArrowheads="1"/>
          </p:cNvSpPr>
          <p:nvPr>
            <p:ph type="title"/>
          </p:nvPr>
        </p:nvSpPr>
        <p:spPr>
          <a:noFill/>
        </p:spPr>
        <p:txBody>
          <a:bodyPr lIns="92407" tIns="45420" rIns="92407" bIns="45420"/>
          <a:lstStyle/>
          <a:p>
            <a:r>
              <a:rPr lang="en-US">
                <a:latin typeface="Arial" charset="0"/>
              </a:rPr>
              <a:t>&lt;&lt;Include&gt;&gt;: Functional Decomposition</a:t>
            </a:r>
          </a:p>
        </p:txBody>
      </p:sp>
      <p:sp>
        <p:nvSpPr>
          <p:cNvPr id="135172" name="Rectangle 3"/>
          <p:cNvSpPr>
            <a:spLocks noGrp="1" noChangeArrowheads="1"/>
          </p:cNvSpPr>
          <p:nvPr>
            <p:ph type="body" idx="1"/>
          </p:nvPr>
        </p:nvSpPr>
        <p:spPr>
          <a:xfrm>
            <a:off x="444500" y="1052513"/>
            <a:ext cx="8253413" cy="4921250"/>
          </a:xfrm>
          <a:noFill/>
        </p:spPr>
        <p:txBody>
          <a:bodyPr lIns="92407" tIns="45420" rIns="92407" bIns="45420"/>
          <a:lstStyle/>
          <a:p>
            <a:r>
              <a:rPr lang="en-US">
                <a:latin typeface="Arial" charset="0"/>
              </a:rPr>
              <a:t>Problem: </a:t>
            </a:r>
          </a:p>
          <a:p>
            <a:pPr lvl="1"/>
            <a:r>
              <a:rPr lang="en-US">
                <a:latin typeface="Arial" charset="0"/>
              </a:rPr>
              <a:t>A function in the original problem statement is too complex to be solvable immediately</a:t>
            </a:r>
          </a:p>
          <a:p>
            <a:r>
              <a:rPr lang="en-US">
                <a:latin typeface="Arial" charset="0"/>
              </a:rPr>
              <a:t>Solution: </a:t>
            </a:r>
          </a:p>
          <a:p>
            <a:pPr lvl="1"/>
            <a:r>
              <a:rPr lang="en-US">
                <a:latin typeface="Arial" charset="0"/>
              </a:rPr>
              <a:t>Describe the function as the aggregation of a set of simpler functions. The associated use case is decomposed into smaller use cases</a:t>
            </a:r>
          </a:p>
        </p:txBody>
      </p:sp>
      <p:sp>
        <p:nvSpPr>
          <p:cNvPr id="21" name="Oval 20"/>
          <p:cNvSpPr/>
          <p:nvPr/>
        </p:nvSpPr>
        <p:spPr bwMode="auto">
          <a:xfrm>
            <a:off x="3563938" y="3141663"/>
            <a:ext cx="2016125" cy="287337"/>
          </a:xfrm>
          <a:prstGeom prst="ellipse">
            <a:avLst/>
          </a:prstGeom>
          <a:noFill/>
          <a:ln w="9525" cap="flat" cmpd="sng" algn="ctr">
            <a:solidFill>
              <a:schemeClr val="tx1"/>
            </a:solidFill>
            <a:prstDash val="solid"/>
            <a:round/>
            <a:headEnd type="none" w="med" len="med"/>
            <a:tailEnd type="none" w="med" len="med"/>
          </a:ln>
          <a:effectLst/>
        </p:spPr>
        <p:txBody>
          <a:bodyPr lIns="36000" tIns="0" rIns="36000" bIns="36000" anchor="ctr"/>
          <a:lstStyle/>
          <a:p>
            <a:pPr algn="ctr">
              <a:defRPr/>
            </a:pPr>
            <a:r>
              <a:rPr lang="en-US" sz="1400" dirty="0" err="1">
                <a:latin typeface="+mn-lt"/>
              </a:rPr>
              <a:t>ManageIncident</a:t>
            </a:r>
            <a:endParaRPr lang="en-US" sz="1400" dirty="0">
              <a:latin typeface="+mn-lt"/>
            </a:endParaRPr>
          </a:p>
        </p:txBody>
      </p:sp>
      <p:sp>
        <p:nvSpPr>
          <p:cNvPr id="22" name="Oval 21"/>
          <p:cNvSpPr/>
          <p:nvPr/>
        </p:nvSpPr>
        <p:spPr bwMode="auto">
          <a:xfrm>
            <a:off x="1692275" y="4149725"/>
            <a:ext cx="1800225" cy="287338"/>
          </a:xfrm>
          <a:prstGeom prst="ellipse">
            <a:avLst/>
          </a:prstGeom>
          <a:noFill/>
          <a:ln w="9525" cap="flat" cmpd="sng" algn="ctr">
            <a:solidFill>
              <a:schemeClr val="tx1"/>
            </a:solidFill>
            <a:prstDash val="solid"/>
            <a:round/>
            <a:headEnd type="none" w="med" len="med"/>
            <a:tailEnd type="none" w="med" len="med"/>
          </a:ln>
          <a:effectLst/>
        </p:spPr>
        <p:txBody>
          <a:bodyPr lIns="36000" tIns="0" rIns="36000" bIns="36000" anchor="ctr"/>
          <a:lstStyle/>
          <a:p>
            <a:pPr algn="ctr">
              <a:defRPr/>
            </a:pPr>
            <a:r>
              <a:rPr lang="en-US" sz="1400" dirty="0" err="1">
                <a:latin typeface="+mn-lt"/>
              </a:rPr>
              <a:t>CreateIncident</a:t>
            </a:r>
            <a:endParaRPr lang="en-US" sz="1400" dirty="0">
              <a:latin typeface="+mn-lt"/>
            </a:endParaRPr>
          </a:p>
        </p:txBody>
      </p:sp>
      <p:sp>
        <p:nvSpPr>
          <p:cNvPr id="23" name="Oval 22"/>
          <p:cNvSpPr/>
          <p:nvPr/>
        </p:nvSpPr>
        <p:spPr bwMode="auto">
          <a:xfrm>
            <a:off x="3671888" y="4149725"/>
            <a:ext cx="1800225" cy="287338"/>
          </a:xfrm>
          <a:prstGeom prst="ellipse">
            <a:avLst/>
          </a:prstGeom>
          <a:noFill/>
          <a:ln w="9525" cap="flat" cmpd="sng" algn="ctr">
            <a:solidFill>
              <a:schemeClr val="tx1"/>
            </a:solidFill>
            <a:prstDash val="solid"/>
            <a:round/>
            <a:headEnd type="none" w="med" len="med"/>
            <a:tailEnd type="none" w="med" len="med"/>
          </a:ln>
          <a:effectLst/>
        </p:spPr>
        <p:txBody>
          <a:bodyPr lIns="36000" tIns="0" rIns="36000" bIns="36000" anchor="ctr"/>
          <a:lstStyle/>
          <a:p>
            <a:pPr algn="ctr">
              <a:defRPr/>
            </a:pPr>
            <a:r>
              <a:rPr lang="en-US" sz="1400" dirty="0" err="1">
                <a:latin typeface="+mn-lt"/>
              </a:rPr>
              <a:t>HandleIncident</a:t>
            </a:r>
            <a:endParaRPr lang="en-US" sz="1400" dirty="0">
              <a:latin typeface="+mn-lt"/>
            </a:endParaRPr>
          </a:p>
        </p:txBody>
      </p:sp>
      <p:sp>
        <p:nvSpPr>
          <p:cNvPr id="24" name="Oval 23"/>
          <p:cNvSpPr/>
          <p:nvPr/>
        </p:nvSpPr>
        <p:spPr bwMode="auto">
          <a:xfrm>
            <a:off x="5724525" y="4149725"/>
            <a:ext cx="1800225" cy="287338"/>
          </a:xfrm>
          <a:prstGeom prst="ellipse">
            <a:avLst/>
          </a:prstGeom>
          <a:noFill/>
          <a:ln w="9525" cap="flat" cmpd="sng" algn="ctr">
            <a:solidFill>
              <a:schemeClr val="tx1"/>
            </a:solidFill>
            <a:prstDash val="solid"/>
            <a:round/>
            <a:headEnd type="none" w="med" len="med"/>
            <a:tailEnd type="none" w="med" len="med"/>
          </a:ln>
          <a:effectLst/>
        </p:spPr>
        <p:txBody>
          <a:bodyPr lIns="36000" tIns="0" rIns="36000" bIns="36000" anchor="ctr"/>
          <a:lstStyle/>
          <a:p>
            <a:pPr algn="ctr">
              <a:defRPr/>
            </a:pPr>
            <a:r>
              <a:rPr lang="en-US" sz="1400" dirty="0" err="1">
                <a:latin typeface="+mn-lt"/>
              </a:rPr>
              <a:t>CloseIncident</a:t>
            </a:r>
            <a:endParaRPr lang="en-US" sz="1400" dirty="0">
              <a:latin typeface="+mn-lt"/>
            </a:endParaRPr>
          </a:p>
        </p:txBody>
      </p:sp>
      <p:sp>
        <p:nvSpPr>
          <p:cNvPr id="25" name="TextBox 24"/>
          <p:cNvSpPr txBox="1"/>
          <p:nvPr/>
        </p:nvSpPr>
        <p:spPr>
          <a:xfrm>
            <a:off x="2555875" y="3573463"/>
            <a:ext cx="1173163" cy="307975"/>
          </a:xfrm>
          <a:prstGeom prst="rect">
            <a:avLst/>
          </a:prstGeom>
          <a:noFill/>
        </p:spPr>
        <p:txBody>
          <a:bodyPr wrap="none">
            <a:spAutoFit/>
          </a:bodyPr>
          <a:lstStyle/>
          <a:p>
            <a:pPr>
              <a:defRPr/>
            </a:pPr>
            <a:r>
              <a:rPr lang="en-US" sz="1400" dirty="0">
                <a:latin typeface="+mn-lt"/>
              </a:rPr>
              <a:t>&lt;&lt;include&gt;&gt;</a:t>
            </a:r>
          </a:p>
        </p:txBody>
      </p:sp>
      <p:cxnSp>
        <p:nvCxnSpPr>
          <p:cNvPr id="135178" name="Straight Arrow Connector 25"/>
          <p:cNvCxnSpPr>
            <a:cxnSpLocks noChangeShapeType="1"/>
            <a:stCxn id="21" idx="4"/>
            <a:endCxn id="22" idx="0"/>
          </p:cNvCxnSpPr>
          <p:nvPr/>
        </p:nvCxnSpPr>
        <p:spPr bwMode="auto">
          <a:xfrm flipH="1">
            <a:off x="2592388" y="3429000"/>
            <a:ext cx="1979612" cy="720725"/>
          </a:xfrm>
          <a:prstGeom prst="straightConnector1">
            <a:avLst/>
          </a:prstGeom>
          <a:noFill/>
          <a:ln w="9525">
            <a:solidFill>
              <a:schemeClr val="tx1"/>
            </a:solidFill>
            <a:prstDash val="dash"/>
            <a:round/>
            <a:headEnd/>
            <a:tailEnd type="arrow" w="med" len="med"/>
          </a:ln>
          <a:extLst>
            <a:ext uri="{909E8E84-426E-40dd-AFC4-6F175D3DCCD1}">
              <a14:hiddenFill xmlns:a14="http://schemas.microsoft.com/office/drawing/2010/main" xmlns="">
                <a:noFill/>
              </a14:hiddenFill>
            </a:ext>
          </a:extLst>
        </p:spPr>
      </p:cxnSp>
      <p:cxnSp>
        <p:nvCxnSpPr>
          <p:cNvPr id="135179" name="Straight Arrow Connector 29"/>
          <p:cNvCxnSpPr>
            <a:cxnSpLocks noChangeShapeType="1"/>
            <a:stCxn id="21" idx="4"/>
            <a:endCxn id="23" idx="0"/>
          </p:cNvCxnSpPr>
          <p:nvPr/>
        </p:nvCxnSpPr>
        <p:spPr bwMode="auto">
          <a:xfrm>
            <a:off x="4572000" y="3429000"/>
            <a:ext cx="0" cy="720725"/>
          </a:xfrm>
          <a:prstGeom prst="straightConnector1">
            <a:avLst/>
          </a:prstGeom>
          <a:noFill/>
          <a:ln w="9525">
            <a:solidFill>
              <a:schemeClr val="tx1"/>
            </a:solidFill>
            <a:prstDash val="dash"/>
            <a:round/>
            <a:headEnd/>
            <a:tailEnd type="arrow" w="med" len="med"/>
          </a:ln>
          <a:extLst>
            <a:ext uri="{909E8E84-426E-40dd-AFC4-6F175D3DCCD1}">
              <a14:hiddenFill xmlns:a14="http://schemas.microsoft.com/office/drawing/2010/main" xmlns="">
                <a:noFill/>
              </a14:hiddenFill>
            </a:ext>
          </a:extLst>
        </p:spPr>
      </p:cxnSp>
      <p:cxnSp>
        <p:nvCxnSpPr>
          <p:cNvPr id="135180" name="Straight Arrow Connector 32"/>
          <p:cNvCxnSpPr>
            <a:cxnSpLocks noChangeShapeType="1"/>
            <a:stCxn id="21" idx="4"/>
            <a:endCxn id="24" idx="0"/>
          </p:cNvCxnSpPr>
          <p:nvPr/>
        </p:nvCxnSpPr>
        <p:spPr bwMode="auto">
          <a:xfrm>
            <a:off x="4572000" y="3429000"/>
            <a:ext cx="2052638" cy="720725"/>
          </a:xfrm>
          <a:prstGeom prst="straightConnector1">
            <a:avLst/>
          </a:prstGeom>
          <a:noFill/>
          <a:ln w="9525">
            <a:solidFill>
              <a:schemeClr val="tx1"/>
            </a:solidFill>
            <a:prstDash val="dash"/>
            <a:round/>
            <a:headEnd/>
            <a:tailEnd type="arrow" w="med" len="med"/>
          </a:ln>
          <a:extLst>
            <a:ext uri="{909E8E84-426E-40dd-AFC4-6F175D3DCCD1}">
              <a14:hiddenFill xmlns:a14="http://schemas.microsoft.com/office/drawing/2010/main" xmlns="">
                <a:noFill/>
              </a14:hiddenFill>
            </a:ext>
          </a:extLst>
        </p:spPr>
      </p:cxnSp>
      <p:sp>
        <p:nvSpPr>
          <p:cNvPr id="36" name="TextBox 35"/>
          <p:cNvSpPr txBox="1"/>
          <p:nvPr/>
        </p:nvSpPr>
        <p:spPr>
          <a:xfrm>
            <a:off x="5343525" y="3573463"/>
            <a:ext cx="1173163" cy="307975"/>
          </a:xfrm>
          <a:prstGeom prst="rect">
            <a:avLst/>
          </a:prstGeom>
          <a:noFill/>
        </p:spPr>
        <p:txBody>
          <a:bodyPr wrap="none">
            <a:spAutoFit/>
          </a:bodyPr>
          <a:lstStyle/>
          <a:p>
            <a:pPr>
              <a:defRPr/>
            </a:pPr>
            <a:r>
              <a:rPr lang="en-US" sz="1400" dirty="0">
                <a:latin typeface="+mn-lt"/>
              </a:rPr>
              <a:t>&lt;&lt;include&gt;&gt;</a:t>
            </a:r>
          </a:p>
        </p:txBody>
      </p:sp>
      <p:sp>
        <p:nvSpPr>
          <p:cNvPr id="37" name="TextBox 36"/>
          <p:cNvSpPr txBox="1"/>
          <p:nvPr/>
        </p:nvSpPr>
        <p:spPr>
          <a:xfrm>
            <a:off x="4284663" y="3789363"/>
            <a:ext cx="1171575" cy="307975"/>
          </a:xfrm>
          <a:prstGeom prst="rect">
            <a:avLst/>
          </a:prstGeom>
          <a:noFill/>
        </p:spPr>
        <p:txBody>
          <a:bodyPr wrap="none">
            <a:spAutoFit/>
          </a:bodyPr>
          <a:lstStyle/>
          <a:p>
            <a:pPr>
              <a:defRPr/>
            </a:pPr>
            <a:r>
              <a:rPr lang="en-US" sz="1400" dirty="0">
                <a:latin typeface="+mn-lt"/>
              </a:rPr>
              <a:t>&lt;&lt;include&gt;&gt;</a:t>
            </a:r>
          </a:p>
        </p:txBody>
      </p:sp>
      <p:pic>
        <p:nvPicPr>
          <p:cNvPr id="135183" name="Picture 3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7088" y="3068638"/>
            <a:ext cx="514350" cy="80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35184" name="Straight Connector 44"/>
          <p:cNvCxnSpPr>
            <a:cxnSpLocks noChangeShapeType="1"/>
            <a:stCxn id="135183" idx="3"/>
            <a:endCxn id="21" idx="2"/>
          </p:cNvCxnSpPr>
          <p:nvPr/>
        </p:nvCxnSpPr>
        <p:spPr bwMode="auto">
          <a:xfrm flipV="1">
            <a:off x="1341438" y="3284538"/>
            <a:ext cx="2222500" cy="18415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sp>
        <p:nvSpPr>
          <p:cNvPr id="47" name="TextBox 46"/>
          <p:cNvSpPr txBox="1"/>
          <p:nvPr/>
        </p:nvSpPr>
        <p:spPr>
          <a:xfrm>
            <a:off x="468313" y="4581525"/>
            <a:ext cx="6737350" cy="400050"/>
          </a:xfrm>
          <a:prstGeom prst="rect">
            <a:avLst/>
          </a:prstGeom>
          <a:noFill/>
        </p:spPr>
        <p:txBody>
          <a:bodyPr wrap="none">
            <a:spAutoFit/>
          </a:bodyPr>
          <a:lstStyle/>
          <a:p>
            <a:pPr marL="177800" indent="-177800">
              <a:buFont typeface="Arial"/>
              <a:buChar char="•"/>
              <a:defRPr/>
            </a:pPr>
            <a:r>
              <a:rPr lang="en-US" sz="2000" dirty="0">
                <a:latin typeface="+mn-lt"/>
              </a:rPr>
              <a:t>However: remember the “one person, one sitting” test?</a:t>
            </a:r>
          </a:p>
        </p:txBody>
      </p:sp>
      <p:grpSp>
        <p:nvGrpSpPr>
          <p:cNvPr id="59" name="Group 58"/>
          <p:cNvGrpSpPr>
            <a:grpSpLocks/>
          </p:cNvGrpSpPr>
          <p:nvPr/>
        </p:nvGrpSpPr>
        <p:grpSpPr bwMode="auto">
          <a:xfrm>
            <a:off x="900113" y="5084763"/>
            <a:ext cx="5903912" cy="1008062"/>
            <a:chOff x="899592" y="5085184"/>
            <a:chExt cx="5904656" cy="1008112"/>
          </a:xfrm>
        </p:grpSpPr>
        <p:sp>
          <p:nvSpPr>
            <p:cNvPr id="74" name="Oval 73"/>
            <p:cNvSpPr/>
            <p:nvPr/>
          </p:nvSpPr>
          <p:spPr bwMode="auto">
            <a:xfrm>
              <a:off x="3203344" y="5085184"/>
              <a:ext cx="1800452" cy="287351"/>
            </a:xfrm>
            <a:prstGeom prst="ellipse">
              <a:avLst/>
            </a:prstGeom>
            <a:noFill/>
            <a:ln w="9525" cap="flat" cmpd="sng" algn="ctr">
              <a:solidFill>
                <a:schemeClr val="tx1"/>
              </a:solidFill>
              <a:prstDash val="solid"/>
              <a:round/>
              <a:headEnd type="none" w="med" len="med"/>
              <a:tailEnd type="none" w="med" len="med"/>
            </a:ln>
            <a:effectLst/>
          </p:spPr>
          <p:txBody>
            <a:bodyPr lIns="36000" tIns="0" rIns="36000" bIns="36000" anchor="ctr"/>
            <a:lstStyle/>
            <a:p>
              <a:pPr algn="ctr">
                <a:defRPr/>
              </a:pPr>
              <a:r>
                <a:rPr lang="en-US" sz="1400" dirty="0" err="1">
                  <a:latin typeface="+mn-lt"/>
                </a:rPr>
                <a:t>CreateIncident</a:t>
              </a:r>
              <a:endParaRPr lang="en-US" sz="1400" dirty="0">
                <a:latin typeface="+mn-lt"/>
              </a:endParaRPr>
            </a:p>
          </p:txBody>
        </p:sp>
        <p:sp>
          <p:nvSpPr>
            <p:cNvPr id="75" name="Oval 74"/>
            <p:cNvSpPr/>
            <p:nvPr/>
          </p:nvSpPr>
          <p:spPr bwMode="auto">
            <a:xfrm>
              <a:off x="4032124" y="5445564"/>
              <a:ext cx="1800452" cy="287352"/>
            </a:xfrm>
            <a:prstGeom prst="ellipse">
              <a:avLst/>
            </a:prstGeom>
            <a:noFill/>
            <a:ln w="9525" cap="flat" cmpd="sng" algn="ctr">
              <a:solidFill>
                <a:schemeClr val="tx1"/>
              </a:solidFill>
              <a:prstDash val="solid"/>
              <a:round/>
              <a:headEnd type="none" w="med" len="med"/>
              <a:tailEnd type="none" w="med" len="med"/>
            </a:ln>
            <a:effectLst/>
          </p:spPr>
          <p:txBody>
            <a:bodyPr lIns="36000" tIns="0" rIns="36000" bIns="36000" anchor="ctr"/>
            <a:lstStyle/>
            <a:p>
              <a:pPr algn="ctr">
                <a:defRPr/>
              </a:pPr>
              <a:r>
                <a:rPr lang="en-US" sz="1400" dirty="0" err="1">
                  <a:latin typeface="+mn-lt"/>
                </a:rPr>
                <a:t>HandleIncident</a:t>
              </a:r>
              <a:endParaRPr lang="en-US" sz="1400" dirty="0">
                <a:latin typeface="+mn-lt"/>
              </a:endParaRPr>
            </a:p>
          </p:txBody>
        </p:sp>
        <p:sp>
          <p:nvSpPr>
            <p:cNvPr id="76" name="Oval 75"/>
            <p:cNvSpPr/>
            <p:nvPr/>
          </p:nvSpPr>
          <p:spPr bwMode="auto">
            <a:xfrm>
              <a:off x="5003796" y="5805945"/>
              <a:ext cx="1800452" cy="287351"/>
            </a:xfrm>
            <a:prstGeom prst="ellipse">
              <a:avLst/>
            </a:prstGeom>
            <a:noFill/>
            <a:ln w="9525" cap="flat" cmpd="sng" algn="ctr">
              <a:solidFill>
                <a:schemeClr val="tx1"/>
              </a:solidFill>
              <a:prstDash val="solid"/>
              <a:round/>
              <a:headEnd type="none" w="med" len="med"/>
              <a:tailEnd type="none" w="med" len="med"/>
            </a:ln>
            <a:effectLst/>
          </p:spPr>
          <p:txBody>
            <a:bodyPr lIns="36000" tIns="0" rIns="36000" bIns="36000" anchor="ctr"/>
            <a:lstStyle/>
            <a:p>
              <a:pPr algn="ctr">
                <a:defRPr/>
              </a:pPr>
              <a:r>
                <a:rPr lang="en-US" sz="1400" dirty="0" err="1">
                  <a:latin typeface="+mn-lt"/>
                </a:rPr>
                <a:t>CloseIncident</a:t>
              </a:r>
              <a:endParaRPr lang="en-US" sz="1400" dirty="0">
                <a:latin typeface="+mn-lt"/>
              </a:endParaRPr>
            </a:p>
          </p:txBody>
        </p:sp>
        <p:pic>
          <p:nvPicPr>
            <p:cNvPr id="135190" name="Picture 3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99592" y="5157192"/>
              <a:ext cx="514350" cy="80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35191" name="Straight Connector 77"/>
            <p:cNvCxnSpPr>
              <a:cxnSpLocks noChangeShapeType="1"/>
              <a:stCxn id="135190" idx="3"/>
              <a:endCxn id="74" idx="2"/>
            </p:cNvCxnSpPr>
            <p:nvPr/>
          </p:nvCxnSpPr>
          <p:spPr bwMode="auto">
            <a:xfrm flipV="1">
              <a:off x="1413942" y="5229200"/>
              <a:ext cx="1789906" cy="32804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35192" name="Straight Connector 81"/>
            <p:cNvCxnSpPr>
              <a:cxnSpLocks noChangeShapeType="1"/>
              <a:stCxn id="135190" idx="3"/>
              <a:endCxn id="75" idx="2"/>
            </p:cNvCxnSpPr>
            <p:nvPr/>
          </p:nvCxnSpPr>
          <p:spPr bwMode="auto">
            <a:xfrm>
              <a:off x="1413942" y="5557242"/>
              <a:ext cx="2617998" cy="3199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35193" name="Straight Connector 84"/>
            <p:cNvCxnSpPr>
              <a:cxnSpLocks noChangeShapeType="1"/>
              <a:stCxn id="135190" idx="3"/>
              <a:endCxn id="76" idx="2"/>
            </p:cNvCxnSpPr>
            <p:nvPr/>
          </p:nvCxnSpPr>
          <p:spPr bwMode="auto">
            <a:xfrm>
              <a:off x="1413942" y="5557242"/>
              <a:ext cx="3590106" cy="39203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Footer Placeholder 2"/>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000">
                <a:latin typeface="Arial" charset="0"/>
              </a:rPr>
              <a:t>SYSC-3120 — Software Requirements Engineering</a:t>
            </a:r>
          </a:p>
        </p:txBody>
      </p:sp>
      <p:sp>
        <p:nvSpPr>
          <p:cNvPr id="137218"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E53BB7BC-9FF8-8849-BA9A-246C9A09DC0B}" type="slidenum">
              <a:rPr lang="en-US" sz="1000">
                <a:latin typeface="Arial" charset="0"/>
              </a:rPr>
              <a:pPr/>
              <a:t>69</a:t>
            </a:fld>
            <a:endParaRPr lang="en-US" sz="1000">
              <a:latin typeface="Arial" charset="0"/>
            </a:endParaRPr>
          </a:p>
        </p:txBody>
      </p:sp>
      <p:sp>
        <p:nvSpPr>
          <p:cNvPr id="137219" name="Rectangle 2"/>
          <p:cNvSpPr>
            <a:spLocks noGrp="1" noChangeArrowheads="1"/>
          </p:cNvSpPr>
          <p:nvPr>
            <p:ph type="title"/>
          </p:nvPr>
        </p:nvSpPr>
        <p:spPr/>
        <p:txBody>
          <a:bodyPr/>
          <a:lstStyle/>
          <a:p>
            <a:r>
              <a:rPr lang="en-US">
                <a:latin typeface="Arial" charset="0"/>
              </a:rPr>
              <a:t>Discussion : &lt;&lt;include&gt;&gt; as Functional Composition</a:t>
            </a:r>
          </a:p>
        </p:txBody>
      </p:sp>
      <p:sp>
        <p:nvSpPr>
          <p:cNvPr id="137220" name="Oval 4"/>
          <p:cNvSpPr>
            <a:spLocks noChangeArrowheads="1"/>
          </p:cNvSpPr>
          <p:nvPr/>
        </p:nvSpPr>
        <p:spPr bwMode="auto">
          <a:xfrm>
            <a:off x="1676400" y="2362200"/>
            <a:ext cx="914400" cy="596900"/>
          </a:xfrm>
          <a:prstGeom prst="ellipse">
            <a:avLst/>
          </a:pr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r>
              <a:rPr lang="en-US" sz="1600">
                <a:solidFill>
                  <a:srgbClr val="000000"/>
                </a:solidFill>
                <a:latin typeface="Arial" charset="0"/>
              </a:rPr>
              <a:t>doX</a:t>
            </a:r>
          </a:p>
        </p:txBody>
      </p:sp>
      <p:sp>
        <p:nvSpPr>
          <p:cNvPr id="137221" name="Oval 5"/>
          <p:cNvSpPr>
            <a:spLocks noChangeArrowheads="1"/>
          </p:cNvSpPr>
          <p:nvPr/>
        </p:nvSpPr>
        <p:spPr bwMode="auto">
          <a:xfrm>
            <a:off x="3352800" y="3048000"/>
            <a:ext cx="990600" cy="596900"/>
          </a:xfrm>
          <a:prstGeom prst="ellipse">
            <a:avLst/>
          </a:pr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r>
              <a:rPr lang="en-US" sz="1600">
                <a:solidFill>
                  <a:srgbClr val="000000"/>
                </a:solidFill>
                <a:latin typeface="Arial" charset="0"/>
              </a:rPr>
              <a:t>login</a:t>
            </a:r>
            <a:endParaRPr lang="en-US" sz="1600">
              <a:latin typeface="Arial" charset="0"/>
            </a:endParaRPr>
          </a:p>
        </p:txBody>
      </p:sp>
      <p:sp>
        <p:nvSpPr>
          <p:cNvPr id="137222" name="Text Box 8"/>
          <p:cNvSpPr txBox="1">
            <a:spLocks noChangeArrowheads="1"/>
          </p:cNvSpPr>
          <p:nvPr/>
        </p:nvSpPr>
        <p:spPr bwMode="auto">
          <a:xfrm>
            <a:off x="609600" y="1371600"/>
            <a:ext cx="25082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a:latin typeface="Arial" charset="0"/>
              </a:rPr>
              <a:t>A typical login situation</a:t>
            </a:r>
          </a:p>
        </p:txBody>
      </p:sp>
      <p:sp>
        <p:nvSpPr>
          <p:cNvPr id="137223" name="Line 14"/>
          <p:cNvSpPr>
            <a:spLocks noChangeShapeType="1"/>
          </p:cNvSpPr>
          <p:nvPr/>
        </p:nvSpPr>
        <p:spPr bwMode="auto">
          <a:xfrm flipV="1">
            <a:off x="990600" y="2805113"/>
            <a:ext cx="685800" cy="395287"/>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7224" name="Line 15"/>
          <p:cNvSpPr>
            <a:spLocks noChangeShapeType="1"/>
          </p:cNvSpPr>
          <p:nvPr/>
        </p:nvSpPr>
        <p:spPr bwMode="auto">
          <a:xfrm>
            <a:off x="1066800" y="3505200"/>
            <a:ext cx="4572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7225" name="Line 16"/>
          <p:cNvSpPr>
            <a:spLocks noChangeShapeType="1"/>
          </p:cNvSpPr>
          <p:nvPr/>
        </p:nvSpPr>
        <p:spPr bwMode="auto">
          <a:xfrm>
            <a:off x="1066800" y="3810000"/>
            <a:ext cx="6858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7226" name="Oval 30"/>
          <p:cNvSpPr>
            <a:spLocks noChangeArrowheads="1"/>
          </p:cNvSpPr>
          <p:nvPr/>
        </p:nvSpPr>
        <p:spPr bwMode="auto">
          <a:xfrm>
            <a:off x="1676400" y="3124200"/>
            <a:ext cx="914400" cy="596900"/>
          </a:xfrm>
          <a:prstGeom prst="ellipse">
            <a:avLst/>
          </a:pr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r>
              <a:rPr lang="en-US" sz="1600">
                <a:solidFill>
                  <a:srgbClr val="000000"/>
                </a:solidFill>
                <a:latin typeface="Arial" charset="0"/>
              </a:rPr>
              <a:t>doY</a:t>
            </a:r>
          </a:p>
        </p:txBody>
      </p:sp>
      <p:sp>
        <p:nvSpPr>
          <p:cNvPr id="137227" name="Oval 31"/>
          <p:cNvSpPr>
            <a:spLocks noChangeArrowheads="1"/>
          </p:cNvSpPr>
          <p:nvPr/>
        </p:nvSpPr>
        <p:spPr bwMode="auto">
          <a:xfrm>
            <a:off x="1752600" y="3886200"/>
            <a:ext cx="914400" cy="596900"/>
          </a:xfrm>
          <a:prstGeom prst="ellipse">
            <a:avLst/>
          </a:pr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r>
              <a:rPr lang="en-US" sz="1600">
                <a:solidFill>
                  <a:srgbClr val="000000"/>
                </a:solidFill>
                <a:latin typeface="Arial" charset="0"/>
              </a:rPr>
              <a:t>doZ</a:t>
            </a:r>
          </a:p>
        </p:txBody>
      </p:sp>
      <p:sp>
        <p:nvSpPr>
          <p:cNvPr id="137228" name="Line 32"/>
          <p:cNvSpPr>
            <a:spLocks noChangeShapeType="1"/>
          </p:cNvSpPr>
          <p:nvPr/>
        </p:nvSpPr>
        <p:spPr bwMode="auto">
          <a:xfrm>
            <a:off x="2590800" y="2743200"/>
            <a:ext cx="762000" cy="45720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37229" name="Line 33"/>
          <p:cNvSpPr>
            <a:spLocks noChangeShapeType="1"/>
          </p:cNvSpPr>
          <p:nvPr/>
        </p:nvSpPr>
        <p:spPr bwMode="auto">
          <a:xfrm>
            <a:off x="2590800" y="3352800"/>
            <a:ext cx="762000" cy="7620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37230" name="Line 34"/>
          <p:cNvSpPr>
            <a:spLocks noChangeShapeType="1"/>
          </p:cNvSpPr>
          <p:nvPr/>
        </p:nvSpPr>
        <p:spPr bwMode="auto">
          <a:xfrm flipV="1">
            <a:off x="2590800" y="3581400"/>
            <a:ext cx="914400" cy="45720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37231" name="Oval 35"/>
          <p:cNvSpPr>
            <a:spLocks noChangeArrowheads="1"/>
          </p:cNvSpPr>
          <p:nvPr/>
        </p:nvSpPr>
        <p:spPr bwMode="auto">
          <a:xfrm>
            <a:off x="6019800" y="2286000"/>
            <a:ext cx="914400" cy="596900"/>
          </a:xfrm>
          <a:prstGeom prst="ellipse">
            <a:avLst/>
          </a:pr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r>
              <a:rPr lang="en-US" sz="1600">
                <a:solidFill>
                  <a:srgbClr val="000000"/>
                </a:solidFill>
                <a:latin typeface="Arial" charset="0"/>
              </a:rPr>
              <a:t>doX</a:t>
            </a:r>
          </a:p>
        </p:txBody>
      </p:sp>
      <p:sp>
        <p:nvSpPr>
          <p:cNvPr id="137232" name="Oval 36"/>
          <p:cNvSpPr>
            <a:spLocks noChangeArrowheads="1"/>
          </p:cNvSpPr>
          <p:nvPr/>
        </p:nvSpPr>
        <p:spPr bwMode="auto">
          <a:xfrm>
            <a:off x="5943600" y="1447800"/>
            <a:ext cx="990600" cy="596900"/>
          </a:xfrm>
          <a:prstGeom prst="ellipse">
            <a:avLst/>
          </a:pr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r>
              <a:rPr lang="en-US" sz="1600">
                <a:solidFill>
                  <a:srgbClr val="000000"/>
                </a:solidFill>
                <a:latin typeface="Arial" charset="0"/>
              </a:rPr>
              <a:t>login</a:t>
            </a:r>
            <a:endParaRPr lang="en-US" sz="1600">
              <a:latin typeface="Arial" charset="0"/>
            </a:endParaRPr>
          </a:p>
        </p:txBody>
      </p:sp>
      <p:sp>
        <p:nvSpPr>
          <p:cNvPr id="137233" name="Line 42"/>
          <p:cNvSpPr>
            <a:spLocks noChangeShapeType="1"/>
          </p:cNvSpPr>
          <p:nvPr/>
        </p:nvSpPr>
        <p:spPr bwMode="auto">
          <a:xfrm flipV="1">
            <a:off x="5334000" y="2728913"/>
            <a:ext cx="685800" cy="395287"/>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7234" name="Line 43"/>
          <p:cNvSpPr>
            <a:spLocks noChangeShapeType="1"/>
          </p:cNvSpPr>
          <p:nvPr/>
        </p:nvSpPr>
        <p:spPr bwMode="auto">
          <a:xfrm>
            <a:off x="5410200" y="3429000"/>
            <a:ext cx="4572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7235" name="Line 44"/>
          <p:cNvSpPr>
            <a:spLocks noChangeShapeType="1"/>
          </p:cNvSpPr>
          <p:nvPr/>
        </p:nvSpPr>
        <p:spPr bwMode="auto">
          <a:xfrm>
            <a:off x="5410200" y="3733800"/>
            <a:ext cx="6858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7236" name="Oval 45"/>
          <p:cNvSpPr>
            <a:spLocks noChangeArrowheads="1"/>
          </p:cNvSpPr>
          <p:nvPr/>
        </p:nvSpPr>
        <p:spPr bwMode="auto">
          <a:xfrm>
            <a:off x="6019800" y="3048000"/>
            <a:ext cx="914400" cy="596900"/>
          </a:xfrm>
          <a:prstGeom prst="ellipse">
            <a:avLst/>
          </a:pr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r>
              <a:rPr lang="en-US" sz="1600">
                <a:solidFill>
                  <a:srgbClr val="000000"/>
                </a:solidFill>
                <a:latin typeface="Arial" charset="0"/>
              </a:rPr>
              <a:t>doY</a:t>
            </a:r>
          </a:p>
        </p:txBody>
      </p:sp>
      <p:sp>
        <p:nvSpPr>
          <p:cNvPr id="137237" name="Oval 46"/>
          <p:cNvSpPr>
            <a:spLocks noChangeArrowheads="1"/>
          </p:cNvSpPr>
          <p:nvPr/>
        </p:nvSpPr>
        <p:spPr bwMode="auto">
          <a:xfrm>
            <a:off x="6096000" y="3810000"/>
            <a:ext cx="914400" cy="596900"/>
          </a:xfrm>
          <a:prstGeom prst="ellipse">
            <a:avLst/>
          </a:pr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r>
              <a:rPr lang="en-US" sz="1600">
                <a:solidFill>
                  <a:srgbClr val="000000"/>
                </a:solidFill>
                <a:latin typeface="Arial" charset="0"/>
              </a:rPr>
              <a:t>doZ</a:t>
            </a:r>
          </a:p>
        </p:txBody>
      </p:sp>
      <p:sp>
        <p:nvSpPr>
          <p:cNvPr id="137238" name="Line 50"/>
          <p:cNvSpPr>
            <a:spLocks noChangeShapeType="1"/>
          </p:cNvSpPr>
          <p:nvPr/>
        </p:nvSpPr>
        <p:spPr bwMode="auto">
          <a:xfrm flipV="1">
            <a:off x="5334000" y="1752600"/>
            <a:ext cx="609600" cy="1066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7239" name="Rectangle 51"/>
          <p:cNvSpPr>
            <a:spLocks noChangeArrowheads="1"/>
          </p:cNvSpPr>
          <p:nvPr/>
        </p:nvSpPr>
        <p:spPr bwMode="auto">
          <a:xfrm>
            <a:off x="1371600" y="1981200"/>
            <a:ext cx="3200400" cy="28194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2000">
              <a:latin typeface="Arial" charset="0"/>
            </a:endParaRPr>
          </a:p>
        </p:txBody>
      </p:sp>
      <p:sp>
        <p:nvSpPr>
          <p:cNvPr id="137240" name="Rectangle 52"/>
          <p:cNvSpPr>
            <a:spLocks noChangeArrowheads="1"/>
          </p:cNvSpPr>
          <p:nvPr/>
        </p:nvSpPr>
        <p:spPr bwMode="auto">
          <a:xfrm>
            <a:off x="5638800" y="1143000"/>
            <a:ext cx="1981200" cy="35814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2000">
              <a:latin typeface="Arial" charset="0"/>
            </a:endParaRPr>
          </a:p>
        </p:txBody>
      </p:sp>
      <p:pic>
        <p:nvPicPr>
          <p:cNvPr id="137241" name="Picture 3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86313" y="2857500"/>
            <a:ext cx="514350" cy="80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7242" name="Picture 3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0063" y="3143250"/>
            <a:ext cx="514350" cy="80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2189" name="Text Box 29"/>
          <p:cNvSpPr txBox="1">
            <a:spLocks noChangeArrowheads="1"/>
          </p:cNvSpPr>
          <p:nvPr/>
        </p:nvSpPr>
        <p:spPr bwMode="auto">
          <a:xfrm>
            <a:off x="2690813" y="5235575"/>
            <a:ext cx="375285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latin typeface="Arial" charset="0"/>
                <a:cs typeface="+mn-cs"/>
              </a:rPr>
              <a:t>Neither is right or wrong. </a:t>
            </a:r>
          </a:p>
          <a:p>
            <a:pPr>
              <a:defRPr/>
            </a:pPr>
            <a:r>
              <a:rPr lang="en-US" sz="1800">
                <a:latin typeface="Arial" charset="0"/>
                <a:cs typeface="+mn-cs"/>
              </a:rPr>
              <a:t>Instead, they mean different things.</a:t>
            </a:r>
          </a:p>
        </p:txBody>
      </p:sp>
      <p:sp>
        <p:nvSpPr>
          <p:cNvPr id="29" name="TextBox 28"/>
          <p:cNvSpPr txBox="1"/>
          <p:nvPr/>
        </p:nvSpPr>
        <p:spPr>
          <a:xfrm>
            <a:off x="2411413" y="3357563"/>
            <a:ext cx="1173162" cy="307975"/>
          </a:xfrm>
          <a:prstGeom prst="rect">
            <a:avLst/>
          </a:prstGeom>
          <a:noFill/>
        </p:spPr>
        <p:txBody>
          <a:bodyPr wrap="none">
            <a:spAutoFit/>
          </a:bodyPr>
          <a:lstStyle/>
          <a:p>
            <a:pPr>
              <a:defRPr/>
            </a:pPr>
            <a:r>
              <a:rPr lang="en-US" sz="1400" dirty="0">
                <a:latin typeface="+mn-lt"/>
              </a:rPr>
              <a:t>&lt;&lt;include&gt;&gt;</a:t>
            </a:r>
          </a:p>
        </p:txBody>
      </p:sp>
      <p:sp>
        <p:nvSpPr>
          <p:cNvPr id="30" name="TextBox 29"/>
          <p:cNvSpPr txBox="1"/>
          <p:nvPr/>
        </p:nvSpPr>
        <p:spPr>
          <a:xfrm>
            <a:off x="2708275" y="3725863"/>
            <a:ext cx="1173163" cy="307975"/>
          </a:xfrm>
          <a:prstGeom prst="rect">
            <a:avLst/>
          </a:prstGeom>
          <a:noFill/>
        </p:spPr>
        <p:txBody>
          <a:bodyPr wrap="none">
            <a:spAutoFit/>
          </a:bodyPr>
          <a:lstStyle/>
          <a:p>
            <a:pPr>
              <a:defRPr/>
            </a:pPr>
            <a:r>
              <a:rPr lang="en-US" sz="1400" dirty="0">
                <a:latin typeface="+mn-lt"/>
              </a:rPr>
              <a:t>&lt;&lt;include&gt;&gt;</a:t>
            </a:r>
          </a:p>
        </p:txBody>
      </p:sp>
      <p:sp>
        <p:nvSpPr>
          <p:cNvPr id="31" name="TextBox 30"/>
          <p:cNvSpPr txBox="1"/>
          <p:nvPr/>
        </p:nvSpPr>
        <p:spPr>
          <a:xfrm>
            <a:off x="2555875" y="2565400"/>
            <a:ext cx="1173163" cy="307975"/>
          </a:xfrm>
          <a:prstGeom prst="rect">
            <a:avLst/>
          </a:prstGeom>
          <a:noFill/>
        </p:spPr>
        <p:txBody>
          <a:bodyPr wrap="none">
            <a:spAutoFit/>
          </a:bodyPr>
          <a:lstStyle/>
          <a:p>
            <a:pPr>
              <a:defRPr/>
            </a:pPr>
            <a:r>
              <a:rPr lang="en-US" sz="1400" dirty="0">
                <a:latin typeface="+mn-lt"/>
              </a:rPr>
              <a:t>&lt;&lt;include&gt;&gt;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Footer Placeholder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a:latin typeface="Arial" charset="0"/>
              </a:rPr>
              <a:t>SYSC-3120 — Software Requirements Engineering</a:t>
            </a:r>
          </a:p>
        </p:txBody>
      </p:sp>
      <p:sp>
        <p:nvSpPr>
          <p:cNvPr id="24578"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11A2BF49-A135-594D-93DA-FEEF9401C8D5}" type="slidenum">
              <a:rPr lang="en-US" sz="1200">
                <a:latin typeface="Arial" charset="0"/>
              </a:rPr>
              <a:pPr/>
              <a:t>7</a:t>
            </a:fld>
            <a:endParaRPr lang="en-US" sz="1200">
              <a:latin typeface="Arial" charset="0"/>
            </a:endParaRPr>
          </a:p>
        </p:txBody>
      </p:sp>
      <p:sp>
        <p:nvSpPr>
          <p:cNvPr id="24579" name="Rectangle 2"/>
          <p:cNvSpPr>
            <a:spLocks noGrp="1" noChangeArrowheads="1"/>
          </p:cNvSpPr>
          <p:nvPr>
            <p:ph type="title"/>
          </p:nvPr>
        </p:nvSpPr>
        <p:spPr/>
        <p:txBody>
          <a:bodyPr/>
          <a:lstStyle/>
          <a:p>
            <a:r>
              <a:rPr lang="en-US">
                <a:latin typeface="Arial" charset="0"/>
              </a:rPr>
              <a:t>Motivations and Goals (II)</a:t>
            </a:r>
          </a:p>
        </p:txBody>
      </p:sp>
      <p:sp>
        <p:nvSpPr>
          <p:cNvPr id="24580" name="Rectangle 3"/>
          <p:cNvSpPr>
            <a:spLocks noGrp="1" noChangeArrowheads="1"/>
          </p:cNvSpPr>
          <p:nvPr>
            <p:ph type="body" idx="1"/>
          </p:nvPr>
        </p:nvSpPr>
        <p:spPr/>
        <p:txBody>
          <a:bodyPr/>
          <a:lstStyle/>
          <a:p>
            <a:r>
              <a:rPr lang="en-US" dirty="0">
                <a:latin typeface="Arial" charset="0"/>
              </a:rPr>
              <a:t>Defects are cheaper when detected earlier </a:t>
            </a:r>
          </a:p>
          <a:p>
            <a:r>
              <a:rPr lang="en-US" dirty="0">
                <a:latin typeface="Arial" charset="0"/>
              </a:rPr>
              <a:t>For safety-critical systems, requirements problems are more likely to be safety-related</a:t>
            </a:r>
          </a:p>
          <a:p>
            <a:r>
              <a:rPr lang="en-US" dirty="0">
                <a:latin typeface="Arial" charset="0"/>
              </a:rPr>
              <a:t>Failure to understand and manage requirements is the biggest single cause of cost and schedule slippage</a:t>
            </a:r>
          </a:p>
          <a:p>
            <a:r>
              <a:rPr lang="en-US" dirty="0">
                <a:latin typeface="Arial" charset="0"/>
              </a:rPr>
              <a:t>Requirements documentation treats the software system as a black-box</a:t>
            </a:r>
          </a:p>
          <a:p>
            <a:r>
              <a:rPr lang="en-US" b="1" dirty="0">
                <a:latin typeface="Arial" charset="0"/>
              </a:rPr>
              <a:t>Separation of concerns: </a:t>
            </a:r>
            <a:r>
              <a:rPr lang="en-US" b="1" dirty="0" smtClean="0">
                <a:latin typeface="Arial" charset="0"/>
              </a:rPr>
              <a:t>“What” </a:t>
            </a:r>
            <a:r>
              <a:rPr lang="en-US" b="1" dirty="0">
                <a:latin typeface="Arial" charset="0"/>
              </a:rPr>
              <a:t>vs. </a:t>
            </a:r>
            <a:r>
              <a:rPr lang="en-US" b="1" dirty="0" smtClean="0">
                <a:latin typeface="Arial" charset="0"/>
              </a:rPr>
              <a:t>“How”</a:t>
            </a:r>
            <a:endParaRPr lang="en-US" b="1" dirty="0">
              <a:latin typeface="Arial" charset="0"/>
            </a:endParaRPr>
          </a:p>
          <a:p>
            <a:endParaRPr lang="en-US" dirty="0">
              <a:latin typeface="Arial"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Footer Placeholder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a:latin typeface="Arial" charset="0"/>
              </a:rPr>
              <a:t>SYSC-3120 — Software Requirements Engineering</a:t>
            </a:r>
          </a:p>
        </p:txBody>
      </p:sp>
      <p:sp>
        <p:nvSpPr>
          <p:cNvPr id="139266"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05F83A0B-CE1E-0441-ACD0-F4AF5D7E0344}" type="slidenum">
              <a:rPr lang="en-US" sz="1200">
                <a:latin typeface="Arial" charset="0"/>
              </a:rPr>
              <a:pPr/>
              <a:t>70</a:t>
            </a:fld>
            <a:endParaRPr lang="en-US" sz="1200">
              <a:latin typeface="Arial" charset="0"/>
            </a:endParaRPr>
          </a:p>
        </p:txBody>
      </p:sp>
      <p:sp>
        <p:nvSpPr>
          <p:cNvPr id="139267" name="Rectangle 2"/>
          <p:cNvSpPr>
            <a:spLocks noGrp="1" noChangeArrowheads="1"/>
          </p:cNvSpPr>
          <p:nvPr>
            <p:ph type="title"/>
          </p:nvPr>
        </p:nvSpPr>
        <p:spPr/>
        <p:txBody>
          <a:bodyPr/>
          <a:lstStyle/>
          <a:p>
            <a:r>
              <a:rPr lang="en-US">
                <a:latin typeface="Arial" charset="0"/>
              </a:rPr>
              <a:t>In What Order Do Use Cases Execute?</a:t>
            </a:r>
          </a:p>
        </p:txBody>
      </p:sp>
      <p:sp>
        <p:nvSpPr>
          <p:cNvPr id="139268" name="Rectangle 3"/>
          <p:cNvSpPr>
            <a:spLocks noGrp="1" noChangeArrowheads="1"/>
          </p:cNvSpPr>
          <p:nvPr>
            <p:ph type="body" idx="1"/>
          </p:nvPr>
        </p:nvSpPr>
        <p:spPr/>
        <p:txBody>
          <a:bodyPr/>
          <a:lstStyle/>
          <a:p>
            <a:r>
              <a:rPr lang="en-US" sz="1800" dirty="0">
                <a:latin typeface="Arial" charset="0"/>
              </a:rPr>
              <a:t>For each actor, we identify what that actor wants to do with the system.</a:t>
            </a:r>
          </a:p>
          <a:p>
            <a:pPr lvl="1"/>
            <a:r>
              <a:rPr lang="en-US" dirty="0">
                <a:latin typeface="Arial" charset="0"/>
              </a:rPr>
              <a:t>Each of these things that the actor wants to do with the system become a Use Case. </a:t>
            </a:r>
          </a:p>
          <a:p>
            <a:pPr lvl="1"/>
            <a:r>
              <a:rPr lang="en-US" dirty="0">
                <a:latin typeface="Arial" charset="0"/>
              </a:rPr>
              <a:t>E.g., an actor wants to perform tasks A, B, C, and D with the system.</a:t>
            </a:r>
          </a:p>
          <a:p>
            <a:pPr lvl="2"/>
            <a:r>
              <a:rPr lang="en-US" sz="1800" dirty="0">
                <a:latin typeface="Arial" charset="0"/>
              </a:rPr>
              <a:t>This leads to 4 different </a:t>
            </a:r>
            <a:r>
              <a:rPr lang="en-US" sz="1800" dirty="0" smtClean="0">
                <a:latin typeface="Arial" charset="0"/>
              </a:rPr>
              <a:t>use cases, </a:t>
            </a:r>
            <a:r>
              <a:rPr lang="en-US" sz="1800" dirty="0">
                <a:latin typeface="Arial" charset="0"/>
              </a:rPr>
              <a:t>all triggered by the actor.</a:t>
            </a:r>
          </a:p>
          <a:p>
            <a:pPr lvl="2"/>
            <a:r>
              <a:rPr lang="en-US" sz="1800" dirty="0">
                <a:latin typeface="Arial" charset="0"/>
              </a:rPr>
              <a:t>But perhaps, A is always being triggered before the other three?</a:t>
            </a:r>
          </a:p>
          <a:p>
            <a:endParaRPr lang="en-US" sz="1800" dirty="0">
              <a:latin typeface="Arial" charset="0"/>
            </a:endParaRPr>
          </a:p>
          <a:p>
            <a:r>
              <a:rPr lang="en-US" sz="1800" dirty="0">
                <a:latin typeface="Arial" charset="0"/>
              </a:rPr>
              <a:t>This </a:t>
            </a:r>
            <a:r>
              <a:rPr lang="en-US" sz="1800" b="1" u="sng" dirty="0">
                <a:latin typeface="Arial" charset="0"/>
              </a:rPr>
              <a:t>cannot</a:t>
            </a:r>
            <a:r>
              <a:rPr lang="en-US" sz="1800" dirty="0">
                <a:latin typeface="Arial" charset="0"/>
              </a:rPr>
              <a:t> be modeled by a use case diagram!</a:t>
            </a:r>
          </a:p>
          <a:p>
            <a:endParaRPr lang="en-US" sz="1800" dirty="0">
              <a:latin typeface="Arial" charset="0"/>
            </a:endParaRPr>
          </a:p>
          <a:p>
            <a:r>
              <a:rPr lang="en-US" sz="1800" dirty="0">
                <a:latin typeface="Arial" charset="0"/>
              </a:rPr>
              <a:t>Solution: UML Activity diagram </a:t>
            </a:r>
            <a:r>
              <a:rPr lang="en-US" sz="1600" dirty="0">
                <a:latin typeface="Arial" charset="0"/>
              </a:rPr>
              <a:t>(mentioned in </a:t>
            </a:r>
            <a:r>
              <a:rPr lang="en-US" sz="1600" dirty="0" err="1">
                <a:latin typeface="Arial" charset="0"/>
              </a:rPr>
              <a:t>Bruegge&amp;Dutoit</a:t>
            </a:r>
            <a:r>
              <a:rPr lang="en-US" sz="1600" dirty="0">
                <a:latin typeface="Arial" charset="0"/>
              </a:rPr>
              <a:t>)</a:t>
            </a:r>
            <a:r>
              <a:rPr lang="en-US" sz="1800" dirty="0">
                <a:latin typeface="Arial" charset="0"/>
              </a:rPr>
              <a:t> </a:t>
            </a:r>
          </a:p>
          <a:p>
            <a:pPr lvl="1"/>
            <a:r>
              <a:rPr lang="en-US" sz="1600" dirty="0">
                <a:latin typeface="Arial" charset="0"/>
              </a:rPr>
              <a:t>Activities are use cases.</a:t>
            </a:r>
          </a:p>
          <a:p>
            <a:pPr lvl="1"/>
            <a:r>
              <a:rPr lang="en-US" sz="1600" dirty="0" err="1">
                <a:latin typeface="Arial" charset="0"/>
              </a:rPr>
              <a:t>Swimlanes</a:t>
            </a:r>
            <a:r>
              <a:rPr lang="en-US" sz="1600" dirty="0">
                <a:latin typeface="Arial" charset="0"/>
              </a:rPr>
              <a:t> can be actors or domain objects (data manipulated in use cases)</a:t>
            </a:r>
          </a:p>
          <a:p>
            <a:pPr lvl="1"/>
            <a:r>
              <a:rPr lang="en-US" sz="1600" dirty="0">
                <a:latin typeface="Arial" charset="0"/>
              </a:rPr>
              <a:t>Activity diagram notation: conditions, loops, fork/join …</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Footer Placeholder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a:latin typeface="Arial" charset="0"/>
              </a:rPr>
              <a:t>SYSC-3120 — Software Requirements Engineering</a:t>
            </a:r>
          </a:p>
        </p:txBody>
      </p:sp>
      <p:sp>
        <p:nvSpPr>
          <p:cNvPr id="141314"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650AC69B-B733-BA43-924A-85AF8FC7A11C}" type="slidenum">
              <a:rPr lang="en-US" sz="1200">
                <a:latin typeface="Arial" charset="0"/>
              </a:rPr>
              <a:pPr/>
              <a:t>71</a:t>
            </a:fld>
            <a:endParaRPr lang="en-US" sz="1200">
              <a:latin typeface="Arial" charset="0"/>
            </a:endParaRPr>
          </a:p>
        </p:txBody>
      </p:sp>
      <p:sp>
        <p:nvSpPr>
          <p:cNvPr id="141315" name="Rectangle 5"/>
          <p:cNvSpPr>
            <a:spLocks noGrp="1" noChangeArrowheads="1"/>
          </p:cNvSpPr>
          <p:nvPr>
            <p:ph type="title"/>
          </p:nvPr>
        </p:nvSpPr>
        <p:spPr/>
        <p:txBody>
          <a:bodyPr/>
          <a:lstStyle/>
          <a:p>
            <a:r>
              <a:rPr lang="en-US">
                <a:latin typeface="Arial" charset="0"/>
              </a:rPr>
              <a:t>Use Case Order: The Library Example</a:t>
            </a:r>
          </a:p>
        </p:txBody>
      </p:sp>
      <p:graphicFrame>
        <p:nvGraphicFramePr>
          <p:cNvPr id="141316" name="Object 4"/>
          <p:cNvGraphicFramePr>
            <a:graphicFrameLocks noChangeAspect="1"/>
          </p:cNvGraphicFramePr>
          <p:nvPr>
            <p:ph idx="1"/>
          </p:nvPr>
        </p:nvGraphicFramePr>
        <p:xfrm>
          <a:off x="1395413" y="1268413"/>
          <a:ext cx="6353175" cy="4800600"/>
        </p:xfrm>
        <a:graphic>
          <a:graphicData uri="http://schemas.openxmlformats.org/presentationml/2006/ole">
            <p:oleObj spid="_x0000_s141317" name="Visio" r:id="rId4" imgW="7314120" imgH="5247720" progId="Visio.Drawing.11">
              <p:embed/>
            </p:oleObj>
          </a:graphicData>
        </a:graphic>
      </p:graphicFrame>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Footer Placeholder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a:latin typeface="Arial" charset="0"/>
              </a:rPr>
              <a:t>SYSC-3120 — Software Requirements Engineering</a:t>
            </a:r>
          </a:p>
        </p:txBody>
      </p:sp>
      <p:sp>
        <p:nvSpPr>
          <p:cNvPr id="143362"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650816C9-4478-0641-973E-57CFE3B83875}" type="slidenum">
              <a:rPr lang="en-US" sz="1200">
                <a:latin typeface="Arial" charset="0"/>
              </a:rPr>
              <a:pPr/>
              <a:t>72</a:t>
            </a:fld>
            <a:endParaRPr lang="en-US" sz="1200">
              <a:latin typeface="Arial" charset="0"/>
            </a:endParaRPr>
          </a:p>
        </p:txBody>
      </p:sp>
      <p:sp>
        <p:nvSpPr>
          <p:cNvPr id="143363" name="Rectangle 2"/>
          <p:cNvSpPr>
            <a:spLocks noGrp="1" noChangeArrowheads="1"/>
          </p:cNvSpPr>
          <p:nvPr>
            <p:ph type="title"/>
          </p:nvPr>
        </p:nvSpPr>
        <p:spPr/>
        <p:txBody>
          <a:bodyPr/>
          <a:lstStyle/>
          <a:p>
            <a:r>
              <a:rPr lang="en-US">
                <a:latin typeface="Arial" charset="0"/>
              </a:rPr>
              <a:t>Software Requirements Elicitation and Specifications</a:t>
            </a:r>
          </a:p>
        </p:txBody>
      </p:sp>
      <p:sp>
        <p:nvSpPr>
          <p:cNvPr id="143364" name="Rectangle 3"/>
          <p:cNvSpPr>
            <a:spLocks noGrp="1" noChangeArrowheads="1"/>
          </p:cNvSpPr>
          <p:nvPr>
            <p:ph type="body" idx="1"/>
          </p:nvPr>
        </p:nvSpPr>
        <p:spPr/>
        <p:txBody>
          <a:bodyPr/>
          <a:lstStyle/>
          <a:p>
            <a:r>
              <a:rPr lang="en-US" sz="2400">
                <a:solidFill>
                  <a:schemeClr val="folHlink"/>
                </a:solidFill>
                <a:latin typeface="Arial" charset="0"/>
              </a:rPr>
              <a:t>Fundamentals</a:t>
            </a:r>
          </a:p>
          <a:p>
            <a:r>
              <a:rPr lang="en-US" sz="2400">
                <a:latin typeface="Arial" charset="0"/>
              </a:rPr>
              <a:t>Requirements Elicitation Process</a:t>
            </a:r>
          </a:p>
          <a:p>
            <a:pPr marL="742950" lvl="1" indent="-285750">
              <a:buFontTx/>
              <a:buNone/>
            </a:pPr>
            <a:r>
              <a:rPr lang="en-US">
                <a:latin typeface="Arial" charset="0"/>
              </a:rPr>
              <a:t>	(Requirements Elicitation Based on Use Cases and Scenarios (from Bruegge and Dutoit, 2000))</a:t>
            </a:r>
          </a:p>
          <a:p>
            <a:pPr marL="742950" lvl="1" indent="-285750"/>
            <a:r>
              <a:rPr lang="en-US">
                <a:solidFill>
                  <a:schemeClr val="folHlink"/>
                </a:solidFill>
                <a:latin typeface="Arial" charset="0"/>
              </a:rPr>
              <a:t>Identifying actors</a:t>
            </a:r>
          </a:p>
          <a:p>
            <a:pPr marL="742950" lvl="1" indent="-285750"/>
            <a:r>
              <a:rPr lang="en-US">
                <a:solidFill>
                  <a:schemeClr val="folHlink"/>
                </a:solidFill>
                <a:latin typeface="Arial" charset="0"/>
              </a:rPr>
              <a:t>Identifying scenarios</a:t>
            </a:r>
          </a:p>
          <a:p>
            <a:pPr marL="742950" lvl="1" indent="-285750"/>
            <a:r>
              <a:rPr lang="en-US">
                <a:solidFill>
                  <a:schemeClr val="folHlink"/>
                </a:solidFill>
                <a:latin typeface="Arial" charset="0"/>
              </a:rPr>
              <a:t>Identifying use cases</a:t>
            </a:r>
          </a:p>
          <a:p>
            <a:pPr marL="742950" lvl="1" indent="-285750"/>
            <a:r>
              <a:rPr lang="en-US">
                <a:solidFill>
                  <a:schemeClr val="folHlink"/>
                </a:solidFill>
                <a:latin typeface="Arial" charset="0"/>
              </a:rPr>
              <a:t>Identifying non-functional requirements</a:t>
            </a:r>
          </a:p>
          <a:p>
            <a:pPr marL="742950" lvl="1" indent="-285750"/>
            <a:r>
              <a:rPr lang="en-US">
                <a:solidFill>
                  <a:schemeClr val="folHlink"/>
                </a:solidFill>
                <a:latin typeface="Arial" charset="0"/>
              </a:rPr>
              <a:t>Refining use cases</a:t>
            </a:r>
          </a:p>
          <a:p>
            <a:pPr marL="742950" lvl="1" indent="-285750"/>
            <a:r>
              <a:rPr lang="en-US">
                <a:solidFill>
                  <a:schemeClr val="folHlink"/>
                </a:solidFill>
                <a:latin typeface="Arial" charset="0"/>
              </a:rPr>
              <a:t>Relationships between use cases</a:t>
            </a:r>
          </a:p>
          <a:p>
            <a:pPr marL="742950" lvl="1" indent="-285750"/>
            <a:r>
              <a:rPr lang="en-US">
                <a:solidFill>
                  <a:schemeClr val="folHlink"/>
                </a:solidFill>
                <a:latin typeface="Arial" charset="0"/>
              </a:rPr>
              <a:t>Summary</a:t>
            </a:r>
          </a:p>
          <a:p>
            <a:r>
              <a:rPr lang="en-US" sz="2400">
                <a:solidFill>
                  <a:schemeClr val="folHlink"/>
                </a:solidFill>
                <a:latin typeface="Arial" charset="0"/>
              </a:rPr>
              <a:t>Documentation</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Footer Placeholder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a:latin typeface="Arial" charset="0"/>
              </a:rPr>
              <a:t>SYSC-3120 — Software Requirements Engineering</a:t>
            </a:r>
          </a:p>
        </p:txBody>
      </p:sp>
      <p:sp>
        <p:nvSpPr>
          <p:cNvPr id="145410"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10FF2D63-F0AD-5241-B25A-73A9456DAA85}" type="slidenum">
              <a:rPr lang="en-US" sz="1200">
                <a:latin typeface="Arial" charset="0"/>
              </a:rPr>
              <a:pPr/>
              <a:t>73</a:t>
            </a:fld>
            <a:endParaRPr lang="en-US" sz="1200">
              <a:latin typeface="Arial" charset="0"/>
            </a:endParaRPr>
          </a:p>
        </p:txBody>
      </p:sp>
      <p:sp>
        <p:nvSpPr>
          <p:cNvPr id="145411" name="Rectangle 2"/>
          <p:cNvSpPr>
            <a:spLocks noGrp="1" noChangeArrowheads="1"/>
          </p:cNvSpPr>
          <p:nvPr>
            <p:ph type="title"/>
          </p:nvPr>
        </p:nvSpPr>
        <p:spPr/>
        <p:txBody>
          <a:bodyPr/>
          <a:lstStyle/>
          <a:p>
            <a:r>
              <a:rPr lang="en-US">
                <a:latin typeface="Arial" charset="0"/>
              </a:rPr>
              <a:t>Use Case Model</a:t>
            </a:r>
          </a:p>
        </p:txBody>
      </p:sp>
      <p:sp>
        <p:nvSpPr>
          <p:cNvPr id="145412" name="Rectangle 3"/>
          <p:cNvSpPr>
            <a:spLocks noGrp="1" noChangeArrowheads="1"/>
          </p:cNvSpPr>
          <p:nvPr>
            <p:ph type="body" idx="1"/>
          </p:nvPr>
        </p:nvSpPr>
        <p:spPr/>
        <p:txBody>
          <a:bodyPr/>
          <a:lstStyle/>
          <a:p>
            <a:r>
              <a:rPr lang="en-US">
                <a:latin typeface="Arial" charset="0"/>
              </a:rPr>
              <a:t>Define system functional requirements in terms of Actors and Use Cases</a:t>
            </a:r>
          </a:p>
          <a:p>
            <a:pPr lvl="1"/>
            <a:r>
              <a:rPr lang="en-US">
                <a:latin typeface="Arial" charset="0"/>
              </a:rPr>
              <a:t>Each use case defined in terms of sequences of interactions between Actor and System </a:t>
            </a:r>
          </a:p>
          <a:p>
            <a:pPr lvl="2"/>
            <a:r>
              <a:rPr lang="en-US">
                <a:latin typeface="Arial" charset="0"/>
              </a:rPr>
              <a:t>Structured narrative description, sequence diagram</a:t>
            </a:r>
          </a:p>
          <a:p>
            <a:pPr lvl="1"/>
            <a:r>
              <a:rPr lang="en-US">
                <a:latin typeface="Arial" charset="0"/>
              </a:rPr>
              <a:t>Basic sequences</a:t>
            </a:r>
          </a:p>
          <a:p>
            <a:pPr lvl="2"/>
            <a:r>
              <a:rPr lang="en-US">
                <a:latin typeface="Arial" charset="0"/>
              </a:rPr>
              <a:t>Most common sequences</a:t>
            </a:r>
          </a:p>
          <a:p>
            <a:pPr lvl="1"/>
            <a:r>
              <a:rPr lang="en-US">
                <a:latin typeface="Arial" charset="0"/>
              </a:rPr>
              <a:t>Alternative sequences </a:t>
            </a:r>
          </a:p>
          <a:p>
            <a:pPr lvl="2"/>
            <a:r>
              <a:rPr lang="en-US">
                <a:latin typeface="Arial" charset="0"/>
              </a:rPr>
              <a:t>Error conditions</a:t>
            </a:r>
          </a:p>
          <a:p>
            <a:r>
              <a:rPr lang="en-US">
                <a:latin typeface="Arial" charset="0"/>
              </a:rPr>
              <a:t>Use case associations (include, extend)</a:t>
            </a:r>
          </a:p>
          <a:p>
            <a:endParaRPr lang="en-US">
              <a:latin typeface="Arial" charset="0"/>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Footer Placeholder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a:latin typeface="Arial" charset="0"/>
              </a:rPr>
              <a:t>SYSC-3120 — Software Requirements Engineering</a:t>
            </a:r>
          </a:p>
        </p:txBody>
      </p:sp>
      <p:sp>
        <p:nvSpPr>
          <p:cNvPr id="147458"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AD583312-2B1D-4D40-8385-AF5BB4567603}" type="slidenum">
              <a:rPr lang="en-US" sz="1200">
                <a:latin typeface="Arial" charset="0"/>
              </a:rPr>
              <a:pPr/>
              <a:t>74</a:t>
            </a:fld>
            <a:endParaRPr lang="en-US" sz="1200">
              <a:latin typeface="Arial" charset="0"/>
            </a:endParaRPr>
          </a:p>
        </p:txBody>
      </p:sp>
      <p:sp>
        <p:nvSpPr>
          <p:cNvPr id="147459" name="Rectangle 2"/>
          <p:cNvSpPr>
            <a:spLocks noGrp="1" noChangeArrowheads="1"/>
          </p:cNvSpPr>
          <p:nvPr>
            <p:ph type="title"/>
          </p:nvPr>
        </p:nvSpPr>
        <p:spPr/>
        <p:txBody>
          <a:bodyPr/>
          <a:lstStyle/>
          <a:p>
            <a:r>
              <a:rPr lang="en-US">
                <a:latin typeface="Arial" charset="0"/>
              </a:rPr>
              <a:t>Requirements Elicitation Activities</a:t>
            </a:r>
          </a:p>
        </p:txBody>
      </p:sp>
      <p:sp>
        <p:nvSpPr>
          <p:cNvPr id="147460" name="Rectangle 3"/>
          <p:cNvSpPr>
            <a:spLocks noGrp="1" noChangeArrowheads="1"/>
          </p:cNvSpPr>
          <p:nvPr>
            <p:ph type="body" idx="1"/>
          </p:nvPr>
        </p:nvSpPr>
        <p:spPr/>
        <p:txBody>
          <a:bodyPr/>
          <a:lstStyle/>
          <a:p>
            <a:pPr marL="288925" indent="-288925">
              <a:buFontTx/>
              <a:buAutoNum type="arabicPeriod"/>
            </a:pPr>
            <a:r>
              <a:rPr lang="en-US">
                <a:latin typeface="Arial" charset="0"/>
              </a:rPr>
              <a:t>Identify actors</a:t>
            </a:r>
          </a:p>
          <a:p>
            <a:pPr marL="692150" lvl="1" indent="-231775">
              <a:buFontTx/>
              <a:buChar char="•"/>
            </a:pPr>
            <a:r>
              <a:rPr lang="en-US">
                <a:latin typeface="Arial" charset="0"/>
              </a:rPr>
              <a:t>Identify the different types of users of the future system</a:t>
            </a:r>
          </a:p>
          <a:p>
            <a:pPr marL="288925" indent="-288925">
              <a:buFontTx/>
              <a:buAutoNum type="arabicPeriod"/>
            </a:pPr>
            <a:r>
              <a:rPr lang="en-US">
                <a:latin typeface="Arial" charset="0"/>
              </a:rPr>
              <a:t>Identify scenarios</a:t>
            </a:r>
          </a:p>
          <a:p>
            <a:pPr marL="692150" lvl="1" indent="-231775">
              <a:buFontTx/>
              <a:buChar char="•"/>
            </a:pPr>
            <a:r>
              <a:rPr lang="en-US">
                <a:latin typeface="Arial" charset="0"/>
              </a:rPr>
              <a:t>Identify scenarios for typical functionalities</a:t>
            </a:r>
          </a:p>
          <a:p>
            <a:pPr marL="288925" indent="-288925">
              <a:buFontTx/>
              <a:buAutoNum type="arabicPeriod"/>
            </a:pPr>
            <a:r>
              <a:rPr lang="en-US">
                <a:latin typeface="Arial" charset="0"/>
              </a:rPr>
              <a:t>Identify use cases</a:t>
            </a:r>
          </a:p>
          <a:p>
            <a:pPr marL="692150" lvl="1" indent="-231775">
              <a:buFontTx/>
              <a:buChar char="•"/>
            </a:pPr>
            <a:r>
              <a:rPr lang="en-US">
                <a:latin typeface="Arial" charset="0"/>
              </a:rPr>
              <a:t>Abstract scenarios into use cases</a:t>
            </a:r>
          </a:p>
          <a:p>
            <a:pPr marL="288925" indent="-288925">
              <a:buFontTx/>
              <a:buAutoNum type="arabicPeriod"/>
            </a:pPr>
            <a:r>
              <a:rPr lang="en-US">
                <a:latin typeface="Arial" charset="0"/>
              </a:rPr>
              <a:t>Identify nonfunctional requirements</a:t>
            </a:r>
          </a:p>
          <a:p>
            <a:pPr marL="692150" lvl="1" indent="-231775">
              <a:buFontTx/>
              <a:buChar char="•"/>
            </a:pPr>
            <a:r>
              <a:rPr lang="en-US">
                <a:latin typeface="Arial" charset="0"/>
              </a:rPr>
              <a:t>Identify aspects visible to the user but not directly related to functionalities</a:t>
            </a:r>
          </a:p>
          <a:p>
            <a:pPr marL="288925" indent="-288925">
              <a:buFontTx/>
              <a:buAutoNum type="arabicPeriod"/>
            </a:pPr>
            <a:r>
              <a:rPr lang="en-US">
                <a:latin typeface="Arial" charset="0"/>
              </a:rPr>
              <a:t>Refine use cases</a:t>
            </a:r>
          </a:p>
          <a:p>
            <a:pPr marL="692150" lvl="1" indent="-231775">
              <a:buFontTx/>
              <a:buChar char="•"/>
            </a:pPr>
            <a:r>
              <a:rPr lang="en-US">
                <a:latin typeface="Arial" charset="0"/>
              </a:rPr>
              <a:t>Is the system specification complete (e.g., exceptional conditions)</a:t>
            </a:r>
          </a:p>
          <a:p>
            <a:pPr marL="288925" indent="-288925">
              <a:buFontTx/>
              <a:buAutoNum type="arabicPeriod"/>
            </a:pPr>
            <a:r>
              <a:rPr lang="en-US">
                <a:latin typeface="Arial" charset="0"/>
              </a:rPr>
              <a:t>Identify relationships among use cases</a:t>
            </a:r>
          </a:p>
          <a:p>
            <a:pPr marL="692150" lvl="1" indent="-231775">
              <a:buFontTx/>
              <a:buChar char="•"/>
            </a:pPr>
            <a:r>
              <a:rPr lang="en-US">
                <a:latin typeface="Arial" charset="0"/>
              </a:rPr>
              <a:t>Consolidate the use case model by eliminating redundancies</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Footer Placeholder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a:latin typeface="Arial" charset="0"/>
              </a:rPr>
              <a:t>SYSC-3120 — Software Requirements Engineering</a:t>
            </a:r>
          </a:p>
        </p:txBody>
      </p:sp>
      <p:sp>
        <p:nvSpPr>
          <p:cNvPr id="149506"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08663048-CDA1-D446-8E06-DB8EF7E84A60}" type="slidenum">
              <a:rPr lang="en-US" sz="1200">
                <a:latin typeface="Arial" charset="0"/>
              </a:rPr>
              <a:pPr/>
              <a:t>75</a:t>
            </a:fld>
            <a:endParaRPr lang="en-US" sz="1200">
              <a:latin typeface="Arial" charset="0"/>
            </a:endParaRPr>
          </a:p>
        </p:txBody>
      </p:sp>
      <p:sp>
        <p:nvSpPr>
          <p:cNvPr id="149507" name="Rectangle 2"/>
          <p:cNvSpPr>
            <a:spLocks noGrp="1" noChangeArrowheads="1"/>
          </p:cNvSpPr>
          <p:nvPr>
            <p:ph type="title"/>
          </p:nvPr>
        </p:nvSpPr>
        <p:spPr/>
        <p:txBody>
          <a:bodyPr/>
          <a:lstStyle/>
          <a:p>
            <a:r>
              <a:rPr lang="en-US">
                <a:latin typeface="Arial" charset="0"/>
              </a:rPr>
              <a:t>1. Identify Actors</a:t>
            </a:r>
          </a:p>
        </p:txBody>
      </p:sp>
      <p:sp>
        <p:nvSpPr>
          <p:cNvPr id="149508" name="Rectangle 3"/>
          <p:cNvSpPr>
            <a:spLocks noGrp="1" noChangeArrowheads="1"/>
          </p:cNvSpPr>
          <p:nvPr>
            <p:ph type="body" idx="1"/>
          </p:nvPr>
        </p:nvSpPr>
        <p:spPr/>
        <p:txBody>
          <a:bodyPr/>
          <a:lstStyle/>
          <a:p>
            <a:r>
              <a:rPr lang="en-US" dirty="0">
                <a:latin typeface="Arial" charset="0"/>
              </a:rPr>
              <a:t>Can be human or external system, device</a:t>
            </a:r>
          </a:p>
          <a:p>
            <a:r>
              <a:rPr lang="en-US" dirty="0">
                <a:latin typeface="Arial" charset="0"/>
              </a:rPr>
              <a:t>Define system boundaries</a:t>
            </a:r>
          </a:p>
          <a:p>
            <a:r>
              <a:rPr lang="en-US" dirty="0">
                <a:latin typeface="Arial" charset="0"/>
              </a:rPr>
              <a:t>Find all </a:t>
            </a:r>
            <a:r>
              <a:rPr lang="en-US" dirty="0" smtClean="0">
                <a:latin typeface="Arial" charset="0"/>
              </a:rPr>
              <a:t>stakeholders</a:t>
            </a:r>
            <a:endParaRPr lang="en-US" dirty="0">
              <a:latin typeface="Arial" charset="0"/>
            </a:endParaRPr>
          </a:p>
          <a:p>
            <a:r>
              <a:rPr lang="en-US" dirty="0">
                <a:latin typeface="Arial" charset="0"/>
              </a:rPr>
              <a:t>May correspond to roles in an organization</a:t>
            </a:r>
          </a:p>
          <a:p>
            <a:r>
              <a:rPr lang="en-US" dirty="0">
                <a:latin typeface="Arial" charset="0"/>
              </a:rPr>
              <a:t>Need to differentiate roles only when they access different functionality</a:t>
            </a:r>
          </a:p>
          <a:p>
            <a:r>
              <a:rPr lang="en-US" dirty="0">
                <a:latin typeface="Arial" charset="0"/>
              </a:rPr>
              <a:t>Classes of functionality</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Footer Placeholder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a:latin typeface="Arial" charset="0"/>
              </a:rPr>
              <a:t>SYSC-3120 — Software Requirements Engineering</a:t>
            </a:r>
          </a:p>
        </p:txBody>
      </p:sp>
      <p:sp>
        <p:nvSpPr>
          <p:cNvPr id="151554"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4D32DFC4-19BE-5A4A-92B7-BC1D1FCD1F0C}" type="slidenum">
              <a:rPr lang="en-US" sz="1200">
                <a:latin typeface="Arial" charset="0"/>
              </a:rPr>
              <a:pPr/>
              <a:t>76</a:t>
            </a:fld>
            <a:endParaRPr lang="en-US" sz="1200">
              <a:latin typeface="Arial" charset="0"/>
            </a:endParaRPr>
          </a:p>
        </p:txBody>
      </p:sp>
      <p:sp>
        <p:nvSpPr>
          <p:cNvPr id="151555" name="Rectangle 2"/>
          <p:cNvSpPr>
            <a:spLocks noGrp="1" noChangeArrowheads="1"/>
          </p:cNvSpPr>
          <p:nvPr>
            <p:ph type="title"/>
          </p:nvPr>
        </p:nvSpPr>
        <p:spPr/>
        <p:txBody>
          <a:bodyPr/>
          <a:lstStyle/>
          <a:p>
            <a:r>
              <a:rPr lang="en-US">
                <a:latin typeface="Arial" charset="0"/>
              </a:rPr>
              <a:t>Questions to Ask</a:t>
            </a:r>
          </a:p>
        </p:txBody>
      </p:sp>
      <p:sp>
        <p:nvSpPr>
          <p:cNvPr id="151556" name="Rectangle 3"/>
          <p:cNvSpPr>
            <a:spLocks noGrp="1" noChangeArrowheads="1"/>
          </p:cNvSpPr>
          <p:nvPr>
            <p:ph type="body" idx="1"/>
          </p:nvPr>
        </p:nvSpPr>
        <p:spPr/>
        <p:txBody>
          <a:bodyPr/>
          <a:lstStyle/>
          <a:p>
            <a:r>
              <a:rPr lang="en-US">
                <a:latin typeface="Arial" charset="0"/>
              </a:rPr>
              <a:t>Which user groups are supported by the system to perform their work?</a:t>
            </a:r>
          </a:p>
          <a:p>
            <a:r>
              <a:rPr lang="en-US">
                <a:latin typeface="Arial" charset="0"/>
              </a:rPr>
              <a:t>Which user groups execute the system</a:t>
            </a:r>
            <a:r>
              <a:rPr lang="ja-JP" altLang="en-US">
                <a:latin typeface="Arial" charset="0"/>
              </a:rPr>
              <a:t>’</a:t>
            </a:r>
            <a:r>
              <a:rPr lang="en-US" altLang="ja-JP">
                <a:latin typeface="Arial" charset="0"/>
              </a:rPr>
              <a:t>s main functions?</a:t>
            </a:r>
          </a:p>
          <a:p>
            <a:r>
              <a:rPr lang="en-US">
                <a:latin typeface="Arial" charset="0"/>
              </a:rPr>
              <a:t>Which user groups perform secondary functions, such as maintenance and administration?</a:t>
            </a:r>
          </a:p>
          <a:p>
            <a:r>
              <a:rPr lang="en-US">
                <a:latin typeface="Arial" charset="0"/>
              </a:rPr>
              <a:t>Will the system interact with any external hardware or software system?</a:t>
            </a:r>
          </a:p>
          <a:p>
            <a:endParaRPr lang="en-US">
              <a:latin typeface="Arial" charset="0"/>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Footer Placeholder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a:latin typeface="Arial" charset="0"/>
              </a:rPr>
              <a:t>SYSC-3120 — Software Requirements Engineering</a:t>
            </a:r>
          </a:p>
        </p:txBody>
      </p:sp>
      <p:sp>
        <p:nvSpPr>
          <p:cNvPr id="153602"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7098E0F8-04E4-0B40-8120-D4D0F13233E0}" type="slidenum">
              <a:rPr lang="en-US" sz="1200">
                <a:latin typeface="Arial" charset="0"/>
              </a:rPr>
              <a:pPr/>
              <a:t>77</a:t>
            </a:fld>
            <a:endParaRPr lang="en-US" sz="1200">
              <a:latin typeface="Arial" charset="0"/>
            </a:endParaRPr>
          </a:p>
        </p:txBody>
      </p:sp>
      <p:sp>
        <p:nvSpPr>
          <p:cNvPr id="153603" name="Rectangle 2"/>
          <p:cNvSpPr>
            <a:spLocks noGrp="1" noChangeArrowheads="1"/>
          </p:cNvSpPr>
          <p:nvPr>
            <p:ph type="title"/>
          </p:nvPr>
        </p:nvSpPr>
        <p:spPr/>
        <p:txBody>
          <a:bodyPr/>
          <a:lstStyle/>
          <a:p>
            <a:r>
              <a:rPr lang="en-US">
                <a:latin typeface="Arial" charset="0"/>
              </a:rPr>
              <a:t>FRIEND: Accident Management System</a:t>
            </a:r>
          </a:p>
        </p:txBody>
      </p:sp>
      <p:sp>
        <p:nvSpPr>
          <p:cNvPr id="153604" name="Rectangle 3"/>
          <p:cNvSpPr>
            <a:spLocks noGrp="1" noChangeArrowheads="1"/>
          </p:cNvSpPr>
          <p:nvPr>
            <p:ph type="body" idx="1"/>
          </p:nvPr>
        </p:nvSpPr>
        <p:spPr/>
        <p:txBody>
          <a:bodyPr/>
          <a:lstStyle/>
          <a:p>
            <a:pPr>
              <a:lnSpc>
                <a:spcPct val="90000"/>
              </a:lnSpc>
            </a:pPr>
            <a:r>
              <a:rPr lang="en-US">
                <a:latin typeface="Arial" charset="0"/>
              </a:rPr>
              <a:t>It is a distributed information system for managing accidents. It allows  dispatchers and authorities to communicate and allocate resources to an emergency.</a:t>
            </a:r>
          </a:p>
          <a:p>
            <a:pPr>
              <a:lnSpc>
                <a:spcPct val="90000"/>
              </a:lnSpc>
              <a:spcBef>
                <a:spcPct val="500000"/>
              </a:spcBef>
            </a:pPr>
            <a:r>
              <a:rPr lang="en-US">
                <a:latin typeface="Arial" charset="0"/>
              </a:rPr>
              <a:t>Problem: Long list of potential actors</a:t>
            </a:r>
          </a:p>
          <a:p>
            <a:pPr lvl="1">
              <a:lnSpc>
                <a:spcPct val="90000"/>
              </a:lnSpc>
            </a:pPr>
            <a:r>
              <a:rPr lang="en-US">
                <a:latin typeface="Arial" charset="0"/>
              </a:rPr>
              <a:t>Firefighters, police officers, dispatchers, investigators, …</a:t>
            </a:r>
          </a:p>
          <a:p>
            <a:pPr>
              <a:lnSpc>
                <a:spcPct val="90000"/>
              </a:lnSpc>
            </a:pPr>
            <a:r>
              <a:rPr lang="en-US">
                <a:latin typeface="Arial" charset="0"/>
              </a:rPr>
              <a:t>We need to consolidate the list into a small number of actors who are different from the point of view of the system usage</a:t>
            </a:r>
          </a:p>
          <a:p>
            <a:pPr lvl="1">
              <a:lnSpc>
                <a:spcPct val="90000"/>
              </a:lnSpc>
            </a:pPr>
            <a:r>
              <a:rPr lang="en-US">
                <a:latin typeface="Arial" charset="0"/>
              </a:rPr>
              <a:t>A firefighter and a field police officer share the same interface, both involved with a single incident on the field</a:t>
            </a:r>
          </a:p>
          <a:p>
            <a:pPr lvl="1">
              <a:lnSpc>
                <a:spcPct val="90000"/>
              </a:lnSpc>
            </a:pPr>
            <a:r>
              <a:rPr lang="en-US">
                <a:latin typeface="Arial" charset="0"/>
              </a:rPr>
              <a:t>Dispatcher manages multiple concurrent incidents and requires access to more information</a:t>
            </a:r>
          </a:p>
        </p:txBody>
      </p:sp>
      <p:grpSp>
        <p:nvGrpSpPr>
          <p:cNvPr id="153605" name="Group 5"/>
          <p:cNvGrpSpPr>
            <a:grpSpLocks/>
          </p:cNvGrpSpPr>
          <p:nvPr/>
        </p:nvGrpSpPr>
        <p:grpSpPr bwMode="auto">
          <a:xfrm>
            <a:off x="2462213" y="2286000"/>
            <a:ext cx="444500" cy="777875"/>
            <a:chOff x="1542" y="1332"/>
            <a:chExt cx="280" cy="490"/>
          </a:xfrm>
        </p:grpSpPr>
        <p:sp>
          <p:nvSpPr>
            <p:cNvPr id="153620" name="Freeform 6"/>
            <p:cNvSpPr>
              <a:spLocks/>
            </p:cNvSpPr>
            <p:nvPr/>
          </p:nvSpPr>
          <p:spPr bwMode="auto">
            <a:xfrm>
              <a:off x="1542" y="1444"/>
              <a:ext cx="140" cy="378"/>
            </a:xfrm>
            <a:custGeom>
              <a:avLst/>
              <a:gdLst>
                <a:gd name="T0" fmla="*/ 140 w 140"/>
                <a:gd name="T1" fmla="*/ 0 h 378"/>
                <a:gd name="T2" fmla="*/ 140 w 140"/>
                <a:gd name="T3" fmla="*/ 238 h 378"/>
                <a:gd name="T4" fmla="*/ 0 w 140"/>
                <a:gd name="T5" fmla="*/ 378 h 378"/>
                <a:gd name="T6" fmla="*/ 0 60000 65536"/>
                <a:gd name="T7" fmla="*/ 0 60000 65536"/>
                <a:gd name="T8" fmla="*/ 0 60000 65536"/>
                <a:gd name="T9" fmla="*/ 0 w 140"/>
                <a:gd name="T10" fmla="*/ 0 h 378"/>
                <a:gd name="T11" fmla="*/ 140 w 140"/>
                <a:gd name="T12" fmla="*/ 378 h 378"/>
              </a:gdLst>
              <a:ahLst/>
              <a:cxnLst>
                <a:cxn ang="T6">
                  <a:pos x="T0" y="T1"/>
                </a:cxn>
                <a:cxn ang="T7">
                  <a:pos x="T2" y="T3"/>
                </a:cxn>
                <a:cxn ang="T8">
                  <a:pos x="T4" y="T5"/>
                </a:cxn>
              </a:cxnLst>
              <a:rect l="T9" t="T10" r="T11" b="T12"/>
              <a:pathLst>
                <a:path w="140" h="378">
                  <a:moveTo>
                    <a:pt x="140" y="0"/>
                  </a:moveTo>
                  <a:lnTo>
                    <a:pt x="140" y="238"/>
                  </a:lnTo>
                  <a:lnTo>
                    <a:pt x="0" y="378"/>
                  </a:lnTo>
                </a:path>
              </a:pathLst>
            </a:custGeom>
            <a:noFill/>
            <a:ln w="222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53621" name="Line 7"/>
            <p:cNvSpPr>
              <a:spLocks noChangeShapeType="1"/>
            </p:cNvSpPr>
            <p:nvPr/>
          </p:nvSpPr>
          <p:spPr bwMode="auto">
            <a:xfrm>
              <a:off x="1682" y="1682"/>
              <a:ext cx="140" cy="14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3622" name="Line 8"/>
            <p:cNvSpPr>
              <a:spLocks noChangeShapeType="1"/>
            </p:cNvSpPr>
            <p:nvPr/>
          </p:nvSpPr>
          <p:spPr bwMode="auto">
            <a:xfrm>
              <a:off x="1542" y="1542"/>
              <a:ext cx="280" cy="1"/>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3623" name="Oval 9"/>
            <p:cNvSpPr>
              <a:spLocks noChangeArrowheads="1"/>
            </p:cNvSpPr>
            <p:nvPr/>
          </p:nvSpPr>
          <p:spPr bwMode="auto">
            <a:xfrm>
              <a:off x="1612" y="1332"/>
              <a:ext cx="140" cy="140"/>
            </a:xfrm>
            <a:prstGeom prst="ellipse">
              <a:avLst/>
            </a:prstGeom>
            <a:solidFill>
              <a:srgbClr val="FFFFFF"/>
            </a:solidFill>
            <a:ln w="22225">
              <a:solidFill>
                <a:srgbClr val="000000"/>
              </a:solidFill>
              <a:round/>
              <a:headEnd/>
              <a:tailEnd/>
            </a:ln>
          </p:spPr>
          <p:txBody>
            <a:bodyPr/>
            <a:lstStyle/>
            <a:p>
              <a:endParaRPr lang="en-US"/>
            </a:p>
          </p:txBody>
        </p:sp>
      </p:grpSp>
      <p:sp>
        <p:nvSpPr>
          <p:cNvPr id="153606" name="Rectangle 10"/>
          <p:cNvSpPr>
            <a:spLocks noChangeArrowheads="1"/>
          </p:cNvSpPr>
          <p:nvPr/>
        </p:nvSpPr>
        <p:spPr bwMode="auto">
          <a:xfrm>
            <a:off x="1951038" y="3141663"/>
            <a:ext cx="146367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FieldOfficer</a:t>
            </a:r>
            <a:endParaRPr lang="en-US" sz="1600">
              <a:latin typeface="Courier New" charset="0"/>
            </a:endParaRPr>
          </a:p>
        </p:txBody>
      </p:sp>
      <p:grpSp>
        <p:nvGrpSpPr>
          <p:cNvPr id="153607" name="Group 11"/>
          <p:cNvGrpSpPr>
            <a:grpSpLocks/>
          </p:cNvGrpSpPr>
          <p:nvPr/>
        </p:nvGrpSpPr>
        <p:grpSpPr bwMode="auto">
          <a:xfrm>
            <a:off x="6359525" y="2286000"/>
            <a:ext cx="444500" cy="777875"/>
            <a:chOff x="4008" y="1332"/>
            <a:chExt cx="280" cy="490"/>
          </a:xfrm>
        </p:grpSpPr>
        <p:sp>
          <p:nvSpPr>
            <p:cNvPr id="153616" name="Freeform 12"/>
            <p:cNvSpPr>
              <a:spLocks/>
            </p:cNvSpPr>
            <p:nvPr/>
          </p:nvSpPr>
          <p:spPr bwMode="auto">
            <a:xfrm>
              <a:off x="4008" y="1444"/>
              <a:ext cx="140" cy="378"/>
            </a:xfrm>
            <a:custGeom>
              <a:avLst/>
              <a:gdLst>
                <a:gd name="T0" fmla="*/ 140 w 140"/>
                <a:gd name="T1" fmla="*/ 0 h 378"/>
                <a:gd name="T2" fmla="*/ 140 w 140"/>
                <a:gd name="T3" fmla="*/ 238 h 378"/>
                <a:gd name="T4" fmla="*/ 0 w 140"/>
                <a:gd name="T5" fmla="*/ 378 h 378"/>
                <a:gd name="T6" fmla="*/ 0 60000 65536"/>
                <a:gd name="T7" fmla="*/ 0 60000 65536"/>
                <a:gd name="T8" fmla="*/ 0 60000 65536"/>
                <a:gd name="T9" fmla="*/ 0 w 140"/>
                <a:gd name="T10" fmla="*/ 0 h 378"/>
                <a:gd name="T11" fmla="*/ 140 w 140"/>
                <a:gd name="T12" fmla="*/ 378 h 378"/>
              </a:gdLst>
              <a:ahLst/>
              <a:cxnLst>
                <a:cxn ang="T6">
                  <a:pos x="T0" y="T1"/>
                </a:cxn>
                <a:cxn ang="T7">
                  <a:pos x="T2" y="T3"/>
                </a:cxn>
                <a:cxn ang="T8">
                  <a:pos x="T4" y="T5"/>
                </a:cxn>
              </a:cxnLst>
              <a:rect l="T9" t="T10" r="T11" b="T12"/>
              <a:pathLst>
                <a:path w="140" h="378">
                  <a:moveTo>
                    <a:pt x="140" y="0"/>
                  </a:moveTo>
                  <a:lnTo>
                    <a:pt x="140" y="238"/>
                  </a:lnTo>
                  <a:lnTo>
                    <a:pt x="0" y="378"/>
                  </a:lnTo>
                </a:path>
              </a:pathLst>
            </a:custGeom>
            <a:noFill/>
            <a:ln w="222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53617" name="Line 13"/>
            <p:cNvSpPr>
              <a:spLocks noChangeShapeType="1"/>
            </p:cNvSpPr>
            <p:nvPr/>
          </p:nvSpPr>
          <p:spPr bwMode="auto">
            <a:xfrm>
              <a:off x="4148" y="1682"/>
              <a:ext cx="140" cy="14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3618" name="Line 14"/>
            <p:cNvSpPr>
              <a:spLocks noChangeShapeType="1"/>
            </p:cNvSpPr>
            <p:nvPr/>
          </p:nvSpPr>
          <p:spPr bwMode="auto">
            <a:xfrm>
              <a:off x="4008" y="1542"/>
              <a:ext cx="280" cy="1"/>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3619" name="Oval 15"/>
            <p:cNvSpPr>
              <a:spLocks noChangeArrowheads="1"/>
            </p:cNvSpPr>
            <p:nvPr/>
          </p:nvSpPr>
          <p:spPr bwMode="auto">
            <a:xfrm>
              <a:off x="4078" y="1332"/>
              <a:ext cx="140" cy="140"/>
            </a:xfrm>
            <a:prstGeom prst="ellipse">
              <a:avLst/>
            </a:prstGeom>
            <a:solidFill>
              <a:srgbClr val="FFFFFF"/>
            </a:solidFill>
            <a:ln w="22225">
              <a:solidFill>
                <a:srgbClr val="000000"/>
              </a:solidFill>
              <a:round/>
              <a:headEnd/>
              <a:tailEnd/>
            </a:ln>
          </p:spPr>
          <p:txBody>
            <a:bodyPr/>
            <a:lstStyle/>
            <a:p>
              <a:endParaRPr lang="en-US"/>
            </a:p>
          </p:txBody>
        </p:sp>
      </p:grpSp>
      <p:sp>
        <p:nvSpPr>
          <p:cNvPr id="153608" name="Rectangle 16"/>
          <p:cNvSpPr>
            <a:spLocks noChangeArrowheads="1"/>
          </p:cNvSpPr>
          <p:nvPr/>
        </p:nvSpPr>
        <p:spPr bwMode="auto">
          <a:xfrm>
            <a:off x="5970588" y="3141663"/>
            <a:ext cx="12192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Dispatcher</a:t>
            </a:r>
            <a:endParaRPr lang="en-US" sz="1600">
              <a:latin typeface="Courier New" charset="0"/>
            </a:endParaRPr>
          </a:p>
        </p:txBody>
      </p:sp>
      <p:grpSp>
        <p:nvGrpSpPr>
          <p:cNvPr id="153609" name="Group 17"/>
          <p:cNvGrpSpPr>
            <a:grpSpLocks/>
          </p:cNvGrpSpPr>
          <p:nvPr/>
        </p:nvGrpSpPr>
        <p:grpSpPr bwMode="auto">
          <a:xfrm>
            <a:off x="4202113" y="2397125"/>
            <a:ext cx="731837" cy="900113"/>
            <a:chOff x="2714" y="1402"/>
            <a:chExt cx="461" cy="567"/>
          </a:xfrm>
        </p:grpSpPr>
        <p:sp>
          <p:nvSpPr>
            <p:cNvPr id="153614" name="Rectangle 18"/>
            <p:cNvSpPr>
              <a:spLocks noChangeArrowheads="1"/>
            </p:cNvSpPr>
            <p:nvPr/>
          </p:nvSpPr>
          <p:spPr bwMode="auto">
            <a:xfrm>
              <a:off x="2763" y="1402"/>
              <a:ext cx="364" cy="350"/>
            </a:xfrm>
            <a:prstGeom prst="rect">
              <a:avLst/>
            </a:prstGeom>
            <a:noFill/>
            <a:ln w="222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53615" name="Rectangle 19"/>
            <p:cNvSpPr>
              <a:spLocks noChangeArrowheads="1"/>
            </p:cNvSpPr>
            <p:nvPr/>
          </p:nvSpPr>
          <p:spPr bwMode="auto">
            <a:xfrm>
              <a:off x="2714" y="1815"/>
              <a:ext cx="461"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FRIEND</a:t>
              </a:r>
              <a:endParaRPr lang="en-US" sz="1600">
                <a:latin typeface="Courier New" charset="0"/>
              </a:endParaRPr>
            </a:p>
          </p:txBody>
        </p:sp>
      </p:grpSp>
      <p:sp>
        <p:nvSpPr>
          <p:cNvPr id="153610" name="Freeform 20"/>
          <p:cNvSpPr>
            <a:spLocks/>
          </p:cNvSpPr>
          <p:nvPr/>
        </p:nvSpPr>
        <p:spPr bwMode="auto">
          <a:xfrm>
            <a:off x="3902075" y="2730500"/>
            <a:ext cx="200025" cy="111125"/>
          </a:xfrm>
          <a:custGeom>
            <a:avLst/>
            <a:gdLst>
              <a:gd name="T0" fmla="*/ 0 w 126"/>
              <a:gd name="T1" fmla="*/ 2147483647 h 70"/>
              <a:gd name="T2" fmla="*/ 0 w 126"/>
              <a:gd name="T3" fmla="*/ 0 h 70"/>
              <a:gd name="T4" fmla="*/ 2147483647 w 126"/>
              <a:gd name="T5" fmla="*/ 2147483647 h 70"/>
              <a:gd name="T6" fmla="*/ 0 w 126"/>
              <a:gd name="T7" fmla="*/ 2147483647 h 70"/>
              <a:gd name="T8" fmla="*/ 0 w 126"/>
              <a:gd name="T9" fmla="*/ 2147483647 h 70"/>
              <a:gd name="T10" fmla="*/ 0 60000 65536"/>
              <a:gd name="T11" fmla="*/ 0 60000 65536"/>
              <a:gd name="T12" fmla="*/ 0 60000 65536"/>
              <a:gd name="T13" fmla="*/ 0 60000 65536"/>
              <a:gd name="T14" fmla="*/ 0 60000 65536"/>
              <a:gd name="T15" fmla="*/ 0 w 126"/>
              <a:gd name="T16" fmla="*/ 0 h 70"/>
              <a:gd name="T17" fmla="*/ 126 w 126"/>
              <a:gd name="T18" fmla="*/ 70 h 70"/>
            </a:gdLst>
            <a:ahLst/>
            <a:cxnLst>
              <a:cxn ang="T10">
                <a:pos x="T0" y="T1"/>
              </a:cxn>
              <a:cxn ang="T11">
                <a:pos x="T2" y="T3"/>
              </a:cxn>
              <a:cxn ang="T12">
                <a:pos x="T4" y="T5"/>
              </a:cxn>
              <a:cxn ang="T13">
                <a:pos x="T6" y="T7"/>
              </a:cxn>
              <a:cxn ang="T14">
                <a:pos x="T8" y="T9"/>
              </a:cxn>
            </a:cxnLst>
            <a:rect l="T15" t="T16" r="T17" b="T18"/>
            <a:pathLst>
              <a:path w="126" h="70">
                <a:moveTo>
                  <a:pt x="0" y="42"/>
                </a:moveTo>
                <a:lnTo>
                  <a:pt x="0" y="0"/>
                </a:lnTo>
                <a:lnTo>
                  <a:pt x="126" y="42"/>
                </a:lnTo>
                <a:lnTo>
                  <a:pt x="0" y="70"/>
                </a:lnTo>
                <a:lnTo>
                  <a:pt x="0" y="42"/>
                </a:lnTo>
                <a:close/>
              </a:path>
            </a:pathLst>
          </a:custGeom>
          <a:solidFill>
            <a:srgbClr val="000000"/>
          </a:solidFill>
          <a:ln w="22225">
            <a:solidFill>
              <a:srgbClr val="000000"/>
            </a:solidFill>
            <a:round/>
            <a:headEnd/>
            <a:tailEnd/>
          </a:ln>
        </p:spPr>
        <p:txBody>
          <a:bodyPr/>
          <a:lstStyle/>
          <a:p>
            <a:endParaRPr lang="en-US"/>
          </a:p>
        </p:txBody>
      </p:sp>
      <p:sp>
        <p:nvSpPr>
          <p:cNvPr id="153611" name="Line 21"/>
          <p:cNvSpPr>
            <a:spLocks noChangeShapeType="1"/>
          </p:cNvSpPr>
          <p:nvPr/>
        </p:nvSpPr>
        <p:spPr bwMode="auto">
          <a:xfrm>
            <a:off x="3100388" y="2797175"/>
            <a:ext cx="779462" cy="1588"/>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3612" name="Freeform 22"/>
          <p:cNvSpPr>
            <a:spLocks/>
          </p:cNvSpPr>
          <p:nvPr/>
        </p:nvSpPr>
        <p:spPr bwMode="auto">
          <a:xfrm>
            <a:off x="5057775" y="2730500"/>
            <a:ext cx="200025" cy="111125"/>
          </a:xfrm>
          <a:custGeom>
            <a:avLst/>
            <a:gdLst>
              <a:gd name="T0" fmla="*/ 2147483647 w 126"/>
              <a:gd name="T1" fmla="*/ 2147483647 h 70"/>
              <a:gd name="T2" fmla="*/ 2147483647 w 126"/>
              <a:gd name="T3" fmla="*/ 2147483647 h 70"/>
              <a:gd name="T4" fmla="*/ 0 w 126"/>
              <a:gd name="T5" fmla="*/ 2147483647 h 70"/>
              <a:gd name="T6" fmla="*/ 2147483647 w 126"/>
              <a:gd name="T7" fmla="*/ 0 h 70"/>
              <a:gd name="T8" fmla="*/ 2147483647 w 126"/>
              <a:gd name="T9" fmla="*/ 2147483647 h 70"/>
              <a:gd name="T10" fmla="*/ 0 60000 65536"/>
              <a:gd name="T11" fmla="*/ 0 60000 65536"/>
              <a:gd name="T12" fmla="*/ 0 60000 65536"/>
              <a:gd name="T13" fmla="*/ 0 60000 65536"/>
              <a:gd name="T14" fmla="*/ 0 60000 65536"/>
              <a:gd name="T15" fmla="*/ 0 w 126"/>
              <a:gd name="T16" fmla="*/ 0 h 70"/>
              <a:gd name="T17" fmla="*/ 126 w 126"/>
              <a:gd name="T18" fmla="*/ 70 h 70"/>
            </a:gdLst>
            <a:ahLst/>
            <a:cxnLst>
              <a:cxn ang="T10">
                <a:pos x="T0" y="T1"/>
              </a:cxn>
              <a:cxn ang="T11">
                <a:pos x="T2" y="T3"/>
              </a:cxn>
              <a:cxn ang="T12">
                <a:pos x="T4" y="T5"/>
              </a:cxn>
              <a:cxn ang="T13">
                <a:pos x="T6" y="T7"/>
              </a:cxn>
              <a:cxn ang="T14">
                <a:pos x="T8" y="T9"/>
              </a:cxn>
            </a:cxnLst>
            <a:rect l="T15" t="T16" r="T17" b="T18"/>
            <a:pathLst>
              <a:path w="126" h="70">
                <a:moveTo>
                  <a:pt x="126" y="42"/>
                </a:moveTo>
                <a:lnTo>
                  <a:pt x="126" y="70"/>
                </a:lnTo>
                <a:lnTo>
                  <a:pt x="0" y="42"/>
                </a:lnTo>
                <a:lnTo>
                  <a:pt x="126" y="0"/>
                </a:lnTo>
                <a:lnTo>
                  <a:pt x="126" y="42"/>
                </a:lnTo>
                <a:close/>
              </a:path>
            </a:pathLst>
          </a:custGeom>
          <a:solidFill>
            <a:srgbClr val="000000"/>
          </a:solidFill>
          <a:ln w="22225">
            <a:solidFill>
              <a:srgbClr val="000000"/>
            </a:solidFill>
            <a:round/>
            <a:headEnd/>
            <a:tailEnd/>
          </a:ln>
        </p:spPr>
        <p:txBody>
          <a:bodyPr/>
          <a:lstStyle/>
          <a:p>
            <a:endParaRPr lang="en-US"/>
          </a:p>
        </p:txBody>
      </p:sp>
      <p:sp>
        <p:nvSpPr>
          <p:cNvPr id="153613" name="Line 23"/>
          <p:cNvSpPr>
            <a:spLocks noChangeShapeType="1"/>
          </p:cNvSpPr>
          <p:nvPr/>
        </p:nvSpPr>
        <p:spPr bwMode="auto">
          <a:xfrm flipH="1">
            <a:off x="5280025" y="2797175"/>
            <a:ext cx="779463" cy="1588"/>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Footer Placeholder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a:latin typeface="Arial" charset="0"/>
              </a:rPr>
              <a:t>SYSC-3120 — Software Requirements Engineering</a:t>
            </a:r>
          </a:p>
        </p:txBody>
      </p:sp>
      <p:sp>
        <p:nvSpPr>
          <p:cNvPr id="155650"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CC2ED2BB-CBA5-4048-A92C-2DFC1FA605AE}" type="slidenum">
              <a:rPr lang="en-US" sz="1200">
                <a:latin typeface="Arial" charset="0"/>
              </a:rPr>
              <a:pPr/>
              <a:t>78</a:t>
            </a:fld>
            <a:endParaRPr lang="en-US" sz="1200">
              <a:latin typeface="Arial" charset="0"/>
            </a:endParaRPr>
          </a:p>
        </p:txBody>
      </p:sp>
      <p:sp>
        <p:nvSpPr>
          <p:cNvPr id="155651" name="Rectangle 2"/>
          <p:cNvSpPr>
            <a:spLocks noGrp="1" noChangeArrowheads="1"/>
          </p:cNvSpPr>
          <p:nvPr>
            <p:ph type="title"/>
          </p:nvPr>
        </p:nvSpPr>
        <p:spPr/>
        <p:txBody>
          <a:bodyPr/>
          <a:lstStyle/>
          <a:p>
            <a:r>
              <a:rPr lang="en-US">
                <a:latin typeface="Arial" charset="0"/>
              </a:rPr>
              <a:t>2. Identify scenarios</a:t>
            </a:r>
          </a:p>
        </p:txBody>
      </p:sp>
      <p:sp>
        <p:nvSpPr>
          <p:cNvPr id="155652" name="Rectangle 3"/>
          <p:cNvSpPr>
            <a:spLocks noGrp="1" noChangeArrowheads="1"/>
          </p:cNvSpPr>
          <p:nvPr>
            <p:ph type="body" idx="1"/>
          </p:nvPr>
        </p:nvSpPr>
        <p:spPr/>
        <p:txBody>
          <a:bodyPr/>
          <a:lstStyle/>
          <a:p>
            <a:pPr>
              <a:buFontTx/>
              <a:buNone/>
            </a:pPr>
            <a:r>
              <a:rPr lang="en-US">
                <a:latin typeface="Arial" charset="0"/>
              </a:rPr>
              <a:t>Bridging the gap between the user and the developer</a:t>
            </a:r>
          </a:p>
          <a:p>
            <a:r>
              <a:rPr lang="en-US" i="1">
                <a:latin typeface="Arial" charset="0"/>
              </a:rPr>
              <a:t>Scenarios</a:t>
            </a:r>
            <a:r>
              <a:rPr lang="en-US">
                <a:latin typeface="Arial" charset="0"/>
              </a:rPr>
              <a:t>: Example of the use of the system in terms of a series of interactions between an actor and the system </a:t>
            </a:r>
          </a:p>
          <a:p>
            <a:r>
              <a:rPr lang="en-US" i="1">
                <a:latin typeface="Arial" charset="0"/>
              </a:rPr>
              <a:t>Use cases</a:t>
            </a:r>
            <a:r>
              <a:rPr lang="en-US">
                <a:latin typeface="Arial" charset="0"/>
              </a:rPr>
              <a:t>:  Abstraction that describes a class of scenarios (e.g., end user functionalities)</a:t>
            </a:r>
          </a:p>
          <a:p>
            <a:endParaRPr lang="en-US">
              <a:latin typeface="Arial" charset="0"/>
            </a:endParaRPr>
          </a:p>
          <a:p>
            <a:endParaRPr lang="en-US">
              <a:latin typeface="Arial" charset="0"/>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Footer Placeholder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a:latin typeface="Arial" charset="0"/>
              </a:rPr>
              <a:t>SYSC-3120 — Software Requirements Engineering</a:t>
            </a:r>
          </a:p>
        </p:txBody>
      </p:sp>
      <p:sp>
        <p:nvSpPr>
          <p:cNvPr id="157698"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7719512B-CA65-894D-9222-6247057128C9}" type="slidenum">
              <a:rPr lang="en-US" sz="1200">
                <a:latin typeface="Arial" charset="0"/>
              </a:rPr>
              <a:pPr/>
              <a:t>79</a:t>
            </a:fld>
            <a:endParaRPr lang="en-US" sz="1200">
              <a:latin typeface="Arial" charset="0"/>
            </a:endParaRPr>
          </a:p>
        </p:txBody>
      </p:sp>
      <p:sp>
        <p:nvSpPr>
          <p:cNvPr id="157699" name="Rectangle 2"/>
          <p:cNvSpPr>
            <a:spLocks noGrp="1" noChangeArrowheads="1"/>
          </p:cNvSpPr>
          <p:nvPr>
            <p:ph type="title"/>
          </p:nvPr>
        </p:nvSpPr>
        <p:spPr/>
        <p:txBody>
          <a:bodyPr/>
          <a:lstStyle/>
          <a:p>
            <a:r>
              <a:rPr lang="en-US">
                <a:latin typeface="Arial" charset="0"/>
              </a:rPr>
              <a:t>Scenarios</a:t>
            </a:r>
          </a:p>
        </p:txBody>
      </p:sp>
      <p:sp>
        <p:nvSpPr>
          <p:cNvPr id="157700" name="Rectangle 3"/>
          <p:cNvSpPr>
            <a:spLocks noGrp="1" noChangeArrowheads="1"/>
          </p:cNvSpPr>
          <p:nvPr>
            <p:ph type="body" idx="1"/>
          </p:nvPr>
        </p:nvSpPr>
        <p:spPr/>
        <p:txBody>
          <a:bodyPr/>
          <a:lstStyle/>
          <a:p>
            <a:r>
              <a:rPr lang="ja-JP" altLang="en-US">
                <a:latin typeface="Arial" charset="0"/>
              </a:rPr>
              <a:t>“</a:t>
            </a:r>
            <a:r>
              <a:rPr lang="en-US" altLang="ja-JP" dirty="0">
                <a:latin typeface="Arial" charset="0"/>
              </a:rPr>
              <a:t>A narrative description of what people do and experience as they try to make use of computer systems and applications</a:t>
            </a:r>
            <a:r>
              <a:rPr lang="ja-JP" altLang="en-US">
                <a:latin typeface="Arial" charset="0"/>
              </a:rPr>
              <a:t>”</a:t>
            </a:r>
            <a:r>
              <a:rPr lang="en-US" altLang="ja-JP" dirty="0">
                <a:latin typeface="Arial" charset="0"/>
              </a:rPr>
              <a:t> [M. </a:t>
            </a:r>
            <a:r>
              <a:rPr lang="en-US" altLang="ja-JP" dirty="0" err="1">
                <a:latin typeface="Arial" charset="0"/>
              </a:rPr>
              <a:t>Carrol</a:t>
            </a:r>
            <a:r>
              <a:rPr lang="en-US" altLang="ja-JP" dirty="0">
                <a:latin typeface="Arial" charset="0"/>
              </a:rPr>
              <a:t>, Scenario-based Design, Wiley, 1995]</a:t>
            </a:r>
          </a:p>
          <a:p>
            <a:r>
              <a:rPr lang="en-US" dirty="0">
                <a:latin typeface="Arial" charset="0"/>
              </a:rPr>
              <a:t>A concrete, focused, informal description of a single feature of the system used by a single actor. </a:t>
            </a:r>
          </a:p>
          <a:p>
            <a:r>
              <a:rPr lang="en-US" dirty="0">
                <a:latin typeface="Arial" charset="0"/>
              </a:rPr>
              <a:t>Readily understandable by clients and users</a:t>
            </a:r>
          </a:p>
          <a:p>
            <a:pPr>
              <a:spcBef>
                <a:spcPct val="400000"/>
              </a:spcBef>
            </a:pPr>
            <a:r>
              <a:rPr lang="en-US" dirty="0">
                <a:latin typeface="Arial" charset="0"/>
              </a:rPr>
              <a:t>Developers and users write and refine a series of scenarios in order to gain a shared understanding of what the system should be. </a:t>
            </a:r>
          </a:p>
          <a:p>
            <a:pPr lvl="1"/>
            <a:r>
              <a:rPr lang="en-US" dirty="0">
                <a:latin typeface="Arial" charset="0"/>
              </a:rPr>
              <a:t>Iterative process.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Footer Placeholder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a:latin typeface="Arial" charset="0"/>
              </a:rPr>
              <a:t>SYSC-3120 — Software Requirements Engineering</a:t>
            </a:r>
          </a:p>
        </p:txBody>
      </p:sp>
      <p:sp>
        <p:nvSpPr>
          <p:cNvPr id="26626"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1B972812-6CEB-D74D-82C9-FD338F0842A1}" type="slidenum">
              <a:rPr lang="en-US" sz="1200">
                <a:latin typeface="Arial" charset="0"/>
              </a:rPr>
              <a:pPr/>
              <a:t>8</a:t>
            </a:fld>
            <a:endParaRPr lang="en-US" sz="1200">
              <a:latin typeface="Arial" charset="0"/>
            </a:endParaRPr>
          </a:p>
        </p:txBody>
      </p:sp>
      <p:sp>
        <p:nvSpPr>
          <p:cNvPr id="26627" name="Rectangle 2"/>
          <p:cNvSpPr>
            <a:spLocks noGrp="1" noChangeArrowheads="1"/>
          </p:cNvSpPr>
          <p:nvPr>
            <p:ph type="title"/>
          </p:nvPr>
        </p:nvSpPr>
        <p:spPr/>
        <p:txBody>
          <a:bodyPr/>
          <a:lstStyle/>
          <a:p>
            <a:r>
              <a:rPr lang="en-US">
                <a:latin typeface="Arial" charset="0"/>
              </a:rPr>
              <a:t>Surveys</a:t>
            </a:r>
          </a:p>
        </p:txBody>
      </p:sp>
      <p:sp>
        <p:nvSpPr>
          <p:cNvPr id="26628" name="Rectangle 3"/>
          <p:cNvSpPr>
            <a:spLocks noGrp="1" noChangeArrowheads="1"/>
          </p:cNvSpPr>
          <p:nvPr>
            <p:ph type="body" idx="1"/>
          </p:nvPr>
        </p:nvSpPr>
        <p:spPr/>
        <p:txBody>
          <a:bodyPr/>
          <a:lstStyle/>
          <a:p>
            <a:pPr>
              <a:lnSpc>
                <a:spcPct val="90000"/>
              </a:lnSpc>
            </a:pPr>
            <a:r>
              <a:rPr lang="en-US">
                <a:latin typeface="Arial" charset="0"/>
              </a:rPr>
              <a:t>Standish Group surveyed 350 companies, over 8000 projects, in 1994</a:t>
            </a:r>
          </a:p>
          <a:p>
            <a:pPr lvl="1">
              <a:lnSpc>
                <a:spcPct val="90000"/>
              </a:lnSpc>
            </a:pPr>
            <a:r>
              <a:rPr lang="en-US">
                <a:latin typeface="Arial" charset="0"/>
              </a:rPr>
              <a:t>31% cancelled before completed, 9-16% were delivered within cost and budget</a:t>
            </a:r>
          </a:p>
          <a:p>
            <a:pPr lvl="1">
              <a:lnSpc>
                <a:spcPct val="90000"/>
              </a:lnSpc>
            </a:pPr>
            <a:r>
              <a:rPr lang="en-US">
                <a:latin typeface="Arial" charset="0"/>
              </a:rPr>
              <a:t>Causes of failed projects:</a:t>
            </a:r>
          </a:p>
          <a:p>
            <a:pPr lvl="2">
              <a:lnSpc>
                <a:spcPct val="90000"/>
              </a:lnSpc>
            </a:pPr>
            <a:r>
              <a:rPr lang="en-US" sz="1800">
                <a:latin typeface="Arial" charset="0"/>
              </a:rPr>
              <a:t>Incomplete requirements (13%)</a:t>
            </a:r>
          </a:p>
          <a:p>
            <a:pPr lvl="2">
              <a:lnSpc>
                <a:spcPct val="90000"/>
              </a:lnSpc>
            </a:pPr>
            <a:r>
              <a:rPr lang="en-US" sz="1800">
                <a:latin typeface="Arial" charset="0"/>
              </a:rPr>
              <a:t>Changing requirements and specifications (9%)</a:t>
            </a:r>
          </a:p>
          <a:p>
            <a:pPr lvl="2">
              <a:lnSpc>
                <a:spcPct val="90000"/>
              </a:lnSpc>
            </a:pPr>
            <a:r>
              <a:rPr lang="en-US" sz="1800">
                <a:latin typeface="Arial" charset="0"/>
              </a:rPr>
              <a:t>Unrealistic expectations (9%) </a:t>
            </a:r>
          </a:p>
          <a:p>
            <a:pPr lvl="2">
              <a:lnSpc>
                <a:spcPct val="90000"/>
              </a:lnSpc>
            </a:pPr>
            <a:r>
              <a:rPr lang="en-US" sz="1800">
                <a:latin typeface="Arial" charset="0"/>
              </a:rPr>
              <a:t>Lack of user involvement (12%) …</a:t>
            </a:r>
          </a:p>
          <a:p>
            <a:pPr>
              <a:lnSpc>
                <a:spcPct val="90000"/>
              </a:lnSpc>
            </a:pPr>
            <a:r>
              <a:rPr lang="en-US">
                <a:latin typeface="Arial" charset="0"/>
              </a:rPr>
              <a:t>Source: Lutz, 1993, IEEE Int. Symp. On Requirements Engineering</a:t>
            </a:r>
          </a:p>
          <a:p>
            <a:pPr lvl="1">
              <a:lnSpc>
                <a:spcPct val="90000"/>
              </a:lnSpc>
            </a:pPr>
            <a:r>
              <a:rPr lang="en-US">
                <a:latin typeface="Arial" charset="0"/>
              </a:rPr>
              <a:t>NASA Voyager (87 faults) and Galileo (122 faults)</a:t>
            </a:r>
          </a:p>
          <a:p>
            <a:pPr lvl="1">
              <a:lnSpc>
                <a:spcPct val="90000"/>
              </a:lnSpc>
            </a:pPr>
            <a:r>
              <a:rPr lang="en-US">
                <a:latin typeface="Arial" charset="0"/>
              </a:rPr>
              <a:t>Safety-related interface faults overwhelmingly caused by communication errors between development teams (93%, 72%)</a:t>
            </a:r>
          </a:p>
          <a:p>
            <a:pPr lvl="1">
              <a:lnSpc>
                <a:spcPct val="90000"/>
              </a:lnSpc>
            </a:pPr>
            <a:r>
              <a:rPr lang="en-US">
                <a:latin typeface="Arial" charset="0"/>
              </a:rPr>
              <a:t>Functional faults, especially safety-related ones, primarily caused by misunderstanding requirements (62%, 79%)</a:t>
            </a:r>
            <a:endParaRPr lang="en-US" sz="1600">
              <a:latin typeface="Arial" charset="0"/>
            </a:endParaRPr>
          </a:p>
          <a:p>
            <a:pPr>
              <a:lnSpc>
                <a:spcPct val="90000"/>
              </a:lnSpc>
            </a:pPr>
            <a:endParaRPr lang="en-US" sz="1800">
              <a:latin typeface="Arial"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Footer Placeholder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a:latin typeface="Arial" charset="0"/>
              </a:rPr>
              <a:t>SYSC-3120 — Software Requirements Engineering</a:t>
            </a:r>
          </a:p>
        </p:txBody>
      </p:sp>
      <p:sp>
        <p:nvSpPr>
          <p:cNvPr id="158722"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AACB4C5B-A03F-8548-A3CB-1BE7F2948692}" type="slidenum">
              <a:rPr lang="en-US" sz="1200">
                <a:latin typeface="Arial" charset="0"/>
              </a:rPr>
              <a:pPr/>
              <a:t>80</a:t>
            </a:fld>
            <a:endParaRPr lang="en-US" sz="1200">
              <a:latin typeface="Arial" charset="0"/>
            </a:endParaRPr>
          </a:p>
        </p:txBody>
      </p:sp>
      <p:sp>
        <p:nvSpPr>
          <p:cNvPr id="158723" name="Rectangle 2"/>
          <p:cNvSpPr>
            <a:spLocks noGrp="1" noChangeArrowheads="1"/>
          </p:cNvSpPr>
          <p:nvPr>
            <p:ph type="title"/>
          </p:nvPr>
        </p:nvSpPr>
        <p:spPr/>
        <p:txBody>
          <a:bodyPr/>
          <a:lstStyle/>
          <a:p>
            <a:r>
              <a:rPr lang="en-US">
                <a:latin typeface="Arial" charset="0"/>
              </a:rPr>
              <a:t>Heuristics for finding Scenarios</a:t>
            </a:r>
          </a:p>
        </p:txBody>
      </p:sp>
      <p:sp>
        <p:nvSpPr>
          <p:cNvPr id="158724" name="Rectangle 3"/>
          <p:cNvSpPr>
            <a:spLocks noGrp="1" noChangeArrowheads="1"/>
          </p:cNvSpPr>
          <p:nvPr>
            <p:ph type="body" idx="1"/>
          </p:nvPr>
        </p:nvSpPr>
        <p:spPr/>
        <p:txBody>
          <a:bodyPr/>
          <a:lstStyle/>
          <a:p>
            <a:pPr>
              <a:lnSpc>
                <a:spcPct val="90000"/>
              </a:lnSpc>
            </a:pPr>
            <a:r>
              <a:rPr lang="en-US" sz="1800">
                <a:latin typeface="Arial" charset="0"/>
              </a:rPr>
              <a:t>Ask yourself or the client the following questions:</a:t>
            </a:r>
          </a:p>
          <a:p>
            <a:pPr lvl="1">
              <a:lnSpc>
                <a:spcPct val="90000"/>
              </a:lnSpc>
            </a:pPr>
            <a:r>
              <a:rPr lang="en-US">
                <a:latin typeface="Arial" charset="0"/>
              </a:rPr>
              <a:t>What are the primary tasks that the system needs to perform?</a:t>
            </a:r>
          </a:p>
          <a:p>
            <a:pPr lvl="1">
              <a:lnSpc>
                <a:spcPct val="90000"/>
              </a:lnSpc>
            </a:pPr>
            <a:r>
              <a:rPr lang="en-US">
                <a:latin typeface="Arial" charset="0"/>
              </a:rPr>
              <a:t>What data will the actor create, store, change, remove or add in the system?</a:t>
            </a:r>
          </a:p>
          <a:p>
            <a:pPr lvl="1">
              <a:lnSpc>
                <a:spcPct val="90000"/>
              </a:lnSpc>
            </a:pPr>
            <a:r>
              <a:rPr lang="en-US">
                <a:latin typeface="Arial" charset="0"/>
              </a:rPr>
              <a:t>What external changes / events does the system need to know about?</a:t>
            </a:r>
          </a:p>
          <a:p>
            <a:pPr lvl="1">
              <a:lnSpc>
                <a:spcPct val="90000"/>
              </a:lnSpc>
            </a:pPr>
            <a:r>
              <a:rPr lang="en-US">
                <a:latin typeface="Arial" charset="0"/>
              </a:rPr>
              <a:t>What changes or events will the actor of the system need to be informed about?</a:t>
            </a:r>
          </a:p>
          <a:p>
            <a:pPr>
              <a:lnSpc>
                <a:spcPct val="90000"/>
              </a:lnSpc>
              <a:spcBef>
                <a:spcPct val="110000"/>
              </a:spcBef>
            </a:pPr>
            <a:r>
              <a:rPr lang="en-US" sz="1800">
                <a:latin typeface="Arial" charset="0"/>
              </a:rPr>
              <a:t>Insist on </a:t>
            </a:r>
            <a:r>
              <a:rPr lang="en-US" sz="1800" u="sng">
                <a:latin typeface="Arial" charset="0"/>
              </a:rPr>
              <a:t>task observation</a:t>
            </a:r>
            <a:r>
              <a:rPr lang="en-US" sz="1800">
                <a:latin typeface="Arial" charset="0"/>
              </a:rPr>
              <a:t> if a system already exists</a:t>
            </a:r>
          </a:p>
          <a:p>
            <a:pPr lvl="1">
              <a:lnSpc>
                <a:spcPct val="90000"/>
              </a:lnSpc>
            </a:pPr>
            <a:r>
              <a:rPr lang="en-US">
                <a:latin typeface="Arial" charset="0"/>
              </a:rPr>
              <a:t>Ask to speak to the end user, not just to the software contractor</a:t>
            </a:r>
          </a:p>
          <a:p>
            <a:pPr lvl="1">
              <a:lnSpc>
                <a:spcPct val="90000"/>
              </a:lnSpc>
            </a:pPr>
            <a:r>
              <a:rPr lang="en-US">
                <a:latin typeface="Arial" charset="0"/>
              </a:rPr>
              <a:t>Expect resistance and try to overcome it</a:t>
            </a:r>
          </a:p>
          <a:p>
            <a:pPr>
              <a:lnSpc>
                <a:spcPct val="90000"/>
              </a:lnSpc>
              <a:spcBef>
                <a:spcPct val="110000"/>
              </a:spcBef>
            </a:pPr>
            <a:r>
              <a:rPr lang="en-US" sz="1800">
                <a:latin typeface="Arial" charset="0"/>
              </a:rPr>
              <a:t>Sources of information:</a:t>
            </a:r>
          </a:p>
          <a:p>
            <a:pPr lvl="1">
              <a:lnSpc>
                <a:spcPct val="90000"/>
              </a:lnSpc>
            </a:pPr>
            <a:r>
              <a:rPr lang="en-US">
                <a:latin typeface="Arial" charset="0"/>
              </a:rPr>
              <a:t>User manuals of previous systems, procedure manuals, company standards, user and client interviews</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Footer Placeholder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a:latin typeface="Arial" charset="0"/>
              </a:rPr>
              <a:t>SYSC-3120 — Software Requirements Engineering</a:t>
            </a:r>
          </a:p>
        </p:txBody>
      </p:sp>
      <p:sp>
        <p:nvSpPr>
          <p:cNvPr id="160770"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7D0EB18D-5620-EE41-9A80-CF5F32917D56}" type="slidenum">
              <a:rPr lang="en-US" sz="1200">
                <a:latin typeface="Arial" charset="0"/>
              </a:rPr>
              <a:pPr/>
              <a:t>81</a:t>
            </a:fld>
            <a:endParaRPr lang="en-US" sz="1200">
              <a:latin typeface="Arial" charset="0"/>
            </a:endParaRPr>
          </a:p>
        </p:txBody>
      </p:sp>
      <p:sp>
        <p:nvSpPr>
          <p:cNvPr id="160771" name="Rectangle 2"/>
          <p:cNvSpPr>
            <a:spLocks noGrp="1" noChangeArrowheads="1"/>
          </p:cNvSpPr>
          <p:nvPr>
            <p:ph type="title"/>
          </p:nvPr>
        </p:nvSpPr>
        <p:spPr/>
        <p:txBody>
          <a:bodyPr/>
          <a:lstStyle/>
          <a:p>
            <a:r>
              <a:rPr lang="en-US">
                <a:latin typeface="Arial" charset="0"/>
              </a:rPr>
              <a:t>FRIEND Scenario: Warehouse on Fire</a:t>
            </a:r>
          </a:p>
        </p:txBody>
      </p:sp>
      <p:sp>
        <p:nvSpPr>
          <p:cNvPr id="160772" name="Rectangle 3"/>
          <p:cNvSpPr>
            <a:spLocks noGrp="1" noChangeArrowheads="1"/>
          </p:cNvSpPr>
          <p:nvPr>
            <p:ph type="body" idx="1"/>
          </p:nvPr>
        </p:nvSpPr>
        <p:spPr/>
        <p:txBody>
          <a:bodyPr/>
          <a:lstStyle/>
          <a:p>
            <a:pPr>
              <a:lnSpc>
                <a:spcPct val="90000"/>
              </a:lnSpc>
            </a:pPr>
            <a:r>
              <a:rPr lang="en-US" sz="1800">
                <a:latin typeface="Arial" charset="0"/>
              </a:rPr>
              <a:t>Scenario: </a:t>
            </a:r>
          </a:p>
          <a:p>
            <a:pPr lvl="1">
              <a:lnSpc>
                <a:spcPct val="90000"/>
              </a:lnSpc>
            </a:pPr>
            <a:r>
              <a:rPr lang="en-US" sz="1600">
                <a:latin typeface="Arial" charset="0"/>
              </a:rPr>
              <a:t>A fire is detected in a warehouse; two field officers arrive at the scene and request resources</a:t>
            </a:r>
          </a:p>
          <a:p>
            <a:pPr>
              <a:lnSpc>
                <a:spcPct val="90000"/>
              </a:lnSpc>
            </a:pPr>
            <a:r>
              <a:rPr lang="en-US" sz="1800">
                <a:latin typeface="Arial" charset="0"/>
              </a:rPr>
              <a:t>Source of information: </a:t>
            </a:r>
          </a:p>
          <a:p>
            <a:pPr lvl="1">
              <a:lnSpc>
                <a:spcPct val="90000"/>
              </a:lnSpc>
            </a:pPr>
            <a:r>
              <a:rPr lang="en-US" sz="1600">
                <a:latin typeface="Arial" charset="0"/>
              </a:rPr>
              <a:t>Observation or discussions with actual, future users of the system about how they would use the system (or are using the current system) in certain circumstances</a:t>
            </a:r>
          </a:p>
          <a:p>
            <a:pPr>
              <a:lnSpc>
                <a:spcPct val="90000"/>
              </a:lnSpc>
            </a:pPr>
            <a:r>
              <a:rPr lang="en-US" sz="1800">
                <a:latin typeface="Arial" charset="0"/>
              </a:rPr>
              <a:t>Details:</a:t>
            </a:r>
          </a:p>
          <a:p>
            <a:pPr lvl="1">
              <a:lnSpc>
                <a:spcPct val="90000"/>
              </a:lnSpc>
            </a:pPr>
            <a:r>
              <a:rPr lang="en-US" sz="1600">
                <a:latin typeface="Arial" charset="0"/>
              </a:rPr>
              <a:t>Bob, driving down main street in his patrol car notices smoke coming out of a warehouse. His partner, Alice, reports the emergency from her car.</a:t>
            </a:r>
          </a:p>
          <a:p>
            <a:pPr lvl="1">
              <a:lnSpc>
                <a:spcPct val="90000"/>
              </a:lnSpc>
            </a:pPr>
            <a:r>
              <a:rPr lang="en-US" sz="1600">
                <a:latin typeface="Arial" charset="0"/>
              </a:rPr>
              <a:t>Alice enters the address of the building, a brief description of its location (i.e., north west corner), and an emergency level. In addition to a fire unit, she requests several paramedic units on the scene given that the area appears to be relatively busy. She confirms her input and waits for an acknowledgment.</a:t>
            </a:r>
          </a:p>
          <a:p>
            <a:pPr lvl="1">
              <a:lnSpc>
                <a:spcPct val="90000"/>
              </a:lnSpc>
            </a:pPr>
            <a:r>
              <a:rPr lang="en-US" sz="1600">
                <a:latin typeface="Arial" charset="0"/>
              </a:rPr>
              <a:t>John, the Dispatcher, is alerted to the emergency by a beep of his workstation. He reviews the information submitted by Alice and acknowledges the report. He allocates a fire unit and two paramedic units to the Incident site and sends their estimated arrival time (ETA) to Alice.</a:t>
            </a:r>
          </a:p>
          <a:p>
            <a:pPr lvl="1">
              <a:lnSpc>
                <a:spcPct val="90000"/>
              </a:lnSpc>
            </a:pPr>
            <a:r>
              <a:rPr lang="en-US" sz="1600">
                <a:latin typeface="Arial" charset="0"/>
              </a:rPr>
              <a:t>Alice received the acknowledgment and the ETA.</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Footer Placeholder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a:latin typeface="Arial" charset="0"/>
              </a:rPr>
              <a:t>SYSC-3120 — Software Requirements Engineering</a:t>
            </a:r>
          </a:p>
        </p:txBody>
      </p:sp>
      <p:sp>
        <p:nvSpPr>
          <p:cNvPr id="162818"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5036FC1F-76CC-4846-A84F-FB1ED8D53CDA}" type="slidenum">
              <a:rPr lang="en-US" sz="1200">
                <a:latin typeface="Arial" charset="0"/>
              </a:rPr>
              <a:pPr/>
              <a:t>82</a:t>
            </a:fld>
            <a:endParaRPr lang="en-US" sz="1200">
              <a:latin typeface="Arial" charset="0"/>
            </a:endParaRPr>
          </a:p>
        </p:txBody>
      </p:sp>
      <p:sp>
        <p:nvSpPr>
          <p:cNvPr id="162819" name="Rectangle 2"/>
          <p:cNvSpPr>
            <a:spLocks noGrp="1" noChangeArrowheads="1"/>
          </p:cNvSpPr>
          <p:nvPr>
            <p:ph type="title"/>
          </p:nvPr>
        </p:nvSpPr>
        <p:spPr/>
        <p:txBody>
          <a:bodyPr/>
          <a:lstStyle/>
          <a:p>
            <a:r>
              <a:rPr lang="en-US">
                <a:latin typeface="Arial" charset="0"/>
              </a:rPr>
              <a:t>Observations about Warehouse on Fire Scenario</a:t>
            </a:r>
          </a:p>
        </p:txBody>
      </p:sp>
      <p:sp>
        <p:nvSpPr>
          <p:cNvPr id="162820" name="Rectangle 3"/>
          <p:cNvSpPr>
            <a:spLocks noGrp="1" noChangeArrowheads="1"/>
          </p:cNvSpPr>
          <p:nvPr>
            <p:ph type="body" idx="1"/>
          </p:nvPr>
        </p:nvSpPr>
        <p:spPr/>
        <p:txBody>
          <a:bodyPr/>
          <a:lstStyle/>
          <a:p>
            <a:r>
              <a:rPr lang="en-US">
                <a:latin typeface="Arial" charset="0"/>
              </a:rPr>
              <a:t>Concrete scenario</a:t>
            </a:r>
          </a:p>
          <a:p>
            <a:pPr lvl="1"/>
            <a:r>
              <a:rPr lang="en-US">
                <a:latin typeface="Arial" charset="0"/>
              </a:rPr>
              <a:t>Describes a single instance of reporting a fire incident.</a:t>
            </a:r>
          </a:p>
          <a:p>
            <a:pPr lvl="1"/>
            <a:r>
              <a:rPr lang="en-US">
                <a:latin typeface="Arial" charset="0"/>
              </a:rPr>
              <a:t>Does not describe all possible situations in which a fire can be reported.</a:t>
            </a:r>
          </a:p>
          <a:p>
            <a:r>
              <a:rPr lang="en-US">
                <a:latin typeface="Arial" charset="0"/>
              </a:rPr>
              <a:t>Participating actors</a:t>
            </a:r>
          </a:p>
          <a:p>
            <a:pPr lvl="1"/>
            <a:r>
              <a:rPr lang="en-US">
                <a:latin typeface="Arial" charset="0"/>
              </a:rPr>
              <a:t>Bob, Alice: Field officer (Primary Actor)</a:t>
            </a:r>
          </a:p>
          <a:p>
            <a:pPr lvl="1"/>
            <a:r>
              <a:rPr lang="en-US">
                <a:latin typeface="Arial" charset="0"/>
              </a:rPr>
              <a:t>and  John, Dispatcher (Other stakeholder)</a:t>
            </a:r>
          </a:p>
          <a:p>
            <a:endParaRPr lang="en-US">
              <a:latin typeface="Arial" charset="0"/>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Footer Placeholder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a:latin typeface="Arial" charset="0"/>
              </a:rPr>
              <a:t>SYSC-3120 — Software Requirements Engineering</a:t>
            </a:r>
          </a:p>
        </p:txBody>
      </p:sp>
      <p:sp>
        <p:nvSpPr>
          <p:cNvPr id="164866"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D702E1E4-61B1-FD45-9498-177E23964133}" type="slidenum">
              <a:rPr lang="en-US" sz="1200">
                <a:latin typeface="Arial" charset="0"/>
              </a:rPr>
              <a:pPr/>
              <a:t>83</a:t>
            </a:fld>
            <a:endParaRPr lang="en-US" sz="1200">
              <a:latin typeface="Arial" charset="0"/>
            </a:endParaRPr>
          </a:p>
        </p:txBody>
      </p:sp>
      <p:sp>
        <p:nvSpPr>
          <p:cNvPr id="164867" name="Rectangle 2"/>
          <p:cNvSpPr>
            <a:spLocks noGrp="1" noChangeArrowheads="1"/>
          </p:cNvSpPr>
          <p:nvPr>
            <p:ph type="title"/>
          </p:nvPr>
        </p:nvSpPr>
        <p:spPr/>
        <p:txBody>
          <a:bodyPr/>
          <a:lstStyle/>
          <a:p>
            <a:r>
              <a:rPr lang="en-US">
                <a:latin typeface="Arial" charset="0"/>
              </a:rPr>
              <a:t>FRIEND: Other Scenarios</a:t>
            </a:r>
          </a:p>
        </p:txBody>
      </p:sp>
      <p:sp>
        <p:nvSpPr>
          <p:cNvPr id="164868" name="Rectangle 3"/>
          <p:cNvSpPr>
            <a:spLocks noGrp="1" noChangeArrowheads="1"/>
          </p:cNvSpPr>
          <p:nvPr>
            <p:ph type="body" idx="1"/>
          </p:nvPr>
        </p:nvSpPr>
        <p:spPr/>
        <p:txBody>
          <a:bodyPr/>
          <a:lstStyle/>
          <a:p>
            <a:r>
              <a:rPr lang="en-US" dirty="0" err="1">
                <a:latin typeface="Arial" charset="0"/>
              </a:rPr>
              <a:t>FenderBender</a:t>
            </a:r>
            <a:r>
              <a:rPr lang="en-US" dirty="0">
                <a:latin typeface="Arial" charset="0"/>
              </a:rPr>
              <a:t>: </a:t>
            </a:r>
          </a:p>
          <a:p>
            <a:pPr lvl="1"/>
            <a:r>
              <a:rPr lang="en-US" dirty="0">
                <a:latin typeface="Arial" charset="0"/>
              </a:rPr>
              <a:t>A car accident without casualties occurs on the highway. </a:t>
            </a:r>
          </a:p>
          <a:p>
            <a:pPr lvl="1"/>
            <a:r>
              <a:rPr lang="en-US" dirty="0">
                <a:latin typeface="Arial" charset="0"/>
              </a:rPr>
              <a:t>Police officers document the incident and manage traffic while the damaged vehicles are towed away.</a:t>
            </a:r>
          </a:p>
          <a:p>
            <a:r>
              <a:rPr lang="en-US" dirty="0">
                <a:latin typeface="Arial" charset="0"/>
              </a:rPr>
              <a:t>Earthquake: </a:t>
            </a:r>
          </a:p>
          <a:p>
            <a:pPr lvl="1"/>
            <a:r>
              <a:rPr lang="en-US" dirty="0">
                <a:latin typeface="Arial" charset="0"/>
              </a:rPr>
              <a:t>An unprecedented earthquake seriously damages buildings and roads, spanning multiple accidents and triggering the activation of the statewide emergency operations plan</a:t>
            </a:r>
            <a:r>
              <a:rPr lang="en-US" dirty="0" smtClean="0">
                <a:latin typeface="Arial" charset="0"/>
              </a:rPr>
              <a:t>.</a:t>
            </a:r>
          </a:p>
          <a:p>
            <a:pPr lvl="1"/>
            <a:endParaRPr lang="en-US" dirty="0" smtClean="0">
              <a:latin typeface="Arial" charset="0"/>
            </a:endParaRPr>
          </a:p>
          <a:p>
            <a:pPr>
              <a:buNone/>
            </a:pPr>
            <a:r>
              <a:rPr lang="en-US" dirty="0" smtClean="0">
                <a:latin typeface="Arial" charset="0"/>
              </a:rPr>
              <a:t>Objective of defining scenarios:</a:t>
            </a:r>
          </a:p>
          <a:p>
            <a:pPr lvl="1"/>
            <a:r>
              <a:rPr lang="en-CA" dirty="0" smtClean="0">
                <a:latin typeface="Arial" charset="0"/>
              </a:rPr>
              <a:t>shared understanding of the user work processes that need to be supported </a:t>
            </a:r>
            <a:endParaRPr lang="en-CA" dirty="0" smtClean="0">
              <a:latin typeface="Arial" charset="0"/>
            </a:endParaRPr>
          </a:p>
          <a:p>
            <a:pPr lvl="1"/>
            <a:r>
              <a:rPr lang="en-CA" dirty="0" smtClean="0">
                <a:latin typeface="Arial" charset="0"/>
              </a:rPr>
              <a:t>understanding </a:t>
            </a:r>
            <a:r>
              <a:rPr lang="en-CA" dirty="0" smtClean="0">
                <a:latin typeface="Arial" charset="0"/>
              </a:rPr>
              <a:t>of the scope of the system. </a:t>
            </a:r>
            <a:endParaRPr lang="en-CA" dirty="0" smtClean="0">
              <a:latin typeface="Arial" charset="0"/>
            </a:endParaRPr>
          </a:p>
          <a:p>
            <a:pPr>
              <a:buNone/>
            </a:pPr>
            <a:r>
              <a:rPr lang="en-CA" dirty="0" smtClean="0">
                <a:latin typeface="Arial" charset="0"/>
              </a:rPr>
              <a:t>Next step: Scenarios </a:t>
            </a:r>
            <a:r>
              <a:rPr lang="en-CA" dirty="0" smtClean="0">
                <a:latin typeface="Arial" charset="0"/>
              </a:rPr>
              <a:t>have now to be formalized into use cases</a:t>
            </a:r>
            <a:endParaRPr lang="en-US" dirty="0">
              <a:latin typeface="Arial" charset="0"/>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Footer Placeholder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a:latin typeface="Arial" charset="0"/>
              </a:rPr>
              <a:t>SYSC-3120 — Software Requirements Engineering</a:t>
            </a:r>
          </a:p>
        </p:txBody>
      </p:sp>
      <p:sp>
        <p:nvSpPr>
          <p:cNvPr id="166914"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CD2FCF4F-2EA4-024B-B331-4BF2B5B4D300}" type="slidenum">
              <a:rPr lang="en-US" sz="1200">
                <a:latin typeface="Arial" charset="0"/>
              </a:rPr>
              <a:pPr/>
              <a:t>84</a:t>
            </a:fld>
            <a:endParaRPr lang="en-US" sz="1200">
              <a:latin typeface="Arial" charset="0"/>
            </a:endParaRPr>
          </a:p>
        </p:txBody>
      </p:sp>
      <p:sp>
        <p:nvSpPr>
          <p:cNvPr id="166915" name="Rectangle 2"/>
          <p:cNvSpPr>
            <a:spLocks noGrp="1" noChangeArrowheads="1"/>
          </p:cNvSpPr>
          <p:nvPr>
            <p:ph type="title"/>
          </p:nvPr>
        </p:nvSpPr>
        <p:spPr/>
        <p:txBody>
          <a:bodyPr/>
          <a:lstStyle/>
          <a:p>
            <a:r>
              <a:rPr lang="en-US">
                <a:latin typeface="Arial" charset="0"/>
              </a:rPr>
              <a:t>3. Identify Use Cases</a:t>
            </a:r>
          </a:p>
        </p:txBody>
      </p:sp>
      <p:sp>
        <p:nvSpPr>
          <p:cNvPr id="166916" name="Rectangle 3"/>
          <p:cNvSpPr>
            <a:spLocks noGrp="1" noChangeArrowheads="1"/>
          </p:cNvSpPr>
          <p:nvPr>
            <p:ph type="body" idx="1"/>
          </p:nvPr>
        </p:nvSpPr>
        <p:spPr/>
        <p:txBody>
          <a:bodyPr/>
          <a:lstStyle/>
          <a:p>
            <a:r>
              <a:rPr lang="en-US" dirty="0">
                <a:latin typeface="Arial" charset="0"/>
              </a:rPr>
              <a:t>A scenario is an instance </a:t>
            </a:r>
            <a:r>
              <a:rPr lang="en-US" dirty="0" smtClean="0">
                <a:latin typeface="Arial" charset="0"/>
              </a:rPr>
              <a:t>(or a realization) of </a:t>
            </a:r>
            <a:r>
              <a:rPr lang="en-US" dirty="0">
                <a:latin typeface="Arial" charset="0"/>
              </a:rPr>
              <a:t>a use case</a:t>
            </a:r>
          </a:p>
          <a:p>
            <a:r>
              <a:rPr lang="en-US" dirty="0">
                <a:latin typeface="Arial" charset="0"/>
              </a:rPr>
              <a:t>A use case specifies all possible scenarios for a given piece of functionality</a:t>
            </a:r>
          </a:p>
          <a:p>
            <a:pPr lvl="1"/>
            <a:r>
              <a:rPr lang="en-US" dirty="0">
                <a:latin typeface="Arial" charset="0"/>
              </a:rPr>
              <a:t>Find hints for a use case in the scenario descriptions, e.g., </a:t>
            </a:r>
            <a:r>
              <a:rPr lang="ja-JP" altLang="en-US">
                <a:latin typeface="Arial" charset="0"/>
              </a:rPr>
              <a:t>“</a:t>
            </a:r>
            <a:r>
              <a:rPr lang="en-US" altLang="ja-JP" dirty="0">
                <a:latin typeface="Arial" charset="0"/>
              </a:rPr>
              <a:t>Report Emergency </a:t>
            </a:r>
            <a:r>
              <a:rPr lang="ja-JP" altLang="en-US">
                <a:latin typeface="Arial" charset="0"/>
              </a:rPr>
              <a:t>“</a:t>
            </a:r>
            <a:r>
              <a:rPr lang="en-US" altLang="ja-JP" dirty="0">
                <a:latin typeface="Arial" charset="0"/>
              </a:rPr>
              <a:t> in the first paragraph of the scenario is a candidate for a use case</a:t>
            </a:r>
          </a:p>
          <a:p>
            <a:pPr lvl="1"/>
            <a:r>
              <a:rPr lang="en-US" dirty="0">
                <a:latin typeface="Arial" charset="0"/>
              </a:rPr>
              <a:t>Report Emergency accounts for all possible scenarios, i.e., Warehouse on fire, </a:t>
            </a:r>
            <a:r>
              <a:rPr lang="en-US" dirty="0" err="1">
                <a:latin typeface="Arial" charset="0"/>
              </a:rPr>
              <a:t>FenderBender</a:t>
            </a:r>
            <a:r>
              <a:rPr lang="en-US" dirty="0">
                <a:latin typeface="Arial" charset="0"/>
              </a:rPr>
              <a:t>, Earthquake etc.</a:t>
            </a:r>
          </a:p>
          <a:p>
            <a:r>
              <a:rPr lang="en-US" dirty="0">
                <a:latin typeface="Arial" charset="0"/>
              </a:rPr>
              <a:t>A use case is always initiated by an actor but may interact with other actors as well</a:t>
            </a:r>
          </a:p>
          <a:p>
            <a:r>
              <a:rPr lang="en-US" dirty="0">
                <a:latin typeface="Arial" charset="0"/>
              </a:rPr>
              <a:t>A use case is a complete flow of events through the system</a:t>
            </a:r>
          </a:p>
          <a:p>
            <a:endParaRPr lang="en-US" dirty="0">
              <a:latin typeface="Arial" charset="0"/>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Footer Placeholder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a:latin typeface="Arial" charset="0"/>
              </a:rPr>
              <a:t>SYSC-3120 — Software Requirements Engineering</a:t>
            </a:r>
          </a:p>
        </p:txBody>
      </p:sp>
      <p:sp>
        <p:nvSpPr>
          <p:cNvPr id="168962"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F414390B-031B-A64A-AA3C-77314D8B269D}" type="slidenum">
              <a:rPr lang="en-US" sz="1200">
                <a:latin typeface="Arial" charset="0"/>
              </a:rPr>
              <a:pPr/>
              <a:t>85</a:t>
            </a:fld>
            <a:endParaRPr lang="en-US" sz="1200">
              <a:latin typeface="Arial" charset="0"/>
            </a:endParaRPr>
          </a:p>
        </p:txBody>
      </p:sp>
      <p:sp>
        <p:nvSpPr>
          <p:cNvPr id="168963" name="Rectangle 2"/>
          <p:cNvSpPr>
            <a:spLocks noGrp="1" noChangeArrowheads="1"/>
          </p:cNvSpPr>
          <p:nvPr>
            <p:ph type="title"/>
          </p:nvPr>
        </p:nvSpPr>
        <p:spPr/>
        <p:txBody>
          <a:bodyPr/>
          <a:lstStyle/>
          <a:p>
            <a:r>
              <a:rPr lang="en-US">
                <a:latin typeface="Arial" charset="0"/>
              </a:rPr>
              <a:t>Steps in Formulating a Use Case (I)</a:t>
            </a:r>
          </a:p>
        </p:txBody>
      </p:sp>
      <p:sp>
        <p:nvSpPr>
          <p:cNvPr id="168964" name="Rectangle 3"/>
          <p:cNvSpPr>
            <a:spLocks noGrp="1" noChangeArrowheads="1"/>
          </p:cNvSpPr>
          <p:nvPr>
            <p:ph type="body" idx="1"/>
          </p:nvPr>
        </p:nvSpPr>
        <p:spPr/>
        <p:txBody>
          <a:bodyPr/>
          <a:lstStyle/>
          <a:p>
            <a:r>
              <a:rPr lang="en-US">
                <a:latin typeface="Arial" charset="0"/>
              </a:rPr>
              <a:t>First name the use case</a:t>
            </a:r>
          </a:p>
          <a:p>
            <a:pPr lvl="1"/>
            <a:r>
              <a:rPr lang="en-US">
                <a:latin typeface="Arial" charset="0"/>
              </a:rPr>
              <a:t>Use case name: ReportEmergency	</a:t>
            </a:r>
          </a:p>
          <a:p>
            <a:r>
              <a:rPr lang="en-US">
                <a:latin typeface="Arial" charset="0"/>
              </a:rPr>
              <a:t>Then  find the actors</a:t>
            </a:r>
          </a:p>
          <a:p>
            <a:pPr lvl="1"/>
            <a:r>
              <a:rPr lang="en-US">
                <a:latin typeface="Arial" charset="0"/>
              </a:rPr>
              <a:t>Generalize the concrete names (</a:t>
            </a:r>
            <a:r>
              <a:rPr lang="ja-JP" altLang="en-US">
                <a:latin typeface="Arial" charset="0"/>
              </a:rPr>
              <a:t>“</a:t>
            </a:r>
            <a:r>
              <a:rPr lang="en-US" altLang="ja-JP">
                <a:latin typeface="Arial" charset="0"/>
              </a:rPr>
              <a:t>Bob</a:t>
            </a:r>
            <a:r>
              <a:rPr lang="ja-JP" altLang="en-US">
                <a:latin typeface="Arial" charset="0"/>
              </a:rPr>
              <a:t>”</a:t>
            </a:r>
            <a:r>
              <a:rPr lang="en-US" altLang="ja-JP">
                <a:latin typeface="Arial" charset="0"/>
              </a:rPr>
              <a:t>) to participating actors (</a:t>
            </a:r>
            <a:r>
              <a:rPr lang="ja-JP" altLang="en-US">
                <a:latin typeface="Arial" charset="0"/>
              </a:rPr>
              <a:t>“</a:t>
            </a:r>
            <a:r>
              <a:rPr lang="en-US" altLang="ja-JP">
                <a:latin typeface="Arial" charset="0"/>
              </a:rPr>
              <a:t>Field officer</a:t>
            </a:r>
            <a:r>
              <a:rPr lang="ja-JP" altLang="en-US">
                <a:latin typeface="Arial" charset="0"/>
              </a:rPr>
              <a:t>”</a:t>
            </a:r>
            <a:r>
              <a:rPr lang="en-US" altLang="ja-JP">
                <a:latin typeface="Arial" charset="0"/>
              </a:rPr>
              <a:t>)</a:t>
            </a:r>
            <a:endParaRPr lang="en-US" altLang="ja-JP" sz="2400">
              <a:latin typeface="Arial" charset="0"/>
            </a:endParaRPr>
          </a:p>
          <a:p>
            <a:pPr lvl="1"/>
            <a:r>
              <a:rPr lang="en-US">
                <a:latin typeface="Arial" charset="0"/>
              </a:rPr>
              <a:t>Participating Actors: ReportEmergency</a:t>
            </a:r>
          </a:p>
          <a:p>
            <a:pPr lvl="2"/>
            <a:r>
              <a:rPr lang="en-US">
                <a:latin typeface="Arial" charset="0"/>
              </a:rPr>
              <a:t>Field Officer (Initiator)</a:t>
            </a:r>
          </a:p>
          <a:p>
            <a:pPr lvl="2"/>
            <a:r>
              <a:rPr lang="en-US">
                <a:latin typeface="Arial" charset="0"/>
              </a:rPr>
              <a:t>Dispatcher 	</a:t>
            </a:r>
          </a:p>
          <a:p>
            <a:r>
              <a:rPr lang="en-US">
                <a:latin typeface="Arial" charset="0"/>
              </a:rPr>
              <a:t>Then concentrate on the flow of events</a:t>
            </a:r>
          </a:p>
          <a:p>
            <a:r>
              <a:rPr lang="en-US">
                <a:latin typeface="Arial" charset="0"/>
              </a:rPr>
              <a:t>Pre and post conditions</a:t>
            </a:r>
          </a:p>
          <a:p>
            <a:endParaRPr lang="en-US">
              <a:latin typeface="Arial" charset="0"/>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Footer Placeholder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a:latin typeface="Arial" charset="0"/>
              </a:rPr>
              <a:t>SYSC-3120 — Software Requirements Engineering</a:t>
            </a:r>
          </a:p>
        </p:txBody>
      </p:sp>
      <p:sp>
        <p:nvSpPr>
          <p:cNvPr id="169986"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3FDD93E8-72FB-E543-94F3-E41578093D2C}" type="slidenum">
              <a:rPr lang="en-US" sz="1200">
                <a:latin typeface="Arial" charset="0"/>
              </a:rPr>
              <a:pPr/>
              <a:t>86</a:t>
            </a:fld>
            <a:endParaRPr lang="en-US" sz="1200">
              <a:latin typeface="Arial" charset="0"/>
            </a:endParaRPr>
          </a:p>
        </p:txBody>
      </p:sp>
      <p:sp>
        <p:nvSpPr>
          <p:cNvPr id="169987" name="Rectangle 2"/>
          <p:cNvSpPr>
            <a:spLocks noGrp="1" noChangeArrowheads="1"/>
          </p:cNvSpPr>
          <p:nvPr>
            <p:ph type="title"/>
          </p:nvPr>
        </p:nvSpPr>
        <p:spPr/>
        <p:txBody>
          <a:bodyPr/>
          <a:lstStyle/>
          <a:p>
            <a:r>
              <a:rPr lang="en-US">
                <a:latin typeface="Arial" charset="0"/>
              </a:rPr>
              <a:t>Formulate the Flow of Events</a:t>
            </a:r>
          </a:p>
        </p:txBody>
      </p:sp>
      <p:sp>
        <p:nvSpPr>
          <p:cNvPr id="169988" name="Rectangle 3"/>
          <p:cNvSpPr>
            <a:spLocks noGrp="1" noChangeArrowheads="1"/>
          </p:cNvSpPr>
          <p:nvPr>
            <p:ph type="body" idx="1"/>
          </p:nvPr>
        </p:nvSpPr>
        <p:spPr/>
        <p:txBody>
          <a:bodyPr/>
          <a:lstStyle/>
          <a:p>
            <a:pPr marL="288925" indent="-288925">
              <a:buFontTx/>
              <a:buAutoNum type="arabicPeriod"/>
            </a:pPr>
            <a:r>
              <a:rPr lang="en-US" sz="1800">
                <a:latin typeface="Arial" charset="0"/>
              </a:rPr>
              <a:t>The </a:t>
            </a:r>
            <a:r>
              <a:rPr lang="en-US" sz="1800">
                <a:latin typeface="Courier New" charset="0"/>
              </a:rPr>
              <a:t>FieldOfficer</a:t>
            </a:r>
            <a:r>
              <a:rPr lang="en-US" sz="1800">
                <a:latin typeface="Arial" charset="0"/>
              </a:rPr>
              <a:t> activates the </a:t>
            </a:r>
            <a:r>
              <a:rPr lang="ja-JP" altLang="en-US" sz="1800">
                <a:latin typeface="Arial" charset="0"/>
              </a:rPr>
              <a:t>“</a:t>
            </a:r>
            <a:r>
              <a:rPr lang="en-US" altLang="ja-JP" sz="1800">
                <a:latin typeface="Arial" charset="0"/>
              </a:rPr>
              <a:t>Report Emergency</a:t>
            </a:r>
            <a:r>
              <a:rPr lang="ja-JP" altLang="en-US" sz="1800">
                <a:latin typeface="Arial" charset="0"/>
              </a:rPr>
              <a:t>”</a:t>
            </a:r>
            <a:r>
              <a:rPr lang="en-US" altLang="ja-JP" sz="1800">
                <a:latin typeface="Arial" charset="0"/>
              </a:rPr>
              <a:t> function on her terminal. </a:t>
            </a:r>
          </a:p>
          <a:p>
            <a:pPr marL="288925" indent="-288925">
              <a:spcBef>
                <a:spcPct val="60000"/>
              </a:spcBef>
              <a:buFontTx/>
              <a:buAutoNum type="arabicPeriod"/>
            </a:pPr>
            <a:r>
              <a:rPr lang="en-US" sz="1800">
                <a:latin typeface="Arial" charset="0"/>
              </a:rPr>
              <a:t>FRIEND responds by presenting a form to the officer.</a:t>
            </a:r>
          </a:p>
          <a:p>
            <a:pPr marL="288925" indent="-288925">
              <a:spcBef>
                <a:spcPct val="60000"/>
              </a:spcBef>
              <a:buFontTx/>
              <a:buAutoNum type="arabicPeriod"/>
            </a:pPr>
            <a:r>
              <a:rPr lang="en-US" sz="1800">
                <a:latin typeface="Arial" charset="0"/>
              </a:rPr>
              <a:t>The </a:t>
            </a:r>
            <a:r>
              <a:rPr lang="en-US" sz="1800">
                <a:latin typeface="Courier New" charset="0"/>
              </a:rPr>
              <a:t>FieldOfficer</a:t>
            </a:r>
            <a:r>
              <a:rPr lang="en-US" sz="1800">
                <a:latin typeface="Arial" charset="0"/>
              </a:rPr>
              <a:t> fills the form, by selecting the emergency level, type, location, and brief description of the situation. The </a:t>
            </a:r>
            <a:r>
              <a:rPr lang="en-US" sz="1800">
                <a:latin typeface="Courier New" charset="0"/>
              </a:rPr>
              <a:t>FieldOfficer</a:t>
            </a:r>
            <a:r>
              <a:rPr lang="en-US" sz="1800">
                <a:latin typeface="Arial" charset="0"/>
              </a:rPr>
              <a:t> also describes possible responses to the emergency situation. Once the form is completed, the </a:t>
            </a:r>
            <a:r>
              <a:rPr lang="en-US" sz="1800">
                <a:latin typeface="Courier New" charset="0"/>
              </a:rPr>
              <a:t>FieldOfficer</a:t>
            </a:r>
            <a:r>
              <a:rPr lang="en-US" sz="1800">
                <a:latin typeface="Arial" charset="0"/>
              </a:rPr>
              <a:t> submits the form</a:t>
            </a:r>
          </a:p>
          <a:p>
            <a:pPr marL="288925" indent="-288925">
              <a:spcBef>
                <a:spcPct val="60000"/>
              </a:spcBef>
              <a:buFontTx/>
              <a:buAutoNum type="arabicPeriod"/>
            </a:pPr>
            <a:r>
              <a:rPr lang="en-US" sz="1800">
                <a:latin typeface="Arial" charset="0"/>
              </a:rPr>
              <a:t>FRIEND receives the form and notifies the </a:t>
            </a:r>
            <a:r>
              <a:rPr lang="en-US" sz="1800">
                <a:latin typeface="Courier New" charset="0"/>
              </a:rPr>
              <a:t>Dispatcher</a:t>
            </a:r>
            <a:r>
              <a:rPr lang="en-US" sz="1800">
                <a:latin typeface="Arial" charset="0"/>
              </a:rPr>
              <a:t>.</a:t>
            </a:r>
          </a:p>
          <a:p>
            <a:pPr marL="288925" indent="-288925">
              <a:spcBef>
                <a:spcPct val="60000"/>
              </a:spcBef>
              <a:buFontTx/>
              <a:buAutoNum type="arabicPeriod"/>
            </a:pPr>
            <a:r>
              <a:rPr lang="en-US" sz="1800">
                <a:latin typeface="Arial" charset="0"/>
              </a:rPr>
              <a:t>The </a:t>
            </a:r>
            <a:r>
              <a:rPr lang="en-US" sz="1800">
                <a:latin typeface="Courier New" charset="0"/>
              </a:rPr>
              <a:t>Dispatcher</a:t>
            </a:r>
            <a:r>
              <a:rPr lang="en-US" sz="1800">
                <a:latin typeface="Arial" charset="0"/>
              </a:rPr>
              <a:t> reviews the submitted information and creates an incident in the database by invoking the </a:t>
            </a:r>
            <a:r>
              <a:rPr lang="en-US" sz="1800">
                <a:latin typeface="Courier New" charset="0"/>
              </a:rPr>
              <a:t>OpenIncident</a:t>
            </a:r>
            <a:r>
              <a:rPr lang="en-US" sz="1800">
                <a:latin typeface="Arial" charset="0"/>
              </a:rPr>
              <a:t> use case. The </a:t>
            </a:r>
            <a:r>
              <a:rPr lang="en-US" sz="1800">
                <a:latin typeface="Courier New" charset="0"/>
              </a:rPr>
              <a:t>Dispatcher</a:t>
            </a:r>
            <a:r>
              <a:rPr lang="en-US" sz="1800">
                <a:latin typeface="Arial" charset="0"/>
              </a:rPr>
              <a:t> acknowledges the emergency report and selects a response.</a:t>
            </a:r>
          </a:p>
          <a:p>
            <a:pPr marL="288925" indent="-288925"/>
            <a:endParaRPr lang="en-US">
              <a:latin typeface="Arial" charset="0"/>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Footer Placeholder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a:latin typeface="Arial" charset="0"/>
              </a:rPr>
              <a:t>SYSC-3120 — Software Requirements Engineering</a:t>
            </a:r>
          </a:p>
        </p:txBody>
      </p:sp>
      <p:sp>
        <p:nvSpPr>
          <p:cNvPr id="172034"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005DECE0-DBC9-4A40-8D26-A7935F914BB2}" type="slidenum">
              <a:rPr lang="en-US" sz="1200">
                <a:latin typeface="Arial" charset="0"/>
              </a:rPr>
              <a:pPr/>
              <a:t>87</a:t>
            </a:fld>
            <a:endParaRPr lang="en-US" sz="1200">
              <a:latin typeface="Arial" charset="0"/>
            </a:endParaRPr>
          </a:p>
        </p:txBody>
      </p:sp>
      <p:sp>
        <p:nvSpPr>
          <p:cNvPr id="172035" name="Rectangle 2"/>
          <p:cNvSpPr>
            <a:spLocks noGrp="1" noChangeArrowheads="1"/>
          </p:cNvSpPr>
          <p:nvPr>
            <p:ph type="title"/>
          </p:nvPr>
        </p:nvSpPr>
        <p:spPr/>
        <p:txBody>
          <a:bodyPr/>
          <a:lstStyle/>
          <a:p>
            <a:r>
              <a:rPr lang="en-US">
                <a:latin typeface="Arial" charset="0"/>
              </a:rPr>
              <a:t>Entry and Exit Conditions</a:t>
            </a:r>
          </a:p>
        </p:txBody>
      </p:sp>
      <p:sp>
        <p:nvSpPr>
          <p:cNvPr id="172036" name="Rectangle 3"/>
          <p:cNvSpPr>
            <a:spLocks noGrp="1" noChangeArrowheads="1"/>
          </p:cNvSpPr>
          <p:nvPr>
            <p:ph type="body" idx="1"/>
          </p:nvPr>
        </p:nvSpPr>
        <p:spPr/>
        <p:txBody>
          <a:bodyPr/>
          <a:lstStyle/>
          <a:p>
            <a:r>
              <a:rPr lang="en-US" i="1">
                <a:latin typeface="Arial" charset="0"/>
              </a:rPr>
              <a:t>Precondition:</a:t>
            </a:r>
            <a:r>
              <a:rPr lang="en-US">
                <a:latin typeface="Arial" charset="0"/>
              </a:rPr>
              <a:t> </a:t>
            </a:r>
          </a:p>
          <a:p>
            <a:pPr lvl="1"/>
            <a:r>
              <a:rPr lang="en-US">
                <a:latin typeface="Arial" charset="0"/>
              </a:rPr>
              <a:t>The </a:t>
            </a:r>
            <a:r>
              <a:rPr lang="en-US">
                <a:latin typeface="Courier New" charset="0"/>
              </a:rPr>
              <a:t>FieldOfficer</a:t>
            </a:r>
            <a:r>
              <a:rPr lang="en-US">
                <a:latin typeface="Arial" charset="0"/>
              </a:rPr>
              <a:t> is logged into FRIEND</a:t>
            </a:r>
          </a:p>
          <a:p>
            <a:r>
              <a:rPr lang="en-US" i="1">
                <a:latin typeface="Arial" charset="0"/>
              </a:rPr>
              <a:t>Post-condition:</a:t>
            </a:r>
            <a:r>
              <a:rPr lang="en-US">
                <a:latin typeface="Arial" charset="0"/>
              </a:rPr>
              <a:t> </a:t>
            </a:r>
          </a:p>
          <a:p>
            <a:pPr lvl="1"/>
            <a:r>
              <a:rPr lang="en-US">
                <a:latin typeface="Arial" charset="0"/>
              </a:rPr>
              <a:t>The </a:t>
            </a:r>
            <a:r>
              <a:rPr lang="en-US">
                <a:latin typeface="Courier New" charset="0"/>
              </a:rPr>
              <a:t>FieldOfficer</a:t>
            </a:r>
            <a:r>
              <a:rPr lang="en-US">
                <a:latin typeface="Arial" charset="0"/>
              </a:rPr>
              <a:t> has received an acknowledgement and the selected response from the </a:t>
            </a:r>
            <a:r>
              <a:rPr lang="en-US">
                <a:latin typeface="Courier New" charset="0"/>
              </a:rPr>
              <a:t>Dispatcher</a:t>
            </a:r>
            <a:r>
              <a:rPr lang="en-US">
                <a:latin typeface="Arial" charset="0"/>
              </a:rPr>
              <a:t>, OR</a:t>
            </a:r>
          </a:p>
          <a:p>
            <a:pPr lvl="1"/>
            <a:r>
              <a:rPr lang="en-US">
                <a:latin typeface="Arial" charset="0"/>
              </a:rPr>
              <a:t>The </a:t>
            </a:r>
            <a:r>
              <a:rPr lang="en-US">
                <a:latin typeface="Courier New" charset="0"/>
              </a:rPr>
              <a:t>FieldOfficer</a:t>
            </a:r>
            <a:r>
              <a:rPr lang="en-US">
                <a:latin typeface="Arial" charset="0"/>
              </a:rPr>
              <a:t> has received an explanation indicating why the transaction could not be processed</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Footer Placeholder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a:latin typeface="Arial" charset="0"/>
              </a:rPr>
              <a:t>SYSC-3120 — Software Requirements Engineering</a:t>
            </a:r>
          </a:p>
        </p:txBody>
      </p:sp>
      <p:sp>
        <p:nvSpPr>
          <p:cNvPr id="174082"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C5EB2F0C-5055-884C-8325-411D92AC2C7E}" type="slidenum">
              <a:rPr lang="en-US" sz="1200">
                <a:latin typeface="Arial" charset="0"/>
              </a:rPr>
              <a:pPr/>
              <a:t>88</a:t>
            </a:fld>
            <a:endParaRPr lang="en-US" sz="1200">
              <a:latin typeface="Arial" charset="0"/>
            </a:endParaRPr>
          </a:p>
        </p:txBody>
      </p:sp>
      <p:sp>
        <p:nvSpPr>
          <p:cNvPr id="174083" name="Rectangle 2"/>
          <p:cNvSpPr>
            <a:spLocks noGrp="1" noChangeArrowheads="1"/>
          </p:cNvSpPr>
          <p:nvPr>
            <p:ph type="title"/>
          </p:nvPr>
        </p:nvSpPr>
        <p:spPr/>
        <p:txBody>
          <a:bodyPr/>
          <a:lstStyle/>
          <a:p>
            <a:r>
              <a:rPr lang="en-US">
                <a:latin typeface="Arial" charset="0"/>
              </a:rPr>
              <a:t>Steps in formulating a use case (II)</a:t>
            </a:r>
          </a:p>
        </p:txBody>
      </p:sp>
      <p:sp>
        <p:nvSpPr>
          <p:cNvPr id="174084" name="Rectangle 3"/>
          <p:cNvSpPr>
            <a:spLocks noGrp="1" noChangeArrowheads="1"/>
          </p:cNvSpPr>
          <p:nvPr>
            <p:ph type="body" idx="1"/>
          </p:nvPr>
        </p:nvSpPr>
        <p:spPr/>
        <p:txBody>
          <a:bodyPr/>
          <a:lstStyle/>
          <a:p>
            <a:r>
              <a:rPr lang="en-US">
                <a:latin typeface="Arial" charset="0"/>
              </a:rPr>
              <a:t>Write down the exceptions:</a:t>
            </a:r>
          </a:p>
          <a:p>
            <a:pPr lvl="1"/>
            <a:r>
              <a:rPr lang="en-US">
                <a:latin typeface="Arial" charset="0"/>
              </a:rPr>
              <a:t>The </a:t>
            </a:r>
            <a:r>
              <a:rPr lang="en-US">
                <a:latin typeface="Courier New" charset="0"/>
              </a:rPr>
              <a:t>FieldOfficer</a:t>
            </a:r>
            <a:r>
              <a:rPr lang="en-US">
                <a:latin typeface="Arial" charset="0"/>
              </a:rPr>
              <a:t> is notified immediately if the connection between her terminal and the central is lost.</a:t>
            </a:r>
          </a:p>
          <a:p>
            <a:pPr lvl="1"/>
            <a:r>
              <a:rPr lang="en-US">
                <a:latin typeface="Arial" charset="0"/>
              </a:rPr>
              <a:t>The </a:t>
            </a:r>
            <a:r>
              <a:rPr lang="en-US">
                <a:latin typeface="Courier New" charset="0"/>
              </a:rPr>
              <a:t>Dispatcher</a:t>
            </a:r>
            <a:r>
              <a:rPr lang="en-US">
                <a:latin typeface="Arial" charset="0"/>
              </a:rPr>
              <a:t> is notified immediately if the connection between any logged in </a:t>
            </a:r>
            <a:r>
              <a:rPr lang="en-US">
                <a:latin typeface="Courier New" charset="0"/>
              </a:rPr>
              <a:t>FieldOfficer</a:t>
            </a:r>
            <a:r>
              <a:rPr lang="en-US">
                <a:latin typeface="Arial" charset="0"/>
              </a:rPr>
              <a:t> and the central is lost.</a:t>
            </a:r>
          </a:p>
          <a:p>
            <a:r>
              <a:rPr lang="en-US">
                <a:latin typeface="Arial" charset="0"/>
              </a:rPr>
              <a:t>Identify and write down any quality (NF) requirement:</a:t>
            </a:r>
          </a:p>
          <a:p>
            <a:pPr lvl="1"/>
            <a:r>
              <a:rPr lang="en-US">
                <a:latin typeface="Arial" charset="0"/>
              </a:rPr>
              <a:t>The </a:t>
            </a:r>
            <a:r>
              <a:rPr lang="en-US">
                <a:latin typeface="Courier New" charset="0"/>
              </a:rPr>
              <a:t>FieldOfficer</a:t>
            </a:r>
            <a:r>
              <a:rPr lang="ja-JP" altLang="en-US">
                <a:latin typeface="Arial" charset="0"/>
              </a:rPr>
              <a:t>’</a:t>
            </a:r>
            <a:r>
              <a:rPr lang="en-US" altLang="ja-JP">
                <a:latin typeface="Arial" charset="0"/>
              </a:rPr>
              <a:t>s report is acknowledged within 30 seconds. </a:t>
            </a:r>
          </a:p>
          <a:p>
            <a:pPr lvl="1"/>
            <a:r>
              <a:rPr lang="en-US">
                <a:latin typeface="Arial" charset="0"/>
              </a:rPr>
              <a:t>The selected response arrives no later than 2 minutes after it is sent by the </a:t>
            </a:r>
            <a:r>
              <a:rPr lang="en-US">
                <a:latin typeface="Courier New" charset="0"/>
              </a:rPr>
              <a:t>Dispatcher</a:t>
            </a:r>
            <a:r>
              <a:rPr lang="en-US">
                <a:latin typeface="Arial" charset="0"/>
              </a:rPr>
              <a:t>.</a:t>
            </a:r>
          </a:p>
          <a:p>
            <a:endParaRPr lang="en-US">
              <a:latin typeface="Arial" charset="0"/>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Footer Placeholder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a:latin typeface="Arial" charset="0"/>
              </a:rPr>
              <a:t>SYSC-3120 — Software Requirements Engineering</a:t>
            </a:r>
          </a:p>
        </p:txBody>
      </p:sp>
      <p:sp>
        <p:nvSpPr>
          <p:cNvPr id="175106"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171ECBAC-CED1-F348-BCEB-64B2CD8F06D1}" type="slidenum">
              <a:rPr lang="en-US" sz="1200">
                <a:latin typeface="Arial" charset="0"/>
              </a:rPr>
              <a:pPr/>
              <a:t>89</a:t>
            </a:fld>
            <a:endParaRPr lang="en-US" sz="1200">
              <a:latin typeface="Arial" charset="0"/>
            </a:endParaRPr>
          </a:p>
        </p:txBody>
      </p:sp>
      <p:sp>
        <p:nvSpPr>
          <p:cNvPr id="175107" name="Rectangle 2"/>
          <p:cNvSpPr>
            <a:spLocks noGrp="1" noChangeArrowheads="1"/>
          </p:cNvSpPr>
          <p:nvPr>
            <p:ph type="title"/>
          </p:nvPr>
        </p:nvSpPr>
        <p:spPr/>
        <p:txBody>
          <a:bodyPr/>
          <a:lstStyle/>
          <a:p>
            <a:r>
              <a:rPr lang="en-US">
                <a:latin typeface="Arial" charset="0"/>
              </a:rPr>
              <a:t>Writing Guidelines (I)</a:t>
            </a:r>
          </a:p>
        </p:txBody>
      </p:sp>
      <p:sp>
        <p:nvSpPr>
          <p:cNvPr id="175108" name="Rectangle 3"/>
          <p:cNvSpPr>
            <a:spLocks noGrp="1" noChangeArrowheads="1"/>
          </p:cNvSpPr>
          <p:nvPr>
            <p:ph type="body" idx="1"/>
          </p:nvPr>
        </p:nvSpPr>
        <p:spPr/>
        <p:txBody>
          <a:bodyPr/>
          <a:lstStyle/>
          <a:p>
            <a:r>
              <a:rPr lang="en-US" dirty="0">
                <a:latin typeface="Arial" charset="0"/>
              </a:rPr>
              <a:t>Use cases should be named with verb phrases. The name of the use case should indicate what the user is trying to </a:t>
            </a:r>
            <a:r>
              <a:rPr lang="en-US" dirty="0" smtClean="0">
                <a:latin typeface="Arial" charset="0"/>
              </a:rPr>
              <a:t>accomplish</a:t>
            </a:r>
          </a:p>
          <a:p>
            <a:pPr lvl="1"/>
            <a:r>
              <a:rPr lang="en-US" dirty="0" smtClean="0">
                <a:latin typeface="Arial" charset="0"/>
              </a:rPr>
              <a:t>e.g</a:t>
            </a:r>
            <a:r>
              <a:rPr lang="en-US" dirty="0">
                <a:latin typeface="Arial" charset="0"/>
              </a:rPr>
              <a:t>., </a:t>
            </a:r>
            <a:r>
              <a:rPr lang="en-US" dirty="0" err="1">
                <a:latin typeface="Courier" charset="0"/>
              </a:rPr>
              <a:t>ReportEmergency</a:t>
            </a:r>
            <a:r>
              <a:rPr lang="en-US" dirty="0">
                <a:latin typeface="Arial" charset="0"/>
              </a:rPr>
              <a:t>, </a:t>
            </a:r>
            <a:r>
              <a:rPr lang="en-US" dirty="0" err="1" smtClean="0">
                <a:latin typeface="Courier" charset="0"/>
              </a:rPr>
              <a:t>OpenIncident</a:t>
            </a:r>
            <a:r>
              <a:rPr lang="en-US" dirty="0" smtClean="0">
                <a:latin typeface="Arial" charset="0"/>
              </a:rPr>
              <a:t>.</a:t>
            </a:r>
            <a:endParaRPr lang="en-US" dirty="0">
              <a:latin typeface="Arial" charset="0"/>
            </a:endParaRPr>
          </a:p>
          <a:p>
            <a:r>
              <a:rPr lang="en-US" dirty="0">
                <a:latin typeface="Arial" charset="0"/>
              </a:rPr>
              <a:t>Actors should be named with noun phrases </a:t>
            </a:r>
            <a:endParaRPr lang="en-US" dirty="0" smtClean="0">
              <a:latin typeface="Arial" charset="0"/>
            </a:endParaRPr>
          </a:p>
          <a:p>
            <a:pPr lvl="1"/>
            <a:r>
              <a:rPr lang="en-US" dirty="0" smtClean="0">
                <a:latin typeface="Arial" charset="0"/>
              </a:rPr>
              <a:t>e.g</a:t>
            </a:r>
            <a:r>
              <a:rPr lang="en-US" dirty="0">
                <a:latin typeface="Arial" charset="0"/>
              </a:rPr>
              <a:t>., </a:t>
            </a:r>
            <a:r>
              <a:rPr lang="en-US" dirty="0" err="1">
                <a:latin typeface="Courier" charset="0"/>
              </a:rPr>
              <a:t>FieldOfficer</a:t>
            </a:r>
            <a:r>
              <a:rPr lang="en-US" dirty="0">
                <a:latin typeface="Arial" charset="0"/>
              </a:rPr>
              <a:t>, </a:t>
            </a:r>
            <a:r>
              <a:rPr lang="en-US" dirty="0">
                <a:latin typeface="Courier" charset="0"/>
              </a:rPr>
              <a:t>Dispatcher</a:t>
            </a:r>
            <a:r>
              <a:rPr lang="en-US" dirty="0">
                <a:latin typeface="Arial" charset="0"/>
              </a:rPr>
              <a:t>, </a:t>
            </a:r>
            <a:r>
              <a:rPr lang="en-US" dirty="0" smtClean="0">
                <a:latin typeface="Courier" charset="0"/>
              </a:rPr>
              <a:t>Victim</a:t>
            </a:r>
            <a:r>
              <a:rPr lang="en-US" dirty="0" smtClean="0">
                <a:latin typeface="Arial" charset="0"/>
              </a:rPr>
              <a:t>.</a:t>
            </a:r>
            <a:endParaRPr lang="en-US" dirty="0">
              <a:latin typeface="Arial" charset="0"/>
            </a:endParaRPr>
          </a:p>
          <a:p>
            <a:r>
              <a:rPr lang="en-US" dirty="0">
                <a:latin typeface="Arial" charset="0"/>
              </a:rPr>
              <a:t>The boundary of the system should be clear: Steps accomplished by the actor and steps accomplished by the system should be distinguished.</a:t>
            </a:r>
          </a:p>
          <a:p>
            <a:r>
              <a:rPr lang="en-US" dirty="0">
                <a:latin typeface="Arial" charset="0"/>
              </a:rPr>
              <a:t>Use case steps in the flow of events should be phrased in the active voice. This makes it explicit who accomplished the step.</a:t>
            </a:r>
          </a:p>
          <a:p>
            <a:endParaRPr lang="en-US" dirty="0">
              <a:latin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Footer Placeholder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a:latin typeface="Arial" charset="0"/>
              </a:rPr>
              <a:t>SYSC-3120 — Software Requirements Engineering</a:t>
            </a:r>
          </a:p>
        </p:txBody>
      </p:sp>
      <p:sp>
        <p:nvSpPr>
          <p:cNvPr id="28674"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169C0B81-391D-3549-BFB7-A60EA2D136E1}" type="slidenum">
              <a:rPr lang="en-US" sz="1200">
                <a:latin typeface="Arial" charset="0"/>
              </a:rPr>
              <a:pPr/>
              <a:t>9</a:t>
            </a:fld>
            <a:endParaRPr lang="en-US" sz="1200">
              <a:latin typeface="Arial" charset="0"/>
            </a:endParaRPr>
          </a:p>
        </p:txBody>
      </p:sp>
      <p:sp>
        <p:nvSpPr>
          <p:cNvPr id="28675" name="Rectangle 2"/>
          <p:cNvSpPr>
            <a:spLocks noGrp="1" noChangeArrowheads="1"/>
          </p:cNvSpPr>
          <p:nvPr>
            <p:ph type="title"/>
          </p:nvPr>
        </p:nvSpPr>
        <p:spPr/>
        <p:txBody>
          <a:bodyPr/>
          <a:lstStyle/>
          <a:p>
            <a:r>
              <a:rPr lang="en-US" dirty="0">
                <a:latin typeface="Arial" charset="0"/>
              </a:rPr>
              <a:t>Software Requirements Elicitation and </a:t>
            </a:r>
            <a:r>
              <a:rPr lang="en-US" dirty="0" smtClean="0">
                <a:latin typeface="Arial" charset="0"/>
              </a:rPr>
              <a:t>Specification</a:t>
            </a:r>
            <a:endParaRPr lang="en-US" dirty="0">
              <a:latin typeface="Arial" charset="0"/>
            </a:endParaRPr>
          </a:p>
        </p:txBody>
      </p:sp>
      <p:sp>
        <p:nvSpPr>
          <p:cNvPr id="28676" name="Rectangle 3"/>
          <p:cNvSpPr>
            <a:spLocks noGrp="1" noChangeArrowheads="1"/>
          </p:cNvSpPr>
          <p:nvPr>
            <p:ph type="body" idx="1"/>
          </p:nvPr>
        </p:nvSpPr>
        <p:spPr/>
        <p:txBody>
          <a:bodyPr/>
          <a:lstStyle/>
          <a:p>
            <a:r>
              <a:rPr lang="en-US">
                <a:latin typeface="Arial" charset="0"/>
              </a:rPr>
              <a:t>Fundamentals</a:t>
            </a:r>
            <a:endParaRPr lang="en-US" sz="2400">
              <a:latin typeface="Arial" charset="0"/>
            </a:endParaRPr>
          </a:p>
          <a:p>
            <a:pPr lvl="1"/>
            <a:r>
              <a:rPr lang="en-US">
                <a:solidFill>
                  <a:schemeClr val="folHlink"/>
                </a:solidFill>
                <a:latin typeface="Arial" charset="0"/>
              </a:rPr>
              <a:t>Motivation and Goals</a:t>
            </a:r>
          </a:p>
          <a:p>
            <a:pPr lvl="1"/>
            <a:r>
              <a:rPr lang="en-US">
                <a:latin typeface="Arial" charset="0"/>
              </a:rPr>
              <a:t>Requirement Engineering</a:t>
            </a:r>
          </a:p>
          <a:p>
            <a:pPr lvl="1"/>
            <a:r>
              <a:rPr lang="en-US">
                <a:solidFill>
                  <a:schemeClr val="folHlink"/>
                </a:solidFill>
                <a:latin typeface="Arial" charset="0"/>
              </a:rPr>
              <a:t>Functional vs. Non-Functional</a:t>
            </a:r>
          </a:p>
          <a:p>
            <a:pPr lvl="1"/>
            <a:r>
              <a:rPr lang="en-US">
                <a:solidFill>
                  <a:schemeClr val="folHlink"/>
                </a:solidFill>
                <a:latin typeface="Arial" charset="0"/>
              </a:rPr>
              <a:t>Defining Software System Scope</a:t>
            </a:r>
          </a:p>
          <a:p>
            <a:pPr lvl="1"/>
            <a:r>
              <a:rPr lang="en-US">
                <a:solidFill>
                  <a:schemeClr val="folHlink"/>
                </a:solidFill>
                <a:latin typeface="Arial" charset="0"/>
              </a:rPr>
              <a:t>Specifying a Use Case</a:t>
            </a:r>
          </a:p>
          <a:p>
            <a:pPr lvl="1"/>
            <a:r>
              <a:rPr lang="en-US">
                <a:solidFill>
                  <a:schemeClr val="folHlink"/>
                </a:solidFill>
                <a:latin typeface="Arial" charset="0"/>
              </a:rPr>
              <a:t>Use case relationships</a:t>
            </a:r>
          </a:p>
          <a:p>
            <a:pPr lvl="1"/>
            <a:r>
              <a:rPr lang="en-US">
                <a:solidFill>
                  <a:schemeClr val="folHlink"/>
                </a:solidFill>
                <a:latin typeface="Arial" charset="0"/>
              </a:rPr>
              <a:t>Pitfalls</a:t>
            </a:r>
          </a:p>
          <a:p>
            <a:r>
              <a:rPr lang="en-US">
                <a:solidFill>
                  <a:schemeClr val="folHlink"/>
                </a:solidFill>
                <a:latin typeface="Arial" charset="0"/>
              </a:rPr>
              <a:t>Requirements Elicitation Process</a:t>
            </a:r>
          </a:p>
          <a:p>
            <a:pPr lvl="1">
              <a:buFontTx/>
              <a:buNone/>
            </a:pPr>
            <a:r>
              <a:rPr lang="en-US">
                <a:solidFill>
                  <a:schemeClr val="folHlink"/>
                </a:solidFill>
                <a:latin typeface="Arial" charset="0"/>
              </a:rPr>
              <a:t>	(Requirements Elicitation Based on Use Cases and Scenarios (from Bruegge and Dutoit, 2000))</a:t>
            </a:r>
          </a:p>
          <a:p>
            <a:r>
              <a:rPr lang="en-US">
                <a:solidFill>
                  <a:schemeClr val="folHlink"/>
                </a:solidFill>
                <a:latin typeface="Arial" charset="0"/>
              </a:rPr>
              <a:t>Documentation</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Footer Placeholder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a:latin typeface="Arial" charset="0"/>
              </a:rPr>
              <a:t>SYSC-3120 — Software Requirements Engineering</a:t>
            </a:r>
          </a:p>
        </p:txBody>
      </p:sp>
      <p:sp>
        <p:nvSpPr>
          <p:cNvPr id="177154"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8C06F858-27B5-B240-ACF9-5196E0DDF29E}" type="slidenum">
              <a:rPr lang="en-US" sz="1200">
                <a:latin typeface="Arial" charset="0"/>
              </a:rPr>
              <a:pPr/>
              <a:t>90</a:t>
            </a:fld>
            <a:endParaRPr lang="en-US" sz="1200">
              <a:latin typeface="Arial" charset="0"/>
            </a:endParaRPr>
          </a:p>
        </p:txBody>
      </p:sp>
      <p:sp>
        <p:nvSpPr>
          <p:cNvPr id="177155" name="Rectangle 2"/>
          <p:cNvSpPr>
            <a:spLocks noGrp="1" noChangeArrowheads="1"/>
          </p:cNvSpPr>
          <p:nvPr>
            <p:ph type="title"/>
          </p:nvPr>
        </p:nvSpPr>
        <p:spPr/>
        <p:txBody>
          <a:bodyPr/>
          <a:lstStyle/>
          <a:p>
            <a:r>
              <a:rPr lang="en-US">
                <a:latin typeface="Arial" charset="0"/>
              </a:rPr>
              <a:t>Writing Guidelines (II)</a:t>
            </a:r>
          </a:p>
        </p:txBody>
      </p:sp>
      <p:sp>
        <p:nvSpPr>
          <p:cNvPr id="177156" name="Rectangle 3"/>
          <p:cNvSpPr>
            <a:spLocks noGrp="1" noChangeArrowheads="1"/>
          </p:cNvSpPr>
          <p:nvPr>
            <p:ph type="body" idx="1"/>
          </p:nvPr>
        </p:nvSpPr>
        <p:spPr>
          <a:xfrm>
            <a:off x="685800" y="1295400"/>
            <a:ext cx="7772400" cy="4725888"/>
          </a:xfrm>
        </p:spPr>
        <p:txBody>
          <a:bodyPr/>
          <a:lstStyle/>
          <a:p>
            <a:r>
              <a:rPr lang="en-US" sz="1800" dirty="0">
                <a:latin typeface="Arial" charset="0"/>
              </a:rPr>
              <a:t>The causal relationship between successive steps should be clear.</a:t>
            </a:r>
          </a:p>
          <a:p>
            <a:r>
              <a:rPr lang="en-US" sz="1800" dirty="0">
                <a:latin typeface="Arial" charset="0"/>
              </a:rPr>
              <a:t>A use case should describe a complete user transaction </a:t>
            </a:r>
            <a:endParaRPr lang="en-US" sz="1800" dirty="0" smtClean="0">
              <a:latin typeface="Arial" charset="0"/>
            </a:endParaRPr>
          </a:p>
          <a:p>
            <a:pPr lvl="1"/>
            <a:r>
              <a:rPr lang="en-US" sz="1600" dirty="0" smtClean="0">
                <a:latin typeface="Arial" charset="0"/>
              </a:rPr>
              <a:t>e.g</a:t>
            </a:r>
            <a:r>
              <a:rPr lang="en-US" sz="1600" dirty="0">
                <a:latin typeface="Arial" charset="0"/>
              </a:rPr>
              <a:t>., the </a:t>
            </a:r>
            <a:r>
              <a:rPr lang="en-US" sz="1600" dirty="0" err="1" smtClean="0">
                <a:latin typeface="Courier" charset="0"/>
              </a:rPr>
              <a:t>ReportEmergency</a:t>
            </a:r>
            <a:r>
              <a:rPr lang="en-US" sz="1600" dirty="0">
                <a:latin typeface="Courier" charset="0"/>
              </a:rPr>
              <a:t> </a:t>
            </a:r>
            <a:r>
              <a:rPr lang="en-US" sz="1600" dirty="0" smtClean="0">
                <a:latin typeface="Arial" charset="0"/>
              </a:rPr>
              <a:t>use </a:t>
            </a:r>
            <a:r>
              <a:rPr lang="en-US" sz="1600" dirty="0">
                <a:latin typeface="Arial" charset="0"/>
              </a:rPr>
              <a:t>case describes all the steps between initiating the emergency reporting and receiving an acknowledgement).</a:t>
            </a:r>
          </a:p>
          <a:p>
            <a:r>
              <a:rPr lang="en-US" sz="1800" dirty="0">
                <a:latin typeface="Arial" charset="0"/>
              </a:rPr>
              <a:t>Exceptions and alternative flows should be described separately.</a:t>
            </a:r>
          </a:p>
          <a:p>
            <a:r>
              <a:rPr lang="en-US" sz="1800" dirty="0">
                <a:latin typeface="Arial" charset="0"/>
              </a:rPr>
              <a:t>A use case should not describe the user interface of the system. This takes away the focus from the actual steps accomplished by the user and is better addressed with visual mockups </a:t>
            </a:r>
            <a:endParaRPr lang="en-US" sz="1800" dirty="0" smtClean="0">
              <a:latin typeface="Arial" charset="0"/>
            </a:endParaRPr>
          </a:p>
          <a:p>
            <a:pPr lvl="1"/>
            <a:r>
              <a:rPr lang="en-US" sz="1600" dirty="0" smtClean="0">
                <a:latin typeface="Arial" charset="0"/>
              </a:rPr>
              <a:t>e.g</a:t>
            </a:r>
            <a:r>
              <a:rPr lang="en-US" sz="1600" dirty="0">
                <a:latin typeface="Arial" charset="0"/>
              </a:rPr>
              <a:t>., the </a:t>
            </a:r>
            <a:r>
              <a:rPr lang="en-US" sz="1600" dirty="0" err="1">
                <a:latin typeface="Courier" charset="0"/>
              </a:rPr>
              <a:t>ReportEmergency</a:t>
            </a:r>
            <a:r>
              <a:rPr lang="en-US" sz="1600" dirty="0">
                <a:latin typeface="Courier" charset="0"/>
              </a:rPr>
              <a:t> </a:t>
            </a:r>
            <a:r>
              <a:rPr lang="en-US" sz="1600" dirty="0">
                <a:latin typeface="Arial" charset="0"/>
              </a:rPr>
              <a:t>only refers to the </a:t>
            </a:r>
            <a:r>
              <a:rPr lang="ja-JP" altLang="en-US" sz="1600">
                <a:latin typeface="Arial" charset="0"/>
              </a:rPr>
              <a:t>“</a:t>
            </a:r>
            <a:r>
              <a:rPr lang="en-US" altLang="ja-JP" sz="1600" dirty="0">
                <a:latin typeface="Arial" charset="0"/>
              </a:rPr>
              <a:t>Report Emergency</a:t>
            </a:r>
            <a:r>
              <a:rPr lang="ja-JP" altLang="en-US" sz="1600">
                <a:latin typeface="Arial" charset="0"/>
              </a:rPr>
              <a:t>”</a:t>
            </a:r>
            <a:r>
              <a:rPr lang="en-US" altLang="ja-JP" sz="1600" dirty="0">
                <a:latin typeface="Arial" charset="0"/>
              </a:rPr>
              <a:t> function, not the menu, the button, nor the actual command that corresponds to this </a:t>
            </a:r>
            <a:r>
              <a:rPr lang="en-US" altLang="ja-JP" sz="1600" dirty="0" smtClean="0">
                <a:latin typeface="Arial" charset="0"/>
              </a:rPr>
              <a:t>function.</a:t>
            </a:r>
            <a:endParaRPr lang="en-US" altLang="ja-JP" sz="1600" dirty="0">
              <a:latin typeface="Arial" charset="0"/>
            </a:endParaRPr>
          </a:p>
          <a:p>
            <a:r>
              <a:rPr lang="en-US" sz="1800" dirty="0">
                <a:latin typeface="Arial" charset="0"/>
              </a:rPr>
              <a:t>A use case should not exceed two or three pages in length. Otherwise, use include and extends relationships to decompose it in smaller use cases.</a:t>
            </a:r>
          </a:p>
          <a:p>
            <a:endParaRPr lang="en-US" sz="1800" dirty="0">
              <a:latin typeface="Arial" charset="0"/>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Footer Placeholder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a:latin typeface="Arial" charset="0"/>
              </a:rPr>
              <a:t>SYSC-3120 — Software Requirements Engineering</a:t>
            </a:r>
          </a:p>
        </p:txBody>
      </p:sp>
      <p:sp>
        <p:nvSpPr>
          <p:cNvPr id="179202"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76D93AAB-A407-F348-BB43-5FDE26F8447C}" type="slidenum">
              <a:rPr lang="en-US" sz="1200">
                <a:latin typeface="Arial" charset="0"/>
              </a:rPr>
              <a:pPr/>
              <a:t>91</a:t>
            </a:fld>
            <a:endParaRPr lang="en-US" sz="1200">
              <a:latin typeface="Arial" charset="0"/>
            </a:endParaRPr>
          </a:p>
        </p:txBody>
      </p:sp>
      <p:sp>
        <p:nvSpPr>
          <p:cNvPr id="179203" name="Rectangle 2"/>
          <p:cNvSpPr>
            <a:spLocks noGrp="1" noChangeArrowheads="1"/>
          </p:cNvSpPr>
          <p:nvPr>
            <p:ph type="title"/>
          </p:nvPr>
        </p:nvSpPr>
        <p:spPr/>
        <p:txBody>
          <a:bodyPr/>
          <a:lstStyle/>
          <a:p>
            <a:r>
              <a:rPr lang="en-US">
                <a:latin typeface="Arial" charset="0"/>
              </a:rPr>
              <a:t>4. Identify Non-Functional (NF) Requirements</a:t>
            </a:r>
          </a:p>
        </p:txBody>
      </p:sp>
      <p:sp>
        <p:nvSpPr>
          <p:cNvPr id="179204" name="Rectangle 3"/>
          <p:cNvSpPr>
            <a:spLocks noGrp="1" noChangeArrowheads="1"/>
          </p:cNvSpPr>
          <p:nvPr>
            <p:ph type="body" idx="1"/>
          </p:nvPr>
        </p:nvSpPr>
        <p:spPr/>
        <p:txBody>
          <a:bodyPr/>
          <a:lstStyle/>
          <a:p>
            <a:r>
              <a:rPr lang="en-US" dirty="0">
                <a:latin typeface="Arial" charset="0"/>
              </a:rPr>
              <a:t>User-visible aspects of the system that are not directly related to the functional behavior of the system</a:t>
            </a:r>
          </a:p>
          <a:p>
            <a:r>
              <a:rPr lang="en-US" dirty="0">
                <a:latin typeface="Arial" charset="0"/>
              </a:rPr>
              <a:t>It is important to be systematic when eliciting quality requirements. </a:t>
            </a:r>
          </a:p>
          <a:p>
            <a:r>
              <a:rPr lang="en-US" dirty="0">
                <a:latin typeface="Arial" charset="0"/>
              </a:rPr>
              <a:t>Use template questions. </a:t>
            </a:r>
          </a:p>
          <a:p>
            <a:pPr lvl="1"/>
            <a:r>
              <a:rPr lang="en-US" dirty="0" smtClean="0">
                <a:latin typeface="Arial" charset="0"/>
              </a:rPr>
              <a:t>See examples on next slides. </a:t>
            </a:r>
            <a:endParaRPr lang="en-US" dirty="0">
              <a:latin typeface="Arial" charset="0"/>
            </a:endParaRPr>
          </a:p>
          <a:p>
            <a:pPr lvl="1"/>
            <a:r>
              <a:rPr lang="en-US" dirty="0">
                <a:latin typeface="Arial" charset="0"/>
              </a:rPr>
              <a:t>Standards (IEEE, </a:t>
            </a:r>
            <a:r>
              <a:rPr lang="en-US" dirty="0" err="1">
                <a:latin typeface="Arial" charset="0"/>
              </a:rPr>
              <a:t>DoD</a:t>
            </a:r>
            <a:r>
              <a:rPr lang="en-US" dirty="0">
                <a:latin typeface="Arial" charset="0"/>
              </a:rPr>
              <a:t>) also help with this. </a:t>
            </a:r>
          </a:p>
          <a:p>
            <a:endParaRPr lang="en-US" dirty="0">
              <a:latin typeface="Arial" charset="0"/>
            </a:endParaRPr>
          </a:p>
          <a:p>
            <a:r>
              <a:rPr lang="en-US" dirty="0">
                <a:latin typeface="Arial" charset="0"/>
              </a:rPr>
              <a:t>Template questions for:</a:t>
            </a:r>
          </a:p>
          <a:p>
            <a:pPr lvl="1"/>
            <a:r>
              <a:rPr lang="en-US" dirty="0">
                <a:latin typeface="Arial" charset="0"/>
              </a:rPr>
              <a:t>Usability</a:t>
            </a:r>
          </a:p>
          <a:p>
            <a:pPr lvl="1"/>
            <a:r>
              <a:rPr lang="en-US" dirty="0">
                <a:latin typeface="Arial" charset="0"/>
              </a:rPr>
              <a:t>Performance</a:t>
            </a:r>
          </a:p>
          <a:p>
            <a:pPr lvl="1"/>
            <a:r>
              <a:rPr lang="en-US" dirty="0">
                <a:latin typeface="Arial" charset="0"/>
              </a:rPr>
              <a:t>Reliability</a:t>
            </a:r>
          </a:p>
          <a:p>
            <a:endParaRPr lang="en-US" dirty="0">
              <a:latin typeface="Arial" charset="0"/>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Footer Placeholder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a:latin typeface="Arial" charset="0"/>
              </a:rPr>
              <a:t>SYSC-3120 — Software Requirements Engineering</a:t>
            </a:r>
          </a:p>
        </p:txBody>
      </p:sp>
      <p:sp>
        <p:nvSpPr>
          <p:cNvPr id="180226"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B9B5B79B-08B8-BC4A-B1FB-82E343869EA2}" type="slidenum">
              <a:rPr lang="en-US" sz="1200">
                <a:latin typeface="Arial" charset="0"/>
              </a:rPr>
              <a:pPr/>
              <a:t>92</a:t>
            </a:fld>
            <a:endParaRPr lang="en-US" sz="1200">
              <a:latin typeface="Arial" charset="0"/>
            </a:endParaRPr>
          </a:p>
        </p:txBody>
      </p:sp>
      <p:sp>
        <p:nvSpPr>
          <p:cNvPr id="180227" name="Rectangle 2"/>
          <p:cNvSpPr>
            <a:spLocks noGrp="1" noChangeArrowheads="1"/>
          </p:cNvSpPr>
          <p:nvPr>
            <p:ph type="title"/>
          </p:nvPr>
        </p:nvSpPr>
        <p:spPr/>
        <p:txBody>
          <a:bodyPr/>
          <a:lstStyle/>
          <a:p>
            <a:r>
              <a:rPr lang="en-US">
                <a:latin typeface="Arial" charset="0"/>
              </a:rPr>
              <a:t>Template Questions for NF Requirements</a:t>
            </a:r>
          </a:p>
        </p:txBody>
      </p:sp>
      <p:sp>
        <p:nvSpPr>
          <p:cNvPr id="180228" name="Rectangle 3"/>
          <p:cNvSpPr>
            <a:spLocks noGrp="1" noChangeArrowheads="1"/>
          </p:cNvSpPr>
          <p:nvPr>
            <p:ph type="body" idx="1"/>
          </p:nvPr>
        </p:nvSpPr>
        <p:spPr/>
        <p:txBody>
          <a:bodyPr/>
          <a:lstStyle/>
          <a:p>
            <a:pPr>
              <a:buFontTx/>
              <a:buNone/>
            </a:pPr>
            <a:r>
              <a:rPr lang="en-US" b="1">
                <a:latin typeface="Arial" charset="0"/>
              </a:rPr>
              <a:t>Usability </a:t>
            </a:r>
          </a:p>
          <a:p>
            <a:pPr>
              <a:buFontTx/>
              <a:buNone/>
            </a:pPr>
            <a:r>
              <a:rPr lang="en-US">
                <a:latin typeface="Arial" charset="0"/>
              </a:rPr>
              <a:t>• What is the level of expertise of the user?</a:t>
            </a:r>
          </a:p>
          <a:p>
            <a:pPr>
              <a:buFontTx/>
              <a:buNone/>
            </a:pPr>
            <a:r>
              <a:rPr lang="en-US">
                <a:latin typeface="Arial" charset="0"/>
              </a:rPr>
              <a:t>• What are the user interface standards familiar to the user?</a:t>
            </a:r>
          </a:p>
          <a:p>
            <a:pPr>
              <a:buFontTx/>
              <a:buNone/>
            </a:pPr>
            <a:r>
              <a:rPr lang="en-US">
                <a:latin typeface="Arial" charset="0"/>
              </a:rPr>
              <a:t>• What documentation should be provided to the user?</a:t>
            </a:r>
          </a:p>
          <a:p>
            <a:endParaRPr lang="en-US">
              <a:latin typeface="Arial" charset="0"/>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Footer Placeholder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a:latin typeface="Arial" charset="0"/>
              </a:rPr>
              <a:t>SYSC-3120 — Software Requirements Engineering</a:t>
            </a:r>
          </a:p>
        </p:txBody>
      </p:sp>
      <p:sp>
        <p:nvSpPr>
          <p:cNvPr id="182274"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D1EBA748-FE4E-D144-B0F9-AA4BC8053015}" type="slidenum">
              <a:rPr lang="en-US" sz="1200">
                <a:latin typeface="Arial" charset="0"/>
              </a:rPr>
              <a:pPr/>
              <a:t>93</a:t>
            </a:fld>
            <a:endParaRPr lang="en-US" sz="1200">
              <a:latin typeface="Arial" charset="0"/>
            </a:endParaRPr>
          </a:p>
        </p:txBody>
      </p:sp>
      <p:sp>
        <p:nvSpPr>
          <p:cNvPr id="182275" name="Rectangle 2"/>
          <p:cNvSpPr>
            <a:spLocks noGrp="1" noChangeArrowheads="1"/>
          </p:cNvSpPr>
          <p:nvPr>
            <p:ph type="title"/>
          </p:nvPr>
        </p:nvSpPr>
        <p:spPr/>
        <p:txBody>
          <a:bodyPr/>
          <a:lstStyle/>
          <a:p>
            <a:r>
              <a:rPr lang="en-US">
                <a:latin typeface="Arial" charset="0"/>
              </a:rPr>
              <a:t>Template Questions for NF Requirements (II)</a:t>
            </a:r>
          </a:p>
        </p:txBody>
      </p:sp>
      <p:sp>
        <p:nvSpPr>
          <p:cNvPr id="182276" name="Rectangle 3"/>
          <p:cNvSpPr>
            <a:spLocks noGrp="1" noChangeArrowheads="1"/>
          </p:cNvSpPr>
          <p:nvPr>
            <p:ph type="body" idx="1"/>
          </p:nvPr>
        </p:nvSpPr>
        <p:spPr/>
        <p:txBody>
          <a:bodyPr/>
          <a:lstStyle/>
          <a:p>
            <a:pPr>
              <a:buFontTx/>
              <a:buNone/>
            </a:pPr>
            <a:r>
              <a:rPr lang="en-US" b="1">
                <a:latin typeface="Arial" charset="0"/>
              </a:rPr>
              <a:t>Performance </a:t>
            </a:r>
          </a:p>
          <a:p>
            <a:r>
              <a:rPr lang="en-US">
                <a:latin typeface="Arial" charset="0"/>
              </a:rPr>
              <a:t>How responsive should the system be?</a:t>
            </a:r>
          </a:p>
          <a:p>
            <a:r>
              <a:rPr lang="en-US">
                <a:latin typeface="Arial" charset="0"/>
              </a:rPr>
              <a:t>Are there user tasks that are time critical?</a:t>
            </a:r>
          </a:p>
          <a:p>
            <a:r>
              <a:rPr lang="en-US">
                <a:latin typeface="Arial" charset="0"/>
              </a:rPr>
              <a:t>How many concurrent users should it support?</a:t>
            </a:r>
          </a:p>
          <a:p>
            <a:r>
              <a:rPr lang="en-US">
                <a:latin typeface="Arial" charset="0"/>
              </a:rPr>
              <a:t>How large is a typical data store for comparable systems?</a:t>
            </a:r>
          </a:p>
          <a:p>
            <a:r>
              <a:rPr lang="en-US">
                <a:latin typeface="Arial" charset="0"/>
              </a:rPr>
              <a:t>What is the worse latency that is acceptable for users?</a:t>
            </a:r>
          </a:p>
          <a:p>
            <a:endParaRPr lang="en-US">
              <a:latin typeface="Arial" charset="0"/>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Footer Placeholder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a:latin typeface="Arial" charset="0"/>
              </a:rPr>
              <a:t>SYSC-3120 — Software Requirements Engineering</a:t>
            </a:r>
          </a:p>
        </p:txBody>
      </p:sp>
      <p:sp>
        <p:nvSpPr>
          <p:cNvPr id="183298"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08D034C7-FA73-9C40-A2BA-B125BE0C5DB5}" type="slidenum">
              <a:rPr lang="en-US" sz="1200">
                <a:latin typeface="Arial" charset="0"/>
              </a:rPr>
              <a:pPr/>
              <a:t>94</a:t>
            </a:fld>
            <a:endParaRPr lang="en-US" sz="1200">
              <a:latin typeface="Arial" charset="0"/>
            </a:endParaRPr>
          </a:p>
        </p:txBody>
      </p:sp>
      <p:sp>
        <p:nvSpPr>
          <p:cNvPr id="183299" name="Rectangle 2"/>
          <p:cNvSpPr>
            <a:spLocks noGrp="1" noChangeArrowheads="1"/>
          </p:cNvSpPr>
          <p:nvPr>
            <p:ph type="title"/>
          </p:nvPr>
        </p:nvSpPr>
        <p:spPr/>
        <p:txBody>
          <a:bodyPr/>
          <a:lstStyle/>
          <a:p>
            <a:r>
              <a:rPr lang="en-US">
                <a:latin typeface="Arial" charset="0"/>
              </a:rPr>
              <a:t>Template Questions for NF Requirements (III)</a:t>
            </a:r>
          </a:p>
        </p:txBody>
      </p:sp>
      <p:sp>
        <p:nvSpPr>
          <p:cNvPr id="183300" name="Rectangle 3"/>
          <p:cNvSpPr>
            <a:spLocks noGrp="1" noChangeArrowheads="1"/>
          </p:cNvSpPr>
          <p:nvPr>
            <p:ph type="body" idx="1"/>
          </p:nvPr>
        </p:nvSpPr>
        <p:spPr/>
        <p:txBody>
          <a:bodyPr/>
          <a:lstStyle/>
          <a:p>
            <a:pPr>
              <a:buFontTx/>
              <a:buNone/>
            </a:pPr>
            <a:r>
              <a:rPr lang="en-US" b="1">
                <a:latin typeface="Arial" charset="0"/>
              </a:rPr>
              <a:t>Reliability </a:t>
            </a:r>
          </a:p>
          <a:p>
            <a:r>
              <a:rPr lang="en-US">
                <a:latin typeface="Arial" charset="0"/>
              </a:rPr>
              <a:t>How reliable, available, robust should the system be?</a:t>
            </a:r>
          </a:p>
          <a:p>
            <a:r>
              <a:rPr lang="en-US">
                <a:latin typeface="Arial" charset="0"/>
              </a:rPr>
              <a:t>Is restarting the system acceptable in the event of a failure?</a:t>
            </a:r>
          </a:p>
          <a:p>
            <a:r>
              <a:rPr lang="en-US">
                <a:latin typeface="Arial" charset="0"/>
              </a:rPr>
              <a:t>How much data can the system loose?</a:t>
            </a:r>
          </a:p>
          <a:p>
            <a:r>
              <a:rPr lang="en-US">
                <a:latin typeface="Arial" charset="0"/>
              </a:rPr>
              <a:t>How should the system handle exceptions?</a:t>
            </a:r>
          </a:p>
          <a:p>
            <a:r>
              <a:rPr lang="en-US">
                <a:latin typeface="Arial" charset="0"/>
              </a:rPr>
              <a:t>Are there safety requirements on the system?</a:t>
            </a:r>
          </a:p>
          <a:p>
            <a:r>
              <a:rPr lang="en-US">
                <a:latin typeface="Arial" charset="0"/>
              </a:rPr>
              <a:t>Are there security requirements on the system?</a:t>
            </a:r>
          </a:p>
          <a:p>
            <a:endParaRPr lang="en-US">
              <a:latin typeface="Arial" charset="0"/>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Footer Placeholder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a:latin typeface="Arial" charset="0"/>
              </a:rPr>
              <a:t>SYSC-3120 — Software Requirements Engineering</a:t>
            </a:r>
          </a:p>
        </p:txBody>
      </p:sp>
      <p:sp>
        <p:nvSpPr>
          <p:cNvPr id="184322"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9AE3B25B-D41B-1F43-85F5-46F8E1233E61}" type="slidenum">
              <a:rPr lang="en-US" sz="1200">
                <a:latin typeface="Arial" charset="0"/>
              </a:rPr>
              <a:pPr/>
              <a:t>95</a:t>
            </a:fld>
            <a:endParaRPr lang="en-US" sz="1200">
              <a:latin typeface="Arial" charset="0"/>
            </a:endParaRPr>
          </a:p>
        </p:txBody>
      </p:sp>
      <p:sp>
        <p:nvSpPr>
          <p:cNvPr id="184323" name="Rectangle 2"/>
          <p:cNvSpPr>
            <a:spLocks noGrp="1" noChangeArrowheads="1"/>
          </p:cNvSpPr>
          <p:nvPr>
            <p:ph type="title"/>
          </p:nvPr>
        </p:nvSpPr>
        <p:spPr/>
        <p:txBody>
          <a:bodyPr/>
          <a:lstStyle/>
          <a:p>
            <a:r>
              <a:rPr lang="en-US">
                <a:latin typeface="Arial" charset="0"/>
              </a:rPr>
              <a:t>5. Refining Use Cases</a:t>
            </a:r>
          </a:p>
        </p:txBody>
      </p:sp>
      <p:sp>
        <p:nvSpPr>
          <p:cNvPr id="184324" name="Rectangle 3"/>
          <p:cNvSpPr>
            <a:spLocks noGrp="1" noChangeArrowheads="1"/>
          </p:cNvSpPr>
          <p:nvPr>
            <p:ph type="body" idx="1"/>
          </p:nvPr>
        </p:nvSpPr>
        <p:spPr/>
        <p:txBody>
          <a:bodyPr/>
          <a:lstStyle/>
          <a:p>
            <a:r>
              <a:rPr lang="en-US" dirty="0">
                <a:latin typeface="Arial" charset="0"/>
              </a:rPr>
              <a:t>Precision, correctness and completeness and consistency</a:t>
            </a:r>
          </a:p>
          <a:p>
            <a:r>
              <a:rPr lang="en-US" dirty="0">
                <a:latin typeface="Arial" charset="0"/>
              </a:rPr>
              <a:t>Expect Use Cases to change a lot and </a:t>
            </a:r>
            <a:r>
              <a:rPr lang="en-US" dirty="0" smtClean="0">
                <a:latin typeface="Arial" charset="0"/>
              </a:rPr>
              <a:t>have many </a:t>
            </a:r>
            <a:r>
              <a:rPr lang="en-US" dirty="0">
                <a:latin typeface="Arial" charset="0"/>
              </a:rPr>
              <a:t>iterations</a:t>
            </a:r>
          </a:p>
          <a:p>
            <a:r>
              <a:rPr lang="en-US" dirty="0">
                <a:latin typeface="Arial" charset="0"/>
              </a:rPr>
              <a:t>Scenarios and user interface mock-ups can be used to help exploration and validation </a:t>
            </a:r>
          </a:p>
          <a:p>
            <a:r>
              <a:rPr lang="en-US" dirty="0">
                <a:latin typeface="Arial" charset="0"/>
              </a:rPr>
              <a:t>Links to other use cases (</a:t>
            </a:r>
            <a:r>
              <a:rPr lang="en-US" dirty="0" err="1">
                <a:latin typeface="Courier New" charset="0"/>
              </a:rPr>
              <a:t>AllocateResources</a:t>
            </a:r>
            <a:r>
              <a:rPr lang="en-US" dirty="0">
                <a:latin typeface="Arial" charset="0"/>
              </a:rPr>
              <a:t> in FRIEND)</a:t>
            </a:r>
          </a:p>
          <a:p>
            <a:r>
              <a:rPr lang="en-US" dirty="0" err="1">
                <a:latin typeface="Courier New" charset="0"/>
              </a:rPr>
              <a:t>ReportEmergency</a:t>
            </a:r>
            <a:r>
              <a:rPr lang="en-US" dirty="0">
                <a:latin typeface="Arial" charset="0"/>
              </a:rPr>
              <a:t>:</a:t>
            </a:r>
          </a:p>
          <a:p>
            <a:pPr lvl="1"/>
            <a:r>
              <a:rPr lang="en-US" dirty="0">
                <a:latin typeface="Arial" charset="0"/>
              </a:rPr>
              <a:t>Include details about the type of incident known to FRIEND</a:t>
            </a:r>
          </a:p>
          <a:p>
            <a:pPr lvl="1"/>
            <a:r>
              <a:rPr lang="en-US" dirty="0">
                <a:latin typeface="Arial" charset="0"/>
              </a:rPr>
              <a:t>Detail how the </a:t>
            </a:r>
            <a:r>
              <a:rPr lang="en-US" dirty="0">
                <a:latin typeface="Courier New" charset="0"/>
              </a:rPr>
              <a:t>Dispatcher </a:t>
            </a:r>
            <a:r>
              <a:rPr lang="en-US" dirty="0">
                <a:latin typeface="Arial" charset="0"/>
              </a:rPr>
              <a:t>acknowledges the report of the </a:t>
            </a:r>
            <a:r>
              <a:rPr lang="en-US" dirty="0" err="1">
                <a:latin typeface="Courier New" charset="0"/>
              </a:rPr>
              <a:t>FieldOfficer</a:t>
            </a:r>
            <a:endParaRPr lang="en-US" dirty="0">
              <a:latin typeface="Courier New" charset="0"/>
            </a:endParaRPr>
          </a:p>
          <a:p>
            <a:endParaRPr lang="en-US" dirty="0">
              <a:latin typeface="Arial" charset="0"/>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Footer Placeholder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a:latin typeface="Arial" charset="0"/>
              </a:rPr>
              <a:t>SYSC-3120 — Software Requirements Engineering</a:t>
            </a:r>
          </a:p>
        </p:txBody>
      </p:sp>
      <p:sp>
        <p:nvSpPr>
          <p:cNvPr id="186370"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B70EEC60-5751-124D-81C6-539878009F38}" type="slidenum">
              <a:rPr lang="en-US" sz="1200">
                <a:latin typeface="Arial" charset="0"/>
              </a:rPr>
              <a:pPr/>
              <a:t>96</a:t>
            </a:fld>
            <a:endParaRPr lang="en-US" sz="1200">
              <a:latin typeface="Arial" charset="0"/>
            </a:endParaRPr>
          </a:p>
        </p:txBody>
      </p:sp>
      <p:sp>
        <p:nvSpPr>
          <p:cNvPr id="186371" name="Rectangle 2"/>
          <p:cNvSpPr>
            <a:spLocks noGrp="1" noChangeArrowheads="1"/>
          </p:cNvSpPr>
          <p:nvPr>
            <p:ph type="title"/>
          </p:nvPr>
        </p:nvSpPr>
        <p:spPr/>
        <p:txBody>
          <a:bodyPr/>
          <a:lstStyle/>
          <a:p>
            <a:r>
              <a:rPr lang="en-US">
                <a:latin typeface="Arial" charset="0"/>
              </a:rPr>
              <a:t>Refinement Example (I)</a:t>
            </a:r>
          </a:p>
        </p:txBody>
      </p:sp>
      <p:sp>
        <p:nvSpPr>
          <p:cNvPr id="162820" name="Rectangle 3"/>
          <p:cNvSpPr>
            <a:spLocks noGrp="1" noChangeArrowheads="1"/>
          </p:cNvSpPr>
          <p:nvPr>
            <p:ph type="body" idx="1"/>
          </p:nvPr>
        </p:nvSpPr>
        <p:spPr/>
        <p:txBody>
          <a:bodyPr/>
          <a:lstStyle/>
          <a:p>
            <a:pPr marL="288925" indent="-288925">
              <a:buFontTx/>
              <a:buAutoNum type="arabicPeriod"/>
              <a:defRPr/>
            </a:pPr>
            <a:r>
              <a:rPr lang="en-US" sz="1800" dirty="0">
                <a:latin typeface="Arial" charset="0"/>
              </a:rPr>
              <a:t>The </a:t>
            </a:r>
            <a:r>
              <a:rPr lang="en-US" sz="1800" dirty="0" err="1">
                <a:latin typeface="Courier New" charset="0"/>
              </a:rPr>
              <a:t>FieldOfficer</a:t>
            </a:r>
            <a:r>
              <a:rPr lang="en-US" sz="1800" dirty="0">
                <a:latin typeface="Arial" charset="0"/>
              </a:rPr>
              <a:t> activates the </a:t>
            </a:r>
            <a:r>
              <a:rPr lang="ja-JP" altLang="en-US" sz="1800" dirty="0">
                <a:latin typeface="Arial" charset="0"/>
              </a:rPr>
              <a:t>“</a:t>
            </a:r>
            <a:r>
              <a:rPr lang="en-US" altLang="ja-JP" sz="1800" dirty="0">
                <a:latin typeface="Arial" charset="0"/>
              </a:rPr>
              <a:t>Report Emergency</a:t>
            </a:r>
            <a:r>
              <a:rPr lang="ja-JP" altLang="en-US" sz="1800" dirty="0">
                <a:latin typeface="Arial" charset="0"/>
              </a:rPr>
              <a:t>”</a:t>
            </a:r>
            <a:r>
              <a:rPr lang="en-US" altLang="ja-JP" sz="1800" dirty="0">
                <a:latin typeface="Arial" charset="0"/>
              </a:rPr>
              <a:t> function on her terminal. </a:t>
            </a:r>
          </a:p>
          <a:p>
            <a:pPr marL="288925" indent="-288925">
              <a:spcBef>
                <a:spcPct val="60000"/>
              </a:spcBef>
              <a:buFontTx/>
              <a:buAutoNum type="arabicPeriod" startAt="2"/>
              <a:defRPr/>
            </a:pPr>
            <a:r>
              <a:rPr lang="en-US" sz="1800" dirty="0" smtClean="0">
                <a:latin typeface="Arial" charset="0"/>
              </a:rPr>
              <a:t>FRIEND </a:t>
            </a:r>
            <a:r>
              <a:rPr lang="en-US" sz="1800" dirty="0">
                <a:latin typeface="Arial" charset="0"/>
              </a:rPr>
              <a:t>responds by presenting a form to the </a:t>
            </a:r>
            <a:r>
              <a:rPr lang="en-US" sz="1800" dirty="0" err="1">
                <a:latin typeface="Courier New" charset="0"/>
              </a:rPr>
              <a:t>FieldOfficer</a:t>
            </a:r>
            <a:r>
              <a:rPr lang="en-US" sz="1800" dirty="0">
                <a:latin typeface="Arial" charset="0"/>
              </a:rPr>
              <a:t>. </a:t>
            </a:r>
            <a:r>
              <a:rPr lang="en-US" sz="1800" dirty="0">
                <a:solidFill>
                  <a:srgbClr val="0000FF"/>
                </a:solidFill>
                <a:latin typeface="Arial" charset="0"/>
              </a:rPr>
              <a:t>The form includes an emergency type menu (general emergency, fire</a:t>
            </a:r>
            <a:r>
              <a:rPr lang="en-US" sz="1800" dirty="0" smtClean="0">
                <a:solidFill>
                  <a:srgbClr val="0000FF"/>
                </a:solidFill>
                <a:latin typeface="Arial" charset="0"/>
              </a:rPr>
              <a:t>, transportation</a:t>
            </a:r>
            <a:r>
              <a:rPr lang="en-US" sz="1800" dirty="0">
                <a:solidFill>
                  <a:srgbClr val="0000FF"/>
                </a:solidFill>
                <a:latin typeface="Arial" charset="0"/>
              </a:rPr>
              <a:t>), a location, incident description, resource request, and hazardous material fields.</a:t>
            </a:r>
          </a:p>
          <a:p>
            <a:pPr marL="342900" indent="-342900">
              <a:spcBef>
                <a:spcPct val="60000"/>
              </a:spcBef>
              <a:buFontTx/>
              <a:buAutoNum type="arabicPeriod" startAt="3"/>
              <a:defRPr/>
            </a:pPr>
            <a:r>
              <a:rPr lang="en-US" sz="1800" dirty="0" smtClean="0">
                <a:latin typeface="Arial" charset="0"/>
              </a:rPr>
              <a:t>The </a:t>
            </a:r>
            <a:r>
              <a:rPr lang="en-US" sz="1800" dirty="0" err="1" smtClean="0">
                <a:latin typeface="Courier New" charset="0"/>
              </a:rPr>
              <a:t>FieldOfficer</a:t>
            </a:r>
            <a:r>
              <a:rPr lang="en-US" sz="1800" dirty="0" smtClean="0">
                <a:latin typeface="Arial" charset="0"/>
              </a:rPr>
              <a:t> fills the form </a:t>
            </a:r>
            <a:r>
              <a:rPr lang="en-US" sz="1800" dirty="0" smtClean="0">
                <a:solidFill>
                  <a:srgbClr val="0000FF"/>
                </a:solidFill>
                <a:latin typeface="Arial" charset="0"/>
              </a:rPr>
              <a:t>specifying minimally the emergency type and description fields</a:t>
            </a:r>
            <a:r>
              <a:rPr lang="en-US" sz="1800" dirty="0" smtClean="0">
                <a:latin typeface="Arial" charset="0"/>
              </a:rPr>
              <a:t>. The </a:t>
            </a:r>
            <a:r>
              <a:rPr lang="en-US" sz="1800" dirty="0" err="1" smtClean="0">
                <a:solidFill>
                  <a:srgbClr val="0000FF"/>
                </a:solidFill>
                <a:latin typeface="Courier New" charset="0"/>
              </a:rPr>
              <a:t>FieldOfficer</a:t>
            </a:r>
            <a:r>
              <a:rPr lang="en-US" sz="1800" dirty="0" smtClean="0">
                <a:latin typeface="Courier" charset="0"/>
              </a:rPr>
              <a:t> </a:t>
            </a:r>
            <a:r>
              <a:rPr lang="en-US" sz="1800" dirty="0" smtClean="0">
                <a:latin typeface="Arial" charset="0"/>
              </a:rPr>
              <a:t>may also describe possible responses to the emergency situation</a:t>
            </a:r>
            <a:r>
              <a:rPr lang="en-US" sz="1800" dirty="0" smtClean="0">
                <a:solidFill>
                  <a:srgbClr val="0000FF"/>
                </a:solidFill>
                <a:latin typeface="Arial" charset="0"/>
              </a:rPr>
              <a:t> and request specific resources</a:t>
            </a:r>
            <a:r>
              <a:rPr lang="en-US" sz="1800" dirty="0" smtClean="0">
                <a:latin typeface="Arial" charset="0"/>
              </a:rPr>
              <a:t>. Once the form is completed, the </a:t>
            </a:r>
            <a:r>
              <a:rPr lang="en-US" sz="1800" dirty="0" err="1" smtClean="0">
                <a:latin typeface="Courier New" charset="0"/>
              </a:rPr>
              <a:t>FieldOfficer</a:t>
            </a:r>
            <a:r>
              <a:rPr lang="en-US" sz="1800" dirty="0" smtClean="0">
                <a:latin typeface="Courier" charset="0"/>
              </a:rPr>
              <a:t> </a:t>
            </a:r>
            <a:r>
              <a:rPr lang="en-US" sz="1800" dirty="0" smtClean="0">
                <a:latin typeface="Arial" charset="0"/>
              </a:rPr>
              <a:t>submits the form.</a:t>
            </a:r>
          </a:p>
          <a:p>
            <a:pPr marL="342900" indent="-342900">
              <a:buFontTx/>
              <a:buAutoNum type="arabicPeriod" startAt="4"/>
              <a:defRPr/>
            </a:pPr>
            <a:r>
              <a:rPr lang="en-US" sz="1800" dirty="0" smtClean="0">
                <a:latin typeface="Arial" charset="0"/>
              </a:rPr>
              <a:t>FRIEND receives the form and notifies the </a:t>
            </a:r>
            <a:r>
              <a:rPr lang="en-US" sz="1800" dirty="0" smtClean="0">
                <a:latin typeface="Courier New" charset="0"/>
              </a:rPr>
              <a:t>Dispatcher</a:t>
            </a:r>
            <a:r>
              <a:rPr lang="en-US" sz="1800" dirty="0" smtClean="0">
                <a:latin typeface="Arial" charset="0"/>
              </a:rPr>
              <a:t>.</a:t>
            </a:r>
          </a:p>
          <a:p>
            <a:pPr marL="288925" indent="-288925">
              <a:defRPr/>
            </a:pPr>
            <a:endParaRPr lang="en-US" sz="1800" dirty="0">
              <a:latin typeface="Arial" charset="0"/>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Footer Placeholder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a:latin typeface="Arial" charset="0"/>
              </a:rPr>
              <a:t>SYSC-3120 — Software Requirements Engineering</a:t>
            </a:r>
          </a:p>
        </p:txBody>
      </p:sp>
      <p:sp>
        <p:nvSpPr>
          <p:cNvPr id="187394"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CBF54D78-66B4-8B4D-9448-CB61E3BE0431}" type="slidenum">
              <a:rPr lang="en-US" sz="1200">
                <a:latin typeface="Arial" charset="0"/>
              </a:rPr>
              <a:pPr/>
              <a:t>97</a:t>
            </a:fld>
            <a:endParaRPr lang="en-US" sz="1200">
              <a:latin typeface="Arial" charset="0"/>
            </a:endParaRPr>
          </a:p>
        </p:txBody>
      </p:sp>
      <p:sp>
        <p:nvSpPr>
          <p:cNvPr id="187395" name="Rectangle 2"/>
          <p:cNvSpPr>
            <a:spLocks noGrp="1" noChangeArrowheads="1"/>
          </p:cNvSpPr>
          <p:nvPr>
            <p:ph type="title"/>
          </p:nvPr>
        </p:nvSpPr>
        <p:spPr/>
        <p:txBody>
          <a:bodyPr/>
          <a:lstStyle/>
          <a:p>
            <a:r>
              <a:rPr lang="en-US">
                <a:latin typeface="Arial" charset="0"/>
              </a:rPr>
              <a:t>Refinement Example (II)</a:t>
            </a:r>
          </a:p>
        </p:txBody>
      </p:sp>
      <p:sp>
        <p:nvSpPr>
          <p:cNvPr id="187396" name="Rectangle 3"/>
          <p:cNvSpPr>
            <a:spLocks noGrp="1" noChangeArrowheads="1"/>
          </p:cNvSpPr>
          <p:nvPr>
            <p:ph type="body" idx="1"/>
          </p:nvPr>
        </p:nvSpPr>
        <p:spPr/>
        <p:txBody>
          <a:bodyPr/>
          <a:lstStyle/>
          <a:p>
            <a:pPr marL="381000" indent="-381000">
              <a:spcBef>
                <a:spcPct val="60000"/>
              </a:spcBef>
              <a:buFontTx/>
              <a:buAutoNum type="arabicPeriod" startAt="5"/>
            </a:pPr>
            <a:r>
              <a:rPr lang="en-US" sz="1800" dirty="0">
                <a:latin typeface="Arial" charset="0"/>
              </a:rPr>
              <a:t>The </a:t>
            </a:r>
            <a:r>
              <a:rPr lang="en-US" sz="1800" dirty="0">
                <a:latin typeface="Courier New" charset="0"/>
              </a:rPr>
              <a:t>Dispatcher</a:t>
            </a:r>
            <a:r>
              <a:rPr lang="en-US" sz="1800" dirty="0">
                <a:latin typeface="Arial" charset="0"/>
              </a:rPr>
              <a:t> reviews the submitted information and creates an incident in the database by invoking the </a:t>
            </a:r>
            <a:r>
              <a:rPr lang="en-US" sz="1800" dirty="0" err="1">
                <a:latin typeface="Courier New" charset="0"/>
              </a:rPr>
              <a:t>OpenIncident</a:t>
            </a:r>
            <a:r>
              <a:rPr lang="en-US" sz="1800" dirty="0">
                <a:latin typeface="Arial" charset="0"/>
              </a:rPr>
              <a:t> use case</a:t>
            </a:r>
            <a:r>
              <a:rPr lang="en-US" sz="1800" dirty="0">
                <a:solidFill>
                  <a:srgbClr val="0000FF"/>
                </a:solidFill>
                <a:latin typeface="Arial" charset="0"/>
              </a:rPr>
              <a:t>. All the information contained in the </a:t>
            </a:r>
            <a:r>
              <a:rPr lang="en-US" sz="1800" dirty="0" err="1">
                <a:solidFill>
                  <a:srgbClr val="0000FF"/>
                </a:solidFill>
                <a:latin typeface="Courier New" charset="0"/>
              </a:rPr>
              <a:t>FieldOfficer</a:t>
            </a:r>
            <a:r>
              <a:rPr lang="ja-JP" altLang="en-US" sz="1800">
                <a:solidFill>
                  <a:srgbClr val="0000FF"/>
                </a:solidFill>
                <a:latin typeface="Arial" charset="0"/>
              </a:rPr>
              <a:t>’</a:t>
            </a:r>
            <a:r>
              <a:rPr lang="en-US" altLang="ja-JP" sz="1800" dirty="0">
                <a:solidFill>
                  <a:srgbClr val="0000FF"/>
                </a:solidFill>
                <a:latin typeface="Arial" charset="0"/>
              </a:rPr>
              <a:t>s form is automatically included in the</a:t>
            </a:r>
            <a:r>
              <a:rPr lang="en-US" altLang="ja-JP" sz="1800" i="1" dirty="0">
                <a:solidFill>
                  <a:srgbClr val="0000FF"/>
                </a:solidFill>
                <a:latin typeface="Arial" charset="0"/>
              </a:rPr>
              <a:t> </a:t>
            </a:r>
            <a:r>
              <a:rPr lang="en-US" altLang="ja-JP" sz="1800" dirty="0">
                <a:solidFill>
                  <a:srgbClr val="0000FF"/>
                </a:solidFill>
                <a:latin typeface="Arial" charset="0"/>
              </a:rPr>
              <a:t>incident. The </a:t>
            </a:r>
            <a:r>
              <a:rPr lang="en-US" altLang="ja-JP" sz="1800" dirty="0">
                <a:solidFill>
                  <a:srgbClr val="0000FF"/>
                </a:solidFill>
                <a:latin typeface="Courier New" charset="0"/>
              </a:rPr>
              <a:t>Dispatcher</a:t>
            </a:r>
            <a:r>
              <a:rPr lang="en-US" altLang="ja-JP" sz="1800" dirty="0">
                <a:solidFill>
                  <a:srgbClr val="0000FF"/>
                </a:solidFill>
                <a:latin typeface="Arial" charset="0"/>
              </a:rPr>
              <a:t> selects a response by allocating resources to the incident</a:t>
            </a:r>
            <a:r>
              <a:rPr lang="en-US" altLang="ja-JP" sz="1800" i="1" dirty="0">
                <a:solidFill>
                  <a:srgbClr val="0000FF"/>
                </a:solidFill>
                <a:latin typeface="Arial" charset="0"/>
              </a:rPr>
              <a:t> </a:t>
            </a:r>
            <a:r>
              <a:rPr lang="en-US" altLang="ja-JP" sz="1800" dirty="0">
                <a:solidFill>
                  <a:srgbClr val="0000FF"/>
                </a:solidFill>
                <a:latin typeface="Arial" charset="0"/>
              </a:rPr>
              <a:t>(with the </a:t>
            </a:r>
            <a:r>
              <a:rPr lang="en-US" altLang="ja-JP" sz="1800" dirty="0" err="1">
                <a:solidFill>
                  <a:srgbClr val="0000FF"/>
                </a:solidFill>
                <a:latin typeface="Courier New" charset="0"/>
              </a:rPr>
              <a:t>AllocateResources</a:t>
            </a:r>
            <a:r>
              <a:rPr lang="en-US" altLang="ja-JP" sz="1800" dirty="0">
                <a:solidFill>
                  <a:srgbClr val="0000FF"/>
                </a:solidFill>
                <a:latin typeface="Arial" charset="0"/>
              </a:rPr>
              <a:t> use case) and acknowledges the emergency report by sending a short message to the </a:t>
            </a:r>
            <a:r>
              <a:rPr lang="en-US" altLang="ja-JP" sz="1800" dirty="0" err="1">
                <a:solidFill>
                  <a:srgbClr val="0000FF"/>
                </a:solidFill>
                <a:latin typeface="Courier New" charset="0"/>
              </a:rPr>
              <a:t>FieldOfficer</a:t>
            </a:r>
            <a:r>
              <a:rPr lang="en-US" altLang="ja-JP" sz="1800" dirty="0">
                <a:solidFill>
                  <a:srgbClr val="0000FF"/>
                </a:solidFill>
                <a:latin typeface="Arial" charset="0"/>
              </a:rPr>
              <a:t>.</a:t>
            </a:r>
          </a:p>
          <a:p>
            <a:pPr marL="381000" indent="-381000">
              <a:spcBef>
                <a:spcPct val="60000"/>
              </a:spcBef>
              <a:buFontTx/>
              <a:buAutoNum type="arabicPeriod" startAt="5"/>
            </a:pPr>
            <a:r>
              <a:rPr lang="en-US" sz="1800" dirty="0">
                <a:latin typeface="Arial" charset="0"/>
              </a:rPr>
              <a:t>The </a:t>
            </a:r>
            <a:r>
              <a:rPr lang="en-US" sz="1800" dirty="0" err="1">
                <a:solidFill>
                  <a:srgbClr val="0000FF"/>
                </a:solidFill>
                <a:latin typeface="Courier New" charset="0"/>
              </a:rPr>
              <a:t>FieldOfficer</a:t>
            </a:r>
            <a:r>
              <a:rPr lang="en-US" sz="1800" dirty="0">
                <a:latin typeface="Arial" charset="0"/>
              </a:rPr>
              <a:t> receives the acknowledgment and the selected response.</a:t>
            </a:r>
          </a:p>
          <a:p>
            <a:pPr marL="381000" indent="-381000">
              <a:spcBef>
                <a:spcPct val="60000"/>
              </a:spcBef>
              <a:buFontTx/>
              <a:buAutoNum type="arabicPeriod" startAt="5"/>
            </a:pPr>
            <a:endParaRPr lang="en-US" altLang="ja-JP" sz="1800" u="sng" dirty="0">
              <a:latin typeface="Arial" charset="0"/>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Footer Placeholder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a:latin typeface="Arial" charset="0"/>
              </a:rPr>
              <a:t>SYSC-3120 — Software Requirements Engineering</a:t>
            </a:r>
          </a:p>
        </p:txBody>
      </p:sp>
      <p:sp>
        <p:nvSpPr>
          <p:cNvPr id="188418"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68AA469A-7033-2B49-9FCA-A602A849D2AD}" type="slidenum">
              <a:rPr lang="en-US" sz="1200">
                <a:latin typeface="Arial" charset="0"/>
              </a:rPr>
              <a:pPr/>
              <a:t>98</a:t>
            </a:fld>
            <a:endParaRPr lang="en-US" sz="1200">
              <a:latin typeface="Arial" charset="0"/>
            </a:endParaRPr>
          </a:p>
        </p:txBody>
      </p:sp>
      <p:sp>
        <p:nvSpPr>
          <p:cNvPr id="188419" name="Rectangle 2"/>
          <p:cNvSpPr>
            <a:spLocks noGrp="1" noChangeArrowheads="1"/>
          </p:cNvSpPr>
          <p:nvPr>
            <p:ph type="title"/>
          </p:nvPr>
        </p:nvSpPr>
        <p:spPr/>
        <p:txBody>
          <a:bodyPr/>
          <a:lstStyle/>
          <a:p>
            <a:r>
              <a:rPr lang="en-US">
                <a:latin typeface="Arial" charset="0"/>
              </a:rPr>
              <a:t>Use Case Diagram for FRIEND</a:t>
            </a:r>
          </a:p>
        </p:txBody>
      </p:sp>
      <p:graphicFrame>
        <p:nvGraphicFramePr>
          <p:cNvPr id="188420" name="Object 26"/>
          <p:cNvGraphicFramePr>
            <a:graphicFrameLocks noChangeAspect="1"/>
          </p:cNvGraphicFramePr>
          <p:nvPr>
            <p:ph idx="1"/>
          </p:nvPr>
        </p:nvGraphicFramePr>
        <p:xfrm>
          <a:off x="685800" y="1677988"/>
          <a:ext cx="7772400" cy="4035425"/>
        </p:xfrm>
        <a:graphic>
          <a:graphicData uri="http://schemas.openxmlformats.org/presentationml/2006/ole">
            <p:oleObj spid="_x0000_s188421" name="Visio" r:id="rId4" imgW="4054221" imgH="2104263" progId="Visio.Drawing.11">
              <p:embed/>
            </p:oleObj>
          </a:graphicData>
        </a:graphic>
      </p:graphicFrame>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Footer Placeholder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a:latin typeface="Arial" charset="0"/>
              </a:rPr>
              <a:t>SYSC-3120 — Software Requirements Engineering</a:t>
            </a:r>
          </a:p>
        </p:txBody>
      </p:sp>
      <p:sp>
        <p:nvSpPr>
          <p:cNvPr id="190466"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A186201E-E17E-CD4D-81DA-2BED7149DA57}" type="slidenum">
              <a:rPr lang="en-US" sz="1200">
                <a:latin typeface="Arial" charset="0"/>
              </a:rPr>
              <a:pPr/>
              <a:t>99</a:t>
            </a:fld>
            <a:endParaRPr lang="en-US" sz="1200">
              <a:latin typeface="Arial" charset="0"/>
            </a:endParaRPr>
          </a:p>
        </p:txBody>
      </p:sp>
      <p:sp>
        <p:nvSpPr>
          <p:cNvPr id="190467" name="Rectangle 2"/>
          <p:cNvSpPr>
            <a:spLocks noGrp="1" noChangeArrowheads="1"/>
          </p:cNvSpPr>
          <p:nvPr>
            <p:ph type="title"/>
          </p:nvPr>
        </p:nvSpPr>
        <p:spPr/>
        <p:txBody>
          <a:bodyPr/>
          <a:lstStyle/>
          <a:p>
            <a:r>
              <a:rPr lang="en-US">
                <a:latin typeface="Arial" charset="0"/>
              </a:rPr>
              <a:t>6. Identify relationships among use cases</a:t>
            </a:r>
          </a:p>
        </p:txBody>
      </p:sp>
      <p:sp>
        <p:nvSpPr>
          <p:cNvPr id="190468" name="Rectangle 3"/>
          <p:cNvSpPr>
            <a:spLocks noGrp="1" noChangeArrowheads="1"/>
          </p:cNvSpPr>
          <p:nvPr>
            <p:ph type="body" idx="1"/>
          </p:nvPr>
        </p:nvSpPr>
        <p:spPr/>
        <p:txBody>
          <a:bodyPr/>
          <a:lstStyle/>
          <a:p>
            <a:r>
              <a:rPr lang="en-US" sz="1800" dirty="0">
                <a:latin typeface="Arial" charset="0"/>
              </a:rPr>
              <a:t>Even simple systems have a lot of use cases</a:t>
            </a:r>
          </a:p>
          <a:p>
            <a:r>
              <a:rPr lang="en-US" sz="1800" dirty="0">
                <a:latin typeface="Arial" charset="0"/>
              </a:rPr>
              <a:t>Use case </a:t>
            </a:r>
            <a:r>
              <a:rPr lang="en-US" sz="1800" dirty="0" smtClean="0">
                <a:latin typeface="Arial" charset="0"/>
              </a:rPr>
              <a:t>dependency </a:t>
            </a:r>
            <a:r>
              <a:rPr lang="en-US" sz="1800" dirty="0">
                <a:latin typeface="Arial" charset="0"/>
              </a:rPr>
              <a:t>= relationship between use cases</a:t>
            </a:r>
          </a:p>
          <a:p>
            <a:r>
              <a:rPr lang="en-US" sz="1800" dirty="0">
                <a:latin typeface="Arial" charset="0"/>
              </a:rPr>
              <a:t>Goal: Reduce complexity, Increase understandability, maximize reuse of use cases</a:t>
            </a:r>
          </a:p>
          <a:p>
            <a:r>
              <a:rPr lang="en-US" sz="1800" dirty="0">
                <a:latin typeface="Arial" charset="0"/>
              </a:rPr>
              <a:t>Important </a:t>
            </a:r>
            <a:r>
              <a:rPr lang="en-US" sz="1800" dirty="0" smtClean="0">
                <a:latin typeface="Arial" charset="0"/>
              </a:rPr>
              <a:t>relationships: </a:t>
            </a:r>
            <a:endParaRPr lang="en-US" sz="1800" dirty="0">
              <a:latin typeface="Arial" charset="0"/>
            </a:endParaRPr>
          </a:p>
          <a:p>
            <a:pPr lvl="1"/>
            <a:r>
              <a:rPr lang="en-US" b="1" dirty="0">
                <a:latin typeface="Arial" charset="0"/>
              </a:rPr>
              <a:t>Extend</a:t>
            </a:r>
          </a:p>
          <a:p>
            <a:pPr lvl="2"/>
            <a:r>
              <a:rPr lang="en-US" sz="1800" dirty="0">
                <a:latin typeface="Arial" charset="0"/>
              </a:rPr>
              <a:t>A use case extends another use case (separate exceptional and common flows of events)</a:t>
            </a:r>
          </a:p>
          <a:p>
            <a:pPr lvl="1"/>
            <a:r>
              <a:rPr lang="en-US" b="1" dirty="0">
                <a:latin typeface="Arial" charset="0"/>
              </a:rPr>
              <a:t>Include</a:t>
            </a:r>
          </a:p>
          <a:p>
            <a:pPr lvl="2"/>
            <a:r>
              <a:rPr lang="en-US" sz="1800" dirty="0">
                <a:latin typeface="Arial" charset="0"/>
              </a:rPr>
              <a:t>A use case uses another use case</a:t>
            </a:r>
            <a:r>
              <a:rPr lang="en-US" dirty="0">
                <a:latin typeface="Arial" charset="0"/>
              </a:rPr>
              <a:t> </a:t>
            </a:r>
            <a:r>
              <a:rPr lang="en-US" sz="1800" dirty="0">
                <a:latin typeface="Arial" charset="0"/>
              </a:rPr>
              <a:t>(</a:t>
            </a:r>
            <a:r>
              <a:rPr lang="ja-JP" altLang="en-US" sz="1800">
                <a:latin typeface="Arial" charset="0"/>
              </a:rPr>
              <a:t>“</a:t>
            </a:r>
            <a:r>
              <a:rPr lang="en-US" altLang="ja-JP" sz="1800" dirty="0">
                <a:latin typeface="Arial" charset="0"/>
              </a:rPr>
              <a:t>functional decomposition</a:t>
            </a:r>
            <a:r>
              <a:rPr lang="ja-JP" altLang="en-US" sz="1800">
                <a:latin typeface="Arial" charset="0"/>
              </a:rPr>
              <a:t>”</a:t>
            </a:r>
            <a:r>
              <a:rPr lang="en-US" altLang="ja-JP" sz="1800" dirty="0">
                <a:latin typeface="Arial" charset="0"/>
              </a:rPr>
              <a:t>)</a:t>
            </a:r>
          </a:p>
          <a:p>
            <a:pPr lvl="1"/>
            <a:r>
              <a:rPr lang="en-US" b="1" dirty="0">
                <a:latin typeface="Arial" charset="0"/>
              </a:rPr>
              <a:t>Generalization</a:t>
            </a:r>
          </a:p>
          <a:p>
            <a:pPr lvl="2"/>
            <a:r>
              <a:rPr lang="ja-JP" altLang="en-US" sz="1800">
                <a:latin typeface="Arial" charset="0"/>
              </a:rPr>
              <a:t>“</a:t>
            </a:r>
            <a:r>
              <a:rPr lang="en-US" altLang="ja-JP" sz="1800" dirty="0">
                <a:latin typeface="Arial" charset="0"/>
              </a:rPr>
              <a:t>Use case experts have been successfully doing use case work without this optional relationship […] and there is not yet agreement by practitioners on the best-practice guidelines of how to get value from this idea.</a:t>
            </a:r>
            <a:r>
              <a:rPr lang="ja-JP" altLang="en-US" sz="1800">
                <a:latin typeface="Arial" charset="0"/>
              </a:rPr>
              <a:t>”</a:t>
            </a:r>
            <a:r>
              <a:rPr lang="en-US" altLang="ja-JP" sz="1800" dirty="0">
                <a:latin typeface="Arial" charset="0"/>
              </a:rPr>
              <a:t> [</a:t>
            </a:r>
            <a:r>
              <a:rPr lang="en-US" altLang="ja-JP" sz="1800" dirty="0" err="1">
                <a:latin typeface="Arial" charset="0"/>
              </a:rPr>
              <a:t>Larman</a:t>
            </a:r>
            <a:r>
              <a:rPr lang="en-US" altLang="ja-JP" sz="1800" dirty="0">
                <a:latin typeface="Arial" charset="0"/>
              </a:rPr>
              <a:t>]</a:t>
            </a:r>
            <a:endParaRPr lang="en-US" sz="1800" dirty="0">
              <a:latin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C:\app\Microsoft Office\Templates\Blank Presentation.pot</Template>
  <TotalTime>25699</TotalTime>
  <Words>13869</Words>
  <Application>Microsoft Office PowerPoint</Application>
  <PresentationFormat>On-screen Show (4:3)</PresentationFormat>
  <Paragraphs>1604</Paragraphs>
  <Slides>112</Slides>
  <Notes>83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112</vt:i4>
      </vt:variant>
    </vt:vector>
  </HeadingPairs>
  <TitlesOfParts>
    <vt:vector size="114" baseType="lpstr">
      <vt:lpstr>Blank Presentation</vt:lpstr>
      <vt:lpstr>Visio</vt:lpstr>
      <vt:lpstr>SYSC-3120 —Software Requirements Engineering</vt:lpstr>
      <vt:lpstr>Software Requirements Elicitation and Specification</vt:lpstr>
      <vt:lpstr>What is a Requirement ?</vt:lpstr>
      <vt:lpstr>Stating requirements</vt:lpstr>
      <vt:lpstr>Motivations and Goals (I)</vt:lpstr>
      <vt:lpstr>Verification and Validation</vt:lpstr>
      <vt:lpstr>Motivations and Goals (II)</vt:lpstr>
      <vt:lpstr>Surveys</vt:lpstr>
      <vt:lpstr>Software Requirements Elicitation and Specification</vt:lpstr>
      <vt:lpstr>Requirements Engineering</vt:lpstr>
      <vt:lpstr>Sources of Requirements</vt:lpstr>
      <vt:lpstr>Users of the Requirements (Sommerville, 2000)</vt:lpstr>
      <vt:lpstr>Products of Requirements Process</vt:lpstr>
      <vt:lpstr>Requirements Elicitation - Objectives</vt:lpstr>
      <vt:lpstr>Why is Requirements Elicitation hard?</vt:lpstr>
      <vt:lpstr>Techniques for Requirement Elicitation</vt:lpstr>
      <vt:lpstr>Qualities of Specifications I</vt:lpstr>
      <vt:lpstr>Qualities of Specifications II</vt:lpstr>
      <vt:lpstr>Quality Example [Lethbridge]</vt:lpstr>
      <vt:lpstr>Restaurant Advisor System: quality deficiencies</vt:lpstr>
      <vt:lpstr>The importance of organization and priority</vt:lpstr>
      <vt:lpstr>Deficiencies</vt:lpstr>
      <vt:lpstr>The importance of precision</vt:lpstr>
      <vt:lpstr>Software Requirements Elicitation and Specification</vt:lpstr>
      <vt:lpstr>Functional vs. Non-Functional</vt:lpstr>
      <vt:lpstr>Types of NF Requirements</vt:lpstr>
      <vt:lpstr>Types of NF Requirements (cont.)</vt:lpstr>
      <vt:lpstr>Types of NF Requirements (cont.)</vt:lpstr>
      <vt:lpstr>Sommerville’s Classification</vt:lpstr>
      <vt:lpstr>Examples</vt:lpstr>
      <vt:lpstr>What is usually not in the Requirements?</vt:lpstr>
      <vt:lpstr>Realistically</vt:lpstr>
      <vt:lpstr>NF Requirements Metrics examples</vt:lpstr>
      <vt:lpstr>Software Requirements Elicitation and Specifications</vt:lpstr>
      <vt:lpstr>Defining the Software System Scope</vt:lpstr>
      <vt:lpstr>Scope Example</vt:lpstr>
      <vt:lpstr>Software System Scope in UML—Use Case Diagram</vt:lpstr>
      <vt:lpstr>Defining Software System Scope</vt:lpstr>
      <vt:lpstr>Software Requirements Elicitation and Specifications</vt:lpstr>
      <vt:lpstr>Use Case [Cockburn]</vt:lpstr>
      <vt:lpstr>Use Cases and Actors</vt:lpstr>
      <vt:lpstr>Use Case Scope/Extent</vt:lpstr>
      <vt:lpstr>Use Case Scope/Extent (cont.)</vt:lpstr>
      <vt:lpstr>Specifying a Use Case (template)</vt:lpstr>
      <vt:lpstr>Specifying a Use Case (cont.)</vt:lpstr>
      <vt:lpstr>Specifying a Use Case (cont.)</vt:lpstr>
      <vt:lpstr>Specifying a Use Case (cont.)</vt:lpstr>
      <vt:lpstr>Specifying a Use Case (cont.)</vt:lpstr>
      <vt:lpstr>Specifying a Use Case (cont.)—possible layout</vt:lpstr>
      <vt:lpstr>Specifying a Use Case (cont.)</vt:lpstr>
      <vt:lpstr>Specifying a Use Case (restricting the use of English)</vt:lpstr>
      <vt:lpstr>Specifying a Use Case (cont.)</vt:lpstr>
      <vt:lpstr>Specifying a Use Case (cont.)</vt:lpstr>
      <vt:lpstr>Specifying a Use Case (cont.)</vt:lpstr>
      <vt:lpstr>Specifying a Use Case (cont.)</vt:lpstr>
      <vt:lpstr>Specifying a Use Case (cont.)</vt:lpstr>
      <vt:lpstr>Specifying a Use Case (cont.)</vt:lpstr>
      <vt:lpstr>Specifying a Use Case (cont.)</vt:lpstr>
      <vt:lpstr>Specifying a Use Case (summary)</vt:lpstr>
      <vt:lpstr>Software Requirements Elicitation and Specifications</vt:lpstr>
      <vt:lpstr>&lt;&lt;include&gt;&gt;</vt:lpstr>
      <vt:lpstr>&lt;&lt;extend&gt;&gt;</vt:lpstr>
      <vt:lpstr>Use case generalization</vt:lpstr>
      <vt:lpstr>Example I</vt:lpstr>
      <vt:lpstr>Example II</vt:lpstr>
      <vt:lpstr>Software Requirements Elicitation and Specifications</vt:lpstr>
      <vt:lpstr>Common mistake : Identifying wrong actor</vt:lpstr>
      <vt:lpstr>&lt;&lt;Include&gt;&gt;: Functional Decomposition</vt:lpstr>
      <vt:lpstr>Discussion : &lt;&lt;include&gt;&gt; as Functional Composition</vt:lpstr>
      <vt:lpstr>In What Order Do Use Cases Execute?</vt:lpstr>
      <vt:lpstr>Use Case Order: The Library Example</vt:lpstr>
      <vt:lpstr>Software Requirements Elicitation and Specifications</vt:lpstr>
      <vt:lpstr>Use Case Model</vt:lpstr>
      <vt:lpstr>Requirements Elicitation Activities</vt:lpstr>
      <vt:lpstr>1. Identify Actors</vt:lpstr>
      <vt:lpstr>Questions to Ask</vt:lpstr>
      <vt:lpstr>FRIEND: Accident Management System</vt:lpstr>
      <vt:lpstr>2. Identify scenarios</vt:lpstr>
      <vt:lpstr>Scenarios</vt:lpstr>
      <vt:lpstr>Heuristics for finding Scenarios</vt:lpstr>
      <vt:lpstr>FRIEND Scenario: Warehouse on Fire</vt:lpstr>
      <vt:lpstr>Observations about Warehouse on Fire Scenario</vt:lpstr>
      <vt:lpstr>FRIEND: Other Scenarios</vt:lpstr>
      <vt:lpstr>3. Identify Use Cases</vt:lpstr>
      <vt:lpstr>Steps in Formulating a Use Case (I)</vt:lpstr>
      <vt:lpstr>Formulate the Flow of Events</vt:lpstr>
      <vt:lpstr>Entry and Exit Conditions</vt:lpstr>
      <vt:lpstr>Steps in formulating a use case (II)</vt:lpstr>
      <vt:lpstr>Writing Guidelines (I)</vt:lpstr>
      <vt:lpstr>Writing Guidelines (II)</vt:lpstr>
      <vt:lpstr>4. Identify Non-Functional (NF) Requirements</vt:lpstr>
      <vt:lpstr>Template Questions for NF Requirements</vt:lpstr>
      <vt:lpstr>Template Questions for NF Requirements (II)</vt:lpstr>
      <vt:lpstr>Template Questions for NF Requirements (III)</vt:lpstr>
      <vt:lpstr>5. Refining Use Cases</vt:lpstr>
      <vt:lpstr>Refinement Example (I)</vt:lpstr>
      <vt:lpstr>Refinement Example (II)</vt:lpstr>
      <vt:lpstr>Use Case Diagram for FRIEND</vt:lpstr>
      <vt:lpstr>6. Identify relationships among use cases</vt:lpstr>
      <vt:lpstr>ConnectionDown</vt:lpstr>
      <vt:lpstr>Summary</vt:lpstr>
      <vt:lpstr>Tips from Authors</vt:lpstr>
      <vt:lpstr>Advantages of using Use-Cases</vt:lpstr>
      <vt:lpstr>Disadvantages of Use-Cases</vt:lpstr>
      <vt:lpstr>Software Requirements Elicitation and Specifications</vt:lpstr>
      <vt:lpstr>Requirements Definition document</vt:lpstr>
      <vt:lpstr>Software requirements document</vt:lpstr>
      <vt:lpstr>Software requirements document cover page</vt:lpstr>
      <vt:lpstr>Format and Style</vt:lpstr>
      <vt:lpstr>Review - questions</vt:lpstr>
      <vt:lpstr>Review - guidelines</vt:lpstr>
      <vt:lpstr>Standards</vt:lpstr>
    </vt:vector>
  </TitlesOfParts>
  <Company>IESE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Software Requirements and Specifications</dc:title>
  <dc:creator>Prof. Dr. Rombach</dc:creator>
  <cp:lastModifiedBy>Dorina C. Petriu</cp:lastModifiedBy>
  <cp:revision>728</cp:revision>
  <dcterms:created xsi:type="dcterms:W3CDTF">1999-07-29T14:05:26Z</dcterms:created>
  <dcterms:modified xsi:type="dcterms:W3CDTF">2015-01-26T19:50:23Z</dcterms:modified>
</cp:coreProperties>
</file>