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vml" ContentType="application/vnd.openxmlformats-officedocument.vmlDrawing"/>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Default Extension="wmf" ContentType="image/x-wmf"/>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Lst>
  <p:notesMasterIdLst>
    <p:notesMasterId r:id="rId55"/>
  </p:notesMasterIdLst>
  <p:handoutMasterIdLst>
    <p:handoutMasterId r:id="rId56"/>
  </p:handoutMasterIdLst>
  <p:sldIdLst>
    <p:sldId id="268" r:id="rId2"/>
    <p:sldId id="307" r:id="rId3"/>
    <p:sldId id="270" r:id="rId4"/>
    <p:sldId id="319" r:id="rId5"/>
    <p:sldId id="352" r:id="rId6"/>
    <p:sldId id="321" r:id="rId7"/>
    <p:sldId id="271" r:id="rId8"/>
    <p:sldId id="272" r:id="rId9"/>
    <p:sldId id="323" r:id="rId10"/>
    <p:sldId id="324" r:id="rId11"/>
    <p:sldId id="322" r:id="rId12"/>
    <p:sldId id="308" r:id="rId13"/>
    <p:sldId id="278" r:id="rId14"/>
    <p:sldId id="309" r:id="rId15"/>
    <p:sldId id="320" r:id="rId16"/>
    <p:sldId id="316" r:id="rId17"/>
    <p:sldId id="310" r:id="rId18"/>
    <p:sldId id="289" r:id="rId19"/>
    <p:sldId id="291" r:id="rId20"/>
    <p:sldId id="292" r:id="rId21"/>
    <p:sldId id="293" r:id="rId22"/>
    <p:sldId id="311" r:id="rId23"/>
    <p:sldId id="295" r:id="rId24"/>
    <p:sldId id="296" r:id="rId25"/>
    <p:sldId id="297" r:id="rId26"/>
    <p:sldId id="299" r:id="rId27"/>
    <p:sldId id="300" r:id="rId28"/>
    <p:sldId id="301" r:id="rId29"/>
    <p:sldId id="302" r:id="rId30"/>
    <p:sldId id="303" r:id="rId31"/>
    <p:sldId id="304" r:id="rId32"/>
    <p:sldId id="305" r:id="rId33"/>
    <p:sldId id="337" r:id="rId34"/>
    <p:sldId id="306" r:id="rId35"/>
    <p:sldId id="338" r:id="rId36"/>
    <p:sldId id="339" r:id="rId37"/>
    <p:sldId id="340" r:id="rId38"/>
    <p:sldId id="341" r:id="rId39"/>
    <p:sldId id="343" r:id="rId40"/>
    <p:sldId id="354" r:id="rId41"/>
    <p:sldId id="344" r:id="rId42"/>
    <p:sldId id="331" r:id="rId43"/>
    <p:sldId id="346" r:id="rId44"/>
    <p:sldId id="347" r:id="rId45"/>
    <p:sldId id="348" r:id="rId46"/>
    <p:sldId id="349" r:id="rId47"/>
    <p:sldId id="350" r:id="rId48"/>
    <p:sldId id="351" r:id="rId49"/>
    <p:sldId id="353" r:id="rId50"/>
    <p:sldId id="355" r:id="rId51"/>
    <p:sldId id="345" r:id="rId52"/>
    <p:sldId id="329" r:id="rId53"/>
    <p:sldId id="356" r:id="rId54"/>
  </p:sldIdLst>
  <p:sldSz cx="9144000" cy="6858000" type="screen4x3"/>
  <p:notesSz cx="7315200" cy="9601200"/>
  <p:defaultTextStyle>
    <a:defPPr>
      <a:defRPr lang="en-US"/>
    </a:defPPr>
    <a:lvl1pPr algn="l" rtl="0" fontAlgn="base">
      <a:spcBef>
        <a:spcPct val="0"/>
      </a:spcBef>
      <a:spcAft>
        <a:spcPct val="0"/>
      </a:spcAft>
      <a:defRPr sz="2400" kern="1200">
        <a:solidFill>
          <a:schemeClr val="tx1"/>
        </a:solidFill>
        <a:latin typeface="Corbel" charset="0"/>
        <a:ea typeface="ＭＳ Ｐゴシック" charset="0"/>
        <a:cs typeface="ＭＳ Ｐゴシック" charset="0"/>
      </a:defRPr>
    </a:lvl1pPr>
    <a:lvl2pPr marL="457200" algn="l" rtl="0" fontAlgn="base">
      <a:spcBef>
        <a:spcPct val="0"/>
      </a:spcBef>
      <a:spcAft>
        <a:spcPct val="0"/>
      </a:spcAft>
      <a:defRPr sz="2400" kern="1200">
        <a:solidFill>
          <a:schemeClr val="tx1"/>
        </a:solidFill>
        <a:latin typeface="Corbel" charset="0"/>
        <a:ea typeface="ＭＳ Ｐゴシック" charset="0"/>
        <a:cs typeface="ＭＳ Ｐゴシック" charset="0"/>
      </a:defRPr>
    </a:lvl2pPr>
    <a:lvl3pPr marL="914400" algn="l" rtl="0" fontAlgn="base">
      <a:spcBef>
        <a:spcPct val="0"/>
      </a:spcBef>
      <a:spcAft>
        <a:spcPct val="0"/>
      </a:spcAft>
      <a:defRPr sz="2400" kern="1200">
        <a:solidFill>
          <a:schemeClr val="tx1"/>
        </a:solidFill>
        <a:latin typeface="Corbel" charset="0"/>
        <a:ea typeface="ＭＳ Ｐゴシック" charset="0"/>
        <a:cs typeface="ＭＳ Ｐゴシック" charset="0"/>
      </a:defRPr>
    </a:lvl3pPr>
    <a:lvl4pPr marL="1371600" algn="l" rtl="0" fontAlgn="base">
      <a:spcBef>
        <a:spcPct val="0"/>
      </a:spcBef>
      <a:spcAft>
        <a:spcPct val="0"/>
      </a:spcAft>
      <a:defRPr sz="2400" kern="1200">
        <a:solidFill>
          <a:schemeClr val="tx1"/>
        </a:solidFill>
        <a:latin typeface="Corbel" charset="0"/>
        <a:ea typeface="ＭＳ Ｐゴシック" charset="0"/>
        <a:cs typeface="ＭＳ Ｐゴシック" charset="0"/>
      </a:defRPr>
    </a:lvl4pPr>
    <a:lvl5pPr marL="1828800" algn="l" rtl="0" fontAlgn="base">
      <a:spcBef>
        <a:spcPct val="0"/>
      </a:spcBef>
      <a:spcAft>
        <a:spcPct val="0"/>
      </a:spcAft>
      <a:defRPr sz="2400" kern="1200">
        <a:solidFill>
          <a:schemeClr val="tx1"/>
        </a:solidFill>
        <a:latin typeface="Corbel" charset="0"/>
        <a:ea typeface="ＭＳ Ｐゴシック" charset="0"/>
        <a:cs typeface="ＭＳ Ｐゴシック" charset="0"/>
      </a:defRPr>
    </a:lvl5pPr>
    <a:lvl6pPr marL="2286000" algn="l" defTabSz="457200" rtl="0" eaLnBrk="1" latinLnBrk="0" hangingPunct="1">
      <a:defRPr sz="2400" kern="1200">
        <a:solidFill>
          <a:schemeClr val="tx1"/>
        </a:solidFill>
        <a:latin typeface="Corbel" charset="0"/>
        <a:ea typeface="ＭＳ Ｐゴシック" charset="0"/>
        <a:cs typeface="ＭＳ Ｐゴシック" charset="0"/>
      </a:defRPr>
    </a:lvl6pPr>
    <a:lvl7pPr marL="2743200" algn="l" defTabSz="457200" rtl="0" eaLnBrk="1" latinLnBrk="0" hangingPunct="1">
      <a:defRPr sz="2400" kern="1200">
        <a:solidFill>
          <a:schemeClr val="tx1"/>
        </a:solidFill>
        <a:latin typeface="Corbel" charset="0"/>
        <a:ea typeface="ＭＳ Ｐゴシック" charset="0"/>
        <a:cs typeface="ＭＳ Ｐゴシック" charset="0"/>
      </a:defRPr>
    </a:lvl7pPr>
    <a:lvl8pPr marL="3200400" algn="l" defTabSz="457200" rtl="0" eaLnBrk="1" latinLnBrk="0" hangingPunct="1">
      <a:defRPr sz="2400" kern="1200">
        <a:solidFill>
          <a:schemeClr val="tx1"/>
        </a:solidFill>
        <a:latin typeface="Corbel" charset="0"/>
        <a:ea typeface="ＭＳ Ｐゴシック" charset="0"/>
        <a:cs typeface="ＭＳ Ｐゴシック" charset="0"/>
      </a:defRPr>
    </a:lvl8pPr>
    <a:lvl9pPr marL="3657600" algn="l" defTabSz="457200" rtl="0" eaLnBrk="1" latinLnBrk="0" hangingPunct="1">
      <a:defRPr sz="2400" kern="1200">
        <a:solidFill>
          <a:schemeClr val="tx1"/>
        </a:solidFill>
        <a:latin typeface="Corbe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79463" autoAdjust="0"/>
  </p:normalViewPr>
  <p:slideViewPr>
    <p:cSldViewPr>
      <p:cViewPr>
        <p:scale>
          <a:sx n="100" d="100"/>
          <a:sy n="100" d="100"/>
        </p:scale>
        <p:origin x="-624" y="-150"/>
      </p:cViewPr>
      <p:guideLst>
        <p:guide orient="horz" pos="2448"/>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3" d="100"/>
          <a:sy n="93" d="100"/>
        </p:scale>
        <p:origin x="-618" y="-120"/>
      </p:cViewPr>
      <p:guideLst>
        <p:guide orient="horz" pos="3024"/>
        <p:guide pos="2304"/>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image" Target="../media/image9.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170238" cy="4810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7313" tIns="48657" rIns="97313" bIns="48657" numCol="1" anchor="t" anchorCtr="0" compatLnSpc="1">
            <a:prstTxWarp prst="textNoShape">
              <a:avLst/>
            </a:prstTxWarp>
          </a:bodyPr>
          <a:lstStyle>
            <a:lvl1pPr defTabSz="966788">
              <a:defRPr sz="1300">
                <a:latin typeface="Times New Roman" charset="0"/>
                <a:cs typeface="+mn-cs"/>
              </a:defRPr>
            </a:lvl1pPr>
          </a:lstStyle>
          <a:p>
            <a:pPr>
              <a:defRPr/>
            </a:pPr>
            <a:endParaRPr lang="en-US"/>
          </a:p>
        </p:txBody>
      </p:sp>
      <p:sp>
        <p:nvSpPr>
          <p:cNvPr id="3075" name="Rectangle 3"/>
          <p:cNvSpPr>
            <a:spLocks noGrp="1" noChangeArrowheads="1"/>
          </p:cNvSpPr>
          <p:nvPr>
            <p:ph type="dt" sz="quarter" idx="1"/>
          </p:nvPr>
        </p:nvSpPr>
        <p:spPr bwMode="auto">
          <a:xfrm>
            <a:off x="4144963" y="0"/>
            <a:ext cx="3170237" cy="4810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7313" tIns="48657" rIns="97313" bIns="48657" numCol="1" anchor="t" anchorCtr="0" compatLnSpc="1">
            <a:prstTxWarp prst="textNoShape">
              <a:avLst/>
            </a:prstTxWarp>
          </a:bodyPr>
          <a:lstStyle>
            <a:lvl1pPr algn="r" defTabSz="966788">
              <a:defRPr sz="1300">
                <a:latin typeface="Times New Roman" charset="0"/>
                <a:cs typeface="+mn-cs"/>
              </a:defRPr>
            </a:lvl1pPr>
          </a:lstStyle>
          <a:p>
            <a:pPr>
              <a:defRPr/>
            </a:pPr>
            <a:endParaRPr lang="en-US"/>
          </a:p>
        </p:txBody>
      </p:sp>
      <p:sp>
        <p:nvSpPr>
          <p:cNvPr id="3076" name="Rectangle 4"/>
          <p:cNvSpPr>
            <a:spLocks noGrp="1" noChangeArrowheads="1"/>
          </p:cNvSpPr>
          <p:nvPr>
            <p:ph type="ftr" sz="quarter" idx="2"/>
          </p:nvPr>
        </p:nvSpPr>
        <p:spPr bwMode="auto">
          <a:xfrm>
            <a:off x="0" y="9120188"/>
            <a:ext cx="3170238" cy="4810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7313" tIns="48657" rIns="97313" bIns="48657" numCol="1" anchor="b" anchorCtr="0" compatLnSpc="1">
            <a:prstTxWarp prst="textNoShape">
              <a:avLst/>
            </a:prstTxWarp>
          </a:bodyPr>
          <a:lstStyle>
            <a:lvl1pPr defTabSz="966788">
              <a:defRPr sz="1300">
                <a:latin typeface="Times New Roman" charset="0"/>
                <a:cs typeface="+mn-cs"/>
              </a:defRPr>
            </a:lvl1pPr>
          </a:lstStyle>
          <a:p>
            <a:pPr>
              <a:defRPr/>
            </a:pPr>
            <a:endParaRPr lang="en-US"/>
          </a:p>
        </p:txBody>
      </p:sp>
      <p:sp>
        <p:nvSpPr>
          <p:cNvPr id="3077" name="Rectangle 5"/>
          <p:cNvSpPr>
            <a:spLocks noGrp="1" noChangeArrowheads="1"/>
          </p:cNvSpPr>
          <p:nvPr>
            <p:ph type="sldNum" sz="quarter" idx="3"/>
          </p:nvPr>
        </p:nvSpPr>
        <p:spPr bwMode="auto">
          <a:xfrm>
            <a:off x="4144963" y="9120188"/>
            <a:ext cx="3170237" cy="4810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7313" tIns="48657" rIns="97313" bIns="48657" numCol="1" anchor="b" anchorCtr="0" compatLnSpc="1">
            <a:prstTxWarp prst="textNoShape">
              <a:avLst/>
            </a:prstTxWarp>
          </a:bodyPr>
          <a:lstStyle>
            <a:lvl1pPr algn="r" defTabSz="966788">
              <a:defRPr sz="1300">
                <a:latin typeface="Times New Roman" charset="0"/>
                <a:cs typeface="+mn-cs"/>
              </a:defRPr>
            </a:lvl1pPr>
          </a:lstStyle>
          <a:p>
            <a:pPr>
              <a:defRPr/>
            </a:pPr>
            <a:fld id="{C209845C-BE56-4641-80AB-D588F0256355}" type="slidenum">
              <a:rPr lang="en-US"/>
              <a:pPr>
                <a:defRPr/>
              </a:pPr>
              <a:t>‹#›</a:t>
            </a:fld>
            <a:endParaRPr lang="en-US"/>
          </a:p>
        </p:txBody>
      </p:sp>
    </p:spTree>
    <p:extLst>
      <p:ext uri="{BB962C8B-B14F-4D97-AF65-F5344CB8AC3E}">
        <p14:creationId xmlns="" xmlns:p14="http://schemas.microsoft.com/office/powerpoint/2010/main" val="20485828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170238" cy="4810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7313" tIns="48657" rIns="97313" bIns="48657" numCol="1" anchor="t" anchorCtr="0" compatLnSpc="1">
            <a:prstTxWarp prst="textNoShape">
              <a:avLst/>
            </a:prstTxWarp>
          </a:bodyPr>
          <a:lstStyle>
            <a:lvl1pPr defTabSz="966788">
              <a:defRPr sz="1300">
                <a:latin typeface="Times New Roman" charset="0"/>
                <a:cs typeface="+mn-cs"/>
              </a:defRPr>
            </a:lvl1pPr>
          </a:lstStyle>
          <a:p>
            <a:pPr>
              <a:defRPr/>
            </a:pPr>
            <a:endParaRPr lang="en-US"/>
          </a:p>
        </p:txBody>
      </p:sp>
      <p:sp>
        <p:nvSpPr>
          <p:cNvPr id="2051" name="Rectangle 3"/>
          <p:cNvSpPr>
            <a:spLocks noGrp="1" noChangeArrowheads="1"/>
          </p:cNvSpPr>
          <p:nvPr>
            <p:ph type="dt" idx="1"/>
          </p:nvPr>
        </p:nvSpPr>
        <p:spPr bwMode="auto">
          <a:xfrm>
            <a:off x="4144963" y="0"/>
            <a:ext cx="3170237" cy="4810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7313" tIns="48657" rIns="97313" bIns="48657" numCol="1" anchor="t" anchorCtr="0" compatLnSpc="1">
            <a:prstTxWarp prst="textNoShape">
              <a:avLst/>
            </a:prstTxWarp>
          </a:bodyPr>
          <a:lstStyle>
            <a:lvl1pPr algn="r" defTabSz="966788">
              <a:defRPr sz="1300">
                <a:latin typeface="Times New Roman" charset="0"/>
                <a:cs typeface="+mn-cs"/>
              </a:defRPr>
            </a:lvl1pPr>
          </a:lstStyle>
          <a:p>
            <a:pPr>
              <a:defRPr/>
            </a:pPr>
            <a:endParaRPr lang="en-US"/>
          </a:p>
        </p:txBody>
      </p:sp>
      <p:sp>
        <p:nvSpPr>
          <p:cNvPr id="2052" name="Rectangle 4"/>
          <p:cNvSpPr>
            <a:spLocks noGrp="1" noRot="1" noChangeAspect="1" noChangeArrowheads="1" noTextEdit="1"/>
          </p:cNvSpPr>
          <p:nvPr>
            <p:ph type="sldImg" idx="2"/>
          </p:nvPr>
        </p:nvSpPr>
        <p:spPr bwMode="auto">
          <a:xfrm>
            <a:off x="1260475" y="722313"/>
            <a:ext cx="4797425" cy="3597275"/>
          </a:xfrm>
          <a:prstGeom prst="rect">
            <a:avLst/>
          </a:prstGeom>
          <a:noFill/>
          <a:ln w="12700">
            <a:solidFill>
              <a:srgbClr val="000000"/>
            </a:solidFill>
            <a:miter lim="80000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val="1"/>
            </a:ext>
          </a:extLst>
        </p:spPr>
      </p:sp>
      <p:sp>
        <p:nvSpPr>
          <p:cNvPr id="2053" name="Rectangle 5"/>
          <p:cNvSpPr>
            <a:spLocks noGrp="1" noChangeArrowheads="1"/>
          </p:cNvSpPr>
          <p:nvPr>
            <p:ph type="body" sz="quarter" idx="3"/>
          </p:nvPr>
        </p:nvSpPr>
        <p:spPr bwMode="auto">
          <a:xfrm>
            <a:off x="974725" y="4560888"/>
            <a:ext cx="5365750" cy="43195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7313" tIns="48657" rIns="97313" bIns="4865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0" y="9120188"/>
            <a:ext cx="3170238" cy="4810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7313" tIns="48657" rIns="97313" bIns="48657" numCol="1" anchor="b" anchorCtr="0" compatLnSpc="1">
            <a:prstTxWarp prst="textNoShape">
              <a:avLst/>
            </a:prstTxWarp>
          </a:bodyPr>
          <a:lstStyle>
            <a:lvl1pPr defTabSz="966788">
              <a:defRPr sz="1300">
                <a:latin typeface="Times New Roman" charset="0"/>
                <a:cs typeface="+mn-cs"/>
              </a:defRPr>
            </a:lvl1pPr>
          </a:lstStyle>
          <a:p>
            <a:pPr>
              <a:defRPr/>
            </a:pPr>
            <a:endParaRPr lang="en-US"/>
          </a:p>
        </p:txBody>
      </p:sp>
      <p:sp>
        <p:nvSpPr>
          <p:cNvPr id="2055" name="Rectangle 7"/>
          <p:cNvSpPr>
            <a:spLocks noGrp="1" noChangeArrowheads="1"/>
          </p:cNvSpPr>
          <p:nvPr>
            <p:ph type="sldNum" sz="quarter" idx="5"/>
          </p:nvPr>
        </p:nvSpPr>
        <p:spPr bwMode="auto">
          <a:xfrm>
            <a:off x="4144963" y="9120188"/>
            <a:ext cx="3170237" cy="4810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7313" tIns="48657" rIns="97313" bIns="48657" numCol="1" anchor="b" anchorCtr="0" compatLnSpc="1">
            <a:prstTxWarp prst="textNoShape">
              <a:avLst/>
            </a:prstTxWarp>
          </a:bodyPr>
          <a:lstStyle>
            <a:lvl1pPr algn="r" defTabSz="966788">
              <a:defRPr sz="1300">
                <a:latin typeface="Times New Roman" charset="0"/>
                <a:cs typeface="+mn-cs"/>
              </a:defRPr>
            </a:lvl1pPr>
          </a:lstStyle>
          <a:p>
            <a:pPr>
              <a:defRPr/>
            </a:pPr>
            <a:fld id="{42033F3E-427B-FB40-B7A3-9CCEB7EF7A11}" type="slidenum">
              <a:rPr lang="en-US"/>
              <a:pPr>
                <a:defRPr/>
              </a:pPr>
              <a:t>‹#›</a:t>
            </a:fld>
            <a:endParaRPr lang="en-US"/>
          </a:p>
        </p:txBody>
      </p:sp>
    </p:spTree>
    <p:extLst>
      <p:ext uri="{BB962C8B-B14F-4D97-AF65-F5344CB8AC3E}">
        <p14:creationId xmlns="" xmlns:p14="http://schemas.microsoft.com/office/powerpoint/2010/main" val="2315435834"/>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F12A5F2-3E04-A24F-BE34-17387E1C5537}" type="slidenum">
              <a:rPr lang="en-US"/>
              <a:pPr>
                <a:defRPr/>
              </a:pPr>
              <a:t>1</a:t>
            </a:fld>
            <a:endParaRPr lang="en-US"/>
          </a:p>
        </p:txBody>
      </p:sp>
      <p:sp>
        <p:nvSpPr>
          <p:cNvPr id="27650"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7651" name="Rectangle 3"/>
          <p:cNvSpPr>
            <a:spLocks noGrp="1" noChangeArrowheads="1"/>
          </p:cNvSpPr>
          <p:nvPr>
            <p:ph type="body" idx="1"/>
          </p:nvPr>
        </p:nvSpPr>
        <p:spPr/>
        <p:txBody>
          <a:bodyPr/>
          <a:lstStyle/>
          <a:p>
            <a:pPr eaLnBrk="1" hangingPunct="1">
              <a:buFontTx/>
              <a:buChar char="•"/>
              <a:defRPr/>
            </a:pPr>
            <a:endParaRPr lang="en-US" dirty="0" smtClean="0">
              <a:cs typeface="+mn-cs"/>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2FBEFCD4-7492-ED40-8031-4BA1DDC3C269}" type="slidenum">
              <a:rPr lang="en-US"/>
              <a:pPr>
                <a:defRPr/>
              </a:pPr>
              <a:t>10</a:t>
            </a:fld>
            <a:endParaRPr lang="en-US"/>
          </a:p>
        </p:txBody>
      </p:sp>
      <p:sp>
        <p:nvSpPr>
          <p:cNvPr id="132098" name="Rectangle 2"/>
          <p:cNvSpPr>
            <a:spLocks noGrp="1" noRot="1" noChangeAspect="1" noChangeArrowheads="1" noTextEdit="1"/>
          </p:cNvSpPr>
          <p:nvPr>
            <p:ph type="sldImg"/>
          </p:nvPr>
        </p:nvSpPr>
        <p:spPr>
          <a:xfrm>
            <a:off x="1257300" y="720725"/>
            <a:ext cx="4800600" cy="3600450"/>
          </a:xfrm>
          <a:solidFill>
            <a:srgbClr val="FFFFFF"/>
          </a:solidFill>
          <a:ln/>
          <a:extLst>
            <a:ext uri="{FAA26D3D-D897-4be2-8F04-BA451C77F1D7}">
              <ma14:placeholderFlag xmlns="" xmlns:ma14="http://schemas.microsoft.com/office/mac/drawingml/2011/main" val="1"/>
            </a:ext>
          </a:extLst>
        </p:spPr>
      </p:sp>
      <p:sp>
        <p:nvSpPr>
          <p:cNvPr id="132099" name="Rectangle 3"/>
          <p:cNvSpPr>
            <a:spLocks noGrp="1" noChangeArrowheads="1"/>
          </p:cNvSpPr>
          <p:nvPr>
            <p:ph type="body" idx="1"/>
          </p:nvPr>
        </p:nvSpPr>
        <p:spPr>
          <a:solidFill>
            <a:srgbClr val="FFFFFF"/>
          </a:solidFill>
          <a:ln>
            <a:solidFill>
              <a:srgbClr val="000000"/>
            </a:solidFill>
            <a:miter lim="800000"/>
            <a:headEnd/>
            <a:tailEnd/>
          </a:ln>
        </p:spPr>
        <p:txBody>
          <a:bodyPr lIns="95138" tIns="47569" rIns="95138" bIns="47569"/>
          <a:lstStyle/>
          <a:p>
            <a:pPr eaLnBrk="1" hangingPunct="1">
              <a:defRPr/>
            </a:pPr>
            <a:endParaRPr lang="en-US" dirty="0" smtClean="0">
              <a:cs typeface="+mn-cs"/>
            </a:endParaRPr>
          </a:p>
          <a:p>
            <a:pPr eaLnBrk="1" hangingPunct="1">
              <a:defRPr/>
            </a:pPr>
            <a:r>
              <a:rPr lang="en-US" dirty="0" smtClean="0">
                <a:cs typeface="+mn-cs"/>
              </a:rPr>
              <a:t>Customers: For generic software are only </a:t>
            </a:r>
            <a:r>
              <a:rPr lang="ja-JP" altLang="en-US" dirty="0" smtClean="0">
                <a:latin typeface="Arial"/>
                <a:cs typeface="+mn-cs"/>
              </a:rPr>
              <a:t>“</a:t>
            </a:r>
            <a:r>
              <a:rPr lang="en-US" dirty="0" smtClean="0">
                <a:cs typeface="+mn-cs"/>
              </a:rPr>
              <a:t>potential customers</a:t>
            </a:r>
            <a:r>
              <a:rPr lang="ja-JP" altLang="en-US" dirty="0" smtClean="0">
                <a:latin typeface="Arial"/>
                <a:cs typeface="+mn-cs"/>
              </a:rPr>
              <a:t>”</a:t>
            </a:r>
            <a:r>
              <a:rPr lang="en-US" dirty="0" smtClean="0">
                <a:cs typeface="+mn-cs"/>
              </a:rPr>
              <a:t> … don</a:t>
            </a:r>
            <a:r>
              <a:rPr lang="ja-JP" altLang="en-US" dirty="0" smtClean="0">
                <a:latin typeface="Arial"/>
                <a:cs typeface="+mn-cs"/>
              </a:rPr>
              <a:t>’</a:t>
            </a:r>
            <a:r>
              <a:rPr lang="en-US" dirty="0" smtClean="0">
                <a:cs typeface="+mn-cs"/>
              </a:rPr>
              <a:t>t have concrete people in mind.</a:t>
            </a:r>
          </a:p>
          <a:p>
            <a:pPr eaLnBrk="1" hangingPunct="1">
              <a:defRPr/>
            </a:pPr>
            <a:endParaRPr lang="en-US" dirty="0" smtClean="0">
              <a:cs typeface="+mn-cs"/>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48C3056-C49C-E649-91BA-3ADE18E36819}" type="slidenum">
              <a:rPr lang="en-US"/>
              <a:pPr>
                <a:defRPr/>
              </a:pPr>
              <a:t>11</a:t>
            </a:fld>
            <a:endParaRPr lang="en-US"/>
          </a:p>
        </p:txBody>
      </p:sp>
      <p:sp>
        <p:nvSpPr>
          <p:cNvPr id="126978" name="Rectangle 2"/>
          <p:cNvSpPr>
            <a:spLocks noGrp="1" noRot="1" noChangeAspect="1" noChangeArrowheads="1" noTextEdit="1"/>
          </p:cNvSpPr>
          <p:nvPr>
            <p:ph type="sldImg"/>
          </p:nvPr>
        </p:nvSpPr>
        <p:spPr>
          <a:xfrm>
            <a:off x="1257300" y="720725"/>
            <a:ext cx="4800600" cy="3600450"/>
          </a:xfrm>
          <a:solidFill>
            <a:srgbClr val="FFFFFF"/>
          </a:solidFill>
          <a:ln/>
          <a:extLst>
            <a:ext uri="{FAA26D3D-D897-4be2-8F04-BA451C77F1D7}">
              <ma14:placeholderFlag xmlns="" xmlns:ma14="http://schemas.microsoft.com/office/mac/drawingml/2011/main" val="1"/>
            </a:ext>
          </a:extLst>
        </p:spPr>
      </p:sp>
      <p:sp>
        <p:nvSpPr>
          <p:cNvPr id="126979" name="Rectangle 3"/>
          <p:cNvSpPr>
            <a:spLocks noGrp="1" noChangeArrowheads="1"/>
          </p:cNvSpPr>
          <p:nvPr>
            <p:ph type="body" idx="1"/>
          </p:nvPr>
        </p:nvSpPr>
        <p:spPr>
          <a:solidFill>
            <a:srgbClr val="FFFFFF"/>
          </a:solidFill>
          <a:ln>
            <a:solidFill>
              <a:srgbClr val="000000"/>
            </a:solidFill>
            <a:miter lim="800000"/>
            <a:headEnd/>
            <a:tailEnd/>
          </a:ln>
        </p:spPr>
        <p:txBody>
          <a:bodyPr lIns="95138" tIns="47569" rIns="95138" bIns="47569"/>
          <a:lstStyle/>
          <a:p>
            <a:pPr eaLnBrk="1" hangingPunct="1">
              <a:defRPr/>
            </a:pPr>
            <a:r>
              <a:rPr lang="en-US" dirty="0" smtClean="0">
                <a:cs typeface="+mn-cs"/>
              </a:rPr>
              <a:t>The slide is about the activities involved in software engineering (</a:t>
            </a:r>
            <a:r>
              <a:rPr lang="en-US" b="1" dirty="0" smtClean="0">
                <a:cs typeface="+mn-cs"/>
              </a:rPr>
              <a:t>not the process yet</a:t>
            </a:r>
            <a:r>
              <a:rPr lang="en-US" dirty="0" smtClean="0">
                <a:cs typeface="+mn-cs"/>
              </a:rPr>
              <a:t>) What do software engineers do (that is different than programmers?). </a:t>
            </a:r>
            <a:r>
              <a:rPr lang="en-US" b="1" dirty="0" smtClean="0">
                <a:cs typeface="+mn-cs"/>
              </a:rPr>
              <a:t>Essentially the required skill set</a:t>
            </a:r>
            <a:r>
              <a:rPr lang="en-US" dirty="0" smtClean="0">
                <a:cs typeface="+mn-cs"/>
              </a:rPr>
              <a:t>. </a:t>
            </a:r>
          </a:p>
          <a:p>
            <a:pPr eaLnBrk="1" hangingPunct="1">
              <a:defRPr/>
            </a:pPr>
            <a:r>
              <a:rPr lang="en-US" u="sng" dirty="0" smtClean="0">
                <a:cs typeface="+mn-cs"/>
              </a:rPr>
              <a:t>Knowledge:</a:t>
            </a:r>
            <a:r>
              <a:rPr lang="en-US" dirty="0" smtClean="0">
                <a:cs typeface="+mn-cs"/>
              </a:rPr>
              <a:t> I</a:t>
            </a:r>
            <a:r>
              <a:rPr lang="ja-JP" altLang="en-US" dirty="0" smtClean="0">
                <a:latin typeface="Arial"/>
                <a:cs typeface="+mn-cs"/>
              </a:rPr>
              <a:t>’</a:t>
            </a:r>
            <a:r>
              <a:rPr lang="en-US" dirty="0" err="1" smtClean="0">
                <a:cs typeface="+mn-cs"/>
              </a:rPr>
              <a:t>ve</a:t>
            </a:r>
            <a:r>
              <a:rPr lang="en-US" dirty="0" smtClean="0">
                <a:cs typeface="+mn-cs"/>
              </a:rPr>
              <a:t> changed this slide: Moved this point from 3</a:t>
            </a:r>
            <a:r>
              <a:rPr lang="en-US" baseline="30000" dirty="0" smtClean="0">
                <a:cs typeface="+mn-cs"/>
              </a:rPr>
              <a:t>rd</a:t>
            </a:r>
            <a:r>
              <a:rPr lang="en-US" dirty="0" smtClean="0">
                <a:cs typeface="+mn-cs"/>
              </a:rPr>
              <a:t> to 1</a:t>
            </a:r>
            <a:r>
              <a:rPr lang="en-US" baseline="30000" dirty="0" smtClean="0">
                <a:cs typeface="+mn-cs"/>
              </a:rPr>
              <a:t>st</a:t>
            </a:r>
            <a:r>
              <a:rPr lang="en-US" dirty="0" smtClean="0">
                <a:cs typeface="+mn-cs"/>
              </a:rPr>
              <a:t>. Why? Because before we talk about solutions and models, we need to know the problem!  Focus on customer! Key quote: </a:t>
            </a:r>
            <a:r>
              <a:rPr lang="en-US" b="1" dirty="0" smtClean="0">
                <a:cs typeface="+mn-cs"/>
              </a:rPr>
              <a:t>Knowledge acquisition is not sequential, as a single piece of additional data can invalidate complete models</a:t>
            </a:r>
            <a:r>
              <a:rPr lang="en-US" dirty="0" smtClean="0">
                <a:cs typeface="+mn-cs"/>
              </a:rPr>
              <a:t>. The system is 90% coded; we will be done next week: That 10% can invalidate the previous work, causing us to start from scratch.</a:t>
            </a:r>
          </a:p>
          <a:p>
            <a:pPr lvl="1" eaLnBrk="1" hangingPunct="1">
              <a:defRPr/>
            </a:pPr>
            <a:r>
              <a:rPr lang="en-US" dirty="0" smtClean="0"/>
              <a:t>We</a:t>
            </a:r>
            <a:r>
              <a:rPr lang="ja-JP" altLang="en-US" dirty="0" smtClean="0">
                <a:latin typeface="Arial"/>
              </a:rPr>
              <a:t>’</a:t>
            </a:r>
            <a:r>
              <a:rPr lang="en-US" dirty="0" smtClean="0"/>
              <a:t>re going to talk about lifecycles, but one that you should already know is the waterfall (explain if need). The fault is its assumption of linear work lines.  Alternatives include </a:t>
            </a:r>
            <a:r>
              <a:rPr lang="ja-JP" altLang="en-US" dirty="0" smtClean="0">
                <a:latin typeface="Arial"/>
              </a:rPr>
              <a:t>“</a:t>
            </a:r>
            <a:r>
              <a:rPr lang="en-US" dirty="0" smtClean="0"/>
              <a:t>Risk-based development</a:t>
            </a:r>
            <a:r>
              <a:rPr lang="ja-JP" altLang="en-US" dirty="0" smtClean="0">
                <a:latin typeface="Arial"/>
              </a:rPr>
              <a:t>”</a:t>
            </a:r>
            <a:r>
              <a:rPr lang="en-US" dirty="0" smtClean="0"/>
              <a:t> that works on riskiest functions first and </a:t>
            </a:r>
            <a:r>
              <a:rPr lang="ja-JP" altLang="en-US" dirty="0" smtClean="0">
                <a:latin typeface="Arial"/>
              </a:rPr>
              <a:t>“</a:t>
            </a:r>
            <a:r>
              <a:rPr lang="en-US" dirty="0" smtClean="0"/>
              <a:t>Issue-based development</a:t>
            </a:r>
            <a:r>
              <a:rPr lang="ja-JP" altLang="en-US" dirty="0" smtClean="0">
                <a:latin typeface="Arial"/>
              </a:rPr>
              <a:t>”</a:t>
            </a:r>
            <a:r>
              <a:rPr lang="en-US" dirty="0" smtClean="0"/>
              <a:t> where you tackle all aspects (</a:t>
            </a:r>
            <a:r>
              <a:rPr lang="en-US" dirty="0" err="1" smtClean="0"/>
              <a:t>rq</a:t>
            </a:r>
            <a:r>
              <a:rPr lang="en-US" dirty="0" smtClean="0"/>
              <a:t>/design/</a:t>
            </a:r>
            <a:r>
              <a:rPr lang="en-US" dirty="0" err="1" smtClean="0"/>
              <a:t>impl</a:t>
            </a:r>
            <a:r>
              <a:rPr lang="en-US" dirty="0" smtClean="0"/>
              <a:t>/test) of an issue in parallel.</a:t>
            </a:r>
          </a:p>
          <a:p>
            <a:pPr eaLnBrk="1" hangingPunct="1">
              <a:defRPr/>
            </a:pPr>
            <a:r>
              <a:rPr lang="en-US" u="sng" dirty="0" smtClean="0">
                <a:cs typeface="+mn-cs"/>
              </a:rPr>
              <a:t>Modeling</a:t>
            </a:r>
            <a:r>
              <a:rPr lang="en-US" dirty="0" smtClean="0">
                <a:cs typeface="+mn-cs"/>
              </a:rPr>
              <a:t>: As is.  A model is an abstract representation of one view of the system.</a:t>
            </a:r>
          </a:p>
          <a:p>
            <a:pPr eaLnBrk="1" hangingPunct="1">
              <a:defRPr/>
            </a:pPr>
            <a:r>
              <a:rPr lang="en-US" u="sng" dirty="0" smtClean="0">
                <a:cs typeface="+mn-cs"/>
              </a:rPr>
              <a:t>Problem-solving</a:t>
            </a:r>
            <a:r>
              <a:rPr lang="en-US" dirty="0" smtClean="0">
                <a:cs typeface="+mn-cs"/>
              </a:rPr>
              <a:t>: Find == search == experiment.  Constraints include budgets and timelines. Use models to experiment with different solutions.  Cannot simply present design. Must establish it by experimenting, comparing, evaluating.</a:t>
            </a:r>
          </a:p>
          <a:p>
            <a:pPr lvl="1" eaLnBrk="1" hangingPunct="1">
              <a:defRPr/>
            </a:pPr>
            <a:r>
              <a:rPr lang="en-US" dirty="0" smtClean="0"/>
              <a:t>Software engineering is not ad-hoc. It must follow the same scientific method: 1) State the problem 2) State a hypothesis 3) Experiment and (4) Conclude.  The only difference is that our problems change (. technology changes, changing our premises; user</a:t>
            </a:r>
            <a:r>
              <a:rPr lang="ja-JP" altLang="en-US" dirty="0" smtClean="0">
                <a:latin typeface="Arial"/>
              </a:rPr>
              <a:t>’</a:t>
            </a:r>
            <a:r>
              <a:rPr lang="en-US" dirty="0" smtClean="0"/>
              <a:t>s demands/knowledge change)</a:t>
            </a:r>
          </a:p>
          <a:p>
            <a:pPr eaLnBrk="1" hangingPunct="1">
              <a:defRPr/>
            </a:pPr>
            <a:r>
              <a:rPr lang="en-US" u="sng" dirty="0" smtClean="0">
                <a:cs typeface="+mn-cs"/>
              </a:rPr>
              <a:t>Documentation</a:t>
            </a:r>
            <a:r>
              <a:rPr lang="en-US" dirty="0" smtClean="0">
                <a:cs typeface="+mn-cs"/>
              </a:rPr>
              <a:t>: Again, there is no single design.  You</a:t>
            </a:r>
            <a:r>
              <a:rPr lang="ja-JP" altLang="en-US" dirty="0" smtClean="0">
                <a:latin typeface="Arial"/>
                <a:cs typeface="+mn-cs"/>
              </a:rPr>
              <a:t>’</a:t>
            </a:r>
            <a:r>
              <a:rPr lang="en-US" dirty="0" err="1" smtClean="0">
                <a:cs typeface="+mn-cs"/>
              </a:rPr>
              <a:t>ve</a:t>
            </a:r>
            <a:r>
              <a:rPr lang="en-US" dirty="0" smtClean="0">
                <a:cs typeface="+mn-cs"/>
              </a:rPr>
              <a:t> organized your data, done problem solving…. You need to document the decisions in order to deal with change : Others need to know the history!</a:t>
            </a:r>
            <a:endParaRPr lang="en-US" u="sng" dirty="0" smtClean="0">
              <a:cs typeface="+mn-cs"/>
            </a:endParaRPr>
          </a:p>
          <a:p>
            <a:pPr eaLnBrk="1" hangingPunct="1">
              <a:defRPr/>
            </a:pPr>
            <a:endParaRPr lang="en-US" u="sng" dirty="0" smtClean="0">
              <a:cs typeface="+mn-cs"/>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A0C7F47-3654-0F4A-B3A6-8B463F239EDF}" type="slidenum">
              <a:rPr lang="en-US"/>
              <a:pPr>
                <a:defRPr/>
              </a:pPr>
              <a:t>12</a:t>
            </a:fld>
            <a:endParaRPr lang="en-US"/>
          </a:p>
        </p:txBody>
      </p:sp>
      <p:sp>
        <p:nvSpPr>
          <p:cNvPr id="172034"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72035" name="Rectangle 3"/>
          <p:cNvSpPr>
            <a:spLocks noGrp="1" noChangeArrowheads="1"/>
          </p:cNvSpPr>
          <p:nvPr>
            <p:ph type="body" idx="1"/>
          </p:nvPr>
        </p:nvSpPr>
        <p:spPr/>
        <p:txBody>
          <a:bodyPr/>
          <a:lstStyle/>
          <a:p>
            <a:pPr eaLnBrk="1" hangingPunct="1">
              <a:defRPr/>
            </a:pPr>
            <a:endParaRPr lang="en-US" smtClean="0">
              <a:cs typeface="+mn-cs"/>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50BEE570-E889-0442-AE4A-D71D907DD944}" type="slidenum">
              <a:rPr lang="en-US"/>
              <a:pPr>
                <a:defRPr/>
              </a:pPr>
              <a:t>13</a:t>
            </a:fld>
            <a:endParaRPr lang="en-US"/>
          </a:p>
        </p:txBody>
      </p:sp>
      <p:sp>
        <p:nvSpPr>
          <p:cNvPr id="46082" name="Rectangle 2"/>
          <p:cNvSpPr>
            <a:spLocks noGrp="1" noRot="1" noChangeAspect="1" noChangeArrowheads="1"/>
          </p:cNvSpPr>
          <p:nvPr>
            <p:ph type="sldImg"/>
          </p:nvPr>
        </p:nvSpPr>
        <p:spPr>
          <a:xfrm>
            <a:off x="1257300" y="720725"/>
            <a:ext cx="4800600" cy="3600450"/>
          </a:xfrm>
          <a:solidFill>
            <a:srgbClr val="FFFFFF"/>
          </a:solidFill>
          <a:ln/>
          <a:extLst>
            <a:ext uri="{FAA26D3D-D897-4be2-8F04-BA451C77F1D7}">
              <ma14:placeholderFlag xmlns="" xmlns:ma14="http://schemas.microsoft.com/office/mac/drawingml/2011/main" val="1"/>
            </a:ext>
          </a:extLst>
        </p:spPr>
      </p:sp>
      <p:sp>
        <p:nvSpPr>
          <p:cNvPr id="46083" name="Rectangle 3"/>
          <p:cNvSpPr>
            <a:spLocks noGrp="1" noChangeArrowheads="1"/>
          </p:cNvSpPr>
          <p:nvPr>
            <p:ph type="body" idx="1"/>
          </p:nvPr>
        </p:nvSpPr>
        <p:spPr>
          <a:solidFill>
            <a:srgbClr val="FFFFFF"/>
          </a:solidFill>
          <a:ln>
            <a:solidFill>
              <a:srgbClr val="000000"/>
            </a:solidFill>
            <a:miter lim="800000"/>
            <a:headEnd/>
            <a:tailEnd/>
          </a:ln>
        </p:spPr>
        <p:txBody>
          <a:bodyPr lIns="95138" tIns="47569" rIns="95138" bIns="47569"/>
          <a:lstStyle/>
          <a:p>
            <a:pPr eaLnBrk="1" hangingPunct="1">
              <a:defRPr/>
            </a:pPr>
            <a:r>
              <a:rPr lang="en-US" dirty="0" smtClean="0">
                <a:cs typeface="+mn-cs"/>
              </a:rPr>
              <a:t>See page 4, section 1.1 of your textbook</a:t>
            </a:r>
          </a:p>
          <a:p>
            <a:pPr eaLnBrk="1" hangingPunct="1">
              <a:defRPr/>
            </a:pPr>
            <a:r>
              <a:rPr lang="en-US" dirty="0" smtClean="0">
                <a:cs typeface="+mn-cs"/>
              </a:rPr>
              <a:t>Yet, the software industry is enormously successful. 6 percent prod increase every year on average</a:t>
            </a:r>
          </a:p>
          <a:p>
            <a:pPr eaLnBrk="1" hangingPunct="1">
              <a:defRPr/>
            </a:pPr>
            <a:endParaRPr lang="en-US" dirty="0" smtClean="0">
              <a:cs typeface="+mn-cs"/>
            </a:endParaRPr>
          </a:p>
          <a:p>
            <a:pPr eaLnBrk="1" hangingPunct="1">
              <a:defRPr/>
            </a:pPr>
            <a:r>
              <a:rPr lang="en-US" dirty="0" smtClean="0">
                <a:cs typeface="+mn-cs"/>
              </a:rPr>
              <a:t>On June 4, 1996, on its maiden flight, the </a:t>
            </a:r>
            <a:r>
              <a:rPr lang="en-US" dirty="0" err="1" smtClean="0">
                <a:cs typeface="+mn-cs"/>
              </a:rPr>
              <a:t>Ariane</a:t>
            </a:r>
            <a:r>
              <a:rPr lang="en-US" dirty="0" smtClean="0">
                <a:cs typeface="+mn-cs"/>
              </a:rPr>
              <a:t> 5 was launched and performed perfectly for 40 seconds. Then, it began to veer off </a:t>
            </a:r>
            <a:r>
              <a:rPr lang="en-US" dirty="0" err="1" smtClean="0">
                <a:cs typeface="+mn-cs"/>
              </a:rPr>
              <a:t>course.After</a:t>
            </a:r>
            <a:r>
              <a:rPr lang="en-US" dirty="0" smtClean="0">
                <a:cs typeface="+mn-cs"/>
              </a:rPr>
              <a:t> detection of loss of </a:t>
            </a:r>
            <a:r>
              <a:rPr lang="en-US" dirty="0" err="1" smtClean="0">
                <a:cs typeface="+mn-cs"/>
              </a:rPr>
              <a:t>integgrity</a:t>
            </a:r>
            <a:r>
              <a:rPr lang="en-US" dirty="0" smtClean="0">
                <a:cs typeface="+mn-cs"/>
              </a:rPr>
              <a:t>, the rocket self-destroyed. The rocket was lost as well as the 4 satellites it contained. The total cost was 500 million dollars and may be much more in reputation …</a:t>
            </a:r>
          </a:p>
          <a:p>
            <a:pPr eaLnBrk="1" hangingPunct="1">
              <a:defRPr/>
            </a:pPr>
            <a:endParaRPr lang="en-US" dirty="0" smtClean="0">
              <a:cs typeface="+mn-cs"/>
            </a:endParaRPr>
          </a:p>
          <a:p>
            <a:pPr eaLnBrk="1" hangingPunct="1">
              <a:defRPr/>
            </a:pPr>
            <a:r>
              <a:rPr lang="en-US" dirty="0" smtClean="0">
                <a:cs typeface="+mn-cs"/>
              </a:rPr>
              <a:t>One subsystem of the flight program, the SRI (the inertial reference system, which provides attitude data about the rocket), was reused from </a:t>
            </a:r>
            <a:r>
              <a:rPr lang="en-US" dirty="0" err="1" smtClean="0">
                <a:cs typeface="+mn-cs"/>
              </a:rPr>
              <a:t>Ariane</a:t>
            </a:r>
            <a:r>
              <a:rPr lang="en-US" dirty="0" smtClean="0">
                <a:cs typeface="+mn-cs"/>
              </a:rPr>
              <a:t> 4. Reuse was intend to reduce risk, increase productivity, and quality. </a:t>
            </a:r>
          </a:p>
          <a:p>
            <a:pPr eaLnBrk="1" hangingPunct="1">
              <a:defRPr/>
            </a:pPr>
            <a:r>
              <a:rPr lang="en-US" dirty="0" smtClean="0">
                <a:cs typeface="+mn-cs"/>
              </a:rPr>
              <a:t>But, in general, quality assurance procedures must ensure the reused component works in the next application context. </a:t>
            </a:r>
            <a:r>
              <a:rPr lang="en-US" dirty="0" err="1" smtClean="0">
                <a:cs typeface="+mn-cs"/>
              </a:rPr>
              <a:t>Ariane</a:t>
            </a:r>
            <a:r>
              <a:rPr lang="en-US" dirty="0" smtClean="0">
                <a:cs typeface="+mn-cs"/>
              </a:rPr>
              <a:t> 5 had much higher accelerations and horizontal speeds than </a:t>
            </a:r>
            <a:r>
              <a:rPr lang="en-US" dirty="0" err="1" smtClean="0">
                <a:cs typeface="+mn-cs"/>
              </a:rPr>
              <a:t>Ariane</a:t>
            </a:r>
            <a:r>
              <a:rPr lang="en-US" dirty="0" smtClean="0">
                <a:cs typeface="+mn-cs"/>
              </a:rPr>
              <a:t> 4. This led to a catastrophe …</a:t>
            </a:r>
          </a:p>
          <a:p>
            <a:pPr eaLnBrk="1" hangingPunct="1">
              <a:defRPr/>
            </a:pPr>
            <a:endParaRPr lang="en-US" dirty="0" smtClean="0">
              <a:cs typeface="+mn-cs"/>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94A26F1-2659-FD47-B9AB-2FDF43450ACE}" type="slidenum">
              <a:rPr lang="en-US"/>
              <a:pPr>
                <a:defRPr/>
              </a:pPr>
              <a:t>14</a:t>
            </a:fld>
            <a:endParaRPr lang="en-US"/>
          </a:p>
        </p:txBody>
      </p:sp>
      <p:sp>
        <p:nvSpPr>
          <p:cNvPr id="173058"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73059" name="Rectangle 3"/>
          <p:cNvSpPr>
            <a:spLocks noGrp="1" noChangeArrowheads="1"/>
          </p:cNvSpPr>
          <p:nvPr>
            <p:ph type="body" idx="1"/>
          </p:nvPr>
        </p:nvSpPr>
        <p:spPr/>
        <p:txBody>
          <a:bodyPr/>
          <a:lstStyle/>
          <a:p>
            <a:pPr eaLnBrk="1" hangingPunct="1">
              <a:defRPr/>
            </a:pPr>
            <a:endParaRPr lang="en-US" smtClean="0">
              <a:cs typeface="+mn-cs"/>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C158763-2AEB-9542-82EF-744ABD346B5E}" type="slidenum">
              <a:rPr lang="en-US"/>
              <a:pPr>
                <a:defRPr/>
              </a:pPr>
              <a:t>15</a:t>
            </a:fld>
            <a:endParaRPr lang="en-US"/>
          </a:p>
        </p:txBody>
      </p:sp>
      <p:sp>
        <p:nvSpPr>
          <p:cNvPr id="120834" name="Rectangle 2"/>
          <p:cNvSpPr>
            <a:spLocks noGrp="1" noRot="1" noChangeAspect="1" noChangeArrowheads="1"/>
          </p:cNvSpPr>
          <p:nvPr>
            <p:ph type="sldImg"/>
          </p:nvPr>
        </p:nvSpPr>
        <p:spPr>
          <a:xfrm>
            <a:off x="1257300" y="720725"/>
            <a:ext cx="4800600" cy="3600450"/>
          </a:xfrm>
          <a:solidFill>
            <a:srgbClr val="FFFFFF"/>
          </a:solidFill>
          <a:ln/>
          <a:extLst>
            <a:ext uri="{FAA26D3D-D897-4be2-8F04-BA451C77F1D7}">
              <ma14:placeholderFlag xmlns="" xmlns:ma14="http://schemas.microsoft.com/office/mac/drawingml/2011/main" val="1"/>
            </a:ext>
          </a:extLst>
        </p:spPr>
      </p:sp>
      <p:sp>
        <p:nvSpPr>
          <p:cNvPr id="120835" name="Rectangle 3"/>
          <p:cNvSpPr>
            <a:spLocks noGrp="1" noChangeArrowheads="1"/>
          </p:cNvSpPr>
          <p:nvPr>
            <p:ph type="body" idx="1"/>
          </p:nvPr>
        </p:nvSpPr>
        <p:spPr>
          <a:solidFill>
            <a:srgbClr val="FFFFFF"/>
          </a:solidFill>
          <a:ln>
            <a:solidFill>
              <a:srgbClr val="000000"/>
            </a:solidFill>
            <a:miter lim="800000"/>
            <a:headEnd/>
            <a:tailEnd/>
          </a:ln>
        </p:spPr>
        <p:txBody>
          <a:bodyPr lIns="95138" tIns="47569" rIns="95138" bIns="47569"/>
          <a:lstStyle/>
          <a:p>
            <a:pPr eaLnBrk="1" hangingPunct="1">
              <a:defRPr/>
            </a:pPr>
            <a:endParaRPr lang="en-US" dirty="0" smtClean="0">
              <a:cs typeface="+mn-cs"/>
            </a:endParaRPr>
          </a:p>
          <a:p>
            <a:pPr eaLnBrk="1" hangingPunct="1">
              <a:defRPr/>
            </a:pPr>
            <a:r>
              <a:rPr lang="en-US" dirty="0" smtClean="0">
                <a:cs typeface="+mn-cs"/>
              </a:rPr>
              <a:t>Kevin </a:t>
            </a:r>
            <a:r>
              <a:rPr lang="en-US" dirty="0" err="1" smtClean="0">
                <a:cs typeface="+mn-cs"/>
              </a:rPr>
              <a:t>Sczabo</a:t>
            </a:r>
            <a:r>
              <a:rPr lang="en-US" dirty="0" smtClean="0">
                <a:cs typeface="+mn-cs"/>
              </a:rPr>
              <a:t> : In an interview with CISCO: Is software an art or a science ? What is your answer (He answered : Both)</a:t>
            </a:r>
          </a:p>
          <a:p>
            <a:pPr eaLnBrk="1" hangingPunct="1">
              <a:defRPr/>
            </a:pPr>
            <a:endParaRPr lang="en-US" u="sng" dirty="0" smtClean="0">
              <a:cs typeface="+mn-cs"/>
            </a:endParaRPr>
          </a:p>
          <a:p>
            <a:pPr eaLnBrk="1" hangingPunct="1">
              <a:defRPr/>
            </a:pPr>
            <a:r>
              <a:rPr lang="en-US" u="sng" dirty="0" smtClean="0">
                <a:cs typeface="+mn-cs"/>
              </a:rPr>
              <a:t>2</a:t>
            </a:r>
            <a:r>
              <a:rPr lang="en-US" u="sng" baseline="30000" dirty="0" smtClean="0">
                <a:cs typeface="+mn-cs"/>
              </a:rPr>
              <a:t>nd</a:t>
            </a:r>
            <a:r>
              <a:rPr lang="en-US" u="sng" dirty="0" smtClean="0">
                <a:cs typeface="+mn-cs"/>
              </a:rPr>
              <a:t> point:</a:t>
            </a:r>
            <a:r>
              <a:rPr lang="en-US" dirty="0" smtClean="0">
                <a:cs typeface="+mn-cs"/>
              </a:rPr>
              <a:t> A useful parallel that SW engineering is founded on the idea of re-use and re-use necessitates modules.</a:t>
            </a:r>
          </a:p>
          <a:p>
            <a:pPr eaLnBrk="1" hangingPunct="1">
              <a:buFontTx/>
              <a:buChar char="•"/>
              <a:defRPr/>
            </a:pPr>
            <a:r>
              <a:rPr lang="en-US" dirty="0" smtClean="0">
                <a:cs typeface="+mn-cs"/>
              </a:rPr>
              <a:t>Last </a:t>
            </a:r>
            <a:r>
              <a:rPr lang="en-US" dirty="0" err="1" smtClean="0">
                <a:cs typeface="+mn-cs"/>
              </a:rPr>
              <a:t>subpoint</a:t>
            </a:r>
            <a:r>
              <a:rPr lang="en-US" dirty="0" smtClean="0">
                <a:cs typeface="+mn-cs"/>
              </a:rPr>
              <a:t>: Reusability not only means software components, but tapping into the wealth of experience held by knowledgeable developers to provide formal guidelines and processes for neophytes.</a:t>
            </a:r>
          </a:p>
          <a:p>
            <a:pPr lvl="1" eaLnBrk="1" hangingPunct="1">
              <a:buFontTx/>
              <a:buChar char="•"/>
              <a:defRPr/>
            </a:pPr>
            <a:endParaRPr lang="en-US" dirty="0" smtClean="0"/>
          </a:p>
          <a:p>
            <a:pPr eaLnBrk="1" hangingPunct="1">
              <a:buFontTx/>
              <a:buChar char="•"/>
              <a:defRPr/>
            </a:pPr>
            <a:endParaRPr lang="en-US" u="sng" dirty="0" smtClean="0">
              <a:cs typeface="+mn-cs"/>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D10DE5D-5AD1-9147-AA05-3FC5F140B3C8}" type="slidenum">
              <a:rPr lang="en-US"/>
              <a:pPr>
                <a:defRPr/>
              </a:pPr>
              <a:t>16</a:t>
            </a:fld>
            <a:endParaRPr lang="en-US"/>
          </a:p>
        </p:txBody>
      </p:sp>
      <p:sp>
        <p:nvSpPr>
          <p:cNvPr id="111618"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11619" name="Rectangle 3"/>
          <p:cNvSpPr>
            <a:spLocks noGrp="1" noChangeArrowheads="1"/>
          </p:cNvSpPr>
          <p:nvPr>
            <p:ph type="body" idx="1"/>
          </p:nvPr>
        </p:nvSpPr>
        <p:spPr/>
        <p:txBody>
          <a:bodyPr/>
          <a:lstStyle/>
          <a:p>
            <a:pPr eaLnBrk="1" hangingPunct="1">
              <a:buFontTx/>
              <a:buChar char="-"/>
              <a:defRPr/>
            </a:pPr>
            <a:r>
              <a:rPr lang="en-US" dirty="0" smtClean="0">
                <a:cs typeface="+mn-cs"/>
              </a:rPr>
              <a:t>Computer programming techniques is the object of study for computer scientists</a:t>
            </a:r>
          </a:p>
          <a:p>
            <a:pPr eaLnBrk="1" hangingPunct="1">
              <a:buFontTx/>
              <a:buChar char="-"/>
              <a:defRPr/>
            </a:pPr>
            <a:r>
              <a:rPr lang="en-US" dirty="0" smtClean="0">
                <a:cs typeface="+mn-cs"/>
              </a:rPr>
              <a:t>Computer programming techniques are just a set of instruments, among others, to achieve SW development objectives, for the SW engineer (other instruments, not shown on the graph,  include management, quantitative quality eng methods, etc.)</a:t>
            </a:r>
          </a:p>
          <a:p>
            <a:pPr eaLnBrk="1" hangingPunct="1">
              <a:buFontTx/>
              <a:buChar char="-"/>
              <a:defRPr/>
            </a:pPr>
            <a:r>
              <a:rPr lang="en-US" dirty="0" smtClean="0">
                <a:cs typeface="+mn-cs"/>
              </a:rPr>
              <a:t>Comparison with chemistry and chemical engineering</a:t>
            </a:r>
          </a:p>
          <a:p>
            <a:pPr eaLnBrk="1" hangingPunct="1">
              <a:buFontTx/>
              <a:buChar char="-"/>
              <a:defRPr/>
            </a:pPr>
            <a:r>
              <a:rPr lang="en-US" dirty="0" smtClean="0">
                <a:cs typeface="+mn-cs"/>
              </a:rPr>
              <a:t>Theories: Programming languages, computation theory (complexity analysis) …</a:t>
            </a:r>
          </a:p>
          <a:p>
            <a:pPr eaLnBrk="1" hangingPunct="1">
              <a:buFontTx/>
              <a:buChar char="-"/>
              <a:defRPr/>
            </a:pPr>
            <a:r>
              <a:rPr lang="en-US" dirty="0" smtClean="0">
                <a:cs typeface="+mn-cs"/>
              </a:rPr>
              <a:t>Technologies: compilers, expert systems, DBMS …</a:t>
            </a:r>
          </a:p>
          <a:p>
            <a:pPr eaLnBrk="1" hangingPunct="1">
              <a:buFontTx/>
              <a:buChar char="-"/>
              <a:defRPr/>
            </a:pPr>
            <a:endParaRPr lang="en-US" dirty="0" smtClean="0">
              <a:cs typeface="+mn-cs"/>
            </a:endParaRPr>
          </a:p>
          <a:p>
            <a:pPr eaLnBrk="1" hangingPunct="1">
              <a:defRPr/>
            </a:pPr>
            <a:endParaRPr lang="en-US" dirty="0" smtClean="0">
              <a:cs typeface="+mn-cs"/>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42E2057-9E8A-3E49-AE0C-2CC140CC0320}" type="slidenum">
              <a:rPr lang="en-US"/>
              <a:pPr>
                <a:defRPr/>
              </a:pPr>
              <a:t>17</a:t>
            </a:fld>
            <a:endParaRPr lang="en-US"/>
          </a:p>
        </p:txBody>
      </p:sp>
      <p:sp>
        <p:nvSpPr>
          <p:cNvPr id="17510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75107" name="Rectangle 3"/>
          <p:cNvSpPr>
            <a:spLocks noGrp="1" noChangeArrowheads="1"/>
          </p:cNvSpPr>
          <p:nvPr>
            <p:ph type="body" idx="1"/>
          </p:nvPr>
        </p:nvSpPr>
        <p:spPr/>
        <p:txBody>
          <a:bodyPr/>
          <a:lstStyle/>
          <a:p>
            <a:pPr eaLnBrk="1" hangingPunct="1">
              <a:defRPr/>
            </a:pPr>
            <a:endParaRPr lang="en-US" smtClean="0">
              <a:cs typeface="+mn-cs"/>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BD92A3D9-63D5-7B47-80E3-684379C55089}" type="slidenum">
              <a:rPr lang="en-US"/>
              <a:pPr>
                <a:defRPr/>
              </a:pPr>
              <a:t>18</a:t>
            </a:fld>
            <a:endParaRPr lang="en-US"/>
          </a:p>
        </p:txBody>
      </p:sp>
      <p:sp>
        <p:nvSpPr>
          <p:cNvPr id="65538" name="Rectangle 2"/>
          <p:cNvSpPr>
            <a:spLocks noGrp="1" noRot="1" noChangeAspect="1" noChangeArrowheads="1"/>
          </p:cNvSpPr>
          <p:nvPr>
            <p:ph type="sldImg"/>
          </p:nvPr>
        </p:nvSpPr>
        <p:spPr>
          <a:xfrm>
            <a:off x="1266825" y="727075"/>
            <a:ext cx="4783138" cy="3587750"/>
          </a:xfrm>
          <a:ln cap="flat">
            <a:solidFill>
              <a:schemeClr val="tx1"/>
            </a:solidFill>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65539" name="Rectangle 3"/>
          <p:cNvSpPr>
            <a:spLocks noGrp="1" noChangeArrowheads="1"/>
          </p:cNvSpPr>
          <p:nvPr>
            <p:ph type="body" idx="1"/>
          </p:nvPr>
        </p:nvSpPr>
        <p:spPr>
          <a:xfrm>
            <a:off x="974725" y="4560888"/>
            <a:ext cx="5365750" cy="4318000"/>
          </a:xfrm>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5798" tIns="47900" rIns="95798" bIns="47900"/>
          <a:lstStyle/>
          <a:p>
            <a:pPr eaLnBrk="1" hangingPunct="1">
              <a:defRPr/>
            </a:pPr>
            <a:r>
              <a:rPr lang="en-US" smtClean="0">
                <a:cs typeface="+mn-cs"/>
              </a:rPr>
              <a:t>Some examples for myths that propagated misinformation</a:t>
            </a:r>
            <a:endParaRPr lang="en-CA" smtClean="0">
              <a:cs typeface="+mn-cs"/>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B0C282E-4614-7945-92C1-7E13B47C1BCE}" type="slidenum">
              <a:rPr lang="en-US"/>
              <a:pPr>
                <a:defRPr/>
              </a:pPr>
              <a:t>19</a:t>
            </a:fld>
            <a:endParaRPr lang="en-US"/>
          </a:p>
        </p:txBody>
      </p:sp>
      <p:sp>
        <p:nvSpPr>
          <p:cNvPr id="69634" name="Rectangle 2"/>
          <p:cNvSpPr>
            <a:spLocks noGrp="1" noRot="1" noChangeAspect="1" noChangeArrowheads="1"/>
          </p:cNvSpPr>
          <p:nvPr>
            <p:ph type="sldImg"/>
          </p:nvPr>
        </p:nvSpPr>
        <p:spPr>
          <a:xfrm>
            <a:off x="1266825" y="727075"/>
            <a:ext cx="4783138" cy="3587750"/>
          </a:xfrm>
          <a:ln cap="flat">
            <a:solidFill>
              <a:schemeClr val="tx1"/>
            </a:solidFill>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69635" name="Rectangle 3"/>
          <p:cNvSpPr>
            <a:spLocks noGrp="1" noChangeArrowheads="1"/>
          </p:cNvSpPr>
          <p:nvPr>
            <p:ph type="body" idx="1"/>
          </p:nvPr>
        </p:nvSpPr>
        <p:spPr>
          <a:xfrm>
            <a:off x="974725" y="4560888"/>
            <a:ext cx="5365750" cy="4318000"/>
          </a:xfrm>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5798" tIns="47900" rIns="95798" bIns="47900"/>
          <a:lstStyle/>
          <a:p>
            <a:pPr eaLnBrk="1" hangingPunct="1">
              <a:defRPr/>
            </a:pPr>
            <a:endParaRPr lang="en-US" smtClean="0">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549D7110-626F-AD4A-B90E-5C7F06A3127D}" type="slidenum">
              <a:rPr lang="en-US"/>
              <a:pPr>
                <a:defRPr/>
              </a:pPr>
              <a:t>2</a:t>
            </a:fld>
            <a:endParaRPr lang="en-US"/>
          </a:p>
        </p:txBody>
      </p:sp>
      <p:sp>
        <p:nvSpPr>
          <p:cNvPr id="116738"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16739" name="Rectangle 3"/>
          <p:cNvSpPr>
            <a:spLocks noGrp="1" noChangeArrowheads="1"/>
          </p:cNvSpPr>
          <p:nvPr>
            <p:ph type="body" idx="1"/>
          </p:nvPr>
        </p:nvSpPr>
        <p:spPr/>
        <p:txBody>
          <a:bodyPr/>
          <a:lstStyle/>
          <a:p>
            <a:pPr eaLnBrk="1" hangingPunct="1">
              <a:buFontTx/>
              <a:buChar char="•"/>
              <a:defRPr/>
            </a:pPr>
            <a:r>
              <a:rPr lang="en-US" dirty="0" smtClean="0">
                <a:cs typeface="+mn-cs"/>
              </a:rPr>
              <a:t>Think back to when you were considering engineering.  Did you have trouble deciding between computer science or engineering ? Do people ever ask you ? That</a:t>
            </a:r>
            <a:r>
              <a:rPr lang="ja-JP" altLang="en-US" dirty="0" smtClean="0">
                <a:latin typeface="Arial"/>
                <a:cs typeface="+mn-cs"/>
              </a:rPr>
              <a:t>’</a:t>
            </a:r>
            <a:r>
              <a:rPr lang="en-US" dirty="0" smtClean="0">
                <a:cs typeface="+mn-cs"/>
              </a:rPr>
              <a:t>s the question I struggle with the most at the University Open Houses. This is the fundamental question of this course.</a:t>
            </a:r>
          </a:p>
          <a:p>
            <a:pPr eaLnBrk="1" hangingPunct="1">
              <a:buFontTx/>
              <a:buChar char="•"/>
              <a:defRPr/>
            </a:pPr>
            <a:r>
              <a:rPr lang="en-US" dirty="0" smtClean="0">
                <a:cs typeface="+mn-cs"/>
              </a:rPr>
              <a:t>What</a:t>
            </a:r>
            <a:r>
              <a:rPr lang="ja-JP" altLang="en-US" dirty="0" smtClean="0">
                <a:latin typeface="Arial"/>
                <a:cs typeface="+mn-cs"/>
              </a:rPr>
              <a:t>’</a:t>
            </a:r>
            <a:r>
              <a:rPr lang="en-US" dirty="0" smtClean="0">
                <a:cs typeface="+mn-cs"/>
              </a:rPr>
              <a:t>s the difference between you (when you graduate) and those who have grown up writing programs and/or gone to a technical school ?</a:t>
            </a:r>
          </a:p>
          <a:p>
            <a:pPr eaLnBrk="1" hangingPunct="1">
              <a:buFontTx/>
              <a:buChar char="•"/>
              <a:defRPr/>
            </a:pPr>
            <a:r>
              <a:rPr lang="en-US" dirty="0" smtClean="0">
                <a:cs typeface="+mn-cs"/>
              </a:rPr>
              <a:t>Reading from </a:t>
            </a:r>
            <a:r>
              <a:rPr lang="en-US" dirty="0" err="1" smtClean="0">
                <a:cs typeface="+mn-cs"/>
              </a:rPr>
              <a:t>Lethbridge</a:t>
            </a:r>
            <a:r>
              <a:rPr lang="en-US" dirty="0" smtClean="0">
                <a:cs typeface="+mn-cs"/>
              </a:rPr>
              <a:t>: Not all software development should be called software engineering, in the same way that not all construction is civil engineering. A do-it-yourselfer can build a footbridge spanning a 60cm wide stream in their garden, but it requires a civil engineer to build a bridge across a wider span that PUBLIC vehicles will traverse. Similarly, a self-trained shareware author may write a small program to track a personal stock portfolio, but it requires a software engineer to develop a complete trading and accounting system for a large brokerage company.</a:t>
            </a:r>
          </a:p>
          <a:p>
            <a:pPr eaLnBrk="1" hangingPunct="1">
              <a:buFontTx/>
              <a:buChar char="•"/>
              <a:defRPr/>
            </a:pPr>
            <a:r>
              <a:rPr lang="en-US" dirty="0" smtClean="0">
                <a:cs typeface="+mn-cs"/>
              </a:rPr>
              <a:t>[From </a:t>
            </a:r>
            <a:r>
              <a:rPr lang="en-US" dirty="0" err="1" smtClean="0">
                <a:cs typeface="+mn-cs"/>
              </a:rPr>
              <a:t>Braude</a:t>
            </a:r>
            <a:r>
              <a:rPr lang="en-US" dirty="0" smtClean="0">
                <a:cs typeface="+mn-cs"/>
              </a:rPr>
              <a:t>]: The difference between programming alone and software engineering is like the difference between bringing a patio table into existence and bringing a bridge into existence.  These differ greatly in order of magnitude and required professional knowledge.  Unlike the building of a patio table, bringing a bridge into existence entails professional and societal responsibilities. This &lt;book&gt; does not attempt to address societal issues, but it does provide the TOOLS TO DO SO in the form of rigorous requirements, analysis and quantified standards of quality.</a:t>
            </a:r>
          </a:p>
          <a:p>
            <a:pPr eaLnBrk="1" hangingPunct="1">
              <a:buFontTx/>
              <a:buChar char="•"/>
              <a:defRPr/>
            </a:pPr>
            <a:r>
              <a:rPr lang="en-US" dirty="0" smtClean="0">
                <a:cs typeface="+mn-cs"/>
              </a:rPr>
              <a:t>That</a:t>
            </a:r>
            <a:r>
              <a:rPr lang="ja-JP" altLang="en-US" dirty="0" smtClean="0">
                <a:latin typeface="Arial"/>
                <a:cs typeface="+mn-cs"/>
              </a:rPr>
              <a:t>’</a:t>
            </a:r>
            <a:r>
              <a:rPr lang="en-US" dirty="0" smtClean="0">
                <a:cs typeface="+mn-cs"/>
              </a:rPr>
              <a:t>s why we will begin with some definitions of software engineering, but before we go there :</a:t>
            </a:r>
          </a:p>
          <a:p>
            <a:pPr eaLnBrk="1" hangingPunct="1">
              <a:buFontTx/>
              <a:buChar char="•"/>
              <a:defRPr/>
            </a:pPr>
            <a:r>
              <a:rPr lang="en-US" b="1" dirty="0" smtClean="0">
                <a:cs typeface="+mn-cs"/>
              </a:rPr>
              <a:t>Question</a:t>
            </a:r>
            <a:r>
              <a:rPr lang="en-US" dirty="0" smtClean="0">
                <a:cs typeface="+mn-cs"/>
              </a:rPr>
              <a:t>: What the key factors of software engineering ? Magnitude, complexity, PUBLIC and SOCIAL RESPONSIBILITY</a:t>
            </a:r>
          </a:p>
          <a:p>
            <a:pPr eaLnBrk="1" hangingPunct="1">
              <a:defRPr/>
            </a:pPr>
            <a:endParaRPr lang="en-US" dirty="0" smtClean="0">
              <a:cs typeface="+mn-cs"/>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3BCC744-FA9A-D942-B028-A38371ECC6C7}" type="slidenum">
              <a:rPr lang="en-US"/>
              <a:pPr>
                <a:defRPr/>
              </a:pPr>
              <a:t>20</a:t>
            </a:fld>
            <a:endParaRPr lang="en-US"/>
          </a:p>
        </p:txBody>
      </p:sp>
      <p:sp>
        <p:nvSpPr>
          <p:cNvPr id="71682" name="Rectangle 2"/>
          <p:cNvSpPr>
            <a:spLocks noGrp="1" noRot="1" noChangeAspect="1" noChangeArrowheads="1"/>
          </p:cNvSpPr>
          <p:nvPr>
            <p:ph type="sldImg"/>
          </p:nvPr>
        </p:nvSpPr>
        <p:spPr>
          <a:xfrm>
            <a:off x="1266825" y="727075"/>
            <a:ext cx="4783138" cy="3587750"/>
          </a:xfrm>
          <a:ln cap="flat">
            <a:solidFill>
              <a:schemeClr val="tx1"/>
            </a:solidFill>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71683" name="Rectangle 3"/>
          <p:cNvSpPr>
            <a:spLocks noGrp="1" noChangeArrowheads="1"/>
          </p:cNvSpPr>
          <p:nvPr>
            <p:ph type="body" idx="1"/>
          </p:nvPr>
        </p:nvSpPr>
        <p:spPr>
          <a:xfrm>
            <a:off x="974725" y="4560888"/>
            <a:ext cx="5365750" cy="4318000"/>
          </a:xfrm>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5798" tIns="47900" rIns="95798" bIns="47900"/>
          <a:lstStyle/>
          <a:p>
            <a:pPr eaLnBrk="1" hangingPunct="1">
              <a:defRPr/>
            </a:pPr>
            <a:endParaRPr lang="en-CA" smtClean="0">
              <a:cs typeface="+mn-cs"/>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5D14555-5605-3A45-A8A6-EBA54A4562EB}" type="slidenum">
              <a:rPr lang="en-US"/>
              <a:pPr>
                <a:defRPr/>
              </a:pPr>
              <a:t>21</a:t>
            </a:fld>
            <a:endParaRPr lang="en-US"/>
          </a:p>
        </p:txBody>
      </p:sp>
      <p:sp>
        <p:nvSpPr>
          <p:cNvPr id="73730" name="Rectangle 2"/>
          <p:cNvSpPr>
            <a:spLocks noGrp="1" noRot="1" noChangeAspect="1" noChangeArrowheads="1"/>
          </p:cNvSpPr>
          <p:nvPr>
            <p:ph type="sldImg"/>
          </p:nvPr>
        </p:nvSpPr>
        <p:spPr>
          <a:xfrm>
            <a:off x="1266825" y="727075"/>
            <a:ext cx="4783138" cy="3587750"/>
          </a:xfrm>
          <a:ln cap="flat">
            <a:solidFill>
              <a:schemeClr val="tx1"/>
            </a:solidFill>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73731" name="Rectangle 3"/>
          <p:cNvSpPr>
            <a:spLocks noGrp="1" noChangeArrowheads="1"/>
          </p:cNvSpPr>
          <p:nvPr>
            <p:ph type="body" idx="1"/>
          </p:nvPr>
        </p:nvSpPr>
        <p:spPr>
          <a:xfrm>
            <a:off x="974725" y="4560888"/>
            <a:ext cx="5365750" cy="4318000"/>
          </a:xfrm>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5798" tIns="47900" rIns="95798" bIns="47900"/>
          <a:lstStyle/>
          <a:p>
            <a:pPr eaLnBrk="1" hangingPunct="1">
              <a:defRPr/>
            </a:pPr>
            <a:endParaRPr lang="en-CA" dirty="0" smtClean="0">
              <a:cs typeface="+mn-cs"/>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9FC3DFC-5B4E-BC48-8884-22AB973510D6}" type="slidenum">
              <a:rPr lang="en-US"/>
              <a:pPr>
                <a:defRPr/>
              </a:pPr>
              <a:t>22</a:t>
            </a:fld>
            <a:endParaRPr lang="en-US"/>
          </a:p>
        </p:txBody>
      </p:sp>
      <p:sp>
        <p:nvSpPr>
          <p:cNvPr id="176130"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76131" name="Rectangle 3"/>
          <p:cNvSpPr>
            <a:spLocks noGrp="1" noChangeArrowheads="1"/>
          </p:cNvSpPr>
          <p:nvPr>
            <p:ph type="body" idx="1"/>
          </p:nvPr>
        </p:nvSpPr>
        <p:spPr/>
        <p:txBody>
          <a:bodyPr/>
          <a:lstStyle/>
          <a:p>
            <a:pPr eaLnBrk="1" hangingPunct="1">
              <a:defRPr/>
            </a:pPr>
            <a:endParaRPr lang="en-US" smtClean="0">
              <a:cs typeface="+mn-cs"/>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88BF4875-CFDE-584C-9DC7-9B2283645A05}" type="slidenum">
              <a:rPr lang="en-US"/>
              <a:pPr>
                <a:defRPr/>
              </a:pPr>
              <a:t>23</a:t>
            </a:fld>
            <a:endParaRPr lang="en-US"/>
          </a:p>
        </p:txBody>
      </p:sp>
      <p:sp>
        <p:nvSpPr>
          <p:cNvPr id="177154"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77155" name="Rectangle 3"/>
          <p:cNvSpPr>
            <a:spLocks noGrp="1" noChangeArrowheads="1"/>
          </p:cNvSpPr>
          <p:nvPr>
            <p:ph type="body" idx="1"/>
          </p:nvPr>
        </p:nvSpPr>
        <p:spPr/>
        <p:txBody>
          <a:bodyPr/>
          <a:lstStyle/>
          <a:p>
            <a:pPr eaLnBrk="1" hangingPunct="1">
              <a:defRPr/>
            </a:pPr>
            <a:endParaRPr lang="en-US" smtClean="0">
              <a:cs typeface="+mn-cs"/>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9947623-5B04-3F48-8A0B-7BB2977FA33C}" type="slidenum">
              <a:rPr lang="en-US"/>
              <a:pPr>
                <a:defRPr/>
              </a:pPr>
              <a:t>24</a:t>
            </a:fld>
            <a:endParaRPr lang="en-US"/>
          </a:p>
        </p:txBody>
      </p:sp>
      <p:sp>
        <p:nvSpPr>
          <p:cNvPr id="178178"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78179" name="Rectangle 3"/>
          <p:cNvSpPr>
            <a:spLocks noGrp="1" noChangeArrowheads="1"/>
          </p:cNvSpPr>
          <p:nvPr>
            <p:ph type="body" idx="1"/>
          </p:nvPr>
        </p:nvSpPr>
        <p:spPr/>
        <p:txBody>
          <a:bodyPr/>
          <a:lstStyle/>
          <a:p>
            <a:pPr eaLnBrk="1" hangingPunct="1">
              <a:defRPr/>
            </a:pPr>
            <a:endParaRPr lang="en-US" smtClean="0">
              <a:cs typeface="+mn-cs"/>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F0A54AC-D208-8C4F-AF94-F5E6F0CCA9FC}" type="slidenum">
              <a:rPr lang="en-US"/>
              <a:pPr>
                <a:defRPr/>
              </a:pPr>
              <a:t>25</a:t>
            </a:fld>
            <a:endParaRPr lang="en-US"/>
          </a:p>
        </p:txBody>
      </p:sp>
      <p:sp>
        <p:nvSpPr>
          <p:cNvPr id="78850" name="Rectangle 2"/>
          <p:cNvSpPr>
            <a:spLocks noGrp="1" noRot="1" noChangeAspect="1" noChangeArrowheads="1" noTextEdit="1"/>
          </p:cNvSpPr>
          <p:nvPr>
            <p:ph type="sldImg"/>
          </p:nvPr>
        </p:nvSpPr>
        <p:spPr>
          <a:xfrm>
            <a:off x="1257300" y="720725"/>
            <a:ext cx="4800600" cy="3600450"/>
          </a:xfrm>
          <a:solidFill>
            <a:srgbClr val="FFFFFF"/>
          </a:solidFill>
          <a:ln/>
          <a:extLst>
            <a:ext uri="{FAA26D3D-D897-4be2-8F04-BA451C77F1D7}">
              <ma14:placeholderFlag xmlns="" xmlns:ma14="http://schemas.microsoft.com/office/mac/drawingml/2011/main" val="1"/>
            </a:ext>
          </a:extLst>
        </p:spPr>
      </p:sp>
      <p:sp>
        <p:nvSpPr>
          <p:cNvPr id="78851" name="Rectangle 3"/>
          <p:cNvSpPr>
            <a:spLocks noGrp="1" noChangeArrowheads="1"/>
          </p:cNvSpPr>
          <p:nvPr>
            <p:ph type="body" idx="1"/>
          </p:nvPr>
        </p:nvSpPr>
        <p:spPr>
          <a:solidFill>
            <a:srgbClr val="FFFFFF"/>
          </a:solidFill>
          <a:ln>
            <a:solidFill>
              <a:srgbClr val="000000"/>
            </a:solidFill>
            <a:miter lim="800000"/>
            <a:headEnd/>
            <a:tailEnd/>
          </a:ln>
        </p:spPr>
        <p:txBody>
          <a:bodyPr lIns="95138" tIns="47569" rIns="95138" bIns="47569"/>
          <a:lstStyle/>
          <a:p>
            <a:pPr eaLnBrk="1" hangingPunct="1">
              <a:defRPr/>
            </a:pPr>
            <a:r>
              <a:rPr lang="en-US" smtClean="0">
                <a:cs typeface="+mn-cs"/>
              </a:rPr>
              <a:t>From Ghezzi et al book (1991)</a:t>
            </a:r>
          </a:p>
          <a:p>
            <a:pPr eaLnBrk="1" hangingPunct="1">
              <a:defRPr/>
            </a:pPr>
            <a:r>
              <a:rPr lang="en-US" smtClean="0">
                <a:cs typeface="+mn-cs"/>
              </a:rPr>
              <a:t>Those principles may sound abstract and general, but they drive everything we do</a:t>
            </a:r>
          </a:p>
          <a:p>
            <a:pPr eaLnBrk="1" hangingPunct="1">
              <a:defRPr/>
            </a:pPr>
            <a:r>
              <a:rPr lang="en-US" smtClean="0">
                <a:cs typeface="+mn-cs"/>
              </a:rPr>
              <a:t>I will mention them during the remainder of the course</a:t>
            </a:r>
          </a:p>
          <a:p>
            <a:pPr eaLnBrk="1" hangingPunct="1">
              <a:defRPr/>
            </a:pPr>
            <a:endParaRPr lang="en-US" smtClean="0">
              <a:cs typeface="+mn-cs"/>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B082A8CF-0B68-B342-BD26-4E22480AF7A2}" type="slidenum">
              <a:rPr lang="en-US"/>
              <a:pPr>
                <a:defRPr/>
              </a:pPr>
              <a:t>26</a:t>
            </a:fld>
            <a:endParaRPr lang="en-US"/>
          </a:p>
        </p:txBody>
      </p:sp>
      <p:sp>
        <p:nvSpPr>
          <p:cNvPr id="82946" name="Rectangle 2"/>
          <p:cNvSpPr>
            <a:spLocks noGrp="1" noRot="1" noChangeAspect="1" noChangeArrowheads="1" noTextEdit="1"/>
          </p:cNvSpPr>
          <p:nvPr>
            <p:ph type="sldImg"/>
          </p:nvPr>
        </p:nvSpPr>
        <p:spPr>
          <a:xfrm>
            <a:off x="1257300" y="720725"/>
            <a:ext cx="4800600" cy="3600450"/>
          </a:xfrm>
          <a:solidFill>
            <a:srgbClr val="FFFFFF"/>
          </a:solidFill>
          <a:ln/>
          <a:extLst>
            <a:ext uri="{FAA26D3D-D897-4be2-8F04-BA451C77F1D7}">
              <ma14:placeholderFlag xmlns="" xmlns:ma14="http://schemas.microsoft.com/office/mac/drawingml/2011/main" val="1"/>
            </a:ext>
          </a:extLst>
        </p:spPr>
      </p:sp>
      <p:sp>
        <p:nvSpPr>
          <p:cNvPr id="82947" name="Rectangle 3"/>
          <p:cNvSpPr>
            <a:spLocks noGrp="1" noChangeArrowheads="1"/>
          </p:cNvSpPr>
          <p:nvPr>
            <p:ph type="body" idx="1"/>
          </p:nvPr>
        </p:nvSpPr>
        <p:spPr>
          <a:solidFill>
            <a:srgbClr val="FFFFFF"/>
          </a:solidFill>
          <a:ln>
            <a:solidFill>
              <a:srgbClr val="000000"/>
            </a:solidFill>
            <a:miter lim="800000"/>
            <a:headEnd/>
            <a:tailEnd/>
          </a:ln>
        </p:spPr>
        <p:txBody>
          <a:bodyPr lIns="95138" tIns="47569" rIns="95138" bIns="47569"/>
          <a:lstStyle/>
          <a:p>
            <a:pPr eaLnBrk="1" hangingPunct="1">
              <a:buFontTx/>
              <a:buChar char="-"/>
              <a:defRPr/>
            </a:pPr>
            <a:r>
              <a:rPr lang="en-US" dirty="0" smtClean="0">
                <a:cs typeface="+mn-cs"/>
              </a:rPr>
              <a:t>Formality/Rigor has a cost (training, additional time) and the benefits it brings must be significantly larger</a:t>
            </a:r>
          </a:p>
          <a:p>
            <a:pPr eaLnBrk="1" hangingPunct="1">
              <a:buFontTx/>
              <a:buChar char="-"/>
              <a:defRPr/>
            </a:pPr>
            <a:r>
              <a:rPr lang="en-US" dirty="0" smtClean="0">
                <a:cs typeface="+mn-cs"/>
              </a:rPr>
              <a:t>The UML notation is an example of a (semi-)formal notation. It brings rigor to the way we do analysis and design. It provides a lingua franca.</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FBFDFEC-AD16-AF4A-9ADB-8EEC0FD4E95B}" type="slidenum">
              <a:rPr lang="en-US"/>
              <a:pPr>
                <a:defRPr/>
              </a:pPr>
              <a:t>27</a:t>
            </a:fld>
            <a:endParaRPr lang="en-US"/>
          </a:p>
        </p:txBody>
      </p:sp>
      <p:sp>
        <p:nvSpPr>
          <p:cNvPr id="84994" name="Rectangle 2"/>
          <p:cNvSpPr>
            <a:spLocks noGrp="1" noRot="1" noChangeAspect="1" noChangeArrowheads="1" noTextEdit="1"/>
          </p:cNvSpPr>
          <p:nvPr>
            <p:ph type="sldImg"/>
          </p:nvPr>
        </p:nvSpPr>
        <p:spPr>
          <a:xfrm>
            <a:off x="1257300" y="720725"/>
            <a:ext cx="4800600" cy="3600450"/>
          </a:xfrm>
          <a:solidFill>
            <a:srgbClr val="FFFFFF"/>
          </a:solidFill>
          <a:ln/>
          <a:extLst>
            <a:ext uri="{FAA26D3D-D897-4be2-8F04-BA451C77F1D7}">
              <ma14:placeholderFlag xmlns="" xmlns:ma14="http://schemas.microsoft.com/office/mac/drawingml/2011/main" val="1"/>
            </a:ext>
          </a:extLst>
        </p:spPr>
      </p:sp>
      <p:sp>
        <p:nvSpPr>
          <p:cNvPr id="84995" name="Rectangle 3"/>
          <p:cNvSpPr>
            <a:spLocks noGrp="1" noChangeArrowheads="1"/>
          </p:cNvSpPr>
          <p:nvPr>
            <p:ph type="body" idx="1"/>
          </p:nvPr>
        </p:nvSpPr>
        <p:spPr>
          <a:solidFill>
            <a:srgbClr val="FFFFFF"/>
          </a:solidFill>
          <a:ln>
            <a:solidFill>
              <a:srgbClr val="000000"/>
            </a:solidFill>
            <a:miter lim="800000"/>
            <a:headEnd/>
            <a:tailEnd/>
          </a:ln>
        </p:spPr>
        <p:txBody>
          <a:bodyPr lIns="95138" tIns="47569" rIns="95138" bIns="47569"/>
          <a:lstStyle/>
          <a:p>
            <a:pPr eaLnBrk="1" hangingPunct="1">
              <a:buFontTx/>
              <a:buChar char="-"/>
              <a:defRPr/>
            </a:pPr>
            <a:r>
              <a:rPr lang="en-US" smtClean="0">
                <a:cs typeface="+mn-cs"/>
              </a:rPr>
              <a:t>life cycle phases</a:t>
            </a:r>
          </a:p>
          <a:p>
            <a:pPr eaLnBrk="1" hangingPunct="1">
              <a:buFontTx/>
              <a:buChar char="-"/>
              <a:defRPr/>
            </a:pPr>
            <a:r>
              <a:rPr lang="en-US" smtClean="0">
                <a:cs typeface="+mn-cs"/>
              </a:rPr>
              <a:t>Correctness vs efficiency</a:t>
            </a:r>
          </a:p>
          <a:p>
            <a:pPr eaLnBrk="1" hangingPunct="1">
              <a:buFontTx/>
              <a:buChar char="-"/>
              <a:defRPr/>
            </a:pPr>
            <a:r>
              <a:rPr lang="en-US" smtClean="0">
                <a:cs typeface="+mn-cs"/>
              </a:rPr>
              <a:t>UML diagrams -&gt; different views of the system</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2D34C9C-8C93-DD47-88E7-35C5B953BA38}" type="slidenum">
              <a:rPr lang="en-US"/>
              <a:pPr>
                <a:defRPr/>
              </a:pPr>
              <a:t>28</a:t>
            </a:fld>
            <a:endParaRPr lang="en-US"/>
          </a:p>
        </p:txBody>
      </p:sp>
      <p:sp>
        <p:nvSpPr>
          <p:cNvPr id="179202"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79203" name="Rectangle 3"/>
          <p:cNvSpPr>
            <a:spLocks noGrp="1" noChangeArrowheads="1"/>
          </p:cNvSpPr>
          <p:nvPr>
            <p:ph type="body" idx="1"/>
          </p:nvPr>
        </p:nvSpPr>
        <p:spPr/>
        <p:txBody>
          <a:bodyPr/>
          <a:lstStyle/>
          <a:p>
            <a:pPr eaLnBrk="1" hangingPunct="1">
              <a:defRPr/>
            </a:pPr>
            <a:endParaRPr lang="en-US" smtClean="0">
              <a:cs typeface="+mn-cs"/>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EFB6B0B-9495-244B-9047-65BF68A75502}" type="slidenum">
              <a:rPr lang="en-US"/>
              <a:pPr>
                <a:defRPr/>
              </a:pPr>
              <a:t>29</a:t>
            </a:fld>
            <a:endParaRPr lang="en-US"/>
          </a:p>
        </p:txBody>
      </p:sp>
      <p:sp>
        <p:nvSpPr>
          <p:cNvPr id="18022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80227" name="Rectangle 3"/>
          <p:cNvSpPr>
            <a:spLocks noGrp="1" noChangeArrowheads="1"/>
          </p:cNvSpPr>
          <p:nvPr>
            <p:ph type="body" idx="1"/>
          </p:nvPr>
        </p:nvSpPr>
        <p:spPr/>
        <p:txBody>
          <a:bodyPr/>
          <a:lstStyle/>
          <a:p>
            <a:pPr eaLnBrk="1" hangingPunct="1">
              <a:defRPr/>
            </a:pPr>
            <a:endParaRPr lang="en-US" smtClean="0">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44A242B-BF4A-9948-AF50-62D287949D0E}" type="slidenum">
              <a:rPr lang="en-US"/>
              <a:pPr>
                <a:defRPr/>
              </a:pPr>
              <a:t>3</a:t>
            </a:fld>
            <a:endParaRPr lang="en-US"/>
          </a:p>
        </p:txBody>
      </p:sp>
      <p:sp>
        <p:nvSpPr>
          <p:cNvPr id="30722" name="Rectangle 2"/>
          <p:cNvSpPr>
            <a:spLocks noGrp="1" noRot="1" noChangeAspect="1" noChangeArrowheads="1"/>
          </p:cNvSpPr>
          <p:nvPr>
            <p:ph type="sldImg"/>
          </p:nvPr>
        </p:nvSpPr>
        <p:spPr>
          <a:xfrm>
            <a:off x="1257300" y="720725"/>
            <a:ext cx="4800600" cy="3600450"/>
          </a:xfrm>
          <a:solidFill>
            <a:srgbClr val="FFFFFF"/>
          </a:solidFill>
          <a:ln/>
          <a:extLst>
            <a:ext uri="{FAA26D3D-D897-4be2-8F04-BA451C77F1D7}">
              <ma14:placeholderFlag xmlns="" xmlns:ma14="http://schemas.microsoft.com/office/mac/drawingml/2011/main" val="1"/>
            </a:ext>
          </a:extLst>
        </p:spPr>
      </p:sp>
      <p:sp>
        <p:nvSpPr>
          <p:cNvPr id="30723" name="Rectangle 3"/>
          <p:cNvSpPr>
            <a:spLocks noGrp="1" noChangeArrowheads="1"/>
          </p:cNvSpPr>
          <p:nvPr>
            <p:ph type="body" idx="1"/>
          </p:nvPr>
        </p:nvSpPr>
        <p:spPr>
          <a:solidFill>
            <a:srgbClr val="FFFFFF"/>
          </a:solidFill>
          <a:ln>
            <a:solidFill>
              <a:srgbClr val="000000"/>
            </a:solidFill>
            <a:miter lim="800000"/>
            <a:headEnd/>
            <a:tailEnd/>
          </a:ln>
        </p:spPr>
        <p:txBody>
          <a:bodyPr lIns="95138" tIns="47569" rIns="95138" bIns="47569"/>
          <a:lstStyle/>
          <a:p>
            <a:pPr eaLnBrk="1" hangingPunct="1">
              <a:buFontTx/>
              <a:buChar char="•"/>
              <a:defRPr/>
            </a:pPr>
            <a:r>
              <a:rPr lang="en-US" dirty="0" smtClean="0">
                <a:cs typeface="+mn-cs"/>
              </a:rPr>
              <a:t>Huge gap between a piece of SW developed by individual or small team and SW developed by med/large team</a:t>
            </a:r>
          </a:p>
          <a:p>
            <a:pPr eaLnBrk="1" hangingPunct="1">
              <a:buFontTx/>
              <a:buChar char="•"/>
              <a:defRPr/>
            </a:pPr>
            <a:r>
              <a:rPr lang="en-US" dirty="0" smtClean="0">
                <a:cs typeface="+mn-cs"/>
              </a:rPr>
              <a:t>Complexity growth is exponential, importance of human factors</a:t>
            </a:r>
          </a:p>
          <a:p>
            <a:pPr eaLnBrk="1" hangingPunct="1">
              <a:buFontTx/>
              <a:buChar char="•"/>
              <a:defRPr/>
            </a:pPr>
            <a:r>
              <a:rPr lang="en-US" dirty="0" smtClean="0">
                <a:cs typeface="+mn-cs"/>
              </a:rPr>
              <a:t>n(n-1)/2 potential communication paths between n people</a:t>
            </a:r>
          </a:p>
          <a:p>
            <a:pPr eaLnBrk="1" hangingPunct="1">
              <a:defRPr/>
            </a:pPr>
            <a:endParaRPr lang="en-US" u="sng" dirty="0" smtClean="0">
              <a:cs typeface="+mn-cs"/>
            </a:endParaRPr>
          </a:p>
          <a:p>
            <a:pPr lvl="1" eaLnBrk="1" hangingPunct="1">
              <a:buFontTx/>
              <a:buChar char="•"/>
              <a:defRPr/>
            </a:pPr>
            <a:endParaRPr lang="en-US" dirty="0" smtClean="0"/>
          </a:p>
          <a:p>
            <a:pPr eaLnBrk="1" hangingPunct="1">
              <a:buFontTx/>
              <a:buChar char="•"/>
              <a:defRPr/>
            </a:pPr>
            <a:endParaRPr lang="en-US" u="sng" dirty="0" smtClean="0">
              <a:cs typeface="+mn-cs"/>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3E6E1DD-6D28-0840-8FB9-0BA5C0A7299E}" type="slidenum">
              <a:rPr lang="en-US"/>
              <a:pPr>
                <a:defRPr/>
              </a:pPr>
              <a:t>30</a:t>
            </a:fld>
            <a:endParaRPr lang="en-US"/>
          </a:p>
        </p:txBody>
      </p:sp>
      <p:sp>
        <p:nvSpPr>
          <p:cNvPr id="89090" name="Rectangle 2"/>
          <p:cNvSpPr>
            <a:spLocks noGrp="1" noRot="1" noChangeAspect="1" noChangeArrowheads="1" noTextEdit="1"/>
          </p:cNvSpPr>
          <p:nvPr>
            <p:ph type="sldImg"/>
          </p:nvPr>
        </p:nvSpPr>
        <p:spPr>
          <a:xfrm>
            <a:off x="1257300" y="720725"/>
            <a:ext cx="4800600" cy="3600450"/>
          </a:xfrm>
          <a:solidFill>
            <a:srgbClr val="FFFFFF"/>
          </a:solidFill>
          <a:ln/>
          <a:extLst>
            <a:ext uri="{FAA26D3D-D897-4be2-8F04-BA451C77F1D7}">
              <ma14:placeholderFlag xmlns="" xmlns:ma14="http://schemas.microsoft.com/office/mac/drawingml/2011/main" val="1"/>
            </a:ext>
          </a:extLst>
        </p:spPr>
      </p:sp>
      <p:sp>
        <p:nvSpPr>
          <p:cNvPr id="89091" name="Rectangle 3"/>
          <p:cNvSpPr>
            <a:spLocks noGrp="1" noChangeArrowheads="1"/>
          </p:cNvSpPr>
          <p:nvPr>
            <p:ph type="body" idx="1"/>
          </p:nvPr>
        </p:nvSpPr>
        <p:spPr>
          <a:solidFill>
            <a:srgbClr val="FFFFFF"/>
          </a:solidFill>
          <a:ln>
            <a:solidFill>
              <a:srgbClr val="000000"/>
            </a:solidFill>
            <a:miter lim="800000"/>
            <a:headEnd/>
            <a:tailEnd/>
          </a:ln>
        </p:spPr>
        <p:txBody>
          <a:bodyPr lIns="95138" tIns="47569" rIns="95138" bIns="47569"/>
          <a:lstStyle/>
          <a:p>
            <a:pPr eaLnBrk="1" hangingPunct="1">
              <a:buFontTx/>
              <a:buChar char="-"/>
              <a:defRPr/>
            </a:pPr>
            <a:r>
              <a:rPr lang="en-US" smtClean="0">
                <a:cs typeface="+mn-cs"/>
              </a:rPr>
              <a:t>Example layers: user interface, business or application logic, database management system</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8E188885-5C40-4B46-A01A-6B2A40C0525D}" type="slidenum">
              <a:rPr lang="en-US"/>
              <a:pPr>
                <a:defRPr/>
              </a:pPr>
              <a:t>31</a:t>
            </a:fld>
            <a:endParaRPr lang="en-US"/>
          </a:p>
        </p:txBody>
      </p:sp>
      <p:sp>
        <p:nvSpPr>
          <p:cNvPr id="91138" name="Rectangle 2"/>
          <p:cNvSpPr>
            <a:spLocks noGrp="1" noRot="1" noChangeAspect="1" noChangeArrowheads="1" noTextEdit="1"/>
          </p:cNvSpPr>
          <p:nvPr>
            <p:ph type="sldImg"/>
          </p:nvPr>
        </p:nvSpPr>
        <p:spPr>
          <a:xfrm>
            <a:off x="1257300" y="720725"/>
            <a:ext cx="4800600" cy="3600450"/>
          </a:xfrm>
          <a:solidFill>
            <a:srgbClr val="FFFFFF"/>
          </a:solidFill>
          <a:ln/>
          <a:extLst>
            <a:ext uri="{FAA26D3D-D897-4be2-8F04-BA451C77F1D7}">
              <ma14:placeholderFlag xmlns="" xmlns:ma14="http://schemas.microsoft.com/office/mac/drawingml/2011/main" val="1"/>
            </a:ext>
          </a:extLst>
        </p:spPr>
      </p:sp>
      <p:sp>
        <p:nvSpPr>
          <p:cNvPr id="91139" name="Rectangle 3"/>
          <p:cNvSpPr>
            <a:spLocks noGrp="1" noChangeArrowheads="1"/>
          </p:cNvSpPr>
          <p:nvPr>
            <p:ph type="body" idx="1"/>
          </p:nvPr>
        </p:nvSpPr>
        <p:spPr>
          <a:solidFill>
            <a:srgbClr val="FFFFFF"/>
          </a:solidFill>
          <a:ln>
            <a:solidFill>
              <a:srgbClr val="000000"/>
            </a:solidFill>
            <a:miter lim="800000"/>
            <a:headEnd/>
            <a:tailEnd/>
          </a:ln>
        </p:spPr>
        <p:txBody>
          <a:bodyPr lIns="95138" tIns="47569" rIns="95138" bIns="47569"/>
          <a:lstStyle/>
          <a:p>
            <a:pPr eaLnBrk="1" hangingPunct="1">
              <a:defRPr/>
            </a:pPr>
            <a:r>
              <a:rPr lang="en-US" smtClean="0">
                <a:cs typeface="+mn-cs"/>
              </a:rPr>
              <a:t>JavaCC is a compiler-compiler, that is a framework to build parsers (for various purposes) and possibly compilers (not just for Java)</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65989FE-AEDB-AE4B-8615-25C9EC2C7E6B}" type="slidenum">
              <a:rPr lang="en-US"/>
              <a:pPr>
                <a:defRPr/>
              </a:pPr>
              <a:t>32</a:t>
            </a:fld>
            <a:endParaRPr lang="en-US"/>
          </a:p>
        </p:txBody>
      </p:sp>
      <p:sp>
        <p:nvSpPr>
          <p:cNvPr id="181250"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81251" name="Rectangle 3"/>
          <p:cNvSpPr>
            <a:spLocks noGrp="1" noChangeArrowheads="1"/>
          </p:cNvSpPr>
          <p:nvPr>
            <p:ph type="body" idx="1"/>
          </p:nvPr>
        </p:nvSpPr>
        <p:spPr/>
        <p:txBody>
          <a:bodyPr/>
          <a:lstStyle/>
          <a:p>
            <a:pPr eaLnBrk="1" hangingPunct="1">
              <a:defRPr/>
            </a:pPr>
            <a:endParaRPr lang="en-US" smtClean="0">
              <a:cs typeface="+mn-cs"/>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BD8362F3-B534-D640-BB25-6CDBDDD2E6DC}" type="slidenum">
              <a:rPr lang="en-US"/>
              <a:pPr>
                <a:defRPr/>
              </a:pPr>
              <a:t>33</a:t>
            </a:fld>
            <a:endParaRPr lang="en-US"/>
          </a:p>
        </p:txBody>
      </p:sp>
      <p:sp>
        <p:nvSpPr>
          <p:cNvPr id="182274"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82275" name="Rectangle 3"/>
          <p:cNvSpPr>
            <a:spLocks noGrp="1" noChangeArrowheads="1"/>
          </p:cNvSpPr>
          <p:nvPr>
            <p:ph type="body" idx="1"/>
          </p:nvPr>
        </p:nvSpPr>
        <p:spPr/>
        <p:txBody>
          <a:bodyPr/>
          <a:lstStyle/>
          <a:p>
            <a:pPr eaLnBrk="1" hangingPunct="1">
              <a:defRPr/>
            </a:pPr>
            <a:endParaRPr lang="en-US" smtClean="0">
              <a:cs typeface="+mn-cs"/>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F87AE895-3B66-2848-9489-AB3B4155D1F8}" type="slidenum">
              <a:rPr lang="en-US"/>
              <a:pPr>
                <a:defRPr/>
              </a:pPr>
              <a:t>34</a:t>
            </a:fld>
            <a:endParaRPr lang="en-US"/>
          </a:p>
        </p:txBody>
      </p:sp>
      <p:sp>
        <p:nvSpPr>
          <p:cNvPr id="94210" name="Rectangle 2"/>
          <p:cNvSpPr>
            <a:spLocks noGrp="1" noRot="1" noChangeAspect="1" noChangeArrowheads="1"/>
          </p:cNvSpPr>
          <p:nvPr>
            <p:ph type="sldImg"/>
          </p:nvPr>
        </p:nvSpPr>
        <p:spPr>
          <a:xfrm>
            <a:off x="1266825" y="727075"/>
            <a:ext cx="4783138" cy="3587750"/>
          </a:xfrm>
          <a:ln cap="flat">
            <a:solidFill>
              <a:schemeClr val="tx1"/>
            </a:solidFill>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94211" name="Rectangle 3"/>
          <p:cNvSpPr>
            <a:spLocks noGrp="1" noChangeArrowheads="1"/>
          </p:cNvSpPr>
          <p:nvPr>
            <p:ph type="body" idx="1"/>
          </p:nvPr>
        </p:nvSpPr>
        <p:spPr>
          <a:xfrm>
            <a:off x="974725" y="4560888"/>
            <a:ext cx="5365750" cy="4318000"/>
          </a:xfrm>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5798" tIns="47900" rIns="95798" bIns="47900"/>
          <a:lstStyle/>
          <a:p>
            <a:pPr eaLnBrk="1" hangingPunct="1">
              <a:defRPr/>
            </a:pPr>
            <a:endParaRPr lang="en-CA" dirty="0" smtClean="0">
              <a:cs typeface="+mn-cs"/>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CF45F709-55C2-8A46-8ECF-FEDE82D8A879}" type="slidenum">
              <a:rPr lang="en-US"/>
              <a:pPr>
                <a:defRPr/>
              </a:pPr>
              <a:t>35</a:t>
            </a:fld>
            <a:endParaRPr lang="en-US"/>
          </a:p>
        </p:txBody>
      </p:sp>
      <p:sp>
        <p:nvSpPr>
          <p:cNvPr id="183298"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83299" name="Rectangle 3"/>
          <p:cNvSpPr>
            <a:spLocks noGrp="1" noChangeArrowheads="1"/>
          </p:cNvSpPr>
          <p:nvPr>
            <p:ph type="body" idx="1"/>
          </p:nvPr>
        </p:nvSpPr>
        <p:spPr/>
        <p:txBody>
          <a:bodyPr/>
          <a:lstStyle/>
          <a:p>
            <a:pPr eaLnBrk="1" hangingPunct="1">
              <a:defRPr/>
            </a:pPr>
            <a:endParaRPr lang="en-US" smtClean="0">
              <a:cs typeface="+mn-cs"/>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8CC245F2-72D8-D445-A1EC-22412F066D7A}" type="slidenum">
              <a:rPr lang="en-US"/>
              <a:pPr>
                <a:defRPr/>
              </a:pPr>
              <a:t>36</a:t>
            </a:fld>
            <a:endParaRPr lang="en-US"/>
          </a:p>
        </p:txBody>
      </p:sp>
      <p:sp>
        <p:nvSpPr>
          <p:cNvPr id="184322"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84323" name="Rectangle 3"/>
          <p:cNvSpPr>
            <a:spLocks noGrp="1" noChangeArrowheads="1"/>
          </p:cNvSpPr>
          <p:nvPr>
            <p:ph type="body" idx="1"/>
          </p:nvPr>
        </p:nvSpPr>
        <p:spPr/>
        <p:txBody>
          <a:bodyPr/>
          <a:lstStyle/>
          <a:p>
            <a:pPr eaLnBrk="1" hangingPunct="1">
              <a:defRPr/>
            </a:pPr>
            <a:endParaRPr lang="en-US" smtClean="0">
              <a:cs typeface="+mn-cs"/>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8B4592CB-C109-3044-BB65-50875BF47CAE}" type="slidenum">
              <a:rPr lang="en-US"/>
              <a:pPr>
                <a:defRPr/>
              </a:pPr>
              <a:t>37</a:t>
            </a:fld>
            <a:endParaRPr lang="en-US"/>
          </a:p>
        </p:txBody>
      </p:sp>
      <p:sp>
        <p:nvSpPr>
          <p:cNvPr id="18534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85347" name="Rectangle 3"/>
          <p:cNvSpPr>
            <a:spLocks noGrp="1" noChangeArrowheads="1"/>
          </p:cNvSpPr>
          <p:nvPr>
            <p:ph type="body" idx="1"/>
          </p:nvPr>
        </p:nvSpPr>
        <p:spPr/>
        <p:txBody>
          <a:bodyPr/>
          <a:lstStyle/>
          <a:p>
            <a:pPr eaLnBrk="1" hangingPunct="1">
              <a:defRPr/>
            </a:pPr>
            <a:endParaRPr lang="en-US" smtClean="0">
              <a:cs typeface="+mn-cs"/>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235E9045-AD76-5047-BD91-E19DD4BF2D41}" type="slidenum">
              <a:rPr lang="en-US"/>
              <a:pPr>
                <a:defRPr/>
              </a:pPr>
              <a:t>38</a:t>
            </a:fld>
            <a:endParaRPr lang="en-US"/>
          </a:p>
        </p:txBody>
      </p:sp>
      <p:sp>
        <p:nvSpPr>
          <p:cNvPr id="186370"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86371" name="Rectangle 3"/>
          <p:cNvSpPr>
            <a:spLocks noGrp="1" noChangeArrowheads="1"/>
          </p:cNvSpPr>
          <p:nvPr>
            <p:ph type="body" idx="1"/>
          </p:nvPr>
        </p:nvSpPr>
        <p:spPr/>
        <p:txBody>
          <a:bodyPr/>
          <a:lstStyle/>
          <a:p>
            <a:pPr eaLnBrk="1" hangingPunct="1">
              <a:defRPr/>
            </a:pPr>
            <a:endParaRPr lang="en-US" smtClean="0">
              <a:cs typeface="+mn-cs"/>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B0FE554D-8AF3-A044-9B0A-8595CB162C09}" type="slidenum">
              <a:rPr lang="en-US"/>
              <a:pPr>
                <a:defRPr/>
              </a:pPr>
              <a:t>39</a:t>
            </a:fld>
            <a:endParaRPr lang="en-US"/>
          </a:p>
        </p:txBody>
      </p:sp>
      <p:sp>
        <p:nvSpPr>
          <p:cNvPr id="187394"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87395" name="Rectangle 3"/>
          <p:cNvSpPr>
            <a:spLocks noGrp="1" noChangeArrowheads="1"/>
          </p:cNvSpPr>
          <p:nvPr>
            <p:ph type="body" idx="1"/>
          </p:nvPr>
        </p:nvSpPr>
        <p:spPr/>
        <p:txBody>
          <a:bodyPr/>
          <a:lstStyle/>
          <a:p>
            <a:pPr eaLnBrk="1" hangingPunct="1">
              <a:defRPr/>
            </a:pPr>
            <a:endParaRPr lang="en-US" smtClean="0">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5EF7A5A7-2CF4-A844-86EE-67119AC76800}" type="slidenum">
              <a:rPr lang="en-US"/>
              <a:pPr>
                <a:defRPr/>
              </a:pPr>
              <a:t>4</a:t>
            </a:fld>
            <a:endParaRPr lang="en-US"/>
          </a:p>
        </p:txBody>
      </p:sp>
      <p:sp>
        <p:nvSpPr>
          <p:cNvPr id="118786" name="Rectangle 2"/>
          <p:cNvSpPr>
            <a:spLocks noGrp="1" noRot="1" noChangeAspect="1" noChangeArrowheads="1"/>
          </p:cNvSpPr>
          <p:nvPr>
            <p:ph type="sldImg"/>
          </p:nvPr>
        </p:nvSpPr>
        <p:spPr>
          <a:xfrm>
            <a:off x="1257300" y="720725"/>
            <a:ext cx="4800600" cy="3600450"/>
          </a:xfrm>
          <a:solidFill>
            <a:srgbClr val="FFFFFF"/>
          </a:solidFill>
          <a:ln/>
          <a:extLst>
            <a:ext uri="{FAA26D3D-D897-4be2-8F04-BA451C77F1D7}">
              <ma14:placeholderFlag xmlns="" xmlns:ma14="http://schemas.microsoft.com/office/mac/drawingml/2011/main" val="1"/>
            </a:ext>
          </a:extLst>
        </p:spPr>
      </p:sp>
      <p:sp>
        <p:nvSpPr>
          <p:cNvPr id="118787" name="Rectangle 3"/>
          <p:cNvSpPr>
            <a:spLocks noGrp="1" noChangeArrowheads="1"/>
          </p:cNvSpPr>
          <p:nvPr>
            <p:ph type="body" idx="1"/>
          </p:nvPr>
        </p:nvSpPr>
        <p:spPr>
          <a:solidFill>
            <a:srgbClr val="FFFFFF"/>
          </a:solidFill>
          <a:ln>
            <a:solidFill>
              <a:srgbClr val="000000"/>
            </a:solidFill>
            <a:miter lim="800000"/>
            <a:headEnd/>
            <a:tailEnd/>
          </a:ln>
        </p:spPr>
        <p:txBody>
          <a:bodyPr lIns="95138" tIns="47569" rIns="95138" bIns="47569"/>
          <a:lstStyle/>
          <a:p>
            <a:pPr eaLnBrk="1" hangingPunct="1">
              <a:buFontTx/>
              <a:buChar char="•"/>
              <a:defRPr/>
            </a:pPr>
            <a:r>
              <a:rPr lang="en-US" dirty="0" smtClean="0">
                <a:cs typeface="+mn-cs"/>
              </a:rPr>
              <a:t>Customer</a:t>
            </a:r>
            <a:r>
              <a:rPr lang="ja-JP" altLang="en-US" dirty="0" smtClean="0">
                <a:latin typeface="Arial"/>
                <a:cs typeface="+mn-cs"/>
              </a:rPr>
              <a:t>’</a:t>
            </a:r>
            <a:r>
              <a:rPr lang="en-US" dirty="0" smtClean="0">
                <a:cs typeface="+mn-cs"/>
              </a:rPr>
              <a:t>s problems: Every decision should be reached by asking yourself whether it is what the customer wants.</a:t>
            </a:r>
          </a:p>
          <a:p>
            <a:pPr eaLnBrk="1" hangingPunct="1">
              <a:buFontTx/>
              <a:buChar char="•"/>
              <a:defRPr/>
            </a:pPr>
            <a:r>
              <a:rPr lang="en-US" dirty="0" smtClean="0">
                <a:cs typeface="+mn-cs"/>
              </a:rPr>
              <a:t>Systematic : MOST development work involves modifying software that is already written.</a:t>
            </a:r>
          </a:p>
          <a:p>
            <a:pPr eaLnBrk="1" hangingPunct="1">
              <a:buFontTx/>
              <a:buChar char="•"/>
              <a:defRPr/>
            </a:pPr>
            <a:r>
              <a:rPr lang="en-US" dirty="0" smtClean="0">
                <a:cs typeface="+mn-cs"/>
              </a:rPr>
              <a:t>Large : The magnitude of projects implies complexity and demands teamwork.  Teamwork requires COMMUNICATION (both oral and written)</a:t>
            </a:r>
          </a:p>
          <a:p>
            <a:pPr eaLnBrk="1" hangingPunct="1">
              <a:buFontTx/>
              <a:buChar char="•"/>
              <a:defRPr/>
            </a:pPr>
            <a:r>
              <a:rPr lang="en-US" dirty="0" smtClean="0">
                <a:cs typeface="+mn-cs"/>
              </a:rPr>
              <a:t>Constraints: Main economic constraints are (1) resources are finite (2) not worth it unless its benefit outweighs its cost (3) if we can do it faster and cheaper than someone else.</a:t>
            </a:r>
          </a:p>
          <a:p>
            <a:pPr eaLnBrk="1" hangingPunct="1">
              <a:defRPr/>
            </a:pPr>
            <a:endParaRPr lang="en-US" u="sng" dirty="0" smtClean="0">
              <a:cs typeface="+mn-cs"/>
            </a:endParaRPr>
          </a:p>
          <a:p>
            <a:pPr lvl="1" eaLnBrk="1" hangingPunct="1">
              <a:buFontTx/>
              <a:buChar char="•"/>
              <a:defRPr/>
            </a:pPr>
            <a:endParaRPr lang="en-US" dirty="0" smtClean="0"/>
          </a:p>
          <a:p>
            <a:pPr eaLnBrk="1" hangingPunct="1">
              <a:buFontTx/>
              <a:buChar char="•"/>
              <a:defRPr/>
            </a:pPr>
            <a:endParaRPr lang="en-US" u="sng" dirty="0" smtClean="0">
              <a:cs typeface="+mn-cs"/>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BC25387C-BB90-B54B-A0EE-534023770D3B}" type="slidenum">
              <a:rPr lang="en-US"/>
              <a:pPr>
                <a:defRPr/>
              </a:pPr>
              <a:t>40</a:t>
            </a:fld>
            <a:endParaRPr lang="en-US"/>
          </a:p>
        </p:txBody>
      </p:sp>
      <p:sp>
        <p:nvSpPr>
          <p:cNvPr id="188418"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88419" name="Rectangle 3"/>
          <p:cNvSpPr>
            <a:spLocks noGrp="1" noChangeArrowheads="1"/>
          </p:cNvSpPr>
          <p:nvPr>
            <p:ph type="body" idx="1"/>
          </p:nvPr>
        </p:nvSpPr>
        <p:spPr/>
        <p:txBody>
          <a:bodyPr/>
          <a:lstStyle/>
          <a:p>
            <a:pPr eaLnBrk="1" hangingPunct="1">
              <a:defRPr/>
            </a:pPr>
            <a:endParaRPr lang="en-US" smtClean="0">
              <a:cs typeface="+mn-cs"/>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DB51742-F185-7845-8C18-72B622F20758}" type="slidenum">
              <a:rPr lang="en-US"/>
              <a:pPr>
                <a:defRPr/>
              </a:pPr>
              <a:t>41</a:t>
            </a:fld>
            <a:endParaRPr lang="en-US"/>
          </a:p>
        </p:txBody>
      </p:sp>
      <p:sp>
        <p:nvSpPr>
          <p:cNvPr id="234498"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34499" name="Rectangle 3"/>
          <p:cNvSpPr>
            <a:spLocks noGrp="1" noChangeArrowheads="1"/>
          </p:cNvSpPr>
          <p:nvPr>
            <p:ph type="body" idx="1"/>
          </p:nvPr>
        </p:nvSpPr>
        <p:spPr/>
        <p:txBody>
          <a:bodyPr/>
          <a:lstStyle/>
          <a:p>
            <a:pPr eaLnBrk="1" hangingPunct="1">
              <a:defRPr/>
            </a:pPr>
            <a:endParaRPr lang="en-US" smtClean="0">
              <a:cs typeface="+mn-cs"/>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A840945-1276-2B41-9FA7-88461390C925}" type="slidenum">
              <a:rPr lang="en-US"/>
              <a:pPr>
                <a:defRPr/>
              </a:pPr>
              <a:t>42</a:t>
            </a:fld>
            <a:endParaRPr lang="en-US"/>
          </a:p>
        </p:txBody>
      </p:sp>
      <p:sp>
        <p:nvSpPr>
          <p:cNvPr id="146434" name="Rectangle 2"/>
          <p:cNvSpPr>
            <a:spLocks noGrp="1" noRot="1" noChangeAspect="1" noChangeArrowheads="1" noTextEdit="1"/>
          </p:cNvSpPr>
          <p:nvPr>
            <p:ph type="sldImg"/>
          </p:nvPr>
        </p:nvSpPr>
        <p:spPr>
          <a:xfrm>
            <a:off x="1257300" y="720725"/>
            <a:ext cx="4800600" cy="3600450"/>
          </a:xfrm>
          <a:solidFill>
            <a:srgbClr val="FFFFFF"/>
          </a:solidFill>
          <a:ln/>
          <a:extLst>
            <a:ext uri="{FAA26D3D-D897-4be2-8F04-BA451C77F1D7}">
              <ma14:placeholderFlag xmlns="" xmlns:ma14="http://schemas.microsoft.com/office/mac/drawingml/2011/main" val="1"/>
            </a:ext>
          </a:extLst>
        </p:spPr>
      </p:sp>
      <p:sp>
        <p:nvSpPr>
          <p:cNvPr id="146435" name="Rectangle 3"/>
          <p:cNvSpPr>
            <a:spLocks noGrp="1" noChangeArrowheads="1"/>
          </p:cNvSpPr>
          <p:nvPr>
            <p:ph type="body" idx="1"/>
          </p:nvPr>
        </p:nvSpPr>
        <p:spPr>
          <a:solidFill>
            <a:srgbClr val="FFFFFF"/>
          </a:solidFill>
          <a:ln>
            <a:solidFill>
              <a:srgbClr val="000000"/>
            </a:solidFill>
            <a:miter lim="800000"/>
            <a:headEnd/>
            <a:tailEnd/>
          </a:ln>
        </p:spPr>
        <p:txBody>
          <a:bodyPr lIns="95138" tIns="47569" rIns="95138" bIns="47569"/>
          <a:lstStyle/>
          <a:p>
            <a:pPr eaLnBrk="1" hangingPunct="1">
              <a:defRPr/>
            </a:pPr>
            <a:r>
              <a:rPr lang="en-US" dirty="0" smtClean="0">
                <a:cs typeface="+mn-cs"/>
              </a:rPr>
              <a:t>1</a:t>
            </a:r>
            <a:r>
              <a:rPr lang="en-US" dirty="0" smtClean="0">
                <a:cs typeface="+mn-cs"/>
              </a:rPr>
              <a:t>) This is how our lectures will proceed, following the chapters in the book.</a:t>
            </a:r>
          </a:p>
          <a:p>
            <a:pPr eaLnBrk="1" hangingPunct="1">
              <a:defRPr/>
            </a:pPr>
            <a:r>
              <a:rPr lang="en-US" dirty="0" smtClean="0">
                <a:cs typeface="+mn-cs"/>
              </a:rPr>
              <a:t>2) There is going to be some dispute with the book</a:t>
            </a:r>
            <a:r>
              <a:rPr lang="ja-JP" altLang="en-US" dirty="0" smtClean="0">
                <a:latin typeface="Arial"/>
                <a:cs typeface="+mn-cs"/>
              </a:rPr>
              <a:t>’</a:t>
            </a:r>
            <a:r>
              <a:rPr lang="en-US" dirty="0" smtClean="0">
                <a:cs typeface="+mn-cs"/>
              </a:rPr>
              <a:t>s terminology, but for now just notice that requirements is broken into two phases : elicitation and analysis: elicitation (from customer</a:t>
            </a:r>
            <a:r>
              <a:rPr lang="ja-JP" altLang="en-US" dirty="0" smtClean="0">
                <a:latin typeface="Arial"/>
                <a:cs typeface="+mn-cs"/>
              </a:rPr>
              <a:t>’</a:t>
            </a:r>
            <a:r>
              <a:rPr lang="en-US" dirty="0" smtClean="0">
                <a:cs typeface="+mn-cs"/>
              </a:rPr>
              <a:t>s point of view) and analysis (formal, for developer).</a:t>
            </a:r>
          </a:p>
          <a:p>
            <a:pPr eaLnBrk="1" hangingPunct="1">
              <a:defRPr/>
            </a:pPr>
            <a:endParaRPr lang="en-US" dirty="0" smtClean="0">
              <a:cs typeface="+mn-cs"/>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40345A8E-282C-5F4C-936F-D3C180FFE60F}" type="slidenum">
              <a:rPr lang="en-US"/>
              <a:pPr>
                <a:defRPr/>
              </a:pPr>
              <a:t>43</a:t>
            </a:fld>
            <a:endParaRPr lang="en-US"/>
          </a:p>
        </p:txBody>
      </p:sp>
      <p:sp>
        <p:nvSpPr>
          <p:cNvPr id="192514"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92515" name="Rectangle 3"/>
          <p:cNvSpPr>
            <a:spLocks noGrp="1" noChangeArrowheads="1"/>
          </p:cNvSpPr>
          <p:nvPr>
            <p:ph type="body" idx="1"/>
          </p:nvPr>
        </p:nvSpPr>
        <p:spPr/>
        <p:txBody>
          <a:bodyPr/>
          <a:lstStyle/>
          <a:p>
            <a:pPr eaLnBrk="1" hangingPunct="1">
              <a:defRPr/>
            </a:pPr>
            <a:endParaRPr lang="en-US" smtClean="0">
              <a:cs typeface="+mn-cs"/>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8652EB42-8262-5048-B93B-F540E143F65C}" type="slidenum">
              <a:rPr lang="en-US"/>
              <a:pPr>
                <a:defRPr/>
              </a:pPr>
              <a:t>44</a:t>
            </a:fld>
            <a:endParaRPr lang="en-US"/>
          </a:p>
        </p:txBody>
      </p:sp>
      <p:sp>
        <p:nvSpPr>
          <p:cNvPr id="194562" name="Rectangle 2"/>
          <p:cNvSpPr>
            <a:spLocks noGrp="1" noRot="1" noChangeAspect="1" noChangeArrowheads="1" noTextEdit="1"/>
          </p:cNvSpPr>
          <p:nvPr>
            <p:ph type="sldImg"/>
          </p:nvPr>
        </p:nvSpPr>
        <p:spPr>
          <a:xfrm>
            <a:off x="1258888" y="720725"/>
            <a:ext cx="4799012" cy="3598863"/>
          </a:xfrm>
          <a:ln/>
          <a:extLst>
            <a:ext uri="{FAA26D3D-D897-4be2-8F04-BA451C77F1D7}">
              <ma14:placeholderFlag xmlns="" xmlns:ma14="http://schemas.microsoft.com/office/mac/drawingml/2011/main" val="1"/>
            </a:ext>
          </a:extLst>
        </p:spPr>
      </p:sp>
      <p:sp>
        <p:nvSpPr>
          <p:cNvPr id="194563" name="Rectangle 3"/>
          <p:cNvSpPr>
            <a:spLocks noGrp="1" noChangeArrowheads="1"/>
          </p:cNvSpPr>
          <p:nvPr>
            <p:ph type="body" idx="1"/>
          </p:nvPr>
        </p:nvSpPr>
        <p:spPr/>
        <p:txBody>
          <a:bodyPr/>
          <a:lstStyle/>
          <a:p>
            <a:pPr eaLnBrk="1" hangingPunct="1">
              <a:defRPr/>
            </a:pPr>
            <a:endParaRPr lang="en-US" dirty="0" smtClean="0">
              <a:cs typeface="+mn-cs"/>
            </a:endParaRPr>
          </a:p>
          <a:p>
            <a:pPr eaLnBrk="1" hangingPunct="1">
              <a:defRPr/>
            </a:pPr>
            <a:endParaRPr lang="en-US" dirty="0" smtClean="0">
              <a:cs typeface="+mn-cs"/>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00DBC7D4-618E-654D-A488-033A080CAA71}" type="slidenum">
              <a:rPr lang="en-US"/>
              <a:pPr>
                <a:defRPr/>
              </a:pPr>
              <a:t>45</a:t>
            </a:fld>
            <a:endParaRPr lang="en-US"/>
          </a:p>
        </p:txBody>
      </p:sp>
      <p:sp>
        <p:nvSpPr>
          <p:cNvPr id="235522"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35523" name="Rectangle 3"/>
          <p:cNvSpPr>
            <a:spLocks noGrp="1" noChangeArrowheads="1"/>
          </p:cNvSpPr>
          <p:nvPr>
            <p:ph type="body" idx="1"/>
          </p:nvPr>
        </p:nvSpPr>
        <p:spPr/>
        <p:txBody>
          <a:bodyPr/>
          <a:lstStyle/>
          <a:p>
            <a:pPr eaLnBrk="1" hangingPunct="1">
              <a:defRPr/>
            </a:pPr>
            <a:endParaRPr lang="en-US" smtClean="0">
              <a:cs typeface="+mn-cs"/>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C2B05F91-47EC-EA4F-BBFA-9DAF7E8A342E}" type="slidenum">
              <a:rPr lang="en-US"/>
              <a:pPr>
                <a:defRPr/>
              </a:pPr>
              <a:t>46</a:t>
            </a:fld>
            <a:endParaRPr lang="en-US"/>
          </a:p>
        </p:txBody>
      </p:sp>
      <p:sp>
        <p:nvSpPr>
          <p:cNvPr id="23654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36547" name="Rectangle 3"/>
          <p:cNvSpPr>
            <a:spLocks noGrp="1" noChangeArrowheads="1"/>
          </p:cNvSpPr>
          <p:nvPr>
            <p:ph type="body" idx="1"/>
          </p:nvPr>
        </p:nvSpPr>
        <p:spPr/>
        <p:txBody>
          <a:bodyPr/>
          <a:lstStyle/>
          <a:p>
            <a:pPr eaLnBrk="1" hangingPunct="1">
              <a:defRPr/>
            </a:pPr>
            <a:endParaRPr lang="en-US" smtClean="0">
              <a:cs typeface="+mn-cs"/>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E4235CB-8730-9445-8A7E-D3C3F8A44E8E}" type="slidenum">
              <a:rPr lang="en-US"/>
              <a:pPr>
                <a:defRPr/>
              </a:pPr>
              <a:t>47</a:t>
            </a:fld>
            <a:endParaRPr lang="en-US"/>
          </a:p>
        </p:txBody>
      </p:sp>
      <p:sp>
        <p:nvSpPr>
          <p:cNvPr id="237570"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37571" name="Rectangle 3"/>
          <p:cNvSpPr>
            <a:spLocks noGrp="1" noChangeArrowheads="1"/>
          </p:cNvSpPr>
          <p:nvPr>
            <p:ph type="body" idx="1"/>
          </p:nvPr>
        </p:nvSpPr>
        <p:spPr/>
        <p:txBody>
          <a:bodyPr/>
          <a:lstStyle/>
          <a:p>
            <a:pPr eaLnBrk="1" hangingPunct="1">
              <a:defRPr/>
            </a:pPr>
            <a:endParaRPr lang="en-US" smtClean="0">
              <a:cs typeface="+mn-cs"/>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02721FA2-A3CB-F244-AFC3-D54D5197FD93}" type="slidenum">
              <a:rPr lang="en-US"/>
              <a:pPr>
                <a:defRPr/>
              </a:pPr>
              <a:t>48</a:t>
            </a:fld>
            <a:endParaRPr lang="en-US"/>
          </a:p>
        </p:txBody>
      </p:sp>
      <p:sp>
        <p:nvSpPr>
          <p:cNvPr id="238594"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38595" name="Rectangle 3"/>
          <p:cNvSpPr>
            <a:spLocks noGrp="1" noChangeArrowheads="1"/>
          </p:cNvSpPr>
          <p:nvPr>
            <p:ph type="body" idx="1"/>
          </p:nvPr>
        </p:nvSpPr>
        <p:spPr/>
        <p:txBody>
          <a:bodyPr/>
          <a:lstStyle/>
          <a:p>
            <a:pPr eaLnBrk="1" hangingPunct="1">
              <a:defRPr/>
            </a:pPr>
            <a:endParaRPr lang="en-US" smtClean="0">
              <a:cs typeface="+mn-cs"/>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548D305A-5B10-944F-8F19-1BC0CF9076AB}" type="slidenum">
              <a:rPr lang="en-US"/>
              <a:pPr>
                <a:defRPr/>
              </a:pPr>
              <a:t>49</a:t>
            </a:fld>
            <a:endParaRPr lang="en-US"/>
          </a:p>
        </p:txBody>
      </p:sp>
      <p:sp>
        <p:nvSpPr>
          <p:cNvPr id="238594"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38595" name="Rectangle 3"/>
          <p:cNvSpPr>
            <a:spLocks noGrp="1" noChangeArrowheads="1"/>
          </p:cNvSpPr>
          <p:nvPr>
            <p:ph type="body" idx="1"/>
          </p:nvPr>
        </p:nvSpPr>
        <p:spPr/>
        <p:txBody>
          <a:bodyPr/>
          <a:lstStyle/>
          <a:p>
            <a:pPr eaLnBrk="1" hangingPunct="1">
              <a:defRPr/>
            </a:pPr>
            <a:endParaRPr lang="en-US" dirty="0" smtClean="0">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BBCCF7E-9019-E744-8AB5-4FF2C5009436}" type="slidenum">
              <a:rPr lang="en-US"/>
              <a:pPr>
                <a:defRPr/>
              </a:pPr>
              <a:t>5</a:t>
            </a:fld>
            <a:endParaRPr lang="en-US"/>
          </a:p>
        </p:txBody>
      </p:sp>
      <p:sp>
        <p:nvSpPr>
          <p:cNvPr id="232450"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32451" name="Rectangle 3"/>
          <p:cNvSpPr>
            <a:spLocks noGrp="1" noChangeArrowheads="1"/>
          </p:cNvSpPr>
          <p:nvPr>
            <p:ph type="body" idx="1"/>
          </p:nvPr>
        </p:nvSpPr>
        <p:spPr/>
        <p:txBody>
          <a:bodyPr/>
          <a:lstStyle/>
          <a:p>
            <a:pPr eaLnBrk="1" hangingPunct="1">
              <a:defRPr/>
            </a:pPr>
            <a:endParaRPr lang="en-US" smtClean="0">
              <a:cs typeface="+mn-cs"/>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CAF508D-D76F-B54F-8F20-D03593C06D34}" type="slidenum">
              <a:rPr lang="en-US"/>
              <a:pPr>
                <a:defRPr/>
              </a:pPr>
              <a:t>51</a:t>
            </a:fld>
            <a:endParaRPr lang="en-US"/>
          </a:p>
        </p:txBody>
      </p:sp>
      <p:sp>
        <p:nvSpPr>
          <p:cNvPr id="19046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90467" name="Rectangle 3"/>
          <p:cNvSpPr>
            <a:spLocks noGrp="1" noChangeArrowheads="1"/>
          </p:cNvSpPr>
          <p:nvPr>
            <p:ph type="body" idx="1"/>
          </p:nvPr>
        </p:nvSpPr>
        <p:spPr/>
        <p:txBody>
          <a:bodyPr/>
          <a:lstStyle/>
          <a:p>
            <a:pPr eaLnBrk="1" hangingPunct="1">
              <a:defRPr/>
            </a:pPr>
            <a:endParaRPr lang="en-US" smtClean="0">
              <a:cs typeface="+mn-cs"/>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3CFC965-D21F-254D-A053-8F33AAD84E0F}" type="slidenum">
              <a:rPr lang="en-US"/>
              <a:pPr>
                <a:defRPr/>
              </a:pPr>
              <a:t>52</a:t>
            </a:fld>
            <a:endParaRPr lang="en-US"/>
          </a:p>
        </p:txBody>
      </p:sp>
      <p:sp>
        <p:nvSpPr>
          <p:cNvPr id="142338" name="Rectangle 2"/>
          <p:cNvSpPr>
            <a:spLocks noGrp="1" noRot="1" noChangeAspect="1" noChangeArrowheads="1"/>
          </p:cNvSpPr>
          <p:nvPr>
            <p:ph type="sldImg"/>
          </p:nvPr>
        </p:nvSpPr>
        <p:spPr>
          <a:xfrm>
            <a:off x="1266825" y="727075"/>
            <a:ext cx="4783138" cy="3587750"/>
          </a:xfrm>
          <a:ln cap="flat">
            <a:solidFill>
              <a:schemeClr val="tx1"/>
            </a:solidFill>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42339" name="Rectangle 3"/>
          <p:cNvSpPr>
            <a:spLocks noGrp="1" noChangeArrowheads="1"/>
          </p:cNvSpPr>
          <p:nvPr>
            <p:ph type="body" idx="1"/>
          </p:nvPr>
        </p:nvSpPr>
        <p:spPr>
          <a:xfrm>
            <a:off x="974725" y="4560888"/>
            <a:ext cx="5365750" cy="4318000"/>
          </a:xfrm>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5798" tIns="47900" rIns="95798" bIns="47900"/>
          <a:lstStyle/>
          <a:p>
            <a:pPr eaLnBrk="1" hangingPunct="1">
              <a:defRPr/>
            </a:pPr>
            <a:endParaRPr lang="en-CA" smtClean="0">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A34A4AD-4DEF-0E42-A969-4EBFE8C1DFAB}" type="slidenum">
              <a:rPr lang="en-US"/>
              <a:pPr>
                <a:defRPr/>
              </a:pPr>
              <a:t>6</a:t>
            </a:fld>
            <a:endParaRPr lang="en-US"/>
          </a:p>
        </p:txBody>
      </p:sp>
      <p:sp>
        <p:nvSpPr>
          <p:cNvPr id="122882" name="Rectangle 2"/>
          <p:cNvSpPr>
            <a:spLocks noGrp="1" noRot="1" noChangeAspect="1" noChangeArrowheads="1"/>
          </p:cNvSpPr>
          <p:nvPr>
            <p:ph type="sldImg"/>
          </p:nvPr>
        </p:nvSpPr>
        <p:spPr>
          <a:xfrm>
            <a:off x="1257300" y="720725"/>
            <a:ext cx="4800600" cy="3600450"/>
          </a:xfrm>
          <a:solidFill>
            <a:srgbClr val="FFFFFF"/>
          </a:solidFill>
          <a:ln/>
          <a:extLst>
            <a:ext uri="{FAA26D3D-D897-4be2-8F04-BA451C77F1D7}">
              <ma14:placeholderFlag xmlns="" xmlns:ma14="http://schemas.microsoft.com/office/mac/drawingml/2011/main" val="1"/>
            </a:ext>
          </a:extLst>
        </p:spPr>
      </p:sp>
      <p:sp>
        <p:nvSpPr>
          <p:cNvPr id="122883" name="Rectangle 3"/>
          <p:cNvSpPr>
            <a:spLocks noGrp="1" noChangeArrowheads="1"/>
          </p:cNvSpPr>
          <p:nvPr>
            <p:ph type="body" idx="1"/>
          </p:nvPr>
        </p:nvSpPr>
        <p:spPr>
          <a:solidFill>
            <a:srgbClr val="FFFFFF"/>
          </a:solidFill>
          <a:ln>
            <a:solidFill>
              <a:srgbClr val="000000"/>
            </a:solidFill>
            <a:miter lim="800000"/>
            <a:headEnd/>
            <a:tailEnd/>
          </a:ln>
        </p:spPr>
        <p:txBody>
          <a:bodyPr lIns="95138" tIns="47569" rIns="95138" bIns="47569"/>
          <a:lstStyle/>
          <a:p>
            <a:pPr eaLnBrk="1" hangingPunct="1">
              <a:buFontTx/>
              <a:buChar char="•"/>
              <a:defRPr/>
            </a:pPr>
            <a:endParaRPr lang="en-US" dirty="0" smtClean="0">
              <a:cs typeface="+mn-cs"/>
            </a:endParaRPr>
          </a:p>
          <a:p>
            <a:pPr eaLnBrk="1" hangingPunct="1">
              <a:defRPr/>
            </a:pPr>
            <a:endParaRPr lang="en-US" u="sng" dirty="0" smtClean="0">
              <a:cs typeface="+mn-cs"/>
            </a:endParaRPr>
          </a:p>
          <a:p>
            <a:pPr lvl="1" eaLnBrk="1" hangingPunct="1">
              <a:buFontTx/>
              <a:buChar char="•"/>
              <a:defRPr/>
            </a:pPr>
            <a:endParaRPr lang="en-US" dirty="0" smtClean="0"/>
          </a:p>
          <a:p>
            <a:pPr eaLnBrk="1" hangingPunct="1">
              <a:buFontTx/>
              <a:buChar char="•"/>
              <a:defRPr/>
            </a:pPr>
            <a:endParaRPr lang="en-US" u="sng" dirty="0" smtClean="0">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64DA259-9F14-F14A-B4B0-C32903010BB3}" type="slidenum">
              <a:rPr lang="en-US"/>
              <a:pPr>
                <a:defRPr/>
              </a:pPr>
              <a:t>7</a:t>
            </a:fld>
            <a:endParaRPr lang="en-US"/>
          </a:p>
        </p:txBody>
      </p:sp>
      <p:sp>
        <p:nvSpPr>
          <p:cNvPr id="32770" name="Rectangle 2"/>
          <p:cNvSpPr>
            <a:spLocks noGrp="1" noRot="1" noChangeAspect="1" noChangeArrowheads="1"/>
          </p:cNvSpPr>
          <p:nvPr>
            <p:ph type="sldImg"/>
          </p:nvPr>
        </p:nvSpPr>
        <p:spPr>
          <a:xfrm>
            <a:off x="1257300" y="720725"/>
            <a:ext cx="4800600" cy="3600450"/>
          </a:xfrm>
          <a:solidFill>
            <a:srgbClr val="FFFFFF"/>
          </a:solidFill>
          <a:ln/>
          <a:extLst>
            <a:ext uri="{FAA26D3D-D897-4be2-8F04-BA451C77F1D7}">
              <ma14:placeholderFlag xmlns="" xmlns:ma14="http://schemas.microsoft.com/office/mac/drawingml/2011/main" val="1"/>
            </a:ext>
          </a:extLst>
        </p:spPr>
      </p:sp>
      <p:sp>
        <p:nvSpPr>
          <p:cNvPr id="32771" name="Rectangle 3"/>
          <p:cNvSpPr>
            <a:spLocks noGrp="1" noChangeArrowheads="1"/>
          </p:cNvSpPr>
          <p:nvPr>
            <p:ph type="body" idx="1"/>
          </p:nvPr>
        </p:nvSpPr>
        <p:spPr>
          <a:solidFill>
            <a:srgbClr val="FFFFFF"/>
          </a:solidFill>
          <a:ln>
            <a:solidFill>
              <a:srgbClr val="000000"/>
            </a:solidFill>
            <a:miter lim="800000"/>
            <a:headEnd/>
            <a:tailEnd/>
          </a:ln>
        </p:spPr>
        <p:txBody>
          <a:bodyPr lIns="95138" tIns="47569" rIns="95138" bIns="47569"/>
          <a:lstStyle/>
          <a:p>
            <a:pPr eaLnBrk="1" hangingPunct="1">
              <a:defRPr/>
            </a:pPr>
            <a:r>
              <a:rPr lang="en-US" dirty="0" smtClean="0">
                <a:cs typeface="+mn-cs"/>
              </a:rPr>
              <a:t>The focus of this slide is scope --- the key word to notice is </a:t>
            </a:r>
            <a:r>
              <a:rPr lang="ja-JP" altLang="en-US" dirty="0" smtClean="0">
                <a:latin typeface="Arial"/>
                <a:cs typeface="+mn-cs"/>
              </a:rPr>
              <a:t>“</a:t>
            </a:r>
            <a:r>
              <a:rPr lang="en-US" dirty="0" smtClean="0">
                <a:cs typeface="+mn-cs"/>
              </a:rPr>
              <a:t>system</a:t>
            </a:r>
            <a:r>
              <a:rPr lang="ja-JP" altLang="en-US" dirty="0" smtClean="0">
                <a:latin typeface="Arial"/>
                <a:cs typeface="+mn-cs"/>
              </a:rPr>
              <a:t>”</a:t>
            </a:r>
            <a:r>
              <a:rPr lang="en-US" dirty="0" smtClean="0">
                <a:cs typeface="+mn-cs"/>
              </a:rPr>
              <a:t>.</a:t>
            </a:r>
          </a:p>
          <a:p>
            <a:pPr eaLnBrk="1" hangingPunct="1">
              <a:defRPr/>
            </a:pPr>
            <a:r>
              <a:rPr lang="en-US" dirty="0" smtClean="0">
                <a:cs typeface="+mn-cs"/>
              </a:rPr>
              <a:t>	Software is part of a (</a:t>
            </a:r>
            <a:r>
              <a:rPr lang="en-US" dirty="0" err="1" smtClean="0">
                <a:cs typeface="+mn-cs"/>
              </a:rPr>
              <a:t>large,complex</a:t>
            </a:r>
            <a:r>
              <a:rPr lang="en-US" dirty="0" smtClean="0">
                <a:cs typeface="+mn-cs"/>
              </a:rPr>
              <a:t>) system.</a:t>
            </a:r>
          </a:p>
          <a:p>
            <a:pPr eaLnBrk="1" hangingPunct="1">
              <a:defRPr/>
            </a:pPr>
            <a:endParaRPr lang="en-US" dirty="0" smtClean="0">
              <a:cs typeface="+mn-cs"/>
            </a:endParaRPr>
          </a:p>
          <a:p>
            <a:pPr eaLnBrk="1" hangingPunct="1">
              <a:defRPr/>
            </a:pPr>
            <a:r>
              <a:rPr lang="en-US" dirty="0" err="1" smtClean="0">
                <a:cs typeface="+mn-cs"/>
              </a:rPr>
              <a:t>Dutoit</a:t>
            </a:r>
            <a:r>
              <a:rPr lang="en-US" dirty="0" smtClean="0">
                <a:cs typeface="+mn-cs"/>
              </a:rPr>
              <a:t>, page 12: Book defines a system as a collection of interconnected parts.</a:t>
            </a:r>
          </a:p>
          <a:p>
            <a:pPr eaLnBrk="1" hangingPunct="1">
              <a:defRPr/>
            </a:pPr>
            <a:endParaRPr lang="en-US" dirty="0" smtClean="0">
              <a:cs typeface="+mn-cs"/>
            </a:endParaRPr>
          </a:p>
          <a:p>
            <a:pPr eaLnBrk="1" hangingPunct="1">
              <a:defRPr/>
            </a:pPr>
            <a:r>
              <a:rPr lang="en-US" dirty="0" smtClean="0">
                <a:cs typeface="+mn-cs"/>
              </a:rPr>
              <a:t>The lessons to be learned here is that </a:t>
            </a:r>
          </a:p>
          <a:p>
            <a:pPr eaLnBrk="1" hangingPunct="1">
              <a:buFontTx/>
              <a:buChar char="-"/>
              <a:defRPr/>
            </a:pPr>
            <a:r>
              <a:rPr lang="en-US" dirty="0" smtClean="0">
                <a:cs typeface="+mn-cs"/>
              </a:rPr>
              <a:t>software is omnipresent in our society</a:t>
            </a:r>
          </a:p>
          <a:p>
            <a:pPr eaLnBrk="1" hangingPunct="1">
              <a:buFontTx/>
              <a:buChar char="-"/>
              <a:defRPr/>
            </a:pPr>
            <a:r>
              <a:rPr lang="en-US" dirty="0" smtClean="0">
                <a:cs typeface="+mn-cs"/>
              </a:rPr>
              <a:t>software is not always (or even usually) standalone, that the key feature is interaction (</a:t>
            </a:r>
            <a:r>
              <a:rPr lang="en-US" dirty="0" err="1" smtClean="0">
                <a:cs typeface="+mn-cs"/>
              </a:rPr>
              <a:t>ie</a:t>
            </a:r>
            <a:r>
              <a:rPr lang="en-US" dirty="0" smtClean="0">
                <a:cs typeface="+mn-cs"/>
              </a:rPr>
              <a:t>. interfacing)</a:t>
            </a:r>
          </a:p>
          <a:p>
            <a:pPr eaLnBrk="1" hangingPunct="1">
              <a:buFontTx/>
              <a:buChar char="-"/>
              <a:defRPr/>
            </a:pPr>
            <a:r>
              <a:rPr lang="en-US" dirty="0" smtClean="0">
                <a:cs typeface="+mn-cs"/>
              </a:rPr>
              <a:t>this requires us to not only be technically competent but also good in </a:t>
            </a:r>
            <a:r>
              <a:rPr lang="en-US" b="1" dirty="0" smtClean="0">
                <a:cs typeface="+mn-cs"/>
              </a:rPr>
              <a:t>communication</a:t>
            </a:r>
            <a:r>
              <a:rPr lang="en-US" dirty="0" smtClean="0">
                <a:cs typeface="+mn-cs"/>
              </a:rPr>
              <a:t> with other domains.</a:t>
            </a:r>
          </a:p>
          <a:p>
            <a:pPr lvl="1" eaLnBrk="1" hangingPunct="1">
              <a:buFontTx/>
              <a:buChar char="-"/>
              <a:defRPr/>
            </a:pPr>
            <a:r>
              <a:rPr lang="en-US" dirty="0" smtClean="0"/>
              <a:t>Much of the software engineering process is about good, clear, consistent, communication.</a:t>
            </a:r>
          </a:p>
          <a:p>
            <a:pPr eaLnBrk="1" hangingPunct="1">
              <a:buFontTx/>
              <a:buChar char="-"/>
              <a:defRPr/>
            </a:pPr>
            <a:endParaRPr lang="en-US" dirty="0" smtClean="0">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F8DD305-E95D-7147-8A42-9DAE189BFE3E}" type="slidenum">
              <a:rPr lang="en-US"/>
              <a:pPr>
                <a:defRPr/>
              </a:pPr>
              <a:t>8</a:t>
            </a:fld>
            <a:endParaRPr lang="en-US"/>
          </a:p>
        </p:txBody>
      </p:sp>
      <p:sp>
        <p:nvSpPr>
          <p:cNvPr id="34818" name="Rectangle 2"/>
          <p:cNvSpPr>
            <a:spLocks noGrp="1" noRot="1" noChangeAspect="1" noChangeArrowheads="1"/>
          </p:cNvSpPr>
          <p:nvPr>
            <p:ph type="sldImg"/>
          </p:nvPr>
        </p:nvSpPr>
        <p:spPr>
          <a:xfrm>
            <a:off x="1257300" y="720725"/>
            <a:ext cx="4800600" cy="3600450"/>
          </a:xfrm>
          <a:solidFill>
            <a:srgbClr val="FFFFFF"/>
          </a:solidFill>
          <a:ln/>
          <a:extLst>
            <a:ext uri="{FAA26D3D-D897-4be2-8F04-BA451C77F1D7}">
              <ma14:placeholderFlag xmlns="" xmlns:ma14="http://schemas.microsoft.com/office/mac/drawingml/2011/main" val="1"/>
            </a:ext>
          </a:extLst>
        </p:spPr>
      </p:sp>
      <p:sp>
        <p:nvSpPr>
          <p:cNvPr id="34819" name="Rectangle 3"/>
          <p:cNvSpPr>
            <a:spLocks noGrp="1" noChangeArrowheads="1"/>
          </p:cNvSpPr>
          <p:nvPr>
            <p:ph type="body" idx="1"/>
          </p:nvPr>
        </p:nvSpPr>
        <p:spPr>
          <a:solidFill>
            <a:srgbClr val="FFFFFF"/>
          </a:solidFill>
          <a:ln>
            <a:solidFill>
              <a:srgbClr val="000000"/>
            </a:solidFill>
            <a:miter lim="800000"/>
            <a:headEnd/>
            <a:tailEnd/>
          </a:ln>
        </p:spPr>
        <p:txBody>
          <a:bodyPr lIns="95138" tIns="47569" rIns="95138" bIns="47569"/>
          <a:lstStyle/>
          <a:p>
            <a:pPr eaLnBrk="1" hangingPunct="1">
              <a:defRPr/>
            </a:pPr>
            <a:r>
              <a:rPr lang="en-US" smtClean="0">
                <a:cs typeface="+mn-cs"/>
              </a:rPr>
              <a:t>- no recent figures on software economics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BF8E6FB-CE49-414D-8B13-F11FCFEFCBE4}" type="slidenum">
              <a:rPr lang="en-US"/>
              <a:pPr>
                <a:defRPr/>
              </a:pPr>
              <a:t>9</a:t>
            </a:fld>
            <a:endParaRPr lang="en-US"/>
          </a:p>
        </p:txBody>
      </p:sp>
      <p:sp>
        <p:nvSpPr>
          <p:cNvPr id="129026" name="Rectangle 2"/>
          <p:cNvSpPr>
            <a:spLocks noGrp="1" noRot="1" noChangeAspect="1" noChangeArrowheads="1" noTextEdit="1"/>
          </p:cNvSpPr>
          <p:nvPr>
            <p:ph type="sldImg"/>
          </p:nvPr>
        </p:nvSpPr>
        <p:spPr>
          <a:xfrm>
            <a:off x="1257300" y="720725"/>
            <a:ext cx="4800600" cy="3600450"/>
          </a:xfrm>
          <a:solidFill>
            <a:srgbClr val="FFFFFF"/>
          </a:solidFill>
          <a:ln/>
          <a:extLst>
            <a:ext uri="{FAA26D3D-D897-4be2-8F04-BA451C77F1D7}">
              <ma14:placeholderFlag xmlns="" xmlns:ma14="http://schemas.microsoft.com/office/mac/drawingml/2011/main" val="1"/>
            </a:ext>
          </a:extLst>
        </p:spPr>
      </p:sp>
      <p:sp>
        <p:nvSpPr>
          <p:cNvPr id="129027" name="Rectangle 3"/>
          <p:cNvSpPr>
            <a:spLocks noGrp="1" noChangeArrowheads="1"/>
          </p:cNvSpPr>
          <p:nvPr>
            <p:ph type="body" idx="1"/>
          </p:nvPr>
        </p:nvSpPr>
        <p:spPr>
          <a:solidFill>
            <a:srgbClr val="FFFFFF"/>
          </a:solidFill>
          <a:ln>
            <a:solidFill>
              <a:srgbClr val="000000"/>
            </a:solidFill>
            <a:miter lim="800000"/>
            <a:headEnd/>
            <a:tailEnd/>
          </a:ln>
        </p:spPr>
        <p:txBody>
          <a:bodyPr lIns="95138" tIns="47569" rIns="95138" bIns="47569"/>
          <a:lstStyle/>
          <a:p>
            <a:pPr marL="228600" indent="-228600" eaLnBrk="1" hangingPunct="1">
              <a:defRPr/>
            </a:pPr>
            <a:r>
              <a:rPr lang="en-US" dirty="0" smtClean="0">
                <a:cs typeface="+mn-cs"/>
              </a:rPr>
              <a:t>Usability: includes ease of learning for new users, efficiency of use for experts, error handling</a:t>
            </a:r>
          </a:p>
          <a:p>
            <a:pPr marL="228600" indent="-228600" eaLnBrk="1" hangingPunct="1">
              <a:defRPr/>
            </a:pPr>
            <a:r>
              <a:rPr lang="en-US" dirty="0" smtClean="0">
                <a:cs typeface="+mn-cs"/>
              </a:rPr>
              <a:t>Efficiency: CPU, memory, network bandwidth</a:t>
            </a:r>
          </a:p>
          <a:p>
            <a:pPr marL="228600" indent="-228600" eaLnBrk="1" hangingPunct="1">
              <a:defRPr/>
            </a:pPr>
            <a:r>
              <a:rPr lang="en-US" dirty="0" smtClean="0">
                <a:cs typeface="+mn-cs"/>
              </a:rPr>
              <a:t>Reliability: Number and type of mistakes. If failure does occur, system should handle or recover.</a:t>
            </a:r>
          </a:p>
          <a:p>
            <a:pPr marL="228600" indent="-228600" eaLnBrk="1" hangingPunct="1">
              <a:defRPr/>
            </a:pPr>
            <a:r>
              <a:rPr lang="en-US" dirty="0" smtClean="0">
                <a:cs typeface="+mn-cs"/>
              </a:rPr>
              <a:t>Maintainability: Easy with which you can change the software. Anticipate change!</a:t>
            </a:r>
          </a:p>
          <a:p>
            <a:pPr marL="228600" indent="-228600" eaLnBrk="1" hangingPunct="1">
              <a:defRPr/>
            </a:pPr>
            <a:r>
              <a:rPr lang="en-US" dirty="0" smtClean="0">
                <a:cs typeface="+mn-cs"/>
              </a:rPr>
              <a:t>Reusability: Reduces long-term costs.</a:t>
            </a:r>
          </a:p>
          <a:p>
            <a:pPr marL="228600" indent="-228600" eaLnBrk="1" hangingPunct="1">
              <a:defRPr/>
            </a:pPr>
            <a:r>
              <a:rPr lang="en-US" u="sng" dirty="0" smtClean="0">
                <a:cs typeface="+mn-cs"/>
              </a:rPr>
              <a:t>Tradeoffs</a:t>
            </a:r>
            <a:r>
              <a:rPr lang="en-US" dirty="0" smtClean="0">
                <a:cs typeface="+mn-cs"/>
              </a:rPr>
              <a:t>: </a:t>
            </a:r>
          </a:p>
          <a:p>
            <a:pPr marL="228600" indent="-228600" eaLnBrk="1" hangingPunct="1">
              <a:buFontTx/>
              <a:buAutoNum type="arabicPeriod"/>
              <a:defRPr/>
            </a:pPr>
            <a:r>
              <a:rPr lang="en-US" dirty="0" smtClean="0">
                <a:cs typeface="+mn-cs"/>
              </a:rPr>
              <a:t>Relative priority of these characteristics will depend on each stakeholder and system. </a:t>
            </a:r>
          </a:p>
          <a:p>
            <a:pPr marL="228600" indent="-228600" eaLnBrk="1" hangingPunct="1">
              <a:buFontTx/>
              <a:buAutoNum type="arabicPeriod"/>
              <a:defRPr/>
            </a:pPr>
            <a:r>
              <a:rPr lang="en-US" dirty="0" smtClean="0">
                <a:cs typeface="+mn-cs"/>
              </a:rPr>
              <a:t>Characteristics are often counter-effective: Increasing one decreases another. </a:t>
            </a:r>
          </a:p>
          <a:p>
            <a:pPr marL="228600" indent="-228600" eaLnBrk="1" hangingPunct="1">
              <a:buFontTx/>
              <a:buAutoNum type="arabicPeriod"/>
              <a:defRPr/>
            </a:pPr>
            <a:r>
              <a:rPr lang="en-US" dirty="0" smtClean="0">
                <a:cs typeface="+mn-cs"/>
              </a:rPr>
              <a:t>The goal then is to optimize key qualities, minimizing effect on others.</a:t>
            </a:r>
          </a:p>
          <a:p>
            <a:pPr marL="228600" indent="-228600" eaLnBrk="1" hangingPunct="1">
              <a:defRPr/>
            </a:pPr>
            <a:r>
              <a:rPr lang="en-US" u="sng" dirty="0" err="1" smtClean="0">
                <a:cs typeface="+mn-cs"/>
              </a:rPr>
              <a:t>Example:</a:t>
            </a:r>
            <a:r>
              <a:rPr lang="en-US" dirty="0" err="1" smtClean="0">
                <a:cs typeface="+mn-cs"/>
              </a:rPr>
              <a:t>Improving</a:t>
            </a:r>
            <a:r>
              <a:rPr lang="en-US" dirty="0" smtClean="0">
                <a:cs typeface="+mn-cs"/>
              </a:rPr>
              <a:t> efficiency may make a design(or code) less easy to understand, decreasing the maintainability, leading to defects that lower reliability.</a:t>
            </a:r>
          </a:p>
          <a:p>
            <a:pPr marL="228600" indent="-228600" eaLnBrk="1" hangingPunct="1">
              <a:defRPr/>
            </a:pPr>
            <a:r>
              <a:rPr lang="en-US" u="sng" dirty="0" err="1" smtClean="0">
                <a:cs typeface="+mn-cs"/>
              </a:rPr>
              <a:t>Example</a:t>
            </a:r>
            <a:r>
              <a:rPr lang="en-US" dirty="0" err="1" smtClean="0">
                <a:cs typeface="+mn-cs"/>
              </a:rPr>
              <a:t>:High</a:t>
            </a:r>
            <a:r>
              <a:rPr lang="en-US" dirty="0" smtClean="0">
                <a:cs typeface="+mn-cs"/>
              </a:rPr>
              <a:t> reliability demands constant checking, which lowers efficiency.</a:t>
            </a:r>
          </a:p>
          <a:p>
            <a:pPr marL="228600" indent="-228600" eaLnBrk="1" hangingPunct="1">
              <a:defRPr/>
            </a:pPr>
            <a:endParaRPr lang="en-US" dirty="0" smtClean="0">
              <a:cs typeface="+mn-cs"/>
            </a:endParaRPr>
          </a:p>
          <a:p>
            <a:pPr marL="228600" indent="-228600" eaLnBrk="1" hangingPunct="1">
              <a:defRPr/>
            </a:pPr>
            <a:r>
              <a:rPr lang="en-US" dirty="0" smtClean="0">
                <a:cs typeface="+mn-cs"/>
              </a:rPr>
              <a:t>Internal Characteristics: Those that the stakeholders don</a:t>
            </a:r>
            <a:r>
              <a:rPr lang="ja-JP" altLang="en-US" dirty="0" smtClean="0">
                <a:latin typeface="Arial"/>
                <a:cs typeface="+mn-cs"/>
              </a:rPr>
              <a:t>’</a:t>
            </a:r>
            <a:r>
              <a:rPr lang="en-US" dirty="0" smtClean="0">
                <a:cs typeface="+mn-cs"/>
              </a:rPr>
              <a:t>t see and feel, but affect the external</a:t>
            </a:r>
          </a:p>
          <a:p>
            <a:pPr marL="228600" indent="-228600" eaLnBrk="1" hangingPunct="1">
              <a:defRPr/>
            </a:pPr>
            <a:r>
              <a:rPr lang="en-US" dirty="0" smtClean="0">
                <a:cs typeface="+mn-cs"/>
              </a:rPr>
              <a:t>	</a:t>
            </a:r>
          </a:p>
          <a:p>
            <a:pPr marL="228600" indent="-228600" eaLnBrk="1" hangingPunct="1">
              <a:defRPr/>
            </a:pPr>
            <a:endParaRPr lang="en-US" u="sng" dirty="0" smtClean="0">
              <a:cs typeface="+mn-cs"/>
            </a:endParaRPr>
          </a:p>
          <a:p>
            <a:pPr marL="228600" indent="-228600" eaLnBrk="1" hangingPunct="1">
              <a:defRPr/>
            </a:pPr>
            <a:endParaRPr lang="en-US" dirty="0" smtClean="0">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SYSC-3120 — Software Requirements Engineering</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E9BAE21B-1D9B-B04B-A75A-796731B606F3}" type="slidenum">
              <a:rPr lang="en-US"/>
              <a:pPr>
                <a:defRPr/>
              </a:pPr>
              <a:t>‹#›</a:t>
            </a:fld>
            <a:endParaRPr lang="en-US"/>
          </a:p>
        </p:txBody>
      </p:sp>
    </p:spTree>
    <p:extLst>
      <p:ext uri="{BB962C8B-B14F-4D97-AF65-F5344CB8AC3E}">
        <p14:creationId xmlns="" xmlns:p14="http://schemas.microsoft.com/office/powerpoint/2010/main" val="1634222913"/>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SYSC-3120 — Software Requirements Engineering</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7FB1B091-DEF3-064A-817D-CF94994CCCE3}" type="slidenum">
              <a:rPr lang="en-US"/>
              <a:pPr>
                <a:defRPr/>
              </a:pPr>
              <a:t>‹#›</a:t>
            </a:fld>
            <a:endParaRPr lang="en-US"/>
          </a:p>
        </p:txBody>
      </p:sp>
    </p:spTree>
    <p:extLst>
      <p:ext uri="{BB962C8B-B14F-4D97-AF65-F5344CB8AC3E}">
        <p14:creationId xmlns="" xmlns:p14="http://schemas.microsoft.com/office/powerpoint/2010/main" val="4186402905"/>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19100"/>
            <a:ext cx="1943100" cy="56769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419100"/>
            <a:ext cx="5676900" cy="56769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SYSC-3120 — Software Requirements Engineering</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1E387C14-C03C-8D42-8661-3ADF4FFFC9DD}" type="slidenum">
              <a:rPr lang="en-US"/>
              <a:pPr>
                <a:defRPr/>
              </a:pPr>
              <a:t>‹#›</a:t>
            </a:fld>
            <a:endParaRPr lang="en-US"/>
          </a:p>
        </p:txBody>
      </p:sp>
    </p:spTree>
    <p:extLst>
      <p:ext uri="{BB962C8B-B14F-4D97-AF65-F5344CB8AC3E}">
        <p14:creationId xmlns="" xmlns:p14="http://schemas.microsoft.com/office/powerpoint/2010/main" val="1781750654"/>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419100"/>
            <a:ext cx="7772400" cy="533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219200"/>
            <a:ext cx="38100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219200"/>
            <a:ext cx="3810000" cy="2362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733800"/>
            <a:ext cx="3810000" cy="2362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ftr" sz="quarter" idx="10"/>
          </p:nvPr>
        </p:nvSpPr>
        <p:spPr>
          <a:ln/>
        </p:spPr>
        <p:txBody>
          <a:bodyPr/>
          <a:lstStyle>
            <a:lvl1pPr>
              <a:defRPr/>
            </a:lvl1pPr>
          </a:lstStyle>
          <a:p>
            <a:pPr>
              <a:defRPr/>
            </a:pPr>
            <a:r>
              <a:rPr lang="en-US"/>
              <a:t>SYSC-3120 — Software Requirements Engineering</a:t>
            </a:r>
            <a:endParaRPr lang="en-US" dirty="0"/>
          </a:p>
        </p:txBody>
      </p:sp>
      <p:sp>
        <p:nvSpPr>
          <p:cNvPr id="7" name="Rectangle 5"/>
          <p:cNvSpPr>
            <a:spLocks noGrp="1" noChangeArrowheads="1"/>
          </p:cNvSpPr>
          <p:nvPr>
            <p:ph type="sldNum" sz="quarter" idx="11"/>
          </p:nvPr>
        </p:nvSpPr>
        <p:spPr>
          <a:ln/>
        </p:spPr>
        <p:txBody>
          <a:bodyPr/>
          <a:lstStyle>
            <a:lvl1pPr>
              <a:defRPr/>
            </a:lvl1pPr>
          </a:lstStyle>
          <a:p>
            <a:pPr>
              <a:defRPr/>
            </a:pPr>
            <a:fld id="{75318453-A77A-724C-8898-B1C55407A956}" type="slidenum">
              <a:rPr lang="en-US"/>
              <a:pPr>
                <a:defRPr/>
              </a:pPr>
              <a:t>‹#›</a:t>
            </a:fld>
            <a:endParaRPr lang="en-US"/>
          </a:p>
        </p:txBody>
      </p:sp>
    </p:spTree>
    <p:extLst>
      <p:ext uri="{BB962C8B-B14F-4D97-AF65-F5344CB8AC3E}">
        <p14:creationId xmlns="" xmlns:p14="http://schemas.microsoft.com/office/powerpoint/2010/main" val="75750126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SYSC-3120 — Software Requirements Engineering</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F0795C19-233A-B640-A8DA-12280398368B}" type="slidenum">
              <a:rPr lang="en-US"/>
              <a:pPr>
                <a:defRPr/>
              </a:pPr>
              <a:t>‹#›</a:t>
            </a:fld>
            <a:endParaRPr lang="en-US"/>
          </a:p>
        </p:txBody>
      </p:sp>
    </p:spTree>
    <p:extLst>
      <p:ext uri="{BB962C8B-B14F-4D97-AF65-F5344CB8AC3E}">
        <p14:creationId xmlns="" xmlns:p14="http://schemas.microsoft.com/office/powerpoint/2010/main" val="264067526"/>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t>SYSC-3120 — Software Requirements Engineering</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4F1CDD6F-6C2A-2644-BDB0-507793E53183}" type="slidenum">
              <a:rPr lang="en-US"/>
              <a:pPr>
                <a:defRPr/>
              </a:pPr>
              <a:t>‹#›</a:t>
            </a:fld>
            <a:endParaRPr lang="en-US"/>
          </a:p>
        </p:txBody>
      </p:sp>
    </p:spTree>
    <p:extLst>
      <p:ext uri="{BB962C8B-B14F-4D97-AF65-F5344CB8AC3E}">
        <p14:creationId xmlns="" xmlns:p14="http://schemas.microsoft.com/office/powerpoint/2010/main" val="319738886"/>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2192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192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t>SYSC-3120 — Software Requirements Engineering</a:t>
            </a:r>
            <a:endParaRPr lang="en-US" dirty="0"/>
          </a:p>
        </p:txBody>
      </p:sp>
      <p:sp>
        <p:nvSpPr>
          <p:cNvPr id="6" name="Rectangle 5"/>
          <p:cNvSpPr>
            <a:spLocks noGrp="1" noChangeArrowheads="1"/>
          </p:cNvSpPr>
          <p:nvPr>
            <p:ph type="sldNum" sz="quarter" idx="11"/>
          </p:nvPr>
        </p:nvSpPr>
        <p:spPr>
          <a:ln/>
        </p:spPr>
        <p:txBody>
          <a:bodyPr/>
          <a:lstStyle>
            <a:lvl1pPr>
              <a:defRPr/>
            </a:lvl1pPr>
          </a:lstStyle>
          <a:p>
            <a:pPr>
              <a:defRPr/>
            </a:pPr>
            <a:fld id="{31429E7C-033C-BC4F-AB86-243BA0DE031D}" type="slidenum">
              <a:rPr lang="en-US"/>
              <a:pPr>
                <a:defRPr/>
              </a:pPr>
              <a:t>‹#›</a:t>
            </a:fld>
            <a:endParaRPr lang="en-US"/>
          </a:p>
        </p:txBody>
      </p:sp>
    </p:spTree>
    <p:extLst>
      <p:ext uri="{BB962C8B-B14F-4D97-AF65-F5344CB8AC3E}">
        <p14:creationId xmlns="" xmlns:p14="http://schemas.microsoft.com/office/powerpoint/2010/main" val="3316365511"/>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t>SYSC-3120 — Software Requirements Engineering</a:t>
            </a:r>
            <a:endParaRPr lang="en-US" dirty="0"/>
          </a:p>
        </p:txBody>
      </p:sp>
      <p:sp>
        <p:nvSpPr>
          <p:cNvPr id="8" name="Rectangle 5"/>
          <p:cNvSpPr>
            <a:spLocks noGrp="1" noChangeArrowheads="1"/>
          </p:cNvSpPr>
          <p:nvPr>
            <p:ph type="sldNum" sz="quarter" idx="11"/>
          </p:nvPr>
        </p:nvSpPr>
        <p:spPr>
          <a:ln/>
        </p:spPr>
        <p:txBody>
          <a:bodyPr/>
          <a:lstStyle>
            <a:lvl1pPr>
              <a:defRPr/>
            </a:lvl1pPr>
          </a:lstStyle>
          <a:p>
            <a:pPr>
              <a:defRPr/>
            </a:pPr>
            <a:fld id="{56DD48B5-337B-384F-8138-DC03F8F260CC}" type="slidenum">
              <a:rPr lang="en-US"/>
              <a:pPr>
                <a:defRPr/>
              </a:pPr>
              <a:t>‹#›</a:t>
            </a:fld>
            <a:endParaRPr lang="en-US"/>
          </a:p>
        </p:txBody>
      </p:sp>
    </p:spTree>
    <p:extLst>
      <p:ext uri="{BB962C8B-B14F-4D97-AF65-F5344CB8AC3E}">
        <p14:creationId xmlns="" xmlns:p14="http://schemas.microsoft.com/office/powerpoint/2010/main" val="943452874"/>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SYSC-3120 — Software Requirements Engineering</a:t>
            </a:r>
            <a:endParaRPr lang="en-US" dirty="0"/>
          </a:p>
        </p:txBody>
      </p:sp>
      <p:sp>
        <p:nvSpPr>
          <p:cNvPr id="4" name="Rectangle 5"/>
          <p:cNvSpPr>
            <a:spLocks noGrp="1" noChangeArrowheads="1"/>
          </p:cNvSpPr>
          <p:nvPr>
            <p:ph type="sldNum" sz="quarter" idx="11"/>
          </p:nvPr>
        </p:nvSpPr>
        <p:spPr>
          <a:ln/>
        </p:spPr>
        <p:txBody>
          <a:bodyPr/>
          <a:lstStyle>
            <a:lvl1pPr>
              <a:defRPr/>
            </a:lvl1pPr>
          </a:lstStyle>
          <a:p>
            <a:pPr>
              <a:defRPr/>
            </a:pPr>
            <a:fld id="{B28E3EDE-D585-314D-B912-A7B2108B9CB4}" type="slidenum">
              <a:rPr lang="en-US"/>
              <a:pPr>
                <a:defRPr/>
              </a:pPr>
              <a:t>‹#›</a:t>
            </a:fld>
            <a:endParaRPr lang="en-US"/>
          </a:p>
        </p:txBody>
      </p:sp>
    </p:spTree>
    <p:extLst>
      <p:ext uri="{BB962C8B-B14F-4D97-AF65-F5344CB8AC3E}">
        <p14:creationId xmlns="" xmlns:p14="http://schemas.microsoft.com/office/powerpoint/2010/main" val="3073470100"/>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t>SYSC-3120 — Software Requirements Engineering</a:t>
            </a:r>
            <a:endParaRPr lang="en-US" dirty="0"/>
          </a:p>
        </p:txBody>
      </p:sp>
      <p:sp>
        <p:nvSpPr>
          <p:cNvPr id="3" name="Rectangle 5"/>
          <p:cNvSpPr>
            <a:spLocks noGrp="1" noChangeArrowheads="1"/>
          </p:cNvSpPr>
          <p:nvPr>
            <p:ph type="sldNum" sz="quarter" idx="11"/>
          </p:nvPr>
        </p:nvSpPr>
        <p:spPr>
          <a:ln/>
        </p:spPr>
        <p:txBody>
          <a:bodyPr/>
          <a:lstStyle>
            <a:lvl1pPr>
              <a:defRPr/>
            </a:lvl1pPr>
          </a:lstStyle>
          <a:p>
            <a:pPr>
              <a:defRPr/>
            </a:pPr>
            <a:fld id="{C3F01CC7-2F35-0D4B-B0BF-4298B5F7E795}" type="slidenum">
              <a:rPr lang="en-US"/>
              <a:pPr>
                <a:defRPr/>
              </a:pPr>
              <a:t>‹#›</a:t>
            </a:fld>
            <a:endParaRPr lang="en-US"/>
          </a:p>
        </p:txBody>
      </p:sp>
    </p:spTree>
    <p:extLst>
      <p:ext uri="{BB962C8B-B14F-4D97-AF65-F5344CB8AC3E}">
        <p14:creationId xmlns="" xmlns:p14="http://schemas.microsoft.com/office/powerpoint/2010/main" val="4108824875"/>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SYSC-3120 — Software Requirements Engineering</a:t>
            </a:r>
            <a:endParaRPr lang="en-US" dirty="0"/>
          </a:p>
        </p:txBody>
      </p:sp>
      <p:sp>
        <p:nvSpPr>
          <p:cNvPr id="6" name="Rectangle 5"/>
          <p:cNvSpPr>
            <a:spLocks noGrp="1" noChangeArrowheads="1"/>
          </p:cNvSpPr>
          <p:nvPr>
            <p:ph type="sldNum" sz="quarter" idx="11"/>
          </p:nvPr>
        </p:nvSpPr>
        <p:spPr>
          <a:ln/>
        </p:spPr>
        <p:txBody>
          <a:bodyPr/>
          <a:lstStyle>
            <a:lvl1pPr>
              <a:defRPr/>
            </a:lvl1pPr>
          </a:lstStyle>
          <a:p>
            <a:pPr>
              <a:defRPr/>
            </a:pPr>
            <a:fld id="{7E9DF193-645B-8F4F-A3E0-6F1F53522392}" type="slidenum">
              <a:rPr lang="en-US"/>
              <a:pPr>
                <a:defRPr/>
              </a:pPr>
              <a:t>‹#›</a:t>
            </a:fld>
            <a:endParaRPr lang="en-US"/>
          </a:p>
        </p:txBody>
      </p:sp>
    </p:spTree>
    <p:extLst>
      <p:ext uri="{BB962C8B-B14F-4D97-AF65-F5344CB8AC3E}">
        <p14:creationId xmlns="" xmlns:p14="http://schemas.microsoft.com/office/powerpoint/2010/main" val="2498579222"/>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SYSC-3120 — Software Requirements Engineering</a:t>
            </a:r>
            <a:endParaRPr lang="en-US" dirty="0"/>
          </a:p>
        </p:txBody>
      </p:sp>
      <p:sp>
        <p:nvSpPr>
          <p:cNvPr id="6" name="Rectangle 5"/>
          <p:cNvSpPr>
            <a:spLocks noGrp="1" noChangeArrowheads="1"/>
          </p:cNvSpPr>
          <p:nvPr>
            <p:ph type="sldNum" sz="quarter" idx="11"/>
          </p:nvPr>
        </p:nvSpPr>
        <p:spPr>
          <a:ln/>
        </p:spPr>
        <p:txBody>
          <a:bodyPr/>
          <a:lstStyle>
            <a:lvl1pPr>
              <a:defRPr/>
            </a:lvl1pPr>
          </a:lstStyle>
          <a:p>
            <a:pPr>
              <a:defRPr/>
            </a:pPr>
            <a:fld id="{78B754EB-988E-B549-AF7A-F98CCEF0B697}" type="slidenum">
              <a:rPr lang="en-US"/>
              <a:pPr>
                <a:defRPr/>
              </a:pPr>
              <a:t>‹#›</a:t>
            </a:fld>
            <a:endParaRPr lang="en-US"/>
          </a:p>
        </p:txBody>
      </p:sp>
    </p:spTree>
    <p:extLst>
      <p:ext uri="{BB962C8B-B14F-4D97-AF65-F5344CB8AC3E}">
        <p14:creationId xmlns="" xmlns:p14="http://schemas.microsoft.com/office/powerpoint/2010/main" val="2555751894"/>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bwMode="auto">
          <a:xfrm>
            <a:off x="381000" y="381000"/>
            <a:ext cx="8382000" cy="533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0355" name="Rectangle 3"/>
          <p:cNvSpPr>
            <a:spLocks noGrp="1" noChangeArrowheads="1"/>
          </p:cNvSpPr>
          <p:nvPr>
            <p:ph type="body" idx="1"/>
          </p:nvPr>
        </p:nvSpPr>
        <p:spPr bwMode="auto">
          <a:xfrm>
            <a:off x="685800" y="1219200"/>
            <a:ext cx="7772400" cy="4876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0356" name="Rectangle 4"/>
          <p:cNvSpPr>
            <a:spLocks noGrp="1" noChangeArrowheads="1"/>
          </p:cNvSpPr>
          <p:nvPr>
            <p:ph type="ftr" sz="quarter" idx="3"/>
          </p:nvPr>
        </p:nvSpPr>
        <p:spPr bwMode="auto">
          <a:xfrm>
            <a:off x="685800" y="6248400"/>
            <a:ext cx="4495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200">
                <a:latin typeface="+mn-lt"/>
                <a:cs typeface="+mn-cs"/>
              </a:defRPr>
            </a:lvl1pPr>
          </a:lstStyle>
          <a:p>
            <a:pPr>
              <a:defRPr/>
            </a:pPr>
            <a:r>
              <a:rPr lang="en-US"/>
              <a:t>SYSC-3120 — Software Requirements Engineering</a:t>
            </a:r>
            <a:endParaRPr lang="en-US" dirty="0"/>
          </a:p>
        </p:txBody>
      </p:sp>
      <p:sp>
        <p:nvSpPr>
          <p:cNvPr id="100357" name="Rectangle 5"/>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200">
                <a:latin typeface="+mn-lt"/>
                <a:cs typeface="+mn-cs"/>
              </a:defRPr>
            </a:lvl1pPr>
          </a:lstStyle>
          <a:p>
            <a:pPr>
              <a:defRPr/>
            </a:pPr>
            <a:fld id="{972B9426-10FE-DF44-8973-25AC4EC8D507}" type="slidenum">
              <a:rPr lang="en-US"/>
              <a:pPr>
                <a:defRPr/>
              </a:pPr>
              <a:t>‹#›</a:t>
            </a:fld>
            <a:endParaRPr lang="en-US"/>
          </a:p>
        </p:txBody>
      </p:sp>
      <p:sp>
        <p:nvSpPr>
          <p:cNvPr id="100358" name="Line 6"/>
          <p:cNvSpPr>
            <a:spLocks noChangeShapeType="1"/>
          </p:cNvSpPr>
          <p:nvPr/>
        </p:nvSpPr>
        <p:spPr bwMode="auto">
          <a:xfrm>
            <a:off x="685800" y="6096000"/>
            <a:ext cx="7772400"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00359" name="Line 7"/>
          <p:cNvSpPr>
            <a:spLocks noChangeShapeType="1"/>
          </p:cNvSpPr>
          <p:nvPr userDrawn="1"/>
        </p:nvSpPr>
        <p:spPr bwMode="auto">
          <a:xfrm>
            <a:off x="685800" y="6096000"/>
            <a:ext cx="7772400"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ransition/>
  <p:hf hdr="0" dt="0"/>
  <p:txStyles>
    <p:titleStyle>
      <a:lvl1pPr algn="ctr" rtl="0" eaLnBrk="0" fontAlgn="base" hangingPunct="0">
        <a:spcBef>
          <a:spcPct val="0"/>
        </a:spcBef>
        <a:spcAft>
          <a:spcPct val="0"/>
        </a:spcAft>
        <a:defRPr sz="2800">
          <a:solidFill>
            <a:schemeClr val="tx2"/>
          </a:solidFill>
          <a:latin typeface="+mj-lt"/>
          <a:ea typeface="+mj-ea"/>
          <a:cs typeface="ＭＳ Ｐゴシック" charset="0"/>
        </a:defRPr>
      </a:lvl1pPr>
      <a:lvl2pPr algn="ctr" rtl="0" eaLnBrk="0" fontAlgn="base" hangingPunct="0">
        <a:spcBef>
          <a:spcPct val="0"/>
        </a:spcBef>
        <a:spcAft>
          <a:spcPct val="0"/>
        </a:spcAft>
        <a:defRPr sz="2800">
          <a:solidFill>
            <a:schemeClr val="tx2"/>
          </a:solidFill>
          <a:latin typeface="Arial" charset="0"/>
          <a:ea typeface="ＭＳ Ｐゴシック" charset="0"/>
          <a:cs typeface="ＭＳ Ｐゴシック" charset="0"/>
        </a:defRPr>
      </a:lvl2pPr>
      <a:lvl3pPr algn="ctr" rtl="0" eaLnBrk="0" fontAlgn="base" hangingPunct="0">
        <a:spcBef>
          <a:spcPct val="0"/>
        </a:spcBef>
        <a:spcAft>
          <a:spcPct val="0"/>
        </a:spcAft>
        <a:defRPr sz="2800">
          <a:solidFill>
            <a:schemeClr val="tx2"/>
          </a:solidFill>
          <a:latin typeface="Arial" charset="0"/>
          <a:ea typeface="ＭＳ Ｐゴシック" charset="0"/>
          <a:cs typeface="ＭＳ Ｐゴシック" charset="0"/>
        </a:defRPr>
      </a:lvl3pPr>
      <a:lvl4pPr algn="ctr" rtl="0" eaLnBrk="0" fontAlgn="base" hangingPunct="0">
        <a:spcBef>
          <a:spcPct val="0"/>
        </a:spcBef>
        <a:spcAft>
          <a:spcPct val="0"/>
        </a:spcAft>
        <a:defRPr sz="2800">
          <a:solidFill>
            <a:schemeClr val="tx2"/>
          </a:solidFill>
          <a:latin typeface="Arial" charset="0"/>
          <a:ea typeface="ＭＳ Ｐゴシック" charset="0"/>
          <a:cs typeface="ＭＳ Ｐゴシック" charset="0"/>
        </a:defRPr>
      </a:lvl4pPr>
      <a:lvl5pPr algn="ctr" rtl="0" eaLnBrk="0" fontAlgn="base" hangingPunct="0">
        <a:spcBef>
          <a:spcPct val="0"/>
        </a:spcBef>
        <a:spcAft>
          <a:spcPct val="0"/>
        </a:spcAft>
        <a:defRPr sz="2800">
          <a:solidFill>
            <a:schemeClr val="tx2"/>
          </a:solidFill>
          <a:latin typeface="Arial" charset="0"/>
          <a:ea typeface="ＭＳ Ｐゴシック" charset="0"/>
          <a:cs typeface="ＭＳ Ｐゴシック" charset="0"/>
        </a:defRPr>
      </a:lvl5pPr>
      <a:lvl6pPr marL="457200" algn="ctr" rtl="0" fontAlgn="base">
        <a:spcBef>
          <a:spcPct val="0"/>
        </a:spcBef>
        <a:spcAft>
          <a:spcPct val="0"/>
        </a:spcAft>
        <a:defRPr sz="2800">
          <a:solidFill>
            <a:schemeClr val="tx2"/>
          </a:solidFill>
          <a:latin typeface="Arial" charset="0"/>
          <a:ea typeface="ＭＳ Ｐゴシック" charset="0"/>
        </a:defRPr>
      </a:lvl6pPr>
      <a:lvl7pPr marL="914400" algn="ctr" rtl="0" fontAlgn="base">
        <a:spcBef>
          <a:spcPct val="0"/>
        </a:spcBef>
        <a:spcAft>
          <a:spcPct val="0"/>
        </a:spcAft>
        <a:defRPr sz="2800">
          <a:solidFill>
            <a:schemeClr val="tx2"/>
          </a:solidFill>
          <a:latin typeface="Arial" charset="0"/>
          <a:ea typeface="ＭＳ Ｐゴシック" charset="0"/>
        </a:defRPr>
      </a:lvl7pPr>
      <a:lvl8pPr marL="1371600" algn="ctr" rtl="0" fontAlgn="base">
        <a:spcBef>
          <a:spcPct val="0"/>
        </a:spcBef>
        <a:spcAft>
          <a:spcPct val="0"/>
        </a:spcAft>
        <a:defRPr sz="2800">
          <a:solidFill>
            <a:schemeClr val="tx2"/>
          </a:solidFill>
          <a:latin typeface="Arial" charset="0"/>
          <a:ea typeface="ＭＳ Ｐゴシック" charset="0"/>
        </a:defRPr>
      </a:lvl8pPr>
      <a:lvl9pPr marL="1828800" algn="ctr" rtl="0" fontAlgn="base">
        <a:spcBef>
          <a:spcPct val="0"/>
        </a:spcBef>
        <a:spcAft>
          <a:spcPct val="0"/>
        </a:spcAft>
        <a:defRPr sz="2800">
          <a:solidFill>
            <a:schemeClr val="tx2"/>
          </a:solidFill>
          <a:latin typeface="Arial" charset="0"/>
          <a:ea typeface="ＭＳ Ｐゴシック" charset="0"/>
        </a:defRPr>
      </a:lvl9pPr>
    </p:titleStyle>
    <p:bodyStyle>
      <a:lvl1pPr marL="231775" indent="-231775" algn="l" rtl="0" eaLnBrk="0" fontAlgn="base" hangingPunct="0">
        <a:spcBef>
          <a:spcPct val="20000"/>
        </a:spcBef>
        <a:spcAft>
          <a:spcPct val="0"/>
        </a:spcAft>
        <a:buChar char="•"/>
        <a:defRPr sz="2000">
          <a:solidFill>
            <a:schemeClr val="tx1"/>
          </a:solidFill>
          <a:latin typeface="+mn-lt"/>
          <a:ea typeface="+mn-ea"/>
          <a:cs typeface="ＭＳ Ｐゴシック" charset="0"/>
        </a:defRPr>
      </a:lvl1pPr>
      <a:lvl2pPr marL="571500" indent="-225425" algn="l" rtl="0" eaLnBrk="0" fontAlgn="base" hangingPunct="0">
        <a:spcBef>
          <a:spcPct val="20000"/>
        </a:spcBef>
        <a:spcAft>
          <a:spcPct val="0"/>
        </a:spcAft>
        <a:buChar char="–"/>
        <a:defRPr>
          <a:solidFill>
            <a:schemeClr val="tx1"/>
          </a:solidFill>
          <a:latin typeface="+mn-lt"/>
          <a:ea typeface="+mn-ea"/>
        </a:defRPr>
      </a:lvl2pPr>
      <a:lvl3pPr marL="914400" indent="-228600" algn="l" rtl="0" eaLnBrk="0" fontAlgn="base" hangingPunct="0">
        <a:spcBef>
          <a:spcPct val="20000"/>
        </a:spcBef>
        <a:spcAft>
          <a:spcPct val="0"/>
        </a:spcAft>
        <a:buChar char="•"/>
        <a:defRPr sz="1600">
          <a:solidFill>
            <a:schemeClr val="tx1"/>
          </a:solidFill>
          <a:latin typeface="+mn-lt"/>
          <a:ea typeface="+mn-ea"/>
        </a:defRPr>
      </a:lvl3pPr>
      <a:lvl4pPr marL="1257300" indent="-228600" algn="l" rtl="0" eaLnBrk="0" fontAlgn="base" hangingPunct="0">
        <a:spcBef>
          <a:spcPct val="20000"/>
        </a:spcBef>
        <a:spcAft>
          <a:spcPct val="0"/>
        </a:spcAft>
        <a:buChar char="–"/>
        <a:defRPr sz="1400">
          <a:solidFill>
            <a:schemeClr val="tx1"/>
          </a:solidFill>
          <a:latin typeface="+mn-lt"/>
          <a:ea typeface="+mn-ea"/>
        </a:defRPr>
      </a:lvl4pPr>
      <a:lvl5pPr marL="1600200" indent="-228600" algn="l" rtl="0" eaLnBrk="0" fontAlgn="base" hangingPunct="0">
        <a:spcBef>
          <a:spcPct val="20000"/>
        </a:spcBef>
        <a:spcAft>
          <a:spcPct val="0"/>
        </a:spcAft>
        <a:buChar char="»"/>
        <a:defRPr sz="1400">
          <a:solidFill>
            <a:schemeClr val="tx1"/>
          </a:solidFill>
          <a:latin typeface="+mn-lt"/>
          <a:ea typeface="+mn-ea"/>
        </a:defRPr>
      </a:lvl5pPr>
      <a:lvl6pPr marL="2057400" indent="-228600" algn="l" rtl="0" fontAlgn="base">
        <a:spcBef>
          <a:spcPct val="20000"/>
        </a:spcBef>
        <a:spcAft>
          <a:spcPct val="0"/>
        </a:spcAft>
        <a:buChar char="»"/>
        <a:defRPr sz="1600">
          <a:solidFill>
            <a:schemeClr val="tx1"/>
          </a:solidFill>
          <a:latin typeface="+mn-lt"/>
          <a:ea typeface="+mn-ea"/>
        </a:defRPr>
      </a:lvl6pPr>
      <a:lvl7pPr marL="2514600" indent="-228600" algn="l" rtl="0" fontAlgn="base">
        <a:spcBef>
          <a:spcPct val="20000"/>
        </a:spcBef>
        <a:spcAft>
          <a:spcPct val="0"/>
        </a:spcAft>
        <a:buChar char="»"/>
        <a:defRPr sz="1600">
          <a:solidFill>
            <a:schemeClr val="tx1"/>
          </a:solidFill>
          <a:latin typeface="+mn-lt"/>
          <a:ea typeface="+mn-ea"/>
        </a:defRPr>
      </a:lvl7pPr>
      <a:lvl8pPr marL="2971800" indent="-228600" algn="l" rtl="0" fontAlgn="base">
        <a:spcBef>
          <a:spcPct val="20000"/>
        </a:spcBef>
        <a:spcAft>
          <a:spcPct val="0"/>
        </a:spcAft>
        <a:buChar char="»"/>
        <a:defRPr sz="1600">
          <a:solidFill>
            <a:schemeClr val="tx1"/>
          </a:solidFill>
          <a:latin typeface="+mn-lt"/>
          <a:ea typeface="+mn-ea"/>
        </a:defRPr>
      </a:lvl8pPr>
      <a:lvl9pPr marL="3429000" indent="-228600" algn="l" rtl="0" fontAlgn="base">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8.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5.xml"/><Relationship Id="rId1" Type="http://schemas.openxmlformats.org/officeDocument/2006/relationships/slideLayout" Target="../slideLayouts/slideLayout12.xml"/><Relationship Id="rId4" Type="http://schemas.openxmlformats.org/officeDocument/2006/relationships/image" Target="../media/image6.png"/></Relationships>
</file>

<file path=ppt/slides/_rels/slide4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6.xml"/><Relationship Id="rId1" Type="http://schemas.openxmlformats.org/officeDocument/2006/relationships/slideLayout" Target="../slideLayouts/slideLayout4.xml"/><Relationship Id="rId4" Type="http://schemas.openxmlformats.org/officeDocument/2006/relationships/image" Target="../media/image8.png"/></Relationships>
</file>

<file path=ppt/slides/_rels/slide47.xml.rels><?xml version="1.0" encoding="UTF-8" standalone="yes"?>
<Relationships xmlns="http://schemas.openxmlformats.org/package/2006/relationships"><Relationship Id="rId3" Type="http://schemas.openxmlformats.org/officeDocument/2006/relationships/notesSlide" Target="../notesSlides/notesSlide47.xml"/><Relationship Id="rId2" Type="http://schemas.openxmlformats.org/officeDocument/2006/relationships/slideLayout" Target="../slideLayouts/slideLayout12.xml"/><Relationship Id="rId1" Type="http://schemas.openxmlformats.org/officeDocument/2006/relationships/vmlDrawing" Target="../drawings/vmlDrawing2.vml"/><Relationship Id="rId6" Type="http://schemas.openxmlformats.org/officeDocument/2006/relationships/image" Target="../media/image11.emf"/><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pPr>
              <a:defRPr/>
            </a:pPr>
            <a:r>
              <a:rPr lang="en-US"/>
              <a:t>SYSC-3120 — Software Requirements Engineering</a:t>
            </a:r>
            <a:endParaRPr lang="en-US" dirty="0"/>
          </a:p>
        </p:txBody>
      </p:sp>
      <p:sp>
        <p:nvSpPr>
          <p:cNvPr id="6" name="Slide Number Placeholder 4"/>
          <p:cNvSpPr>
            <a:spLocks noGrp="1"/>
          </p:cNvSpPr>
          <p:nvPr>
            <p:ph type="sldNum" sz="quarter" idx="11"/>
          </p:nvPr>
        </p:nvSpPr>
        <p:spPr/>
        <p:txBody>
          <a:bodyPr/>
          <a:lstStyle/>
          <a:p>
            <a:pPr>
              <a:defRPr/>
            </a:pPr>
            <a:fld id="{8D21C07A-8444-4E48-933A-1B15CCE2C631}" type="slidenum">
              <a:rPr lang="en-US"/>
              <a:pPr>
                <a:defRPr/>
              </a:pPr>
              <a:t>1</a:t>
            </a:fld>
            <a:endParaRPr lang="en-US"/>
          </a:p>
        </p:txBody>
      </p:sp>
      <p:sp>
        <p:nvSpPr>
          <p:cNvPr id="26626" name="Rectangle 2"/>
          <p:cNvSpPr>
            <a:spLocks noGrp="1" noChangeArrowheads="1"/>
          </p:cNvSpPr>
          <p:nvPr>
            <p:ph type="title"/>
          </p:nvPr>
        </p:nvSpPr>
        <p:spPr/>
        <p:txBody>
          <a:bodyPr/>
          <a:lstStyle/>
          <a:p>
            <a:pPr eaLnBrk="1" hangingPunct="1">
              <a:defRPr/>
            </a:pPr>
            <a:r>
              <a:rPr lang="en-US" dirty="0" smtClean="0">
                <a:cs typeface="+mj-cs"/>
              </a:rPr>
              <a:t>SYSC-3120 </a:t>
            </a:r>
            <a:r>
              <a:rPr lang="en-US" dirty="0" smtClean="0">
                <a:cs typeface="Times New Roman" charset="0"/>
              </a:rPr>
              <a:t>—</a:t>
            </a:r>
            <a:r>
              <a:rPr lang="en-US" dirty="0" smtClean="0">
                <a:cs typeface="+mj-cs"/>
              </a:rPr>
              <a:t>Software Requirements Engineering</a:t>
            </a:r>
          </a:p>
        </p:txBody>
      </p:sp>
      <p:sp>
        <p:nvSpPr>
          <p:cNvPr id="26627" name="Rectangle 3"/>
          <p:cNvSpPr>
            <a:spLocks noGrp="1" noChangeArrowheads="1"/>
          </p:cNvSpPr>
          <p:nvPr>
            <p:ph type="body" idx="1"/>
          </p:nvPr>
        </p:nvSpPr>
        <p:spPr>
          <a:xfrm>
            <a:off x="685800" y="1219200"/>
            <a:ext cx="7772400" cy="708025"/>
          </a:xfrm>
        </p:spPr>
        <p:txBody>
          <a:bodyPr/>
          <a:lstStyle/>
          <a:p>
            <a:pPr algn="ctr" eaLnBrk="1" hangingPunct="1">
              <a:buFontTx/>
              <a:buNone/>
              <a:defRPr/>
            </a:pPr>
            <a:r>
              <a:rPr lang="en-US" sz="2400" dirty="0" smtClean="0">
                <a:cs typeface="+mn-cs"/>
              </a:rPr>
              <a:t>Software Engineering Preview</a:t>
            </a:r>
          </a:p>
        </p:txBody>
      </p:sp>
      <p:pic>
        <p:nvPicPr>
          <p:cNvPr id="16389" name="Picture 4" descr="pe01561_"/>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2781300" y="3429000"/>
            <a:ext cx="3581400" cy="2376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SYSC-3120 — Software Requirements Engineering</a:t>
            </a:r>
          </a:p>
        </p:txBody>
      </p:sp>
      <p:sp>
        <p:nvSpPr>
          <p:cNvPr id="5" name="Slide Number Placeholder 4"/>
          <p:cNvSpPr>
            <a:spLocks noGrp="1"/>
          </p:cNvSpPr>
          <p:nvPr>
            <p:ph type="sldNum" sz="quarter" idx="11"/>
          </p:nvPr>
        </p:nvSpPr>
        <p:spPr/>
        <p:txBody>
          <a:bodyPr/>
          <a:lstStyle/>
          <a:p>
            <a:pPr>
              <a:defRPr/>
            </a:pPr>
            <a:fld id="{61B98E30-D9AA-CC4A-AE33-B5632CE28C54}" type="slidenum">
              <a:rPr lang="en-US"/>
              <a:pPr>
                <a:defRPr/>
              </a:pPr>
              <a:t>10</a:t>
            </a:fld>
            <a:endParaRPr lang="en-US"/>
          </a:p>
        </p:txBody>
      </p:sp>
      <p:sp>
        <p:nvSpPr>
          <p:cNvPr id="131074" name="Rectangle 1026"/>
          <p:cNvSpPr>
            <a:spLocks noGrp="1" noChangeArrowheads="1"/>
          </p:cNvSpPr>
          <p:nvPr>
            <p:ph type="title"/>
          </p:nvPr>
        </p:nvSpPr>
        <p:spPr/>
        <p:txBody>
          <a:bodyPr/>
          <a:lstStyle/>
          <a:p>
            <a:pPr eaLnBrk="1" hangingPunct="1">
              <a:defRPr/>
            </a:pPr>
            <a:r>
              <a:rPr lang="en-US" smtClean="0">
                <a:cs typeface="+mj-cs"/>
              </a:rPr>
              <a:t>Software Engineering Stakeholders</a:t>
            </a:r>
          </a:p>
        </p:txBody>
      </p:sp>
      <p:sp>
        <p:nvSpPr>
          <p:cNvPr id="131075" name="Rectangle 1027"/>
          <p:cNvSpPr>
            <a:spLocks noGrp="1" noChangeArrowheads="1"/>
          </p:cNvSpPr>
          <p:nvPr>
            <p:ph type="body" idx="1"/>
          </p:nvPr>
        </p:nvSpPr>
        <p:spPr/>
        <p:txBody>
          <a:bodyPr/>
          <a:lstStyle/>
          <a:p>
            <a:pPr marL="233363" indent="-233363" eaLnBrk="1" hangingPunct="1">
              <a:defRPr/>
            </a:pPr>
            <a:r>
              <a:rPr lang="en-US" smtClean="0">
                <a:cs typeface="+mn-cs"/>
              </a:rPr>
              <a:t>Developers are only one of the stakeholders in a SE Project</a:t>
            </a:r>
          </a:p>
          <a:p>
            <a:pPr marL="233363" indent="-233363" eaLnBrk="1" hangingPunct="1">
              <a:defRPr/>
            </a:pPr>
            <a:endParaRPr lang="en-US" smtClean="0">
              <a:cs typeface="+mn-cs"/>
            </a:endParaRPr>
          </a:p>
          <a:p>
            <a:pPr marL="233363" indent="-233363" eaLnBrk="1" hangingPunct="1">
              <a:defRPr/>
            </a:pPr>
            <a:r>
              <a:rPr lang="en-US" smtClean="0">
                <a:cs typeface="+mn-cs"/>
              </a:rPr>
              <a:t>Users: Use the end-product</a:t>
            </a:r>
          </a:p>
          <a:p>
            <a:pPr marL="577850" lvl="1" indent="-230188" eaLnBrk="1" hangingPunct="1">
              <a:defRPr/>
            </a:pPr>
            <a:r>
              <a:rPr lang="en-US" smtClean="0"/>
              <a:t>Appreciate software that is easy to learn, improves their working conditions</a:t>
            </a:r>
          </a:p>
          <a:p>
            <a:pPr marL="233363" indent="-233363" eaLnBrk="1" hangingPunct="1">
              <a:defRPr/>
            </a:pPr>
            <a:endParaRPr lang="en-US" smtClean="0">
              <a:cs typeface="+mn-cs"/>
            </a:endParaRPr>
          </a:p>
          <a:p>
            <a:pPr marL="233363" indent="-233363" eaLnBrk="1" hangingPunct="1">
              <a:defRPr/>
            </a:pPr>
            <a:r>
              <a:rPr lang="en-US" smtClean="0">
                <a:cs typeface="+mn-cs"/>
              </a:rPr>
              <a:t>Customers: Order and pay for the software</a:t>
            </a:r>
          </a:p>
          <a:p>
            <a:pPr marL="577850" lvl="1" indent="-230188" eaLnBrk="1" hangingPunct="1">
              <a:defRPr/>
            </a:pPr>
            <a:r>
              <a:rPr lang="en-US" smtClean="0"/>
              <a:t>Increase profits or run business better</a:t>
            </a:r>
          </a:p>
          <a:p>
            <a:pPr marL="233363" indent="-233363" eaLnBrk="1" hangingPunct="1">
              <a:defRPr/>
            </a:pPr>
            <a:endParaRPr lang="en-US" smtClean="0">
              <a:cs typeface="+mn-cs"/>
            </a:endParaRPr>
          </a:p>
          <a:p>
            <a:pPr marL="233363" indent="-233363" eaLnBrk="1" hangingPunct="1">
              <a:defRPr/>
            </a:pPr>
            <a:r>
              <a:rPr lang="en-US" smtClean="0">
                <a:cs typeface="+mn-cs"/>
              </a:rPr>
              <a:t>Development Managers: Manage the developers</a:t>
            </a:r>
          </a:p>
          <a:p>
            <a:pPr marL="577850" lvl="1" indent="-230188" eaLnBrk="1" hangingPunct="1">
              <a:defRPr/>
            </a:pPr>
            <a:r>
              <a:rPr lang="en-US" smtClean="0"/>
              <a:t>Please the customer while spending the least money.</a:t>
            </a:r>
          </a:p>
          <a:p>
            <a:pPr marL="1143000" lvl="2" eaLnBrk="1" hangingPunct="1">
              <a:defRPr/>
            </a:pPr>
            <a:endParaRPr lang="en-US" smtClean="0"/>
          </a:p>
          <a:p>
            <a:pPr marL="233363" indent="-233363" eaLnBrk="1" hangingPunct="1">
              <a:defRPr/>
            </a:pPr>
            <a:r>
              <a:rPr lang="en-US" smtClean="0">
                <a:cs typeface="+mn-cs"/>
              </a:rPr>
              <a:t>One person may take on multiple roles.</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SYSC-3120 — Software Requirements Engineering</a:t>
            </a:r>
          </a:p>
        </p:txBody>
      </p:sp>
      <p:sp>
        <p:nvSpPr>
          <p:cNvPr id="5" name="Slide Number Placeholder 4"/>
          <p:cNvSpPr>
            <a:spLocks noGrp="1"/>
          </p:cNvSpPr>
          <p:nvPr>
            <p:ph type="sldNum" sz="quarter" idx="11"/>
          </p:nvPr>
        </p:nvSpPr>
        <p:spPr/>
        <p:txBody>
          <a:bodyPr/>
          <a:lstStyle/>
          <a:p>
            <a:pPr>
              <a:defRPr/>
            </a:pPr>
            <a:fld id="{0627F3EC-79C2-1A42-BBD8-99B650FBB265}" type="slidenum">
              <a:rPr lang="en-US"/>
              <a:pPr>
                <a:defRPr/>
              </a:pPr>
              <a:t>11</a:t>
            </a:fld>
            <a:endParaRPr lang="en-US"/>
          </a:p>
        </p:txBody>
      </p:sp>
      <p:sp>
        <p:nvSpPr>
          <p:cNvPr id="125954" name="Rectangle 1026"/>
          <p:cNvSpPr>
            <a:spLocks noGrp="1" noChangeArrowheads="1"/>
          </p:cNvSpPr>
          <p:nvPr>
            <p:ph type="title"/>
          </p:nvPr>
        </p:nvSpPr>
        <p:spPr/>
        <p:txBody>
          <a:bodyPr/>
          <a:lstStyle/>
          <a:p>
            <a:pPr eaLnBrk="1" hangingPunct="1">
              <a:defRPr/>
            </a:pPr>
            <a:r>
              <a:rPr lang="en-US" dirty="0" smtClean="0">
                <a:cs typeface="+mj-cs"/>
              </a:rPr>
              <a:t>Activities </a:t>
            </a:r>
            <a:r>
              <a:rPr lang="en-US" dirty="0" smtClean="0">
                <a:cs typeface="+mj-cs"/>
              </a:rPr>
              <a:t>Involved in SE</a:t>
            </a:r>
            <a:endParaRPr lang="en-US" dirty="0" smtClean="0">
              <a:cs typeface="+mj-cs"/>
            </a:endParaRPr>
          </a:p>
        </p:txBody>
      </p:sp>
      <p:sp>
        <p:nvSpPr>
          <p:cNvPr id="125955" name="Rectangle 1027"/>
          <p:cNvSpPr>
            <a:spLocks noGrp="1" noChangeArrowheads="1"/>
          </p:cNvSpPr>
          <p:nvPr>
            <p:ph type="body" idx="1"/>
          </p:nvPr>
        </p:nvSpPr>
        <p:spPr>
          <a:xfrm>
            <a:off x="609600" y="1066800"/>
            <a:ext cx="8229600" cy="4876800"/>
          </a:xfrm>
        </p:spPr>
        <p:txBody>
          <a:bodyPr/>
          <a:lstStyle/>
          <a:p>
            <a:pPr marL="233363" indent="-233363" eaLnBrk="1" hangingPunct="1">
              <a:defRPr/>
            </a:pPr>
            <a:r>
              <a:rPr lang="en-US" i="1" dirty="0" smtClean="0">
                <a:cs typeface="+mn-cs"/>
              </a:rPr>
              <a:t>Knowledge acquisition</a:t>
            </a:r>
            <a:r>
              <a:rPr lang="en-US" dirty="0" smtClean="0">
                <a:cs typeface="+mn-cs"/>
              </a:rPr>
              <a:t>: </a:t>
            </a:r>
          </a:p>
          <a:p>
            <a:pPr marL="577850" lvl="1" indent="-230188" eaLnBrk="1" hangingPunct="1">
              <a:defRPr/>
            </a:pPr>
            <a:r>
              <a:rPr lang="en-US" dirty="0" smtClean="0"/>
              <a:t>Understand the application domain, the system </a:t>
            </a:r>
            <a:r>
              <a:rPr lang="en-US" dirty="0" smtClean="0"/>
              <a:t>requirements</a:t>
            </a:r>
          </a:p>
          <a:p>
            <a:pPr marL="577850" lvl="1" indent="-230188" eaLnBrk="1" hangingPunct="1">
              <a:defRPr/>
            </a:pPr>
            <a:r>
              <a:rPr lang="en-US" dirty="0" smtClean="0">
                <a:cs typeface="+mn-cs"/>
              </a:rPr>
              <a:t>Knowledge </a:t>
            </a:r>
            <a:r>
              <a:rPr lang="en-US" dirty="0" smtClean="0">
                <a:cs typeface="+mn-cs"/>
              </a:rPr>
              <a:t>acquisition is not sequential, as a single piece of additional </a:t>
            </a:r>
            <a:r>
              <a:rPr lang="en-US" dirty="0" smtClean="0">
                <a:cs typeface="+mn-cs"/>
              </a:rPr>
              <a:t>information </a:t>
            </a:r>
            <a:r>
              <a:rPr lang="en-US" dirty="0" smtClean="0">
                <a:cs typeface="+mn-cs"/>
              </a:rPr>
              <a:t>can invalidate complete </a:t>
            </a:r>
            <a:r>
              <a:rPr lang="en-US" dirty="0" smtClean="0">
                <a:cs typeface="+mn-cs"/>
              </a:rPr>
              <a:t>models</a:t>
            </a:r>
          </a:p>
          <a:p>
            <a:pPr marL="577850" lvl="1" indent="-230188" eaLnBrk="1" hangingPunct="1">
              <a:defRPr/>
            </a:pPr>
            <a:endParaRPr lang="en-US" dirty="0" smtClean="0">
              <a:cs typeface="+mn-cs"/>
            </a:endParaRPr>
          </a:p>
          <a:p>
            <a:pPr marL="233363" indent="-233363" eaLnBrk="1" hangingPunct="1">
              <a:defRPr/>
            </a:pPr>
            <a:r>
              <a:rPr lang="en-US" i="1" dirty="0" smtClean="0">
                <a:cs typeface="+mn-cs"/>
              </a:rPr>
              <a:t>Modeling</a:t>
            </a:r>
            <a:r>
              <a:rPr lang="en-US" dirty="0" smtClean="0">
                <a:cs typeface="+mn-cs"/>
              </a:rPr>
              <a:t> </a:t>
            </a:r>
            <a:r>
              <a:rPr lang="en-US" sz="1800" dirty="0" smtClean="0">
                <a:cs typeface="+mn-cs"/>
              </a:rPr>
              <a:t>(the blue-print of the software engineer)</a:t>
            </a:r>
            <a:r>
              <a:rPr lang="en-US" dirty="0" smtClean="0">
                <a:cs typeface="+mn-cs"/>
              </a:rPr>
              <a:t>: </a:t>
            </a:r>
          </a:p>
          <a:p>
            <a:pPr marL="577850" lvl="1" indent="-230188" eaLnBrk="1" hangingPunct="1">
              <a:defRPr/>
            </a:pPr>
            <a:r>
              <a:rPr lang="en-US" dirty="0" smtClean="0"/>
              <a:t>Way to cope with </a:t>
            </a:r>
            <a:r>
              <a:rPr lang="en-US" dirty="0" smtClean="0"/>
              <a:t>complexity by raising the level of abstraction, e.g</a:t>
            </a:r>
            <a:r>
              <a:rPr lang="en-US" dirty="0" smtClean="0"/>
              <a:t>., UML</a:t>
            </a:r>
          </a:p>
          <a:p>
            <a:pPr marL="233363" indent="-233363" eaLnBrk="1" hangingPunct="1">
              <a:defRPr/>
            </a:pPr>
            <a:endParaRPr lang="en-US" i="1" dirty="0" smtClean="0">
              <a:cs typeface="+mn-cs"/>
            </a:endParaRPr>
          </a:p>
          <a:p>
            <a:pPr marL="233363" indent="-233363" eaLnBrk="1" hangingPunct="1">
              <a:defRPr/>
            </a:pPr>
            <a:r>
              <a:rPr lang="en-US" i="1" dirty="0" smtClean="0">
                <a:cs typeface="+mn-cs"/>
              </a:rPr>
              <a:t>Problem solving</a:t>
            </a:r>
            <a:r>
              <a:rPr lang="en-US" dirty="0" smtClean="0">
                <a:cs typeface="+mn-cs"/>
              </a:rPr>
              <a:t>: </a:t>
            </a:r>
          </a:p>
          <a:p>
            <a:pPr marL="577850" lvl="1" indent="-230188" eaLnBrk="1" hangingPunct="1">
              <a:defRPr/>
            </a:pPr>
            <a:r>
              <a:rPr lang="en-US" dirty="0" smtClean="0"/>
              <a:t>Find an acceptable solution within </a:t>
            </a:r>
            <a:r>
              <a:rPr lang="en-US" dirty="0" smtClean="0"/>
              <a:t>constraints (budgets and timelines)</a:t>
            </a:r>
          </a:p>
          <a:p>
            <a:pPr marL="577850" lvl="1" indent="-230188" eaLnBrk="1" hangingPunct="1">
              <a:defRPr/>
            </a:pPr>
            <a:r>
              <a:rPr lang="en-US" dirty="0" smtClean="0"/>
              <a:t>Find -&gt; search -&gt; experiment (i.e., compare alternatives, evaluate)</a:t>
            </a:r>
            <a:endParaRPr lang="en-US" dirty="0" smtClean="0"/>
          </a:p>
          <a:p>
            <a:pPr marL="233363" indent="-233363" eaLnBrk="1" hangingPunct="1">
              <a:defRPr/>
            </a:pPr>
            <a:endParaRPr lang="en-US" i="1" dirty="0" smtClean="0">
              <a:cs typeface="+mn-cs"/>
            </a:endParaRPr>
          </a:p>
          <a:p>
            <a:pPr marL="233363" indent="-233363" eaLnBrk="1" hangingPunct="1">
              <a:defRPr/>
            </a:pPr>
            <a:r>
              <a:rPr lang="en-US" i="1" dirty="0" smtClean="0">
                <a:cs typeface="+mn-cs"/>
              </a:rPr>
              <a:t>Documentation</a:t>
            </a:r>
            <a:r>
              <a:rPr lang="en-US" dirty="0" smtClean="0">
                <a:cs typeface="+mn-cs"/>
              </a:rPr>
              <a:t>: </a:t>
            </a:r>
          </a:p>
          <a:p>
            <a:pPr marL="577850" lvl="1" indent="-230188" eaLnBrk="1" hangingPunct="1">
              <a:defRPr/>
            </a:pPr>
            <a:r>
              <a:rPr lang="en-US" dirty="0" smtClean="0"/>
              <a:t>The rationale behind decisions need to be captured, in order to be able to deal with change</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SYSC-3120 — Software Requirements Engineering</a:t>
            </a:r>
          </a:p>
        </p:txBody>
      </p:sp>
      <p:sp>
        <p:nvSpPr>
          <p:cNvPr id="5" name="Slide Number Placeholder 4"/>
          <p:cNvSpPr>
            <a:spLocks noGrp="1"/>
          </p:cNvSpPr>
          <p:nvPr>
            <p:ph type="sldNum" sz="quarter" idx="11"/>
          </p:nvPr>
        </p:nvSpPr>
        <p:spPr/>
        <p:txBody>
          <a:bodyPr/>
          <a:lstStyle/>
          <a:p>
            <a:pPr>
              <a:defRPr/>
            </a:pPr>
            <a:fld id="{44652A80-0579-C241-8542-86AAAF6BBA95}" type="slidenum">
              <a:rPr lang="en-US"/>
              <a:pPr>
                <a:defRPr/>
              </a:pPr>
              <a:t>12</a:t>
            </a:fld>
            <a:endParaRPr lang="en-US"/>
          </a:p>
        </p:txBody>
      </p:sp>
      <p:sp>
        <p:nvSpPr>
          <p:cNvPr id="96258" name="Rectangle 2"/>
          <p:cNvSpPr>
            <a:spLocks noGrp="1" noChangeArrowheads="1"/>
          </p:cNvSpPr>
          <p:nvPr>
            <p:ph type="title"/>
          </p:nvPr>
        </p:nvSpPr>
        <p:spPr/>
        <p:txBody>
          <a:bodyPr/>
          <a:lstStyle/>
          <a:p>
            <a:pPr eaLnBrk="1" hangingPunct="1">
              <a:defRPr/>
            </a:pPr>
            <a:r>
              <a:rPr lang="en-US" smtClean="0">
                <a:cs typeface="+mj-cs"/>
              </a:rPr>
              <a:t>Software Engineering Preview</a:t>
            </a:r>
          </a:p>
        </p:txBody>
      </p:sp>
      <p:sp>
        <p:nvSpPr>
          <p:cNvPr id="96259" name="Rectangle 3"/>
          <p:cNvSpPr>
            <a:spLocks noGrp="1" noChangeArrowheads="1"/>
          </p:cNvSpPr>
          <p:nvPr>
            <p:ph type="body" idx="1"/>
          </p:nvPr>
        </p:nvSpPr>
        <p:spPr/>
        <p:txBody>
          <a:bodyPr/>
          <a:lstStyle/>
          <a:p>
            <a:pPr eaLnBrk="1" hangingPunct="1">
              <a:lnSpc>
                <a:spcPct val="120000"/>
              </a:lnSpc>
              <a:defRPr/>
            </a:pPr>
            <a:r>
              <a:rPr lang="en-US" dirty="0" smtClean="0">
                <a:solidFill>
                  <a:schemeClr val="folHlink"/>
                </a:solidFill>
                <a:cs typeface="+mn-cs"/>
              </a:rPr>
              <a:t>Definitions</a:t>
            </a:r>
          </a:p>
          <a:p>
            <a:pPr eaLnBrk="1" hangingPunct="1">
              <a:lnSpc>
                <a:spcPct val="120000"/>
              </a:lnSpc>
              <a:defRPr/>
            </a:pPr>
            <a:r>
              <a:rPr lang="en-US" dirty="0" smtClean="0">
                <a:cs typeface="+mn-cs"/>
              </a:rPr>
              <a:t>Software Failures</a:t>
            </a:r>
          </a:p>
          <a:p>
            <a:pPr eaLnBrk="1" hangingPunct="1">
              <a:lnSpc>
                <a:spcPct val="120000"/>
              </a:lnSpc>
              <a:defRPr/>
            </a:pPr>
            <a:r>
              <a:rPr lang="en-US" dirty="0" smtClean="0">
                <a:solidFill>
                  <a:schemeClr val="folHlink"/>
                </a:solidFill>
                <a:cs typeface="+mn-cs"/>
              </a:rPr>
              <a:t>History and Context</a:t>
            </a:r>
          </a:p>
          <a:p>
            <a:pPr eaLnBrk="1" hangingPunct="1">
              <a:lnSpc>
                <a:spcPct val="120000"/>
              </a:lnSpc>
              <a:defRPr/>
            </a:pPr>
            <a:r>
              <a:rPr lang="en-US" dirty="0" smtClean="0">
                <a:solidFill>
                  <a:schemeClr val="folHlink"/>
                </a:solidFill>
                <a:cs typeface="+mn-cs"/>
              </a:rPr>
              <a:t>Software Development Myths</a:t>
            </a:r>
          </a:p>
          <a:p>
            <a:pPr eaLnBrk="1" hangingPunct="1">
              <a:lnSpc>
                <a:spcPct val="120000"/>
              </a:lnSpc>
              <a:defRPr/>
            </a:pPr>
            <a:r>
              <a:rPr lang="en-US" dirty="0" smtClean="0">
                <a:solidFill>
                  <a:schemeClr val="folHlink"/>
                </a:solidFill>
                <a:cs typeface="+mn-cs"/>
              </a:rPr>
              <a:t>Principles</a:t>
            </a:r>
          </a:p>
          <a:p>
            <a:pPr eaLnBrk="1" hangingPunct="1">
              <a:lnSpc>
                <a:spcPct val="120000"/>
              </a:lnSpc>
              <a:defRPr/>
            </a:pPr>
            <a:r>
              <a:rPr lang="en-US" dirty="0" smtClean="0">
                <a:solidFill>
                  <a:schemeClr val="folHlink"/>
                </a:solidFill>
                <a:cs typeface="+mn-cs"/>
              </a:rPr>
              <a:t>Software Development Processes</a:t>
            </a:r>
          </a:p>
          <a:p>
            <a:pPr eaLnBrk="1" hangingPunct="1">
              <a:lnSpc>
                <a:spcPct val="120000"/>
              </a:lnSpc>
              <a:defRPr/>
            </a:pPr>
            <a:r>
              <a:rPr lang="en-US" dirty="0" smtClean="0">
                <a:solidFill>
                  <a:schemeClr val="folHlink"/>
                </a:solidFill>
                <a:cs typeface="+mn-cs"/>
              </a:rPr>
              <a:t>Software Development Tools</a:t>
            </a:r>
          </a:p>
          <a:p>
            <a:pPr eaLnBrk="1" hangingPunct="1">
              <a:lnSpc>
                <a:spcPct val="120000"/>
              </a:lnSpc>
              <a:defRPr/>
            </a:pPr>
            <a:r>
              <a:rPr lang="en-US" dirty="0" smtClean="0">
                <a:solidFill>
                  <a:schemeClr val="folHlink"/>
                </a:solidFill>
                <a:cs typeface="+mn-cs"/>
              </a:rPr>
              <a:t>Summary</a:t>
            </a:r>
          </a:p>
          <a:p>
            <a:pPr eaLnBrk="1" hangingPunct="1">
              <a:lnSpc>
                <a:spcPct val="120000"/>
              </a:lnSpc>
              <a:defRPr/>
            </a:pPr>
            <a:endParaRPr lang="en-US" dirty="0" smtClean="0">
              <a:solidFill>
                <a:schemeClr val="folHlink"/>
              </a:solidFill>
              <a:cs typeface="+mn-cs"/>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SYSC-3120 — Software Requirements Engineering</a:t>
            </a:r>
          </a:p>
        </p:txBody>
      </p:sp>
      <p:sp>
        <p:nvSpPr>
          <p:cNvPr id="5" name="Slide Number Placeholder 4"/>
          <p:cNvSpPr>
            <a:spLocks noGrp="1"/>
          </p:cNvSpPr>
          <p:nvPr>
            <p:ph type="sldNum" sz="quarter" idx="11"/>
          </p:nvPr>
        </p:nvSpPr>
        <p:spPr/>
        <p:txBody>
          <a:bodyPr/>
          <a:lstStyle/>
          <a:p>
            <a:pPr>
              <a:defRPr/>
            </a:pPr>
            <a:fld id="{AD0E46C8-900A-4F4B-86EA-A5B1939D3BF1}" type="slidenum">
              <a:rPr lang="en-US"/>
              <a:pPr>
                <a:defRPr/>
              </a:pPr>
              <a:t>13</a:t>
            </a:fld>
            <a:endParaRPr lang="en-US"/>
          </a:p>
        </p:txBody>
      </p:sp>
      <p:sp>
        <p:nvSpPr>
          <p:cNvPr id="45058" name="Rectangle 2"/>
          <p:cNvSpPr>
            <a:spLocks noGrp="1" noChangeArrowheads="1"/>
          </p:cNvSpPr>
          <p:nvPr>
            <p:ph type="title"/>
          </p:nvPr>
        </p:nvSpPr>
        <p:spPr/>
        <p:txBody>
          <a:bodyPr/>
          <a:lstStyle/>
          <a:p>
            <a:pPr eaLnBrk="1" hangingPunct="1">
              <a:defRPr/>
            </a:pPr>
            <a:r>
              <a:rPr lang="en-US" smtClean="0">
                <a:cs typeface="+mj-cs"/>
              </a:rPr>
              <a:t>Examples of SE Failures</a:t>
            </a:r>
          </a:p>
        </p:txBody>
      </p:sp>
      <p:sp>
        <p:nvSpPr>
          <p:cNvPr id="45059" name="Rectangle 3"/>
          <p:cNvSpPr>
            <a:spLocks noGrp="1" noChangeArrowheads="1"/>
          </p:cNvSpPr>
          <p:nvPr>
            <p:ph type="body" idx="1"/>
          </p:nvPr>
        </p:nvSpPr>
        <p:spPr>
          <a:xfrm>
            <a:off x="533400" y="1066800"/>
            <a:ext cx="8382000" cy="5029200"/>
          </a:xfrm>
        </p:spPr>
        <p:txBody>
          <a:bodyPr/>
          <a:lstStyle/>
          <a:p>
            <a:pPr marL="239713" indent="-234950" eaLnBrk="1" hangingPunct="1">
              <a:lnSpc>
                <a:spcPct val="80000"/>
              </a:lnSpc>
              <a:defRPr/>
            </a:pPr>
            <a:r>
              <a:rPr lang="en-US" i="1" dirty="0" smtClean="0">
                <a:sym typeface="Wingdings" charset="0"/>
              </a:rPr>
              <a:t>Patient Protection and Affordable Care Act </a:t>
            </a:r>
            <a:r>
              <a:rPr lang="en-US" dirty="0" smtClean="0">
                <a:sym typeface="Wingdings" charset="0"/>
              </a:rPr>
              <a:t>(a.k.a. </a:t>
            </a:r>
            <a:r>
              <a:rPr lang="en-US" dirty="0" err="1" smtClean="0">
                <a:sym typeface="Wingdings" charset="0"/>
              </a:rPr>
              <a:t>ObamaCare</a:t>
            </a:r>
            <a:r>
              <a:rPr lang="en-US" dirty="0" smtClean="0">
                <a:sym typeface="Wingdings" charset="0"/>
              </a:rPr>
              <a:t>, 2013):</a:t>
            </a:r>
          </a:p>
          <a:p>
            <a:pPr marL="579438" lvl="1" indent="-234950" eaLnBrk="1" hangingPunct="1">
              <a:lnSpc>
                <a:spcPct val="80000"/>
              </a:lnSpc>
              <a:defRPr/>
            </a:pPr>
            <a:r>
              <a:rPr lang="en-US" dirty="0" smtClean="0">
                <a:sym typeface="Wingdings" charset="0"/>
              </a:rPr>
              <a:t>Incorrect functionality, unable to handle the load due to poor </a:t>
            </a:r>
            <a:r>
              <a:rPr lang="en-US" dirty="0" smtClean="0">
                <a:sym typeface="Wingdings" charset="0"/>
              </a:rPr>
              <a:t>specifications, flawed design, poor coding, poor testing, security flaws, time </a:t>
            </a:r>
            <a:r>
              <a:rPr lang="en-US" dirty="0" smtClean="0">
                <a:sym typeface="Wingdings" charset="0"/>
              </a:rPr>
              <a:t>constraints.</a:t>
            </a:r>
            <a:endParaRPr lang="en-US" i="1" dirty="0" smtClean="0">
              <a:cs typeface="+mn-cs"/>
            </a:endParaRPr>
          </a:p>
          <a:p>
            <a:pPr marL="230188" indent="-230188" eaLnBrk="1" hangingPunct="1">
              <a:lnSpc>
                <a:spcPct val="80000"/>
              </a:lnSpc>
              <a:defRPr/>
            </a:pPr>
            <a:r>
              <a:rPr lang="en-US" i="1" dirty="0" smtClean="0">
                <a:cs typeface="+mn-cs"/>
              </a:rPr>
              <a:t>Soyuz </a:t>
            </a:r>
            <a:r>
              <a:rPr lang="en-US" i="1" dirty="0" smtClean="0">
                <a:cs typeface="+mn-cs"/>
              </a:rPr>
              <a:t>spacecraft</a:t>
            </a:r>
            <a:r>
              <a:rPr lang="ja-JP" altLang="en-US" i="1" dirty="0" smtClean="0">
                <a:latin typeface="Arial"/>
                <a:cs typeface="+mn-cs"/>
              </a:rPr>
              <a:t>’</a:t>
            </a:r>
            <a:r>
              <a:rPr lang="en-US" i="1" dirty="0" smtClean="0">
                <a:cs typeface="+mn-cs"/>
              </a:rPr>
              <a:t>s descent from the ISS on May 3</a:t>
            </a:r>
            <a:r>
              <a:rPr lang="en-US" i="1" baseline="30000" dirty="0" smtClean="0">
                <a:cs typeface="+mn-cs"/>
              </a:rPr>
              <a:t>rd</a:t>
            </a:r>
            <a:r>
              <a:rPr lang="en-US" i="1" dirty="0" smtClean="0">
                <a:cs typeface="+mn-cs"/>
              </a:rPr>
              <a:t> 2003</a:t>
            </a:r>
          </a:p>
          <a:p>
            <a:pPr marL="579438" lvl="1" indent="-234950" eaLnBrk="1" hangingPunct="1">
              <a:lnSpc>
                <a:spcPct val="80000"/>
              </a:lnSpc>
              <a:defRPr/>
            </a:pPr>
            <a:r>
              <a:rPr lang="en-US" dirty="0" smtClean="0"/>
              <a:t>Halfway back to Earth, for no apparent reason, the computer had suddenly begun searching for the ISS as if to dock with it.</a:t>
            </a:r>
          </a:p>
          <a:p>
            <a:pPr marL="230188" indent="-230188" eaLnBrk="1" hangingPunct="1">
              <a:lnSpc>
                <a:spcPct val="80000"/>
              </a:lnSpc>
              <a:defRPr/>
            </a:pPr>
            <a:r>
              <a:rPr lang="en-US" i="1" dirty="0" err="1" smtClean="0">
                <a:cs typeface="+mn-cs"/>
              </a:rPr>
              <a:t>Ariane</a:t>
            </a:r>
            <a:r>
              <a:rPr lang="en-US" i="1" dirty="0" smtClean="0">
                <a:cs typeface="+mn-cs"/>
              </a:rPr>
              <a:t> 5 Flight 501</a:t>
            </a:r>
            <a:r>
              <a:rPr lang="en-US" dirty="0" smtClean="0">
                <a:cs typeface="+mn-cs"/>
              </a:rPr>
              <a:t>: </a:t>
            </a:r>
          </a:p>
          <a:p>
            <a:pPr marL="579438" lvl="1" indent="-234950" eaLnBrk="1" hangingPunct="1">
              <a:lnSpc>
                <a:spcPct val="80000"/>
              </a:lnSpc>
              <a:defRPr/>
            </a:pPr>
            <a:r>
              <a:rPr lang="en-US" dirty="0" smtClean="0"/>
              <a:t>The space rocket was destroyed. Cause: poor specifications, usage testing, and exception handling.</a:t>
            </a:r>
          </a:p>
          <a:p>
            <a:pPr marL="230188" indent="-230188" eaLnBrk="1" hangingPunct="1">
              <a:lnSpc>
                <a:spcPct val="80000"/>
              </a:lnSpc>
              <a:defRPr/>
            </a:pPr>
            <a:r>
              <a:rPr lang="en-US" i="1" dirty="0" smtClean="0">
                <a:cs typeface="+mn-cs"/>
              </a:rPr>
              <a:t>Therac-25</a:t>
            </a:r>
            <a:r>
              <a:rPr lang="en-US" dirty="0" smtClean="0">
                <a:cs typeface="+mn-cs"/>
              </a:rPr>
              <a:t>: </a:t>
            </a:r>
          </a:p>
          <a:p>
            <a:pPr marL="579438" lvl="1" indent="-234950" eaLnBrk="1" hangingPunct="1">
              <a:lnSpc>
                <a:spcPct val="80000"/>
              </a:lnSpc>
              <a:defRPr/>
            </a:pPr>
            <a:r>
              <a:rPr lang="en-US" dirty="0" smtClean="0"/>
              <a:t>Radiation therapy and X-ray machine killed several patients. Cause: unanticipated, non-standard user inputs. </a:t>
            </a:r>
          </a:p>
          <a:p>
            <a:pPr marL="230188" indent="-230188" eaLnBrk="1" hangingPunct="1">
              <a:lnSpc>
                <a:spcPct val="80000"/>
              </a:lnSpc>
              <a:defRPr/>
            </a:pPr>
            <a:r>
              <a:rPr lang="en-US" i="1" dirty="0" smtClean="0">
                <a:cs typeface="+mn-cs"/>
              </a:rPr>
              <a:t>NASA mission to Mars </a:t>
            </a:r>
            <a:r>
              <a:rPr lang="en-US" dirty="0" smtClean="0">
                <a:cs typeface="+mn-cs"/>
              </a:rPr>
              <a:t>(Mars Climate Orbiter Spacecraft, 1999):</a:t>
            </a:r>
          </a:p>
          <a:p>
            <a:pPr marL="579438" lvl="1" indent="-234950" eaLnBrk="1" hangingPunct="1">
              <a:lnSpc>
                <a:spcPct val="80000"/>
              </a:lnSpc>
              <a:defRPr/>
            </a:pPr>
            <a:r>
              <a:rPr lang="en-US" dirty="0" smtClean="0"/>
              <a:t>Incorrect conversion from </a:t>
            </a:r>
            <a:r>
              <a:rPr lang="en-US" dirty="0" err="1" smtClean="0"/>
              <a:t>imperial</a:t>
            </a:r>
            <a:r>
              <a:rPr lang="en-US" dirty="0" err="1" smtClean="0">
                <a:sym typeface="Wingdings" charset="0"/>
              </a:rPr>
              <a:t>metric</a:t>
            </a:r>
            <a:r>
              <a:rPr lang="en-US" dirty="0" smtClean="0">
                <a:sym typeface="Wingdings" charset="0"/>
              </a:rPr>
              <a:t> leads to loss of Mars </a:t>
            </a:r>
            <a:r>
              <a:rPr lang="en-US" dirty="0" smtClean="0">
                <a:sym typeface="Wingdings" charset="0"/>
              </a:rPr>
              <a:t>satellite</a:t>
            </a:r>
          </a:p>
          <a:p>
            <a:pPr marL="230188" indent="-230188" eaLnBrk="1" hangingPunct="1">
              <a:lnSpc>
                <a:spcPct val="80000"/>
              </a:lnSpc>
              <a:spcBef>
                <a:spcPts val="2880"/>
              </a:spcBef>
              <a:buFontTx/>
              <a:buNone/>
              <a:defRPr/>
            </a:pPr>
            <a:r>
              <a:rPr lang="en-US" i="1" dirty="0" smtClean="0">
                <a:cs typeface="+mn-cs"/>
              </a:rPr>
              <a:t>US </a:t>
            </a:r>
            <a:r>
              <a:rPr lang="en-US" i="1" dirty="0" smtClean="0">
                <a:cs typeface="+mn-cs"/>
              </a:rPr>
              <a:t>study (1995):</a:t>
            </a:r>
            <a:r>
              <a:rPr lang="en-US" dirty="0" smtClean="0">
                <a:cs typeface="+mn-cs"/>
              </a:rPr>
              <a:t> </a:t>
            </a:r>
          </a:p>
          <a:p>
            <a:pPr marL="579438" lvl="1" indent="-234950" eaLnBrk="1" hangingPunct="1">
              <a:lnSpc>
                <a:spcPct val="80000"/>
              </a:lnSpc>
              <a:defRPr/>
            </a:pPr>
            <a:r>
              <a:rPr lang="en-US" dirty="0" smtClean="0"/>
              <a:t>81 billion US$ spend per year for failing software development projects</a:t>
            </a:r>
          </a:p>
          <a:p>
            <a:pPr marL="230188" indent="-230188" eaLnBrk="1" hangingPunct="1">
              <a:lnSpc>
                <a:spcPct val="80000"/>
              </a:lnSpc>
              <a:defRPr/>
            </a:pPr>
            <a:r>
              <a:rPr lang="en-US" dirty="0" smtClean="0">
                <a:cs typeface="+mn-cs"/>
              </a:rPr>
              <a:t>Despite many </a:t>
            </a:r>
            <a:r>
              <a:rPr lang="en-US" dirty="0" smtClean="0">
                <a:cs typeface="+mn-cs"/>
              </a:rPr>
              <a:t>success stories, there is much room for </a:t>
            </a:r>
            <a:r>
              <a:rPr lang="en-US" dirty="0" smtClean="0">
                <a:cs typeface="+mn-cs"/>
              </a:rPr>
              <a:t>improvement.</a:t>
            </a:r>
            <a:endParaRPr lang="en-US" dirty="0" smtClean="0">
              <a:cs typeface="+mn-cs"/>
              <a:sym typeface="Wingdings"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SYSC-3120 — Software Requirements Engineering</a:t>
            </a:r>
          </a:p>
        </p:txBody>
      </p:sp>
      <p:sp>
        <p:nvSpPr>
          <p:cNvPr id="5" name="Slide Number Placeholder 4"/>
          <p:cNvSpPr>
            <a:spLocks noGrp="1"/>
          </p:cNvSpPr>
          <p:nvPr>
            <p:ph type="sldNum" sz="quarter" idx="11"/>
          </p:nvPr>
        </p:nvSpPr>
        <p:spPr/>
        <p:txBody>
          <a:bodyPr/>
          <a:lstStyle/>
          <a:p>
            <a:pPr>
              <a:defRPr/>
            </a:pPr>
            <a:fld id="{3FFACD2E-2F03-3E4F-A676-5A6F6245719E}" type="slidenum">
              <a:rPr lang="en-US"/>
              <a:pPr>
                <a:defRPr/>
              </a:pPr>
              <a:t>14</a:t>
            </a:fld>
            <a:endParaRPr lang="en-US"/>
          </a:p>
        </p:txBody>
      </p:sp>
      <p:sp>
        <p:nvSpPr>
          <p:cNvPr id="97282" name="Rectangle 1026"/>
          <p:cNvSpPr>
            <a:spLocks noGrp="1" noChangeArrowheads="1"/>
          </p:cNvSpPr>
          <p:nvPr>
            <p:ph type="title"/>
          </p:nvPr>
        </p:nvSpPr>
        <p:spPr/>
        <p:txBody>
          <a:bodyPr/>
          <a:lstStyle/>
          <a:p>
            <a:pPr eaLnBrk="1" hangingPunct="1">
              <a:defRPr/>
            </a:pPr>
            <a:r>
              <a:rPr lang="en-US" smtClean="0">
                <a:cs typeface="+mj-cs"/>
              </a:rPr>
              <a:t>Software Engineering Preview</a:t>
            </a:r>
          </a:p>
        </p:txBody>
      </p:sp>
      <p:sp>
        <p:nvSpPr>
          <p:cNvPr id="97283" name="Rectangle 1027"/>
          <p:cNvSpPr>
            <a:spLocks noGrp="1" noChangeArrowheads="1"/>
          </p:cNvSpPr>
          <p:nvPr>
            <p:ph type="body" idx="1"/>
          </p:nvPr>
        </p:nvSpPr>
        <p:spPr/>
        <p:txBody>
          <a:bodyPr/>
          <a:lstStyle/>
          <a:p>
            <a:pPr eaLnBrk="1" hangingPunct="1">
              <a:lnSpc>
                <a:spcPct val="120000"/>
              </a:lnSpc>
              <a:defRPr/>
            </a:pPr>
            <a:r>
              <a:rPr lang="en-US" dirty="0" smtClean="0">
                <a:solidFill>
                  <a:schemeClr val="folHlink"/>
                </a:solidFill>
                <a:cs typeface="+mn-cs"/>
              </a:rPr>
              <a:t>Definitions</a:t>
            </a:r>
          </a:p>
          <a:p>
            <a:pPr eaLnBrk="1" hangingPunct="1">
              <a:lnSpc>
                <a:spcPct val="120000"/>
              </a:lnSpc>
              <a:defRPr/>
            </a:pPr>
            <a:r>
              <a:rPr lang="en-US" dirty="0" smtClean="0">
                <a:solidFill>
                  <a:schemeClr val="folHlink"/>
                </a:solidFill>
                <a:cs typeface="+mn-cs"/>
              </a:rPr>
              <a:t>Software Failures</a:t>
            </a:r>
          </a:p>
          <a:p>
            <a:pPr eaLnBrk="1" hangingPunct="1">
              <a:lnSpc>
                <a:spcPct val="120000"/>
              </a:lnSpc>
              <a:defRPr/>
            </a:pPr>
            <a:r>
              <a:rPr lang="en-US" dirty="0" smtClean="0">
                <a:cs typeface="+mn-cs"/>
              </a:rPr>
              <a:t>History and Context</a:t>
            </a:r>
          </a:p>
          <a:p>
            <a:pPr eaLnBrk="1" hangingPunct="1">
              <a:lnSpc>
                <a:spcPct val="120000"/>
              </a:lnSpc>
              <a:defRPr/>
            </a:pPr>
            <a:r>
              <a:rPr lang="en-US" dirty="0" smtClean="0">
                <a:solidFill>
                  <a:schemeClr val="folHlink"/>
                </a:solidFill>
                <a:cs typeface="+mn-cs"/>
              </a:rPr>
              <a:t>Software Development Myths</a:t>
            </a:r>
          </a:p>
          <a:p>
            <a:pPr eaLnBrk="1" hangingPunct="1">
              <a:lnSpc>
                <a:spcPct val="120000"/>
              </a:lnSpc>
              <a:defRPr/>
            </a:pPr>
            <a:r>
              <a:rPr lang="en-US" dirty="0" smtClean="0">
                <a:solidFill>
                  <a:schemeClr val="folHlink"/>
                </a:solidFill>
                <a:cs typeface="+mn-cs"/>
              </a:rPr>
              <a:t>Principles</a:t>
            </a:r>
          </a:p>
          <a:p>
            <a:pPr eaLnBrk="1" hangingPunct="1">
              <a:lnSpc>
                <a:spcPct val="120000"/>
              </a:lnSpc>
              <a:defRPr/>
            </a:pPr>
            <a:r>
              <a:rPr lang="en-US" dirty="0" smtClean="0">
                <a:solidFill>
                  <a:schemeClr val="folHlink"/>
                </a:solidFill>
                <a:cs typeface="+mn-cs"/>
              </a:rPr>
              <a:t>Software Development Processes</a:t>
            </a:r>
          </a:p>
          <a:p>
            <a:pPr eaLnBrk="1" hangingPunct="1">
              <a:lnSpc>
                <a:spcPct val="120000"/>
              </a:lnSpc>
              <a:defRPr/>
            </a:pPr>
            <a:r>
              <a:rPr lang="en-US" dirty="0" smtClean="0">
                <a:solidFill>
                  <a:schemeClr val="folHlink"/>
                </a:solidFill>
                <a:cs typeface="+mn-cs"/>
              </a:rPr>
              <a:t>Software Development Tools</a:t>
            </a:r>
          </a:p>
          <a:p>
            <a:pPr eaLnBrk="1" hangingPunct="1">
              <a:lnSpc>
                <a:spcPct val="120000"/>
              </a:lnSpc>
              <a:defRPr/>
            </a:pPr>
            <a:r>
              <a:rPr lang="en-US" dirty="0" smtClean="0">
                <a:solidFill>
                  <a:schemeClr val="folHlink"/>
                </a:solidFill>
                <a:cs typeface="+mn-cs"/>
              </a:rPr>
              <a:t>Summary</a:t>
            </a:r>
          </a:p>
          <a:p>
            <a:pPr eaLnBrk="1" hangingPunct="1">
              <a:lnSpc>
                <a:spcPct val="120000"/>
              </a:lnSpc>
              <a:defRPr/>
            </a:pPr>
            <a:endParaRPr lang="en-US" dirty="0" smtClean="0">
              <a:solidFill>
                <a:schemeClr val="folHlink"/>
              </a:solidFill>
              <a:cs typeface="+mn-cs"/>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SYSC-3120 — Software Requirements Engineering</a:t>
            </a:r>
          </a:p>
        </p:txBody>
      </p:sp>
      <p:sp>
        <p:nvSpPr>
          <p:cNvPr id="5" name="Slide Number Placeholder 4"/>
          <p:cNvSpPr>
            <a:spLocks noGrp="1"/>
          </p:cNvSpPr>
          <p:nvPr>
            <p:ph type="sldNum" sz="quarter" idx="11"/>
          </p:nvPr>
        </p:nvSpPr>
        <p:spPr/>
        <p:txBody>
          <a:bodyPr/>
          <a:lstStyle/>
          <a:p>
            <a:pPr>
              <a:defRPr/>
            </a:pPr>
            <a:fld id="{8D0B78D8-A859-D642-97DD-5758845FA1AE}" type="slidenum">
              <a:rPr lang="en-US"/>
              <a:pPr>
                <a:defRPr/>
              </a:pPr>
              <a:t>15</a:t>
            </a:fld>
            <a:endParaRPr lang="en-US"/>
          </a:p>
        </p:txBody>
      </p:sp>
      <p:sp>
        <p:nvSpPr>
          <p:cNvPr id="119810" name="Rectangle 1026"/>
          <p:cNvSpPr>
            <a:spLocks noGrp="1" noChangeArrowheads="1"/>
          </p:cNvSpPr>
          <p:nvPr>
            <p:ph type="title"/>
          </p:nvPr>
        </p:nvSpPr>
        <p:spPr>
          <a:xfrm>
            <a:off x="685800" y="381000"/>
            <a:ext cx="7772400" cy="609600"/>
          </a:xfrm>
        </p:spPr>
        <p:txBody>
          <a:bodyPr/>
          <a:lstStyle/>
          <a:p>
            <a:pPr eaLnBrk="1" hangingPunct="1">
              <a:defRPr/>
            </a:pPr>
            <a:r>
              <a:rPr lang="en-US" smtClean="0">
                <a:cs typeface="+mj-cs"/>
              </a:rPr>
              <a:t>Historical perspective of SW Engineering</a:t>
            </a:r>
          </a:p>
        </p:txBody>
      </p:sp>
      <p:sp>
        <p:nvSpPr>
          <p:cNvPr id="119811" name="Rectangle 1027"/>
          <p:cNvSpPr>
            <a:spLocks noGrp="1" noChangeArrowheads="1"/>
          </p:cNvSpPr>
          <p:nvPr>
            <p:ph type="body" idx="1"/>
          </p:nvPr>
        </p:nvSpPr>
        <p:spPr/>
        <p:txBody>
          <a:bodyPr/>
          <a:lstStyle/>
          <a:p>
            <a:pPr marL="233363" indent="-233363" eaLnBrk="1" hangingPunct="1">
              <a:defRPr/>
            </a:pPr>
            <a:r>
              <a:rPr lang="en-US" dirty="0" smtClean="0">
                <a:cs typeface="+mn-cs"/>
              </a:rPr>
              <a:t>Read the opening sentence in your </a:t>
            </a:r>
            <a:r>
              <a:rPr lang="en-US" dirty="0" smtClean="0">
                <a:cs typeface="+mn-cs"/>
              </a:rPr>
              <a:t>textbook </a:t>
            </a:r>
            <a:r>
              <a:rPr lang="en-US" dirty="0" smtClean="0">
                <a:cs typeface="+mn-cs"/>
              </a:rPr>
              <a:t>[</a:t>
            </a:r>
            <a:r>
              <a:rPr lang="en-US" dirty="0" err="1" smtClean="0">
                <a:cs typeface="+mn-cs"/>
              </a:rPr>
              <a:t>Dutoit</a:t>
            </a:r>
            <a:r>
              <a:rPr lang="en-US" dirty="0" smtClean="0">
                <a:cs typeface="+mn-cs"/>
              </a:rPr>
              <a:t>]</a:t>
            </a:r>
          </a:p>
          <a:p>
            <a:pPr marL="568325" lvl="1" indent="-220663" eaLnBrk="1" hangingPunct="1">
              <a:defRPr/>
            </a:pPr>
            <a:r>
              <a:rPr lang="en-US" dirty="0" smtClean="0"/>
              <a:t> The term software engineering was coined in 1968 as a response to the </a:t>
            </a:r>
            <a:r>
              <a:rPr lang="en-US" dirty="0" smtClean="0">
                <a:solidFill>
                  <a:srgbClr val="FF3300"/>
                </a:solidFill>
              </a:rPr>
              <a:t>desolate</a:t>
            </a:r>
            <a:r>
              <a:rPr lang="en-US" dirty="0" smtClean="0"/>
              <a:t> state of the </a:t>
            </a:r>
            <a:r>
              <a:rPr lang="en-US" dirty="0" smtClean="0">
                <a:solidFill>
                  <a:srgbClr val="FF3300"/>
                </a:solidFill>
              </a:rPr>
              <a:t>art</a:t>
            </a:r>
            <a:r>
              <a:rPr lang="en-US" dirty="0" smtClean="0"/>
              <a:t> of </a:t>
            </a:r>
            <a:r>
              <a:rPr lang="en-US" dirty="0" smtClean="0"/>
              <a:t>developing </a:t>
            </a:r>
            <a:r>
              <a:rPr lang="en-US" dirty="0" smtClean="0"/>
              <a:t>quality software on time and within budget. …. More often that not, the moon was promised, lunar rover built and a pair of square wheels delivered.</a:t>
            </a:r>
          </a:p>
          <a:p>
            <a:pPr marL="568325" lvl="1" indent="-220663" eaLnBrk="1" hangingPunct="1">
              <a:defRPr/>
            </a:pPr>
            <a:endParaRPr lang="en-US" dirty="0" smtClean="0"/>
          </a:p>
          <a:p>
            <a:pPr marL="233363" indent="-233363" eaLnBrk="1" hangingPunct="1">
              <a:defRPr/>
            </a:pPr>
            <a:r>
              <a:rPr lang="en-US" dirty="0" smtClean="0">
                <a:cs typeface="+mn-cs"/>
              </a:rPr>
              <a:t>[</a:t>
            </a:r>
            <a:r>
              <a:rPr lang="en-US" dirty="0" err="1" smtClean="0">
                <a:cs typeface="+mn-cs"/>
              </a:rPr>
              <a:t>Braude</a:t>
            </a:r>
            <a:r>
              <a:rPr lang="en-US" dirty="0" smtClean="0">
                <a:cs typeface="+mn-cs"/>
              </a:rPr>
              <a:t>] The production of automobiles was revolutionized by Henry Ford</a:t>
            </a:r>
            <a:r>
              <a:rPr lang="ja-JP" altLang="en-US" smtClean="0">
                <a:latin typeface="Arial"/>
                <a:cs typeface="+mn-cs"/>
              </a:rPr>
              <a:t>’</a:t>
            </a:r>
            <a:r>
              <a:rPr lang="en-US" dirty="0" smtClean="0">
                <a:cs typeface="+mn-cs"/>
              </a:rPr>
              <a:t>s observation that parts could be standardized, so that cars of a given model could use any instance of each required part.  The reduction in cost … made automobiles more affordable</a:t>
            </a:r>
          </a:p>
          <a:p>
            <a:pPr marL="568325" lvl="1" indent="-220663" eaLnBrk="1" hangingPunct="1">
              <a:defRPr/>
            </a:pPr>
            <a:r>
              <a:rPr lang="en-US" dirty="0" smtClean="0"/>
              <a:t>We now expect to reuse ideas, architectures, designs or code from one application to build others. …</a:t>
            </a:r>
          </a:p>
          <a:p>
            <a:pPr marL="568325" lvl="1" indent="-220663" eaLnBrk="1" hangingPunct="1">
              <a:defRPr/>
            </a:pPr>
            <a:r>
              <a:rPr lang="en-US" dirty="0" smtClean="0"/>
              <a:t>Only modular applications have potentially reusable parts.</a:t>
            </a:r>
          </a:p>
          <a:p>
            <a:pPr marL="568325" lvl="1" indent="-220663" eaLnBrk="1" hangingPunct="1">
              <a:defRPr/>
            </a:pPr>
            <a:r>
              <a:rPr lang="en-US" dirty="0" smtClean="0"/>
              <a:t>Reusability of developer </a:t>
            </a:r>
            <a:r>
              <a:rPr lang="en-US" dirty="0" smtClean="0"/>
              <a:t>knowledge.</a:t>
            </a:r>
            <a:endParaRPr lang="en-US" dirty="0" smtClean="0"/>
          </a:p>
          <a:p>
            <a:pPr marL="233363" indent="-233363" eaLnBrk="1" hangingPunct="1">
              <a:defRPr/>
            </a:pPr>
            <a:endParaRPr lang="en-US" sz="1800" dirty="0" smtClean="0">
              <a:cs typeface="+mn-cs"/>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Footer Placeholder 2"/>
          <p:cNvSpPr>
            <a:spLocks noGrp="1"/>
          </p:cNvSpPr>
          <p:nvPr>
            <p:ph type="ftr" sz="quarter" idx="10"/>
          </p:nvPr>
        </p:nvSpPr>
        <p:spPr/>
        <p:txBody>
          <a:bodyPr/>
          <a:lstStyle/>
          <a:p>
            <a:pPr>
              <a:defRPr/>
            </a:pPr>
            <a:r>
              <a:rPr lang="en-US"/>
              <a:t>SYSC-3120 — Software Requirements Engineering</a:t>
            </a:r>
          </a:p>
        </p:txBody>
      </p:sp>
      <p:sp>
        <p:nvSpPr>
          <p:cNvPr id="22" name="Slide Number Placeholder 3"/>
          <p:cNvSpPr>
            <a:spLocks noGrp="1"/>
          </p:cNvSpPr>
          <p:nvPr>
            <p:ph type="sldNum" sz="quarter" idx="11"/>
          </p:nvPr>
        </p:nvSpPr>
        <p:spPr/>
        <p:txBody>
          <a:bodyPr/>
          <a:lstStyle/>
          <a:p>
            <a:pPr>
              <a:defRPr/>
            </a:pPr>
            <a:fld id="{A577EE3B-B5F6-5B4F-BFFB-616622ABA9F3}" type="slidenum">
              <a:rPr lang="en-US"/>
              <a:pPr>
                <a:defRPr/>
              </a:pPr>
              <a:t>16</a:t>
            </a:fld>
            <a:endParaRPr lang="en-US"/>
          </a:p>
        </p:txBody>
      </p:sp>
      <p:sp>
        <p:nvSpPr>
          <p:cNvPr id="110594" name="Rectangle 1026"/>
          <p:cNvSpPr>
            <a:spLocks noGrp="1" noChangeArrowheads="1"/>
          </p:cNvSpPr>
          <p:nvPr>
            <p:ph type="title"/>
          </p:nvPr>
        </p:nvSpPr>
        <p:spPr/>
        <p:txBody>
          <a:bodyPr/>
          <a:lstStyle/>
          <a:p>
            <a:pPr eaLnBrk="1" hangingPunct="1">
              <a:defRPr/>
            </a:pPr>
            <a:r>
              <a:rPr lang="en-US" sz="2400" dirty="0"/>
              <a:t>Relationships with other </a:t>
            </a:r>
            <a:r>
              <a:rPr lang="en-US" sz="2400" dirty="0" smtClean="0"/>
              <a:t>Disciplines</a:t>
            </a:r>
            <a:endParaRPr lang="en-US" sz="2400" dirty="0" smtClean="0">
              <a:solidFill>
                <a:schemeClr val="tx1"/>
              </a:solidFill>
              <a:cs typeface="+mj-cs"/>
            </a:endParaRPr>
          </a:p>
        </p:txBody>
      </p:sp>
      <p:grpSp>
        <p:nvGrpSpPr>
          <p:cNvPr id="47108" name="Group 1045"/>
          <p:cNvGrpSpPr>
            <a:grpSpLocks/>
          </p:cNvGrpSpPr>
          <p:nvPr/>
        </p:nvGrpSpPr>
        <p:grpSpPr bwMode="auto">
          <a:xfrm>
            <a:off x="1524000" y="1295400"/>
            <a:ext cx="6858000" cy="4343400"/>
            <a:chOff x="240" y="816"/>
            <a:chExt cx="4320" cy="2736"/>
          </a:xfrm>
        </p:grpSpPr>
        <p:grpSp>
          <p:nvGrpSpPr>
            <p:cNvPr id="47113" name="Group 1035"/>
            <p:cNvGrpSpPr>
              <a:grpSpLocks/>
            </p:cNvGrpSpPr>
            <p:nvPr/>
          </p:nvGrpSpPr>
          <p:grpSpPr bwMode="auto">
            <a:xfrm>
              <a:off x="624" y="1536"/>
              <a:ext cx="1968" cy="384"/>
              <a:chOff x="624" y="1440"/>
              <a:chExt cx="1968" cy="384"/>
            </a:xfrm>
          </p:grpSpPr>
          <p:sp>
            <p:nvSpPr>
              <p:cNvPr id="110596" name="AutoShape 1028"/>
              <p:cNvSpPr>
                <a:spLocks noChangeArrowheads="1"/>
              </p:cNvSpPr>
              <p:nvPr/>
            </p:nvSpPr>
            <p:spPr bwMode="auto">
              <a:xfrm>
                <a:off x="624" y="1440"/>
                <a:ext cx="768" cy="384"/>
              </a:xfrm>
              <a:prstGeom prst="hexagon">
                <a:avLst>
                  <a:gd name="adj" fmla="val 50000"/>
                  <a:gd name="vf" fmla="val 115470"/>
                </a:avLst>
              </a:prstGeom>
              <a:noFill/>
              <a:ln w="12700">
                <a:solidFill>
                  <a:schemeClr val="tx1"/>
                </a:solidFill>
                <a:miter lim="800000"/>
                <a:headEnd type="none" w="sm" len="sm"/>
                <a:tailEnd type="none" w="sm" len="sm"/>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r>
                  <a:rPr lang="en-US" sz="2000">
                    <a:latin typeface="Times New Roman" charset="0"/>
                    <a:cs typeface="+mn-cs"/>
                  </a:rPr>
                  <a:t>Theories</a:t>
                </a:r>
              </a:p>
            </p:txBody>
          </p:sp>
          <p:sp>
            <p:nvSpPr>
              <p:cNvPr id="110597" name="AutoShape 1029"/>
              <p:cNvSpPr>
                <a:spLocks noChangeArrowheads="1"/>
              </p:cNvSpPr>
              <p:nvPr/>
            </p:nvSpPr>
            <p:spPr bwMode="auto">
              <a:xfrm>
                <a:off x="1488" y="1440"/>
                <a:ext cx="1104" cy="384"/>
              </a:xfrm>
              <a:prstGeom prst="hexagon">
                <a:avLst>
                  <a:gd name="adj" fmla="val 71875"/>
                  <a:gd name="vf" fmla="val 115470"/>
                </a:avLst>
              </a:prstGeom>
              <a:noFill/>
              <a:ln w="12700">
                <a:solidFill>
                  <a:schemeClr val="tx1"/>
                </a:solidFill>
                <a:miter lim="800000"/>
                <a:headEnd type="none" w="sm" len="sm"/>
                <a:tailEnd type="none" w="sm" len="sm"/>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r>
                  <a:rPr lang="en-US" sz="2000">
                    <a:latin typeface="Times New Roman" charset="0"/>
                    <a:cs typeface="+mn-cs"/>
                  </a:rPr>
                  <a:t>Technologies</a:t>
                </a:r>
              </a:p>
            </p:txBody>
          </p:sp>
        </p:grpSp>
        <p:sp>
          <p:nvSpPr>
            <p:cNvPr id="110598" name="AutoShape 1030"/>
            <p:cNvSpPr>
              <a:spLocks noChangeArrowheads="1"/>
            </p:cNvSpPr>
            <p:nvPr/>
          </p:nvSpPr>
          <p:spPr bwMode="auto">
            <a:xfrm>
              <a:off x="3120" y="1536"/>
              <a:ext cx="666" cy="384"/>
            </a:xfrm>
            <a:prstGeom prst="hexagon">
              <a:avLst>
                <a:gd name="adj" fmla="val 43359"/>
                <a:gd name="vf" fmla="val 115470"/>
              </a:avLst>
            </a:prstGeom>
            <a:noFill/>
            <a:ln w="12700">
              <a:solidFill>
                <a:schemeClr val="tx1"/>
              </a:solidFill>
              <a:miter lim="800000"/>
              <a:headEnd type="none" w="sm" len="sm"/>
              <a:tailEnd type="none" w="sm" len="sm"/>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r>
                <a:rPr lang="en-US" sz="2000">
                  <a:latin typeface="Times New Roman" charset="0"/>
                  <a:cs typeface="+mn-cs"/>
                </a:rPr>
                <a:t>Problem</a:t>
              </a:r>
            </a:p>
          </p:txBody>
        </p:sp>
        <p:sp>
          <p:nvSpPr>
            <p:cNvPr id="110599" name="Rectangle 1031"/>
            <p:cNvSpPr>
              <a:spLocks noChangeArrowheads="1"/>
            </p:cNvSpPr>
            <p:nvPr/>
          </p:nvSpPr>
          <p:spPr bwMode="auto">
            <a:xfrm>
              <a:off x="816" y="816"/>
              <a:ext cx="1392" cy="288"/>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r>
                <a:rPr lang="en-US" sz="2000">
                  <a:latin typeface="Times New Roman" charset="0"/>
                  <a:cs typeface="+mn-cs"/>
                </a:rPr>
                <a:t>Computer Science</a:t>
              </a:r>
            </a:p>
          </p:txBody>
        </p:sp>
        <p:sp>
          <p:nvSpPr>
            <p:cNvPr id="110600" name="Rectangle 1032"/>
            <p:cNvSpPr>
              <a:spLocks noChangeArrowheads="1"/>
            </p:cNvSpPr>
            <p:nvPr/>
          </p:nvSpPr>
          <p:spPr bwMode="auto">
            <a:xfrm>
              <a:off x="2400" y="816"/>
              <a:ext cx="2160" cy="288"/>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r>
                <a:rPr lang="en-US" sz="2000" dirty="0">
                  <a:latin typeface="Times New Roman" charset="0"/>
                  <a:cs typeface="+mn-cs"/>
                </a:rPr>
                <a:t>Customer / System Engineering</a:t>
              </a:r>
            </a:p>
          </p:txBody>
        </p:sp>
        <p:sp>
          <p:nvSpPr>
            <p:cNvPr id="110601" name="Rectangle 1033"/>
            <p:cNvSpPr>
              <a:spLocks noChangeArrowheads="1"/>
            </p:cNvSpPr>
            <p:nvPr/>
          </p:nvSpPr>
          <p:spPr bwMode="auto">
            <a:xfrm>
              <a:off x="1440" y="2352"/>
              <a:ext cx="2064" cy="288"/>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r>
                <a:rPr lang="en-US" sz="2000">
                  <a:latin typeface="Times New Roman" charset="0"/>
                  <a:cs typeface="+mn-cs"/>
                </a:rPr>
                <a:t>Software Engineering</a:t>
              </a:r>
            </a:p>
          </p:txBody>
        </p:sp>
        <p:sp>
          <p:nvSpPr>
            <p:cNvPr id="110602" name="AutoShape 1034"/>
            <p:cNvSpPr>
              <a:spLocks noChangeArrowheads="1"/>
            </p:cNvSpPr>
            <p:nvPr/>
          </p:nvSpPr>
          <p:spPr bwMode="auto">
            <a:xfrm>
              <a:off x="2358" y="3024"/>
              <a:ext cx="2106" cy="480"/>
            </a:xfrm>
            <a:prstGeom prst="hexagon">
              <a:avLst>
                <a:gd name="adj" fmla="val 91406"/>
                <a:gd name="vf" fmla="val 115470"/>
              </a:avLst>
            </a:prstGeom>
            <a:noFill/>
            <a:ln w="12700">
              <a:solidFill>
                <a:schemeClr val="tx1"/>
              </a:solidFill>
              <a:miter lim="800000"/>
              <a:headEnd type="none" w="sm" len="sm"/>
              <a:tailEnd type="none" w="sm" len="sm"/>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r>
                <a:rPr lang="en-US" sz="2000">
                  <a:latin typeface="Times New Roman" charset="0"/>
                  <a:cs typeface="+mn-cs"/>
                </a:rPr>
                <a:t>Tools and Techniques </a:t>
              </a:r>
              <a:br>
                <a:rPr lang="en-US" sz="2000">
                  <a:latin typeface="Times New Roman" charset="0"/>
                  <a:cs typeface="+mn-cs"/>
                </a:rPr>
              </a:br>
              <a:r>
                <a:rPr lang="en-US" sz="2000">
                  <a:latin typeface="Times New Roman" charset="0"/>
                  <a:cs typeface="+mn-cs"/>
                </a:rPr>
                <a:t>to Solve the Problem</a:t>
              </a:r>
            </a:p>
          </p:txBody>
        </p:sp>
        <p:sp>
          <p:nvSpPr>
            <p:cNvPr id="110604" name="Rectangle 1036"/>
            <p:cNvSpPr>
              <a:spLocks noChangeArrowheads="1"/>
            </p:cNvSpPr>
            <p:nvPr/>
          </p:nvSpPr>
          <p:spPr bwMode="auto">
            <a:xfrm>
              <a:off x="240" y="2928"/>
              <a:ext cx="1728" cy="624"/>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marL="171450" indent="-171450">
                <a:buFontTx/>
                <a:buChar char="•"/>
                <a:defRPr/>
              </a:pPr>
              <a:r>
                <a:rPr lang="en-US" sz="2000">
                  <a:latin typeface="Times New Roman" charset="0"/>
                  <a:cs typeface="+mn-cs"/>
                </a:rPr>
                <a:t>Management Science</a:t>
              </a:r>
            </a:p>
            <a:p>
              <a:pPr marL="171450" indent="-171450">
                <a:buFontTx/>
                <a:buChar char="•"/>
                <a:defRPr/>
              </a:pPr>
              <a:r>
                <a:rPr lang="en-US" sz="2000">
                  <a:latin typeface="Times New Roman" charset="0"/>
                  <a:cs typeface="+mn-cs"/>
                </a:rPr>
                <a:t>Quantitative Methods</a:t>
              </a:r>
            </a:p>
            <a:p>
              <a:pPr marL="171450" indent="-171450">
                <a:buFontTx/>
                <a:buChar char="•"/>
                <a:defRPr/>
              </a:pPr>
              <a:r>
                <a:rPr lang="en-US" sz="2000">
                  <a:latin typeface="Times New Roman" charset="0"/>
                  <a:cs typeface="+mn-cs"/>
                </a:rPr>
                <a:t>…</a:t>
              </a:r>
            </a:p>
          </p:txBody>
        </p:sp>
        <p:sp>
          <p:nvSpPr>
            <p:cNvPr id="110605" name="AutoShape 1037"/>
            <p:cNvSpPr>
              <a:spLocks noChangeArrowheads="1"/>
            </p:cNvSpPr>
            <p:nvPr/>
          </p:nvSpPr>
          <p:spPr bwMode="auto">
            <a:xfrm>
              <a:off x="864" y="1152"/>
              <a:ext cx="306" cy="336"/>
            </a:xfrm>
            <a:prstGeom prst="downArrow">
              <a:avLst>
                <a:gd name="adj1" fmla="val 41833"/>
                <a:gd name="adj2" fmla="val 54902"/>
              </a:avLst>
            </a:prstGeom>
            <a:solidFill>
              <a:schemeClr val="bg2"/>
            </a:solidFill>
            <a:ln w="12700">
              <a:solidFill>
                <a:schemeClr val="tx1"/>
              </a:solidFill>
              <a:miter lim="800000"/>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10606" name="AutoShape 1038"/>
            <p:cNvSpPr>
              <a:spLocks noChangeArrowheads="1"/>
            </p:cNvSpPr>
            <p:nvPr/>
          </p:nvSpPr>
          <p:spPr bwMode="auto">
            <a:xfrm>
              <a:off x="1824" y="1152"/>
              <a:ext cx="306" cy="336"/>
            </a:xfrm>
            <a:prstGeom prst="downArrow">
              <a:avLst>
                <a:gd name="adj1" fmla="val 41833"/>
                <a:gd name="adj2" fmla="val 54902"/>
              </a:avLst>
            </a:prstGeom>
            <a:solidFill>
              <a:schemeClr val="bg2"/>
            </a:solidFill>
            <a:ln w="12700">
              <a:solidFill>
                <a:schemeClr val="tx1"/>
              </a:solidFill>
              <a:miter lim="800000"/>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10607" name="AutoShape 1039"/>
            <p:cNvSpPr>
              <a:spLocks noChangeArrowheads="1"/>
            </p:cNvSpPr>
            <p:nvPr/>
          </p:nvSpPr>
          <p:spPr bwMode="auto">
            <a:xfrm>
              <a:off x="3312" y="1152"/>
              <a:ext cx="306" cy="336"/>
            </a:xfrm>
            <a:prstGeom prst="downArrow">
              <a:avLst>
                <a:gd name="adj1" fmla="val 41833"/>
                <a:gd name="adj2" fmla="val 54902"/>
              </a:avLst>
            </a:prstGeom>
            <a:solidFill>
              <a:schemeClr val="bg2"/>
            </a:solidFill>
            <a:ln w="12700">
              <a:solidFill>
                <a:schemeClr val="tx1"/>
              </a:solidFill>
              <a:miter lim="800000"/>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10608" name="AutoShape 1040"/>
            <p:cNvSpPr>
              <a:spLocks noChangeArrowheads="1"/>
            </p:cNvSpPr>
            <p:nvPr/>
          </p:nvSpPr>
          <p:spPr bwMode="auto">
            <a:xfrm rot="-1381397">
              <a:off x="3024" y="2688"/>
              <a:ext cx="306" cy="336"/>
            </a:xfrm>
            <a:prstGeom prst="downArrow">
              <a:avLst>
                <a:gd name="adj1" fmla="val 41833"/>
                <a:gd name="adj2" fmla="val 54902"/>
              </a:avLst>
            </a:prstGeom>
            <a:solidFill>
              <a:schemeClr val="bg2"/>
            </a:solidFill>
            <a:ln w="12700">
              <a:solidFill>
                <a:schemeClr val="tx1"/>
              </a:solidFill>
              <a:miter lim="800000"/>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10609" name="AutoShape 1041"/>
            <p:cNvSpPr>
              <a:spLocks noChangeArrowheads="1"/>
            </p:cNvSpPr>
            <p:nvPr/>
          </p:nvSpPr>
          <p:spPr bwMode="auto">
            <a:xfrm rot="1530027">
              <a:off x="3216" y="1968"/>
              <a:ext cx="306" cy="336"/>
            </a:xfrm>
            <a:prstGeom prst="downArrow">
              <a:avLst>
                <a:gd name="adj1" fmla="val 41833"/>
                <a:gd name="adj2" fmla="val 54902"/>
              </a:avLst>
            </a:prstGeom>
            <a:solidFill>
              <a:schemeClr val="bg2"/>
            </a:solidFill>
            <a:ln w="12700">
              <a:solidFill>
                <a:schemeClr val="tx1"/>
              </a:solidFill>
              <a:miter lim="800000"/>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10610" name="AutoShape 1042"/>
            <p:cNvSpPr>
              <a:spLocks noChangeArrowheads="1"/>
            </p:cNvSpPr>
            <p:nvPr/>
          </p:nvSpPr>
          <p:spPr bwMode="auto">
            <a:xfrm>
              <a:off x="1824" y="1968"/>
              <a:ext cx="306" cy="336"/>
            </a:xfrm>
            <a:prstGeom prst="downArrow">
              <a:avLst>
                <a:gd name="adj1" fmla="val 41833"/>
                <a:gd name="adj2" fmla="val 54902"/>
              </a:avLst>
            </a:prstGeom>
            <a:solidFill>
              <a:schemeClr val="bg2"/>
            </a:solidFill>
            <a:ln w="12700">
              <a:solidFill>
                <a:schemeClr val="tx1"/>
              </a:solidFill>
              <a:miter lim="800000"/>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10611" name="AutoShape 1043"/>
            <p:cNvSpPr>
              <a:spLocks noChangeArrowheads="1"/>
            </p:cNvSpPr>
            <p:nvPr/>
          </p:nvSpPr>
          <p:spPr bwMode="auto">
            <a:xfrm rot="-2265325">
              <a:off x="1008" y="1968"/>
              <a:ext cx="306" cy="336"/>
            </a:xfrm>
            <a:prstGeom prst="downArrow">
              <a:avLst>
                <a:gd name="adj1" fmla="val 41833"/>
                <a:gd name="adj2" fmla="val 54902"/>
              </a:avLst>
            </a:prstGeom>
            <a:solidFill>
              <a:schemeClr val="bg2"/>
            </a:solidFill>
            <a:ln w="12700">
              <a:solidFill>
                <a:schemeClr val="tx1"/>
              </a:solidFill>
              <a:miter lim="800000"/>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10612" name="AutoShape 1044"/>
            <p:cNvSpPr>
              <a:spLocks noChangeArrowheads="1"/>
            </p:cNvSpPr>
            <p:nvPr/>
          </p:nvSpPr>
          <p:spPr bwMode="auto">
            <a:xfrm rot="-7913393">
              <a:off x="1071" y="2544"/>
              <a:ext cx="306" cy="336"/>
            </a:xfrm>
            <a:prstGeom prst="downArrow">
              <a:avLst>
                <a:gd name="adj1" fmla="val 41833"/>
                <a:gd name="adj2" fmla="val 54902"/>
              </a:avLst>
            </a:prstGeom>
            <a:solidFill>
              <a:schemeClr val="bg2"/>
            </a:solidFill>
            <a:ln w="12700">
              <a:solidFill>
                <a:schemeClr val="tx1"/>
              </a:solidFill>
              <a:miter lim="800000"/>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sp>
        <p:nvSpPr>
          <p:cNvPr id="2" name="Rectangle 1"/>
          <p:cNvSpPr/>
          <p:nvPr/>
        </p:nvSpPr>
        <p:spPr>
          <a:xfrm>
            <a:off x="6324600" y="5715000"/>
            <a:ext cx="2443163" cy="338138"/>
          </a:xfrm>
          <a:prstGeom prst="rect">
            <a:avLst/>
          </a:prstGeom>
        </p:spPr>
        <p:txBody>
          <a:bodyPr wrap="none">
            <a:spAutoFit/>
          </a:bodyPr>
          <a:lstStyle/>
          <a:p>
            <a:pPr>
              <a:defRPr/>
            </a:pPr>
            <a:r>
              <a:rPr lang="en-US" sz="1600" dirty="0" err="1">
                <a:latin typeface="+mn-lt"/>
              </a:rPr>
              <a:t>Pfleeger</a:t>
            </a:r>
            <a:r>
              <a:rPr lang="en-US" sz="1600" dirty="0">
                <a:latin typeface="+mn-lt"/>
              </a:rPr>
              <a:t>, 1998 (adapted)</a:t>
            </a:r>
          </a:p>
        </p:txBody>
      </p:sp>
      <p:sp>
        <p:nvSpPr>
          <p:cNvPr id="4" name="Rounded Rectangular Callout 3"/>
          <p:cNvSpPr>
            <a:spLocks noChangeArrowheads="1"/>
          </p:cNvSpPr>
          <p:nvPr/>
        </p:nvSpPr>
        <p:spPr bwMode="auto">
          <a:xfrm>
            <a:off x="25400" y="3352800"/>
            <a:ext cx="2362200" cy="1066800"/>
          </a:xfrm>
          <a:prstGeom prst="wedgeRoundRectCallout">
            <a:avLst>
              <a:gd name="adj1" fmla="val 49671"/>
              <a:gd name="adj2" fmla="val 83926"/>
              <a:gd name="adj3" fmla="val 16667"/>
            </a:avLst>
          </a:prstGeom>
          <a:noFill/>
          <a:ln w="12700">
            <a:solidFill>
              <a:schemeClr val="tx1"/>
            </a:solidFill>
            <a:round/>
            <a:headEnd type="none" w="sm" len="sm"/>
            <a:tailEnd type="none" w="sm" len="sm"/>
          </a:ln>
          <a:extLst>
            <a:ext uri="{909E8E84-426E-40dd-AFC4-6F175D3DCCD1}">
              <a14:hiddenFill xmlns="" xmlns:a14="http://schemas.microsoft.com/office/drawing/2010/main">
                <a:solidFill>
                  <a:srgbClr val="FFFFFF"/>
                </a:solidFill>
              </a14:hiddenFill>
            </a:ext>
          </a:extLst>
        </p:spPr>
        <p:txBody>
          <a:bodyPr lIns="36000" tIns="36000" rIns="36000" bIns="36000"/>
          <a:lstStyle/>
          <a:p>
            <a:r>
              <a:rPr lang="en-US" sz="1400"/>
              <a:t>Management science</a:t>
            </a:r>
          </a:p>
          <a:p>
            <a:pPr marL="177800" lvl="1"/>
            <a:r>
              <a:rPr lang="en-US" sz="1200"/>
              <a:t>Project scheduling, resource planning, people management, project tracking, technology assessment</a:t>
            </a:r>
          </a:p>
        </p:txBody>
      </p:sp>
      <p:sp>
        <p:nvSpPr>
          <p:cNvPr id="26" name="Rounded Rectangular Callout 25"/>
          <p:cNvSpPr>
            <a:spLocks noChangeArrowheads="1"/>
          </p:cNvSpPr>
          <p:nvPr/>
        </p:nvSpPr>
        <p:spPr bwMode="auto">
          <a:xfrm>
            <a:off x="152400" y="762000"/>
            <a:ext cx="1981200" cy="1219200"/>
          </a:xfrm>
          <a:prstGeom prst="wedgeRoundRectCallout">
            <a:avLst>
              <a:gd name="adj1" fmla="val 143306"/>
              <a:gd name="adj2" fmla="val 107097"/>
              <a:gd name="adj3" fmla="val 16667"/>
            </a:avLst>
          </a:prstGeom>
          <a:noFill/>
          <a:ln w="12700">
            <a:solidFill>
              <a:schemeClr val="tx1"/>
            </a:solidFill>
            <a:round/>
            <a:headEnd type="none" w="sm" len="sm"/>
            <a:tailEnd type="none" w="sm" len="sm"/>
          </a:ln>
          <a:extLst>
            <a:ext uri="{909E8E84-426E-40dd-AFC4-6F175D3DCCD1}">
              <a14:hiddenFill xmlns="" xmlns:a14="http://schemas.microsoft.com/office/drawing/2010/main">
                <a:solidFill>
                  <a:srgbClr val="FFFFFF"/>
                </a:solidFill>
              </a14:hiddenFill>
            </a:ext>
          </a:extLst>
        </p:spPr>
        <p:txBody>
          <a:bodyPr lIns="36000" tIns="36000" rIns="36000" bIns="36000"/>
          <a:lstStyle/>
          <a:p>
            <a:pPr marL="177800" indent="-177800"/>
            <a:r>
              <a:rPr lang="en-US" sz="1400" dirty="0"/>
              <a:t>Artificial Intelligence</a:t>
            </a:r>
          </a:p>
          <a:p>
            <a:pPr marL="177800" indent="-177800"/>
            <a:r>
              <a:rPr lang="en-US" sz="1400" dirty="0"/>
              <a:t>Operating </a:t>
            </a:r>
            <a:r>
              <a:rPr lang="en-US" sz="1400" dirty="0" smtClean="0"/>
              <a:t>systems</a:t>
            </a:r>
          </a:p>
          <a:p>
            <a:pPr marL="177800" indent="-177800"/>
            <a:r>
              <a:rPr lang="en-US" sz="1400" dirty="0" smtClean="0"/>
              <a:t>Compilers</a:t>
            </a:r>
            <a:endParaRPr lang="en-US" sz="1400" dirty="0"/>
          </a:p>
          <a:p>
            <a:pPr marL="177800" indent="-177800"/>
            <a:r>
              <a:rPr lang="en-US" sz="1400" dirty="0"/>
              <a:t>Database management </a:t>
            </a:r>
            <a:r>
              <a:rPr lang="en-US" sz="1400" dirty="0" smtClean="0"/>
              <a:t>systems …</a:t>
            </a:r>
            <a:endParaRPr lang="en-US" sz="1400" dirty="0"/>
          </a:p>
        </p:txBody>
      </p:sp>
      <p:sp>
        <p:nvSpPr>
          <p:cNvPr id="27" name="Rounded Rectangular Callout 26"/>
          <p:cNvSpPr>
            <a:spLocks noChangeArrowheads="1"/>
          </p:cNvSpPr>
          <p:nvPr/>
        </p:nvSpPr>
        <p:spPr bwMode="auto">
          <a:xfrm>
            <a:off x="152400" y="2057400"/>
            <a:ext cx="1905000" cy="1219200"/>
          </a:xfrm>
          <a:prstGeom prst="wedgeRoundRectCallout">
            <a:avLst>
              <a:gd name="adj1" fmla="val 63972"/>
              <a:gd name="adj2" fmla="val -11653"/>
              <a:gd name="adj3" fmla="val 16667"/>
            </a:avLst>
          </a:prstGeom>
          <a:noFill/>
          <a:ln w="12700">
            <a:solidFill>
              <a:schemeClr val="tx1"/>
            </a:solidFill>
            <a:round/>
            <a:headEnd type="none" w="sm" len="sm"/>
            <a:tailEnd type="none" w="sm" len="sm"/>
          </a:ln>
          <a:extLst>
            <a:ext uri="{909E8E84-426E-40dd-AFC4-6F175D3DCCD1}">
              <a14:hiddenFill xmlns="" xmlns:a14="http://schemas.microsoft.com/office/drawing/2010/main">
                <a:solidFill>
                  <a:srgbClr val="FFFFFF"/>
                </a:solidFill>
              </a14:hiddenFill>
            </a:ext>
          </a:extLst>
        </p:spPr>
        <p:txBody>
          <a:bodyPr lIns="36000" tIns="36000" rIns="36000" bIns="36000"/>
          <a:lstStyle/>
          <a:p>
            <a:pPr marL="177800" indent="-177800"/>
            <a:r>
              <a:rPr lang="en-US" sz="1400"/>
              <a:t>Boolean algebra</a:t>
            </a:r>
          </a:p>
          <a:p>
            <a:pPr marL="177800" indent="-177800"/>
            <a:r>
              <a:rPr lang="en-US" sz="1400"/>
              <a:t>First order logic</a:t>
            </a:r>
          </a:p>
          <a:p>
            <a:pPr marL="177800" indent="-177800"/>
            <a:r>
              <a:rPr lang="en-US" sz="1400"/>
              <a:t>Set theory</a:t>
            </a:r>
          </a:p>
          <a:p>
            <a:pPr marL="177800" indent="-177800"/>
            <a:r>
              <a:rPr lang="en-US" sz="1400"/>
              <a:t>Complexity theory</a:t>
            </a:r>
          </a:p>
          <a:p>
            <a:pPr marL="177800" indent="-177800"/>
            <a:r>
              <a:rPr lang="en-US" sz="1400"/>
              <a: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6" grpId="0" animBg="1"/>
      <p:bldP spid="2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SYSC-3120 — Software Requirements Engineering</a:t>
            </a:r>
          </a:p>
        </p:txBody>
      </p:sp>
      <p:sp>
        <p:nvSpPr>
          <p:cNvPr id="5" name="Slide Number Placeholder 4"/>
          <p:cNvSpPr>
            <a:spLocks noGrp="1"/>
          </p:cNvSpPr>
          <p:nvPr>
            <p:ph type="sldNum" sz="quarter" idx="11"/>
          </p:nvPr>
        </p:nvSpPr>
        <p:spPr/>
        <p:txBody>
          <a:bodyPr/>
          <a:lstStyle/>
          <a:p>
            <a:pPr>
              <a:defRPr/>
            </a:pPr>
            <a:fld id="{9D627205-1E38-CB4C-B10E-4765BA7098C8}" type="slidenum">
              <a:rPr lang="en-US"/>
              <a:pPr>
                <a:defRPr/>
              </a:pPr>
              <a:t>17</a:t>
            </a:fld>
            <a:endParaRPr lang="en-US"/>
          </a:p>
        </p:txBody>
      </p:sp>
      <p:sp>
        <p:nvSpPr>
          <p:cNvPr id="98306" name="Rectangle 1026"/>
          <p:cNvSpPr>
            <a:spLocks noGrp="1" noChangeArrowheads="1"/>
          </p:cNvSpPr>
          <p:nvPr>
            <p:ph type="title"/>
          </p:nvPr>
        </p:nvSpPr>
        <p:spPr/>
        <p:txBody>
          <a:bodyPr/>
          <a:lstStyle/>
          <a:p>
            <a:pPr eaLnBrk="1" hangingPunct="1">
              <a:defRPr/>
            </a:pPr>
            <a:r>
              <a:rPr lang="en-US" smtClean="0">
                <a:cs typeface="+mj-cs"/>
              </a:rPr>
              <a:t>Software Engineering Preview</a:t>
            </a:r>
          </a:p>
        </p:txBody>
      </p:sp>
      <p:sp>
        <p:nvSpPr>
          <p:cNvPr id="98307" name="Rectangle 1027"/>
          <p:cNvSpPr>
            <a:spLocks noGrp="1" noChangeArrowheads="1"/>
          </p:cNvSpPr>
          <p:nvPr>
            <p:ph type="body" idx="1"/>
          </p:nvPr>
        </p:nvSpPr>
        <p:spPr/>
        <p:txBody>
          <a:bodyPr/>
          <a:lstStyle/>
          <a:p>
            <a:pPr eaLnBrk="1" hangingPunct="1">
              <a:lnSpc>
                <a:spcPct val="120000"/>
              </a:lnSpc>
              <a:defRPr/>
            </a:pPr>
            <a:r>
              <a:rPr lang="en-US" dirty="0" smtClean="0">
                <a:solidFill>
                  <a:schemeClr val="folHlink"/>
                </a:solidFill>
                <a:cs typeface="+mn-cs"/>
              </a:rPr>
              <a:t>Definitions</a:t>
            </a:r>
          </a:p>
          <a:p>
            <a:pPr eaLnBrk="1" hangingPunct="1">
              <a:lnSpc>
                <a:spcPct val="120000"/>
              </a:lnSpc>
              <a:defRPr/>
            </a:pPr>
            <a:r>
              <a:rPr lang="en-US" dirty="0" smtClean="0">
                <a:solidFill>
                  <a:schemeClr val="folHlink"/>
                </a:solidFill>
                <a:cs typeface="+mn-cs"/>
              </a:rPr>
              <a:t>Software Failures</a:t>
            </a:r>
          </a:p>
          <a:p>
            <a:pPr eaLnBrk="1" hangingPunct="1">
              <a:lnSpc>
                <a:spcPct val="120000"/>
              </a:lnSpc>
              <a:defRPr/>
            </a:pPr>
            <a:r>
              <a:rPr lang="en-US" dirty="0" smtClean="0">
                <a:solidFill>
                  <a:schemeClr val="folHlink"/>
                </a:solidFill>
                <a:cs typeface="+mn-cs"/>
              </a:rPr>
              <a:t>History and Context</a:t>
            </a:r>
          </a:p>
          <a:p>
            <a:pPr eaLnBrk="1" hangingPunct="1">
              <a:lnSpc>
                <a:spcPct val="120000"/>
              </a:lnSpc>
              <a:defRPr/>
            </a:pPr>
            <a:r>
              <a:rPr lang="en-US" dirty="0" smtClean="0">
                <a:cs typeface="+mn-cs"/>
              </a:rPr>
              <a:t>Software Development Myths</a:t>
            </a:r>
          </a:p>
          <a:p>
            <a:pPr eaLnBrk="1" hangingPunct="1">
              <a:lnSpc>
                <a:spcPct val="120000"/>
              </a:lnSpc>
              <a:defRPr/>
            </a:pPr>
            <a:r>
              <a:rPr lang="en-US" dirty="0" smtClean="0">
                <a:solidFill>
                  <a:schemeClr val="folHlink"/>
                </a:solidFill>
                <a:cs typeface="+mn-cs"/>
              </a:rPr>
              <a:t>Principles</a:t>
            </a:r>
          </a:p>
          <a:p>
            <a:pPr eaLnBrk="1" hangingPunct="1">
              <a:lnSpc>
                <a:spcPct val="120000"/>
              </a:lnSpc>
              <a:defRPr/>
            </a:pPr>
            <a:r>
              <a:rPr lang="en-US" dirty="0" smtClean="0">
                <a:solidFill>
                  <a:schemeClr val="folHlink"/>
                </a:solidFill>
                <a:cs typeface="+mn-cs"/>
              </a:rPr>
              <a:t>Software Development Processes</a:t>
            </a:r>
          </a:p>
          <a:p>
            <a:pPr eaLnBrk="1" hangingPunct="1">
              <a:lnSpc>
                <a:spcPct val="120000"/>
              </a:lnSpc>
              <a:defRPr/>
            </a:pPr>
            <a:r>
              <a:rPr lang="en-US" dirty="0" smtClean="0">
                <a:solidFill>
                  <a:schemeClr val="folHlink"/>
                </a:solidFill>
                <a:cs typeface="+mn-cs"/>
              </a:rPr>
              <a:t>Software Development Tools</a:t>
            </a:r>
          </a:p>
          <a:p>
            <a:pPr eaLnBrk="1" hangingPunct="1">
              <a:lnSpc>
                <a:spcPct val="120000"/>
              </a:lnSpc>
              <a:defRPr/>
            </a:pPr>
            <a:r>
              <a:rPr lang="en-US" dirty="0" smtClean="0">
                <a:solidFill>
                  <a:schemeClr val="folHlink"/>
                </a:solidFill>
                <a:cs typeface="+mn-cs"/>
              </a:rPr>
              <a:t>Summary</a:t>
            </a:r>
          </a:p>
          <a:p>
            <a:pPr eaLnBrk="1" hangingPunct="1">
              <a:lnSpc>
                <a:spcPct val="120000"/>
              </a:lnSpc>
              <a:defRPr/>
            </a:pPr>
            <a:endParaRPr lang="en-US" dirty="0" smtClean="0">
              <a:solidFill>
                <a:schemeClr val="folHlink"/>
              </a:solidFill>
              <a:cs typeface="+mn-cs"/>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pPr>
              <a:defRPr/>
            </a:pPr>
            <a:r>
              <a:rPr lang="en-US"/>
              <a:t>SYSC-3120 — Software Requirements Engineering</a:t>
            </a:r>
          </a:p>
        </p:txBody>
      </p:sp>
      <p:sp>
        <p:nvSpPr>
          <p:cNvPr id="6" name="Slide Number Placeholder 4"/>
          <p:cNvSpPr>
            <a:spLocks noGrp="1"/>
          </p:cNvSpPr>
          <p:nvPr>
            <p:ph type="sldNum" sz="quarter" idx="11"/>
          </p:nvPr>
        </p:nvSpPr>
        <p:spPr/>
        <p:txBody>
          <a:bodyPr/>
          <a:lstStyle/>
          <a:p>
            <a:pPr>
              <a:defRPr/>
            </a:pPr>
            <a:fld id="{427C641A-8E33-4449-9980-CA37E781A55A}" type="slidenum">
              <a:rPr lang="en-US"/>
              <a:pPr>
                <a:defRPr/>
              </a:pPr>
              <a:t>18</a:t>
            </a:fld>
            <a:endParaRPr lang="en-US"/>
          </a:p>
        </p:txBody>
      </p:sp>
      <p:sp>
        <p:nvSpPr>
          <p:cNvPr id="64514" name="Rectangle 2"/>
          <p:cNvSpPr>
            <a:spLocks noGrp="1" noChangeArrowheads="1"/>
          </p:cNvSpPr>
          <p:nvPr>
            <p:ph type="title"/>
          </p:nvPr>
        </p:nvSpPr>
        <p:spPr/>
        <p:txBody>
          <a:bodyPr lIns="92075" tIns="46038" rIns="92075" bIns="46038"/>
          <a:lstStyle/>
          <a:p>
            <a:pPr eaLnBrk="1" hangingPunct="1">
              <a:defRPr/>
            </a:pPr>
            <a:r>
              <a:rPr lang="en-US" smtClean="0">
                <a:cs typeface="+mj-cs"/>
              </a:rPr>
              <a:t>Management Myths</a:t>
            </a:r>
          </a:p>
        </p:txBody>
      </p:sp>
      <p:sp>
        <p:nvSpPr>
          <p:cNvPr id="64515" name="Rectangle 3"/>
          <p:cNvSpPr>
            <a:spLocks noGrp="1" noChangeArrowheads="1"/>
          </p:cNvSpPr>
          <p:nvPr>
            <p:ph type="body" idx="1"/>
          </p:nvPr>
        </p:nvSpPr>
        <p:spPr/>
        <p:txBody>
          <a:bodyPr lIns="92075" tIns="46038" rIns="92075" bIns="46038"/>
          <a:lstStyle/>
          <a:p>
            <a:pPr eaLnBrk="1" hangingPunct="1">
              <a:defRPr/>
            </a:pPr>
            <a:r>
              <a:rPr lang="en-US" dirty="0" smtClean="0">
                <a:cs typeface="+mn-cs"/>
              </a:rPr>
              <a:t>State-of-the-art tools are the solution</a:t>
            </a:r>
          </a:p>
          <a:p>
            <a:pPr marL="542925" lvl="1" indent="0" eaLnBrk="1" hangingPunct="1">
              <a:buFontTx/>
              <a:buNone/>
              <a:defRPr/>
            </a:pPr>
            <a:r>
              <a:rPr lang="ja-JP" altLang="en-US" smtClean="0">
                <a:latin typeface="Arial"/>
              </a:rPr>
              <a:t>“</a:t>
            </a:r>
            <a:r>
              <a:rPr lang="en-US" dirty="0" smtClean="0"/>
              <a:t>A fool with a tool is still a fool</a:t>
            </a:r>
            <a:r>
              <a:rPr lang="ja-JP" altLang="en-US" smtClean="0">
                <a:latin typeface="Arial"/>
              </a:rPr>
              <a:t>”</a:t>
            </a:r>
            <a:endParaRPr lang="en-US" dirty="0" smtClean="0"/>
          </a:p>
          <a:p>
            <a:pPr eaLnBrk="1" hangingPunct="1">
              <a:defRPr/>
            </a:pPr>
            <a:r>
              <a:rPr lang="en-US" dirty="0" smtClean="0">
                <a:cs typeface="+mn-cs"/>
              </a:rPr>
              <a:t>Falling </a:t>
            </a:r>
            <a:r>
              <a:rPr lang="en-US" dirty="0" smtClean="0">
                <a:cs typeface="+mn-cs"/>
              </a:rPr>
              <a:t>behind schedule </a:t>
            </a:r>
            <a:r>
              <a:rPr lang="en-US" dirty="0" smtClean="0">
                <a:cs typeface="+mn-cs"/>
              </a:rPr>
              <a:t>is resolved </a:t>
            </a:r>
            <a:r>
              <a:rPr lang="en-US" dirty="0" smtClean="0">
                <a:cs typeface="+mn-cs"/>
              </a:rPr>
              <a:t>by hiring additional programmers</a:t>
            </a:r>
          </a:p>
          <a:p>
            <a:pPr marL="542925" lvl="1" indent="0" eaLnBrk="1" hangingPunct="1">
              <a:buFontTx/>
              <a:buNone/>
              <a:defRPr/>
            </a:pPr>
            <a:r>
              <a:rPr lang="ja-JP" altLang="en-US" smtClean="0">
                <a:latin typeface="Arial"/>
              </a:rPr>
              <a:t>“</a:t>
            </a:r>
            <a:r>
              <a:rPr lang="en-US" dirty="0" smtClean="0"/>
              <a:t>adding people to a late software project makes it later</a:t>
            </a:r>
            <a:r>
              <a:rPr lang="ja-JP" altLang="en-US" smtClean="0">
                <a:latin typeface="Arial"/>
              </a:rPr>
              <a:t>”</a:t>
            </a:r>
            <a:endParaRPr lang="en-US" dirty="0" smtClean="0"/>
          </a:p>
        </p:txBody>
      </p:sp>
      <p:graphicFrame>
        <p:nvGraphicFramePr>
          <p:cNvPr id="51205" name="Object 4"/>
          <p:cNvGraphicFramePr>
            <a:graphicFrameLocks noChangeAspect="1"/>
          </p:cNvGraphicFramePr>
          <p:nvPr/>
        </p:nvGraphicFramePr>
        <p:xfrm>
          <a:off x="609600" y="3011488"/>
          <a:ext cx="7888288" cy="3084512"/>
        </p:xfrm>
        <a:graphic>
          <a:graphicData uri="http://schemas.openxmlformats.org/presentationml/2006/ole">
            <p:oleObj spid="_x0000_s51206" name="CorelPhotoPaint.Image.7" r:id="rId4" imgW="6573838" imgH="2082800" progId="">
              <p:embed/>
            </p:oleObj>
          </a:graphicData>
        </a:graphic>
      </p:graphicFrame>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SYSC-3120 — Software Requirements Engineering</a:t>
            </a:r>
          </a:p>
        </p:txBody>
      </p:sp>
      <p:sp>
        <p:nvSpPr>
          <p:cNvPr id="5" name="Slide Number Placeholder 4"/>
          <p:cNvSpPr>
            <a:spLocks noGrp="1"/>
          </p:cNvSpPr>
          <p:nvPr>
            <p:ph type="sldNum" sz="quarter" idx="11"/>
          </p:nvPr>
        </p:nvSpPr>
        <p:spPr/>
        <p:txBody>
          <a:bodyPr/>
          <a:lstStyle/>
          <a:p>
            <a:pPr>
              <a:defRPr/>
            </a:pPr>
            <a:fld id="{8AF3C13C-817B-F248-B2F4-6E9F85805BE6}" type="slidenum">
              <a:rPr lang="en-US"/>
              <a:pPr>
                <a:defRPr/>
              </a:pPr>
              <a:t>19</a:t>
            </a:fld>
            <a:endParaRPr lang="en-US"/>
          </a:p>
        </p:txBody>
      </p:sp>
      <p:sp>
        <p:nvSpPr>
          <p:cNvPr id="68610" name="Rectangle 2"/>
          <p:cNvSpPr>
            <a:spLocks noGrp="1" noChangeArrowheads="1"/>
          </p:cNvSpPr>
          <p:nvPr>
            <p:ph type="title"/>
          </p:nvPr>
        </p:nvSpPr>
        <p:spPr/>
        <p:txBody>
          <a:bodyPr lIns="92075" tIns="46038" rIns="92075" bIns="46038"/>
          <a:lstStyle/>
          <a:p>
            <a:pPr eaLnBrk="1" hangingPunct="1">
              <a:defRPr/>
            </a:pPr>
            <a:r>
              <a:rPr lang="en-US" smtClean="0">
                <a:cs typeface="+mj-cs"/>
              </a:rPr>
              <a:t>Customer myths</a:t>
            </a:r>
          </a:p>
        </p:txBody>
      </p:sp>
      <p:sp>
        <p:nvSpPr>
          <p:cNvPr id="68611" name="Rectangle 3"/>
          <p:cNvSpPr>
            <a:spLocks noGrp="1" noChangeArrowheads="1"/>
          </p:cNvSpPr>
          <p:nvPr>
            <p:ph type="body" idx="1"/>
          </p:nvPr>
        </p:nvSpPr>
        <p:spPr/>
        <p:txBody>
          <a:bodyPr lIns="92075" tIns="46038" rIns="92075" bIns="46038"/>
          <a:lstStyle/>
          <a:p>
            <a:pPr marL="230188" indent="-230188" eaLnBrk="1" hangingPunct="1">
              <a:defRPr/>
            </a:pPr>
            <a:r>
              <a:rPr lang="en-US" dirty="0" smtClean="0">
                <a:cs typeface="+mn-cs"/>
              </a:rPr>
              <a:t>A general statement of objectives is sufficient to begin writing programs - we can fill in </a:t>
            </a:r>
            <a:r>
              <a:rPr lang="en-US" dirty="0" smtClean="0">
                <a:cs typeface="+mn-cs"/>
              </a:rPr>
              <a:t>the details </a:t>
            </a:r>
            <a:r>
              <a:rPr lang="en-US" dirty="0" smtClean="0">
                <a:cs typeface="+mn-cs"/>
              </a:rPr>
              <a:t>later.</a:t>
            </a:r>
          </a:p>
          <a:p>
            <a:pPr marL="579438" lvl="1" indent="-234950" eaLnBrk="1" hangingPunct="1">
              <a:defRPr/>
            </a:pPr>
            <a:r>
              <a:rPr lang="en-US" dirty="0" smtClean="0"/>
              <a:t>Problems:</a:t>
            </a:r>
          </a:p>
          <a:p>
            <a:pPr marL="922338" lvl="2" eaLnBrk="1" hangingPunct="1">
              <a:defRPr/>
            </a:pPr>
            <a:r>
              <a:rPr lang="en-US" dirty="0" smtClean="0"/>
              <a:t>Poor up-front definition is </a:t>
            </a:r>
            <a:r>
              <a:rPr lang="en-US" dirty="0" smtClean="0"/>
              <a:t>a major </a:t>
            </a:r>
            <a:r>
              <a:rPr lang="en-US" dirty="0" smtClean="0"/>
              <a:t>cause of failed software </a:t>
            </a:r>
            <a:r>
              <a:rPr lang="en-US" dirty="0" smtClean="0"/>
              <a:t>projects</a:t>
            </a:r>
            <a:endParaRPr lang="en-US" dirty="0" smtClean="0"/>
          </a:p>
          <a:p>
            <a:pPr marL="922338" lvl="2" eaLnBrk="1" hangingPunct="1">
              <a:defRPr/>
            </a:pPr>
            <a:r>
              <a:rPr lang="en-US" dirty="0" smtClean="0"/>
              <a:t>Detailed description of function, performance, interfaces, design constraints and validation criteria </a:t>
            </a:r>
            <a:r>
              <a:rPr lang="en-US" dirty="0" smtClean="0"/>
              <a:t>are essential</a:t>
            </a:r>
            <a:endParaRPr lang="en-US" dirty="0" smtClean="0"/>
          </a:p>
          <a:p>
            <a:pPr marL="579438" lvl="1" indent="-234950" eaLnBrk="1" hangingPunct="1">
              <a:defRPr/>
            </a:pPr>
            <a:r>
              <a:rPr lang="en-US" dirty="0" smtClean="0"/>
              <a:t>Thorough communication between customer and developer needed</a:t>
            </a:r>
          </a:p>
          <a:p>
            <a:pPr marL="230188" indent="-230188" eaLnBrk="1" hangingPunct="1">
              <a:defRPr/>
            </a:pPr>
            <a:r>
              <a:rPr lang="en-US" dirty="0" smtClean="0">
                <a:cs typeface="+mn-cs"/>
              </a:rPr>
              <a:t>Changes can be easily accommodated because software is flexible</a:t>
            </a:r>
          </a:p>
          <a:p>
            <a:pPr marL="579438" lvl="1" indent="-234950" eaLnBrk="1" hangingPunct="1">
              <a:defRPr/>
            </a:pPr>
            <a:r>
              <a:rPr lang="en-US" dirty="0" smtClean="0"/>
              <a:t>Problem:</a:t>
            </a:r>
          </a:p>
          <a:p>
            <a:pPr marL="922338" lvl="2" eaLnBrk="1" hangingPunct="1">
              <a:defRPr/>
            </a:pPr>
            <a:r>
              <a:rPr lang="en-US" dirty="0" smtClean="0"/>
              <a:t>Impact of change </a:t>
            </a:r>
            <a:r>
              <a:rPr lang="en-US" dirty="0" smtClean="0"/>
              <a:t>grows throughout the lifecycle -&gt; </a:t>
            </a:r>
            <a:r>
              <a:rPr lang="en-US" dirty="0" smtClean="0"/>
              <a:t>late changes are expensive</a:t>
            </a:r>
          </a:p>
          <a:p>
            <a:pPr marL="579438" lvl="1" indent="-234950" eaLnBrk="1" hangingPunct="1">
              <a:defRPr/>
            </a:pPr>
            <a:r>
              <a:rPr lang="en-US" dirty="0" smtClean="0"/>
              <a:t>Changes happen as a fact of </a:t>
            </a:r>
            <a:r>
              <a:rPr lang="en-US" dirty="0" smtClean="0"/>
              <a:t>life, cannot avoid them</a:t>
            </a:r>
            <a:endParaRPr lang="en-US" dirty="0" smtClean="0"/>
          </a:p>
          <a:p>
            <a:pPr marL="230188" indent="-230188" eaLnBrk="1" hangingPunct="1">
              <a:buFont typeface="Wingdings" charset="0"/>
              <a:buChar char="Ø"/>
              <a:defRPr/>
            </a:pPr>
            <a:r>
              <a:rPr lang="en-US" dirty="0" smtClean="0">
                <a:cs typeface="+mn-cs"/>
              </a:rPr>
              <a:t>Such myths </a:t>
            </a:r>
            <a:r>
              <a:rPr lang="en-US" dirty="0" smtClean="0">
                <a:cs typeface="+mn-cs"/>
              </a:rPr>
              <a:t>lead to false expectations by the customer and result in dissatisfaction with the </a:t>
            </a:r>
            <a:r>
              <a:rPr lang="en-US" dirty="0" smtClean="0">
                <a:cs typeface="+mn-cs"/>
              </a:rPr>
              <a:t>developer.</a:t>
            </a:r>
            <a:endParaRPr lang="en-US" dirty="0" smtClean="0">
              <a:cs typeface="+mn-cs"/>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SYSC-3120 — Software Requirements Engineering</a:t>
            </a:r>
          </a:p>
        </p:txBody>
      </p:sp>
      <p:sp>
        <p:nvSpPr>
          <p:cNvPr id="5" name="Slide Number Placeholder 4"/>
          <p:cNvSpPr>
            <a:spLocks noGrp="1"/>
          </p:cNvSpPr>
          <p:nvPr>
            <p:ph type="sldNum" sz="quarter" idx="11"/>
          </p:nvPr>
        </p:nvSpPr>
        <p:spPr/>
        <p:txBody>
          <a:bodyPr/>
          <a:lstStyle/>
          <a:p>
            <a:pPr>
              <a:defRPr/>
            </a:pPr>
            <a:fld id="{669A0971-62D1-2946-9964-CDC4B546CDB4}" type="slidenum">
              <a:rPr lang="en-US"/>
              <a:pPr>
                <a:defRPr/>
              </a:pPr>
              <a:t>2</a:t>
            </a:fld>
            <a:endParaRPr lang="en-US"/>
          </a:p>
        </p:txBody>
      </p:sp>
      <p:sp>
        <p:nvSpPr>
          <p:cNvPr id="95234" name="Rectangle 2"/>
          <p:cNvSpPr>
            <a:spLocks noGrp="1" noChangeArrowheads="1"/>
          </p:cNvSpPr>
          <p:nvPr>
            <p:ph type="title"/>
          </p:nvPr>
        </p:nvSpPr>
        <p:spPr/>
        <p:txBody>
          <a:bodyPr/>
          <a:lstStyle/>
          <a:p>
            <a:pPr eaLnBrk="1" hangingPunct="1">
              <a:defRPr/>
            </a:pPr>
            <a:r>
              <a:rPr lang="en-US" dirty="0" smtClean="0">
                <a:cs typeface="+mj-cs"/>
              </a:rPr>
              <a:t>Software Engineering Preview</a:t>
            </a:r>
          </a:p>
        </p:txBody>
      </p:sp>
      <p:sp>
        <p:nvSpPr>
          <p:cNvPr id="95235" name="Rectangle 3"/>
          <p:cNvSpPr>
            <a:spLocks noGrp="1" noChangeArrowheads="1"/>
          </p:cNvSpPr>
          <p:nvPr>
            <p:ph type="body" idx="1"/>
          </p:nvPr>
        </p:nvSpPr>
        <p:spPr/>
        <p:txBody>
          <a:bodyPr/>
          <a:lstStyle/>
          <a:p>
            <a:pPr eaLnBrk="1" hangingPunct="1">
              <a:lnSpc>
                <a:spcPct val="120000"/>
              </a:lnSpc>
              <a:defRPr/>
            </a:pPr>
            <a:r>
              <a:rPr lang="en-US" dirty="0" smtClean="0">
                <a:cs typeface="+mn-cs"/>
              </a:rPr>
              <a:t>Definitions</a:t>
            </a:r>
          </a:p>
          <a:p>
            <a:pPr eaLnBrk="1" hangingPunct="1">
              <a:lnSpc>
                <a:spcPct val="120000"/>
              </a:lnSpc>
              <a:defRPr/>
            </a:pPr>
            <a:r>
              <a:rPr lang="en-US" dirty="0" smtClean="0">
                <a:solidFill>
                  <a:schemeClr val="folHlink"/>
                </a:solidFill>
                <a:cs typeface="+mn-cs"/>
              </a:rPr>
              <a:t>Software Failures</a:t>
            </a:r>
          </a:p>
          <a:p>
            <a:pPr eaLnBrk="1" hangingPunct="1">
              <a:lnSpc>
                <a:spcPct val="120000"/>
              </a:lnSpc>
              <a:defRPr/>
            </a:pPr>
            <a:r>
              <a:rPr lang="en-US" dirty="0" smtClean="0">
                <a:solidFill>
                  <a:schemeClr val="folHlink"/>
                </a:solidFill>
                <a:cs typeface="+mn-cs"/>
              </a:rPr>
              <a:t>History and Context</a:t>
            </a:r>
          </a:p>
          <a:p>
            <a:pPr eaLnBrk="1" hangingPunct="1">
              <a:lnSpc>
                <a:spcPct val="120000"/>
              </a:lnSpc>
              <a:defRPr/>
            </a:pPr>
            <a:r>
              <a:rPr lang="en-US" dirty="0" smtClean="0">
                <a:solidFill>
                  <a:schemeClr val="folHlink"/>
                </a:solidFill>
                <a:cs typeface="+mn-cs"/>
              </a:rPr>
              <a:t>Software Development Myths</a:t>
            </a:r>
          </a:p>
          <a:p>
            <a:pPr eaLnBrk="1" hangingPunct="1">
              <a:lnSpc>
                <a:spcPct val="120000"/>
              </a:lnSpc>
              <a:defRPr/>
            </a:pPr>
            <a:r>
              <a:rPr lang="en-US" dirty="0" smtClean="0">
                <a:solidFill>
                  <a:schemeClr val="folHlink"/>
                </a:solidFill>
                <a:cs typeface="+mn-cs"/>
              </a:rPr>
              <a:t>Principles</a:t>
            </a:r>
          </a:p>
          <a:p>
            <a:pPr eaLnBrk="1" hangingPunct="1">
              <a:lnSpc>
                <a:spcPct val="120000"/>
              </a:lnSpc>
              <a:defRPr/>
            </a:pPr>
            <a:r>
              <a:rPr lang="en-US" dirty="0" smtClean="0">
                <a:solidFill>
                  <a:schemeClr val="folHlink"/>
                </a:solidFill>
                <a:cs typeface="+mn-cs"/>
              </a:rPr>
              <a:t>Software Development Processes</a:t>
            </a:r>
          </a:p>
          <a:p>
            <a:pPr eaLnBrk="1" hangingPunct="1">
              <a:lnSpc>
                <a:spcPct val="120000"/>
              </a:lnSpc>
              <a:defRPr/>
            </a:pPr>
            <a:r>
              <a:rPr lang="en-US" dirty="0" smtClean="0">
                <a:solidFill>
                  <a:schemeClr val="folHlink"/>
                </a:solidFill>
                <a:cs typeface="+mn-cs"/>
              </a:rPr>
              <a:t>Software Development Tools</a:t>
            </a:r>
          </a:p>
          <a:p>
            <a:pPr eaLnBrk="1" hangingPunct="1">
              <a:lnSpc>
                <a:spcPct val="120000"/>
              </a:lnSpc>
              <a:defRPr/>
            </a:pPr>
            <a:r>
              <a:rPr lang="en-US" dirty="0" smtClean="0">
                <a:solidFill>
                  <a:schemeClr val="folHlink"/>
                </a:solidFill>
                <a:cs typeface="+mn-cs"/>
              </a:rPr>
              <a:t>Summary</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Footer Placeholder 2"/>
          <p:cNvSpPr>
            <a:spLocks noGrp="1"/>
          </p:cNvSpPr>
          <p:nvPr>
            <p:ph type="ftr" sz="quarter" idx="10"/>
          </p:nvPr>
        </p:nvSpPr>
        <p:spPr/>
        <p:txBody>
          <a:bodyPr/>
          <a:lstStyle/>
          <a:p>
            <a:pPr>
              <a:defRPr/>
            </a:pPr>
            <a:r>
              <a:rPr lang="en-US"/>
              <a:t>SYSC-3120 — Software Requirements Engineering</a:t>
            </a:r>
          </a:p>
        </p:txBody>
      </p:sp>
      <p:sp>
        <p:nvSpPr>
          <p:cNvPr id="33" name="Slide Number Placeholder 3"/>
          <p:cNvSpPr>
            <a:spLocks noGrp="1"/>
          </p:cNvSpPr>
          <p:nvPr>
            <p:ph type="sldNum" sz="quarter" idx="11"/>
          </p:nvPr>
        </p:nvSpPr>
        <p:spPr/>
        <p:txBody>
          <a:bodyPr/>
          <a:lstStyle/>
          <a:p>
            <a:pPr>
              <a:defRPr/>
            </a:pPr>
            <a:fld id="{C492883B-7FBF-7A4A-A66B-06678EE98208}" type="slidenum">
              <a:rPr lang="en-US"/>
              <a:pPr>
                <a:defRPr/>
              </a:pPr>
              <a:t>20</a:t>
            </a:fld>
            <a:endParaRPr lang="en-US"/>
          </a:p>
        </p:txBody>
      </p:sp>
      <p:sp>
        <p:nvSpPr>
          <p:cNvPr id="70678" name="Line 22"/>
          <p:cNvSpPr>
            <a:spLocks noChangeShapeType="1"/>
          </p:cNvSpPr>
          <p:nvPr/>
        </p:nvSpPr>
        <p:spPr bwMode="auto">
          <a:xfrm>
            <a:off x="1219200" y="4724400"/>
            <a:ext cx="6475413" cy="0"/>
          </a:xfrm>
          <a:prstGeom prst="line">
            <a:avLst/>
          </a:prstGeom>
          <a:noFill/>
          <a:ln w="12700">
            <a:solidFill>
              <a:schemeClr val="tx1"/>
            </a:solidFill>
            <a:prstDash val="dash"/>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70679" name="Line 23"/>
          <p:cNvSpPr>
            <a:spLocks noChangeShapeType="1"/>
          </p:cNvSpPr>
          <p:nvPr/>
        </p:nvSpPr>
        <p:spPr bwMode="auto">
          <a:xfrm>
            <a:off x="1219200" y="3962400"/>
            <a:ext cx="6475413" cy="0"/>
          </a:xfrm>
          <a:prstGeom prst="line">
            <a:avLst/>
          </a:prstGeom>
          <a:noFill/>
          <a:ln w="12700">
            <a:solidFill>
              <a:schemeClr val="tx1"/>
            </a:solidFill>
            <a:prstDash val="dash"/>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70658" name="Rectangle 2"/>
          <p:cNvSpPr>
            <a:spLocks noGrp="1" noChangeArrowheads="1"/>
          </p:cNvSpPr>
          <p:nvPr>
            <p:ph type="title"/>
          </p:nvPr>
        </p:nvSpPr>
        <p:spPr/>
        <p:txBody>
          <a:bodyPr lIns="92075" tIns="46038" rIns="92075" bIns="46038"/>
          <a:lstStyle/>
          <a:p>
            <a:pPr eaLnBrk="1" hangingPunct="1">
              <a:defRPr/>
            </a:pPr>
            <a:r>
              <a:rPr lang="en-US" smtClean="0">
                <a:cs typeface="+mj-cs"/>
              </a:rPr>
              <a:t>The impact of change</a:t>
            </a:r>
          </a:p>
        </p:txBody>
      </p:sp>
      <p:sp>
        <p:nvSpPr>
          <p:cNvPr id="70659" name="Line 3"/>
          <p:cNvSpPr>
            <a:spLocks noChangeShapeType="1"/>
          </p:cNvSpPr>
          <p:nvPr/>
        </p:nvSpPr>
        <p:spPr bwMode="auto">
          <a:xfrm flipV="1">
            <a:off x="1219200" y="2135188"/>
            <a:ext cx="0" cy="3351212"/>
          </a:xfrm>
          <a:prstGeom prst="line">
            <a:avLst/>
          </a:prstGeom>
          <a:noFill/>
          <a:ln w="12700">
            <a:solidFill>
              <a:schemeClr val="tx1"/>
            </a:solidFill>
            <a:round/>
            <a:headEnd type="none" w="sm" len="sm"/>
            <a:tailEnd type="stealth"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70660" name="Line 4"/>
          <p:cNvSpPr>
            <a:spLocks noChangeShapeType="1"/>
          </p:cNvSpPr>
          <p:nvPr/>
        </p:nvSpPr>
        <p:spPr bwMode="auto">
          <a:xfrm>
            <a:off x="1220788" y="5486400"/>
            <a:ext cx="6475412"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70662" name="Rectangle 6"/>
          <p:cNvSpPr>
            <a:spLocks noChangeArrowheads="1"/>
          </p:cNvSpPr>
          <p:nvPr/>
        </p:nvSpPr>
        <p:spPr bwMode="auto">
          <a:xfrm>
            <a:off x="1454150" y="4724400"/>
            <a:ext cx="900113" cy="762000"/>
          </a:xfrm>
          <a:prstGeom prst="rect">
            <a:avLst/>
          </a:prstGeom>
          <a:solidFill>
            <a:srgbClr val="FFCC66"/>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70663" name="Rectangle 7"/>
          <p:cNvSpPr>
            <a:spLocks noChangeArrowheads="1"/>
          </p:cNvSpPr>
          <p:nvPr/>
        </p:nvSpPr>
        <p:spPr bwMode="auto">
          <a:xfrm>
            <a:off x="1443038" y="5486400"/>
            <a:ext cx="923925"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algn="ctr" defTabSz="762000" eaLnBrk="0" hangingPunct="0">
              <a:defRPr/>
            </a:pPr>
            <a:r>
              <a:rPr lang="en-US" sz="1400">
                <a:latin typeface="Arial" charset="0"/>
                <a:cs typeface="+mn-cs"/>
              </a:rPr>
              <a:t>Definition</a:t>
            </a:r>
          </a:p>
        </p:txBody>
      </p:sp>
      <p:sp>
        <p:nvSpPr>
          <p:cNvPr id="70664" name="Rectangle 8"/>
          <p:cNvSpPr>
            <a:spLocks noChangeArrowheads="1"/>
          </p:cNvSpPr>
          <p:nvPr/>
        </p:nvSpPr>
        <p:spPr bwMode="auto">
          <a:xfrm>
            <a:off x="1693863" y="4419600"/>
            <a:ext cx="420687"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algn="ctr" defTabSz="762000" eaLnBrk="0" hangingPunct="0">
              <a:defRPr/>
            </a:pPr>
            <a:r>
              <a:rPr lang="en-US" sz="1400">
                <a:latin typeface="Arial" charset="0"/>
                <a:cs typeface="+mn-cs"/>
              </a:rPr>
              <a:t>1 x</a:t>
            </a:r>
          </a:p>
        </p:txBody>
      </p:sp>
      <p:sp>
        <p:nvSpPr>
          <p:cNvPr id="70666" name="Rectangle 10"/>
          <p:cNvSpPr>
            <a:spLocks noChangeArrowheads="1"/>
          </p:cNvSpPr>
          <p:nvPr/>
        </p:nvSpPr>
        <p:spPr bwMode="auto">
          <a:xfrm>
            <a:off x="2514600" y="4419600"/>
            <a:ext cx="900113" cy="1066800"/>
          </a:xfrm>
          <a:prstGeom prst="rect">
            <a:avLst/>
          </a:prstGeom>
          <a:solidFill>
            <a:srgbClr val="FF9900"/>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70667" name="Rectangle 11"/>
          <p:cNvSpPr>
            <a:spLocks noChangeArrowheads="1"/>
          </p:cNvSpPr>
          <p:nvPr/>
        </p:nvSpPr>
        <p:spPr bwMode="auto">
          <a:xfrm>
            <a:off x="2597150" y="5486400"/>
            <a:ext cx="736600"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algn="ctr" defTabSz="762000" eaLnBrk="0" hangingPunct="0">
              <a:defRPr/>
            </a:pPr>
            <a:r>
              <a:rPr lang="en-US" sz="1400">
                <a:latin typeface="Arial" charset="0"/>
                <a:cs typeface="+mn-cs"/>
              </a:rPr>
              <a:t>Design</a:t>
            </a:r>
          </a:p>
        </p:txBody>
      </p:sp>
      <p:sp>
        <p:nvSpPr>
          <p:cNvPr id="70668" name="Rectangle 12"/>
          <p:cNvSpPr>
            <a:spLocks noChangeArrowheads="1"/>
          </p:cNvSpPr>
          <p:nvPr/>
        </p:nvSpPr>
        <p:spPr bwMode="auto">
          <a:xfrm>
            <a:off x="2584450" y="4114800"/>
            <a:ext cx="762000"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spAutoFit/>
          </a:bodyPr>
          <a:lstStyle/>
          <a:p>
            <a:pPr algn="ctr" defTabSz="762000" eaLnBrk="0" hangingPunct="0">
              <a:defRPr/>
            </a:pPr>
            <a:r>
              <a:rPr lang="en-US" sz="1400">
                <a:latin typeface="Arial" charset="0"/>
                <a:cs typeface="+mn-cs"/>
              </a:rPr>
              <a:t>3 - 6 x</a:t>
            </a:r>
          </a:p>
        </p:txBody>
      </p:sp>
      <p:sp>
        <p:nvSpPr>
          <p:cNvPr id="70674" name="Rectangle 18"/>
          <p:cNvSpPr>
            <a:spLocks noChangeArrowheads="1"/>
          </p:cNvSpPr>
          <p:nvPr/>
        </p:nvSpPr>
        <p:spPr bwMode="auto">
          <a:xfrm rot="16200000">
            <a:off x="-154782" y="3431382"/>
            <a:ext cx="1376363"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algn="ctr" defTabSz="762000" eaLnBrk="0" hangingPunct="0">
              <a:defRPr/>
            </a:pPr>
            <a:r>
              <a:rPr lang="en-US" sz="1400">
                <a:latin typeface="Arial" charset="0"/>
                <a:cs typeface="+mn-cs"/>
              </a:rPr>
              <a:t>Cost to change</a:t>
            </a:r>
          </a:p>
        </p:txBody>
      </p:sp>
      <p:sp>
        <p:nvSpPr>
          <p:cNvPr id="70675" name="Rectangle 19"/>
          <p:cNvSpPr>
            <a:spLocks noChangeArrowheads="1"/>
          </p:cNvSpPr>
          <p:nvPr/>
        </p:nvSpPr>
        <p:spPr bwMode="auto">
          <a:xfrm>
            <a:off x="3581400" y="3962400"/>
            <a:ext cx="900113" cy="1524000"/>
          </a:xfrm>
          <a:prstGeom prst="rect">
            <a:avLst/>
          </a:prstGeom>
          <a:solidFill>
            <a:srgbClr val="FF9900"/>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70676" name="Rectangle 20"/>
          <p:cNvSpPr>
            <a:spLocks noChangeArrowheads="1"/>
          </p:cNvSpPr>
          <p:nvPr/>
        </p:nvSpPr>
        <p:spPr bwMode="auto">
          <a:xfrm>
            <a:off x="3727450" y="5486400"/>
            <a:ext cx="608013"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algn="ctr" defTabSz="762000" eaLnBrk="0" hangingPunct="0">
              <a:defRPr/>
            </a:pPr>
            <a:r>
              <a:rPr lang="en-US" sz="1400">
                <a:latin typeface="Arial" charset="0"/>
                <a:cs typeface="+mn-cs"/>
              </a:rPr>
              <a:t>Code</a:t>
            </a:r>
          </a:p>
        </p:txBody>
      </p:sp>
      <p:sp>
        <p:nvSpPr>
          <p:cNvPr id="70677" name="Rectangle 21"/>
          <p:cNvSpPr>
            <a:spLocks noChangeArrowheads="1"/>
          </p:cNvSpPr>
          <p:nvPr/>
        </p:nvSpPr>
        <p:spPr bwMode="auto">
          <a:xfrm>
            <a:off x="3651250" y="3657600"/>
            <a:ext cx="762000"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spAutoFit/>
          </a:bodyPr>
          <a:lstStyle/>
          <a:p>
            <a:pPr algn="ctr" defTabSz="762000" eaLnBrk="0" hangingPunct="0">
              <a:defRPr/>
            </a:pPr>
            <a:r>
              <a:rPr lang="en-US" sz="1400">
                <a:latin typeface="Arial" charset="0"/>
                <a:cs typeface="+mn-cs"/>
              </a:rPr>
              <a:t>10 x</a:t>
            </a:r>
          </a:p>
        </p:txBody>
      </p:sp>
      <p:sp>
        <p:nvSpPr>
          <p:cNvPr id="70680" name="Rectangle 24"/>
          <p:cNvSpPr>
            <a:spLocks noChangeArrowheads="1"/>
          </p:cNvSpPr>
          <p:nvPr/>
        </p:nvSpPr>
        <p:spPr bwMode="auto">
          <a:xfrm>
            <a:off x="906463" y="4572000"/>
            <a:ext cx="282575"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algn="ctr" defTabSz="762000" eaLnBrk="0" hangingPunct="0">
              <a:defRPr/>
            </a:pPr>
            <a:r>
              <a:rPr lang="en-US" sz="1400">
                <a:latin typeface="Arial" charset="0"/>
                <a:cs typeface="+mn-cs"/>
              </a:rPr>
              <a:t>1</a:t>
            </a:r>
          </a:p>
        </p:txBody>
      </p:sp>
      <p:sp>
        <p:nvSpPr>
          <p:cNvPr id="70681" name="Rectangle 25"/>
          <p:cNvSpPr>
            <a:spLocks noChangeArrowheads="1"/>
          </p:cNvSpPr>
          <p:nvPr/>
        </p:nvSpPr>
        <p:spPr bwMode="auto">
          <a:xfrm>
            <a:off x="811213" y="3810000"/>
            <a:ext cx="381000"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algn="ctr" defTabSz="762000" eaLnBrk="0" hangingPunct="0">
              <a:defRPr/>
            </a:pPr>
            <a:r>
              <a:rPr lang="en-US" sz="1400">
                <a:latin typeface="Arial" charset="0"/>
                <a:cs typeface="+mn-cs"/>
              </a:rPr>
              <a:t>10</a:t>
            </a:r>
          </a:p>
        </p:txBody>
      </p:sp>
      <p:sp>
        <p:nvSpPr>
          <p:cNvPr id="70682" name="Rectangle 26"/>
          <p:cNvSpPr>
            <a:spLocks noChangeArrowheads="1"/>
          </p:cNvSpPr>
          <p:nvPr/>
        </p:nvSpPr>
        <p:spPr bwMode="auto">
          <a:xfrm>
            <a:off x="4662488" y="3581400"/>
            <a:ext cx="900112" cy="1905000"/>
          </a:xfrm>
          <a:prstGeom prst="rect">
            <a:avLst/>
          </a:prstGeom>
          <a:solidFill>
            <a:srgbClr val="FF9900"/>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70683" name="Rectangle 27"/>
          <p:cNvSpPr>
            <a:spLocks noChangeArrowheads="1"/>
          </p:cNvSpPr>
          <p:nvPr/>
        </p:nvSpPr>
        <p:spPr bwMode="auto">
          <a:xfrm>
            <a:off x="4848225" y="5486400"/>
            <a:ext cx="528638"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algn="ctr" defTabSz="762000" eaLnBrk="0" hangingPunct="0">
              <a:defRPr/>
            </a:pPr>
            <a:r>
              <a:rPr lang="en-US" sz="1400">
                <a:latin typeface="Arial" charset="0"/>
                <a:cs typeface="+mn-cs"/>
              </a:rPr>
              <a:t>Test</a:t>
            </a:r>
          </a:p>
        </p:txBody>
      </p:sp>
      <p:sp>
        <p:nvSpPr>
          <p:cNvPr id="70684" name="Rectangle 28"/>
          <p:cNvSpPr>
            <a:spLocks noChangeArrowheads="1"/>
          </p:cNvSpPr>
          <p:nvPr/>
        </p:nvSpPr>
        <p:spPr bwMode="auto">
          <a:xfrm>
            <a:off x="4648200" y="3200400"/>
            <a:ext cx="906463"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spAutoFit/>
          </a:bodyPr>
          <a:lstStyle/>
          <a:p>
            <a:pPr algn="ctr" defTabSz="762000" eaLnBrk="0" hangingPunct="0">
              <a:defRPr/>
            </a:pPr>
            <a:r>
              <a:rPr lang="en-US" sz="1400">
                <a:latin typeface="Arial" charset="0"/>
                <a:cs typeface="+mn-cs"/>
              </a:rPr>
              <a:t>15-40 x</a:t>
            </a:r>
          </a:p>
        </p:txBody>
      </p:sp>
      <p:sp>
        <p:nvSpPr>
          <p:cNvPr id="70685" name="Line 29"/>
          <p:cNvSpPr>
            <a:spLocks noChangeShapeType="1"/>
          </p:cNvSpPr>
          <p:nvPr/>
        </p:nvSpPr>
        <p:spPr bwMode="auto">
          <a:xfrm>
            <a:off x="1219200" y="3200400"/>
            <a:ext cx="6475413" cy="0"/>
          </a:xfrm>
          <a:prstGeom prst="line">
            <a:avLst/>
          </a:prstGeom>
          <a:noFill/>
          <a:ln w="12700">
            <a:solidFill>
              <a:schemeClr val="tx1"/>
            </a:solidFill>
            <a:prstDash val="dash"/>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70687" name="Rectangle 31"/>
          <p:cNvSpPr>
            <a:spLocks noChangeArrowheads="1"/>
          </p:cNvSpPr>
          <p:nvPr/>
        </p:nvSpPr>
        <p:spPr bwMode="auto">
          <a:xfrm>
            <a:off x="685800" y="3048000"/>
            <a:ext cx="479425"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algn="ctr" defTabSz="762000" eaLnBrk="0" hangingPunct="0">
              <a:defRPr/>
            </a:pPr>
            <a:r>
              <a:rPr lang="en-US" sz="1400">
                <a:latin typeface="Arial" charset="0"/>
                <a:cs typeface="+mn-cs"/>
              </a:rPr>
              <a:t>100</a:t>
            </a:r>
          </a:p>
        </p:txBody>
      </p:sp>
      <p:sp>
        <p:nvSpPr>
          <p:cNvPr id="70688" name="Rectangle 32"/>
          <p:cNvSpPr>
            <a:spLocks noChangeArrowheads="1"/>
          </p:cNvSpPr>
          <p:nvPr/>
        </p:nvSpPr>
        <p:spPr bwMode="auto">
          <a:xfrm>
            <a:off x="5729288" y="3276600"/>
            <a:ext cx="900112" cy="2209800"/>
          </a:xfrm>
          <a:prstGeom prst="rect">
            <a:avLst/>
          </a:prstGeom>
          <a:solidFill>
            <a:srgbClr val="FF9900"/>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70689" name="Rectangle 33"/>
          <p:cNvSpPr>
            <a:spLocks noChangeArrowheads="1"/>
          </p:cNvSpPr>
          <p:nvPr/>
        </p:nvSpPr>
        <p:spPr bwMode="auto">
          <a:xfrm>
            <a:off x="5749925" y="5486400"/>
            <a:ext cx="955675" cy="5175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spAutoFit/>
          </a:bodyPr>
          <a:lstStyle/>
          <a:p>
            <a:pPr algn="ctr" defTabSz="762000" eaLnBrk="0" hangingPunct="0">
              <a:defRPr/>
            </a:pPr>
            <a:r>
              <a:rPr lang="en-US" sz="1400">
                <a:latin typeface="Arial" charset="0"/>
                <a:cs typeface="+mn-cs"/>
              </a:rPr>
              <a:t>System Test</a:t>
            </a:r>
          </a:p>
        </p:txBody>
      </p:sp>
      <p:sp>
        <p:nvSpPr>
          <p:cNvPr id="70690" name="Rectangle 34"/>
          <p:cNvSpPr>
            <a:spLocks noChangeArrowheads="1"/>
          </p:cNvSpPr>
          <p:nvPr/>
        </p:nvSpPr>
        <p:spPr bwMode="auto">
          <a:xfrm>
            <a:off x="5715000" y="2971800"/>
            <a:ext cx="906463"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spAutoFit/>
          </a:bodyPr>
          <a:lstStyle/>
          <a:p>
            <a:pPr algn="ctr" defTabSz="762000" eaLnBrk="0" hangingPunct="0">
              <a:defRPr/>
            </a:pPr>
            <a:r>
              <a:rPr lang="en-US" sz="1400">
                <a:latin typeface="Arial" charset="0"/>
                <a:cs typeface="+mn-cs"/>
              </a:rPr>
              <a:t>30-70 x</a:t>
            </a:r>
          </a:p>
        </p:txBody>
      </p:sp>
      <p:sp>
        <p:nvSpPr>
          <p:cNvPr id="70692" name="Line 36"/>
          <p:cNvSpPr>
            <a:spLocks noChangeShapeType="1"/>
          </p:cNvSpPr>
          <p:nvPr/>
        </p:nvSpPr>
        <p:spPr bwMode="auto">
          <a:xfrm>
            <a:off x="1219200" y="2438400"/>
            <a:ext cx="6475413" cy="0"/>
          </a:xfrm>
          <a:prstGeom prst="line">
            <a:avLst/>
          </a:prstGeom>
          <a:noFill/>
          <a:ln w="12700">
            <a:solidFill>
              <a:schemeClr val="tx1"/>
            </a:solidFill>
            <a:prstDash val="dash"/>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70693" name="Rectangle 37"/>
          <p:cNvSpPr>
            <a:spLocks noChangeArrowheads="1"/>
          </p:cNvSpPr>
          <p:nvPr/>
        </p:nvSpPr>
        <p:spPr bwMode="auto">
          <a:xfrm>
            <a:off x="6796088" y="2667000"/>
            <a:ext cx="900112" cy="2819400"/>
          </a:xfrm>
          <a:prstGeom prst="rect">
            <a:avLst/>
          </a:prstGeom>
          <a:solidFill>
            <a:srgbClr val="FF9900"/>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70694" name="Rectangle 38"/>
          <p:cNvSpPr>
            <a:spLocks noChangeArrowheads="1"/>
          </p:cNvSpPr>
          <p:nvPr/>
        </p:nvSpPr>
        <p:spPr bwMode="auto">
          <a:xfrm>
            <a:off x="6740525" y="5486400"/>
            <a:ext cx="1031875" cy="5175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spAutoFit/>
          </a:bodyPr>
          <a:lstStyle/>
          <a:p>
            <a:pPr algn="ctr" defTabSz="762000" eaLnBrk="0" hangingPunct="0">
              <a:defRPr/>
            </a:pPr>
            <a:r>
              <a:rPr lang="en-US" sz="1400">
                <a:latin typeface="Arial" charset="0"/>
                <a:cs typeface="+mn-cs"/>
              </a:rPr>
              <a:t>Field Operation</a:t>
            </a:r>
          </a:p>
        </p:txBody>
      </p:sp>
      <p:sp>
        <p:nvSpPr>
          <p:cNvPr id="70695" name="Rectangle 39"/>
          <p:cNvSpPr>
            <a:spLocks noChangeArrowheads="1"/>
          </p:cNvSpPr>
          <p:nvPr/>
        </p:nvSpPr>
        <p:spPr bwMode="auto">
          <a:xfrm>
            <a:off x="6705600" y="2133600"/>
            <a:ext cx="1066800"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spAutoFit/>
          </a:bodyPr>
          <a:lstStyle/>
          <a:p>
            <a:pPr algn="ctr" defTabSz="762000" eaLnBrk="0" hangingPunct="0">
              <a:defRPr/>
            </a:pPr>
            <a:r>
              <a:rPr lang="en-US" sz="1400">
                <a:latin typeface="Arial" charset="0"/>
                <a:cs typeface="+mn-cs"/>
              </a:rPr>
              <a:t>40-1000 x</a:t>
            </a:r>
          </a:p>
        </p:txBody>
      </p:sp>
      <p:sp>
        <p:nvSpPr>
          <p:cNvPr id="70696" name="Rectangle 40"/>
          <p:cNvSpPr>
            <a:spLocks noChangeArrowheads="1"/>
          </p:cNvSpPr>
          <p:nvPr/>
        </p:nvSpPr>
        <p:spPr bwMode="auto">
          <a:xfrm>
            <a:off x="636588" y="2286000"/>
            <a:ext cx="577850"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algn="ctr" defTabSz="762000" eaLnBrk="0" hangingPunct="0">
              <a:defRPr/>
            </a:pPr>
            <a:r>
              <a:rPr lang="en-US" sz="1400">
                <a:latin typeface="Arial" charset="0"/>
                <a:cs typeface="+mn-cs"/>
              </a:rPr>
              <a:t>1000</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SYSC-3120 — Software Requirements Engineering</a:t>
            </a:r>
          </a:p>
        </p:txBody>
      </p:sp>
      <p:sp>
        <p:nvSpPr>
          <p:cNvPr id="5" name="Slide Number Placeholder 4"/>
          <p:cNvSpPr>
            <a:spLocks noGrp="1"/>
          </p:cNvSpPr>
          <p:nvPr>
            <p:ph type="sldNum" sz="quarter" idx="11"/>
          </p:nvPr>
        </p:nvSpPr>
        <p:spPr/>
        <p:txBody>
          <a:bodyPr/>
          <a:lstStyle/>
          <a:p>
            <a:pPr>
              <a:defRPr/>
            </a:pPr>
            <a:fld id="{D73118AA-148C-A845-8AEA-F0900BC37BD2}" type="slidenum">
              <a:rPr lang="en-US"/>
              <a:pPr>
                <a:defRPr/>
              </a:pPr>
              <a:t>21</a:t>
            </a:fld>
            <a:endParaRPr lang="en-US"/>
          </a:p>
        </p:txBody>
      </p:sp>
      <p:sp>
        <p:nvSpPr>
          <p:cNvPr id="72706" name="Rectangle 2"/>
          <p:cNvSpPr>
            <a:spLocks noGrp="1" noChangeArrowheads="1"/>
          </p:cNvSpPr>
          <p:nvPr>
            <p:ph type="title"/>
          </p:nvPr>
        </p:nvSpPr>
        <p:spPr/>
        <p:txBody>
          <a:bodyPr lIns="92075" tIns="46038" rIns="92075" bIns="46038"/>
          <a:lstStyle/>
          <a:p>
            <a:pPr eaLnBrk="1" hangingPunct="1">
              <a:defRPr/>
            </a:pPr>
            <a:r>
              <a:rPr lang="en-US" smtClean="0">
                <a:cs typeface="+mj-cs"/>
              </a:rPr>
              <a:t>Practitioner</a:t>
            </a:r>
            <a:r>
              <a:rPr lang="ja-JP" altLang="en-US" smtClean="0">
                <a:latin typeface="Arial"/>
                <a:cs typeface="+mj-cs"/>
              </a:rPr>
              <a:t>’</a:t>
            </a:r>
            <a:r>
              <a:rPr lang="en-US" smtClean="0">
                <a:cs typeface="+mj-cs"/>
              </a:rPr>
              <a:t>s myths</a:t>
            </a:r>
          </a:p>
        </p:txBody>
      </p:sp>
      <p:sp>
        <p:nvSpPr>
          <p:cNvPr id="72707" name="Rectangle 3"/>
          <p:cNvSpPr>
            <a:spLocks noGrp="1" noChangeArrowheads="1"/>
          </p:cNvSpPr>
          <p:nvPr>
            <p:ph type="body" idx="1"/>
          </p:nvPr>
        </p:nvSpPr>
        <p:spPr/>
        <p:txBody>
          <a:bodyPr lIns="92075" tIns="46038" rIns="92075" bIns="46038"/>
          <a:lstStyle/>
          <a:p>
            <a:pPr marL="230188" indent="-230188" eaLnBrk="1" hangingPunct="1">
              <a:defRPr/>
            </a:pPr>
            <a:r>
              <a:rPr lang="en-US" dirty="0" smtClean="0">
                <a:cs typeface="+mn-cs"/>
              </a:rPr>
              <a:t>Once we write a program and get it to work, our job is done</a:t>
            </a:r>
          </a:p>
          <a:p>
            <a:pPr marL="577850" lvl="1" indent="-233363" eaLnBrk="1" hangingPunct="1">
              <a:defRPr/>
            </a:pPr>
            <a:r>
              <a:rPr lang="en-US" dirty="0" smtClean="0"/>
              <a:t>50-70% of all effort </a:t>
            </a:r>
            <a:r>
              <a:rPr lang="en-US" i="1" dirty="0" smtClean="0"/>
              <a:t>after</a:t>
            </a:r>
            <a:r>
              <a:rPr lang="en-US" dirty="0" smtClean="0"/>
              <a:t> first delivery</a:t>
            </a:r>
          </a:p>
          <a:p>
            <a:pPr marL="230188" indent="-230188" eaLnBrk="1" hangingPunct="1">
              <a:defRPr/>
            </a:pPr>
            <a:r>
              <a:rPr lang="en-US" dirty="0" smtClean="0">
                <a:cs typeface="+mn-cs"/>
              </a:rPr>
              <a:t>Until I get the program </a:t>
            </a:r>
            <a:r>
              <a:rPr lang="ja-JP" altLang="en-US" dirty="0" smtClean="0">
                <a:latin typeface="Arial"/>
                <a:cs typeface="+mn-cs"/>
              </a:rPr>
              <a:t>“</a:t>
            </a:r>
            <a:r>
              <a:rPr lang="en-US" dirty="0" smtClean="0">
                <a:cs typeface="+mn-cs"/>
              </a:rPr>
              <a:t>running</a:t>
            </a:r>
            <a:r>
              <a:rPr lang="ja-JP" altLang="en-US" dirty="0" smtClean="0">
                <a:latin typeface="Arial"/>
                <a:cs typeface="+mn-cs"/>
              </a:rPr>
              <a:t>”</a:t>
            </a:r>
            <a:r>
              <a:rPr lang="en-US" dirty="0" smtClean="0">
                <a:cs typeface="+mn-cs"/>
              </a:rPr>
              <a:t>, I really have no way in assessing its quality</a:t>
            </a:r>
          </a:p>
          <a:p>
            <a:pPr marL="577850" lvl="1" indent="-233363" eaLnBrk="1" hangingPunct="1">
              <a:defRPr/>
            </a:pPr>
            <a:r>
              <a:rPr lang="en-US" dirty="0" smtClean="0"/>
              <a:t>inspections &amp; reviews</a:t>
            </a:r>
          </a:p>
          <a:p>
            <a:pPr marL="230188" indent="-230188" eaLnBrk="1" hangingPunct="1">
              <a:defRPr/>
            </a:pPr>
            <a:r>
              <a:rPr lang="en-US" dirty="0" smtClean="0">
                <a:cs typeface="+mn-cs"/>
              </a:rPr>
              <a:t>The only deliverable for a successful project is the working program</a:t>
            </a:r>
          </a:p>
          <a:p>
            <a:pPr marL="577850" lvl="1" indent="-233363" eaLnBrk="1" hangingPunct="1">
              <a:defRPr/>
            </a:pPr>
            <a:r>
              <a:rPr lang="en-US" dirty="0" smtClean="0"/>
              <a:t>documentation (users, maintenance), e.g., UML Analysis and Design Models</a:t>
            </a:r>
          </a:p>
          <a:p>
            <a:pPr marL="238125" indent="-233363" eaLnBrk="1" hangingPunct="1">
              <a:defRPr/>
            </a:pPr>
            <a:r>
              <a:rPr lang="en-CA" dirty="0"/>
              <a:t>Software engineering will make us create voluminous and unnecessary documentation and will invariably slow us </a:t>
            </a:r>
            <a:r>
              <a:rPr lang="en-CA" dirty="0" smtClean="0"/>
              <a:t>down</a:t>
            </a:r>
          </a:p>
          <a:p>
            <a:pPr marL="577850" lvl="1" indent="-233363" eaLnBrk="1" hangingPunct="1">
              <a:defRPr/>
            </a:pPr>
            <a:r>
              <a:rPr lang="en-CA" dirty="0" smtClean="0"/>
              <a:t>Software engineering is </a:t>
            </a:r>
            <a:r>
              <a:rPr lang="en-CA" dirty="0"/>
              <a:t>not about creating documents. It is about creating quality. Better quality leads to reduced </a:t>
            </a:r>
            <a:r>
              <a:rPr lang="en-CA" u="sng" dirty="0"/>
              <a:t>re</a:t>
            </a:r>
            <a:r>
              <a:rPr lang="en-CA" dirty="0"/>
              <a:t>work. And reduced </a:t>
            </a:r>
            <a:r>
              <a:rPr lang="en-CA" u="sng" dirty="0"/>
              <a:t>re</a:t>
            </a:r>
            <a:r>
              <a:rPr lang="en-CA" dirty="0"/>
              <a:t>work results in faster delivery times</a:t>
            </a:r>
            <a:endParaRPr lang="en-US" dirty="0" smtClean="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SYSC-3120 — Software Requirements Engineering</a:t>
            </a:r>
          </a:p>
        </p:txBody>
      </p:sp>
      <p:sp>
        <p:nvSpPr>
          <p:cNvPr id="5" name="Slide Number Placeholder 4"/>
          <p:cNvSpPr>
            <a:spLocks noGrp="1"/>
          </p:cNvSpPr>
          <p:nvPr>
            <p:ph type="sldNum" sz="quarter" idx="11"/>
          </p:nvPr>
        </p:nvSpPr>
        <p:spPr/>
        <p:txBody>
          <a:bodyPr/>
          <a:lstStyle/>
          <a:p>
            <a:pPr>
              <a:defRPr/>
            </a:pPr>
            <a:fld id="{3488FC64-C2C6-8546-AE46-F855139E2805}" type="slidenum">
              <a:rPr lang="en-US"/>
              <a:pPr>
                <a:defRPr/>
              </a:pPr>
              <a:t>22</a:t>
            </a:fld>
            <a:endParaRPr lang="en-US"/>
          </a:p>
        </p:txBody>
      </p:sp>
      <p:sp>
        <p:nvSpPr>
          <p:cNvPr id="99330" name="Rectangle 1026"/>
          <p:cNvSpPr>
            <a:spLocks noGrp="1" noChangeArrowheads="1"/>
          </p:cNvSpPr>
          <p:nvPr>
            <p:ph type="title"/>
          </p:nvPr>
        </p:nvSpPr>
        <p:spPr/>
        <p:txBody>
          <a:bodyPr/>
          <a:lstStyle/>
          <a:p>
            <a:pPr eaLnBrk="1" hangingPunct="1">
              <a:defRPr/>
            </a:pPr>
            <a:r>
              <a:rPr lang="en-US" smtClean="0">
                <a:cs typeface="+mj-cs"/>
              </a:rPr>
              <a:t>Software Engineering Preview</a:t>
            </a:r>
          </a:p>
        </p:txBody>
      </p:sp>
      <p:sp>
        <p:nvSpPr>
          <p:cNvPr id="99331" name="Rectangle 1027"/>
          <p:cNvSpPr>
            <a:spLocks noGrp="1" noChangeArrowheads="1"/>
          </p:cNvSpPr>
          <p:nvPr>
            <p:ph type="body" idx="1"/>
          </p:nvPr>
        </p:nvSpPr>
        <p:spPr/>
        <p:txBody>
          <a:bodyPr/>
          <a:lstStyle/>
          <a:p>
            <a:pPr eaLnBrk="1" hangingPunct="1">
              <a:lnSpc>
                <a:spcPct val="120000"/>
              </a:lnSpc>
              <a:defRPr/>
            </a:pPr>
            <a:r>
              <a:rPr lang="en-US" dirty="0" smtClean="0">
                <a:solidFill>
                  <a:schemeClr val="folHlink"/>
                </a:solidFill>
                <a:cs typeface="+mn-cs"/>
              </a:rPr>
              <a:t>Definitions</a:t>
            </a:r>
          </a:p>
          <a:p>
            <a:pPr eaLnBrk="1" hangingPunct="1">
              <a:lnSpc>
                <a:spcPct val="120000"/>
              </a:lnSpc>
              <a:defRPr/>
            </a:pPr>
            <a:r>
              <a:rPr lang="en-US" dirty="0" smtClean="0">
                <a:solidFill>
                  <a:schemeClr val="folHlink"/>
                </a:solidFill>
                <a:cs typeface="+mn-cs"/>
              </a:rPr>
              <a:t>Software Failures</a:t>
            </a:r>
          </a:p>
          <a:p>
            <a:pPr eaLnBrk="1" hangingPunct="1">
              <a:lnSpc>
                <a:spcPct val="120000"/>
              </a:lnSpc>
              <a:defRPr/>
            </a:pPr>
            <a:r>
              <a:rPr lang="en-US" dirty="0" smtClean="0">
                <a:solidFill>
                  <a:schemeClr val="folHlink"/>
                </a:solidFill>
                <a:cs typeface="+mn-cs"/>
              </a:rPr>
              <a:t>History and Context</a:t>
            </a:r>
          </a:p>
          <a:p>
            <a:pPr eaLnBrk="1" hangingPunct="1">
              <a:lnSpc>
                <a:spcPct val="120000"/>
              </a:lnSpc>
              <a:defRPr/>
            </a:pPr>
            <a:r>
              <a:rPr lang="en-US" dirty="0" smtClean="0">
                <a:solidFill>
                  <a:schemeClr val="folHlink"/>
                </a:solidFill>
                <a:cs typeface="+mn-cs"/>
              </a:rPr>
              <a:t>Software Development Myths</a:t>
            </a:r>
          </a:p>
          <a:p>
            <a:pPr eaLnBrk="1" hangingPunct="1">
              <a:lnSpc>
                <a:spcPct val="120000"/>
              </a:lnSpc>
              <a:defRPr/>
            </a:pPr>
            <a:r>
              <a:rPr lang="en-US" dirty="0" smtClean="0">
                <a:cs typeface="+mn-cs"/>
              </a:rPr>
              <a:t>Principles</a:t>
            </a:r>
          </a:p>
          <a:p>
            <a:pPr eaLnBrk="1" hangingPunct="1">
              <a:lnSpc>
                <a:spcPct val="120000"/>
              </a:lnSpc>
              <a:defRPr/>
            </a:pPr>
            <a:r>
              <a:rPr lang="en-US" dirty="0" smtClean="0">
                <a:solidFill>
                  <a:schemeClr val="folHlink"/>
                </a:solidFill>
                <a:cs typeface="+mn-cs"/>
              </a:rPr>
              <a:t>Software Development Processes</a:t>
            </a:r>
          </a:p>
          <a:p>
            <a:pPr eaLnBrk="1" hangingPunct="1">
              <a:lnSpc>
                <a:spcPct val="120000"/>
              </a:lnSpc>
              <a:defRPr/>
            </a:pPr>
            <a:r>
              <a:rPr lang="en-US" dirty="0" smtClean="0">
                <a:solidFill>
                  <a:schemeClr val="folHlink"/>
                </a:solidFill>
                <a:cs typeface="+mn-cs"/>
              </a:rPr>
              <a:t>Software Development Tools</a:t>
            </a:r>
          </a:p>
          <a:p>
            <a:pPr eaLnBrk="1" hangingPunct="1">
              <a:lnSpc>
                <a:spcPct val="120000"/>
              </a:lnSpc>
              <a:defRPr/>
            </a:pPr>
            <a:r>
              <a:rPr lang="en-US" dirty="0" smtClean="0">
                <a:solidFill>
                  <a:schemeClr val="folHlink"/>
                </a:solidFill>
                <a:cs typeface="+mn-cs"/>
              </a:rPr>
              <a:t>Summary</a:t>
            </a:r>
          </a:p>
          <a:p>
            <a:pPr eaLnBrk="1" hangingPunct="1">
              <a:lnSpc>
                <a:spcPct val="120000"/>
              </a:lnSpc>
              <a:defRPr/>
            </a:pPr>
            <a:endParaRPr lang="en-US" dirty="0" smtClean="0">
              <a:cs typeface="+mn-cs"/>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SYSC-3120 — Software Requirements Engineering</a:t>
            </a:r>
          </a:p>
        </p:txBody>
      </p:sp>
      <p:sp>
        <p:nvSpPr>
          <p:cNvPr id="5" name="Slide Number Placeholder 4"/>
          <p:cNvSpPr>
            <a:spLocks noGrp="1"/>
          </p:cNvSpPr>
          <p:nvPr>
            <p:ph type="sldNum" sz="quarter" idx="11"/>
          </p:nvPr>
        </p:nvSpPr>
        <p:spPr/>
        <p:txBody>
          <a:bodyPr/>
          <a:lstStyle/>
          <a:p>
            <a:pPr>
              <a:defRPr/>
            </a:pPr>
            <a:fld id="{1D93DBB1-E154-6D4F-B64D-44F55E30CC83}" type="slidenum">
              <a:rPr lang="en-US"/>
              <a:pPr>
                <a:defRPr/>
              </a:pPr>
              <a:t>23</a:t>
            </a:fld>
            <a:endParaRPr lang="en-US"/>
          </a:p>
        </p:txBody>
      </p:sp>
      <p:sp>
        <p:nvSpPr>
          <p:cNvPr id="75778" name="Rectangle 2"/>
          <p:cNvSpPr>
            <a:spLocks noGrp="1" noChangeArrowheads="1"/>
          </p:cNvSpPr>
          <p:nvPr>
            <p:ph type="title"/>
          </p:nvPr>
        </p:nvSpPr>
        <p:spPr/>
        <p:txBody>
          <a:bodyPr/>
          <a:lstStyle/>
          <a:p>
            <a:pPr eaLnBrk="1" hangingPunct="1">
              <a:defRPr/>
            </a:pPr>
            <a:r>
              <a:rPr lang="en-US" smtClean="0">
                <a:cs typeface="+mj-cs"/>
              </a:rPr>
              <a:t>Characteristics of today</a:t>
            </a:r>
            <a:r>
              <a:rPr lang="ja-JP" altLang="en-US" smtClean="0">
                <a:latin typeface="Arial"/>
                <a:cs typeface="+mj-cs"/>
              </a:rPr>
              <a:t>’</a:t>
            </a:r>
            <a:r>
              <a:rPr lang="en-US" smtClean="0">
                <a:cs typeface="+mj-cs"/>
              </a:rPr>
              <a:t>s software development</a:t>
            </a:r>
          </a:p>
        </p:txBody>
      </p:sp>
      <p:sp>
        <p:nvSpPr>
          <p:cNvPr id="75779" name="Rectangle 3"/>
          <p:cNvSpPr>
            <a:spLocks noGrp="1" noChangeArrowheads="1"/>
          </p:cNvSpPr>
          <p:nvPr>
            <p:ph type="body" idx="1"/>
          </p:nvPr>
        </p:nvSpPr>
        <p:spPr/>
        <p:txBody>
          <a:bodyPr/>
          <a:lstStyle/>
          <a:p>
            <a:pPr marL="230188" indent="-230188" eaLnBrk="1" hangingPunct="1">
              <a:defRPr/>
            </a:pPr>
            <a:r>
              <a:rPr lang="en-US" dirty="0" smtClean="0">
                <a:cs typeface="+mn-cs"/>
              </a:rPr>
              <a:t>Development of large &amp; complex systems</a:t>
            </a:r>
            <a:endParaRPr lang="en-US" sz="1000" dirty="0" smtClean="0">
              <a:cs typeface="+mn-cs"/>
            </a:endParaRPr>
          </a:p>
          <a:p>
            <a:pPr marL="230188" indent="-230188" eaLnBrk="1" hangingPunct="1">
              <a:defRPr/>
            </a:pPr>
            <a:r>
              <a:rPr lang="en-US" dirty="0" smtClean="0">
                <a:cs typeface="+mn-cs"/>
              </a:rPr>
              <a:t>Software systems must fulfill the requirements of many users (or usage conditions)</a:t>
            </a:r>
            <a:endParaRPr lang="en-US" sz="1000" dirty="0" smtClean="0">
              <a:cs typeface="+mn-cs"/>
            </a:endParaRPr>
          </a:p>
          <a:p>
            <a:pPr marL="230188" indent="-230188" eaLnBrk="1" hangingPunct="1">
              <a:defRPr/>
            </a:pPr>
            <a:r>
              <a:rPr lang="en-US" dirty="0" smtClean="0">
                <a:cs typeface="+mn-cs"/>
              </a:rPr>
              <a:t>Number of persons involved in the development &gt;&gt;&gt;&gt; 1</a:t>
            </a:r>
          </a:p>
          <a:p>
            <a:pPr marL="230188" indent="-230188" eaLnBrk="1" hangingPunct="1">
              <a:defRPr/>
            </a:pPr>
            <a:r>
              <a:rPr lang="en-US" dirty="0" smtClean="0">
                <a:cs typeface="+mn-cs"/>
              </a:rPr>
              <a:t>Distributed development is now commonplace</a:t>
            </a:r>
          </a:p>
          <a:p>
            <a:pPr marL="579438" lvl="1" indent="-234950" eaLnBrk="1" hangingPunct="1">
              <a:defRPr/>
            </a:pPr>
            <a:r>
              <a:rPr lang="en-US" dirty="0" smtClean="0"/>
              <a:t>Same place, same city (Kanata-Downtown)</a:t>
            </a:r>
          </a:p>
          <a:p>
            <a:pPr marL="579438" lvl="1" indent="-234950" eaLnBrk="1" hangingPunct="1">
              <a:defRPr/>
            </a:pPr>
            <a:r>
              <a:rPr lang="en-US" dirty="0" smtClean="0"/>
              <a:t>Same country (Ottawa-Vancouver), same continent</a:t>
            </a:r>
          </a:p>
          <a:p>
            <a:pPr marL="579438" lvl="1" indent="-234950" eaLnBrk="1" hangingPunct="1">
              <a:defRPr/>
            </a:pPr>
            <a:r>
              <a:rPr lang="en-US" dirty="0" smtClean="0"/>
              <a:t>Ottawa-Vancouver-England-India-Australia</a:t>
            </a:r>
            <a:endParaRPr lang="en-US" dirty="0" smtClean="0"/>
          </a:p>
          <a:p>
            <a:pPr marL="230188" indent="-230188" eaLnBrk="1" hangingPunct="1">
              <a:defRPr/>
            </a:pPr>
            <a:r>
              <a:rPr lang="en-US" dirty="0" smtClean="0">
                <a:cs typeface="+mn-cs"/>
              </a:rPr>
              <a:t>Software systems are expected to live long and be used by many </a:t>
            </a:r>
            <a:r>
              <a:rPr lang="en-US" dirty="0" smtClean="0">
                <a:cs typeface="+mn-cs"/>
              </a:rPr>
              <a:t>people.</a:t>
            </a:r>
            <a:endParaRPr lang="en-US" dirty="0" smtClean="0">
              <a:cs typeface="+mn-cs"/>
            </a:endParaRPr>
          </a:p>
          <a:p>
            <a:pPr marL="579438" lvl="1" indent="-234950" eaLnBrk="1" hangingPunct="1">
              <a:defRPr/>
            </a:pPr>
            <a:endParaRPr lang="en-US" dirty="0" smtClean="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SYSC-3120 — Software Requirements Engineering</a:t>
            </a:r>
          </a:p>
        </p:txBody>
      </p:sp>
      <p:sp>
        <p:nvSpPr>
          <p:cNvPr id="5" name="Slide Number Placeholder 4"/>
          <p:cNvSpPr>
            <a:spLocks noGrp="1"/>
          </p:cNvSpPr>
          <p:nvPr>
            <p:ph type="sldNum" sz="quarter" idx="11"/>
          </p:nvPr>
        </p:nvSpPr>
        <p:spPr/>
        <p:txBody>
          <a:bodyPr/>
          <a:lstStyle/>
          <a:p>
            <a:pPr>
              <a:defRPr/>
            </a:pPr>
            <a:fld id="{0908E7B4-164F-F140-9CDB-4B474EDC6D00}" type="slidenum">
              <a:rPr lang="en-US"/>
              <a:pPr>
                <a:defRPr/>
              </a:pPr>
              <a:t>24</a:t>
            </a:fld>
            <a:endParaRPr lang="en-US"/>
          </a:p>
        </p:txBody>
      </p:sp>
      <p:sp>
        <p:nvSpPr>
          <p:cNvPr id="76802" name="Rectangle 2"/>
          <p:cNvSpPr>
            <a:spLocks noGrp="1" noChangeArrowheads="1"/>
          </p:cNvSpPr>
          <p:nvPr>
            <p:ph type="title"/>
          </p:nvPr>
        </p:nvSpPr>
        <p:spPr/>
        <p:txBody>
          <a:bodyPr/>
          <a:lstStyle/>
          <a:p>
            <a:pPr eaLnBrk="1" hangingPunct="1">
              <a:defRPr/>
            </a:pPr>
            <a:r>
              <a:rPr lang="en-US" smtClean="0">
                <a:cs typeface="+mj-cs"/>
              </a:rPr>
              <a:t>What are the problems?</a:t>
            </a:r>
          </a:p>
        </p:txBody>
      </p:sp>
      <p:sp>
        <p:nvSpPr>
          <p:cNvPr id="76803" name="Rectangle 3"/>
          <p:cNvSpPr>
            <a:spLocks noGrp="1" noChangeArrowheads="1"/>
          </p:cNvSpPr>
          <p:nvPr>
            <p:ph type="body" idx="1"/>
          </p:nvPr>
        </p:nvSpPr>
        <p:spPr/>
        <p:txBody>
          <a:bodyPr/>
          <a:lstStyle/>
          <a:p>
            <a:pPr eaLnBrk="1" hangingPunct="1">
              <a:lnSpc>
                <a:spcPct val="110000"/>
              </a:lnSpc>
              <a:defRPr/>
            </a:pPr>
            <a:r>
              <a:rPr lang="en-US" smtClean="0">
                <a:cs typeface="+mn-cs"/>
              </a:rPr>
              <a:t>Increased quality demands on software products</a:t>
            </a:r>
          </a:p>
          <a:p>
            <a:pPr eaLnBrk="1" hangingPunct="1">
              <a:lnSpc>
                <a:spcPct val="110000"/>
              </a:lnSpc>
              <a:defRPr/>
            </a:pPr>
            <a:r>
              <a:rPr lang="en-US" smtClean="0">
                <a:cs typeface="+mn-cs"/>
              </a:rPr>
              <a:t>High cost and time pressure</a:t>
            </a:r>
          </a:p>
          <a:p>
            <a:pPr eaLnBrk="1" hangingPunct="1">
              <a:lnSpc>
                <a:spcPct val="110000"/>
              </a:lnSpc>
              <a:defRPr/>
            </a:pPr>
            <a:r>
              <a:rPr lang="en-US" smtClean="0">
                <a:cs typeface="+mn-cs"/>
              </a:rPr>
              <a:t>Shorter time to market</a:t>
            </a:r>
          </a:p>
          <a:p>
            <a:pPr eaLnBrk="1" hangingPunct="1">
              <a:defRPr/>
            </a:pPr>
            <a:r>
              <a:rPr lang="en-US" smtClean="0">
                <a:cs typeface="+mn-cs"/>
              </a:rPr>
              <a:t>Coordination problems within the projects</a:t>
            </a:r>
          </a:p>
          <a:p>
            <a:pPr eaLnBrk="1" hangingPunct="1">
              <a:defRPr/>
            </a:pPr>
            <a:r>
              <a:rPr lang="en-US" smtClean="0">
                <a:cs typeface="+mn-cs"/>
              </a:rPr>
              <a:t>Scarce resources (e.g., qualified personnel)</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3"/>
          <p:cNvSpPr>
            <a:spLocks noGrp="1"/>
          </p:cNvSpPr>
          <p:nvPr>
            <p:ph type="ftr" sz="quarter" idx="10"/>
          </p:nvPr>
        </p:nvSpPr>
        <p:spPr/>
        <p:txBody>
          <a:bodyPr/>
          <a:lstStyle/>
          <a:p>
            <a:pPr>
              <a:defRPr/>
            </a:pPr>
            <a:r>
              <a:rPr lang="en-US"/>
              <a:t>SYSC-3120 — Software Requirements Engineering</a:t>
            </a:r>
          </a:p>
        </p:txBody>
      </p:sp>
      <p:sp>
        <p:nvSpPr>
          <p:cNvPr id="7" name="Slide Number Placeholder 4"/>
          <p:cNvSpPr>
            <a:spLocks noGrp="1"/>
          </p:cNvSpPr>
          <p:nvPr>
            <p:ph type="sldNum" sz="quarter" idx="11"/>
          </p:nvPr>
        </p:nvSpPr>
        <p:spPr/>
        <p:txBody>
          <a:bodyPr/>
          <a:lstStyle/>
          <a:p>
            <a:pPr>
              <a:defRPr/>
            </a:pPr>
            <a:fld id="{CAEF729B-0E9C-D24E-9B7A-6CBECD8CFF5E}" type="slidenum">
              <a:rPr lang="en-US"/>
              <a:pPr>
                <a:defRPr/>
              </a:pPr>
              <a:t>25</a:t>
            </a:fld>
            <a:endParaRPr lang="en-US"/>
          </a:p>
        </p:txBody>
      </p:sp>
      <p:sp>
        <p:nvSpPr>
          <p:cNvPr id="77826" name="Rectangle 2"/>
          <p:cNvSpPr>
            <a:spLocks noGrp="1" noChangeArrowheads="1"/>
          </p:cNvSpPr>
          <p:nvPr>
            <p:ph type="title"/>
          </p:nvPr>
        </p:nvSpPr>
        <p:spPr/>
        <p:txBody>
          <a:bodyPr/>
          <a:lstStyle/>
          <a:p>
            <a:pPr eaLnBrk="1" hangingPunct="1">
              <a:defRPr/>
            </a:pPr>
            <a:r>
              <a:rPr lang="en-US" smtClean="0">
                <a:cs typeface="+mj-cs"/>
              </a:rPr>
              <a:t>Software Engineering Principles</a:t>
            </a:r>
          </a:p>
        </p:txBody>
      </p:sp>
      <p:sp>
        <p:nvSpPr>
          <p:cNvPr id="77827" name="Rectangle 3"/>
          <p:cNvSpPr>
            <a:spLocks noGrp="1" noChangeArrowheads="1"/>
          </p:cNvSpPr>
          <p:nvPr>
            <p:ph type="body" idx="1"/>
          </p:nvPr>
        </p:nvSpPr>
        <p:spPr>
          <a:xfrm>
            <a:off x="685800" y="1219200"/>
            <a:ext cx="7772400" cy="2166938"/>
          </a:xfrm>
        </p:spPr>
        <p:txBody>
          <a:bodyPr/>
          <a:lstStyle/>
          <a:p>
            <a:pPr marL="230188" indent="-230188" eaLnBrk="1" hangingPunct="1">
              <a:defRPr/>
            </a:pPr>
            <a:r>
              <a:rPr lang="en-US" dirty="0" smtClean="0">
                <a:cs typeface="+mn-cs"/>
              </a:rPr>
              <a:t>There are a number of general principles underlying and driving all software engineering techniques</a:t>
            </a:r>
          </a:p>
          <a:p>
            <a:pPr marL="230188" indent="-230188" eaLnBrk="1" hangingPunct="1">
              <a:defRPr/>
            </a:pPr>
            <a:r>
              <a:rPr lang="en-US" dirty="0" smtClean="0">
                <a:cs typeface="+mn-cs"/>
              </a:rPr>
              <a:t>They aim at dealing with the inherent complexity of software and help achieve quality goals, e.g., reliability, </a:t>
            </a:r>
            <a:r>
              <a:rPr lang="en-US" dirty="0" err="1" smtClean="0">
                <a:cs typeface="+mn-cs"/>
              </a:rPr>
              <a:t>evolvability</a:t>
            </a:r>
            <a:endParaRPr lang="en-US" dirty="0" smtClean="0">
              <a:cs typeface="+mn-cs"/>
            </a:endParaRPr>
          </a:p>
          <a:p>
            <a:pPr marL="230188" indent="-230188" eaLnBrk="1" hangingPunct="1">
              <a:defRPr/>
            </a:pPr>
            <a:r>
              <a:rPr lang="en-US" dirty="0" smtClean="0">
                <a:cs typeface="+mn-cs"/>
              </a:rPr>
              <a:t>We will refer to these principles throughout the course.</a:t>
            </a:r>
          </a:p>
        </p:txBody>
      </p:sp>
      <p:sp>
        <p:nvSpPr>
          <p:cNvPr id="77828" name="Rectangle 4"/>
          <p:cNvSpPr>
            <a:spLocks noChangeArrowheads="1"/>
          </p:cNvSpPr>
          <p:nvPr/>
        </p:nvSpPr>
        <p:spPr bwMode="auto">
          <a:xfrm>
            <a:off x="685800" y="3429000"/>
            <a:ext cx="3810000" cy="2667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marL="231775" indent="-231775">
              <a:spcBef>
                <a:spcPct val="20000"/>
              </a:spcBef>
              <a:buFontTx/>
              <a:buChar char="–"/>
              <a:defRPr/>
            </a:pPr>
            <a:r>
              <a:rPr lang="en-US" sz="2000">
                <a:latin typeface="Times New Roman" charset="0"/>
                <a:cs typeface="+mn-cs"/>
              </a:rPr>
              <a:t>Rigor and formality</a:t>
            </a:r>
          </a:p>
          <a:p>
            <a:pPr marL="231775" indent="-231775">
              <a:spcBef>
                <a:spcPct val="20000"/>
              </a:spcBef>
              <a:buFontTx/>
              <a:buChar char="–"/>
              <a:defRPr/>
            </a:pPr>
            <a:r>
              <a:rPr lang="en-US" sz="2000">
                <a:latin typeface="Times New Roman" charset="0"/>
                <a:cs typeface="+mn-cs"/>
              </a:rPr>
              <a:t>Separation of concerns</a:t>
            </a:r>
          </a:p>
          <a:p>
            <a:pPr marL="231775" indent="-231775">
              <a:spcBef>
                <a:spcPct val="20000"/>
              </a:spcBef>
              <a:buFontTx/>
              <a:buChar char="–"/>
              <a:defRPr/>
            </a:pPr>
            <a:r>
              <a:rPr lang="en-US" sz="2000">
                <a:latin typeface="Times New Roman" charset="0"/>
                <a:cs typeface="+mn-cs"/>
              </a:rPr>
              <a:t>Modularity</a:t>
            </a:r>
          </a:p>
          <a:p>
            <a:pPr marL="231775" indent="-231775">
              <a:spcBef>
                <a:spcPct val="20000"/>
              </a:spcBef>
              <a:buFontTx/>
              <a:buChar char="–"/>
              <a:defRPr/>
            </a:pPr>
            <a:r>
              <a:rPr lang="en-US" sz="2000">
                <a:latin typeface="Times New Roman" charset="0"/>
                <a:cs typeface="+mn-cs"/>
              </a:rPr>
              <a:t>Abstraction</a:t>
            </a:r>
          </a:p>
        </p:txBody>
      </p:sp>
      <p:sp>
        <p:nvSpPr>
          <p:cNvPr id="77829" name="Rectangle 5"/>
          <p:cNvSpPr>
            <a:spLocks noChangeArrowheads="1"/>
          </p:cNvSpPr>
          <p:nvPr/>
        </p:nvSpPr>
        <p:spPr bwMode="auto">
          <a:xfrm>
            <a:off x="4648200" y="3429000"/>
            <a:ext cx="3810000" cy="2667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marL="231775" indent="-231775">
              <a:spcBef>
                <a:spcPct val="20000"/>
              </a:spcBef>
              <a:buFontTx/>
              <a:buChar char="–"/>
              <a:defRPr/>
            </a:pPr>
            <a:r>
              <a:rPr lang="en-US" sz="2000">
                <a:latin typeface="Times New Roman" charset="0"/>
                <a:cs typeface="+mn-cs"/>
              </a:rPr>
              <a:t>Anticipation of change</a:t>
            </a:r>
          </a:p>
          <a:p>
            <a:pPr marL="231775" indent="-231775">
              <a:spcBef>
                <a:spcPct val="20000"/>
              </a:spcBef>
              <a:buFontTx/>
              <a:buChar char="–"/>
              <a:defRPr/>
            </a:pPr>
            <a:r>
              <a:rPr lang="en-US" sz="2000">
                <a:latin typeface="Times New Roman" charset="0"/>
                <a:cs typeface="+mn-cs"/>
              </a:rPr>
              <a:t>Generality</a:t>
            </a:r>
          </a:p>
          <a:p>
            <a:pPr marL="231775" indent="-231775">
              <a:spcBef>
                <a:spcPct val="20000"/>
              </a:spcBef>
              <a:buFontTx/>
              <a:buChar char="–"/>
              <a:defRPr/>
            </a:pPr>
            <a:r>
              <a:rPr lang="en-US" sz="2000">
                <a:latin typeface="Times New Roman" charset="0"/>
                <a:cs typeface="+mn-cs"/>
              </a:rPr>
              <a:t>Incrementality</a:t>
            </a: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SYSC-3120 — Software Requirements Engineering</a:t>
            </a:r>
          </a:p>
        </p:txBody>
      </p:sp>
      <p:sp>
        <p:nvSpPr>
          <p:cNvPr id="5" name="Slide Number Placeholder 4"/>
          <p:cNvSpPr>
            <a:spLocks noGrp="1"/>
          </p:cNvSpPr>
          <p:nvPr>
            <p:ph type="sldNum" sz="quarter" idx="11"/>
          </p:nvPr>
        </p:nvSpPr>
        <p:spPr/>
        <p:txBody>
          <a:bodyPr/>
          <a:lstStyle/>
          <a:p>
            <a:pPr>
              <a:defRPr/>
            </a:pPr>
            <a:fld id="{A702F589-C059-7949-8515-5CEC240A45B9}" type="slidenum">
              <a:rPr lang="en-US"/>
              <a:pPr>
                <a:defRPr/>
              </a:pPr>
              <a:t>26</a:t>
            </a:fld>
            <a:endParaRPr lang="en-US"/>
          </a:p>
        </p:txBody>
      </p:sp>
      <p:sp>
        <p:nvSpPr>
          <p:cNvPr id="81922" name="Rectangle 2"/>
          <p:cNvSpPr>
            <a:spLocks noGrp="1" noChangeArrowheads="1"/>
          </p:cNvSpPr>
          <p:nvPr>
            <p:ph type="title"/>
          </p:nvPr>
        </p:nvSpPr>
        <p:spPr/>
        <p:txBody>
          <a:bodyPr/>
          <a:lstStyle/>
          <a:p>
            <a:pPr eaLnBrk="1" hangingPunct="1">
              <a:defRPr/>
            </a:pPr>
            <a:r>
              <a:rPr lang="en-US" smtClean="0">
                <a:cs typeface="+mj-cs"/>
              </a:rPr>
              <a:t>Rigor and Formality</a:t>
            </a:r>
          </a:p>
        </p:txBody>
      </p:sp>
      <p:sp>
        <p:nvSpPr>
          <p:cNvPr id="81923" name="Rectangle 3"/>
          <p:cNvSpPr>
            <a:spLocks noGrp="1" noChangeArrowheads="1"/>
          </p:cNvSpPr>
          <p:nvPr>
            <p:ph type="body" idx="1"/>
          </p:nvPr>
        </p:nvSpPr>
        <p:spPr/>
        <p:txBody>
          <a:bodyPr/>
          <a:lstStyle/>
          <a:p>
            <a:pPr marL="230188" indent="-230188" eaLnBrk="1" hangingPunct="1">
              <a:defRPr/>
            </a:pPr>
            <a:r>
              <a:rPr lang="en-US" dirty="0" smtClean="0">
                <a:cs typeface="+mn-cs"/>
              </a:rPr>
              <a:t>More reliable products, control costs, increase our confidence in the product</a:t>
            </a:r>
          </a:p>
          <a:p>
            <a:pPr marL="230188" indent="-230188" eaLnBrk="1" hangingPunct="1">
              <a:defRPr/>
            </a:pPr>
            <a:r>
              <a:rPr lang="en-US" dirty="0" smtClean="0">
                <a:cs typeface="+mn-cs"/>
              </a:rPr>
              <a:t>Rigor: well-defined, repeatable, technically sound steps (based on method, technique)</a:t>
            </a:r>
          </a:p>
          <a:p>
            <a:pPr marL="230188" indent="-230188" eaLnBrk="1" hangingPunct="1">
              <a:defRPr/>
            </a:pPr>
            <a:r>
              <a:rPr lang="en-US" dirty="0" smtClean="0">
                <a:cs typeface="+mn-cs"/>
              </a:rPr>
              <a:t>Formality, the highest degree of rigor, require the software process to be driven by mathematical laws</a:t>
            </a:r>
          </a:p>
          <a:p>
            <a:pPr marL="230188" indent="-230188" eaLnBrk="1" hangingPunct="1">
              <a:defRPr/>
            </a:pPr>
            <a:r>
              <a:rPr lang="en-US" dirty="0" smtClean="0">
                <a:cs typeface="+mn-cs"/>
              </a:rPr>
              <a:t>No need to be always formal </a:t>
            </a:r>
            <a:r>
              <a:rPr lang="en-US" dirty="0" smtClean="0">
                <a:cs typeface="+mn-cs"/>
              </a:rPr>
              <a:t>-&gt; tradeoff</a:t>
            </a:r>
          </a:p>
          <a:p>
            <a:pPr marL="569913" lvl="1" indent="-230188" eaLnBrk="1" hangingPunct="1">
              <a:defRPr/>
            </a:pPr>
            <a:r>
              <a:rPr lang="en-US" dirty="0" smtClean="0"/>
              <a:t>Formality and Rigor have </a:t>
            </a:r>
            <a:r>
              <a:rPr lang="en-US" dirty="0" smtClean="0"/>
              <a:t>a cost (training, additional time) </a:t>
            </a:r>
            <a:r>
              <a:rPr lang="en-US" dirty="0" smtClean="0"/>
              <a:t>, so apply as long as the benefits are significantly larger</a:t>
            </a:r>
            <a:endParaRPr lang="en-US" dirty="0" smtClean="0">
              <a:cs typeface="+mn-cs"/>
            </a:endParaRPr>
          </a:p>
          <a:p>
            <a:pPr marL="230188" indent="-230188" eaLnBrk="1" hangingPunct="1">
              <a:defRPr/>
            </a:pPr>
            <a:r>
              <a:rPr lang="en-US" dirty="0" smtClean="0">
                <a:cs typeface="+mn-cs"/>
              </a:rPr>
              <a:t>Rigor and formality apply to both the SW process and </a:t>
            </a:r>
            <a:r>
              <a:rPr lang="en-US" dirty="0" smtClean="0">
                <a:cs typeface="+mn-cs"/>
              </a:rPr>
              <a:t>product</a:t>
            </a:r>
          </a:p>
          <a:p>
            <a:pPr marL="230188" indent="-230188" eaLnBrk="1" hangingPunct="1">
              <a:defRPr/>
            </a:pPr>
            <a:endParaRPr lang="en-US" dirty="0" smtClean="0">
              <a:cs typeface="+mn-cs"/>
            </a:endParaRPr>
          </a:p>
          <a:p>
            <a:pPr marL="230188" indent="-230188" eaLnBrk="1" hangingPunct="1">
              <a:defRPr/>
            </a:pPr>
            <a:r>
              <a:rPr lang="en-US" dirty="0" smtClean="0">
                <a:cs typeface="+mn-cs"/>
              </a:rPr>
              <a:t>The </a:t>
            </a:r>
            <a:r>
              <a:rPr lang="en-US" dirty="0" smtClean="0">
                <a:cs typeface="+mn-cs"/>
              </a:rPr>
              <a:t>UML notation is an example of a (semi-)formal notation. It brings rigor to the way we do analysis and design.</a:t>
            </a: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SYSC-3120 — Software Requirements Engineering</a:t>
            </a:r>
          </a:p>
        </p:txBody>
      </p:sp>
      <p:sp>
        <p:nvSpPr>
          <p:cNvPr id="5" name="Slide Number Placeholder 4"/>
          <p:cNvSpPr>
            <a:spLocks noGrp="1"/>
          </p:cNvSpPr>
          <p:nvPr>
            <p:ph type="sldNum" sz="quarter" idx="11"/>
          </p:nvPr>
        </p:nvSpPr>
        <p:spPr/>
        <p:txBody>
          <a:bodyPr/>
          <a:lstStyle/>
          <a:p>
            <a:pPr>
              <a:defRPr/>
            </a:pPr>
            <a:fld id="{E4F79CC4-488F-8C49-B989-92015490C371}" type="slidenum">
              <a:rPr lang="en-US"/>
              <a:pPr>
                <a:defRPr/>
              </a:pPr>
              <a:t>27</a:t>
            </a:fld>
            <a:endParaRPr lang="en-US"/>
          </a:p>
        </p:txBody>
      </p:sp>
      <p:sp>
        <p:nvSpPr>
          <p:cNvPr id="83970" name="Rectangle 2"/>
          <p:cNvSpPr>
            <a:spLocks noGrp="1" noChangeArrowheads="1"/>
          </p:cNvSpPr>
          <p:nvPr>
            <p:ph type="title"/>
          </p:nvPr>
        </p:nvSpPr>
        <p:spPr/>
        <p:txBody>
          <a:bodyPr/>
          <a:lstStyle/>
          <a:p>
            <a:pPr eaLnBrk="1" hangingPunct="1">
              <a:defRPr/>
            </a:pPr>
            <a:r>
              <a:rPr lang="en-US" smtClean="0">
                <a:cs typeface="+mj-cs"/>
              </a:rPr>
              <a:t>Separation of Concerns</a:t>
            </a:r>
          </a:p>
        </p:txBody>
      </p:sp>
      <p:sp>
        <p:nvSpPr>
          <p:cNvPr id="83971" name="Rectangle 3"/>
          <p:cNvSpPr>
            <a:spLocks noGrp="1" noChangeArrowheads="1"/>
          </p:cNvSpPr>
          <p:nvPr>
            <p:ph type="body" idx="1"/>
          </p:nvPr>
        </p:nvSpPr>
        <p:spPr/>
        <p:txBody>
          <a:bodyPr/>
          <a:lstStyle/>
          <a:p>
            <a:pPr marL="230188" indent="-230188" eaLnBrk="1" hangingPunct="1">
              <a:defRPr/>
            </a:pPr>
            <a:r>
              <a:rPr lang="en-US" dirty="0" smtClean="0">
                <a:cs typeface="+mn-cs"/>
              </a:rPr>
              <a:t>Decompose a complex problem (or concern) into simpler problems</a:t>
            </a:r>
          </a:p>
          <a:p>
            <a:pPr marL="742950" lvl="1" indent="-285750" eaLnBrk="1" hangingPunct="1">
              <a:defRPr/>
            </a:pPr>
            <a:r>
              <a:rPr lang="en-US" dirty="0" smtClean="0"/>
              <a:t>Sub-problems (or concerns) </a:t>
            </a:r>
            <a:r>
              <a:rPr lang="en-US" dirty="0" smtClean="0"/>
              <a:t>should overlap </a:t>
            </a:r>
            <a:r>
              <a:rPr lang="en-US" dirty="0" smtClean="0"/>
              <a:t>as little as possible</a:t>
            </a:r>
          </a:p>
          <a:p>
            <a:pPr marL="230188" indent="-230188" eaLnBrk="1" hangingPunct="1">
              <a:defRPr/>
            </a:pPr>
            <a:r>
              <a:rPr lang="en-US" dirty="0" smtClean="0">
                <a:cs typeface="+mn-cs"/>
              </a:rPr>
              <a:t>A concern is anything of interest</a:t>
            </a:r>
          </a:p>
          <a:p>
            <a:pPr marL="230188" indent="-230188" eaLnBrk="1" hangingPunct="1">
              <a:defRPr/>
            </a:pPr>
            <a:r>
              <a:rPr lang="en-US" dirty="0" smtClean="0">
                <a:cs typeface="+mn-cs"/>
              </a:rPr>
              <a:t>Concerns may be separated </a:t>
            </a:r>
          </a:p>
          <a:p>
            <a:pPr marL="742950" lvl="1" indent="-285750" eaLnBrk="1" hangingPunct="1">
              <a:defRPr/>
            </a:pPr>
            <a:r>
              <a:rPr lang="en-US" dirty="0" smtClean="0"/>
              <a:t>in time (e.g., life cycle phases), </a:t>
            </a:r>
          </a:p>
          <a:p>
            <a:pPr marL="742950" lvl="1" indent="-285750" eaLnBrk="1" hangingPunct="1">
              <a:defRPr/>
            </a:pPr>
            <a:r>
              <a:rPr lang="en-US" dirty="0" smtClean="0"/>
              <a:t>qualities (the </a:t>
            </a:r>
            <a:r>
              <a:rPr lang="ja-JP" altLang="en-US" smtClean="0">
                <a:latin typeface="Arial"/>
              </a:rPr>
              <a:t>“</a:t>
            </a:r>
            <a:r>
              <a:rPr lang="en-US" dirty="0" err="1" smtClean="0"/>
              <a:t>alities</a:t>
            </a:r>
            <a:r>
              <a:rPr lang="ja-JP" altLang="en-US" smtClean="0">
                <a:latin typeface="Arial"/>
              </a:rPr>
              <a:t>”</a:t>
            </a:r>
            <a:r>
              <a:rPr lang="en-US" dirty="0" smtClean="0"/>
              <a:t>),  </a:t>
            </a:r>
          </a:p>
          <a:p>
            <a:pPr marL="742950" lvl="1" indent="-285750" eaLnBrk="1" hangingPunct="1">
              <a:defRPr/>
            </a:pPr>
            <a:r>
              <a:rPr lang="en-US" dirty="0" smtClean="0"/>
              <a:t>product views (e.g., UML diagrams), </a:t>
            </a:r>
          </a:p>
          <a:p>
            <a:pPr marL="742950" lvl="1" indent="-285750" eaLnBrk="1" hangingPunct="1">
              <a:defRPr/>
            </a:pPr>
            <a:r>
              <a:rPr lang="en-US" dirty="0" smtClean="0"/>
              <a:t>product parts (subsystems, components)</a:t>
            </a:r>
          </a:p>
          <a:p>
            <a:pPr marL="230188" indent="-230188" eaLnBrk="1" hangingPunct="1">
              <a:defRPr/>
            </a:pPr>
            <a:endParaRPr lang="en-US" sz="1800" dirty="0" smtClean="0">
              <a:cs typeface="+mn-cs"/>
            </a:endParaRP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SYSC-3120 — Software Requirements Engineering</a:t>
            </a:r>
          </a:p>
        </p:txBody>
      </p:sp>
      <p:sp>
        <p:nvSpPr>
          <p:cNvPr id="5" name="Slide Number Placeholder 4"/>
          <p:cNvSpPr>
            <a:spLocks noGrp="1"/>
          </p:cNvSpPr>
          <p:nvPr>
            <p:ph type="sldNum" sz="quarter" idx="11"/>
          </p:nvPr>
        </p:nvSpPr>
        <p:spPr/>
        <p:txBody>
          <a:bodyPr/>
          <a:lstStyle/>
          <a:p>
            <a:pPr>
              <a:defRPr/>
            </a:pPr>
            <a:fld id="{2DFD51BE-C7E7-0746-928C-89953A4F387B}" type="slidenum">
              <a:rPr lang="en-US"/>
              <a:pPr>
                <a:defRPr/>
              </a:pPr>
              <a:t>28</a:t>
            </a:fld>
            <a:endParaRPr lang="en-US"/>
          </a:p>
        </p:txBody>
      </p:sp>
      <p:sp>
        <p:nvSpPr>
          <p:cNvPr id="86018" name="Rectangle 2"/>
          <p:cNvSpPr>
            <a:spLocks noGrp="1" noChangeArrowheads="1"/>
          </p:cNvSpPr>
          <p:nvPr>
            <p:ph type="title"/>
          </p:nvPr>
        </p:nvSpPr>
        <p:spPr/>
        <p:txBody>
          <a:bodyPr/>
          <a:lstStyle/>
          <a:p>
            <a:pPr eaLnBrk="1" hangingPunct="1">
              <a:defRPr/>
            </a:pPr>
            <a:r>
              <a:rPr lang="en-US" smtClean="0">
                <a:cs typeface="+mj-cs"/>
              </a:rPr>
              <a:t>Modularity</a:t>
            </a:r>
          </a:p>
        </p:txBody>
      </p:sp>
      <p:sp>
        <p:nvSpPr>
          <p:cNvPr id="86019" name="Rectangle 3"/>
          <p:cNvSpPr>
            <a:spLocks noGrp="1" noChangeArrowheads="1"/>
          </p:cNvSpPr>
          <p:nvPr>
            <p:ph type="body" idx="1"/>
          </p:nvPr>
        </p:nvSpPr>
        <p:spPr/>
        <p:txBody>
          <a:bodyPr/>
          <a:lstStyle/>
          <a:p>
            <a:pPr marL="230188" indent="-230188" eaLnBrk="1" hangingPunct="1">
              <a:defRPr/>
            </a:pPr>
            <a:r>
              <a:rPr lang="en-US" smtClean="0">
                <a:cs typeface="+mn-cs"/>
              </a:rPr>
              <a:t>Software systems are decomposed into simpler pieces: modules, components</a:t>
            </a:r>
          </a:p>
          <a:p>
            <a:pPr marL="230188" indent="-230188" eaLnBrk="1" hangingPunct="1">
              <a:defRPr/>
            </a:pPr>
            <a:r>
              <a:rPr lang="en-US" smtClean="0">
                <a:cs typeface="+mn-cs"/>
              </a:rPr>
              <a:t>High cohesion and low coupling within/among components</a:t>
            </a:r>
          </a:p>
          <a:p>
            <a:pPr marL="230188" indent="-230188" eaLnBrk="1" hangingPunct="1">
              <a:defRPr/>
            </a:pPr>
            <a:r>
              <a:rPr lang="en-US" smtClean="0">
                <a:cs typeface="+mn-cs"/>
              </a:rPr>
              <a:t>Allow reuse, easier understanding, team work, etc.</a:t>
            </a:r>
          </a:p>
          <a:p>
            <a:pPr marL="230188" indent="-230188" eaLnBrk="1" hangingPunct="1">
              <a:defRPr/>
            </a:pPr>
            <a:r>
              <a:rPr lang="en-US" smtClean="0">
                <a:cs typeface="+mn-cs"/>
              </a:rPr>
              <a:t>Ideally, SW development could be based on composing reusable components</a:t>
            </a:r>
          </a:p>
          <a:p>
            <a:pPr marL="230188" indent="-230188" eaLnBrk="1" hangingPunct="1">
              <a:defRPr/>
            </a:pPr>
            <a:endParaRPr lang="en-US" smtClean="0">
              <a:cs typeface="+mn-cs"/>
            </a:endParaRPr>
          </a:p>
          <a:p>
            <a:pPr marL="230188" indent="-230188" eaLnBrk="1" hangingPunct="1">
              <a:defRPr/>
            </a:pPr>
            <a:r>
              <a:rPr lang="en-US" smtClean="0">
                <a:cs typeface="+mn-cs"/>
              </a:rPr>
              <a:t>Modularity vs. </a:t>
            </a:r>
            <a:r>
              <a:rPr lang="ja-JP" altLang="en-US" smtClean="0">
                <a:latin typeface="Arial"/>
                <a:cs typeface="+mn-cs"/>
              </a:rPr>
              <a:t>“</a:t>
            </a:r>
            <a:r>
              <a:rPr lang="en-US" smtClean="0">
                <a:cs typeface="+mn-cs"/>
              </a:rPr>
              <a:t>separation of concerns</a:t>
            </a:r>
            <a:r>
              <a:rPr lang="ja-JP" altLang="en-US" smtClean="0">
                <a:latin typeface="Arial"/>
                <a:cs typeface="+mn-cs"/>
              </a:rPr>
              <a:t>”</a:t>
            </a:r>
            <a:endParaRPr lang="en-US" smtClean="0">
              <a:cs typeface="+mn-cs"/>
            </a:endParaRPr>
          </a:p>
          <a:p>
            <a:pPr marL="742950" lvl="1" indent="-285750" eaLnBrk="1" hangingPunct="1">
              <a:defRPr/>
            </a:pPr>
            <a:r>
              <a:rPr lang="en-US" smtClean="0"/>
              <a:t>Separation of concerns (for product parts) is often achieved through modularity</a:t>
            </a: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SYSC-3120 — Software Requirements Engineering</a:t>
            </a:r>
          </a:p>
        </p:txBody>
      </p:sp>
      <p:sp>
        <p:nvSpPr>
          <p:cNvPr id="5" name="Slide Number Placeholder 4"/>
          <p:cNvSpPr>
            <a:spLocks noGrp="1"/>
          </p:cNvSpPr>
          <p:nvPr>
            <p:ph type="sldNum" sz="quarter" idx="11"/>
          </p:nvPr>
        </p:nvSpPr>
        <p:spPr/>
        <p:txBody>
          <a:bodyPr/>
          <a:lstStyle/>
          <a:p>
            <a:pPr>
              <a:defRPr/>
            </a:pPr>
            <a:fld id="{1A4445B8-432B-254A-8866-C4317A63B362}" type="slidenum">
              <a:rPr lang="en-US"/>
              <a:pPr>
                <a:defRPr/>
              </a:pPr>
              <a:t>29</a:t>
            </a:fld>
            <a:endParaRPr lang="en-US"/>
          </a:p>
        </p:txBody>
      </p:sp>
      <p:sp>
        <p:nvSpPr>
          <p:cNvPr id="87042" name="Rectangle 2"/>
          <p:cNvSpPr>
            <a:spLocks noGrp="1" noChangeArrowheads="1"/>
          </p:cNvSpPr>
          <p:nvPr>
            <p:ph type="title"/>
          </p:nvPr>
        </p:nvSpPr>
        <p:spPr/>
        <p:txBody>
          <a:bodyPr/>
          <a:lstStyle/>
          <a:p>
            <a:pPr eaLnBrk="1" hangingPunct="1">
              <a:defRPr/>
            </a:pPr>
            <a:r>
              <a:rPr lang="en-US" smtClean="0">
                <a:cs typeface="+mj-cs"/>
              </a:rPr>
              <a:t>Abstraction</a:t>
            </a:r>
          </a:p>
        </p:txBody>
      </p:sp>
      <p:sp>
        <p:nvSpPr>
          <p:cNvPr id="87043" name="Rectangle 3"/>
          <p:cNvSpPr>
            <a:spLocks noGrp="1" noChangeArrowheads="1"/>
          </p:cNvSpPr>
          <p:nvPr>
            <p:ph type="body" idx="1"/>
          </p:nvPr>
        </p:nvSpPr>
        <p:spPr/>
        <p:txBody>
          <a:bodyPr/>
          <a:lstStyle/>
          <a:p>
            <a:pPr marL="230188" indent="-230188" eaLnBrk="1" hangingPunct="1">
              <a:defRPr/>
            </a:pPr>
            <a:r>
              <a:rPr lang="en-US" dirty="0" smtClean="0">
                <a:cs typeface="+mn-cs"/>
              </a:rPr>
              <a:t>Identify important aspects and ignore non-relevant details for the task at hand</a:t>
            </a:r>
          </a:p>
          <a:p>
            <a:pPr marL="230188" indent="-230188" eaLnBrk="1" hangingPunct="1">
              <a:defRPr/>
            </a:pPr>
            <a:r>
              <a:rPr lang="en-US" dirty="0" smtClean="0">
                <a:cs typeface="+mn-cs"/>
              </a:rPr>
              <a:t>Equations, formalisms are forms of abstractions from reality, in all engineering disciplines</a:t>
            </a:r>
          </a:p>
          <a:p>
            <a:pPr marL="230188" indent="-230188" eaLnBrk="1" hangingPunct="1">
              <a:defRPr/>
            </a:pPr>
            <a:r>
              <a:rPr lang="en-US" dirty="0" smtClean="0">
                <a:cs typeface="+mn-cs"/>
              </a:rPr>
              <a:t>Software specifications and design </a:t>
            </a:r>
            <a:r>
              <a:rPr lang="en-US" dirty="0" smtClean="0">
                <a:cs typeface="+mn-cs"/>
              </a:rPr>
              <a:t>representations / models: </a:t>
            </a:r>
            <a:r>
              <a:rPr lang="en-US" dirty="0" smtClean="0">
                <a:cs typeface="+mn-cs"/>
              </a:rPr>
              <a:t>abstract away from programming details</a:t>
            </a:r>
          </a:p>
          <a:p>
            <a:pPr marL="230188" indent="-230188" eaLnBrk="1" hangingPunct="1">
              <a:defRPr/>
            </a:pPr>
            <a:r>
              <a:rPr lang="en-US" dirty="0" smtClean="0">
                <a:cs typeface="+mn-cs"/>
              </a:rPr>
              <a:t>Programming languages: abstract away from hardware details</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SYSC-3120 — Software Requirements Engineering</a:t>
            </a:r>
          </a:p>
        </p:txBody>
      </p:sp>
      <p:sp>
        <p:nvSpPr>
          <p:cNvPr id="5" name="Slide Number Placeholder 4"/>
          <p:cNvSpPr>
            <a:spLocks noGrp="1"/>
          </p:cNvSpPr>
          <p:nvPr>
            <p:ph type="sldNum" sz="quarter" idx="11"/>
          </p:nvPr>
        </p:nvSpPr>
        <p:spPr/>
        <p:txBody>
          <a:bodyPr/>
          <a:lstStyle/>
          <a:p>
            <a:pPr>
              <a:defRPr/>
            </a:pPr>
            <a:fld id="{3F82F42D-5A88-5940-A86E-05DC4A7A67CD}" type="slidenum">
              <a:rPr lang="en-US"/>
              <a:pPr>
                <a:defRPr/>
              </a:pPr>
              <a:t>3</a:t>
            </a:fld>
            <a:endParaRPr lang="en-US"/>
          </a:p>
        </p:txBody>
      </p:sp>
      <p:sp>
        <p:nvSpPr>
          <p:cNvPr id="29698" name="Rectangle 2"/>
          <p:cNvSpPr>
            <a:spLocks noGrp="1" noChangeArrowheads="1"/>
          </p:cNvSpPr>
          <p:nvPr>
            <p:ph type="title"/>
          </p:nvPr>
        </p:nvSpPr>
        <p:spPr>
          <a:xfrm>
            <a:off x="685800" y="381000"/>
            <a:ext cx="7772400" cy="609600"/>
          </a:xfrm>
        </p:spPr>
        <p:txBody>
          <a:bodyPr/>
          <a:lstStyle/>
          <a:p>
            <a:pPr eaLnBrk="1" hangingPunct="1">
              <a:defRPr/>
            </a:pPr>
            <a:r>
              <a:rPr lang="en-US" dirty="0" smtClean="0">
                <a:cs typeface="+mj-cs"/>
              </a:rPr>
              <a:t>Definitions of SW Engineering</a:t>
            </a:r>
          </a:p>
        </p:txBody>
      </p:sp>
      <p:sp>
        <p:nvSpPr>
          <p:cNvPr id="29699" name="Rectangle 3"/>
          <p:cNvSpPr>
            <a:spLocks noGrp="1" noChangeArrowheads="1"/>
          </p:cNvSpPr>
          <p:nvPr>
            <p:ph type="body" idx="1"/>
          </p:nvPr>
        </p:nvSpPr>
        <p:spPr/>
        <p:txBody>
          <a:bodyPr/>
          <a:lstStyle/>
          <a:p>
            <a:pPr marL="233363" indent="-233363" eaLnBrk="1" hangingPunct="1">
              <a:defRPr/>
            </a:pPr>
            <a:r>
              <a:rPr lang="en-US" dirty="0" smtClean="0">
                <a:cs typeface="+mn-cs"/>
              </a:rPr>
              <a:t>Software Engineering [IEEE-93]: </a:t>
            </a:r>
          </a:p>
          <a:p>
            <a:pPr marL="568325" lvl="1" indent="-220663" eaLnBrk="1" hangingPunct="1">
              <a:defRPr/>
            </a:pPr>
            <a:r>
              <a:rPr lang="en-US" dirty="0" smtClean="0"/>
              <a:t>The application of a systematic, disciplined, quantifiable approach to the development, operation, and maintenance of software; </a:t>
            </a:r>
            <a:br>
              <a:rPr lang="en-US" dirty="0" smtClean="0"/>
            </a:br>
            <a:r>
              <a:rPr lang="en-US" dirty="0" smtClean="0"/>
              <a:t>that is, </a:t>
            </a:r>
            <a:r>
              <a:rPr lang="en-US" u="sng" dirty="0" smtClean="0"/>
              <a:t>the application of engineering to software</a:t>
            </a:r>
            <a:r>
              <a:rPr lang="en-US" dirty="0" smtClean="0"/>
              <a:t>. </a:t>
            </a:r>
          </a:p>
          <a:p>
            <a:pPr marL="568325" lvl="1" indent="-220663" eaLnBrk="1" hangingPunct="1">
              <a:defRPr/>
            </a:pPr>
            <a:r>
              <a:rPr lang="en-US" dirty="0" smtClean="0"/>
              <a:t>Highlights the difference between programming and software engineering</a:t>
            </a:r>
          </a:p>
          <a:p>
            <a:pPr marL="233363" indent="-233363" eaLnBrk="1" hangingPunct="1">
              <a:defRPr/>
            </a:pPr>
            <a:r>
              <a:rPr lang="en-US" dirty="0" smtClean="0">
                <a:cs typeface="+mn-cs"/>
              </a:rPr>
              <a:t>Canadian Standards Association: </a:t>
            </a:r>
          </a:p>
          <a:p>
            <a:pPr marL="568325" lvl="1" indent="-220663" eaLnBrk="1" hangingPunct="1">
              <a:defRPr/>
            </a:pPr>
            <a:r>
              <a:rPr lang="ja-JP" altLang="en-US" dirty="0" smtClean="0">
                <a:latin typeface="Arial"/>
              </a:rPr>
              <a:t>“</a:t>
            </a:r>
            <a:r>
              <a:rPr lang="en-US" dirty="0" smtClean="0"/>
              <a:t>The systematic activities involved in the design, implementation and testing of software to optimize its production and support</a:t>
            </a:r>
            <a:r>
              <a:rPr lang="ja-JP" altLang="en-US" dirty="0" smtClean="0">
                <a:latin typeface="Arial"/>
              </a:rPr>
              <a:t>”</a:t>
            </a:r>
            <a:endParaRPr lang="en-US" dirty="0" smtClean="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SYSC-3120 — Software Requirements Engineering</a:t>
            </a:r>
          </a:p>
        </p:txBody>
      </p:sp>
      <p:sp>
        <p:nvSpPr>
          <p:cNvPr id="5" name="Slide Number Placeholder 4"/>
          <p:cNvSpPr>
            <a:spLocks noGrp="1"/>
          </p:cNvSpPr>
          <p:nvPr>
            <p:ph type="sldNum" sz="quarter" idx="11"/>
          </p:nvPr>
        </p:nvSpPr>
        <p:spPr/>
        <p:txBody>
          <a:bodyPr/>
          <a:lstStyle/>
          <a:p>
            <a:pPr>
              <a:defRPr/>
            </a:pPr>
            <a:fld id="{263A198A-5A98-8948-A2C8-43EF38BD3612}" type="slidenum">
              <a:rPr lang="en-US"/>
              <a:pPr>
                <a:defRPr/>
              </a:pPr>
              <a:t>30</a:t>
            </a:fld>
            <a:endParaRPr lang="en-US"/>
          </a:p>
        </p:txBody>
      </p:sp>
      <p:sp>
        <p:nvSpPr>
          <p:cNvPr id="88066" name="Rectangle 2"/>
          <p:cNvSpPr>
            <a:spLocks noGrp="1" noChangeArrowheads="1"/>
          </p:cNvSpPr>
          <p:nvPr>
            <p:ph type="title"/>
          </p:nvPr>
        </p:nvSpPr>
        <p:spPr/>
        <p:txBody>
          <a:bodyPr/>
          <a:lstStyle/>
          <a:p>
            <a:pPr eaLnBrk="1" hangingPunct="1">
              <a:defRPr/>
            </a:pPr>
            <a:r>
              <a:rPr lang="en-US" smtClean="0">
                <a:cs typeface="+mj-cs"/>
              </a:rPr>
              <a:t>Anticipation of Change</a:t>
            </a:r>
          </a:p>
        </p:txBody>
      </p:sp>
      <p:sp>
        <p:nvSpPr>
          <p:cNvPr id="88067" name="Rectangle 3"/>
          <p:cNvSpPr>
            <a:spLocks noGrp="1" noChangeArrowheads="1"/>
          </p:cNvSpPr>
          <p:nvPr>
            <p:ph type="body" idx="1"/>
          </p:nvPr>
        </p:nvSpPr>
        <p:spPr/>
        <p:txBody>
          <a:bodyPr/>
          <a:lstStyle/>
          <a:p>
            <a:pPr marL="230188" indent="-230188" eaLnBrk="1" hangingPunct="1">
              <a:defRPr/>
            </a:pPr>
            <a:r>
              <a:rPr lang="en-US" smtClean="0">
                <a:cs typeface="+mn-cs"/>
              </a:rPr>
              <a:t>Software undergoes change constantly</a:t>
            </a:r>
          </a:p>
          <a:p>
            <a:pPr marL="230188" indent="-230188" eaLnBrk="1" hangingPunct="1">
              <a:defRPr/>
            </a:pPr>
            <a:r>
              <a:rPr lang="en-US" smtClean="0">
                <a:cs typeface="+mn-cs"/>
              </a:rPr>
              <a:t>How to account for potential change and limit the side effects?</a:t>
            </a:r>
          </a:p>
          <a:p>
            <a:pPr marL="230188" indent="-230188" eaLnBrk="1" hangingPunct="1">
              <a:defRPr/>
            </a:pPr>
            <a:r>
              <a:rPr lang="en-US" smtClean="0">
                <a:cs typeface="+mn-cs"/>
              </a:rPr>
              <a:t>Impact on design strategy </a:t>
            </a:r>
          </a:p>
          <a:p>
            <a:pPr marL="579438" lvl="1" indent="-234950" eaLnBrk="1" hangingPunct="1">
              <a:defRPr/>
            </a:pPr>
            <a:r>
              <a:rPr lang="en-US" smtClean="0"/>
              <a:t>Layered architecture</a:t>
            </a:r>
          </a:p>
          <a:p>
            <a:pPr marL="922338" lvl="2" eaLnBrk="1" hangingPunct="1">
              <a:buFontTx/>
              <a:buNone/>
              <a:defRPr/>
            </a:pPr>
            <a:r>
              <a:rPr lang="en-US" smtClean="0"/>
              <a:t>e.g., user interface, business or application logic, database management system</a:t>
            </a:r>
          </a:p>
          <a:p>
            <a:pPr marL="579438" lvl="1" indent="-234950" eaLnBrk="1" hangingPunct="1">
              <a:defRPr/>
            </a:pPr>
            <a:r>
              <a:rPr lang="en-US" smtClean="0"/>
              <a:t>Design patterns</a:t>
            </a:r>
          </a:p>
          <a:p>
            <a:pPr marL="230188" indent="-230188" eaLnBrk="1" hangingPunct="1">
              <a:defRPr/>
            </a:pPr>
            <a:r>
              <a:rPr lang="en-US" smtClean="0">
                <a:cs typeface="+mn-cs"/>
              </a:rPr>
              <a:t>Manage versions and revisions (Configuration management)</a:t>
            </a:r>
          </a:p>
          <a:p>
            <a:pPr marL="230188" indent="-230188" eaLnBrk="1" hangingPunct="1">
              <a:defRPr/>
            </a:pPr>
            <a:r>
              <a:rPr lang="en-US" smtClean="0">
                <a:cs typeface="+mn-cs"/>
              </a:rPr>
              <a:t>Process changes, e.g., personnel turnover: Analysis and Design documentation</a:t>
            </a: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SYSC-3120 — Software Requirements Engineering</a:t>
            </a:r>
          </a:p>
        </p:txBody>
      </p:sp>
      <p:sp>
        <p:nvSpPr>
          <p:cNvPr id="5" name="Slide Number Placeholder 4"/>
          <p:cNvSpPr>
            <a:spLocks noGrp="1"/>
          </p:cNvSpPr>
          <p:nvPr>
            <p:ph type="sldNum" sz="quarter" idx="11"/>
          </p:nvPr>
        </p:nvSpPr>
        <p:spPr/>
        <p:txBody>
          <a:bodyPr/>
          <a:lstStyle/>
          <a:p>
            <a:pPr>
              <a:defRPr/>
            </a:pPr>
            <a:fld id="{8C3B6F16-7BB0-C745-B9C3-9BC4AEA13845}" type="slidenum">
              <a:rPr lang="en-US"/>
              <a:pPr>
                <a:defRPr/>
              </a:pPr>
              <a:t>31</a:t>
            </a:fld>
            <a:endParaRPr lang="en-US"/>
          </a:p>
        </p:txBody>
      </p:sp>
      <p:sp>
        <p:nvSpPr>
          <p:cNvPr id="90114" name="Rectangle 2"/>
          <p:cNvSpPr>
            <a:spLocks noGrp="1" noChangeArrowheads="1"/>
          </p:cNvSpPr>
          <p:nvPr>
            <p:ph type="title"/>
          </p:nvPr>
        </p:nvSpPr>
        <p:spPr/>
        <p:txBody>
          <a:bodyPr/>
          <a:lstStyle/>
          <a:p>
            <a:pPr eaLnBrk="1" hangingPunct="1">
              <a:defRPr/>
            </a:pPr>
            <a:r>
              <a:rPr lang="en-US" smtClean="0">
                <a:cs typeface="+mj-cs"/>
              </a:rPr>
              <a:t>Generality</a:t>
            </a:r>
          </a:p>
        </p:txBody>
      </p:sp>
      <p:sp>
        <p:nvSpPr>
          <p:cNvPr id="90115" name="Rectangle 3"/>
          <p:cNvSpPr>
            <a:spLocks noGrp="1" noChangeArrowheads="1"/>
          </p:cNvSpPr>
          <p:nvPr>
            <p:ph type="body" idx="1"/>
          </p:nvPr>
        </p:nvSpPr>
        <p:spPr/>
        <p:txBody>
          <a:bodyPr/>
          <a:lstStyle/>
          <a:p>
            <a:pPr marL="230188" indent="-230188" eaLnBrk="1" hangingPunct="1">
              <a:defRPr/>
            </a:pPr>
            <a:r>
              <a:rPr lang="en-US" dirty="0" smtClean="0">
                <a:cs typeface="+mn-cs"/>
              </a:rPr>
              <a:t>General solutions mean more software reuse</a:t>
            </a:r>
          </a:p>
          <a:p>
            <a:pPr marL="230188" indent="-230188" eaLnBrk="1" hangingPunct="1">
              <a:defRPr/>
            </a:pPr>
            <a:r>
              <a:rPr lang="en-US" dirty="0" smtClean="0">
                <a:cs typeface="+mn-cs"/>
              </a:rPr>
              <a:t>General software </a:t>
            </a:r>
            <a:r>
              <a:rPr lang="en-US" dirty="0" smtClean="0">
                <a:cs typeface="+mn-cs"/>
              </a:rPr>
              <a:t>solutions </a:t>
            </a:r>
            <a:r>
              <a:rPr lang="en-US" dirty="0" smtClean="0">
                <a:cs typeface="+mn-cs"/>
              </a:rPr>
              <a:t>for a </a:t>
            </a:r>
            <a:r>
              <a:rPr lang="en-US" dirty="0" smtClean="0">
                <a:cs typeface="+mn-cs"/>
              </a:rPr>
              <a:t>given application domain</a:t>
            </a:r>
          </a:p>
          <a:p>
            <a:pPr marL="230188" indent="-230188" eaLnBrk="1" hangingPunct="1">
              <a:defRPr/>
            </a:pPr>
            <a:r>
              <a:rPr lang="en-US" dirty="0" smtClean="0">
                <a:cs typeface="+mn-cs"/>
              </a:rPr>
              <a:t>Different forms:</a:t>
            </a:r>
          </a:p>
          <a:p>
            <a:pPr marL="742950" lvl="1" indent="-285750" eaLnBrk="1" hangingPunct="1">
              <a:defRPr/>
            </a:pPr>
            <a:r>
              <a:rPr lang="en-US" dirty="0" smtClean="0"/>
              <a:t>libraries, executable components, frameworks (e.g., </a:t>
            </a:r>
            <a:r>
              <a:rPr lang="en-US" dirty="0" err="1" smtClean="0"/>
              <a:t>JavaCC</a:t>
            </a:r>
            <a:r>
              <a:rPr lang="en-US" dirty="0" smtClean="0"/>
              <a:t>)</a:t>
            </a:r>
          </a:p>
          <a:p>
            <a:pPr marL="742950" lvl="1" indent="-285750" eaLnBrk="1" hangingPunct="1">
              <a:defRPr/>
            </a:pPr>
            <a:r>
              <a:rPr lang="en-US" dirty="0" smtClean="0"/>
              <a:t>Database management systems, spreadsheets, text processing and numerical analysis libraries</a:t>
            </a:r>
          </a:p>
          <a:p>
            <a:pPr marL="230188" indent="-230188" eaLnBrk="1" hangingPunct="1">
              <a:defRPr/>
            </a:pPr>
            <a:r>
              <a:rPr lang="en-US" dirty="0" smtClean="0">
                <a:cs typeface="+mn-cs"/>
              </a:rPr>
              <a:t>Overhead, acquisition cost versus reliability, reuse</a:t>
            </a:r>
          </a:p>
          <a:p>
            <a:pPr marL="230188" indent="-230188" eaLnBrk="1" hangingPunct="1">
              <a:defRPr/>
            </a:pPr>
            <a:r>
              <a:rPr lang="en-US" dirty="0" smtClean="0">
                <a:cs typeface="+mn-cs"/>
              </a:rPr>
              <a:t>Large, expanding COTS market (Components/Commercial Off The Shelf) in the software industry</a:t>
            </a: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SYSC-3120 — Software Requirements Engineering</a:t>
            </a:r>
          </a:p>
        </p:txBody>
      </p:sp>
      <p:sp>
        <p:nvSpPr>
          <p:cNvPr id="5" name="Slide Number Placeholder 4"/>
          <p:cNvSpPr>
            <a:spLocks noGrp="1"/>
          </p:cNvSpPr>
          <p:nvPr>
            <p:ph type="sldNum" sz="quarter" idx="11"/>
          </p:nvPr>
        </p:nvSpPr>
        <p:spPr/>
        <p:txBody>
          <a:bodyPr/>
          <a:lstStyle/>
          <a:p>
            <a:pPr>
              <a:defRPr/>
            </a:pPr>
            <a:fld id="{F7482347-795D-124F-8210-12D49EE8CFEC}" type="slidenum">
              <a:rPr lang="en-US"/>
              <a:pPr>
                <a:defRPr/>
              </a:pPr>
              <a:t>32</a:t>
            </a:fld>
            <a:endParaRPr lang="en-US"/>
          </a:p>
        </p:txBody>
      </p:sp>
      <p:sp>
        <p:nvSpPr>
          <p:cNvPr id="92162" name="Rectangle 2"/>
          <p:cNvSpPr>
            <a:spLocks noGrp="1" noChangeArrowheads="1"/>
          </p:cNvSpPr>
          <p:nvPr>
            <p:ph type="title"/>
          </p:nvPr>
        </p:nvSpPr>
        <p:spPr/>
        <p:txBody>
          <a:bodyPr/>
          <a:lstStyle/>
          <a:p>
            <a:pPr eaLnBrk="1" hangingPunct="1">
              <a:defRPr/>
            </a:pPr>
            <a:r>
              <a:rPr lang="en-US" smtClean="0">
                <a:cs typeface="+mj-cs"/>
              </a:rPr>
              <a:t>Incrementality</a:t>
            </a:r>
          </a:p>
        </p:txBody>
      </p:sp>
      <p:sp>
        <p:nvSpPr>
          <p:cNvPr id="92163" name="Rectangle 3"/>
          <p:cNvSpPr>
            <a:spLocks noGrp="1" noChangeArrowheads="1"/>
          </p:cNvSpPr>
          <p:nvPr>
            <p:ph type="body" idx="1"/>
          </p:nvPr>
        </p:nvSpPr>
        <p:spPr/>
        <p:txBody>
          <a:bodyPr/>
          <a:lstStyle/>
          <a:p>
            <a:pPr marL="230188" indent="-230188" eaLnBrk="1" hangingPunct="1">
              <a:defRPr/>
            </a:pPr>
            <a:r>
              <a:rPr lang="en-US" dirty="0" smtClean="0">
                <a:cs typeface="+mn-cs"/>
              </a:rPr>
              <a:t>Stepwise development =&gt; early subsets of an </a:t>
            </a:r>
            <a:r>
              <a:rPr lang="en-US" dirty="0" smtClean="0">
                <a:cs typeface="+mn-cs"/>
              </a:rPr>
              <a:t>application</a:t>
            </a:r>
          </a:p>
          <a:p>
            <a:pPr marL="569913" lvl="1" indent="-230188" eaLnBrk="1" hangingPunct="1">
              <a:defRPr/>
            </a:pPr>
            <a:r>
              <a:rPr lang="en-US" dirty="0" smtClean="0">
                <a:cs typeface="+mn-cs"/>
              </a:rPr>
              <a:t>build the software in small increments; for example, adding one use case at a time</a:t>
            </a:r>
            <a:endParaRPr lang="en-US" dirty="0" smtClean="0">
              <a:cs typeface="+mn-cs"/>
            </a:endParaRPr>
          </a:p>
          <a:p>
            <a:pPr marL="230188" indent="-230188" eaLnBrk="1" hangingPunct="1">
              <a:defRPr/>
            </a:pPr>
            <a:r>
              <a:rPr lang="en-US" dirty="0" smtClean="0">
                <a:cs typeface="+mn-cs"/>
              </a:rPr>
              <a:t>Early feedback from customers, users</a:t>
            </a:r>
          </a:p>
          <a:p>
            <a:pPr marL="230188" indent="-230188" eaLnBrk="1" hangingPunct="1">
              <a:defRPr/>
            </a:pPr>
            <a:r>
              <a:rPr lang="en-US" dirty="0" smtClean="0">
                <a:cs typeface="+mn-cs"/>
              </a:rPr>
              <a:t>Initial requirements often not stable and fully </a:t>
            </a:r>
            <a:r>
              <a:rPr lang="en-US" dirty="0" smtClean="0">
                <a:cs typeface="+mn-cs"/>
              </a:rPr>
              <a:t>understood</a:t>
            </a:r>
          </a:p>
          <a:p>
            <a:pPr marL="569913" lvl="1" indent="-230188" eaLnBrk="1" hangingPunct="1">
              <a:defRPr/>
            </a:pPr>
            <a:r>
              <a:rPr lang="en-US" dirty="0" smtClean="0">
                <a:cs typeface="+mn-cs"/>
              </a:rPr>
              <a:t>start with parts that are clear</a:t>
            </a:r>
            <a:endParaRPr lang="en-US" dirty="0" smtClean="0">
              <a:cs typeface="+mn-cs"/>
            </a:endParaRPr>
          </a:p>
          <a:p>
            <a:pPr marL="230188" indent="-230188" eaLnBrk="1" hangingPunct="1">
              <a:defRPr/>
            </a:pPr>
            <a:r>
              <a:rPr lang="en-US" dirty="0" err="1" smtClean="0">
                <a:cs typeface="+mn-cs"/>
              </a:rPr>
              <a:t>Incrementality</a:t>
            </a:r>
            <a:r>
              <a:rPr lang="en-US" dirty="0" smtClean="0">
                <a:cs typeface="+mn-cs"/>
              </a:rPr>
              <a:t> requires special care for managing documents, programs, test data, etc. of successive versions (configuration management)</a:t>
            </a: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SYSC-3120 — Software Requirements Engineering</a:t>
            </a:r>
          </a:p>
        </p:txBody>
      </p:sp>
      <p:sp>
        <p:nvSpPr>
          <p:cNvPr id="5" name="Slide Number Placeholder 4"/>
          <p:cNvSpPr>
            <a:spLocks noGrp="1"/>
          </p:cNvSpPr>
          <p:nvPr>
            <p:ph type="sldNum" sz="quarter" idx="11"/>
          </p:nvPr>
        </p:nvSpPr>
        <p:spPr/>
        <p:txBody>
          <a:bodyPr/>
          <a:lstStyle/>
          <a:p>
            <a:pPr>
              <a:defRPr/>
            </a:pPr>
            <a:fld id="{3DF0470D-3168-C949-931E-A3B692230AAE}" type="slidenum">
              <a:rPr lang="en-US"/>
              <a:pPr>
                <a:defRPr/>
              </a:pPr>
              <a:t>33</a:t>
            </a:fld>
            <a:endParaRPr lang="en-US"/>
          </a:p>
        </p:txBody>
      </p:sp>
      <p:sp>
        <p:nvSpPr>
          <p:cNvPr id="157698" name="Rectangle 2"/>
          <p:cNvSpPr>
            <a:spLocks noGrp="1" noChangeArrowheads="1"/>
          </p:cNvSpPr>
          <p:nvPr>
            <p:ph type="title"/>
          </p:nvPr>
        </p:nvSpPr>
        <p:spPr/>
        <p:txBody>
          <a:bodyPr/>
          <a:lstStyle/>
          <a:p>
            <a:pPr eaLnBrk="1" hangingPunct="1">
              <a:defRPr/>
            </a:pPr>
            <a:r>
              <a:rPr lang="en-US" smtClean="0">
                <a:cs typeface="+mj-cs"/>
              </a:rPr>
              <a:t>Software Engineering Preview</a:t>
            </a:r>
          </a:p>
        </p:txBody>
      </p:sp>
      <p:sp>
        <p:nvSpPr>
          <p:cNvPr id="157699" name="Rectangle 3"/>
          <p:cNvSpPr>
            <a:spLocks noGrp="1" noChangeArrowheads="1"/>
          </p:cNvSpPr>
          <p:nvPr>
            <p:ph type="body" idx="1"/>
          </p:nvPr>
        </p:nvSpPr>
        <p:spPr/>
        <p:txBody>
          <a:bodyPr/>
          <a:lstStyle/>
          <a:p>
            <a:pPr eaLnBrk="1" hangingPunct="1">
              <a:lnSpc>
                <a:spcPct val="120000"/>
              </a:lnSpc>
              <a:defRPr/>
            </a:pPr>
            <a:r>
              <a:rPr lang="en-US" dirty="0" smtClean="0">
                <a:solidFill>
                  <a:schemeClr val="folHlink"/>
                </a:solidFill>
                <a:cs typeface="+mn-cs"/>
              </a:rPr>
              <a:t>Definitions</a:t>
            </a:r>
          </a:p>
          <a:p>
            <a:pPr eaLnBrk="1" hangingPunct="1">
              <a:lnSpc>
                <a:spcPct val="120000"/>
              </a:lnSpc>
              <a:defRPr/>
            </a:pPr>
            <a:r>
              <a:rPr lang="en-US" dirty="0" smtClean="0">
                <a:solidFill>
                  <a:schemeClr val="folHlink"/>
                </a:solidFill>
                <a:cs typeface="+mn-cs"/>
              </a:rPr>
              <a:t>Software Failures</a:t>
            </a:r>
          </a:p>
          <a:p>
            <a:pPr eaLnBrk="1" hangingPunct="1">
              <a:lnSpc>
                <a:spcPct val="120000"/>
              </a:lnSpc>
              <a:defRPr/>
            </a:pPr>
            <a:r>
              <a:rPr lang="en-US" dirty="0" smtClean="0">
                <a:solidFill>
                  <a:schemeClr val="folHlink"/>
                </a:solidFill>
                <a:cs typeface="+mn-cs"/>
              </a:rPr>
              <a:t>History and Context</a:t>
            </a:r>
          </a:p>
          <a:p>
            <a:pPr eaLnBrk="1" hangingPunct="1">
              <a:lnSpc>
                <a:spcPct val="120000"/>
              </a:lnSpc>
              <a:defRPr/>
            </a:pPr>
            <a:r>
              <a:rPr lang="en-US" dirty="0" smtClean="0">
                <a:solidFill>
                  <a:schemeClr val="folHlink"/>
                </a:solidFill>
                <a:cs typeface="+mn-cs"/>
              </a:rPr>
              <a:t>Software Development Myths</a:t>
            </a:r>
          </a:p>
          <a:p>
            <a:pPr eaLnBrk="1" hangingPunct="1">
              <a:lnSpc>
                <a:spcPct val="120000"/>
              </a:lnSpc>
              <a:defRPr/>
            </a:pPr>
            <a:r>
              <a:rPr lang="en-US" dirty="0" smtClean="0">
                <a:solidFill>
                  <a:schemeClr val="folHlink"/>
                </a:solidFill>
                <a:cs typeface="+mn-cs"/>
              </a:rPr>
              <a:t>Principles</a:t>
            </a:r>
          </a:p>
          <a:p>
            <a:pPr eaLnBrk="1" hangingPunct="1">
              <a:lnSpc>
                <a:spcPct val="120000"/>
              </a:lnSpc>
              <a:defRPr/>
            </a:pPr>
            <a:r>
              <a:rPr lang="en-US" dirty="0" smtClean="0">
                <a:cs typeface="+mn-cs"/>
              </a:rPr>
              <a:t>Software Development Processes</a:t>
            </a:r>
          </a:p>
          <a:p>
            <a:pPr eaLnBrk="1" hangingPunct="1">
              <a:lnSpc>
                <a:spcPct val="120000"/>
              </a:lnSpc>
              <a:defRPr/>
            </a:pPr>
            <a:r>
              <a:rPr lang="en-US" dirty="0" smtClean="0">
                <a:solidFill>
                  <a:schemeClr val="folHlink"/>
                </a:solidFill>
                <a:cs typeface="+mn-cs"/>
              </a:rPr>
              <a:t>Software Development Tools</a:t>
            </a:r>
          </a:p>
          <a:p>
            <a:pPr eaLnBrk="1" hangingPunct="1">
              <a:lnSpc>
                <a:spcPct val="120000"/>
              </a:lnSpc>
              <a:defRPr/>
            </a:pPr>
            <a:r>
              <a:rPr lang="en-US" dirty="0" smtClean="0">
                <a:solidFill>
                  <a:schemeClr val="folHlink"/>
                </a:solidFill>
                <a:cs typeface="+mn-cs"/>
              </a:rPr>
              <a:t>Summary</a:t>
            </a:r>
            <a:endParaRPr lang="en-US" dirty="0" smtClean="0">
              <a:cs typeface="+mn-cs"/>
            </a:endParaRPr>
          </a:p>
          <a:p>
            <a:pPr eaLnBrk="1" hangingPunct="1">
              <a:lnSpc>
                <a:spcPct val="120000"/>
              </a:lnSpc>
              <a:defRPr/>
            </a:pPr>
            <a:endParaRPr lang="en-US" dirty="0" smtClean="0">
              <a:cs typeface="+mn-cs"/>
            </a:endParaRP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SYSC-3120 — Software Requirements Engineering</a:t>
            </a:r>
          </a:p>
        </p:txBody>
      </p:sp>
      <p:sp>
        <p:nvSpPr>
          <p:cNvPr id="5" name="Slide Number Placeholder 4"/>
          <p:cNvSpPr>
            <a:spLocks noGrp="1"/>
          </p:cNvSpPr>
          <p:nvPr>
            <p:ph type="sldNum" sz="quarter" idx="11"/>
          </p:nvPr>
        </p:nvSpPr>
        <p:spPr/>
        <p:txBody>
          <a:bodyPr/>
          <a:lstStyle/>
          <a:p>
            <a:pPr>
              <a:defRPr/>
            </a:pPr>
            <a:fld id="{9DD44531-A335-6E43-A31F-72F4013B81C8}" type="slidenum">
              <a:rPr lang="en-US"/>
              <a:pPr>
                <a:defRPr/>
              </a:pPr>
              <a:t>34</a:t>
            </a:fld>
            <a:endParaRPr lang="en-US"/>
          </a:p>
        </p:txBody>
      </p:sp>
      <p:sp>
        <p:nvSpPr>
          <p:cNvPr id="93186" name="Rectangle 2"/>
          <p:cNvSpPr>
            <a:spLocks noGrp="1" noChangeArrowheads="1"/>
          </p:cNvSpPr>
          <p:nvPr>
            <p:ph type="title"/>
          </p:nvPr>
        </p:nvSpPr>
        <p:spPr/>
        <p:txBody>
          <a:bodyPr lIns="92075" tIns="46038" rIns="92075" bIns="46038"/>
          <a:lstStyle/>
          <a:p>
            <a:pPr eaLnBrk="1" hangingPunct="1">
              <a:lnSpc>
                <a:spcPct val="90000"/>
              </a:lnSpc>
              <a:defRPr/>
            </a:pPr>
            <a:r>
              <a:rPr lang="en-US" smtClean="0">
                <a:cs typeface="+mj-cs"/>
              </a:rPr>
              <a:t>The Software Process</a:t>
            </a:r>
          </a:p>
        </p:txBody>
      </p:sp>
      <p:sp>
        <p:nvSpPr>
          <p:cNvPr id="93187" name="Rectangle 3"/>
          <p:cNvSpPr>
            <a:spLocks noGrp="1" noChangeArrowheads="1"/>
          </p:cNvSpPr>
          <p:nvPr>
            <p:ph type="body" idx="1"/>
          </p:nvPr>
        </p:nvSpPr>
        <p:spPr/>
        <p:txBody>
          <a:bodyPr lIns="92075" tIns="46038" rIns="92075" bIns="46038"/>
          <a:lstStyle/>
          <a:p>
            <a:pPr marL="230188" indent="-230188" eaLnBrk="1" hangingPunct="1">
              <a:defRPr/>
            </a:pPr>
            <a:r>
              <a:rPr lang="en-US" smtClean="0">
                <a:cs typeface="+mn-cs"/>
              </a:rPr>
              <a:t>Software Engineering [IEEE-93]: </a:t>
            </a:r>
          </a:p>
          <a:p>
            <a:pPr marL="742950" lvl="1" indent="-285750" eaLnBrk="1" hangingPunct="1">
              <a:defRPr/>
            </a:pPr>
            <a:r>
              <a:rPr lang="en-US" smtClean="0"/>
              <a:t>The application of a </a:t>
            </a:r>
            <a:r>
              <a:rPr lang="en-US" smtClean="0">
                <a:solidFill>
                  <a:schemeClr val="accent2"/>
                </a:solidFill>
              </a:rPr>
              <a:t>systematic, disciplined, quantifiable approach</a:t>
            </a:r>
            <a:r>
              <a:rPr lang="en-US" smtClean="0"/>
              <a:t> to the development, operation, and maintenance of software; </a:t>
            </a:r>
            <a:br>
              <a:rPr lang="en-US" smtClean="0"/>
            </a:br>
            <a:r>
              <a:rPr lang="en-US" smtClean="0"/>
              <a:t>that is, </a:t>
            </a:r>
            <a:r>
              <a:rPr lang="en-US" u="sng" smtClean="0"/>
              <a:t>the application of engineering to software</a:t>
            </a:r>
            <a:r>
              <a:rPr lang="en-US" smtClean="0"/>
              <a:t>. </a:t>
            </a:r>
          </a:p>
          <a:p>
            <a:pPr marL="230188" indent="-230188" eaLnBrk="1" hangingPunct="1">
              <a:defRPr/>
            </a:pPr>
            <a:r>
              <a:rPr lang="en-US" smtClean="0">
                <a:cs typeface="+mn-cs"/>
              </a:rPr>
              <a:t>A Software Process is a series of predictable steps to follow to create a timely, high-quality result.</a:t>
            </a:r>
          </a:p>
          <a:p>
            <a:pPr marL="742950" lvl="1" indent="-285750" eaLnBrk="1" hangingPunct="1">
              <a:defRPr/>
            </a:pPr>
            <a:r>
              <a:rPr lang="en-US" smtClean="0"/>
              <a:t>Provides stability, control, organization</a:t>
            </a:r>
          </a:p>
          <a:p>
            <a:pPr marL="742950" lvl="1" indent="-285750" eaLnBrk="1" hangingPunct="1">
              <a:defRPr/>
            </a:pPr>
            <a:r>
              <a:rPr lang="en-US" smtClean="0"/>
              <a:t>Can be adapted to individual process needs (not rigid, can be agile)</a:t>
            </a:r>
          </a:p>
          <a:p>
            <a:pPr marL="742950" lvl="1" indent="-285750" eaLnBrk="1" hangingPunct="1">
              <a:buFontTx/>
              <a:buNone/>
              <a:defRPr/>
            </a:pPr>
            <a:endParaRPr lang="en-US" smtClean="0"/>
          </a:p>
          <a:p>
            <a:pPr marL="742950" lvl="1" indent="-285750" eaLnBrk="1" hangingPunct="1">
              <a:defRPr/>
            </a:pPr>
            <a:endParaRPr lang="en-US" smtClean="0"/>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SYSC-3120 — Software Requirements Engineering</a:t>
            </a:r>
          </a:p>
        </p:txBody>
      </p:sp>
      <p:sp>
        <p:nvSpPr>
          <p:cNvPr id="5" name="Slide Number Placeholder 4"/>
          <p:cNvSpPr>
            <a:spLocks noGrp="1"/>
          </p:cNvSpPr>
          <p:nvPr>
            <p:ph type="sldNum" sz="quarter" idx="11"/>
          </p:nvPr>
        </p:nvSpPr>
        <p:spPr/>
        <p:txBody>
          <a:bodyPr/>
          <a:lstStyle/>
          <a:p>
            <a:pPr>
              <a:defRPr/>
            </a:pPr>
            <a:fld id="{5D89E482-E0F1-8C41-BA0A-A1E1BE78E02A}" type="slidenum">
              <a:rPr lang="en-US"/>
              <a:pPr>
                <a:defRPr/>
              </a:pPr>
              <a:t>35</a:t>
            </a:fld>
            <a:endParaRPr lang="en-US"/>
          </a:p>
        </p:txBody>
      </p:sp>
      <p:sp>
        <p:nvSpPr>
          <p:cNvPr id="158722" name="Rectangle 2"/>
          <p:cNvSpPr>
            <a:spLocks noGrp="1" noChangeArrowheads="1"/>
          </p:cNvSpPr>
          <p:nvPr>
            <p:ph type="title"/>
          </p:nvPr>
        </p:nvSpPr>
        <p:spPr/>
        <p:txBody>
          <a:bodyPr/>
          <a:lstStyle/>
          <a:p>
            <a:pPr eaLnBrk="1" hangingPunct="1">
              <a:defRPr/>
            </a:pPr>
            <a:r>
              <a:rPr lang="en-US" smtClean="0">
                <a:cs typeface="+mj-cs"/>
              </a:rPr>
              <a:t>Survey of Some Process Models</a:t>
            </a:r>
          </a:p>
        </p:txBody>
      </p:sp>
      <p:sp>
        <p:nvSpPr>
          <p:cNvPr id="158723" name="Rectangle 3"/>
          <p:cNvSpPr>
            <a:spLocks noGrp="1" noChangeArrowheads="1"/>
          </p:cNvSpPr>
          <p:nvPr>
            <p:ph type="body" idx="1"/>
          </p:nvPr>
        </p:nvSpPr>
        <p:spPr/>
        <p:txBody>
          <a:bodyPr/>
          <a:lstStyle/>
          <a:p>
            <a:pPr eaLnBrk="1" hangingPunct="1">
              <a:defRPr/>
            </a:pPr>
            <a:r>
              <a:rPr lang="en-US" dirty="0" smtClean="0">
                <a:cs typeface="+mn-cs"/>
              </a:rPr>
              <a:t>Waterfall Model</a:t>
            </a:r>
          </a:p>
          <a:p>
            <a:pPr eaLnBrk="1" hangingPunct="1">
              <a:defRPr/>
            </a:pPr>
            <a:r>
              <a:rPr lang="en-US" dirty="0" smtClean="0">
                <a:cs typeface="+mn-cs"/>
              </a:rPr>
              <a:t>Phased-Release Model</a:t>
            </a:r>
          </a:p>
          <a:p>
            <a:pPr eaLnBrk="1" hangingPunct="1">
              <a:defRPr/>
            </a:pPr>
            <a:r>
              <a:rPr lang="en-US" dirty="0" smtClean="0">
                <a:cs typeface="+mn-cs"/>
              </a:rPr>
              <a:t>Spiral Model</a:t>
            </a:r>
          </a:p>
          <a:p>
            <a:pPr eaLnBrk="1" hangingPunct="1">
              <a:defRPr/>
            </a:pPr>
            <a:r>
              <a:rPr lang="en-US" dirty="0" smtClean="0">
                <a:cs typeface="+mn-cs"/>
              </a:rPr>
              <a:t>Unified Process</a:t>
            </a:r>
          </a:p>
          <a:p>
            <a:pPr eaLnBrk="1" hangingPunct="1">
              <a:defRPr/>
            </a:pPr>
            <a:r>
              <a:rPr lang="en-US" dirty="0" smtClean="0">
                <a:cs typeface="+mn-cs"/>
              </a:rPr>
              <a:t>Agile </a:t>
            </a:r>
            <a:r>
              <a:rPr lang="en-US" dirty="0" smtClean="0">
                <a:cs typeface="+mn-cs"/>
              </a:rPr>
              <a:t>Process</a:t>
            </a:r>
          </a:p>
          <a:p>
            <a:pPr eaLnBrk="1" hangingPunct="1">
              <a:defRPr/>
            </a:pPr>
            <a:r>
              <a:rPr lang="en-US" dirty="0" smtClean="0">
                <a:cs typeface="+mn-cs"/>
              </a:rPr>
              <a:t>Model-based Development Process</a:t>
            </a:r>
            <a:endParaRPr lang="en-US" dirty="0" smtClean="0">
              <a:cs typeface="+mn-cs"/>
            </a:endParaRPr>
          </a:p>
          <a:p>
            <a:pPr eaLnBrk="1" hangingPunct="1">
              <a:defRPr/>
            </a:pPr>
            <a:endParaRPr lang="en-US" dirty="0" smtClean="0">
              <a:cs typeface="+mn-cs"/>
            </a:endParaRPr>
          </a:p>
          <a:p>
            <a:pPr eaLnBrk="1" hangingPunct="1">
              <a:defRPr/>
            </a:pPr>
            <a:endParaRPr lang="en-US" dirty="0" smtClean="0">
              <a:cs typeface="+mn-cs"/>
            </a:endParaRPr>
          </a:p>
          <a:p>
            <a:pPr eaLnBrk="1" hangingPunct="1">
              <a:defRPr/>
            </a:pPr>
            <a:r>
              <a:rPr lang="en-US" dirty="0" smtClean="0">
                <a:cs typeface="+mn-cs"/>
              </a:rPr>
              <a:t>All have the afore-mentioned activities and </a:t>
            </a:r>
            <a:r>
              <a:rPr lang="en-US" dirty="0" smtClean="0">
                <a:cs typeface="+mn-cs"/>
              </a:rPr>
              <a:t>principles.</a:t>
            </a:r>
            <a:endParaRPr lang="en-US" dirty="0" smtClean="0">
              <a:cs typeface="+mn-cs"/>
            </a:endParaRPr>
          </a:p>
          <a:p>
            <a:pPr eaLnBrk="1" hangingPunct="1">
              <a:defRPr/>
            </a:pPr>
            <a:endParaRPr lang="en-US" dirty="0" smtClean="0">
              <a:cs typeface="+mn-cs"/>
            </a:endParaRP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Footer Placeholder 3"/>
          <p:cNvSpPr>
            <a:spLocks noGrp="1"/>
          </p:cNvSpPr>
          <p:nvPr>
            <p:ph type="ftr" sz="quarter" idx="10"/>
          </p:nvPr>
        </p:nvSpPr>
        <p:spPr/>
        <p:txBody>
          <a:bodyPr/>
          <a:lstStyle/>
          <a:p>
            <a:pPr>
              <a:defRPr/>
            </a:pPr>
            <a:r>
              <a:rPr lang="en-US"/>
              <a:t>SYSC-3120 — Software Requirements Engineering</a:t>
            </a:r>
          </a:p>
        </p:txBody>
      </p:sp>
      <p:sp>
        <p:nvSpPr>
          <p:cNvPr id="21" name="Slide Number Placeholder 4"/>
          <p:cNvSpPr>
            <a:spLocks noGrp="1"/>
          </p:cNvSpPr>
          <p:nvPr>
            <p:ph type="sldNum" sz="quarter" idx="11"/>
          </p:nvPr>
        </p:nvSpPr>
        <p:spPr/>
        <p:txBody>
          <a:bodyPr/>
          <a:lstStyle/>
          <a:p>
            <a:pPr>
              <a:defRPr/>
            </a:pPr>
            <a:fld id="{FD669416-168A-DF46-9E00-C92808806581}" type="slidenum">
              <a:rPr lang="en-US"/>
              <a:pPr>
                <a:defRPr/>
              </a:pPr>
              <a:t>36</a:t>
            </a:fld>
            <a:endParaRPr lang="en-US"/>
          </a:p>
        </p:txBody>
      </p:sp>
      <p:sp>
        <p:nvSpPr>
          <p:cNvPr id="159746" name="Rectangle 2"/>
          <p:cNvSpPr>
            <a:spLocks noGrp="1" noChangeArrowheads="1"/>
          </p:cNvSpPr>
          <p:nvPr>
            <p:ph type="title"/>
          </p:nvPr>
        </p:nvSpPr>
        <p:spPr/>
        <p:txBody>
          <a:bodyPr/>
          <a:lstStyle/>
          <a:p>
            <a:pPr eaLnBrk="1" hangingPunct="1">
              <a:defRPr/>
            </a:pPr>
            <a:r>
              <a:rPr lang="en-US" smtClean="0">
                <a:cs typeface="+mj-cs"/>
              </a:rPr>
              <a:t>Waterfall Model</a:t>
            </a:r>
          </a:p>
        </p:txBody>
      </p:sp>
      <p:sp>
        <p:nvSpPr>
          <p:cNvPr id="159748" name="Rectangle 4"/>
          <p:cNvSpPr>
            <a:spLocks noGrp="1" noChangeArrowheads="1"/>
          </p:cNvSpPr>
          <p:nvPr>
            <p:ph type="body" idx="1"/>
          </p:nvPr>
        </p:nvSpPr>
        <p:spPr>
          <a:xfrm>
            <a:off x="685800" y="1219200"/>
            <a:ext cx="7772400" cy="2476500"/>
          </a:xfrm>
        </p:spPr>
        <p:txBody>
          <a:bodyPr/>
          <a:lstStyle/>
          <a:p>
            <a:pPr eaLnBrk="1" hangingPunct="1">
              <a:defRPr/>
            </a:pPr>
            <a:r>
              <a:rPr lang="en-US" smtClean="0">
                <a:cs typeface="+mn-cs"/>
              </a:rPr>
              <a:t>In principle, a phase should not start until the previous phase has finished (has been approved).</a:t>
            </a:r>
          </a:p>
          <a:p>
            <a:pPr eaLnBrk="1" hangingPunct="1">
              <a:defRPr/>
            </a:pPr>
            <a:r>
              <a:rPr lang="en-US" smtClean="0">
                <a:cs typeface="+mn-cs"/>
              </a:rPr>
              <a:t>Problems:</a:t>
            </a:r>
          </a:p>
          <a:p>
            <a:pPr lvl="1" eaLnBrk="1" hangingPunct="1">
              <a:defRPr/>
            </a:pPr>
            <a:r>
              <a:rPr lang="en-US" smtClean="0"/>
              <a:t>Real projects rarely follow the sequential flow</a:t>
            </a:r>
          </a:p>
          <a:p>
            <a:pPr lvl="1" eaLnBrk="1" hangingPunct="1">
              <a:defRPr/>
            </a:pPr>
            <a:r>
              <a:rPr lang="en-US" smtClean="0"/>
              <a:t>Difficult for stakeholder to state all the requirements once and for all</a:t>
            </a:r>
          </a:p>
          <a:p>
            <a:pPr lvl="1" eaLnBrk="1" hangingPunct="1">
              <a:defRPr/>
            </a:pPr>
            <a:r>
              <a:rPr lang="en-US" smtClean="0"/>
              <a:t>Stakeholders must have patience: working version of software comes late in process.</a:t>
            </a:r>
          </a:p>
        </p:txBody>
      </p:sp>
      <p:sp>
        <p:nvSpPr>
          <p:cNvPr id="159750" name="Rectangle 6"/>
          <p:cNvSpPr>
            <a:spLocks noChangeArrowheads="1"/>
          </p:cNvSpPr>
          <p:nvPr/>
        </p:nvSpPr>
        <p:spPr bwMode="auto">
          <a:xfrm>
            <a:off x="685800" y="3886200"/>
            <a:ext cx="1981200" cy="274638"/>
          </a:xfrm>
          <a:prstGeom prst="rect">
            <a:avLst/>
          </a:prstGeom>
          <a:noFill/>
          <a:ln w="12700">
            <a:solidFill>
              <a:schemeClr val="tx1"/>
            </a:solidFill>
            <a:miter lim="800000"/>
            <a:headEnd type="none" w="sm" len="sm"/>
            <a:tailEnd type="none" w="sm" len="sm"/>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lstStyle/>
          <a:p>
            <a:pPr algn="ctr">
              <a:lnSpc>
                <a:spcPct val="70000"/>
              </a:lnSpc>
              <a:defRPr/>
            </a:pPr>
            <a:r>
              <a:rPr lang="en-US" sz="1400">
                <a:latin typeface="Times New Roman" charset="0"/>
                <a:cs typeface="+mn-cs"/>
              </a:rPr>
              <a:t>Requirement definition</a:t>
            </a:r>
          </a:p>
        </p:txBody>
      </p:sp>
      <p:sp>
        <p:nvSpPr>
          <p:cNvPr id="159751" name="Rectangle 7"/>
          <p:cNvSpPr>
            <a:spLocks noChangeArrowheads="1"/>
          </p:cNvSpPr>
          <p:nvPr/>
        </p:nvSpPr>
        <p:spPr bwMode="auto">
          <a:xfrm>
            <a:off x="2209800" y="4267200"/>
            <a:ext cx="1371600" cy="274638"/>
          </a:xfrm>
          <a:prstGeom prst="rect">
            <a:avLst/>
          </a:prstGeom>
          <a:noFill/>
          <a:ln w="12700">
            <a:solidFill>
              <a:schemeClr val="tx1"/>
            </a:solidFill>
            <a:miter lim="800000"/>
            <a:headEnd type="none" w="sm" len="sm"/>
            <a:tailEnd type="none" w="sm" len="sm"/>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lstStyle/>
          <a:p>
            <a:pPr algn="ctr">
              <a:lnSpc>
                <a:spcPct val="70000"/>
              </a:lnSpc>
              <a:defRPr/>
            </a:pPr>
            <a:r>
              <a:rPr lang="en-US" sz="1400">
                <a:latin typeface="Times New Roman" charset="0"/>
                <a:cs typeface="+mn-cs"/>
              </a:rPr>
              <a:t>Specification</a:t>
            </a:r>
          </a:p>
        </p:txBody>
      </p:sp>
      <p:sp>
        <p:nvSpPr>
          <p:cNvPr id="159752" name="Rectangle 8"/>
          <p:cNvSpPr>
            <a:spLocks noChangeArrowheads="1"/>
          </p:cNvSpPr>
          <p:nvPr/>
        </p:nvSpPr>
        <p:spPr bwMode="auto">
          <a:xfrm>
            <a:off x="3352800" y="4648200"/>
            <a:ext cx="1066800" cy="274638"/>
          </a:xfrm>
          <a:prstGeom prst="rect">
            <a:avLst/>
          </a:prstGeom>
          <a:noFill/>
          <a:ln w="12700">
            <a:solidFill>
              <a:schemeClr val="tx1"/>
            </a:solidFill>
            <a:miter lim="800000"/>
            <a:headEnd type="none" w="sm" len="sm"/>
            <a:tailEnd type="none" w="sm" len="sm"/>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lstStyle/>
          <a:p>
            <a:pPr algn="ctr">
              <a:lnSpc>
                <a:spcPct val="70000"/>
              </a:lnSpc>
              <a:defRPr/>
            </a:pPr>
            <a:r>
              <a:rPr lang="en-US" sz="1400">
                <a:latin typeface="Times New Roman" charset="0"/>
                <a:cs typeface="+mn-cs"/>
              </a:rPr>
              <a:t>Design</a:t>
            </a:r>
          </a:p>
        </p:txBody>
      </p:sp>
      <p:sp>
        <p:nvSpPr>
          <p:cNvPr id="159753" name="Rectangle 9"/>
          <p:cNvSpPr>
            <a:spLocks noChangeArrowheads="1"/>
          </p:cNvSpPr>
          <p:nvPr/>
        </p:nvSpPr>
        <p:spPr bwMode="auto">
          <a:xfrm>
            <a:off x="4191000" y="5029200"/>
            <a:ext cx="1447800" cy="274638"/>
          </a:xfrm>
          <a:prstGeom prst="rect">
            <a:avLst/>
          </a:prstGeom>
          <a:noFill/>
          <a:ln w="12700">
            <a:solidFill>
              <a:schemeClr val="tx1"/>
            </a:solidFill>
            <a:miter lim="800000"/>
            <a:headEnd type="none" w="sm" len="sm"/>
            <a:tailEnd type="none" w="sm" len="sm"/>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lstStyle/>
          <a:p>
            <a:pPr algn="ctr">
              <a:lnSpc>
                <a:spcPct val="70000"/>
              </a:lnSpc>
              <a:defRPr/>
            </a:pPr>
            <a:r>
              <a:rPr lang="en-US" sz="1400">
                <a:latin typeface="Times New Roman" charset="0"/>
                <a:cs typeface="+mn-cs"/>
              </a:rPr>
              <a:t>Implementation</a:t>
            </a:r>
          </a:p>
        </p:txBody>
      </p:sp>
      <p:sp>
        <p:nvSpPr>
          <p:cNvPr id="159754" name="Rectangle 10"/>
          <p:cNvSpPr>
            <a:spLocks noChangeArrowheads="1"/>
          </p:cNvSpPr>
          <p:nvPr/>
        </p:nvSpPr>
        <p:spPr bwMode="auto">
          <a:xfrm>
            <a:off x="5257800" y="5410200"/>
            <a:ext cx="2209800" cy="274638"/>
          </a:xfrm>
          <a:prstGeom prst="rect">
            <a:avLst/>
          </a:prstGeom>
          <a:noFill/>
          <a:ln w="12700">
            <a:solidFill>
              <a:schemeClr val="tx1"/>
            </a:solidFill>
            <a:miter lim="800000"/>
            <a:headEnd type="none" w="sm" len="sm"/>
            <a:tailEnd type="none" w="sm" len="sm"/>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lstStyle/>
          <a:p>
            <a:pPr algn="ctr">
              <a:lnSpc>
                <a:spcPct val="70000"/>
              </a:lnSpc>
              <a:defRPr/>
            </a:pPr>
            <a:r>
              <a:rPr lang="en-US" sz="1400">
                <a:latin typeface="Times New Roman" charset="0"/>
                <a:cs typeface="+mn-cs"/>
              </a:rPr>
              <a:t>Integration &amp; deployment</a:t>
            </a:r>
          </a:p>
        </p:txBody>
      </p:sp>
      <p:cxnSp>
        <p:nvCxnSpPr>
          <p:cNvPr id="159755" name="AutoShape 11"/>
          <p:cNvCxnSpPr>
            <a:cxnSpLocks noChangeShapeType="1"/>
            <a:stCxn id="159750" idx="3"/>
            <a:endCxn id="159751" idx="0"/>
          </p:cNvCxnSpPr>
          <p:nvPr/>
        </p:nvCxnSpPr>
        <p:spPr bwMode="auto">
          <a:xfrm>
            <a:off x="2667000" y="4024313"/>
            <a:ext cx="228600" cy="242887"/>
          </a:xfrm>
          <a:prstGeom prst="bentConnector2">
            <a:avLst/>
          </a:prstGeom>
          <a:noFill/>
          <a:ln w="12700">
            <a:solidFill>
              <a:schemeClr val="tx1"/>
            </a:solidFill>
            <a:miter lim="800000"/>
            <a:headEnd type="none" w="sm" len="sm"/>
            <a:tailEnd type="triangl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159756" name="AutoShape 12"/>
          <p:cNvCxnSpPr>
            <a:cxnSpLocks noChangeShapeType="1"/>
            <a:stCxn id="159752" idx="3"/>
            <a:endCxn id="159753" idx="0"/>
          </p:cNvCxnSpPr>
          <p:nvPr/>
        </p:nvCxnSpPr>
        <p:spPr bwMode="auto">
          <a:xfrm>
            <a:off x="4419600" y="4786313"/>
            <a:ext cx="495300" cy="242887"/>
          </a:xfrm>
          <a:prstGeom prst="bentConnector2">
            <a:avLst/>
          </a:prstGeom>
          <a:noFill/>
          <a:ln w="12700">
            <a:solidFill>
              <a:schemeClr val="tx1"/>
            </a:solidFill>
            <a:miter lim="800000"/>
            <a:headEnd type="none" w="sm" len="sm"/>
            <a:tailEnd type="triangl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159757" name="AutoShape 13"/>
          <p:cNvCxnSpPr>
            <a:cxnSpLocks noChangeShapeType="1"/>
            <a:stCxn id="159753" idx="3"/>
            <a:endCxn id="159754" idx="0"/>
          </p:cNvCxnSpPr>
          <p:nvPr/>
        </p:nvCxnSpPr>
        <p:spPr bwMode="auto">
          <a:xfrm>
            <a:off x="5638800" y="5167313"/>
            <a:ext cx="723900" cy="242887"/>
          </a:xfrm>
          <a:prstGeom prst="bentConnector2">
            <a:avLst/>
          </a:prstGeom>
          <a:noFill/>
          <a:ln w="12700">
            <a:solidFill>
              <a:schemeClr val="tx1"/>
            </a:solidFill>
            <a:miter lim="800000"/>
            <a:headEnd type="none" w="sm" len="sm"/>
            <a:tailEnd type="triangl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159758" name="AutoShape 14"/>
          <p:cNvCxnSpPr>
            <a:cxnSpLocks noChangeShapeType="1"/>
            <a:stCxn id="159754" idx="1"/>
            <a:endCxn id="159753" idx="2"/>
          </p:cNvCxnSpPr>
          <p:nvPr/>
        </p:nvCxnSpPr>
        <p:spPr bwMode="auto">
          <a:xfrm rot="10800000">
            <a:off x="4914900" y="5303838"/>
            <a:ext cx="342900" cy="244475"/>
          </a:xfrm>
          <a:prstGeom prst="bentConnector2">
            <a:avLst/>
          </a:prstGeom>
          <a:noFill/>
          <a:ln w="12700">
            <a:solidFill>
              <a:schemeClr val="tx1"/>
            </a:solidFill>
            <a:miter lim="800000"/>
            <a:headEnd type="none" w="sm" len="sm"/>
            <a:tailEnd type="triangl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159759" name="AutoShape 15"/>
          <p:cNvCxnSpPr>
            <a:cxnSpLocks noChangeShapeType="1"/>
            <a:stCxn id="159753" idx="1"/>
            <a:endCxn id="159752" idx="2"/>
          </p:cNvCxnSpPr>
          <p:nvPr/>
        </p:nvCxnSpPr>
        <p:spPr bwMode="auto">
          <a:xfrm rot="10800000">
            <a:off x="3886200" y="4922838"/>
            <a:ext cx="304800" cy="244475"/>
          </a:xfrm>
          <a:prstGeom prst="bentConnector2">
            <a:avLst/>
          </a:prstGeom>
          <a:noFill/>
          <a:ln w="12700">
            <a:solidFill>
              <a:schemeClr val="tx1"/>
            </a:solidFill>
            <a:miter lim="800000"/>
            <a:headEnd type="none" w="sm" len="sm"/>
            <a:tailEnd type="triangl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159760" name="AutoShape 16"/>
          <p:cNvCxnSpPr>
            <a:cxnSpLocks noChangeShapeType="1"/>
            <a:stCxn id="159752" idx="1"/>
            <a:endCxn id="159751" idx="2"/>
          </p:cNvCxnSpPr>
          <p:nvPr/>
        </p:nvCxnSpPr>
        <p:spPr bwMode="auto">
          <a:xfrm rot="10800000">
            <a:off x="2895600" y="4541838"/>
            <a:ext cx="457200" cy="244475"/>
          </a:xfrm>
          <a:prstGeom prst="bentConnector2">
            <a:avLst/>
          </a:prstGeom>
          <a:noFill/>
          <a:ln w="12700">
            <a:solidFill>
              <a:schemeClr val="tx1"/>
            </a:solidFill>
            <a:miter lim="800000"/>
            <a:headEnd type="none" w="sm" len="sm"/>
            <a:tailEnd type="triangl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159761" name="AutoShape 17"/>
          <p:cNvCxnSpPr>
            <a:cxnSpLocks noChangeShapeType="1"/>
            <a:stCxn id="159751" idx="1"/>
            <a:endCxn id="159750" idx="2"/>
          </p:cNvCxnSpPr>
          <p:nvPr/>
        </p:nvCxnSpPr>
        <p:spPr bwMode="auto">
          <a:xfrm rot="10800000">
            <a:off x="1676400" y="4160838"/>
            <a:ext cx="533400" cy="244475"/>
          </a:xfrm>
          <a:prstGeom prst="bentConnector2">
            <a:avLst/>
          </a:prstGeom>
          <a:noFill/>
          <a:ln w="12700">
            <a:solidFill>
              <a:schemeClr val="tx1"/>
            </a:solidFill>
            <a:miter lim="800000"/>
            <a:headEnd type="none" w="sm" len="sm"/>
            <a:tailEnd type="triangl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159762" name="AutoShape 18"/>
          <p:cNvCxnSpPr>
            <a:cxnSpLocks noChangeShapeType="1"/>
            <a:stCxn id="159751" idx="3"/>
            <a:endCxn id="159752" idx="0"/>
          </p:cNvCxnSpPr>
          <p:nvPr/>
        </p:nvCxnSpPr>
        <p:spPr bwMode="auto">
          <a:xfrm>
            <a:off x="3581400" y="4405313"/>
            <a:ext cx="304800" cy="242887"/>
          </a:xfrm>
          <a:prstGeom prst="bentConnector2">
            <a:avLst/>
          </a:prstGeom>
          <a:noFill/>
          <a:ln w="12700">
            <a:solidFill>
              <a:schemeClr val="tx1"/>
            </a:solidFill>
            <a:miter lim="800000"/>
            <a:headEnd type="none" w="sm" len="sm"/>
            <a:tailEnd type="triangl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sp>
        <p:nvSpPr>
          <p:cNvPr id="159763" name="Rectangle 19"/>
          <p:cNvSpPr>
            <a:spLocks noChangeArrowheads="1"/>
          </p:cNvSpPr>
          <p:nvPr/>
        </p:nvSpPr>
        <p:spPr bwMode="auto">
          <a:xfrm>
            <a:off x="7162800" y="5791200"/>
            <a:ext cx="1371600" cy="274638"/>
          </a:xfrm>
          <a:prstGeom prst="rect">
            <a:avLst/>
          </a:prstGeom>
          <a:noFill/>
          <a:ln w="12700">
            <a:solidFill>
              <a:schemeClr val="tx1"/>
            </a:solidFill>
            <a:miter lim="800000"/>
            <a:headEnd type="none" w="sm" len="sm"/>
            <a:tailEnd type="none" w="sm" len="sm"/>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lstStyle/>
          <a:p>
            <a:pPr algn="ctr">
              <a:lnSpc>
                <a:spcPct val="70000"/>
              </a:lnSpc>
              <a:defRPr/>
            </a:pPr>
            <a:r>
              <a:rPr lang="en-US" sz="1400">
                <a:latin typeface="Times New Roman" charset="0"/>
                <a:cs typeface="+mn-cs"/>
              </a:rPr>
              <a:t>Maintenance</a:t>
            </a:r>
          </a:p>
        </p:txBody>
      </p:sp>
      <p:cxnSp>
        <p:nvCxnSpPr>
          <p:cNvPr id="159764" name="AutoShape 20"/>
          <p:cNvCxnSpPr>
            <a:cxnSpLocks noChangeShapeType="1"/>
            <a:stCxn id="159754" idx="3"/>
            <a:endCxn id="159763" idx="0"/>
          </p:cNvCxnSpPr>
          <p:nvPr/>
        </p:nvCxnSpPr>
        <p:spPr bwMode="auto">
          <a:xfrm>
            <a:off x="7467600" y="5548313"/>
            <a:ext cx="381000" cy="242887"/>
          </a:xfrm>
          <a:prstGeom prst="bentConnector2">
            <a:avLst/>
          </a:prstGeom>
          <a:noFill/>
          <a:ln w="12700">
            <a:solidFill>
              <a:schemeClr val="tx1"/>
            </a:solidFill>
            <a:miter lim="800000"/>
            <a:headEnd type="none" w="sm" len="sm"/>
            <a:tailEnd type="triangl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159765" name="AutoShape 21"/>
          <p:cNvCxnSpPr>
            <a:cxnSpLocks noChangeShapeType="1"/>
            <a:stCxn id="159763" idx="1"/>
            <a:endCxn id="159754" idx="2"/>
          </p:cNvCxnSpPr>
          <p:nvPr/>
        </p:nvCxnSpPr>
        <p:spPr bwMode="auto">
          <a:xfrm rot="10800000">
            <a:off x="6362700" y="5684838"/>
            <a:ext cx="800100" cy="244475"/>
          </a:xfrm>
          <a:prstGeom prst="bentConnector2">
            <a:avLst/>
          </a:prstGeom>
          <a:noFill/>
          <a:ln w="12700">
            <a:solidFill>
              <a:schemeClr val="tx1"/>
            </a:solidFill>
            <a:miter lim="800000"/>
            <a:headEnd type="none" w="sm" len="sm"/>
            <a:tailEnd type="triangl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Footer Placeholder 3"/>
          <p:cNvSpPr>
            <a:spLocks noGrp="1"/>
          </p:cNvSpPr>
          <p:nvPr>
            <p:ph type="ftr" sz="quarter" idx="10"/>
          </p:nvPr>
        </p:nvSpPr>
        <p:spPr/>
        <p:txBody>
          <a:bodyPr/>
          <a:lstStyle/>
          <a:p>
            <a:pPr>
              <a:defRPr/>
            </a:pPr>
            <a:r>
              <a:rPr lang="en-US"/>
              <a:t>SYSC-3120 — Software Requirements Engineering</a:t>
            </a:r>
          </a:p>
        </p:txBody>
      </p:sp>
      <p:sp>
        <p:nvSpPr>
          <p:cNvPr id="30" name="Slide Number Placeholder 4"/>
          <p:cNvSpPr>
            <a:spLocks noGrp="1"/>
          </p:cNvSpPr>
          <p:nvPr>
            <p:ph type="sldNum" sz="quarter" idx="11"/>
          </p:nvPr>
        </p:nvSpPr>
        <p:spPr/>
        <p:txBody>
          <a:bodyPr/>
          <a:lstStyle/>
          <a:p>
            <a:pPr>
              <a:defRPr/>
            </a:pPr>
            <a:fld id="{9B3094B8-FD60-A14F-9011-DF7E262551C0}" type="slidenum">
              <a:rPr lang="en-US"/>
              <a:pPr>
                <a:defRPr/>
              </a:pPr>
              <a:t>37</a:t>
            </a:fld>
            <a:endParaRPr lang="en-US"/>
          </a:p>
        </p:txBody>
      </p:sp>
      <p:sp>
        <p:nvSpPr>
          <p:cNvPr id="163842" name="Rectangle 2"/>
          <p:cNvSpPr>
            <a:spLocks noGrp="1" noChangeArrowheads="1"/>
          </p:cNvSpPr>
          <p:nvPr>
            <p:ph type="title"/>
          </p:nvPr>
        </p:nvSpPr>
        <p:spPr/>
        <p:txBody>
          <a:bodyPr/>
          <a:lstStyle/>
          <a:p>
            <a:pPr eaLnBrk="1" hangingPunct="1">
              <a:defRPr/>
            </a:pPr>
            <a:r>
              <a:rPr lang="en-US" smtClean="0">
                <a:cs typeface="+mj-cs"/>
              </a:rPr>
              <a:t>Phased-Release Model</a:t>
            </a:r>
          </a:p>
        </p:txBody>
      </p:sp>
      <p:sp>
        <p:nvSpPr>
          <p:cNvPr id="163843" name="Rectangle 3"/>
          <p:cNvSpPr>
            <a:spLocks noGrp="1" noChangeArrowheads="1"/>
          </p:cNvSpPr>
          <p:nvPr>
            <p:ph type="body" idx="1"/>
          </p:nvPr>
        </p:nvSpPr>
        <p:spPr>
          <a:xfrm>
            <a:off x="685800" y="990600"/>
            <a:ext cx="7772400" cy="2554288"/>
          </a:xfrm>
        </p:spPr>
        <p:txBody>
          <a:bodyPr/>
          <a:lstStyle/>
          <a:p>
            <a:pPr eaLnBrk="1" hangingPunct="1">
              <a:defRPr/>
            </a:pPr>
            <a:r>
              <a:rPr lang="en-US" dirty="0" smtClean="0">
                <a:cs typeface="+mn-cs"/>
              </a:rPr>
              <a:t>Principle:</a:t>
            </a:r>
          </a:p>
          <a:p>
            <a:pPr lvl="1" eaLnBrk="1" hangingPunct="1">
              <a:defRPr/>
            </a:pPr>
            <a:r>
              <a:rPr lang="en-CA" dirty="0" smtClean="0"/>
              <a:t>Linear sequences of the waterfall process, with each sequence producing an </a:t>
            </a:r>
            <a:r>
              <a:rPr lang="en-US" dirty="0" smtClean="0"/>
              <a:t>operational deliverable.</a:t>
            </a:r>
          </a:p>
          <a:p>
            <a:pPr lvl="1" eaLnBrk="1" hangingPunct="1">
              <a:defRPr/>
            </a:pPr>
            <a:r>
              <a:rPr lang="en-US" dirty="0" smtClean="0"/>
              <a:t>The incremental model delivers a series of releases, called increments.</a:t>
            </a:r>
          </a:p>
          <a:p>
            <a:pPr lvl="1" eaLnBrk="1" hangingPunct="1">
              <a:defRPr/>
            </a:pPr>
            <a:r>
              <a:rPr lang="en-US" dirty="0" smtClean="0"/>
              <a:t>Suggests that all requirements are finalized early </a:t>
            </a:r>
            <a:r>
              <a:rPr lang="en-US" dirty="0" smtClean="0"/>
              <a:t>in the </a:t>
            </a:r>
            <a:r>
              <a:rPr lang="en-US" dirty="0" smtClean="0"/>
              <a:t>process.</a:t>
            </a:r>
          </a:p>
        </p:txBody>
      </p:sp>
      <p:sp>
        <p:nvSpPr>
          <p:cNvPr id="163862" name="Rectangle 22"/>
          <p:cNvSpPr>
            <a:spLocks noChangeArrowheads="1"/>
          </p:cNvSpPr>
          <p:nvPr/>
        </p:nvSpPr>
        <p:spPr bwMode="auto">
          <a:xfrm>
            <a:off x="533400" y="3886200"/>
            <a:ext cx="1981200" cy="274638"/>
          </a:xfrm>
          <a:prstGeom prst="rect">
            <a:avLst/>
          </a:prstGeom>
          <a:noFill/>
          <a:ln w="12700">
            <a:solidFill>
              <a:schemeClr val="tx1"/>
            </a:solidFill>
            <a:miter lim="800000"/>
            <a:headEnd type="none" w="sm" len="sm"/>
            <a:tailEnd type="none" w="sm" len="sm"/>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lstStyle/>
          <a:p>
            <a:pPr algn="ctr">
              <a:lnSpc>
                <a:spcPct val="70000"/>
              </a:lnSpc>
              <a:defRPr/>
            </a:pPr>
            <a:r>
              <a:rPr lang="en-US" sz="1400">
                <a:latin typeface="Times New Roman" charset="0"/>
                <a:cs typeface="+mn-cs"/>
              </a:rPr>
              <a:t>Requirement definition</a:t>
            </a:r>
          </a:p>
        </p:txBody>
      </p:sp>
      <p:sp>
        <p:nvSpPr>
          <p:cNvPr id="163863" name="Rectangle 23"/>
          <p:cNvSpPr>
            <a:spLocks noChangeArrowheads="1"/>
          </p:cNvSpPr>
          <p:nvPr/>
        </p:nvSpPr>
        <p:spPr bwMode="auto">
          <a:xfrm>
            <a:off x="2057400" y="4267200"/>
            <a:ext cx="1371600" cy="274638"/>
          </a:xfrm>
          <a:prstGeom prst="rect">
            <a:avLst/>
          </a:prstGeom>
          <a:noFill/>
          <a:ln w="12700">
            <a:solidFill>
              <a:schemeClr val="tx1"/>
            </a:solidFill>
            <a:miter lim="800000"/>
            <a:headEnd type="none" w="sm" len="sm"/>
            <a:tailEnd type="none" w="sm" len="sm"/>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lstStyle/>
          <a:p>
            <a:pPr algn="ctr">
              <a:lnSpc>
                <a:spcPct val="70000"/>
              </a:lnSpc>
              <a:defRPr/>
            </a:pPr>
            <a:r>
              <a:rPr lang="en-US" sz="1400">
                <a:latin typeface="Times New Roman" charset="0"/>
                <a:cs typeface="+mn-cs"/>
              </a:rPr>
              <a:t>Specification</a:t>
            </a:r>
          </a:p>
        </p:txBody>
      </p:sp>
      <p:sp>
        <p:nvSpPr>
          <p:cNvPr id="163864" name="Rectangle 24"/>
          <p:cNvSpPr>
            <a:spLocks noChangeArrowheads="1"/>
          </p:cNvSpPr>
          <p:nvPr/>
        </p:nvSpPr>
        <p:spPr bwMode="auto">
          <a:xfrm>
            <a:off x="3200400" y="4648200"/>
            <a:ext cx="1066800" cy="274638"/>
          </a:xfrm>
          <a:prstGeom prst="rect">
            <a:avLst/>
          </a:prstGeom>
          <a:noFill/>
          <a:ln w="12700">
            <a:solidFill>
              <a:schemeClr val="tx1"/>
            </a:solidFill>
            <a:miter lim="800000"/>
            <a:headEnd type="none" w="sm" len="sm"/>
            <a:tailEnd type="none" w="sm" len="sm"/>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lstStyle/>
          <a:p>
            <a:pPr algn="ctr">
              <a:lnSpc>
                <a:spcPct val="70000"/>
              </a:lnSpc>
              <a:defRPr/>
            </a:pPr>
            <a:r>
              <a:rPr lang="en-US" sz="1400">
                <a:latin typeface="Times New Roman" charset="0"/>
                <a:cs typeface="+mn-cs"/>
              </a:rPr>
              <a:t>Planning</a:t>
            </a:r>
          </a:p>
        </p:txBody>
      </p:sp>
      <p:sp>
        <p:nvSpPr>
          <p:cNvPr id="163865" name="Rectangle 25"/>
          <p:cNvSpPr>
            <a:spLocks noChangeArrowheads="1"/>
          </p:cNvSpPr>
          <p:nvPr/>
        </p:nvSpPr>
        <p:spPr bwMode="auto">
          <a:xfrm>
            <a:off x="5562600" y="3733800"/>
            <a:ext cx="1447800" cy="274638"/>
          </a:xfrm>
          <a:prstGeom prst="rect">
            <a:avLst/>
          </a:prstGeom>
          <a:noFill/>
          <a:ln w="12700">
            <a:solidFill>
              <a:schemeClr val="tx1"/>
            </a:solidFill>
            <a:miter lim="800000"/>
            <a:headEnd type="none" w="sm" len="sm"/>
            <a:tailEnd type="none" w="sm" len="sm"/>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lstStyle/>
          <a:p>
            <a:pPr algn="ctr">
              <a:lnSpc>
                <a:spcPct val="70000"/>
              </a:lnSpc>
              <a:defRPr/>
            </a:pPr>
            <a:r>
              <a:rPr lang="en-US" sz="1400">
                <a:latin typeface="Times New Roman" charset="0"/>
                <a:cs typeface="+mn-cs"/>
              </a:rPr>
              <a:t>Implementation</a:t>
            </a:r>
          </a:p>
        </p:txBody>
      </p:sp>
      <p:sp>
        <p:nvSpPr>
          <p:cNvPr id="163866" name="Rectangle 26"/>
          <p:cNvSpPr>
            <a:spLocks noChangeArrowheads="1"/>
          </p:cNvSpPr>
          <p:nvPr/>
        </p:nvSpPr>
        <p:spPr bwMode="auto">
          <a:xfrm>
            <a:off x="6477000" y="4114800"/>
            <a:ext cx="2209800" cy="274638"/>
          </a:xfrm>
          <a:prstGeom prst="rect">
            <a:avLst/>
          </a:prstGeom>
          <a:noFill/>
          <a:ln w="12700">
            <a:solidFill>
              <a:schemeClr val="tx1"/>
            </a:solidFill>
            <a:miter lim="800000"/>
            <a:headEnd type="none" w="sm" len="sm"/>
            <a:tailEnd type="none" w="sm" len="sm"/>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lstStyle/>
          <a:p>
            <a:pPr algn="ctr">
              <a:lnSpc>
                <a:spcPct val="70000"/>
              </a:lnSpc>
              <a:defRPr/>
            </a:pPr>
            <a:r>
              <a:rPr lang="en-US" sz="1400">
                <a:latin typeface="Times New Roman" charset="0"/>
                <a:cs typeface="+mn-cs"/>
              </a:rPr>
              <a:t>Integration &amp; deployment</a:t>
            </a:r>
          </a:p>
        </p:txBody>
      </p:sp>
      <p:cxnSp>
        <p:nvCxnSpPr>
          <p:cNvPr id="163867" name="AutoShape 27"/>
          <p:cNvCxnSpPr>
            <a:cxnSpLocks noChangeShapeType="1"/>
            <a:stCxn id="163862" idx="3"/>
            <a:endCxn id="163863" idx="0"/>
          </p:cNvCxnSpPr>
          <p:nvPr/>
        </p:nvCxnSpPr>
        <p:spPr bwMode="auto">
          <a:xfrm>
            <a:off x="2514600" y="4024313"/>
            <a:ext cx="228600" cy="242887"/>
          </a:xfrm>
          <a:prstGeom prst="bentConnector2">
            <a:avLst/>
          </a:prstGeom>
          <a:noFill/>
          <a:ln w="12700">
            <a:solidFill>
              <a:schemeClr val="tx1"/>
            </a:solidFill>
            <a:miter lim="800000"/>
            <a:headEnd type="none" w="sm" len="sm"/>
            <a:tailEnd type="triangl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163868" name="AutoShape 28"/>
          <p:cNvCxnSpPr>
            <a:cxnSpLocks noChangeShapeType="1"/>
            <a:stCxn id="163864" idx="3"/>
            <a:endCxn id="163878" idx="1"/>
          </p:cNvCxnSpPr>
          <p:nvPr/>
        </p:nvCxnSpPr>
        <p:spPr bwMode="auto">
          <a:xfrm flipV="1">
            <a:off x="4267200" y="3771900"/>
            <a:ext cx="533400" cy="1014413"/>
          </a:xfrm>
          <a:prstGeom prst="bentConnector3">
            <a:avLst>
              <a:gd name="adj1" fmla="val 50000"/>
            </a:avLst>
          </a:prstGeom>
          <a:noFill/>
          <a:ln w="12700">
            <a:solidFill>
              <a:schemeClr val="tx1"/>
            </a:solidFill>
            <a:miter lim="800000"/>
            <a:headEnd type="none" w="sm" len="sm"/>
            <a:tailEnd type="triangl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163869" name="AutoShape 29"/>
          <p:cNvCxnSpPr>
            <a:cxnSpLocks noChangeShapeType="1"/>
            <a:stCxn id="163865" idx="3"/>
            <a:endCxn id="163866" idx="0"/>
          </p:cNvCxnSpPr>
          <p:nvPr/>
        </p:nvCxnSpPr>
        <p:spPr bwMode="auto">
          <a:xfrm>
            <a:off x="7010400" y="3871913"/>
            <a:ext cx="571500" cy="242887"/>
          </a:xfrm>
          <a:prstGeom prst="bentConnector2">
            <a:avLst/>
          </a:prstGeom>
          <a:noFill/>
          <a:ln w="12700">
            <a:solidFill>
              <a:schemeClr val="tx1"/>
            </a:solidFill>
            <a:miter lim="800000"/>
            <a:headEnd type="none" w="sm" len="sm"/>
            <a:tailEnd type="triangl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163870" name="AutoShape 30"/>
          <p:cNvCxnSpPr>
            <a:cxnSpLocks noChangeShapeType="1"/>
            <a:stCxn id="163866" idx="1"/>
            <a:endCxn id="163865" idx="2"/>
          </p:cNvCxnSpPr>
          <p:nvPr/>
        </p:nvCxnSpPr>
        <p:spPr bwMode="auto">
          <a:xfrm rot="10800000">
            <a:off x="6286500" y="4008438"/>
            <a:ext cx="190500" cy="244475"/>
          </a:xfrm>
          <a:prstGeom prst="bentConnector2">
            <a:avLst/>
          </a:prstGeom>
          <a:noFill/>
          <a:ln w="12700">
            <a:solidFill>
              <a:schemeClr val="tx1"/>
            </a:solidFill>
            <a:miter lim="800000"/>
            <a:headEnd type="none" w="sm" len="sm"/>
            <a:tailEnd type="triangl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163872" name="AutoShape 32"/>
          <p:cNvCxnSpPr>
            <a:cxnSpLocks noChangeShapeType="1"/>
            <a:stCxn id="163864" idx="1"/>
            <a:endCxn id="163863" idx="2"/>
          </p:cNvCxnSpPr>
          <p:nvPr/>
        </p:nvCxnSpPr>
        <p:spPr bwMode="auto">
          <a:xfrm rot="10800000">
            <a:off x="2743200" y="4541838"/>
            <a:ext cx="457200" cy="244475"/>
          </a:xfrm>
          <a:prstGeom prst="bentConnector2">
            <a:avLst/>
          </a:prstGeom>
          <a:noFill/>
          <a:ln w="12700">
            <a:solidFill>
              <a:schemeClr val="tx1"/>
            </a:solidFill>
            <a:miter lim="800000"/>
            <a:headEnd type="none" w="sm" len="sm"/>
            <a:tailEnd type="triangl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163873" name="AutoShape 33"/>
          <p:cNvCxnSpPr>
            <a:cxnSpLocks noChangeShapeType="1"/>
            <a:stCxn id="163863" idx="1"/>
            <a:endCxn id="163862" idx="2"/>
          </p:cNvCxnSpPr>
          <p:nvPr/>
        </p:nvCxnSpPr>
        <p:spPr bwMode="auto">
          <a:xfrm rot="10800000">
            <a:off x="1524000" y="4160838"/>
            <a:ext cx="533400" cy="244475"/>
          </a:xfrm>
          <a:prstGeom prst="bentConnector2">
            <a:avLst/>
          </a:prstGeom>
          <a:noFill/>
          <a:ln w="12700">
            <a:solidFill>
              <a:schemeClr val="tx1"/>
            </a:solidFill>
            <a:miter lim="800000"/>
            <a:headEnd type="none" w="sm" len="sm"/>
            <a:tailEnd type="triangl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163874" name="AutoShape 34"/>
          <p:cNvCxnSpPr>
            <a:cxnSpLocks noChangeShapeType="1"/>
            <a:stCxn id="163863" idx="3"/>
            <a:endCxn id="163864" idx="0"/>
          </p:cNvCxnSpPr>
          <p:nvPr/>
        </p:nvCxnSpPr>
        <p:spPr bwMode="auto">
          <a:xfrm>
            <a:off x="3429000" y="4405313"/>
            <a:ext cx="304800" cy="242887"/>
          </a:xfrm>
          <a:prstGeom prst="bentConnector2">
            <a:avLst/>
          </a:prstGeom>
          <a:noFill/>
          <a:ln w="12700">
            <a:solidFill>
              <a:schemeClr val="tx1"/>
            </a:solidFill>
            <a:miter lim="800000"/>
            <a:headEnd type="none" w="sm" len="sm"/>
            <a:tailEnd type="triangl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sp>
        <p:nvSpPr>
          <p:cNvPr id="163878" name="Rectangle 38"/>
          <p:cNvSpPr>
            <a:spLocks noChangeArrowheads="1"/>
          </p:cNvSpPr>
          <p:nvPr/>
        </p:nvSpPr>
        <p:spPr bwMode="auto">
          <a:xfrm>
            <a:off x="4800600" y="3048000"/>
            <a:ext cx="3962400" cy="1447800"/>
          </a:xfrm>
          <a:prstGeom prst="rect">
            <a:avLst/>
          </a:prstGeom>
          <a:noFill/>
          <a:ln w="12700">
            <a:solidFill>
              <a:schemeClr val="tx1"/>
            </a:solidFill>
            <a:miter lim="800000"/>
            <a:headEnd type="none" w="sm" len="sm"/>
            <a:tailEnd type="none" w="sm" len="sm"/>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r>
              <a:rPr lang="en-US" sz="1600">
                <a:latin typeface="Times New Roman" charset="0"/>
                <a:cs typeface="+mn-cs"/>
              </a:rPr>
              <a:t>Phase 1</a:t>
            </a:r>
          </a:p>
        </p:txBody>
      </p:sp>
      <p:sp>
        <p:nvSpPr>
          <p:cNvPr id="163879" name="Rectangle 39"/>
          <p:cNvSpPr>
            <a:spLocks noChangeArrowheads="1"/>
          </p:cNvSpPr>
          <p:nvPr/>
        </p:nvSpPr>
        <p:spPr bwMode="auto">
          <a:xfrm>
            <a:off x="4876800" y="3352800"/>
            <a:ext cx="1066800" cy="274638"/>
          </a:xfrm>
          <a:prstGeom prst="rect">
            <a:avLst/>
          </a:prstGeom>
          <a:noFill/>
          <a:ln w="12700">
            <a:solidFill>
              <a:schemeClr val="tx1"/>
            </a:solidFill>
            <a:miter lim="800000"/>
            <a:headEnd type="none" w="sm" len="sm"/>
            <a:tailEnd type="none" w="sm" len="sm"/>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lstStyle/>
          <a:p>
            <a:pPr algn="ctr">
              <a:lnSpc>
                <a:spcPct val="70000"/>
              </a:lnSpc>
              <a:defRPr/>
            </a:pPr>
            <a:r>
              <a:rPr lang="en-US" sz="1400">
                <a:latin typeface="Times New Roman" charset="0"/>
                <a:cs typeface="+mn-cs"/>
              </a:rPr>
              <a:t>Design</a:t>
            </a:r>
          </a:p>
        </p:txBody>
      </p:sp>
      <p:cxnSp>
        <p:nvCxnSpPr>
          <p:cNvPr id="163880" name="AutoShape 40"/>
          <p:cNvCxnSpPr>
            <a:cxnSpLocks noChangeShapeType="1"/>
            <a:stCxn id="163879" idx="3"/>
            <a:endCxn id="163865" idx="0"/>
          </p:cNvCxnSpPr>
          <p:nvPr/>
        </p:nvCxnSpPr>
        <p:spPr bwMode="auto">
          <a:xfrm>
            <a:off x="5943600" y="3490913"/>
            <a:ext cx="342900" cy="242887"/>
          </a:xfrm>
          <a:prstGeom prst="bentConnector2">
            <a:avLst/>
          </a:prstGeom>
          <a:noFill/>
          <a:ln w="12700">
            <a:solidFill>
              <a:schemeClr val="tx1"/>
            </a:solidFill>
            <a:miter lim="800000"/>
            <a:headEnd type="none" w="sm" len="sm"/>
            <a:tailEnd type="triangl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163881" name="AutoShape 41"/>
          <p:cNvCxnSpPr>
            <a:cxnSpLocks noChangeShapeType="1"/>
            <a:stCxn id="163865" idx="1"/>
            <a:endCxn id="163879" idx="2"/>
          </p:cNvCxnSpPr>
          <p:nvPr/>
        </p:nvCxnSpPr>
        <p:spPr bwMode="auto">
          <a:xfrm rot="10800000">
            <a:off x="5410200" y="3627438"/>
            <a:ext cx="152400" cy="244475"/>
          </a:xfrm>
          <a:prstGeom prst="bentConnector2">
            <a:avLst/>
          </a:prstGeom>
          <a:noFill/>
          <a:ln w="12700">
            <a:solidFill>
              <a:schemeClr val="tx1"/>
            </a:solidFill>
            <a:miter lim="800000"/>
            <a:headEnd type="none" w="sm" len="sm"/>
            <a:tailEnd type="triangl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sp>
        <p:nvSpPr>
          <p:cNvPr id="163882" name="Rectangle 42"/>
          <p:cNvSpPr>
            <a:spLocks noChangeArrowheads="1"/>
          </p:cNvSpPr>
          <p:nvPr/>
        </p:nvSpPr>
        <p:spPr bwMode="auto">
          <a:xfrm>
            <a:off x="5562600" y="5257800"/>
            <a:ext cx="1447800" cy="274638"/>
          </a:xfrm>
          <a:prstGeom prst="rect">
            <a:avLst/>
          </a:prstGeom>
          <a:noFill/>
          <a:ln w="12700">
            <a:solidFill>
              <a:schemeClr val="tx1"/>
            </a:solidFill>
            <a:miter lim="800000"/>
            <a:headEnd type="none" w="sm" len="sm"/>
            <a:tailEnd type="none" w="sm" len="sm"/>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lstStyle/>
          <a:p>
            <a:pPr algn="ctr">
              <a:lnSpc>
                <a:spcPct val="70000"/>
              </a:lnSpc>
              <a:defRPr/>
            </a:pPr>
            <a:r>
              <a:rPr lang="en-US" sz="1400">
                <a:latin typeface="Times New Roman" charset="0"/>
                <a:cs typeface="+mn-cs"/>
              </a:rPr>
              <a:t>Implementation</a:t>
            </a:r>
          </a:p>
        </p:txBody>
      </p:sp>
      <p:sp>
        <p:nvSpPr>
          <p:cNvPr id="163883" name="Rectangle 43"/>
          <p:cNvSpPr>
            <a:spLocks noChangeArrowheads="1"/>
          </p:cNvSpPr>
          <p:nvPr/>
        </p:nvSpPr>
        <p:spPr bwMode="auto">
          <a:xfrm>
            <a:off x="6477000" y="5638800"/>
            <a:ext cx="2209800" cy="274638"/>
          </a:xfrm>
          <a:prstGeom prst="rect">
            <a:avLst/>
          </a:prstGeom>
          <a:noFill/>
          <a:ln w="12700">
            <a:solidFill>
              <a:schemeClr val="tx1"/>
            </a:solidFill>
            <a:miter lim="800000"/>
            <a:headEnd type="none" w="sm" len="sm"/>
            <a:tailEnd type="none" w="sm" len="sm"/>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lstStyle/>
          <a:p>
            <a:pPr algn="ctr">
              <a:lnSpc>
                <a:spcPct val="70000"/>
              </a:lnSpc>
              <a:defRPr/>
            </a:pPr>
            <a:r>
              <a:rPr lang="en-US" sz="1400">
                <a:latin typeface="Times New Roman" charset="0"/>
                <a:cs typeface="+mn-cs"/>
              </a:rPr>
              <a:t>Integration &amp; deployment</a:t>
            </a:r>
          </a:p>
        </p:txBody>
      </p:sp>
      <p:cxnSp>
        <p:nvCxnSpPr>
          <p:cNvPr id="163884" name="AutoShape 44"/>
          <p:cNvCxnSpPr>
            <a:cxnSpLocks noChangeShapeType="1"/>
            <a:stCxn id="163882" idx="3"/>
            <a:endCxn id="163883" idx="0"/>
          </p:cNvCxnSpPr>
          <p:nvPr/>
        </p:nvCxnSpPr>
        <p:spPr bwMode="auto">
          <a:xfrm>
            <a:off x="7010400" y="5395913"/>
            <a:ext cx="571500" cy="242887"/>
          </a:xfrm>
          <a:prstGeom prst="bentConnector2">
            <a:avLst/>
          </a:prstGeom>
          <a:noFill/>
          <a:ln w="12700">
            <a:solidFill>
              <a:schemeClr val="tx1"/>
            </a:solidFill>
            <a:miter lim="800000"/>
            <a:headEnd type="none" w="sm" len="sm"/>
            <a:tailEnd type="triangl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163885" name="AutoShape 45"/>
          <p:cNvCxnSpPr>
            <a:cxnSpLocks noChangeShapeType="1"/>
            <a:stCxn id="163883" idx="1"/>
            <a:endCxn id="163882" idx="2"/>
          </p:cNvCxnSpPr>
          <p:nvPr/>
        </p:nvCxnSpPr>
        <p:spPr bwMode="auto">
          <a:xfrm rot="10800000">
            <a:off x="6286500" y="5532438"/>
            <a:ext cx="190500" cy="244475"/>
          </a:xfrm>
          <a:prstGeom prst="bentConnector2">
            <a:avLst/>
          </a:prstGeom>
          <a:noFill/>
          <a:ln w="12700">
            <a:solidFill>
              <a:schemeClr val="tx1"/>
            </a:solidFill>
            <a:miter lim="800000"/>
            <a:headEnd type="none" w="sm" len="sm"/>
            <a:tailEnd type="triangl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sp>
        <p:nvSpPr>
          <p:cNvPr id="163886" name="Rectangle 46"/>
          <p:cNvSpPr>
            <a:spLocks noChangeArrowheads="1"/>
          </p:cNvSpPr>
          <p:nvPr/>
        </p:nvSpPr>
        <p:spPr bwMode="auto">
          <a:xfrm>
            <a:off x="4800600" y="4572000"/>
            <a:ext cx="3962400" cy="1447800"/>
          </a:xfrm>
          <a:prstGeom prst="rect">
            <a:avLst/>
          </a:prstGeom>
          <a:noFill/>
          <a:ln w="12700">
            <a:solidFill>
              <a:schemeClr val="tx1"/>
            </a:solidFill>
            <a:miter lim="800000"/>
            <a:headEnd type="none" w="sm" len="sm"/>
            <a:tailEnd type="none" w="sm" len="sm"/>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r>
              <a:rPr lang="en-US" sz="1600">
                <a:latin typeface="Times New Roman" charset="0"/>
                <a:cs typeface="+mn-cs"/>
              </a:rPr>
              <a:t>Phase 2</a:t>
            </a:r>
          </a:p>
        </p:txBody>
      </p:sp>
      <p:sp>
        <p:nvSpPr>
          <p:cNvPr id="163887" name="Rectangle 47"/>
          <p:cNvSpPr>
            <a:spLocks noChangeArrowheads="1"/>
          </p:cNvSpPr>
          <p:nvPr/>
        </p:nvSpPr>
        <p:spPr bwMode="auto">
          <a:xfrm>
            <a:off x="4876800" y="4876800"/>
            <a:ext cx="1066800" cy="274638"/>
          </a:xfrm>
          <a:prstGeom prst="rect">
            <a:avLst/>
          </a:prstGeom>
          <a:noFill/>
          <a:ln w="12700">
            <a:solidFill>
              <a:schemeClr val="tx1"/>
            </a:solidFill>
            <a:miter lim="800000"/>
            <a:headEnd type="none" w="sm" len="sm"/>
            <a:tailEnd type="none" w="sm" len="sm"/>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lstStyle/>
          <a:p>
            <a:pPr algn="ctr">
              <a:lnSpc>
                <a:spcPct val="70000"/>
              </a:lnSpc>
              <a:defRPr/>
            </a:pPr>
            <a:r>
              <a:rPr lang="en-US" sz="1400">
                <a:latin typeface="Times New Roman" charset="0"/>
                <a:cs typeface="+mn-cs"/>
              </a:rPr>
              <a:t>Design</a:t>
            </a:r>
          </a:p>
        </p:txBody>
      </p:sp>
      <p:cxnSp>
        <p:nvCxnSpPr>
          <p:cNvPr id="163888" name="AutoShape 48"/>
          <p:cNvCxnSpPr>
            <a:cxnSpLocks noChangeShapeType="1"/>
            <a:stCxn id="163887" idx="3"/>
            <a:endCxn id="163882" idx="0"/>
          </p:cNvCxnSpPr>
          <p:nvPr/>
        </p:nvCxnSpPr>
        <p:spPr bwMode="auto">
          <a:xfrm>
            <a:off x="5943600" y="5014913"/>
            <a:ext cx="342900" cy="242887"/>
          </a:xfrm>
          <a:prstGeom prst="bentConnector2">
            <a:avLst/>
          </a:prstGeom>
          <a:noFill/>
          <a:ln w="12700">
            <a:solidFill>
              <a:schemeClr val="tx1"/>
            </a:solidFill>
            <a:miter lim="800000"/>
            <a:headEnd type="none" w="sm" len="sm"/>
            <a:tailEnd type="triangl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163889" name="AutoShape 49"/>
          <p:cNvCxnSpPr>
            <a:cxnSpLocks noChangeShapeType="1"/>
            <a:stCxn id="163882" idx="1"/>
            <a:endCxn id="163887" idx="2"/>
          </p:cNvCxnSpPr>
          <p:nvPr/>
        </p:nvCxnSpPr>
        <p:spPr bwMode="auto">
          <a:xfrm rot="10800000">
            <a:off x="5410200" y="5151438"/>
            <a:ext cx="152400" cy="244475"/>
          </a:xfrm>
          <a:prstGeom prst="bentConnector2">
            <a:avLst/>
          </a:prstGeom>
          <a:noFill/>
          <a:ln w="12700">
            <a:solidFill>
              <a:schemeClr val="tx1"/>
            </a:solidFill>
            <a:miter lim="800000"/>
            <a:headEnd type="none" w="sm" len="sm"/>
            <a:tailEnd type="triangl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163890" name="AutoShape 50"/>
          <p:cNvCxnSpPr>
            <a:cxnSpLocks noChangeShapeType="1"/>
            <a:stCxn id="163864" idx="3"/>
            <a:endCxn id="163886" idx="1"/>
          </p:cNvCxnSpPr>
          <p:nvPr/>
        </p:nvCxnSpPr>
        <p:spPr bwMode="auto">
          <a:xfrm>
            <a:off x="4267200" y="4786313"/>
            <a:ext cx="533400" cy="509587"/>
          </a:xfrm>
          <a:prstGeom prst="bentConnector3">
            <a:avLst>
              <a:gd name="adj1" fmla="val 50000"/>
            </a:avLst>
          </a:prstGeom>
          <a:noFill/>
          <a:ln w="12700">
            <a:solidFill>
              <a:schemeClr val="tx1"/>
            </a:solidFill>
            <a:miter lim="800000"/>
            <a:headEnd type="none" w="sm" len="sm"/>
            <a:tailEnd type="triangl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a:t>SYSC-3120 — Software Requirements Engineering</a:t>
            </a:r>
          </a:p>
        </p:txBody>
      </p:sp>
      <p:sp>
        <p:nvSpPr>
          <p:cNvPr id="6" name="Slide Number Placeholder 5"/>
          <p:cNvSpPr>
            <a:spLocks noGrp="1"/>
          </p:cNvSpPr>
          <p:nvPr>
            <p:ph type="sldNum" sz="quarter" idx="11"/>
          </p:nvPr>
        </p:nvSpPr>
        <p:spPr/>
        <p:txBody>
          <a:bodyPr/>
          <a:lstStyle/>
          <a:p>
            <a:pPr>
              <a:defRPr/>
            </a:pPr>
            <a:fld id="{46C315C0-141D-A143-AFEE-9B610502EDDE}" type="slidenum">
              <a:rPr lang="en-US"/>
              <a:pPr>
                <a:defRPr/>
              </a:pPr>
              <a:t>38</a:t>
            </a:fld>
            <a:endParaRPr lang="en-US"/>
          </a:p>
        </p:txBody>
      </p:sp>
      <p:sp>
        <p:nvSpPr>
          <p:cNvPr id="164866" name="Rectangle 2"/>
          <p:cNvSpPr>
            <a:spLocks noGrp="1" noChangeArrowheads="1"/>
          </p:cNvSpPr>
          <p:nvPr>
            <p:ph type="title"/>
          </p:nvPr>
        </p:nvSpPr>
        <p:spPr/>
        <p:txBody>
          <a:bodyPr/>
          <a:lstStyle/>
          <a:p>
            <a:pPr eaLnBrk="1" hangingPunct="1">
              <a:defRPr/>
            </a:pPr>
            <a:r>
              <a:rPr lang="en-US" smtClean="0">
                <a:cs typeface="+mj-cs"/>
              </a:rPr>
              <a:t>Spiral Model</a:t>
            </a:r>
          </a:p>
        </p:txBody>
      </p:sp>
      <p:sp>
        <p:nvSpPr>
          <p:cNvPr id="164870" name="Rectangle 6"/>
          <p:cNvSpPr>
            <a:spLocks noGrp="1" noChangeArrowheads="1"/>
          </p:cNvSpPr>
          <p:nvPr>
            <p:ph type="body" sz="half" idx="1"/>
          </p:nvPr>
        </p:nvSpPr>
        <p:spPr>
          <a:xfrm>
            <a:off x="228600" y="1219200"/>
            <a:ext cx="3581400" cy="4876800"/>
          </a:xfrm>
        </p:spPr>
        <p:txBody>
          <a:bodyPr/>
          <a:lstStyle/>
          <a:p>
            <a:pPr eaLnBrk="1" hangingPunct="1">
              <a:buFontTx/>
              <a:buNone/>
              <a:defRPr/>
            </a:pPr>
            <a:r>
              <a:rPr lang="en-US" sz="2000" dirty="0" smtClean="0">
                <a:cs typeface="+mn-cs"/>
              </a:rPr>
              <a:t>Incremental and Iterative</a:t>
            </a:r>
          </a:p>
          <a:p>
            <a:pPr eaLnBrk="1" hangingPunct="1">
              <a:buFontTx/>
              <a:buNone/>
              <a:defRPr/>
            </a:pPr>
            <a:r>
              <a:rPr lang="en-US" sz="2000" dirty="0" smtClean="0">
                <a:cs typeface="+mn-cs"/>
              </a:rPr>
              <a:t>Idea: </a:t>
            </a:r>
          </a:p>
          <a:p>
            <a:pPr eaLnBrk="1" hangingPunct="1">
              <a:defRPr/>
            </a:pPr>
            <a:r>
              <a:rPr lang="en-US" sz="1800" dirty="0" smtClean="0">
                <a:cs typeface="+mn-cs"/>
              </a:rPr>
              <a:t>start by developing a prototype following a mini-waterfall model.</a:t>
            </a:r>
          </a:p>
          <a:p>
            <a:pPr eaLnBrk="1" hangingPunct="1">
              <a:defRPr/>
            </a:pPr>
            <a:r>
              <a:rPr lang="en-US" sz="1800" dirty="0" smtClean="0">
                <a:cs typeface="+mn-cs"/>
              </a:rPr>
              <a:t>Prototype serves to gather requirements.</a:t>
            </a:r>
          </a:p>
          <a:p>
            <a:pPr eaLnBrk="1" hangingPunct="1">
              <a:defRPr/>
            </a:pPr>
            <a:r>
              <a:rPr lang="en-US" sz="1800" dirty="0" smtClean="0">
                <a:cs typeface="+mn-cs"/>
              </a:rPr>
              <a:t>Each increment is reviewed and evaluated.</a:t>
            </a:r>
          </a:p>
        </p:txBody>
      </p:sp>
      <p:pic>
        <p:nvPicPr>
          <p:cNvPr id="92165" name="Picture 1" descr="Spiral_model_(Boehm,_1988).svg.png"/>
          <p:cNvPicPr>
            <a:picLocks noChangeAspect="1"/>
          </p:cNvPicPr>
          <p:nvPr/>
        </p:nvPicPr>
        <p:blipFill>
          <a:blip r:embed="rId3">
            <a:extLst>
              <a:ext uri="{28A0092B-C50C-407E-A947-70E740481C1C}">
                <a14:useLocalDpi xmlns="" xmlns:a14="http://schemas.microsoft.com/office/drawing/2010/main" val="0"/>
              </a:ext>
            </a:extLst>
          </a:blip>
          <a:srcRect/>
          <a:stretch>
            <a:fillRect/>
          </a:stretch>
        </p:blipFill>
        <p:spPr bwMode="auto">
          <a:xfrm>
            <a:off x="3505200" y="1143000"/>
            <a:ext cx="5511800" cy="459650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92166" name="TextBox 2"/>
          <p:cNvSpPr txBox="1">
            <a:spLocks noChangeArrowheads="1"/>
          </p:cNvSpPr>
          <p:nvPr/>
        </p:nvSpPr>
        <p:spPr bwMode="auto">
          <a:xfrm>
            <a:off x="6400800" y="5791200"/>
            <a:ext cx="2124075" cy="276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orbel" charset="0"/>
                <a:ea typeface="ＭＳ Ｐゴシック" charset="0"/>
                <a:cs typeface="ＭＳ Ｐゴシック" charset="0"/>
              </a:defRPr>
            </a:lvl1pPr>
            <a:lvl2pPr marL="742950" indent="-285750" eaLnBrk="0" hangingPunct="0">
              <a:defRPr sz="2400">
                <a:solidFill>
                  <a:schemeClr val="tx1"/>
                </a:solidFill>
                <a:latin typeface="Corbel" charset="0"/>
                <a:ea typeface="ＭＳ Ｐゴシック" charset="0"/>
              </a:defRPr>
            </a:lvl2pPr>
            <a:lvl3pPr marL="1143000" indent="-228600" eaLnBrk="0" hangingPunct="0">
              <a:defRPr sz="2400">
                <a:solidFill>
                  <a:schemeClr val="tx1"/>
                </a:solidFill>
                <a:latin typeface="Corbel" charset="0"/>
                <a:ea typeface="ＭＳ Ｐゴシック" charset="0"/>
              </a:defRPr>
            </a:lvl3pPr>
            <a:lvl4pPr marL="1600200" indent="-228600" eaLnBrk="0" hangingPunct="0">
              <a:defRPr sz="2400">
                <a:solidFill>
                  <a:schemeClr val="tx1"/>
                </a:solidFill>
                <a:latin typeface="Corbel" charset="0"/>
                <a:ea typeface="ＭＳ Ｐゴシック" charset="0"/>
              </a:defRPr>
            </a:lvl4pPr>
            <a:lvl5pPr marL="2057400" indent="-228600" eaLnBrk="0" hangingPunct="0">
              <a:defRPr sz="2400">
                <a:solidFill>
                  <a:schemeClr val="tx1"/>
                </a:solidFill>
                <a:latin typeface="Corbel" charset="0"/>
                <a:ea typeface="ＭＳ Ｐゴシック" charset="0"/>
              </a:defRPr>
            </a:lvl5pPr>
            <a:lvl6pPr marL="2514600" indent="-228600" eaLnBrk="0" fontAlgn="base" hangingPunct="0">
              <a:spcBef>
                <a:spcPct val="0"/>
              </a:spcBef>
              <a:spcAft>
                <a:spcPct val="0"/>
              </a:spcAft>
              <a:defRPr sz="2400">
                <a:solidFill>
                  <a:schemeClr val="tx1"/>
                </a:solidFill>
                <a:latin typeface="Corbel" charset="0"/>
                <a:ea typeface="ＭＳ Ｐゴシック" charset="0"/>
              </a:defRPr>
            </a:lvl6pPr>
            <a:lvl7pPr marL="2971800" indent="-228600" eaLnBrk="0" fontAlgn="base" hangingPunct="0">
              <a:spcBef>
                <a:spcPct val="0"/>
              </a:spcBef>
              <a:spcAft>
                <a:spcPct val="0"/>
              </a:spcAft>
              <a:defRPr sz="2400">
                <a:solidFill>
                  <a:schemeClr val="tx1"/>
                </a:solidFill>
                <a:latin typeface="Corbel" charset="0"/>
                <a:ea typeface="ＭＳ Ｐゴシック" charset="0"/>
              </a:defRPr>
            </a:lvl7pPr>
            <a:lvl8pPr marL="3429000" indent="-228600" eaLnBrk="0" fontAlgn="base" hangingPunct="0">
              <a:spcBef>
                <a:spcPct val="0"/>
              </a:spcBef>
              <a:spcAft>
                <a:spcPct val="0"/>
              </a:spcAft>
              <a:defRPr sz="2400">
                <a:solidFill>
                  <a:schemeClr val="tx1"/>
                </a:solidFill>
                <a:latin typeface="Corbel" charset="0"/>
                <a:ea typeface="ＭＳ Ｐゴシック" charset="0"/>
              </a:defRPr>
            </a:lvl8pPr>
            <a:lvl9pPr marL="3886200" indent="-228600" eaLnBrk="0" fontAlgn="base" hangingPunct="0">
              <a:spcBef>
                <a:spcPct val="0"/>
              </a:spcBef>
              <a:spcAft>
                <a:spcPct val="0"/>
              </a:spcAft>
              <a:defRPr sz="2400">
                <a:solidFill>
                  <a:schemeClr val="tx1"/>
                </a:solidFill>
                <a:latin typeface="Corbel" charset="0"/>
                <a:ea typeface="ＭＳ Ｐゴシック" charset="0"/>
              </a:defRPr>
            </a:lvl9pPr>
          </a:lstStyle>
          <a:p>
            <a:pPr eaLnBrk="1" hangingPunct="1"/>
            <a:r>
              <a:rPr lang="en-US" sz="1200"/>
              <a:t>Image from creative commons</a:t>
            </a:r>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SYSC-3120 — Software Requirements Engineering</a:t>
            </a:r>
          </a:p>
        </p:txBody>
      </p:sp>
      <p:sp>
        <p:nvSpPr>
          <p:cNvPr id="5" name="Slide Number Placeholder 4"/>
          <p:cNvSpPr>
            <a:spLocks noGrp="1"/>
          </p:cNvSpPr>
          <p:nvPr>
            <p:ph type="sldNum" sz="quarter" idx="11"/>
          </p:nvPr>
        </p:nvSpPr>
        <p:spPr/>
        <p:txBody>
          <a:bodyPr/>
          <a:lstStyle/>
          <a:p>
            <a:pPr>
              <a:defRPr/>
            </a:pPr>
            <a:fld id="{541FF0F2-D9D8-4646-8068-09C93634A869}" type="slidenum">
              <a:rPr lang="en-US"/>
              <a:pPr>
                <a:defRPr/>
              </a:pPr>
              <a:t>39</a:t>
            </a:fld>
            <a:endParaRPr lang="en-US"/>
          </a:p>
        </p:txBody>
      </p:sp>
      <p:sp>
        <p:nvSpPr>
          <p:cNvPr id="169986" name="Rectangle 2"/>
          <p:cNvSpPr>
            <a:spLocks noGrp="1" noChangeArrowheads="1"/>
          </p:cNvSpPr>
          <p:nvPr>
            <p:ph type="title"/>
          </p:nvPr>
        </p:nvSpPr>
        <p:spPr/>
        <p:txBody>
          <a:bodyPr/>
          <a:lstStyle/>
          <a:p>
            <a:pPr eaLnBrk="1" hangingPunct="1">
              <a:defRPr/>
            </a:pPr>
            <a:r>
              <a:rPr lang="en-US" smtClean="0">
                <a:cs typeface="+mj-cs"/>
              </a:rPr>
              <a:t>Unified Process</a:t>
            </a:r>
          </a:p>
        </p:txBody>
      </p:sp>
      <p:sp>
        <p:nvSpPr>
          <p:cNvPr id="169987" name="Rectangle 3"/>
          <p:cNvSpPr>
            <a:spLocks noGrp="1" noChangeArrowheads="1"/>
          </p:cNvSpPr>
          <p:nvPr>
            <p:ph type="body" idx="1"/>
          </p:nvPr>
        </p:nvSpPr>
        <p:spPr/>
        <p:txBody>
          <a:bodyPr/>
          <a:lstStyle/>
          <a:p>
            <a:pPr marL="0" indent="0" eaLnBrk="1" hangingPunct="1">
              <a:lnSpc>
                <a:spcPct val="90000"/>
              </a:lnSpc>
              <a:buFontTx/>
              <a:buNone/>
              <a:defRPr/>
            </a:pPr>
            <a:r>
              <a:rPr lang="en-US" smtClean="0">
                <a:cs typeface="+mn-cs"/>
              </a:rPr>
              <a:t>Iterative and Incremental, Use-case driven, Architecture centric</a:t>
            </a:r>
          </a:p>
          <a:p>
            <a:pPr marL="0" indent="0" eaLnBrk="1" hangingPunct="1">
              <a:lnSpc>
                <a:spcPct val="90000"/>
              </a:lnSpc>
              <a:buFontTx/>
              <a:buNone/>
              <a:defRPr/>
            </a:pPr>
            <a:r>
              <a:rPr lang="en-US" smtClean="0">
                <a:cs typeface="+mn-cs"/>
              </a:rPr>
              <a:t>Phases:</a:t>
            </a:r>
          </a:p>
          <a:p>
            <a:pPr marL="339725" lvl="1" eaLnBrk="1" hangingPunct="1">
              <a:lnSpc>
                <a:spcPct val="90000"/>
              </a:lnSpc>
              <a:defRPr/>
            </a:pPr>
            <a:r>
              <a:rPr lang="en-US" smtClean="0"/>
              <a:t>Inception: The core idea is developed into a product vision. We review and confirm our understanding of the core business drivers. We want to understand the business case for why the project should be attempted. Product feasibility and project scope. </a:t>
            </a:r>
          </a:p>
          <a:p>
            <a:pPr marL="339725" lvl="1" eaLnBrk="1" hangingPunct="1">
              <a:lnSpc>
                <a:spcPct val="90000"/>
              </a:lnSpc>
              <a:defRPr/>
            </a:pPr>
            <a:r>
              <a:rPr lang="en-US" smtClean="0"/>
              <a:t>Elaboration: </a:t>
            </a:r>
            <a:r>
              <a:rPr lang="en-US" sz="1600" smtClean="0"/>
              <a:t>The</a:t>
            </a:r>
            <a:r>
              <a:rPr lang="en-US" smtClean="0"/>
              <a:t> majority of the Use Cases are specified in detail and the system architecture is designed. "Do-Ability" of the project. We identify significant risks and prepare a schedule, staff and cost profile for the entire project. </a:t>
            </a:r>
          </a:p>
          <a:p>
            <a:pPr marL="339725" lvl="1" eaLnBrk="1" hangingPunct="1">
              <a:lnSpc>
                <a:spcPct val="90000"/>
              </a:lnSpc>
              <a:defRPr/>
            </a:pPr>
            <a:r>
              <a:rPr lang="en-US" smtClean="0"/>
              <a:t>Construction: Produces a system complete enough to transition to the user. The design is refined into code. </a:t>
            </a:r>
          </a:p>
          <a:p>
            <a:pPr marL="339725" lvl="1" eaLnBrk="1" hangingPunct="1">
              <a:lnSpc>
                <a:spcPct val="90000"/>
              </a:lnSpc>
              <a:defRPr/>
            </a:pPr>
            <a:r>
              <a:rPr lang="en-US" smtClean="0"/>
              <a:t>Transition: The goal is to ensure that the requirements have been met to the satisfaction of the stakeholders. Other activities include site preparation, manual completion, and defect identification and correction. The transition phase ends with a postmortem devoted to learning and recording lessons for future cycles. </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SYSC-3120 — Software Requirements Engineering</a:t>
            </a:r>
          </a:p>
        </p:txBody>
      </p:sp>
      <p:sp>
        <p:nvSpPr>
          <p:cNvPr id="5" name="Slide Number Placeholder 4"/>
          <p:cNvSpPr>
            <a:spLocks noGrp="1"/>
          </p:cNvSpPr>
          <p:nvPr>
            <p:ph type="sldNum" sz="quarter" idx="11"/>
          </p:nvPr>
        </p:nvSpPr>
        <p:spPr/>
        <p:txBody>
          <a:bodyPr/>
          <a:lstStyle/>
          <a:p>
            <a:pPr>
              <a:defRPr/>
            </a:pPr>
            <a:fld id="{05183AC6-E13B-164C-96C6-E94510F94933}" type="slidenum">
              <a:rPr lang="en-US"/>
              <a:pPr>
                <a:defRPr/>
              </a:pPr>
              <a:t>4</a:t>
            </a:fld>
            <a:endParaRPr lang="en-US"/>
          </a:p>
        </p:txBody>
      </p:sp>
      <p:sp>
        <p:nvSpPr>
          <p:cNvPr id="117762" name="Rectangle 2"/>
          <p:cNvSpPr>
            <a:spLocks noGrp="1" noChangeArrowheads="1"/>
          </p:cNvSpPr>
          <p:nvPr>
            <p:ph type="title"/>
          </p:nvPr>
        </p:nvSpPr>
        <p:spPr>
          <a:xfrm>
            <a:off x="685800" y="381000"/>
            <a:ext cx="7772400" cy="609600"/>
          </a:xfrm>
        </p:spPr>
        <p:txBody>
          <a:bodyPr/>
          <a:lstStyle/>
          <a:p>
            <a:pPr eaLnBrk="1" hangingPunct="1">
              <a:defRPr/>
            </a:pPr>
            <a:r>
              <a:rPr lang="en-US" smtClean="0">
                <a:cs typeface="+mj-cs"/>
              </a:rPr>
              <a:t>Definitions of SW Engineering (cont.)</a:t>
            </a:r>
          </a:p>
        </p:txBody>
      </p:sp>
      <p:sp>
        <p:nvSpPr>
          <p:cNvPr id="117763" name="Rectangle 3"/>
          <p:cNvSpPr>
            <a:spLocks noGrp="1" noChangeArrowheads="1"/>
          </p:cNvSpPr>
          <p:nvPr>
            <p:ph type="body" idx="1"/>
          </p:nvPr>
        </p:nvSpPr>
        <p:spPr/>
        <p:txBody>
          <a:bodyPr/>
          <a:lstStyle/>
          <a:p>
            <a:pPr marL="233363" indent="-233363" eaLnBrk="1" hangingPunct="1">
              <a:defRPr/>
            </a:pPr>
            <a:r>
              <a:rPr lang="en-US" smtClean="0">
                <a:cs typeface="+mn-cs"/>
              </a:rPr>
              <a:t>Parnas (1987): </a:t>
            </a:r>
          </a:p>
          <a:p>
            <a:pPr marL="568325" lvl="1" indent="-220663" eaLnBrk="1" hangingPunct="1">
              <a:defRPr/>
            </a:pPr>
            <a:r>
              <a:rPr lang="ja-JP" altLang="en-US" smtClean="0">
                <a:latin typeface="Arial"/>
              </a:rPr>
              <a:t>“</a:t>
            </a:r>
            <a:r>
              <a:rPr lang="en-US" smtClean="0"/>
              <a:t>Multi-person construction of multi-version software</a:t>
            </a:r>
            <a:r>
              <a:rPr lang="ja-JP" altLang="en-US" smtClean="0">
                <a:latin typeface="Arial"/>
              </a:rPr>
              <a:t>”</a:t>
            </a:r>
            <a:endParaRPr lang="en-US" smtClean="0"/>
          </a:p>
          <a:p>
            <a:pPr marL="568325" lvl="1" indent="-220663" eaLnBrk="1" hangingPunct="1">
              <a:defRPr/>
            </a:pPr>
            <a:r>
              <a:rPr lang="en-US" smtClean="0"/>
              <a:t>Software Engineering means the construction of quality software with a limited budget and a given deadline in the context of constant change</a:t>
            </a:r>
          </a:p>
          <a:p>
            <a:pPr marL="233363" indent="-233363" eaLnBrk="1" hangingPunct="1">
              <a:defRPr/>
            </a:pPr>
            <a:r>
              <a:rPr lang="en-US" smtClean="0">
                <a:cs typeface="+mn-cs"/>
              </a:rPr>
              <a:t> Lethbridge (2004):</a:t>
            </a:r>
          </a:p>
          <a:p>
            <a:pPr marL="568325" lvl="1" indent="-220663" eaLnBrk="1" hangingPunct="1">
              <a:defRPr/>
            </a:pPr>
            <a:r>
              <a:rPr lang="ja-JP" altLang="en-US" smtClean="0">
                <a:latin typeface="Arial"/>
              </a:rPr>
              <a:t>“</a:t>
            </a:r>
            <a:r>
              <a:rPr lang="en-US" smtClean="0"/>
              <a:t>Software engineering is the process of solving the customers</a:t>
            </a:r>
            <a:r>
              <a:rPr lang="ja-JP" altLang="en-US" smtClean="0">
                <a:latin typeface="Arial"/>
              </a:rPr>
              <a:t>’</a:t>
            </a:r>
            <a:r>
              <a:rPr lang="en-US" smtClean="0"/>
              <a:t> problems by the systematic development and evolution of large, high-quality software systems within cost, time and other constraints.</a:t>
            </a:r>
            <a:r>
              <a:rPr lang="ja-JP" altLang="en-US" smtClean="0">
                <a:latin typeface="Arial"/>
              </a:rPr>
              <a:t>”</a:t>
            </a:r>
            <a:endParaRPr lang="en-US" smtClean="0"/>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3"/>
          <p:cNvSpPr>
            <a:spLocks noGrp="1"/>
          </p:cNvSpPr>
          <p:nvPr>
            <p:ph type="ftr" sz="quarter" idx="10"/>
          </p:nvPr>
        </p:nvSpPr>
        <p:spPr/>
        <p:txBody>
          <a:bodyPr/>
          <a:lstStyle/>
          <a:p>
            <a:pPr>
              <a:defRPr/>
            </a:pPr>
            <a:r>
              <a:rPr lang="en-US"/>
              <a:t>SYSC-3120 — Software Requirements Engineering</a:t>
            </a:r>
          </a:p>
        </p:txBody>
      </p:sp>
      <p:sp>
        <p:nvSpPr>
          <p:cNvPr id="8" name="Slide Number Placeholder 4"/>
          <p:cNvSpPr>
            <a:spLocks noGrp="1"/>
          </p:cNvSpPr>
          <p:nvPr>
            <p:ph type="sldNum" sz="quarter" idx="11"/>
          </p:nvPr>
        </p:nvSpPr>
        <p:spPr/>
        <p:txBody>
          <a:bodyPr/>
          <a:lstStyle/>
          <a:p>
            <a:pPr>
              <a:defRPr/>
            </a:pPr>
            <a:fld id="{389EE4D8-92EC-8444-8BBE-12E71AF75E4E}" type="slidenum">
              <a:rPr lang="en-US"/>
              <a:pPr>
                <a:defRPr/>
              </a:pPr>
              <a:t>40</a:t>
            </a:fld>
            <a:endParaRPr lang="en-US"/>
          </a:p>
        </p:txBody>
      </p:sp>
      <p:sp>
        <p:nvSpPr>
          <p:cNvPr id="167938" name="Rectangle 2"/>
          <p:cNvSpPr>
            <a:spLocks noGrp="1" noChangeArrowheads="1"/>
          </p:cNvSpPr>
          <p:nvPr>
            <p:ph type="title"/>
          </p:nvPr>
        </p:nvSpPr>
        <p:spPr/>
        <p:txBody>
          <a:bodyPr/>
          <a:lstStyle/>
          <a:p>
            <a:pPr eaLnBrk="1" hangingPunct="1">
              <a:defRPr/>
            </a:pPr>
            <a:r>
              <a:rPr lang="en-US" smtClean="0">
                <a:cs typeface="+mj-cs"/>
              </a:rPr>
              <a:t>Unified Process (cont.)</a:t>
            </a:r>
          </a:p>
        </p:txBody>
      </p:sp>
      <p:sp>
        <p:nvSpPr>
          <p:cNvPr id="167942" name="Line 6"/>
          <p:cNvSpPr>
            <a:spLocks noChangeShapeType="1"/>
          </p:cNvSpPr>
          <p:nvPr/>
        </p:nvSpPr>
        <p:spPr bwMode="auto">
          <a:xfrm>
            <a:off x="1562100" y="5562600"/>
            <a:ext cx="6019800" cy="0"/>
          </a:xfrm>
          <a:prstGeom prst="line">
            <a:avLst/>
          </a:prstGeom>
          <a:noFill/>
          <a:ln w="38100" cmpd="dbl">
            <a:solidFill>
              <a:schemeClr val="tx1"/>
            </a:solidFill>
            <a:round/>
            <a:headEnd type="none" w="sm" len="sm"/>
            <a:tailEnd type="arrow"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167943" name="Text Box 7"/>
          <p:cNvSpPr txBox="1">
            <a:spLocks noChangeArrowheads="1"/>
          </p:cNvSpPr>
          <p:nvPr/>
        </p:nvSpPr>
        <p:spPr bwMode="auto">
          <a:xfrm>
            <a:off x="3886200" y="5486400"/>
            <a:ext cx="8255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dirty="0">
                <a:latin typeface="Times New Roman" charset="0"/>
                <a:cs typeface="+mn-cs"/>
              </a:rPr>
              <a:t>Time</a:t>
            </a:r>
          </a:p>
        </p:txBody>
      </p:sp>
      <p:sp>
        <p:nvSpPr>
          <p:cNvPr id="167944" name="Text Box 8"/>
          <p:cNvSpPr txBox="1">
            <a:spLocks noChangeArrowheads="1"/>
          </p:cNvSpPr>
          <p:nvPr/>
        </p:nvSpPr>
        <p:spPr bwMode="auto">
          <a:xfrm rot="16200000">
            <a:off x="459581" y="3198019"/>
            <a:ext cx="1366838"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dirty="0">
                <a:latin typeface="Times New Roman" charset="0"/>
                <a:cs typeface="+mn-cs"/>
              </a:rPr>
              <a:t>Activities</a:t>
            </a:r>
          </a:p>
        </p:txBody>
      </p:sp>
      <p:pic>
        <p:nvPicPr>
          <p:cNvPr id="96263" name="Picture 2" descr="RUP_disciplines_greyscale_20060121.svg.png"/>
          <p:cNvPicPr>
            <a:picLocks noChangeAspect="1"/>
          </p:cNvPicPr>
          <p:nvPr/>
        </p:nvPicPr>
        <p:blipFill>
          <a:blip r:embed="rId3">
            <a:extLst>
              <a:ext uri="{28A0092B-C50C-407E-A947-70E740481C1C}">
                <a14:useLocalDpi xmlns="" xmlns:a14="http://schemas.microsoft.com/office/drawing/2010/main" val="0"/>
              </a:ext>
            </a:extLst>
          </a:blip>
          <a:srcRect/>
          <a:stretch>
            <a:fillRect/>
          </a:stretch>
        </p:blipFill>
        <p:spPr bwMode="auto">
          <a:xfrm>
            <a:off x="1397000" y="990600"/>
            <a:ext cx="6350000" cy="4686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96264" name="TextBox 10"/>
          <p:cNvSpPr txBox="1">
            <a:spLocks noChangeArrowheads="1"/>
          </p:cNvSpPr>
          <p:nvPr/>
        </p:nvSpPr>
        <p:spPr bwMode="auto">
          <a:xfrm>
            <a:off x="6400800" y="5791200"/>
            <a:ext cx="2124075" cy="276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orbel" charset="0"/>
                <a:ea typeface="ＭＳ Ｐゴシック" charset="0"/>
                <a:cs typeface="ＭＳ Ｐゴシック" charset="0"/>
              </a:defRPr>
            </a:lvl1pPr>
            <a:lvl2pPr marL="742950" indent="-285750" eaLnBrk="0" hangingPunct="0">
              <a:defRPr sz="2400">
                <a:solidFill>
                  <a:schemeClr val="tx1"/>
                </a:solidFill>
                <a:latin typeface="Corbel" charset="0"/>
                <a:ea typeface="ＭＳ Ｐゴシック" charset="0"/>
              </a:defRPr>
            </a:lvl2pPr>
            <a:lvl3pPr marL="1143000" indent="-228600" eaLnBrk="0" hangingPunct="0">
              <a:defRPr sz="2400">
                <a:solidFill>
                  <a:schemeClr val="tx1"/>
                </a:solidFill>
                <a:latin typeface="Corbel" charset="0"/>
                <a:ea typeface="ＭＳ Ｐゴシック" charset="0"/>
              </a:defRPr>
            </a:lvl3pPr>
            <a:lvl4pPr marL="1600200" indent="-228600" eaLnBrk="0" hangingPunct="0">
              <a:defRPr sz="2400">
                <a:solidFill>
                  <a:schemeClr val="tx1"/>
                </a:solidFill>
                <a:latin typeface="Corbel" charset="0"/>
                <a:ea typeface="ＭＳ Ｐゴシック" charset="0"/>
              </a:defRPr>
            </a:lvl4pPr>
            <a:lvl5pPr marL="2057400" indent="-228600" eaLnBrk="0" hangingPunct="0">
              <a:defRPr sz="2400">
                <a:solidFill>
                  <a:schemeClr val="tx1"/>
                </a:solidFill>
                <a:latin typeface="Corbel" charset="0"/>
                <a:ea typeface="ＭＳ Ｐゴシック" charset="0"/>
              </a:defRPr>
            </a:lvl5pPr>
            <a:lvl6pPr marL="2514600" indent="-228600" eaLnBrk="0" fontAlgn="base" hangingPunct="0">
              <a:spcBef>
                <a:spcPct val="0"/>
              </a:spcBef>
              <a:spcAft>
                <a:spcPct val="0"/>
              </a:spcAft>
              <a:defRPr sz="2400">
                <a:solidFill>
                  <a:schemeClr val="tx1"/>
                </a:solidFill>
                <a:latin typeface="Corbel" charset="0"/>
                <a:ea typeface="ＭＳ Ｐゴシック" charset="0"/>
              </a:defRPr>
            </a:lvl6pPr>
            <a:lvl7pPr marL="2971800" indent="-228600" eaLnBrk="0" fontAlgn="base" hangingPunct="0">
              <a:spcBef>
                <a:spcPct val="0"/>
              </a:spcBef>
              <a:spcAft>
                <a:spcPct val="0"/>
              </a:spcAft>
              <a:defRPr sz="2400">
                <a:solidFill>
                  <a:schemeClr val="tx1"/>
                </a:solidFill>
                <a:latin typeface="Corbel" charset="0"/>
                <a:ea typeface="ＭＳ Ｐゴシック" charset="0"/>
              </a:defRPr>
            </a:lvl7pPr>
            <a:lvl8pPr marL="3429000" indent="-228600" eaLnBrk="0" fontAlgn="base" hangingPunct="0">
              <a:spcBef>
                <a:spcPct val="0"/>
              </a:spcBef>
              <a:spcAft>
                <a:spcPct val="0"/>
              </a:spcAft>
              <a:defRPr sz="2400">
                <a:solidFill>
                  <a:schemeClr val="tx1"/>
                </a:solidFill>
                <a:latin typeface="Corbel" charset="0"/>
                <a:ea typeface="ＭＳ Ｐゴシック" charset="0"/>
              </a:defRPr>
            </a:lvl8pPr>
            <a:lvl9pPr marL="3886200" indent="-228600" eaLnBrk="0" fontAlgn="base" hangingPunct="0">
              <a:spcBef>
                <a:spcPct val="0"/>
              </a:spcBef>
              <a:spcAft>
                <a:spcPct val="0"/>
              </a:spcAft>
              <a:defRPr sz="2400">
                <a:solidFill>
                  <a:schemeClr val="tx1"/>
                </a:solidFill>
                <a:latin typeface="Corbel" charset="0"/>
                <a:ea typeface="ＭＳ Ｐゴシック" charset="0"/>
              </a:defRPr>
            </a:lvl9pPr>
          </a:lstStyle>
          <a:p>
            <a:pPr eaLnBrk="1" hangingPunct="1"/>
            <a:r>
              <a:rPr lang="en-US" sz="1200"/>
              <a:t>Image from creative commons</a:t>
            </a:r>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SYSC-3120 — Software Requirements Engineering</a:t>
            </a:r>
          </a:p>
        </p:txBody>
      </p:sp>
      <p:sp>
        <p:nvSpPr>
          <p:cNvPr id="5" name="Slide Number Placeholder 4"/>
          <p:cNvSpPr>
            <a:spLocks noGrp="1"/>
          </p:cNvSpPr>
          <p:nvPr>
            <p:ph type="sldNum" sz="quarter" idx="11"/>
          </p:nvPr>
        </p:nvSpPr>
        <p:spPr/>
        <p:txBody>
          <a:bodyPr/>
          <a:lstStyle/>
          <a:p>
            <a:pPr>
              <a:defRPr/>
            </a:pPr>
            <a:fld id="{63E644D2-5CD9-7647-A381-B071B9D76905}" type="slidenum">
              <a:rPr lang="en-US"/>
              <a:pPr>
                <a:defRPr/>
              </a:pPr>
              <a:t>41</a:t>
            </a:fld>
            <a:endParaRPr lang="en-US"/>
          </a:p>
        </p:txBody>
      </p:sp>
      <p:sp>
        <p:nvSpPr>
          <p:cNvPr id="171010" name="Rectangle 2"/>
          <p:cNvSpPr>
            <a:spLocks noGrp="1" noChangeArrowheads="1"/>
          </p:cNvSpPr>
          <p:nvPr>
            <p:ph type="title"/>
          </p:nvPr>
        </p:nvSpPr>
        <p:spPr/>
        <p:txBody>
          <a:bodyPr/>
          <a:lstStyle/>
          <a:p>
            <a:pPr eaLnBrk="1" hangingPunct="1">
              <a:defRPr/>
            </a:pPr>
            <a:r>
              <a:rPr lang="en-US" smtClean="0">
                <a:cs typeface="+mj-cs"/>
              </a:rPr>
              <a:t>Agile Model</a:t>
            </a:r>
          </a:p>
        </p:txBody>
      </p:sp>
      <p:sp>
        <p:nvSpPr>
          <p:cNvPr id="171011" name="Rectangle 3"/>
          <p:cNvSpPr>
            <a:spLocks noGrp="1" noChangeArrowheads="1"/>
          </p:cNvSpPr>
          <p:nvPr>
            <p:ph type="body" idx="1"/>
          </p:nvPr>
        </p:nvSpPr>
        <p:spPr/>
        <p:txBody>
          <a:bodyPr/>
          <a:lstStyle/>
          <a:p>
            <a:pPr eaLnBrk="1" hangingPunct="1">
              <a:defRPr/>
            </a:pPr>
            <a:r>
              <a:rPr lang="en-US" dirty="0" smtClean="0">
                <a:cs typeface="+mn-cs"/>
              </a:rPr>
              <a:t>Key Assumptions</a:t>
            </a:r>
          </a:p>
          <a:p>
            <a:pPr lvl="1" eaLnBrk="1" hangingPunct="1">
              <a:defRPr/>
            </a:pPr>
            <a:r>
              <a:rPr lang="en-US" dirty="0" smtClean="0"/>
              <a:t>Difficult to predict software requirements</a:t>
            </a:r>
          </a:p>
          <a:p>
            <a:pPr lvl="1" eaLnBrk="1" hangingPunct="1">
              <a:defRPr/>
            </a:pPr>
            <a:r>
              <a:rPr lang="en-US" dirty="0" smtClean="0"/>
              <a:t>Difficult to predict analysis, design, construction, and testing</a:t>
            </a:r>
          </a:p>
          <a:p>
            <a:pPr lvl="1" eaLnBrk="1" hangingPunct="1">
              <a:defRPr/>
            </a:pPr>
            <a:r>
              <a:rPr lang="en-US" dirty="0" smtClean="0"/>
              <a:t>Design and construction should be interleaved</a:t>
            </a:r>
          </a:p>
          <a:p>
            <a:pPr eaLnBrk="1" hangingPunct="1">
              <a:defRPr/>
            </a:pPr>
            <a:r>
              <a:rPr lang="en-US" dirty="0" smtClean="0">
                <a:cs typeface="+mn-cs"/>
              </a:rPr>
              <a:t>How can we design a process that can manage unpredictability?</a:t>
            </a:r>
          </a:p>
          <a:p>
            <a:pPr lvl="1" eaLnBrk="1" hangingPunct="1">
              <a:buFont typeface="Wingdings" charset="0"/>
              <a:buChar char="Ø"/>
              <a:defRPr/>
            </a:pPr>
            <a:r>
              <a:rPr lang="en-US" dirty="0" smtClean="0"/>
              <a:t>Process adaptability.</a:t>
            </a:r>
          </a:p>
          <a:p>
            <a:pPr eaLnBrk="1" hangingPunct="1">
              <a:defRPr/>
            </a:pPr>
            <a:r>
              <a:rPr lang="en-US" dirty="0" smtClean="0">
                <a:cs typeface="+mn-cs"/>
              </a:rPr>
              <a:t>Example: Extreme Programming (XP)</a:t>
            </a:r>
          </a:p>
          <a:p>
            <a:pPr lvl="1" eaLnBrk="1" hangingPunct="1">
              <a:defRPr/>
            </a:pPr>
            <a:r>
              <a:rPr lang="en-US" dirty="0" smtClean="0"/>
              <a:t>4 phases: Planning (stories), Design (prototype solutions), Coding (pair programming, re-factoring), Test</a:t>
            </a:r>
          </a:p>
          <a:p>
            <a:pPr lvl="1" eaLnBrk="1" hangingPunct="1">
              <a:defRPr/>
            </a:pPr>
            <a:r>
              <a:rPr lang="en-US" dirty="0" smtClean="0"/>
              <a:t>The tests are the specification</a:t>
            </a:r>
          </a:p>
          <a:p>
            <a:pPr lvl="1" eaLnBrk="1" hangingPunct="1">
              <a:defRPr/>
            </a:pPr>
            <a:r>
              <a:rPr lang="en-US" dirty="0" smtClean="0"/>
              <a:t>Communication paramount (small team, knowledgeable </a:t>
            </a:r>
            <a:r>
              <a:rPr lang="en-US" dirty="0" smtClean="0"/>
              <a:t>programmers)</a:t>
            </a:r>
            <a:endParaRPr lang="en-US" dirty="0" smtClean="0"/>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381000" y="1066800"/>
            <a:ext cx="3276600" cy="4953000"/>
          </a:xfrm>
          <a:prstGeom prst="rect">
            <a:avLst/>
          </a:prstGeom>
          <a:solidFill>
            <a:srgbClr val="FF6600">
              <a:alpha val="50000"/>
            </a:srgbClr>
          </a:solidFill>
          <a:ln w="12700" cap="flat" cmpd="sng" algn="ctr">
            <a:noFill/>
            <a:prstDash val="solid"/>
            <a:round/>
            <a:headEnd type="none" w="sm" len="sm"/>
            <a:tailEnd type="none" w="sm" len="sm"/>
          </a:ln>
          <a:effectLst/>
          <a:extLst/>
        </p:spPr>
        <p:txBody>
          <a:bodyPr/>
          <a:lstStyle/>
          <a:p>
            <a:pPr>
              <a:defRPr/>
            </a:pPr>
            <a:r>
              <a:rPr lang="en-US" sz="1400" b="1" dirty="0">
                <a:solidFill>
                  <a:schemeClr val="accent2"/>
                </a:solidFill>
                <a:latin typeface="+mn-lt"/>
              </a:rPr>
              <a:t>SYSC-3120</a:t>
            </a:r>
          </a:p>
        </p:txBody>
      </p:sp>
      <p:sp>
        <p:nvSpPr>
          <p:cNvPr id="94" name="Footer Placeholder 2"/>
          <p:cNvSpPr>
            <a:spLocks noGrp="1"/>
          </p:cNvSpPr>
          <p:nvPr>
            <p:ph type="ftr" sz="quarter" idx="10"/>
          </p:nvPr>
        </p:nvSpPr>
        <p:spPr/>
        <p:txBody>
          <a:bodyPr/>
          <a:lstStyle/>
          <a:p>
            <a:pPr>
              <a:defRPr/>
            </a:pPr>
            <a:r>
              <a:rPr lang="en-US"/>
              <a:t>SYSC-3120 — Software Requirements Engineering</a:t>
            </a:r>
          </a:p>
        </p:txBody>
      </p:sp>
      <p:sp>
        <p:nvSpPr>
          <p:cNvPr id="95" name="Slide Number Placeholder 3"/>
          <p:cNvSpPr>
            <a:spLocks noGrp="1"/>
          </p:cNvSpPr>
          <p:nvPr>
            <p:ph type="sldNum" sz="quarter" idx="11"/>
          </p:nvPr>
        </p:nvSpPr>
        <p:spPr/>
        <p:txBody>
          <a:bodyPr/>
          <a:lstStyle/>
          <a:p>
            <a:pPr>
              <a:defRPr/>
            </a:pPr>
            <a:fld id="{7EBF3831-3319-0749-82F4-2D1A5B746AF2}" type="slidenum">
              <a:rPr lang="en-US"/>
              <a:pPr>
                <a:defRPr/>
              </a:pPr>
              <a:t>42</a:t>
            </a:fld>
            <a:endParaRPr lang="en-US"/>
          </a:p>
        </p:txBody>
      </p:sp>
      <p:sp>
        <p:nvSpPr>
          <p:cNvPr id="145410" name="Rectangle 2"/>
          <p:cNvSpPr>
            <a:spLocks noGrp="1" noChangeArrowheads="1"/>
          </p:cNvSpPr>
          <p:nvPr>
            <p:ph type="title"/>
          </p:nvPr>
        </p:nvSpPr>
        <p:spPr/>
        <p:txBody>
          <a:bodyPr/>
          <a:lstStyle/>
          <a:p>
            <a:pPr eaLnBrk="1" hangingPunct="1">
              <a:defRPr/>
            </a:pPr>
            <a:r>
              <a:rPr lang="en-US" dirty="0" smtClean="0">
                <a:cs typeface="+mj-cs"/>
              </a:rPr>
              <a:t>Software Lifecycle in Textbook</a:t>
            </a:r>
          </a:p>
        </p:txBody>
      </p:sp>
      <p:grpSp>
        <p:nvGrpSpPr>
          <p:cNvPr id="100356" name="Group 3"/>
          <p:cNvGrpSpPr>
            <a:grpSpLocks/>
          </p:cNvGrpSpPr>
          <p:nvPr/>
        </p:nvGrpSpPr>
        <p:grpSpPr bwMode="auto">
          <a:xfrm>
            <a:off x="425450" y="1422400"/>
            <a:ext cx="8293100" cy="4597400"/>
            <a:chOff x="336" y="1029"/>
            <a:chExt cx="5224" cy="2896"/>
          </a:xfrm>
          <a:noFill/>
        </p:grpSpPr>
        <p:sp>
          <p:nvSpPr>
            <p:cNvPr id="145412" name="Rectangle 4"/>
            <p:cNvSpPr>
              <a:spLocks noChangeArrowheads="1"/>
            </p:cNvSpPr>
            <p:nvPr/>
          </p:nvSpPr>
          <p:spPr bwMode="auto">
            <a:xfrm>
              <a:off x="1063" y="1070"/>
              <a:ext cx="4169" cy="2433"/>
            </a:xfrm>
            <a:prstGeom prst="rect">
              <a:avLst/>
            </a:prstGeom>
            <a:grpFill/>
            <a:ln>
              <a:noFill/>
            </a:ln>
            <a:effectLst/>
            <a:extLs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45413" name="Rectangle 5"/>
            <p:cNvSpPr>
              <a:spLocks noChangeArrowheads="1"/>
            </p:cNvSpPr>
            <p:nvPr/>
          </p:nvSpPr>
          <p:spPr bwMode="auto">
            <a:xfrm>
              <a:off x="336" y="1029"/>
              <a:ext cx="5224" cy="2896"/>
            </a:xfrm>
            <a:prstGeom prst="rect">
              <a:avLst/>
            </a:prstGeom>
            <a:grp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45414" name="Line 6"/>
            <p:cNvSpPr>
              <a:spLocks noChangeShapeType="1"/>
            </p:cNvSpPr>
            <p:nvPr/>
          </p:nvSpPr>
          <p:spPr bwMode="auto">
            <a:xfrm>
              <a:off x="3184" y="1069"/>
              <a:ext cx="0" cy="2829"/>
            </a:xfrm>
            <a:prstGeom prst="line">
              <a:avLst/>
            </a:prstGeom>
            <a:grpFill/>
            <a:ln w="38100" cmpd="dbl">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45415" name="Line 7"/>
            <p:cNvSpPr>
              <a:spLocks noChangeShapeType="1"/>
            </p:cNvSpPr>
            <p:nvPr/>
          </p:nvSpPr>
          <p:spPr bwMode="auto">
            <a:xfrm>
              <a:off x="4794" y="1055"/>
              <a:ext cx="0" cy="2835"/>
            </a:xfrm>
            <a:prstGeom prst="line">
              <a:avLst/>
            </a:prstGeom>
            <a:grpFill/>
            <a:ln w="38100" cmpd="dbl">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45416" name="Line 8"/>
            <p:cNvSpPr>
              <a:spLocks noChangeShapeType="1"/>
            </p:cNvSpPr>
            <p:nvPr/>
          </p:nvSpPr>
          <p:spPr bwMode="auto">
            <a:xfrm>
              <a:off x="2380" y="1062"/>
              <a:ext cx="0" cy="2823"/>
            </a:xfrm>
            <a:prstGeom prst="line">
              <a:avLst/>
            </a:prstGeom>
            <a:grpFill/>
            <a:ln w="38100" cmpd="dbl">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45417" name="Rectangle 9"/>
            <p:cNvSpPr>
              <a:spLocks noChangeArrowheads="1"/>
            </p:cNvSpPr>
            <p:nvPr/>
          </p:nvSpPr>
          <p:spPr bwMode="auto">
            <a:xfrm>
              <a:off x="1795" y="2839"/>
              <a:ext cx="391" cy="398"/>
            </a:xfrm>
            <a:prstGeom prst="rect">
              <a:avLst/>
            </a:prstGeom>
            <a:grp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45418" name="Rectangle 10" descr="Light horizontal"/>
            <p:cNvSpPr>
              <a:spLocks noChangeArrowheads="1"/>
            </p:cNvSpPr>
            <p:nvPr/>
          </p:nvSpPr>
          <p:spPr bwMode="auto">
            <a:xfrm>
              <a:off x="1955" y="2880"/>
              <a:ext cx="87" cy="89"/>
            </a:xfrm>
            <a:prstGeom prst="rect">
              <a:avLst/>
            </a:prstGeom>
            <a:grp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45419" name="Rectangle 11" descr="Light horizontal"/>
            <p:cNvSpPr>
              <a:spLocks noChangeArrowheads="1"/>
            </p:cNvSpPr>
            <p:nvPr/>
          </p:nvSpPr>
          <p:spPr bwMode="auto">
            <a:xfrm>
              <a:off x="2039" y="3089"/>
              <a:ext cx="87" cy="91"/>
            </a:xfrm>
            <a:prstGeom prst="rect">
              <a:avLst/>
            </a:prstGeom>
            <a:grp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45420" name="Rectangle 12" descr="Light horizontal"/>
            <p:cNvSpPr>
              <a:spLocks noChangeArrowheads="1"/>
            </p:cNvSpPr>
            <p:nvPr/>
          </p:nvSpPr>
          <p:spPr bwMode="auto">
            <a:xfrm>
              <a:off x="1855" y="3087"/>
              <a:ext cx="78" cy="92"/>
            </a:xfrm>
            <a:prstGeom prst="rect">
              <a:avLst/>
            </a:prstGeom>
            <a:grp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45421" name="Rectangle 13"/>
            <p:cNvSpPr>
              <a:spLocks noChangeArrowheads="1"/>
            </p:cNvSpPr>
            <p:nvPr/>
          </p:nvSpPr>
          <p:spPr bwMode="auto">
            <a:xfrm>
              <a:off x="1543" y="3370"/>
              <a:ext cx="845" cy="520"/>
            </a:xfrm>
            <a:prstGeom prst="rect">
              <a:avLst/>
            </a:prstGeom>
            <a:grpFill/>
            <a:ln>
              <a:noFill/>
            </a:ln>
            <a:effectLst/>
            <a:extLs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2407" tIns="45420" rIns="92407" bIns="45420">
              <a:spAutoFit/>
            </a:bodyPr>
            <a:lstStyle/>
            <a:p>
              <a:pPr algn="ctr" defTabSz="911225" eaLnBrk="0" hangingPunct="0">
                <a:defRPr/>
              </a:pPr>
              <a:r>
                <a:rPr lang="en-US" sz="1600" b="1" dirty="0">
                  <a:latin typeface="Book Antiqua" charset="0"/>
                  <a:cs typeface="+mn-cs"/>
                </a:rPr>
                <a:t>Application</a:t>
              </a:r>
            </a:p>
            <a:p>
              <a:pPr algn="ctr" defTabSz="911225" eaLnBrk="0" hangingPunct="0">
                <a:defRPr/>
              </a:pPr>
              <a:r>
                <a:rPr lang="en-US" sz="1600" b="1" dirty="0">
                  <a:latin typeface="Book Antiqua" charset="0"/>
                  <a:cs typeface="+mn-cs"/>
                </a:rPr>
                <a:t>Domain </a:t>
              </a:r>
            </a:p>
            <a:p>
              <a:pPr algn="ctr" defTabSz="911225" eaLnBrk="0" hangingPunct="0">
                <a:defRPr/>
              </a:pPr>
              <a:r>
                <a:rPr lang="en-US" sz="1600" b="1" dirty="0">
                  <a:latin typeface="Book Antiqua" charset="0"/>
                  <a:cs typeface="+mn-cs"/>
                </a:rPr>
                <a:t>Objects</a:t>
              </a:r>
            </a:p>
          </p:txBody>
        </p:sp>
        <p:sp>
          <p:nvSpPr>
            <p:cNvPr id="145422" name="Line 14"/>
            <p:cNvSpPr>
              <a:spLocks noChangeShapeType="1"/>
            </p:cNvSpPr>
            <p:nvPr/>
          </p:nvSpPr>
          <p:spPr bwMode="auto">
            <a:xfrm>
              <a:off x="1948" y="2317"/>
              <a:ext cx="0" cy="501"/>
            </a:xfrm>
            <a:prstGeom prst="line">
              <a:avLst/>
            </a:prstGeom>
            <a:grpFill/>
            <a:ln w="25400">
              <a:solidFill>
                <a:schemeClr val="tx1"/>
              </a:solidFill>
              <a:round/>
              <a:headEnd/>
              <a:tailEnd type="triangl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45423" name="Rectangle 15"/>
            <p:cNvSpPr>
              <a:spLocks noChangeArrowheads="1"/>
            </p:cNvSpPr>
            <p:nvPr/>
          </p:nvSpPr>
          <p:spPr bwMode="auto">
            <a:xfrm>
              <a:off x="2182" y="3483"/>
              <a:ext cx="1141" cy="212"/>
            </a:xfrm>
            <a:prstGeom prst="rect">
              <a:avLst/>
            </a:prstGeom>
            <a:grpFill/>
            <a:ln>
              <a:noFill/>
            </a:ln>
            <a:effectLst/>
            <a:extLs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2407" tIns="45420" rIns="92407" bIns="45420">
              <a:spAutoFit/>
            </a:bodyPr>
            <a:lstStyle/>
            <a:p>
              <a:pPr algn="ctr" defTabSz="911225" eaLnBrk="0" hangingPunct="0">
                <a:defRPr/>
              </a:pPr>
              <a:r>
                <a:rPr lang="en-US" sz="1600" b="1" dirty="0" err="1">
                  <a:latin typeface="Book Antiqua" charset="0"/>
                  <a:cs typeface="+mn-cs"/>
                </a:rPr>
                <a:t>SubSystems</a:t>
              </a:r>
              <a:r>
                <a:rPr lang="en-US" sz="1600" b="1" dirty="0">
                  <a:latin typeface="Book Antiqua" charset="0"/>
                  <a:cs typeface="+mn-cs"/>
                </a:rPr>
                <a:t> </a:t>
              </a:r>
            </a:p>
          </p:txBody>
        </p:sp>
        <p:sp>
          <p:nvSpPr>
            <p:cNvPr id="145424" name="Rectangle 16"/>
            <p:cNvSpPr>
              <a:spLocks noChangeArrowheads="1"/>
            </p:cNvSpPr>
            <p:nvPr/>
          </p:nvSpPr>
          <p:spPr bwMode="auto">
            <a:xfrm>
              <a:off x="2640" y="2861"/>
              <a:ext cx="391" cy="398"/>
            </a:xfrm>
            <a:prstGeom prst="rect">
              <a:avLst/>
            </a:prstGeom>
            <a:grp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45425" name="Line 17"/>
            <p:cNvSpPr>
              <a:spLocks noChangeShapeType="1"/>
            </p:cNvSpPr>
            <p:nvPr/>
          </p:nvSpPr>
          <p:spPr bwMode="auto">
            <a:xfrm>
              <a:off x="2721" y="2997"/>
              <a:ext cx="22" cy="111"/>
            </a:xfrm>
            <a:prstGeom prst="line">
              <a:avLst/>
            </a:prstGeom>
            <a:grp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45426" name="Line 18"/>
            <p:cNvSpPr>
              <a:spLocks noChangeShapeType="1"/>
            </p:cNvSpPr>
            <p:nvPr/>
          </p:nvSpPr>
          <p:spPr bwMode="auto">
            <a:xfrm>
              <a:off x="2795" y="3160"/>
              <a:ext cx="110" cy="15"/>
            </a:xfrm>
            <a:prstGeom prst="line">
              <a:avLst/>
            </a:prstGeom>
            <a:grp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45427" name="Line 19"/>
            <p:cNvSpPr>
              <a:spLocks noChangeShapeType="1"/>
            </p:cNvSpPr>
            <p:nvPr/>
          </p:nvSpPr>
          <p:spPr bwMode="auto">
            <a:xfrm flipH="1" flipV="1">
              <a:off x="2930" y="3045"/>
              <a:ext cx="9" cy="104"/>
            </a:xfrm>
            <a:prstGeom prst="line">
              <a:avLst/>
            </a:prstGeom>
            <a:grp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45428" name="AutoShape 20"/>
            <p:cNvSpPr>
              <a:spLocks noChangeArrowheads="1"/>
            </p:cNvSpPr>
            <p:nvPr/>
          </p:nvSpPr>
          <p:spPr bwMode="auto">
            <a:xfrm>
              <a:off x="2687" y="2910"/>
              <a:ext cx="125" cy="82"/>
            </a:xfrm>
            <a:prstGeom prst="roundRect">
              <a:avLst>
                <a:gd name="adj" fmla="val 12495"/>
              </a:avLst>
            </a:prstGeom>
            <a:grpFill/>
            <a:ln w="254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45429" name="AutoShape 21"/>
            <p:cNvSpPr>
              <a:spLocks noChangeArrowheads="1"/>
            </p:cNvSpPr>
            <p:nvPr/>
          </p:nvSpPr>
          <p:spPr bwMode="auto">
            <a:xfrm>
              <a:off x="2879" y="2970"/>
              <a:ext cx="122" cy="78"/>
            </a:xfrm>
            <a:prstGeom prst="roundRect">
              <a:avLst>
                <a:gd name="adj" fmla="val 12495"/>
              </a:avLst>
            </a:prstGeom>
            <a:grpFill/>
            <a:ln w="254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45430" name="AutoShape 22"/>
            <p:cNvSpPr>
              <a:spLocks noChangeArrowheads="1"/>
            </p:cNvSpPr>
            <p:nvPr/>
          </p:nvSpPr>
          <p:spPr bwMode="auto">
            <a:xfrm>
              <a:off x="2679" y="3120"/>
              <a:ext cx="111" cy="77"/>
            </a:xfrm>
            <a:prstGeom prst="roundRect">
              <a:avLst>
                <a:gd name="adj" fmla="val 12495"/>
              </a:avLst>
            </a:prstGeom>
            <a:grpFill/>
            <a:ln w="254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45431" name="AutoShape 23"/>
            <p:cNvSpPr>
              <a:spLocks noChangeArrowheads="1"/>
            </p:cNvSpPr>
            <p:nvPr/>
          </p:nvSpPr>
          <p:spPr bwMode="auto">
            <a:xfrm>
              <a:off x="2895" y="3150"/>
              <a:ext cx="113" cy="82"/>
            </a:xfrm>
            <a:prstGeom prst="roundRect">
              <a:avLst>
                <a:gd name="adj" fmla="val 12495"/>
              </a:avLst>
            </a:prstGeom>
            <a:grpFill/>
            <a:ln w="254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45432" name="Rectangle 24"/>
            <p:cNvSpPr>
              <a:spLocks noChangeArrowheads="1"/>
            </p:cNvSpPr>
            <p:nvPr/>
          </p:nvSpPr>
          <p:spPr bwMode="auto">
            <a:xfrm>
              <a:off x="3481" y="2854"/>
              <a:ext cx="392" cy="398"/>
            </a:xfrm>
            <a:prstGeom prst="rect">
              <a:avLst/>
            </a:prstGeom>
            <a:grp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45433" name="Line 25"/>
            <p:cNvSpPr>
              <a:spLocks noChangeShapeType="1"/>
            </p:cNvSpPr>
            <p:nvPr/>
          </p:nvSpPr>
          <p:spPr bwMode="auto">
            <a:xfrm>
              <a:off x="3578" y="2974"/>
              <a:ext cx="98" cy="197"/>
            </a:xfrm>
            <a:prstGeom prst="line">
              <a:avLst/>
            </a:prstGeom>
            <a:grp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45434" name="Line 26"/>
            <p:cNvSpPr>
              <a:spLocks noChangeShapeType="1"/>
            </p:cNvSpPr>
            <p:nvPr/>
          </p:nvSpPr>
          <p:spPr bwMode="auto">
            <a:xfrm flipV="1">
              <a:off x="3666" y="3052"/>
              <a:ext cx="118" cy="144"/>
            </a:xfrm>
            <a:prstGeom prst="line">
              <a:avLst/>
            </a:prstGeom>
            <a:grp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45435" name="Rectangle 27" descr="Light horizontal"/>
            <p:cNvSpPr>
              <a:spLocks noChangeArrowheads="1"/>
            </p:cNvSpPr>
            <p:nvPr/>
          </p:nvSpPr>
          <p:spPr bwMode="auto">
            <a:xfrm>
              <a:off x="3541" y="2921"/>
              <a:ext cx="74" cy="75"/>
            </a:xfrm>
            <a:prstGeom prst="rect">
              <a:avLst/>
            </a:prstGeom>
            <a:grp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45436" name="Rectangle 28" descr="Light horizontal"/>
            <p:cNvSpPr>
              <a:spLocks noChangeArrowheads="1"/>
            </p:cNvSpPr>
            <p:nvPr/>
          </p:nvSpPr>
          <p:spPr bwMode="auto">
            <a:xfrm>
              <a:off x="3644" y="3161"/>
              <a:ext cx="73" cy="75"/>
            </a:xfrm>
            <a:prstGeom prst="rect">
              <a:avLst/>
            </a:prstGeom>
            <a:grp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45437" name="Rectangle 29" descr="Light horizontal"/>
            <p:cNvSpPr>
              <a:spLocks noChangeArrowheads="1"/>
            </p:cNvSpPr>
            <p:nvPr/>
          </p:nvSpPr>
          <p:spPr bwMode="auto">
            <a:xfrm>
              <a:off x="3740" y="2981"/>
              <a:ext cx="74" cy="74"/>
            </a:xfrm>
            <a:prstGeom prst="rect">
              <a:avLst/>
            </a:prstGeom>
            <a:grp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nvGrpSpPr>
            <p:cNvPr id="100383" name="Group 30"/>
            <p:cNvGrpSpPr>
              <a:grpSpLocks/>
            </p:cNvGrpSpPr>
            <p:nvPr/>
          </p:nvGrpSpPr>
          <p:grpSpPr bwMode="auto">
            <a:xfrm>
              <a:off x="4116" y="2854"/>
              <a:ext cx="436" cy="415"/>
              <a:chOff x="4188" y="2891"/>
              <a:chExt cx="442" cy="420"/>
            </a:xfrm>
            <a:grpFill/>
          </p:grpSpPr>
          <p:sp>
            <p:nvSpPr>
              <p:cNvPr id="145439" name="Rectangle 31"/>
              <p:cNvSpPr>
                <a:spLocks noChangeArrowheads="1"/>
              </p:cNvSpPr>
              <p:nvPr/>
            </p:nvSpPr>
            <p:spPr bwMode="auto">
              <a:xfrm>
                <a:off x="4203" y="2891"/>
                <a:ext cx="390" cy="403"/>
              </a:xfrm>
              <a:prstGeom prst="rect">
                <a:avLst/>
              </a:prstGeom>
              <a:grp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2407" tIns="45420" rIns="92407" bIns="45420">
                <a:spAutoFit/>
              </a:bodyPr>
              <a:lstStyle/>
              <a:p>
                <a:pPr>
                  <a:defRPr/>
                </a:pPr>
                <a:endParaRPr lang="en-US">
                  <a:cs typeface="+mn-cs"/>
                </a:endParaRPr>
              </a:p>
            </p:txBody>
          </p:sp>
          <p:sp>
            <p:nvSpPr>
              <p:cNvPr id="145440" name="Rectangle 32"/>
              <p:cNvSpPr>
                <a:spLocks noChangeArrowheads="1"/>
              </p:cNvSpPr>
              <p:nvPr/>
            </p:nvSpPr>
            <p:spPr bwMode="auto">
              <a:xfrm>
                <a:off x="4188" y="2903"/>
                <a:ext cx="442" cy="408"/>
              </a:xfrm>
              <a:prstGeom prst="rect">
                <a:avLst/>
              </a:prstGeom>
              <a:grpFill/>
              <a:ln>
                <a:noFill/>
              </a:ln>
              <a:effectLst/>
              <a:extLs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2407" tIns="45420" rIns="92407" bIns="45420">
                <a:spAutoFit/>
              </a:bodyPr>
              <a:lstStyle/>
              <a:p>
                <a:pPr defTabSz="911225" eaLnBrk="0" hangingPunct="0">
                  <a:defRPr/>
                </a:pPr>
                <a:r>
                  <a:rPr lang="en-US" sz="1200" b="1">
                    <a:latin typeface="Helvetica" charset="0"/>
                    <a:cs typeface="+mn-cs"/>
                  </a:rPr>
                  <a:t>class...</a:t>
                </a:r>
              </a:p>
              <a:p>
                <a:pPr defTabSz="911225" eaLnBrk="0" hangingPunct="0">
                  <a:defRPr/>
                </a:pPr>
                <a:r>
                  <a:rPr lang="en-US" sz="1200" b="1">
                    <a:latin typeface="Helvetica" charset="0"/>
                    <a:cs typeface="+mn-cs"/>
                  </a:rPr>
                  <a:t>class...</a:t>
                </a:r>
              </a:p>
              <a:p>
                <a:pPr defTabSz="911225" eaLnBrk="0" hangingPunct="0">
                  <a:defRPr/>
                </a:pPr>
                <a:r>
                  <a:rPr lang="en-US" sz="1200" b="1">
                    <a:latin typeface="Helvetica" charset="0"/>
                    <a:cs typeface="+mn-cs"/>
                  </a:rPr>
                  <a:t>class...</a:t>
                </a:r>
              </a:p>
            </p:txBody>
          </p:sp>
        </p:grpSp>
        <p:sp>
          <p:nvSpPr>
            <p:cNvPr id="145441" name="Rectangle 33"/>
            <p:cNvSpPr>
              <a:spLocks noChangeArrowheads="1"/>
            </p:cNvSpPr>
            <p:nvPr/>
          </p:nvSpPr>
          <p:spPr bwMode="auto">
            <a:xfrm>
              <a:off x="3152" y="3389"/>
              <a:ext cx="885" cy="520"/>
            </a:xfrm>
            <a:prstGeom prst="rect">
              <a:avLst/>
            </a:prstGeom>
            <a:grpFill/>
            <a:ln>
              <a:noFill/>
            </a:ln>
            <a:effectLst/>
            <a:extLs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2407" tIns="45420" rIns="92407" bIns="45420">
              <a:spAutoFit/>
            </a:bodyPr>
            <a:lstStyle/>
            <a:p>
              <a:pPr algn="ctr" defTabSz="911225" eaLnBrk="0" hangingPunct="0">
                <a:defRPr/>
              </a:pPr>
              <a:r>
                <a:rPr lang="en-US" sz="1600" b="1">
                  <a:latin typeface="Book Antiqua" charset="0"/>
                  <a:cs typeface="+mn-cs"/>
                </a:rPr>
                <a:t>Implementation Domain </a:t>
              </a:r>
            </a:p>
            <a:p>
              <a:pPr algn="ctr" defTabSz="911225" eaLnBrk="0" hangingPunct="0">
                <a:defRPr/>
              </a:pPr>
              <a:r>
                <a:rPr lang="en-US" sz="1600" b="1">
                  <a:latin typeface="Book Antiqua" charset="0"/>
                  <a:cs typeface="+mn-cs"/>
                </a:rPr>
                <a:t>Objects</a:t>
              </a:r>
            </a:p>
          </p:txBody>
        </p:sp>
        <p:sp>
          <p:nvSpPr>
            <p:cNvPr id="145442" name="Rectangle 34"/>
            <p:cNvSpPr>
              <a:spLocks noChangeArrowheads="1"/>
            </p:cNvSpPr>
            <p:nvPr/>
          </p:nvSpPr>
          <p:spPr bwMode="auto">
            <a:xfrm>
              <a:off x="4122" y="3477"/>
              <a:ext cx="519" cy="368"/>
            </a:xfrm>
            <a:prstGeom prst="rect">
              <a:avLst/>
            </a:prstGeom>
            <a:grpFill/>
            <a:ln>
              <a:noFill/>
            </a:ln>
            <a:effectLst/>
            <a:extLs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2407" tIns="45420" rIns="92407" bIns="45420">
              <a:spAutoFit/>
            </a:bodyPr>
            <a:lstStyle/>
            <a:p>
              <a:pPr algn="ctr" defTabSz="911225" eaLnBrk="0" hangingPunct="0">
                <a:defRPr/>
              </a:pPr>
              <a:r>
                <a:rPr lang="en-US" sz="1600" b="1" dirty="0">
                  <a:latin typeface="Book Antiqua" charset="0"/>
                  <a:cs typeface="+mn-cs"/>
                </a:rPr>
                <a:t>Source</a:t>
              </a:r>
            </a:p>
            <a:p>
              <a:pPr algn="ctr" defTabSz="911225" eaLnBrk="0" hangingPunct="0">
                <a:defRPr/>
              </a:pPr>
              <a:r>
                <a:rPr lang="en-US" sz="1600" b="1" dirty="0">
                  <a:latin typeface="Book Antiqua" charset="0"/>
                  <a:cs typeface="+mn-cs"/>
                </a:rPr>
                <a:t>Code</a:t>
              </a:r>
            </a:p>
          </p:txBody>
        </p:sp>
        <p:sp>
          <p:nvSpPr>
            <p:cNvPr id="145443" name="Rectangle 35"/>
            <p:cNvSpPr>
              <a:spLocks noChangeArrowheads="1"/>
            </p:cNvSpPr>
            <p:nvPr/>
          </p:nvSpPr>
          <p:spPr bwMode="auto">
            <a:xfrm>
              <a:off x="4880" y="3526"/>
              <a:ext cx="450" cy="366"/>
            </a:xfrm>
            <a:prstGeom prst="rect">
              <a:avLst/>
            </a:prstGeom>
            <a:grpFill/>
            <a:ln>
              <a:noFill/>
            </a:ln>
            <a:effectLst/>
            <a:extLs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2407" tIns="45420" rIns="92407" bIns="45420">
              <a:spAutoFit/>
            </a:bodyPr>
            <a:lstStyle/>
            <a:p>
              <a:pPr algn="ctr" defTabSz="911225" eaLnBrk="0" hangingPunct="0">
                <a:defRPr/>
              </a:pPr>
              <a:r>
                <a:rPr lang="en-US" sz="1600" dirty="0">
                  <a:solidFill>
                    <a:schemeClr val="hlink"/>
                  </a:solidFill>
                  <a:latin typeface="Book Antiqua" charset="0"/>
                  <a:cs typeface="+mn-cs"/>
                </a:rPr>
                <a:t>Test </a:t>
              </a:r>
            </a:p>
            <a:p>
              <a:pPr algn="ctr" defTabSz="911225" eaLnBrk="0" hangingPunct="0">
                <a:defRPr/>
              </a:pPr>
              <a:r>
                <a:rPr lang="en-US" sz="1600" dirty="0">
                  <a:solidFill>
                    <a:schemeClr val="hlink"/>
                  </a:solidFill>
                  <a:latin typeface="Book Antiqua" charset="0"/>
                  <a:cs typeface="+mn-cs"/>
                </a:rPr>
                <a:t>Cases</a:t>
              </a:r>
            </a:p>
          </p:txBody>
        </p:sp>
        <p:sp>
          <p:nvSpPr>
            <p:cNvPr id="145444" name="Rectangle 36"/>
            <p:cNvSpPr>
              <a:spLocks noChangeArrowheads="1"/>
            </p:cNvSpPr>
            <p:nvPr/>
          </p:nvSpPr>
          <p:spPr bwMode="auto">
            <a:xfrm>
              <a:off x="4839" y="2847"/>
              <a:ext cx="651" cy="630"/>
            </a:xfrm>
            <a:prstGeom prst="rect">
              <a:avLst/>
            </a:prstGeom>
            <a:grp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45445" name="AutoShape 37"/>
            <p:cNvSpPr>
              <a:spLocks noChangeArrowheads="1"/>
            </p:cNvSpPr>
            <p:nvPr/>
          </p:nvSpPr>
          <p:spPr bwMode="auto">
            <a:xfrm>
              <a:off x="4965" y="3156"/>
              <a:ext cx="132" cy="76"/>
            </a:xfrm>
            <a:prstGeom prst="roundRect">
              <a:avLst>
                <a:gd name="adj" fmla="val 12495"/>
              </a:avLst>
            </a:prstGeom>
            <a:grpFill/>
            <a:ln w="254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45446" name="Oval 38" descr="50%"/>
            <p:cNvSpPr>
              <a:spLocks noChangeArrowheads="1"/>
            </p:cNvSpPr>
            <p:nvPr/>
          </p:nvSpPr>
          <p:spPr bwMode="auto">
            <a:xfrm>
              <a:off x="4968" y="2892"/>
              <a:ext cx="138" cy="63"/>
            </a:xfrm>
            <a:prstGeom prst="ellipse">
              <a:avLst/>
            </a:prstGeom>
            <a:grp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45447" name="Rectangle 39"/>
            <p:cNvSpPr>
              <a:spLocks noChangeArrowheads="1"/>
            </p:cNvSpPr>
            <p:nvPr/>
          </p:nvSpPr>
          <p:spPr bwMode="auto">
            <a:xfrm>
              <a:off x="5204" y="3086"/>
              <a:ext cx="228" cy="212"/>
            </a:xfrm>
            <a:prstGeom prst="rect">
              <a:avLst/>
            </a:prstGeom>
            <a:grpFill/>
            <a:ln>
              <a:noFill/>
            </a:ln>
            <a:effectLst/>
            <a:extLs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2407" tIns="45420" rIns="92407" bIns="45420">
              <a:spAutoFit/>
            </a:bodyPr>
            <a:lstStyle/>
            <a:p>
              <a:pPr defTabSz="911225" eaLnBrk="0" hangingPunct="0">
                <a:defRPr/>
              </a:pPr>
              <a:r>
                <a:rPr lang="en-US" sz="1600" b="1">
                  <a:latin typeface="Book Antiqua" charset="0"/>
                  <a:cs typeface="+mn-cs"/>
                </a:rPr>
                <a:t>? </a:t>
              </a:r>
            </a:p>
          </p:txBody>
        </p:sp>
        <p:sp>
          <p:nvSpPr>
            <p:cNvPr id="145448" name="Freeform 40"/>
            <p:cNvSpPr>
              <a:spLocks/>
            </p:cNvSpPr>
            <p:nvPr/>
          </p:nvSpPr>
          <p:spPr bwMode="auto">
            <a:xfrm>
              <a:off x="5213" y="3007"/>
              <a:ext cx="106" cy="77"/>
            </a:xfrm>
            <a:custGeom>
              <a:avLst/>
              <a:gdLst>
                <a:gd name="T0" fmla="*/ 0 w 107"/>
                <a:gd name="T1" fmla="*/ 15 h 78"/>
                <a:gd name="T2" fmla="*/ 15 w 107"/>
                <a:gd name="T3" fmla="*/ 77 h 78"/>
                <a:gd name="T4" fmla="*/ 106 w 107"/>
                <a:gd name="T5" fmla="*/ 0 h 78"/>
              </a:gdLst>
              <a:ahLst/>
              <a:cxnLst>
                <a:cxn ang="0">
                  <a:pos x="T0" y="T1"/>
                </a:cxn>
                <a:cxn ang="0">
                  <a:pos x="T2" y="T3"/>
                </a:cxn>
                <a:cxn ang="0">
                  <a:pos x="T4" y="T5"/>
                </a:cxn>
              </a:cxnLst>
              <a:rect l="0" t="0" r="r" b="b"/>
              <a:pathLst>
                <a:path w="107" h="78">
                  <a:moveTo>
                    <a:pt x="0" y="15"/>
                  </a:moveTo>
                  <a:lnTo>
                    <a:pt x="15" y="77"/>
                  </a:lnTo>
                  <a:lnTo>
                    <a:pt x="106" y="0"/>
                  </a:lnTo>
                </a:path>
              </a:pathLst>
            </a:custGeom>
            <a:grpFill/>
            <a:ln w="25400" cap="rnd" cmpd="sng">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145449" name="Freeform 41"/>
            <p:cNvSpPr>
              <a:spLocks/>
            </p:cNvSpPr>
            <p:nvPr/>
          </p:nvSpPr>
          <p:spPr bwMode="auto">
            <a:xfrm>
              <a:off x="5213" y="2895"/>
              <a:ext cx="105" cy="76"/>
            </a:xfrm>
            <a:custGeom>
              <a:avLst/>
              <a:gdLst>
                <a:gd name="T0" fmla="*/ 0 w 106"/>
                <a:gd name="T1" fmla="*/ 15 h 77"/>
                <a:gd name="T2" fmla="*/ 15 w 106"/>
                <a:gd name="T3" fmla="*/ 76 h 77"/>
                <a:gd name="T4" fmla="*/ 105 w 106"/>
                <a:gd name="T5" fmla="*/ 0 h 77"/>
              </a:gdLst>
              <a:ahLst/>
              <a:cxnLst>
                <a:cxn ang="0">
                  <a:pos x="T0" y="T1"/>
                </a:cxn>
                <a:cxn ang="0">
                  <a:pos x="T2" y="T3"/>
                </a:cxn>
                <a:cxn ang="0">
                  <a:pos x="T4" y="T5"/>
                </a:cxn>
              </a:cxnLst>
              <a:rect l="0" t="0" r="r" b="b"/>
              <a:pathLst>
                <a:path w="106" h="77">
                  <a:moveTo>
                    <a:pt x="0" y="15"/>
                  </a:moveTo>
                  <a:lnTo>
                    <a:pt x="15" y="76"/>
                  </a:lnTo>
                  <a:lnTo>
                    <a:pt x="105" y="0"/>
                  </a:lnTo>
                </a:path>
              </a:pathLst>
            </a:custGeom>
            <a:grpFill/>
            <a:ln w="25400" cap="rnd" cmpd="sng">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145450" name="Line 42"/>
            <p:cNvSpPr>
              <a:spLocks noChangeShapeType="1"/>
            </p:cNvSpPr>
            <p:nvPr/>
          </p:nvSpPr>
          <p:spPr bwMode="auto">
            <a:xfrm flipV="1">
              <a:off x="2213" y="3039"/>
              <a:ext cx="398" cy="3"/>
            </a:xfrm>
            <a:prstGeom prst="line">
              <a:avLst/>
            </a:prstGeom>
            <a:grpFill/>
            <a:ln w="25400">
              <a:solidFill>
                <a:schemeClr val="tx1"/>
              </a:solidFill>
              <a:round/>
              <a:headEnd/>
              <a:tailEnd type="triangl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45451" name="Line 43"/>
            <p:cNvSpPr>
              <a:spLocks noChangeShapeType="1"/>
            </p:cNvSpPr>
            <p:nvPr/>
          </p:nvSpPr>
          <p:spPr bwMode="auto">
            <a:xfrm>
              <a:off x="3079" y="3066"/>
              <a:ext cx="340" cy="0"/>
            </a:xfrm>
            <a:prstGeom prst="line">
              <a:avLst/>
            </a:prstGeom>
            <a:grpFill/>
            <a:ln w="25400">
              <a:solidFill>
                <a:schemeClr val="tx1"/>
              </a:solidFill>
              <a:round/>
              <a:headEnd/>
              <a:tailEnd type="triangl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45452" name="Line 44"/>
            <p:cNvSpPr>
              <a:spLocks noChangeShapeType="1"/>
            </p:cNvSpPr>
            <p:nvPr/>
          </p:nvSpPr>
          <p:spPr bwMode="auto">
            <a:xfrm>
              <a:off x="1326" y="2241"/>
              <a:ext cx="1457" cy="0"/>
            </a:xfrm>
            <a:prstGeom prst="line">
              <a:avLst/>
            </a:prstGeom>
            <a:grpFill/>
            <a:ln w="254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45453" name="Line 45"/>
            <p:cNvSpPr>
              <a:spLocks noChangeShapeType="1"/>
            </p:cNvSpPr>
            <p:nvPr/>
          </p:nvSpPr>
          <p:spPr bwMode="auto">
            <a:xfrm>
              <a:off x="1318" y="2151"/>
              <a:ext cx="2340" cy="0"/>
            </a:xfrm>
            <a:prstGeom prst="line">
              <a:avLst/>
            </a:prstGeom>
            <a:grpFill/>
            <a:ln w="254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45454" name="Line 46"/>
            <p:cNvSpPr>
              <a:spLocks noChangeShapeType="1"/>
            </p:cNvSpPr>
            <p:nvPr/>
          </p:nvSpPr>
          <p:spPr bwMode="auto">
            <a:xfrm>
              <a:off x="1318" y="2068"/>
              <a:ext cx="3004" cy="0"/>
            </a:xfrm>
            <a:prstGeom prst="line">
              <a:avLst/>
            </a:prstGeom>
            <a:grpFill/>
            <a:ln w="254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45455" name="Line 47"/>
            <p:cNvSpPr>
              <a:spLocks noChangeShapeType="1"/>
            </p:cNvSpPr>
            <p:nvPr/>
          </p:nvSpPr>
          <p:spPr bwMode="auto">
            <a:xfrm>
              <a:off x="1311" y="1986"/>
              <a:ext cx="3835" cy="0"/>
            </a:xfrm>
            <a:prstGeom prst="line">
              <a:avLst/>
            </a:prstGeom>
            <a:grpFill/>
            <a:ln w="254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45456" name="Line 48"/>
            <p:cNvSpPr>
              <a:spLocks noChangeShapeType="1"/>
            </p:cNvSpPr>
            <p:nvPr/>
          </p:nvSpPr>
          <p:spPr bwMode="auto">
            <a:xfrm>
              <a:off x="2791" y="2249"/>
              <a:ext cx="0" cy="556"/>
            </a:xfrm>
            <a:prstGeom prst="line">
              <a:avLst/>
            </a:prstGeom>
            <a:grpFill/>
            <a:ln w="25400">
              <a:solidFill>
                <a:schemeClr val="tx1"/>
              </a:solidFill>
              <a:round/>
              <a:headEnd/>
              <a:tailEnd type="triangl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45457" name="Line 49"/>
            <p:cNvSpPr>
              <a:spLocks noChangeShapeType="1"/>
            </p:cNvSpPr>
            <p:nvPr/>
          </p:nvSpPr>
          <p:spPr bwMode="auto">
            <a:xfrm>
              <a:off x="3662" y="2152"/>
              <a:ext cx="0" cy="653"/>
            </a:xfrm>
            <a:prstGeom prst="line">
              <a:avLst/>
            </a:prstGeom>
            <a:grpFill/>
            <a:ln w="25400">
              <a:solidFill>
                <a:schemeClr val="tx1"/>
              </a:solidFill>
              <a:round/>
              <a:headEnd/>
              <a:tailEnd type="triangl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45458" name="Line 50"/>
            <p:cNvSpPr>
              <a:spLocks noChangeShapeType="1"/>
            </p:cNvSpPr>
            <p:nvPr/>
          </p:nvSpPr>
          <p:spPr bwMode="auto">
            <a:xfrm>
              <a:off x="4325" y="2076"/>
              <a:ext cx="0" cy="759"/>
            </a:xfrm>
            <a:prstGeom prst="line">
              <a:avLst/>
            </a:prstGeom>
            <a:grpFill/>
            <a:ln w="25400">
              <a:solidFill>
                <a:schemeClr val="tx1"/>
              </a:solidFill>
              <a:round/>
              <a:headEnd/>
              <a:tailEnd type="triangl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45459" name="Line 51"/>
            <p:cNvSpPr>
              <a:spLocks noChangeShapeType="1"/>
            </p:cNvSpPr>
            <p:nvPr/>
          </p:nvSpPr>
          <p:spPr bwMode="auto">
            <a:xfrm>
              <a:off x="5157" y="1979"/>
              <a:ext cx="0" cy="841"/>
            </a:xfrm>
            <a:prstGeom prst="line">
              <a:avLst/>
            </a:prstGeom>
            <a:grpFill/>
            <a:ln w="25400">
              <a:solidFill>
                <a:schemeClr val="tx1"/>
              </a:solidFill>
              <a:round/>
              <a:headEnd/>
              <a:tailEnd type="triangl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45460" name="Rectangle 52"/>
            <p:cNvSpPr>
              <a:spLocks noChangeArrowheads="1"/>
            </p:cNvSpPr>
            <p:nvPr/>
          </p:nvSpPr>
          <p:spPr bwMode="auto">
            <a:xfrm>
              <a:off x="1475" y="2348"/>
              <a:ext cx="849" cy="329"/>
            </a:xfrm>
            <a:prstGeom prst="rect">
              <a:avLst/>
            </a:prstGeom>
            <a:grpFill/>
            <a:ln>
              <a:noFill/>
            </a:ln>
            <a:effectLst/>
            <a:extLs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2407" tIns="45420" rIns="92407" bIns="45420">
              <a:spAutoFit/>
            </a:bodyPr>
            <a:lstStyle/>
            <a:p>
              <a:pPr algn="ctr" defTabSz="911225" eaLnBrk="0" hangingPunct="0">
                <a:defRPr/>
              </a:pPr>
              <a:r>
                <a:rPr lang="en-US" sz="1400" dirty="0">
                  <a:latin typeface="ITCCheltenham BookCond" charset="0"/>
                  <a:cs typeface="+mn-cs"/>
                </a:rPr>
                <a:t>Expressed in Terms Of</a:t>
              </a:r>
            </a:p>
          </p:txBody>
        </p:sp>
        <p:sp>
          <p:nvSpPr>
            <p:cNvPr id="145461" name="Rectangle 53"/>
            <p:cNvSpPr>
              <a:spLocks noChangeArrowheads="1"/>
            </p:cNvSpPr>
            <p:nvPr/>
          </p:nvSpPr>
          <p:spPr bwMode="auto">
            <a:xfrm>
              <a:off x="2420" y="2384"/>
              <a:ext cx="765" cy="329"/>
            </a:xfrm>
            <a:prstGeom prst="rect">
              <a:avLst/>
            </a:prstGeom>
            <a:grpFill/>
            <a:ln>
              <a:noFill/>
            </a:ln>
            <a:effectLst/>
            <a:extLs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2407" tIns="45420" rIns="92407" bIns="45420">
              <a:spAutoFit/>
            </a:bodyPr>
            <a:lstStyle/>
            <a:p>
              <a:pPr algn="ctr" defTabSz="911225" eaLnBrk="0" hangingPunct="0">
                <a:defRPr/>
              </a:pPr>
              <a:r>
                <a:rPr lang="en-US" sz="1400">
                  <a:latin typeface="ITCCheltenham BookCond" charset="0"/>
                  <a:cs typeface="+mn-cs"/>
                </a:rPr>
                <a:t>Structured By</a:t>
              </a:r>
            </a:p>
          </p:txBody>
        </p:sp>
        <p:sp>
          <p:nvSpPr>
            <p:cNvPr id="145462" name="Rectangle 54"/>
            <p:cNvSpPr>
              <a:spLocks noChangeArrowheads="1"/>
            </p:cNvSpPr>
            <p:nvPr/>
          </p:nvSpPr>
          <p:spPr bwMode="auto">
            <a:xfrm>
              <a:off x="3931" y="2158"/>
              <a:ext cx="832" cy="326"/>
            </a:xfrm>
            <a:prstGeom prst="rect">
              <a:avLst/>
            </a:prstGeom>
            <a:grpFill/>
            <a:ln>
              <a:noFill/>
            </a:ln>
            <a:effectLst/>
            <a:extLs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2407" tIns="45420" rIns="92407" bIns="45420">
              <a:spAutoFit/>
            </a:bodyPr>
            <a:lstStyle/>
            <a:p>
              <a:pPr algn="ctr" defTabSz="911225" eaLnBrk="0" hangingPunct="0">
                <a:defRPr/>
              </a:pPr>
              <a:r>
                <a:rPr lang="en-US" sz="1400">
                  <a:latin typeface="ITCCheltenham BookCond" charset="0"/>
                  <a:cs typeface="+mn-cs"/>
                </a:rPr>
                <a:t>Implemented</a:t>
              </a:r>
            </a:p>
            <a:p>
              <a:pPr algn="ctr" defTabSz="911225" eaLnBrk="0" hangingPunct="0">
                <a:defRPr/>
              </a:pPr>
              <a:r>
                <a:rPr lang="en-US" sz="1400">
                  <a:latin typeface="ITCCheltenham BookCond" charset="0"/>
                  <a:cs typeface="+mn-cs"/>
                </a:rPr>
                <a:t> By</a:t>
              </a:r>
            </a:p>
          </p:txBody>
        </p:sp>
        <p:sp>
          <p:nvSpPr>
            <p:cNvPr id="145463" name="Rectangle 55"/>
            <p:cNvSpPr>
              <a:spLocks noChangeArrowheads="1"/>
            </p:cNvSpPr>
            <p:nvPr/>
          </p:nvSpPr>
          <p:spPr bwMode="auto">
            <a:xfrm>
              <a:off x="3211" y="2423"/>
              <a:ext cx="980" cy="192"/>
            </a:xfrm>
            <a:prstGeom prst="rect">
              <a:avLst/>
            </a:prstGeom>
            <a:grpFill/>
            <a:ln>
              <a:noFill/>
            </a:ln>
            <a:effectLst/>
            <a:extLs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2407" tIns="45420" rIns="92407" bIns="45420">
              <a:spAutoFit/>
            </a:bodyPr>
            <a:lstStyle/>
            <a:p>
              <a:pPr defTabSz="911225" eaLnBrk="0" hangingPunct="0">
                <a:defRPr/>
              </a:pPr>
              <a:r>
                <a:rPr lang="en-US" sz="1400">
                  <a:latin typeface="ITCCheltenham BookCond" charset="0"/>
                  <a:cs typeface="+mn-cs"/>
                </a:rPr>
                <a:t>Realized By</a:t>
              </a:r>
            </a:p>
          </p:txBody>
        </p:sp>
        <p:sp>
          <p:nvSpPr>
            <p:cNvPr id="145464" name="Rectangle 56"/>
            <p:cNvSpPr>
              <a:spLocks noChangeArrowheads="1"/>
            </p:cNvSpPr>
            <p:nvPr/>
          </p:nvSpPr>
          <p:spPr bwMode="auto">
            <a:xfrm>
              <a:off x="4880" y="2352"/>
              <a:ext cx="517" cy="326"/>
            </a:xfrm>
            <a:prstGeom prst="rect">
              <a:avLst/>
            </a:prstGeom>
            <a:grpFill/>
            <a:ln>
              <a:noFill/>
            </a:ln>
            <a:effectLst/>
            <a:extLs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2407" tIns="45420" rIns="92407" bIns="45420">
              <a:spAutoFit/>
            </a:bodyPr>
            <a:lstStyle/>
            <a:p>
              <a:pPr algn="ctr" defTabSz="911225" eaLnBrk="0" hangingPunct="0">
                <a:defRPr/>
              </a:pPr>
              <a:r>
                <a:rPr lang="en-US" sz="1400">
                  <a:latin typeface="ITCCheltenham BookCond" charset="0"/>
                  <a:cs typeface="+mn-cs"/>
                </a:rPr>
                <a:t>Verified </a:t>
              </a:r>
            </a:p>
            <a:p>
              <a:pPr algn="ctr" defTabSz="911225" eaLnBrk="0" hangingPunct="0">
                <a:defRPr/>
              </a:pPr>
              <a:r>
                <a:rPr lang="en-US" sz="1400">
                  <a:latin typeface="ITCCheltenham BookCond" charset="0"/>
                  <a:cs typeface="+mn-cs"/>
                </a:rPr>
                <a:t>By</a:t>
              </a:r>
            </a:p>
          </p:txBody>
        </p:sp>
        <p:sp>
          <p:nvSpPr>
            <p:cNvPr id="145465" name="Rectangle 57"/>
            <p:cNvSpPr>
              <a:spLocks noChangeArrowheads="1"/>
            </p:cNvSpPr>
            <p:nvPr/>
          </p:nvSpPr>
          <p:spPr bwMode="auto">
            <a:xfrm>
              <a:off x="2421" y="1181"/>
              <a:ext cx="697" cy="500"/>
            </a:xfrm>
            <a:prstGeom prst="rect">
              <a:avLst/>
            </a:prstGeom>
            <a:grp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89274" tIns="43854" rIns="89274" bIns="43854" anchor="ctr"/>
            <a:lstStyle/>
            <a:p>
              <a:pPr algn="ctr" defTabSz="901700" eaLnBrk="0" hangingPunct="0">
                <a:defRPr/>
              </a:pPr>
              <a:r>
                <a:rPr lang="en-US" sz="1800" b="1">
                  <a:latin typeface="Times" charset="0"/>
                  <a:cs typeface="+mn-cs"/>
                </a:rPr>
                <a:t>System</a:t>
              </a:r>
            </a:p>
            <a:p>
              <a:pPr algn="ctr" defTabSz="901700" eaLnBrk="0" hangingPunct="0">
                <a:defRPr/>
              </a:pPr>
              <a:r>
                <a:rPr lang="en-US" sz="1800" b="1">
                  <a:latin typeface="Times" charset="0"/>
                  <a:cs typeface="+mn-cs"/>
                </a:rPr>
                <a:t>Design</a:t>
              </a:r>
            </a:p>
          </p:txBody>
        </p:sp>
        <p:sp>
          <p:nvSpPr>
            <p:cNvPr id="145466" name="Rectangle 58"/>
            <p:cNvSpPr>
              <a:spLocks noChangeArrowheads="1"/>
            </p:cNvSpPr>
            <p:nvPr/>
          </p:nvSpPr>
          <p:spPr bwMode="auto">
            <a:xfrm>
              <a:off x="3218" y="1181"/>
              <a:ext cx="698" cy="500"/>
            </a:xfrm>
            <a:prstGeom prst="rect">
              <a:avLst/>
            </a:prstGeom>
            <a:grp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89274" tIns="43854" rIns="89274" bIns="43854" anchor="ctr"/>
            <a:lstStyle/>
            <a:p>
              <a:pPr algn="ctr" defTabSz="901700" eaLnBrk="0" hangingPunct="0">
                <a:defRPr/>
              </a:pPr>
              <a:r>
                <a:rPr lang="en-US" sz="1800" b="1">
                  <a:latin typeface="Times" charset="0"/>
                  <a:cs typeface="+mn-cs"/>
                </a:rPr>
                <a:t>Object</a:t>
              </a:r>
            </a:p>
            <a:p>
              <a:pPr algn="ctr" defTabSz="901700" eaLnBrk="0" hangingPunct="0">
                <a:defRPr/>
              </a:pPr>
              <a:r>
                <a:rPr lang="en-US" sz="1800" b="1">
                  <a:latin typeface="Times" charset="0"/>
                  <a:cs typeface="+mn-cs"/>
                </a:rPr>
                <a:t>Design</a:t>
              </a:r>
            </a:p>
          </p:txBody>
        </p:sp>
        <p:sp>
          <p:nvSpPr>
            <p:cNvPr id="145467" name="Rectangle 59"/>
            <p:cNvSpPr>
              <a:spLocks noChangeArrowheads="1"/>
            </p:cNvSpPr>
            <p:nvPr/>
          </p:nvSpPr>
          <p:spPr bwMode="auto">
            <a:xfrm>
              <a:off x="4036" y="1181"/>
              <a:ext cx="698" cy="500"/>
            </a:xfrm>
            <a:prstGeom prst="rect">
              <a:avLst/>
            </a:prstGeom>
            <a:grp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89274" tIns="43854" rIns="89274" bIns="43854" anchor="ctr"/>
            <a:lstStyle/>
            <a:p>
              <a:pPr algn="ctr" defTabSz="901700" eaLnBrk="0" hangingPunct="0">
                <a:defRPr/>
              </a:pPr>
              <a:r>
                <a:rPr lang="en-US" sz="1800" b="1">
                  <a:latin typeface="Times" charset="0"/>
                  <a:cs typeface="+mn-cs"/>
                </a:rPr>
                <a:t>Implemen-</a:t>
              </a:r>
            </a:p>
            <a:p>
              <a:pPr algn="ctr" defTabSz="901700" eaLnBrk="0" hangingPunct="0">
                <a:defRPr/>
              </a:pPr>
              <a:r>
                <a:rPr lang="en-US" sz="1800" b="1">
                  <a:latin typeface="Times" charset="0"/>
                  <a:cs typeface="+mn-cs"/>
                </a:rPr>
                <a:t>tation</a:t>
              </a:r>
            </a:p>
          </p:txBody>
        </p:sp>
        <p:sp>
          <p:nvSpPr>
            <p:cNvPr id="145468" name="Rectangle 60"/>
            <p:cNvSpPr>
              <a:spLocks noChangeArrowheads="1"/>
            </p:cNvSpPr>
            <p:nvPr/>
          </p:nvSpPr>
          <p:spPr bwMode="auto">
            <a:xfrm>
              <a:off x="4834" y="1181"/>
              <a:ext cx="697" cy="500"/>
            </a:xfrm>
            <a:prstGeom prst="rect">
              <a:avLst/>
            </a:prstGeom>
            <a:grp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89274" tIns="43854" rIns="89274" bIns="43854" anchor="ctr"/>
            <a:lstStyle/>
            <a:p>
              <a:pPr algn="ctr" defTabSz="901700" eaLnBrk="0" hangingPunct="0">
                <a:defRPr/>
              </a:pPr>
              <a:r>
                <a:rPr lang="en-US" sz="1800" b="1">
                  <a:latin typeface="Times" charset="0"/>
                  <a:cs typeface="+mn-cs"/>
                </a:rPr>
                <a:t>Testing</a:t>
              </a:r>
            </a:p>
          </p:txBody>
        </p:sp>
        <p:sp>
          <p:nvSpPr>
            <p:cNvPr id="145469" name="Line 61"/>
            <p:cNvSpPr>
              <a:spLocks noChangeShapeType="1"/>
            </p:cNvSpPr>
            <p:nvPr/>
          </p:nvSpPr>
          <p:spPr bwMode="auto">
            <a:xfrm>
              <a:off x="3981" y="1069"/>
              <a:ext cx="0" cy="2823"/>
            </a:xfrm>
            <a:prstGeom prst="line">
              <a:avLst/>
            </a:prstGeom>
            <a:grpFill/>
            <a:ln w="38100" cmpd="dbl">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45470" name="Line 62"/>
            <p:cNvSpPr>
              <a:spLocks noChangeShapeType="1"/>
            </p:cNvSpPr>
            <p:nvPr/>
          </p:nvSpPr>
          <p:spPr bwMode="auto">
            <a:xfrm>
              <a:off x="1334" y="2300"/>
              <a:ext cx="603" cy="0"/>
            </a:xfrm>
            <a:prstGeom prst="line">
              <a:avLst/>
            </a:prstGeom>
            <a:grpFill/>
            <a:ln w="254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45471" name="Line 63"/>
            <p:cNvSpPr>
              <a:spLocks noChangeShapeType="1"/>
            </p:cNvSpPr>
            <p:nvPr/>
          </p:nvSpPr>
          <p:spPr bwMode="auto">
            <a:xfrm>
              <a:off x="1905" y="3021"/>
              <a:ext cx="191" cy="0"/>
            </a:xfrm>
            <a:prstGeom prst="line">
              <a:avLst/>
            </a:prstGeom>
            <a:grp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45472" name="Line 64"/>
            <p:cNvSpPr>
              <a:spLocks noChangeShapeType="1"/>
            </p:cNvSpPr>
            <p:nvPr/>
          </p:nvSpPr>
          <p:spPr bwMode="auto">
            <a:xfrm>
              <a:off x="2100" y="3032"/>
              <a:ext cx="0" cy="55"/>
            </a:xfrm>
            <a:prstGeom prst="line">
              <a:avLst/>
            </a:prstGeom>
            <a:grp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45473" name="Line 65"/>
            <p:cNvSpPr>
              <a:spLocks noChangeShapeType="1"/>
            </p:cNvSpPr>
            <p:nvPr/>
          </p:nvSpPr>
          <p:spPr bwMode="auto">
            <a:xfrm>
              <a:off x="1894" y="3025"/>
              <a:ext cx="0" cy="41"/>
            </a:xfrm>
            <a:prstGeom prst="line">
              <a:avLst/>
            </a:prstGeom>
            <a:grp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45474" name="Line 66"/>
            <p:cNvSpPr>
              <a:spLocks noChangeShapeType="1"/>
            </p:cNvSpPr>
            <p:nvPr/>
          </p:nvSpPr>
          <p:spPr bwMode="auto">
            <a:xfrm>
              <a:off x="1993" y="2975"/>
              <a:ext cx="0" cy="42"/>
            </a:xfrm>
            <a:prstGeom prst="line">
              <a:avLst/>
            </a:prstGeom>
            <a:grp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45475" name="Rectangle 67" descr="Light horizontal"/>
            <p:cNvSpPr>
              <a:spLocks noChangeArrowheads="1"/>
            </p:cNvSpPr>
            <p:nvPr/>
          </p:nvSpPr>
          <p:spPr bwMode="auto">
            <a:xfrm>
              <a:off x="4989" y="3013"/>
              <a:ext cx="87" cy="90"/>
            </a:xfrm>
            <a:prstGeom prst="rect">
              <a:avLst/>
            </a:prstGeom>
            <a:grp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nvGrpSpPr>
            <p:cNvPr id="100419" name="Group 68"/>
            <p:cNvGrpSpPr>
              <a:grpSpLocks/>
            </p:cNvGrpSpPr>
            <p:nvPr/>
          </p:nvGrpSpPr>
          <p:grpSpPr bwMode="auto">
            <a:xfrm>
              <a:off x="4850" y="3268"/>
              <a:ext cx="463" cy="184"/>
              <a:chOff x="4933" y="3310"/>
              <a:chExt cx="469" cy="187"/>
            </a:xfrm>
            <a:grpFill/>
          </p:grpSpPr>
          <p:sp>
            <p:nvSpPr>
              <p:cNvPr id="145477" name="Rectangle 69"/>
              <p:cNvSpPr>
                <a:spLocks noChangeArrowheads="1"/>
              </p:cNvSpPr>
              <p:nvPr/>
            </p:nvSpPr>
            <p:spPr bwMode="auto">
              <a:xfrm>
                <a:off x="4943" y="3323"/>
                <a:ext cx="404" cy="174"/>
              </a:xfrm>
              <a:prstGeom prst="rect">
                <a:avLst/>
              </a:prstGeom>
              <a:grpFill/>
              <a:ln>
                <a:noFill/>
              </a:ln>
              <a:effectLst/>
              <a:extLs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2407" tIns="45420" rIns="92407" bIns="45420">
                <a:spAutoFit/>
              </a:bodyPr>
              <a:lstStyle/>
              <a:p>
                <a:pPr>
                  <a:defRPr/>
                </a:pPr>
                <a:endParaRPr lang="en-US">
                  <a:cs typeface="+mn-cs"/>
                </a:endParaRPr>
              </a:p>
            </p:txBody>
          </p:sp>
          <p:sp>
            <p:nvSpPr>
              <p:cNvPr id="145478" name="Rectangle 70"/>
              <p:cNvSpPr>
                <a:spLocks noChangeArrowheads="1"/>
              </p:cNvSpPr>
              <p:nvPr/>
            </p:nvSpPr>
            <p:spPr bwMode="auto">
              <a:xfrm>
                <a:off x="4933" y="3310"/>
                <a:ext cx="469" cy="176"/>
              </a:xfrm>
              <a:prstGeom prst="rect">
                <a:avLst/>
              </a:prstGeom>
              <a:grpFill/>
              <a:ln>
                <a:noFill/>
              </a:ln>
              <a:effectLst/>
              <a:extLs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2407" tIns="45420" rIns="92407" bIns="45420">
                <a:spAutoFit/>
              </a:bodyPr>
              <a:lstStyle/>
              <a:p>
                <a:pPr defTabSz="911225" eaLnBrk="0" hangingPunct="0">
                  <a:defRPr/>
                </a:pPr>
                <a:r>
                  <a:rPr lang="en-US" sz="1200" b="1">
                    <a:latin typeface="Helvetica" charset="0"/>
                    <a:cs typeface="+mn-cs"/>
                  </a:rPr>
                  <a:t>class....</a:t>
                </a:r>
              </a:p>
            </p:txBody>
          </p:sp>
        </p:grpSp>
        <p:sp>
          <p:nvSpPr>
            <p:cNvPr id="145479" name="Rectangle 71"/>
            <p:cNvSpPr>
              <a:spLocks noChangeArrowheads="1"/>
            </p:cNvSpPr>
            <p:nvPr/>
          </p:nvSpPr>
          <p:spPr bwMode="auto">
            <a:xfrm>
              <a:off x="5204" y="3256"/>
              <a:ext cx="228" cy="212"/>
            </a:xfrm>
            <a:prstGeom prst="rect">
              <a:avLst/>
            </a:prstGeom>
            <a:grpFill/>
            <a:ln>
              <a:noFill/>
            </a:ln>
            <a:effectLst/>
            <a:extLs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2407" tIns="45420" rIns="92407" bIns="45420">
              <a:spAutoFit/>
            </a:bodyPr>
            <a:lstStyle/>
            <a:p>
              <a:pPr defTabSz="911225" eaLnBrk="0" hangingPunct="0">
                <a:defRPr/>
              </a:pPr>
              <a:r>
                <a:rPr lang="en-US" sz="1600" b="1">
                  <a:latin typeface="Book Antiqua" charset="0"/>
                  <a:cs typeface="+mn-cs"/>
                </a:rPr>
                <a:t>? </a:t>
              </a:r>
            </a:p>
          </p:txBody>
        </p:sp>
        <p:sp>
          <p:nvSpPr>
            <p:cNvPr id="145480" name="Rectangle 72"/>
            <p:cNvSpPr>
              <a:spLocks noChangeArrowheads="1"/>
            </p:cNvSpPr>
            <p:nvPr/>
          </p:nvSpPr>
          <p:spPr bwMode="auto">
            <a:xfrm>
              <a:off x="587" y="1950"/>
              <a:ext cx="727" cy="352"/>
            </a:xfrm>
            <a:prstGeom prst="rect">
              <a:avLst/>
            </a:prstGeom>
            <a:grp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45481" name="Oval 73"/>
            <p:cNvSpPr>
              <a:spLocks noChangeArrowheads="1"/>
            </p:cNvSpPr>
            <p:nvPr/>
          </p:nvSpPr>
          <p:spPr bwMode="auto">
            <a:xfrm>
              <a:off x="681" y="2033"/>
              <a:ext cx="209" cy="78"/>
            </a:xfrm>
            <a:prstGeom prst="ellipse">
              <a:avLst/>
            </a:prstGeom>
            <a:grp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45482" name="Oval 74"/>
            <p:cNvSpPr>
              <a:spLocks noChangeArrowheads="1"/>
            </p:cNvSpPr>
            <p:nvPr/>
          </p:nvSpPr>
          <p:spPr bwMode="auto">
            <a:xfrm>
              <a:off x="1025" y="2209"/>
              <a:ext cx="183" cy="67"/>
            </a:xfrm>
            <a:prstGeom prst="ellipse">
              <a:avLst/>
            </a:prstGeom>
            <a:grp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45483" name="Rectangle 75"/>
            <p:cNvSpPr>
              <a:spLocks noChangeArrowheads="1"/>
            </p:cNvSpPr>
            <p:nvPr/>
          </p:nvSpPr>
          <p:spPr bwMode="auto">
            <a:xfrm>
              <a:off x="368" y="1181"/>
              <a:ext cx="1002" cy="500"/>
            </a:xfrm>
            <a:prstGeom prst="rect">
              <a:avLst/>
            </a:prstGeom>
            <a:grp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89274" tIns="43854" rIns="89274" bIns="43854" anchor="ctr"/>
            <a:lstStyle/>
            <a:p>
              <a:pPr algn="ctr" defTabSz="901700" eaLnBrk="0" hangingPunct="0">
                <a:defRPr/>
              </a:pPr>
              <a:r>
                <a:rPr lang="en-US" sz="1800" b="1">
                  <a:latin typeface="Times" charset="0"/>
                  <a:cs typeface="+mn-cs"/>
                </a:rPr>
                <a:t>Requirements</a:t>
              </a:r>
            </a:p>
            <a:p>
              <a:pPr algn="ctr" defTabSz="901700" eaLnBrk="0" hangingPunct="0">
                <a:defRPr/>
              </a:pPr>
              <a:r>
                <a:rPr lang="en-US" sz="1800" b="1">
                  <a:latin typeface="Times" charset="0"/>
                  <a:cs typeface="+mn-cs"/>
                </a:rPr>
                <a:t>Elicitation</a:t>
              </a:r>
            </a:p>
          </p:txBody>
        </p:sp>
        <p:sp>
          <p:nvSpPr>
            <p:cNvPr id="145484" name="Line 76"/>
            <p:cNvSpPr>
              <a:spLocks noChangeShapeType="1"/>
            </p:cNvSpPr>
            <p:nvPr/>
          </p:nvSpPr>
          <p:spPr bwMode="auto">
            <a:xfrm>
              <a:off x="1413" y="1053"/>
              <a:ext cx="0" cy="2816"/>
            </a:xfrm>
            <a:prstGeom prst="line">
              <a:avLst/>
            </a:prstGeom>
            <a:grpFill/>
            <a:ln w="38100" cmpd="dbl">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45485" name="Rectangle 77"/>
            <p:cNvSpPr>
              <a:spLocks noChangeArrowheads="1"/>
            </p:cNvSpPr>
            <p:nvPr/>
          </p:nvSpPr>
          <p:spPr bwMode="auto">
            <a:xfrm>
              <a:off x="459" y="3410"/>
              <a:ext cx="888" cy="366"/>
            </a:xfrm>
            <a:prstGeom prst="rect">
              <a:avLst/>
            </a:prstGeom>
            <a:grpFill/>
            <a:ln>
              <a:noFill/>
            </a:ln>
            <a:effectLst/>
            <a:extLs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2407" tIns="45420" rIns="92407" bIns="45420">
              <a:spAutoFit/>
            </a:bodyPr>
            <a:lstStyle/>
            <a:p>
              <a:pPr algn="ctr" defTabSz="911225" eaLnBrk="0" hangingPunct="0">
                <a:defRPr/>
              </a:pPr>
              <a:r>
                <a:rPr lang="en-US" sz="1600" b="1" u="sng">
                  <a:latin typeface="Book Antiqua" charset="0"/>
                  <a:cs typeface="+mn-cs"/>
                </a:rPr>
                <a:t>Use Case</a:t>
              </a:r>
            </a:p>
            <a:p>
              <a:pPr algn="ctr" defTabSz="911225" eaLnBrk="0" hangingPunct="0">
                <a:defRPr/>
              </a:pPr>
              <a:r>
                <a:rPr lang="en-US" sz="1600" b="1" u="sng">
                  <a:latin typeface="Book Antiqua" charset="0"/>
                  <a:cs typeface="+mn-cs"/>
                </a:rPr>
                <a:t>Model</a:t>
              </a:r>
            </a:p>
          </p:txBody>
        </p:sp>
        <p:grpSp>
          <p:nvGrpSpPr>
            <p:cNvPr id="100427" name="Group 78"/>
            <p:cNvGrpSpPr>
              <a:grpSpLocks/>
            </p:cNvGrpSpPr>
            <p:nvPr/>
          </p:nvGrpSpPr>
          <p:grpSpPr bwMode="auto">
            <a:xfrm>
              <a:off x="1067" y="1994"/>
              <a:ext cx="90" cy="137"/>
              <a:chOff x="1097" y="2020"/>
              <a:chExt cx="91" cy="139"/>
            </a:xfrm>
            <a:grpFill/>
          </p:grpSpPr>
          <p:sp>
            <p:nvSpPr>
              <p:cNvPr id="145487" name="Oval 79"/>
              <p:cNvSpPr>
                <a:spLocks noChangeArrowheads="1"/>
              </p:cNvSpPr>
              <p:nvPr/>
            </p:nvSpPr>
            <p:spPr bwMode="auto">
              <a:xfrm>
                <a:off x="1122" y="2020"/>
                <a:ext cx="27" cy="37"/>
              </a:xfrm>
              <a:prstGeom prst="ellipse">
                <a:avLst/>
              </a:prstGeom>
              <a:grp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45488" name="Line 80"/>
              <p:cNvSpPr>
                <a:spLocks noChangeShapeType="1"/>
              </p:cNvSpPr>
              <p:nvPr/>
            </p:nvSpPr>
            <p:spPr bwMode="auto">
              <a:xfrm>
                <a:off x="1097" y="2090"/>
                <a:ext cx="91" cy="0"/>
              </a:xfrm>
              <a:prstGeom prst="line">
                <a:avLst/>
              </a:prstGeom>
              <a:grp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45489" name="Line 81"/>
              <p:cNvSpPr>
                <a:spLocks noChangeShapeType="1"/>
              </p:cNvSpPr>
              <p:nvPr/>
            </p:nvSpPr>
            <p:spPr bwMode="auto">
              <a:xfrm>
                <a:off x="1139" y="2070"/>
                <a:ext cx="0" cy="54"/>
              </a:xfrm>
              <a:prstGeom prst="line">
                <a:avLst/>
              </a:prstGeom>
              <a:grp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45490" name="Line 82"/>
              <p:cNvSpPr>
                <a:spLocks noChangeShapeType="1"/>
              </p:cNvSpPr>
              <p:nvPr/>
            </p:nvSpPr>
            <p:spPr bwMode="auto">
              <a:xfrm flipH="1">
                <a:off x="1099" y="2126"/>
                <a:ext cx="37" cy="31"/>
              </a:xfrm>
              <a:prstGeom prst="line">
                <a:avLst/>
              </a:prstGeom>
              <a:grp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45491" name="Line 83"/>
              <p:cNvSpPr>
                <a:spLocks noChangeShapeType="1"/>
              </p:cNvSpPr>
              <p:nvPr/>
            </p:nvSpPr>
            <p:spPr bwMode="auto">
              <a:xfrm>
                <a:off x="1142" y="2125"/>
                <a:ext cx="26" cy="34"/>
              </a:xfrm>
              <a:prstGeom prst="line">
                <a:avLst/>
              </a:prstGeom>
              <a:grp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sp>
          <p:nvSpPr>
            <p:cNvPr id="145492" name="Line 84"/>
            <p:cNvSpPr>
              <a:spLocks noChangeShapeType="1"/>
            </p:cNvSpPr>
            <p:nvPr/>
          </p:nvSpPr>
          <p:spPr bwMode="auto">
            <a:xfrm flipH="1" flipV="1">
              <a:off x="900" y="2072"/>
              <a:ext cx="157" cy="7"/>
            </a:xfrm>
            <a:prstGeom prst="line">
              <a:avLst/>
            </a:prstGeom>
            <a:grp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45493" name="Line 85"/>
            <p:cNvSpPr>
              <a:spLocks noChangeShapeType="1"/>
            </p:cNvSpPr>
            <p:nvPr/>
          </p:nvSpPr>
          <p:spPr bwMode="auto">
            <a:xfrm>
              <a:off x="1113" y="2154"/>
              <a:ext cx="7" cy="41"/>
            </a:xfrm>
            <a:prstGeom prst="line">
              <a:avLst/>
            </a:prstGeom>
            <a:grp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nvGrpSpPr>
            <p:cNvPr id="100430" name="Group 86"/>
            <p:cNvGrpSpPr>
              <a:grpSpLocks/>
            </p:cNvGrpSpPr>
            <p:nvPr/>
          </p:nvGrpSpPr>
          <p:grpSpPr bwMode="auto">
            <a:xfrm>
              <a:off x="890" y="2151"/>
              <a:ext cx="91" cy="135"/>
              <a:chOff x="918" y="2179"/>
              <a:chExt cx="92" cy="137"/>
            </a:xfrm>
            <a:grpFill/>
          </p:grpSpPr>
          <p:sp>
            <p:nvSpPr>
              <p:cNvPr id="145495" name="Oval 87"/>
              <p:cNvSpPr>
                <a:spLocks noChangeArrowheads="1"/>
              </p:cNvSpPr>
              <p:nvPr/>
            </p:nvSpPr>
            <p:spPr bwMode="auto">
              <a:xfrm>
                <a:off x="943" y="2179"/>
                <a:ext cx="27" cy="35"/>
              </a:xfrm>
              <a:prstGeom prst="ellipse">
                <a:avLst/>
              </a:prstGeom>
              <a:grp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45496" name="Line 88"/>
              <p:cNvSpPr>
                <a:spLocks noChangeShapeType="1"/>
              </p:cNvSpPr>
              <p:nvPr/>
            </p:nvSpPr>
            <p:spPr bwMode="auto">
              <a:xfrm>
                <a:off x="918" y="2247"/>
                <a:ext cx="92" cy="0"/>
              </a:xfrm>
              <a:prstGeom prst="line">
                <a:avLst/>
              </a:prstGeom>
              <a:grp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45497" name="Line 89"/>
              <p:cNvSpPr>
                <a:spLocks noChangeShapeType="1"/>
              </p:cNvSpPr>
              <p:nvPr/>
            </p:nvSpPr>
            <p:spPr bwMode="auto">
              <a:xfrm>
                <a:off x="960" y="2227"/>
                <a:ext cx="0" cy="54"/>
              </a:xfrm>
              <a:prstGeom prst="line">
                <a:avLst/>
              </a:prstGeom>
              <a:grp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45498" name="Line 90"/>
              <p:cNvSpPr>
                <a:spLocks noChangeShapeType="1"/>
              </p:cNvSpPr>
              <p:nvPr/>
            </p:nvSpPr>
            <p:spPr bwMode="auto">
              <a:xfrm flipH="1">
                <a:off x="921" y="2283"/>
                <a:ext cx="36" cy="31"/>
              </a:xfrm>
              <a:prstGeom prst="line">
                <a:avLst/>
              </a:prstGeom>
              <a:grp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45499" name="Line 91"/>
              <p:cNvSpPr>
                <a:spLocks noChangeShapeType="1"/>
              </p:cNvSpPr>
              <p:nvPr/>
            </p:nvSpPr>
            <p:spPr bwMode="auto">
              <a:xfrm>
                <a:off x="965" y="2281"/>
                <a:ext cx="32" cy="35"/>
              </a:xfrm>
              <a:prstGeom prst="line">
                <a:avLst/>
              </a:prstGeom>
              <a:grp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sp>
          <p:nvSpPr>
            <p:cNvPr id="145500" name="Line 92"/>
            <p:cNvSpPr>
              <a:spLocks noChangeShapeType="1"/>
            </p:cNvSpPr>
            <p:nvPr/>
          </p:nvSpPr>
          <p:spPr bwMode="auto">
            <a:xfrm flipH="1" flipV="1">
              <a:off x="796" y="2128"/>
              <a:ext cx="85" cy="121"/>
            </a:xfrm>
            <a:prstGeom prst="line">
              <a:avLst/>
            </a:prstGeom>
            <a:grp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45501" name="Rectangle 93"/>
            <p:cNvSpPr>
              <a:spLocks noChangeArrowheads="1"/>
            </p:cNvSpPr>
            <p:nvPr/>
          </p:nvSpPr>
          <p:spPr bwMode="auto">
            <a:xfrm>
              <a:off x="1433" y="1181"/>
              <a:ext cx="923" cy="501"/>
            </a:xfrm>
            <a:prstGeom prst="rect">
              <a:avLst/>
            </a:prstGeom>
            <a:grp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89274" tIns="43854" rIns="89274" bIns="43854" anchor="ctr"/>
            <a:lstStyle/>
            <a:p>
              <a:pPr algn="ctr" defTabSz="901700" eaLnBrk="0" hangingPunct="0">
                <a:defRPr/>
              </a:pPr>
              <a:r>
                <a:rPr lang="en-US" sz="1800" b="1">
                  <a:latin typeface="Times" charset="0"/>
                  <a:cs typeface="+mn-cs"/>
                </a:rPr>
                <a:t>Requirements</a:t>
              </a:r>
            </a:p>
            <a:p>
              <a:pPr algn="ctr" defTabSz="901700" eaLnBrk="0" hangingPunct="0">
                <a:defRPr/>
              </a:pPr>
              <a:r>
                <a:rPr lang="en-US" sz="1800" b="1">
                  <a:latin typeface="Times" charset="0"/>
                  <a:cs typeface="+mn-cs"/>
                </a:rPr>
                <a:t>Analysis</a:t>
              </a:r>
            </a:p>
          </p:txBody>
        </p:sp>
      </p:grpSp>
      <p:sp>
        <p:nvSpPr>
          <p:cNvPr id="97" name="Rectangle 96"/>
          <p:cNvSpPr/>
          <p:nvPr/>
        </p:nvSpPr>
        <p:spPr bwMode="auto">
          <a:xfrm>
            <a:off x="3657600" y="1066800"/>
            <a:ext cx="2590800" cy="4953000"/>
          </a:xfrm>
          <a:prstGeom prst="rect">
            <a:avLst/>
          </a:prstGeom>
          <a:solidFill>
            <a:srgbClr val="FF0000">
              <a:alpha val="50000"/>
            </a:srgbClr>
          </a:solidFill>
          <a:ln w="12700" cap="flat" cmpd="sng" algn="ctr">
            <a:noFill/>
            <a:prstDash val="solid"/>
            <a:round/>
            <a:headEnd type="none" w="sm" len="sm"/>
            <a:tailEnd type="none" w="sm" len="sm"/>
          </a:ln>
          <a:effectLst/>
          <a:extLst/>
        </p:spPr>
        <p:txBody>
          <a:bodyPr/>
          <a:lstStyle/>
          <a:p>
            <a:pPr>
              <a:defRPr/>
            </a:pPr>
            <a:r>
              <a:rPr lang="en-US" sz="1400" b="1" dirty="0">
                <a:solidFill>
                  <a:schemeClr val="accent2"/>
                </a:solidFill>
                <a:latin typeface="+mn-lt"/>
              </a:rPr>
              <a:t>SYSC-4120</a:t>
            </a:r>
          </a:p>
        </p:txBody>
      </p:sp>
      <p:sp>
        <p:nvSpPr>
          <p:cNvPr id="98" name="Rectangle 97"/>
          <p:cNvSpPr/>
          <p:nvPr/>
        </p:nvSpPr>
        <p:spPr bwMode="auto">
          <a:xfrm>
            <a:off x="7467600" y="1066800"/>
            <a:ext cx="1295400" cy="4953000"/>
          </a:xfrm>
          <a:prstGeom prst="rect">
            <a:avLst/>
          </a:prstGeom>
          <a:solidFill>
            <a:srgbClr val="0000FF">
              <a:alpha val="50000"/>
            </a:srgbClr>
          </a:solidFill>
          <a:ln w="12700" cap="flat" cmpd="sng" algn="ctr">
            <a:noFill/>
            <a:prstDash val="solid"/>
            <a:round/>
            <a:headEnd type="none" w="sm" len="sm"/>
            <a:tailEnd type="none" w="sm" len="sm"/>
          </a:ln>
          <a:effectLst/>
          <a:extLst/>
        </p:spPr>
        <p:txBody>
          <a:bodyPr/>
          <a:lstStyle/>
          <a:p>
            <a:pPr>
              <a:defRPr/>
            </a:pPr>
            <a:r>
              <a:rPr lang="en-US" sz="1400" b="1" dirty="0">
                <a:solidFill>
                  <a:schemeClr val="accent2"/>
                </a:solidFill>
                <a:latin typeface="+mn-lt"/>
              </a:rPr>
              <a:t>SYSC-1005…</a:t>
            </a:r>
          </a:p>
        </p:txBody>
      </p:sp>
      <p:sp>
        <p:nvSpPr>
          <p:cNvPr id="99" name="Rectangle 98"/>
          <p:cNvSpPr/>
          <p:nvPr/>
        </p:nvSpPr>
        <p:spPr bwMode="auto">
          <a:xfrm>
            <a:off x="6248400" y="1066800"/>
            <a:ext cx="1219200" cy="4953000"/>
          </a:xfrm>
          <a:prstGeom prst="rect">
            <a:avLst/>
          </a:prstGeom>
          <a:solidFill>
            <a:srgbClr val="FF0000">
              <a:alpha val="50000"/>
            </a:srgbClr>
          </a:solidFill>
          <a:ln w="12700" cap="flat" cmpd="sng" algn="ctr">
            <a:noFill/>
            <a:prstDash val="solid"/>
            <a:round/>
            <a:headEnd type="none" w="sm" len="sm"/>
            <a:tailEnd type="none" w="sm" len="sm"/>
          </a:ln>
          <a:effectLst/>
          <a:extLst/>
        </p:spPr>
        <p:txBody>
          <a:bodyPr/>
          <a:lstStyle/>
          <a:p>
            <a:pPr>
              <a:defRPr/>
            </a:pPr>
            <a:r>
              <a:rPr lang="en-US" sz="1400" b="1" dirty="0">
                <a:solidFill>
                  <a:schemeClr val="accent2"/>
                </a:solidFill>
                <a:latin typeface="+mn-lt"/>
              </a:rPr>
              <a:t>SYSC-4101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par>
                          <p:cTn id="8" fill="hold" nodeType="afterGroup">
                            <p:stCondLst>
                              <p:cond delay="500"/>
                            </p:stCondLst>
                            <p:childTnLst>
                              <p:par>
                                <p:cTn id="9" presetID="9" presetClass="entr" presetSubtype="0" fill="hold" grpId="0" nodeType="afterEffect">
                                  <p:stCondLst>
                                    <p:cond delay="2000"/>
                                  </p:stCondLst>
                                  <p:childTnLst>
                                    <p:set>
                                      <p:cBhvr>
                                        <p:cTn id="10" dur="1" fill="hold">
                                          <p:stCondLst>
                                            <p:cond delay="0"/>
                                          </p:stCondLst>
                                        </p:cTn>
                                        <p:tgtEl>
                                          <p:spTgt spid="97"/>
                                        </p:tgtEl>
                                        <p:attrNameLst>
                                          <p:attrName>style.visibility</p:attrName>
                                        </p:attrNameLst>
                                      </p:cBhvr>
                                      <p:to>
                                        <p:strVal val="visible"/>
                                      </p:to>
                                    </p:set>
                                    <p:animEffect transition="in" filter="dissolve">
                                      <p:cBhvr>
                                        <p:cTn id="11" dur="500"/>
                                        <p:tgtEl>
                                          <p:spTgt spid="97"/>
                                        </p:tgtEl>
                                      </p:cBhvr>
                                    </p:animEffect>
                                  </p:childTnLst>
                                </p:cTn>
                              </p:par>
                            </p:childTnLst>
                          </p:cTn>
                        </p:par>
                        <p:par>
                          <p:cTn id="12" fill="hold" nodeType="afterGroup">
                            <p:stCondLst>
                              <p:cond delay="3000"/>
                            </p:stCondLst>
                            <p:childTnLst>
                              <p:par>
                                <p:cTn id="13" presetID="9" presetClass="entr" presetSubtype="0" fill="hold" grpId="0" nodeType="afterEffect">
                                  <p:stCondLst>
                                    <p:cond delay="2000"/>
                                  </p:stCondLst>
                                  <p:childTnLst>
                                    <p:set>
                                      <p:cBhvr>
                                        <p:cTn id="14" dur="1" fill="hold">
                                          <p:stCondLst>
                                            <p:cond delay="0"/>
                                          </p:stCondLst>
                                        </p:cTn>
                                        <p:tgtEl>
                                          <p:spTgt spid="98"/>
                                        </p:tgtEl>
                                        <p:attrNameLst>
                                          <p:attrName>style.visibility</p:attrName>
                                        </p:attrNameLst>
                                      </p:cBhvr>
                                      <p:to>
                                        <p:strVal val="visible"/>
                                      </p:to>
                                    </p:set>
                                    <p:animEffect transition="in" filter="dissolve">
                                      <p:cBhvr>
                                        <p:cTn id="15" dur="500"/>
                                        <p:tgtEl>
                                          <p:spTgt spid="98"/>
                                        </p:tgtEl>
                                      </p:cBhvr>
                                    </p:animEffect>
                                  </p:childTnLst>
                                </p:cTn>
                              </p:par>
                            </p:childTnLst>
                          </p:cTn>
                        </p:par>
                        <p:par>
                          <p:cTn id="16" fill="hold" nodeType="afterGroup">
                            <p:stCondLst>
                              <p:cond delay="5500"/>
                            </p:stCondLst>
                            <p:childTnLst>
                              <p:par>
                                <p:cTn id="17" presetID="9" presetClass="entr" presetSubtype="0" fill="hold" grpId="0" nodeType="afterEffect">
                                  <p:stCondLst>
                                    <p:cond delay="2000"/>
                                  </p:stCondLst>
                                  <p:childTnLst>
                                    <p:set>
                                      <p:cBhvr>
                                        <p:cTn id="18" dur="1" fill="hold">
                                          <p:stCondLst>
                                            <p:cond delay="0"/>
                                          </p:stCondLst>
                                        </p:cTn>
                                        <p:tgtEl>
                                          <p:spTgt spid="99"/>
                                        </p:tgtEl>
                                        <p:attrNameLst>
                                          <p:attrName>style.visibility</p:attrName>
                                        </p:attrNameLst>
                                      </p:cBhvr>
                                      <p:to>
                                        <p:strVal val="visible"/>
                                      </p:to>
                                    </p:set>
                                    <p:animEffect transition="in" filter="dissolve">
                                      <p:cBhvr>
                                        <p:cTn id="19" dur="500"/>
                                        <p:tgtEl>
                                          <p:spTgt spid="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7" grpId="0" animBg="1"/>
      <p:bldP spid="98" grpId="0" animBg="1"/>
      <p:bldP spid="99"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SYSC-3120 — Software Requirements Engineering</a:t>
            </a:r>
          </a:p>
        </p:txBody>
      </p:sp>
      <p:sp>
        <p:nvSpPr>
          <p:cNvPr id="5" name="Slide Number Placeholder 4"/>
          <p:cNvSpPr>
            <a:spLocks noGrp="1"/>
          </p:cNvSpPr>
          <p:nvPr>
            <p:ph type="sldNum" sz="quarter" idx="11"/>
          </p:nvPr>
        </p:nvSpPr>
        <p:spPr/>
        <p:txBody>
          <a:bodyPr/>
          <a:lstStyle/>
          <a:p>
            <a:pPr>
              <a:defRPr/>
            </a:pPr>
            <a:fld id="{BD3DAACE-9C48-4448-BF78-ACE62F297536}" type="slidenum">
              <a:rPr lang="en-US"/>
              <a:pPr>
                <a:defRPr/>
              </a:pPr>
              <a:t>43</a:t>
            </a:fld>
            <a:endParaRPr lang="en-US"/>
          </a:p>
        </p:txBody>
      </p:sp>
      <p:sp>
        <p:nvSpPr>
          <p:cNvPr id="191490" name="Rectangle 2"/>
          <p:cNvSpPr>
            <a:spLocks noGrp="1" noChangeArrowheads="1"/>
          </p:cNvSpPr>
          <p:nvPr>
            <p:ph type="title"/>
          </p:nvPr>
        </p:nvSpPr>
        <p:spPr/>
        <p:txBody>
          <a:bodyPr/>
          <a:lstStyle/>
          <a:p>
            <a:pPr eaLnBrk="1" hangingPunct="1">
              <a:defRPr/>
            </a:pPr>
            <a:r>
              <a:rPr lang="en-US" smtClean="0">
                <a:cs typeface="+mj-cs"/>
              </a:rPr>
              <a:t>Software Engineering Preview</a:t>
            </a:r>
          </a:p>
        </p:txBody>
      </p:sp>
      <p:sp>
        <p:nvSpPr>
          <p:cNvPr id="191491" name="Rectangle 3"/>
          <p:cNvSpPr>
            <a:spLocks noGrp="1" noChangeArrowheads="1"/>
          </p:cNvSpPr>
          <p:nvPr>
            <p:ph type="body" idx="1"/>
          </p:nvPr>
        </p:nvSpPr>
        <p:spPr/>
        <p:txBody>
          <a:bodyPr/>
          <a:lstStyle/>
          <a:p>
            <a:pPr eaLnBrk="1" hangingPunct="1">
              <a:lnSpc>
                <a:spcPct val="120000"/>
              </a:lnSpc>
              <a:defRPr/>
            </a:pPr>
            <a:r>
              <a:rPr lang="en-US" dirty="0" smtClean="0">
                <a:solidFill>
                  <a:schemeClr val="folHlink"/>
                </a:solidFill>
                <a:cs typeface="+mn-cs"/>
              </a:rPr>
              <a:t>Definitions</a:t>
            </a:r>
          </a:p>
          <a:p>
            <a:pPr eaLnBrk="1" hangingPunct="1">
              <a:lnSpc>
                <a:spcPct val="120000"/>
              </a:lnSpc>
              <a:defRPr/>
            </a:pPr>
            <a:r>
              <a:rPr lang="en-US" dirty="0" smtClean="0">
                <a:solidFill>
                  <a:schemeClr val="folHlink"/>
                </a:solidFill>
                <a:cs typeface="+mn-cs"/>
              </a:rPr>
              <a:t>Software Failures</a:t>
            </a:r>
          </a:p>
          <a:p>
            <a:pPr eaLnBrk="1" hangingPunct="1">
              <a:lnSpc>
                <a:spcPct val="120000"/>
              </a:lnSpc>
              <a:defRPr/>
            </a:pPr>
            <a:r>
              <a:rPr lang="en-US" dirty="0" smtClean="0">
                <a:solidFill>
                  <a:schemeClr val="folHlink"/>
                </a:solidFill>
                <a:cs typeface="+mn-cs"/>
              </a:rPr>
              <a:t>History and Context</a:t>
            </a:r>
          </a:p>
          <a:p>
            <a:pPr eaLnBrk="1" hangingPunct="1">
              <a:lnSpc>
                <a:spcPct val="120000"/>
              </a:lnSpc>
              <a:defRPr/>
            </a:pPr>
            <a:r>
              <a:rPr lang="en-US" dirty="0" smtClean="0">
                <a:solidFill>
                  <a:schemeClr val="folHlink"/>
                </a:solidFill>
                <a:cs typeface="+mn-cs"/>
              </a:rPr>
              <a:t>Software Development Myths</a:t>
            </a:r>
          </a:p>
          <a:p>
            <a:pPr eaLnBrk="1" hangingPunct="1">
              <a:lnSpc>
                <a:spcPct val="120000"/>
              </a:lnSpc>
              <a:defRPr/>
            </a:pPr>
            <a:r>
              <a:rPr lang="en-US" dirty="0" smtClean="0">
                <a:solidFill>
                  <a:schemeClr val="folHlink"/>
                </a:solidFill>
                <a:cs typeface="+mn-cs"/>
              </a:rPr>
              <a:t>Principles</a:t>
            </a:r>
          </a:p>
          <a:p>
            <a:pPr eaLnBrk="1" hangingPunct="1">
              <a:lnSpc>
                <a:spcPct val="120000"/>
              </a:lnSpc>
              <a:defRPr/>
            </a:pPr>
            <a:r>
              <a:rPr lang="en-US" dirty="0" smtClean="0">
                <a:solidFill>
                  <a:schemeClr val="folHlink"/>
                </a:solidFill>
                <a:cs typeface="+mn-cs"/>
              </a:rPr>
              <a:t>Software Development Processes</a:t>
            </a:r>
          </a:p>
          <a:p>
            <a:pPr eaLnBrk="1" hangingPunct="1">
              <a:lnSpc>
                <a:spcPct val="120000"/>
              </a:lnSpc>
              <a:defRPr/>
            </a:pPr>
            <a:r>
              <a:rPr lang="en-US" dirty="0" smtClean="0">
                <a:cs typeface="+mn-cs"/>
              </a:rPr>
              <a:t>Software Development Tools</a:t>
            </a:r>
          </a:p>
          <a:p>
            <a:pPr eaLnBrk="1" hangingPunct="1">
              <a:lnSpc>
                <a:spcPct val="120000"/>
              </a:lnSpc>
              <a:defRPr/>
            </a:pPr>
            <a:r>
              <a:rPr lang="en-US" dirty="0" smtClean="0">
                <a:solidFill>
                  <a:schemeClr val="folHlink"/>
                </a:solidFill>
                <a:cs typeface="+mn-cs"/>
              </a:rPr>
              <a:t>Summary</a:t>
            </a:r>
            <a:endParaRPr lang="en-US" dirty="0" smtClean="0">
              <a:cs typeface="+mn-cs"/>
            </a:endParaRPr>
          </a:p>
          <a:p>
            <a:pPr eaLnBrk="1" hangingPunct="1">
              <a:lnSpc>
                <a:spcPct val="120000"/>
              </a:lnSpc>
              <a:defRPr/>
            </a:pPr>
            <a:endParaRPr lang="en-US" dirty="0" smtClean="0">
              <a:cs typeface="+mn-cs"/>
            </a:endParaRPr>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SYSC-3120 — Software Requirements Engineering</a:t>
            </a:r>
          </a:p>
        </p:txBody>
      </p:sp>
      <p:sp>
        <p:nvSpPr>
          <p:cNvPr id="5" name="Slide Number Placeholder 4"/>
          <p:cNvSpPr>
            <a:spLocks noGrp="1"/>
          </p:cNvSpPr>
          <p:nvPr>
            <p:ph type="sldNum" sz="quarter" idx="11"/>
          </p:nvPr>
        </p:nvSpPr>
        <p:spPr/>
        <p:txBody>
          <a:bodyPr/>
          <a:lstStyle/>
          <a:p>
            <a:pPr>
              <a:defRPr/>
            </a:pPr>
            <a:fld id="{2FD77BC8-0035-F045-91A1-47843A4C470B}" type="slidenum">
              <a:rPr lang="en-US"/>
              <a:pPr>
                <a:defRPr/>
              </a:pPr>
              <a:t>44</a:t>
            </a:fld>
            <a:endParaRPr lang="en-US"/>
          </a:p>
        </p:txBody>
      </p:sp>
      <p:sp>
        <p:nvSpPr>
          <p:cNvPr id="193538" name="Rectangle 2"/>
          <p:cNvSpPr>
            <a:spLocks noGrp="1" noChangeArrowheads="1"/>
          </p:cNvSpPr>
          <p:nvPr>
            <p:ph type="title"/>
          </p:nvPr>
        </p:nvSpPr>
        <p:spPr/>
        <p:txBody>
          <a:bodyPr/>
          <a:lstStyle/>
          <a:p>
            <a:pPr eaLnBrk="1" hangingPunct="1">
              <a:defRPr/>
            </a:pPr>
            <a:r>
              <a:rPr lang="en-US" smtClean="0">
                <a:cs typeface="+mj-cs"/>
              </a:rPr>
              <a:t>Some Modeling Tools</a:t>
            </a:r>
          </a:p>
        </p:txBody>
      </p:sp>
      <p:sp>
        <p:nvSpPr>
          <p:cNvPr id="193539" name="Rectangle 3"/>
          <p:cNvSpPr>
            <a:spLocks noGrp="1" noChangeArrowheads="1"/>
          </p:cNvSpPr>
          <p:nvPr>
            <p:ph type="body" idx="1"/>
          </p:nvPr>
        </p:nvSpPr>
        <p:spPr/>
        <p:txBody>
          <a:bodyPr/>
          <a:lstStyle/>
          <a:p>
            <a:pPr marL="228600" indent="-228600" eaLnBrk="1" hangingPunct="1">
              <a:defRPr/>
            </a:pPr>
            <a:r>
              <a:rPr lang="en-US" dirty="0" smtClean="0">
                <a:cs typeface="+mn-cs"/>
              </a:rPr>
              <a:t>Dataflow diagrams</a:t>
            </a:r>
          </a:p>
          <a:p>
            <a:pPr marL="228600" indent="-228600" eaLnBrk="1" hangingPunct="1">
              <a:defRPr/>
            </a:pPr>
            <a:r>
              <a:rPr lang="en-US" dirty="0" smtClean="0">
                <a:cs typeface="+mn-cs"/>
              </a:rPr>
              <a:t>Entity-Relationship diagrams</a:t>
            </a:r>
          </a:p>
          <a:p>
            <a:pPr marL="228600" indent="-228600" eaLnBrk="1" hangingPunct="1">
              <a:defRPr/>
            </a:pPr>
            <a:r>
              <a:rPr lang="en-US" dirty="0" smtClean="0">
                <a:cs typeface="+mn-cs"/>
              </a:rPr>
              <a:t>Finite state machines</a:t>
            </a:r>
          </a:p>
          <a:p>
            <a:pPr marL="228600" indent="-228600" eaLnBrk="1" hangingPunct="1">
              <a:defRPr/>
            </a:pPr>
            <a:r>
              <a:rPr lang="en-US" dirty="0" smtClean="0">
                <a:cs typeface="+mn-cs"/>
              </a:rPr>
              <a:t>Petri </a:t>
            </a:r>
            <a:r>
              <a:rPr lang="en-US" dirty="0" smtClean="0">
                <a:cs typeface="+mn-cs"/>
              </a:rPr>
              <a:t>nets, </a:t>
            </a:r>
            <a:r>
              <a:rPr lang="en-US" dirty="0" err="1" smtClean="0">
                <a:cs typeface="+mn-cs"/>
              </a:rPr>
              <a:t>queueing</a:t>
            </a:r>
            <a:r>
              <a:rPr lang="en-US" dirty="0" smtClean="0">
                <a:cs typeface="+mn-cs"/>
              </a:rPr>
              <a:t> networks, fault tree </a:t>
            </a:r>
            <a:endParaRPr lang="en-US" dirty="0" smtClean="0">
              <a:cs typeface="+mn-cs"/>
            </a:endParaRPr>
          </a:p>
          <a:p>
            <a:pPr marL="228600" indent="-228600" eaLnBrk="1" hangingPunct="1">
              <a:defRPr/>
            </a:pPr>
            <a:r>
              <a:rPr lang="en-US" dirty="0" smtClean="0">
                <a:cs typeface="+mn-cs"/>
              </a:rPr>
              <a:t>Descriptive Formal specification languages: Z, B, Alloy, SPIN, TRIO, VDM, LOTOS, RT-LOTOS …</a:t>
            </a:r>
          </a:p>
          <a:p>
            <a:pPr marL="228600" indent="-228600" eaLnBrk="1" hangingPunct="1">
              <a:defRPr/>
            </a:pPr>
            <a:endParaRPr lang="en-US" dirty="0">
              <a:cs typeface="+mn-cs"/>
            </a:endParaRPr>
          </a:p>
          <a:p>
            <a:pPr eaLnBrk="1" hangingPunct="1">
              <a:buFontTx/>
              <a:buChar char="-"/>
              <a:defRPr/>
            </a:pPr>
            <a:r>
              <a:rPr lang="en-US" dirty="0" smtClean="0"/>
              <a:t>Which </a:t>
            </a:r>
            <a:r>
              <a:rPr lang="en-US" dirty="0"/>
              <a:t>notation is used depends on  the type of system, familiarity of analysts, </a:t>
            </a:r>
            <a:r>
              <a:rPr lang="en-US" dirty="0" smtClean="0"/>
              <a:t>organization decisions, etc</a:t>
            </a:r>
            <a:r>
              <a:rPr lang="en-US" dirty="0"/>
              <a:t>.</a:t>
            </a:r>
          </a:p>
          <a:p>
            <a:pPr eaLnBrk="1" hangingPunct="1">
              <a:buFontTx/>
              <a:buChar char="-"/>
              <a:defRPr/>
            </a:pPr>
            <a:r>
              <a:rPr lang="en-US" dirty="0"/>
              <a:t>UML combines/adapts many notations into a consistent framework</a:t>
            </a:r>
          </a:p>
          <a:p>
            <a:pPr marL="228600" indent="-228600" eaLnBrk="1" hangingPunct="1">
              <a:defRPr/>
            </a:pPr>
            <a:endParaRPr lang="en-US" dirty="0" smtClean="0">
              <a:cs typeface="+mn-cs"/>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0"/>
          </p:nvPr>
        </p:nvSpPr>
        <p:spPr/>
        <p:txBody>
          <a:bodyPr/>
          <a:lstStyle/>
          <a:p>
            <a:pPr>
              <a:defRPr/>
            </a:pPr>
            <a:r>
              <a:rPr lang="en-US"/>
              <a:t>SYSC-3120 — Software Requirements Engineering</a:t>
            </a:r>
          </a:p>
        </p:txBody>
      </p:sp>
      <p:sp>
        <p:nvSpPr>
          <p:cNvPr id="7" name="Slide Number Placeholder 6"/>
          <p:cNvSpPr>
            <a:spLocks noGrp="1"/>
          </p:cNvSpPr>
          <p:nvPr>
            <p:ph type="sldNum" sz="quarter" idx="11"/>
          </p:nvPr>
        </p:nvSpPr>
        <p:spPr/>
        <p:txBody>
          <a:bodyPr/>
          <a:lstStyle/>
          <a:p>
            <a:pPr>
              <a:defRPr/>
            </a:pPr>
            <a:fld id="{F1454F6B-0DAD-8545-A42D-0958C8EA8CEF}" type="slidenum">
              <a:rPr lang="en-US"/>
              <a:pPr>
                <a:defRPr/>
              </a:pPr>
              <a:t>45</a:t>
            </a:fld>
            <a:endParaRPr lang="en-US"/>
          </a:p>
        </p:txBody>
      </p:sp>
      <p:sp>
        <p:nvSpPr>
          <p:cNvPr id="195594" name="Rectangle 10"/>
          <p:cNvSpPr>
            <a:spLocks noGrp="1" noChangeArrowheads="1"/>
          </p:cNvSpPr>
          <p:nvPr>
            <p:ph type="title"/>
          </p:nvPr>
        </p:nvSpPr>
        <p:spPr/>
        <p:txBody>
          <a:bodyPr/>
          <a:lstStyle/>
          <a:p>
            <a:pPr eaLnBrk="1" hangingPunct="1">
              <a:defRPr/>
            </a:pPr>
            <a:r>
              <a:rPr lang="en-US" smtClean="0">
                <a:cs typeface="+mj-cs"/>
              </a:rPr>
              <a:t>Some Modeling Tools</a:t>
            </a:r>
          </a:p>
        </p:txBody>
      </p:sp>
      <p:sp>
        <p:nvSpPr>
          <p:cNvPr id="195587" name="Rectangle 3"/>
          <p:cNvSpPr>
            <a:spLocks noGrp="1" noChangeArrowheads="1"/>
          </p:cNvSpPr>
          <p:nvPr>
            <p:ph type="body" sz="half" idx="1"/>
          </p:nvPr>
        </p:nvSpPr>
        <p:spPr/>
        <p:txBody>
          <a:bodyPr/>
          <a:lstStyle/>
          <a:p>
            <a:pPr eaLnBrk="1" hangingPunct="1">
              <a:defRPr/>
            </a:pPr>
            <a:r>
              <a:rPr lang="en-US" smtClean="0">
                <a:cs typeface="+mn-cs"/>
              </a:rPr>
              <a:t>Data Flow Diagram</a:t>
            </a:r>
          </a:p>
          <a:p>
            <a:pPr eaLnBrk="1" hangingPunct="1">
              <a:spcBef>
                <a:spcPct val="700000"/>
              </a:spcBef>
              <a:defRPr/>
            </a:pPr>
            <a:r>
              <a:rPr lang="en-US" smtClean="0">
                <a:cs typeface="+mn-cs"/>
              </a:rPr>
              <a:t>Entity Relationship Diagram</a:t>
            </a:r>
          </a:p>
        </p:txBody>
      </p:sp>
      <p:pic>
        <p:nvPicPr>
          <p:cNvPr id="195593" name="Picture 9" descr="Graphic21"/>
          <p:cNvPicPr>
            <a:picLocks noGrp="1" noChangeAspect="1" noChangeArrowheads="1"/>
          </p:cNvPicPr>
          <p:nvPr>
            <p:ph sz="quarter" idx="2"/>
          </p:nvPr>
        </p:nvPicPr>
        <p:blipFill>
          <a:blip r:embed="rId3">
            <a:extLst>
              <a:ext uri="{28A0092B-C50C-407E-A947-70E740481C1C}">
                <a14:useLocalDpi xmlns="" xmlns:a14="http://schemas.microsoft.com/office/drawing/2010/main" val="0"/>
              </a:ext>
            </a:extLst>
          </a:blip>
          <a:srcRect/>
          <a:stretch>
            <a:fillRect/>
          </a:stretch>
        </p:blipFill>
        <p:spPr>
          <a:xfrm>
            <a:off x="4859338" y="1219200"/>
            <a:ext cx="3387725" cy="2360613"/>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808080">
                      <a:alpha val="74998"/>
                    </a:srgbClr>
                  </a:outerShdw>
                </a:effectLst>
              </a14:hiddenEffects>
            </a:ext>
          </a:extLst>
        </p:spPr>
      </p:pic>
      <p:pic>
        <p:nvPicPr>
          <p:cNvPr id="195597" name="Picture 13" descr="freeman1"/>
          <p:cNvPicPr>
            <a:picLocks noGrp="1" noChangeAspect="1" noChangeArrowheads="1"/>
          </p:cNvPicPr>
          <p:nvPr>
            <p:ph sz="quarter" idx="3"/>
          </p:nvPr>
        </p:nvPicPr>
        <p:blipFill>
          <a:blip r:embed="rId4">
            <a:extLst>
              <a:ext uri="{28A0092B-C50C-407E-A947-70E740481C1C}">
                <a14:useLocalDpi xmlns="" xmlns:a14="http://schemas.microsoft.com/office/drawing/2010/main" val="0"/>
              </a:ext>
            </a:extLst>
          </a:blip>
          <a:srcRect/>
          <a:stretch>
            <a:fillRect/>
          </a:stretch>
        </p:blipFill>
        <p:spPr>
          <a:xfrm>
            <a:off x="5035550" y="3735388"/>
            <a:ext cx="3035300" cy="2360612"/>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808080">
                      <a:alpha val="74998"/>
                    </a:srgbClr>
                  </a:outerShdw>
                </a:effectLst>
              </a14:hiddenEffects>
            </a:ext>
          </a:extLst>
        </p:spPr>
      </p:pic>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0"/>
          </p:nvPr>
        </p:nvSpPr>
        <p:spPr/>
        <p:txBody>
          <a:bodyPr/>
          <a:lstStyle/>
          <a:p>
            <a:pPr>
              <a:defRPr/>
            </a:pPr>
            <a:r>
              <a:rPr lang="en-US"/>
              <a:t>SYSC-3120 — Software Requirements Engineering</a:t>
            </a:r>
          </a:p>
        </p:txBody>
      </p:sp>
      <p:sp>
        <p:nvSpPr>
          <p:cNvPr id="7" name="Slide Number Placeholder 5"/>
          <p:cNvSpPr>
            <a:spLocks noGrp="1"/>
          </p:cNvSpPr>
          <p:nvPr>
            <p:ph type="sldNum" sz="quarter" idx="11"/>
          </p:nvPr>
        </p:nvSpPr>
        <p:spPr/>
        <p:txBody>
          <a:bodyPr/>
          <a:lstStyle/>
          <a:p>
            <a:pPr>
              <a:defRPr/>
            </a:pPr>
            <a:fld id="{D3EC87E3-89F2-0240-9C93-A7AC35AA23BD}" type="slidenum">
              <a:rPr lang="en-US"/>
              <a:pPr>
                <a:defRPr/>
              </a:pPr>
              <a:t>46</a:t>
            </a:fld>
            <a:endParaRPr lang="en-US"/>
          </a:p>
        </p:txBody>
      </p:sp>
      <p:sp>
        <p:nvSpPr>
          <p:cNvPr id="223243" name="Rectangle 11"/>
          <p:cNvSpPr>
            <a:spLocks noGrp="1" noChangeArrowheads="1"/>
          </p:cNvSpPr>
          <p:nvPr>
            <p:ph type="title"/>
          </p:nvPr>
        </p:nvSpPr>
        <p:spPr/>
        <p:txBody>
          <a:bodyPr/>
          <a:lstStyle/>
          <a:p>
            <a:pPr eaLnBrk="1" hangingPunct="1">
              <a:defRPr/>
            </a:pPr>
            <a:r>
              <a:rPr lang="en-US" smtClean="0">
                <a:cs typeface="+mj-cs"/>
              </a:rPr>
              <a:t>Some Modeling Tools</a:t>
            </a:r>
          </a:p>
        </p:txBody>
      </p:sp>
      <p:pic>
        <p:nvPicPr>
          <p:cNvPr id="223237" name="Picture 5" descr="FadingTooltip-graph-as-desi"/>
          <p:cNvPicPr>
            <a:picLocks noGrp="1" noChangeAspect="1" noChangeArrowheads="1"/>
          </p:cNvPicPr>
          <p:nvPr>
            <p:ph sz="half" idx="1"/>
          </p:nvPr>
        </p:nvPicPr>
        <p:blipFill>
          <a:blip r:embed="rId3">
            <a:extLst>
              <a:ext uri="{28A0092B-C50C-407E-A947-70E740481C1C}">
                <a14:useLocalDpi xmlns="" xmlns:a14="http://schemas.microsoft.com/office/drawing/2010/main" val="0"/>
              </a:ext>
            </a:extLst>
          </a:blip>
          <a:srcRect/>
          <a:stretch>
            <a:fillRect/>
          </a:stretch>
        </p:blipFill>
        <p:spPr>
          <a:xfrm>
            <a:off x="4572000" y="1219200"/>
            <a:ext cx="3810000" cy="2003425"/>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808080">
                      <a:alpha val="74998"/>
                    </a:srgbClr>
                  </a:outerShdw>
                </a:effectLst>
              </a14:hiddenEffects>
            </a:ext>
          </a:extLst>
        </p:spPr>
      </p:pic>
      <p:sp>
        <p:nvSpPr>
          <p:cNvPr id="223240" name="Rectangle 8"/>
          <p:cNvSpPr>
            <a:spLocks noChangeArrowheads="1"/>
          </p:cNvSpPr>
          <p:nvPr/>
        </p:nvSpPr>
        <p:spPr bwMode="auto">
          <a:xfrm>
            <a:off x="685800" y="1295400"/>
            <a:ext cx="3810000" cy="48006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marL="342900" indent="-342900">
              <a:spcBef>
                <a:spcPct val="20000"/>
              </a:spcBef>
              <a:buFontTx/>
              <a:buChar char="•"/>
              <a:defRPr/>
            </a:pPr>
            <a:r>
              <a:rPr lang="en-US" sz="2000">
                <a:latin typeface="Arial" charset="0"/>
                <a:cs typeface="+mn-cs"/>
              </a:rPr>
              <a:t>Finite State Machine</a:t>
            </a:r>
          </a:p>
          <a:p>
            <a:pPr marL="342900" indent="-342900">
              <a:spcBef>
                <a:spcPct val="700000"/>
              </a:spcBef>
              <a:buFontTx/>
              <a:buChar char="•"/>
              <a:defRPr/>
            </a:pPr>
            <a:r>
              <a:rPr lang="en-US" sz="2000">
                <a:latin typeface="Arial" charset="0"/>
                <a:cs typeface="+mn-cs"/>
              </a:rPr>
              <a:t>Petri Net</a:t>
            </a:r>
          </a:p>
        </p:txBody>
      </p:sp>
      <p:pic>
        <p:nvPicPr>
          <p:cNvPr id="223242" name="Picture 10" descr="ex4"/>
          <p:cNvPicPr>
            <a:picLocks noGrp="1" noChangeAspect="1" noChangeArrowheads="1"/>
          </p:cNvPicPr>
          <p:nvPr>
            <p:ph sz="half" idx="2"/>
          </p:nvPr>
        </p:nvPicPr>
        <p:blipFill>
          <a:blip r:embed="rId4">
            <a:extLst>
              <a:ext uri="{28A0092B-C50C-407E-A947-70E740481C1C}">
                <a14:useLocalDpi xmlns="" xmlns:a14="http://schemas.microsoft.com/office/drawing/2010/main" val="0"/>
              </a:ext>
            </a:extLst>
          </a:blip>
          <a:srcRect/>
          <a:stretch>
            <a:fillRect/>
          </a:stretch>
        </p:blipFill>
        <p:spPr>
          <a:xfrm>
            <a:off x="4572000" y="3463925"/>
            <a:ext cx="3352800" cy="2632075"/>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808080">
                      <a:alpha val="74998"/>
                    </a:srgbClr>
                  </a:outerShdw>
                </a:effectLst>
              </a14:hiddenEffects>
            </a:ext>
          </a:extLst>
        </p:spPr>
      </p:pic>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5"/>
          <p:cNvSpPr>
            <a:spLocks noGrp="1"/>
          </p:cNvSpPr>
          <p:nvPr>
            <p:ph type="ftr" sz="quarter" idx="10"/>
          </p:nvPr>
        </p:nvSpPr>
        <p:spPr/>
        <p:txBody>
          <a:bodyPr/>
          <a:lstStyle/>
          <a:p>
            <a:pPr>
              <a:defRPr/>
            </a:pPr>
            <a:r>
              <a:rPr lang="en-US"/>
              <a:t>SYSC-3120 — Software Requirements Engineering</a:t>
            </a:r>
          </a:p>
        </p:txBody>
      </p:sp>
      <p:sp>
        <p:nvSpPr>
          <p:cNvPr id="8" name="Slide Number Placeholder 6"/>
          <p:cNvSpPr>
            <a:spLocks noGrp="1"/>
          </p:cNvSpPr>
          <p:nvPr>
            <p:ph type="sldNum" sz="quarter" idx="11"/>
          </p:nvPr>
        </p:nvSpPr>
        <p:spPr/>
        <p:txBody>
          <a:bodyPr/>
          <a:lstStyle/>
          <a:p>
            <a:pPr>
              <a:defRPr/>
            </a:pPr>
            <a:fld id="{E403E7A1-721F-954A-A9AA-B3E41D2795BA}" type="slidenum">
              <a:rPr lang="en-US"/>
              <a:pPr>
                <a:defRPr/>
              </a:pPr>
              <a:t>47</a:t>
            </a:fld>
            <a:endParaRPr lang="en-US"/>
          </a:p>
        </p:txBody>
      </p:sp>
      <p:sp>
        <p:nvSpPr>
          <p:cNvPr id="226306" name="Rectangle 2"/>
          <p:cNvSpPr>
            <a:spLocks noGrp="1" noChangeArrowheads="1"/>
          </p:cNvSpPr>
          <p:nvPr>
            <p:ph type="title"/>
          </p:nvPr>
        </p:nvSpPr>
        <p:spPr/>
        <p:txBody>
          <a:bodyPr/>
          <a:lstStyle/>
          <a:p>
            <a:pPr eaLnBrk="1" hangingPunct="1">
              <a:defRPr/>
            </a:pPr>
            <a:r>
              <a:rPr lang="en-US" smtClean="0">
                <a:cs typeface="+mj-cs"/>
              </a:rPr>
              <a:t>Some Modeling Tools</a:t>
            </a:r>
          </a:p>
        </p:txBody>
      </p:sp>
      <p:sp>
        <p:nvSpPr>
          <p:cNvPr id="226307" name="Rectangle 3"/>
          <p:cNvSpPr>
            <a:spLocks noGrp="1" noChangeArrowheads="1"/>
          </p:cNvSpPr>
          <p:nvPr>
            <p:ph type="body" sz="half" idx="1"/>
          </p:nvPr>
        </p:nvSpPr>
        <p:spPr/>
        <p:txBody>
          <a:bodyPr/>
          <a:lstStyle/>
          <a:p>
            <a:pPr eaLnBrk="1" hangingPunct="1">
              <a:defRPr/>
            </a:pPr>
            <a:r>
              <a:rPr lang="en-US" sz="1800" dirty="0" smtClean="0">
                <a:cs typeface="+mn-cs"/>
              </a:rPr>
              <a:t>Synchronous (SCADE) diagram</a:t>
            </a:r>
          </a:p>
          <a:p>
            <a:pPr eaLnBrk="1" hangingPunct="1">
              <a:defRPr/>
            </a:pPr>
            <a:endParaRPr lang="en-US" sz="1800" dirty="0">
              <a:cs typeface="+mn-cs"/>
            </a:endParaRPr>
          </a:p>
          <a:p>
            <a:pPr eaLnBrk="1" hangingPunct="1">
              <a:defRPr/>
            </a:pPr>
            <a:endParaRPr lang="en-US" sz="1800" dirty="0" smtClean="0">
              <a:cs typeface="+mn-cs"/>
            </a:endParaRPr>
          </a:p>
          <a:p>
            <a:pPr eaLnBrk="1" hangingPunct="1">
              <a:defRPr/>
            </a:pPr>
            <a:endParaRPr lang="en-US" sz="1800" dirty="0" smtClean="0">
              <a:cs typeface="+mn-cs"/>
            </a:endParaRPr>
          </a:p>
          <a:p>
            <a:pPr eaLnBrk="1" hangingPunct="1">
              <a:defRPr/>
            </a:pPr>
            <a:endParaRPr lang="en-US" sz="1800" dirty="0" smtClean="0">
              <a:cs typeface="+mn-cs"/>
            </a:endParaRPr>
          </a:p>
          <a:p>
            <a:pPr eaLnBrk="1" hangingPunct="1">
              <a:defRPr/>
            </a:pPr>
            <a:endParaRPr lang="en-US" sz="1800" dirty="0">
              <a:cs typeface="+mn-cs"/>
            </a:endParaRPr>
          </a:p>
          <a:p>
            <a:pPr eaLnBrk="1" hangingPunct="1">
              <a:defRPr/>
            </a:pPr>
            <a:endParaRPr lang="en-US" sz="1800" dirty="0" smtClean="0">
              <a:cs typeface="+mn-cs"/>
            </a:endParaRPr>
          </a:p>
          <a:p>
            <a:pPr eaLnBrk="1" hangingPunct="1">
              <a:defRPr/>
            </a:pPr>
            <a:endParaRPr lang="en-US" sz="1800" dirty="0">
              <a:cs typeface="+mn-cs"/>
            </a:endParaRPr>
          </a:p>
          <a:p>
            <a:pPr eaLnBrk="1" hangingPunct="1">
              <a:defRPr/>
            </a:pPr>
            <a:r>
              <a:rPr lang="en-US" sz="1800" dirty="0" smtClean="0">
                <a:cs typeface="+mn-cs"/>
              </a:rPr>
              <a:t>Z notation</a:t>
            </a:r>
          </a:p>
        </p:txBody>
      </p:sp>
      <p:grpSp>
        <p:nvGrpSpPr>
          <p:cNvPr id="110597" name="Group 8"/>
          <p:cNvGrpSpPr>
            <a:grpSpLocks noChangeAspect="1"/>
          </p:cNvGrpSpPr>
          <p:nvPr/>
        </p:nvGrpSpPr>
        <p:grpSpPr bwMode="auto">
          <a:xfrm>
            <a:off x="3200400" y="4191000"/>
            <a:ext cx="4953000" cy="1524000"/>
            <a:chOff x="2880" y="1200"/>
            <a:chExt cx="2400" cy="1239"/>
          </a:xfrm>
        </p:grpSpPr>
        <p:graphicFrame>
          <p:nvGraphicFramePr>
            <p:cNvPr id="110599" name="Object 4"/>
            <p:cNvGraphicFramePr>
              <a:graphicFrameLocks noChangeAspect="1"/>
            </p:cNvGraphicFramePr>
            <p:nvPr/>
          </p:nvGraphicFramePr>
          <p:xfrm>
            <a:off x="2880" y="1200"/>
            <a:ext cx="2400" cy="684"/>
          </p:xfrm>
          <a:graphic>
            <a:graphicData uri="http://schemas.openxmlformats.org/presentationml/2006/ole">
              <p:oleObj spid="_x0000_s110601" name="Bitmap Image" r:id="rId4" imgW="5582429" imgH="1590897" progId="PBrush">
                <p:embed/>
              </p:oleObj>
            </a:graphicData>
          </a:graphic>
        </p:graphicFrame>
        <p:graphicFrame>
          <p:nvGraphicFramePr>
            <p:cNvPr id="110600" name="Object 6"/>
            <p:cNvGraphicFramePr>
              <a:graphicFrameLocks noChangeAspect="1"/>
            </p:cNvGraphicFramePr>
            <p:nvPr/>
          </p:nvGraphicFramePr>
          <p:xfrm>
            <a:off x="2880" y="1824"/>
            <a:ext cx="2400" cy="615"/>
          </p:xfrm>
          <a:graphic>
            <a:graphicData uri="http://schemas.openxmlformats.org/presentationml/2006/ole">
              <p:oleObj spid="_x0000_s110602" name="Bitmap Image" r:id="rId5" imgW="5609524" imgH="1438095" progId="PBrush">
                <p:embed/>
              </p:oleObj>
            </a:graphicData>
          </a:graphic>
        </p:graphicFrame>
      </p:grpSp>
      <p:pic>
        <p:nvPicPr>
          <p:cNvPr id="110598" name="Picture 1"/>
          <p:cNvPicPr>
            <a:picLocks noChangeAspect="1"/>
          </p:cNvPicPr>
          <p:nvPr/>
        </p:nvPicPr>
        <p:blipFill>
          <a:blip r:embed="rId6">
            <a:extLst>
              <a:ext uri="{28A0092B-C50C-407E-A947-70E740481C1C}">
                <a14:useLocalDpi xmlns="" xmlns:a14="http://schemas.microsoft.com/office/drawing/2010/main" val="0"/>
              </a:ext>
            </a:extLst>
          </a:blip>
          <a:srcRect/>
          <a:stretch>
            <a:fillRect/>
          </a:stretch>
        </p:blipFill>
        <p:spPr bwMode="auto">
          <a:xfrm>
            <a:off x="3976688" y="1600200"/>
            <a:ext cx="4710112" cy="2209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SYSC-3120 — Software Requirements Engineering</a:t>
            </a:r>
          </a:p>
        </p:txBody>
      </p:sp>
      <p:sp>
        <p:nvSpPr>
          <p:cNvPr id="5" name="Slide Number Placeholder 4"/>
          <p:cNvSpPr>
            <a:spLocks noGrp="1"/>
          </p:cNvSpPr>
          <p:nvPr>
            <p:ph type="sldNum" sz="quarter" idx="11"/>
          </p:nvPr>
        </p:nvSpPr>
        <p:spPr/>
        <p:txBody>
          <a:bodyPr/>
          <a:lstStyle/>
          <a:p>
            <a:pPr>
              <a:defRPr/>
            </a:pPr>
            <a:fld id="{BE7DBC9F-CDD3-5E4F-99B7-238C7F05B4D0}" type="slidenum">
              <a:rPr lang="en-US"/>
              <a:pPr>
                <a:defRPr/>
              </a:pPr>
              <a:t>48</a:t>
            </a:fld>
            <a:endParaRPr lang="en-US"/>
          </a:p>
        </p:txBody>
      </p:sp>
      <p:sp>
        <p:nvSpPr>
          <p:cNvPr id="229378" name="Rectangle 2"/>
          <p:cNvSpPr>
            <a:spLocks noGrp="1" noChangeArrowheads="1"/>
          </p:cNvSpPr>
          <p:nvPr>
            <p:ph type="title"/>
          </p:nvPr>
        </p:nvSpPr>
        <p:spPr/>
        <p:txBody>
          <a:bodyPr/>
          <a:lstStyle/>
          <a:p>
            <a:pPr eaLnBrk="1" hangingPunct="1">
              <a:defRPr/>
            </a:pPr>
            <a:r>
              <a:rPr lang="en-US" smtClean="0">
                <a:cs typeface="+mj-cs"/>
              </a:rPr>
              <a:t>Some Modeling Tools</a:t>
            </a:r>
          </a:p>
        </p:txBody>
      </p:sp>
      <p:sp>
        <p:nvSpPr>
          <p:cNvPr id="229379" name="Rectangle 3"/>
          <p:cNvSpPr>
            <a:spLocks noGrp="1" noChangeArrowheads="1"/>
          </p:cNvSpPr>
          <p:nvPr>
            <p:ph type="body" idx="1"/>
          </p:nvPr>
        </p:nvSpPr>
        <p:spPr/>
        <p:txBody>
          <a:bodyPr/>
          <a:lstStyle/>
          <a:p>
            <a:pPr eaLnBrk="1" hangingPunct="1">
              <a:defRPr/>
            </a:pPr>
            <a:r>
              <a:rPr lang="en-US" u="sng" dirty="0" smtClean="0">
                <a:cs typeface="+mn-cs"/>
              </a:rPr>
              <a:t>Unified Modeling Language (UML)</a:t>
            </a:r>
          </a:p>
          <a:p>
            <a:pPr lvl="1" eaLnBrk="1" hangingPunct="1">
              <a:defRPr/>
            </a:pPr>
            <a:r>
              <a:rPr lang="en-US" dirty="0" smtClean="0"/>
              <a:t>Now the </a:t>
            </a:r>
            <a:r>
              <a:rPr lang="en-US" dirty="0" smtClean="0"/>
              <a:t>de-facto </a:t>
            </a:r>
            <a:r>
              <a:rPr lang="en-US" dirty="0" smtClean="0"/>
              <a:t>standard for OO software development</a:t>
            </a:r>
          </a:p>
          <a:p>
            <a:pPr lvl="1" eaLnBrk="1" hangingPunct="1">
              <a:defRPr/>
            </a:pPr>
            <a:r>
              <a:rPr lang="en-US" dirty="0" smtClean="0"/>
              <a:t>70% of IT shops use the UML in one way or another</a:t>
            </a:r>
          </a:p>
          <a:p>
            <a:pPr lvl="1" eaLnBrk="1" hangingPunct="1">
              <a:defRPr/>
            </a:pPr>
            <a:r>
              <a:rPr lang="en-US" dirty="0" smtClean="0"/>
              <a:t>90% of the Fortune 500 companies use the UML in one way or another</a:t>
            </a:r>
          </a:p>
          <a:p>
            <a:pPr eaLnBrk="1" hangingPunct="1">
              <a:defRPr/>
            </a:pPr>
            <a:endParaRPr lang="en-US" dirty="0" smtClean="0">
              <a:cs typeface="+mn-cs"/>
            </a:endParaRPr>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UML_Diagrams.jpg"/>
          <p:cNvPicPr>
            <a:picLocks noChangeAspect="1"/>
          </p:cNvPicPr>
          <p:nvPr/>
        </p:nvPicPr>
        <p:blipFill>
          <a:blip r:embed="rId3">
            <a:lum bright="20000" contrast="-30000"/>
            <a:extLst>
              <a:ext uri="{28A0092B-C50C-407E-A947-70E740481C1C}">
                <a14:useLocalDpi xmlns="" xmlns:a14="http://schemas.microsoft.com/office/drawing/2010/main" val="0"/>
              </a:ext>
            </a:extLst>
          </a:blip>
          <a:srcRect/>
          <a:stretch>
            <a:fillRect/>
          </a:stretch>
        </p:blipFill>
        <p:spPr bwMode="auto">
          <a:xfrm>
            <a:off x="685800" y="457200"/>
            <a:ext cx="7797800" cy="58483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5" name="Title 14"/>
          <p:cNvSpPr>
            <a:spLocks noGrp="1"/>
          </p:cNvSpPr>
          <p:nvPr>
            <p:ph type="title"/>
          </p:nvPr>
        </p:nvSpPr>
        <p:spPr/>
        <p:txBody>
          <a:bodyPr/>
          <a:lstStyle/>
          <a:p>
            <a:r>
              <a:rPr lang="en-US" dirty="0" smtClean="0"/>
              <a:t>UML diagrams</a:t>
            </a:r>
            <a:endParaRPr lang="en-US" dirty="0"/>
          </a:p>
        </p:txBody>
      </p:sp>
      <p:sp>
        <p:nvSpPr>
          <p:cNvPr id="17" name="Content Placeholder 16"/>
          <p:cNvSpPr>
            <a:spLocks noGrp="1"/>
          </p:cNvSpPr>
          <p:nvPr>
            <p:ph idx="1"/>
          </p:nvPr>
        </p:nvSpPr>
        <p:spPr>
          <a:xfrm>
            <a:off x="685800" y="1219200"/>
            <a:ext cx="8153400" cy="4724400"/>
          </a:xfrm>
        </p:spPr>
        <p:txBody>
          <a:bodyPr/>
          <a:lstStyle/>
          <a:p>
            <a:pPr>
              <a:buNone/>
            </a:pPr>
            <a:r>
              <a:rPr lang="en-US" sz="2200" dirty="0" smtClean="0"/>
              <a:t>Two categories of UML diagrams </a:t>
            </a:r>
            <a:r>
              <a:rPr lang="en-US" sz="2200" dirty="0" smtClean="0"/>
              <a:t>(out of 14 </a:t>
            </a:r>
            <a:r>
              <a:rPr lang="en-US" sz="2200" dirty="0" smtClean="0"/>
              <a:t>diagrams types)</a:t>
            </a:r>
          </a:p>
          <a:p>
            <a:r>
              <a:rPr lang="en-US" sz="2200" dirty="0" smtClean="0"/>
              <a:t>Structure diagrams</a:t>
            </a:r>
          </a:p>
          <a:p>
            <a:pPr lvl="1"/>
            <a:r>
              <a:rPr lang="en-US" sz="2000" dirty="0" smtClean="0">
                <a:solidFill>
                  <a:schemeClr val="accent2"/>
                </a:solidFill>
              </a:rPr>
              <a:t>class</a:t>
            </a:r>
            <a:r>
              <a:rPr lang="en-US" sz="2000" dirty="0" smtClean="0"/>
              <a:t>, </a:t>
            </a:r>
            <a:r>
              <a:rPr lang="en-US" sz="2000" dirty="0" smtClean="0">
                <a:solidFill>
                  <a:schemeClr val="accent2"/>
                </a:solidFill>
              </a:rPr>
              <a:t>component,</a:t>
            </a:r>
            <a:r>
              <a:rPr lang="en-US" sz="2000" dirty="0" smtClean="0"/>
              <a:t> composite structure, </a:t>
            </a:r>
            <a:r>
              <a:rPr lang="en-US" sz="2000" dirty="0" smtClean="0">
                <a:solidFill>
                  <a:schemeClr val="accent2"/>
                </a:solidFill>
              </a:rPr>
              <a:t>package</a:t>
            </a:r>
            <a:r>
              <a:rPr lang="en-US" sz="2000" dirty="0" smtClean="0"/>
              <a:t>, </a:t>
            </a:r>
            <a:r>
              <a:rPr lang="en-US" sz="2000" dirty="0" smtClean="0"/>
              <a:t>profile, </a:t>
            </a:r>
            <a:r>
              <a:rPr lang="en-US" sz="2000" dirty="0" smtClean="0">
                <a:solidFill>
                  <a:schemeClr val="accent2"/>
                </a:solidFill>
              </a:rPr>
              <a:t>deployment</a:t>
            </a:r>
            <a:r>
              <a:rPr lang="en-US" sz="2000" dirty="0" smtClean="0"/>
              <a:t>, object</a:t>
            </a:r>
          </a:p>
          <a:p>
            <a:endParaRPr lang="en-US" dirty="0" smtClean="0"/>
          </a:p>
          <a:p>
            <a:r>
              <a:rPr lang="en-US" dirty="0" err="1" smtClean="0"/>
              <a:t>Behaviour</a:t>
            </a:r>
            <a:r>
              <a:rPr lang="en-US" dirty="0" smtClean="0"/>
              <a:t> </a:t>
            </a:r>
            <a:r>
              <a:rPr lang="en-US" dirty="0" smtClean="0"/>
              <a:t>diagrams</a:t>
            </a:r>
          </a:p>
          <a:p>
            <a:pPr lvl="1"/>
            <a:r>
              <a:rPr lang="en-US" sz="2000" dirty="0" smtClean="0">
                <a:solidFill>
                  <a:schemeClr val="accent2"/>
                </a:solidFill>
              </a:rPr>
              <a:t>use </a:t>
            </a:r>
            <a:r>
              <a:rPr lang="en-US" sz="2000" dirty="0" smtClean="0">
                <a:solidFill>
                  <a:schemeClr val="accent2"/>
                </a:solidFill>
              </a:rPr>
              <a:t>case</a:t>
            </a:r>
            <a:r>
              <a:rPr lang="en-US" sz="2000" dirty="0" smtClean="0"/>
              <a:t>, </a:t>
            </a:r>
            <a:r>
              <a:rPr lang="en-US" sz="2000" dirty="0" smtClean="0">
                <a:solidFill>
                  <a:schemeClr val="accent2"/>
                </a:solidFill>
              </a:rPr>
              <a:t>state machine</a:t>
            </a:r>
            <a:r>
              <a:rPr lang="en-US" sz="2000" dirty="0" smtClean="0"/>
              <a:t>, </a:t>
            </a:r>
            <a:r>
              <a:rPr lang="en-US" sz="2000" dirty="0" smtClean="0"/>
              <a:t>activity, </a:t>
            </a:r>
            <a:r>
              <a:rPr lang="en-US" sz="2000" dirty="0" smtClean="0">
                <a:solidFill>
                  <a:schemeClr val="accent2"/>
                </a:solidFill>
              </a:rPr>
              <a:t>sequence</a:t>
            </a:r>
            <a:r>
              <a:rPr lang="en-US" sz="2000" dirty="0" smtClean="0">
                <a:solidFill>
                  <a:schemeClr val="accent2"/>
                </a:solidFill>
              </a:rPr>
              <a:t>, </a:t>
            </a:r>
            <a:r>
              <a:rPr lang="en-US" sz="2000" dirty="0" smtClean="0"/>
              <a:t>communication, interaction overview, timing</a:t>
            </a:r>
            <a:endParaRPr lang="en-US" sz="2000" dirty="0"/>
          </a:p>
        </p:txBody>
      </p:sp>
      <p:sp>
        <p:nvSpPr>
          <p:cNvPr id="4" name="Footer Placeholder 3"/>
          <p:cNvSpPr>
            <a:spLocks noGrp="1"/>
          </p:cNvSpPr>
          <p:nvPr>
            <p:ph type="ftr" sz="quarter" idx="10"/>
          </p:nvPr>
        </p:nvSpPr>
        <p:spPr/>
        <p:txBody>
          <a:bodyPr/>
          <a:lstStyle/>
          <a:p>
            <a:pPr>
              <a:defRPr/>
            </a:pPr>
            <a:r>
              <a:rPr lang="en-US"/>
              <a:t>SYSC-3120 — Software Requirements Engineering</a:t>
            </a:r>
          </a:p>
        </p:txBody>
      </p:sp>
      <p:sp>
        <p:nvSpPr>
          <p:cNvPr id="5" name="Slide Number Placeholder 4"/>
          <p:cNvSpPr>
            <a:spLocks noGrp="1"/>
          </p:cNvSpPr>
          <p:nvPr>
            <p:ph type="sldNum" sz="quarter" idx="11"/>
          </p:nvPr>
        </p:nvSpPr>
        <p:spPr/>
        <p:txBody>
          <a:bodyPr/>
          <a:lstStyle/>
          <a:p>
            <a:pPr>
              <a:defRPr/>
            </a:pPr>
            <a:fld id="{8E897E21-22AE-1544-B375-E192C04CA70E}" type="slidenum">
              <a:rPr lang="en-US"/>
              <a:pPr>
                <a:defRPr/>
              </a:pPr>
              <a:t>49</a:t>
            </a:fld>
            <a:endParaRPr lang="en-US"/>
          </a:p>
        </p:txBody>
      </p:sp>
      <p:sp>
        <p:nvSpPr>
          <p:cNvPr id="16" name="TextBox 15"/>
          <p:cNvSpPr txBox="1"/>
          <p:nvPr/>
        </p:nvSpPr>
        <p:spPr>
          <a:xfrm>
            <a:off x="6324600" y="5791200"/>
            <a:ext cx="2144713" cy="261938"/>
          </a:xfrm>
          <a:prstGeom prst="rect">
            <a:avLst/>
          </a:prstGeom>
          <a:noFill/>
        </p:spPr>
        <p:txBody>
          <a:bodyPr wrap="none">
            <a:spAutoFit/>
          </a:bodyPr>
          <a:lstStyle/>
          <a:p>
            <a:pPr>
              <a:defRPr/>
            </a:pPr>
            <a:r>
              <a:rPr lang="en-US" sz="1100" dirty="0">
                <a:latin typeface="+mn-lt"/>
              </a:rPr>
              <a:t>Image from Creative Commons</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mph" presetSubtype="0" nodeType="clickEffect">
                                  <p:stCondLst>
                                    <p:cond delay="0"/>
                                  </p:stCondLst>
                                  <p:childTnLst>
                                    <p:set>
                                      <p:cBhvr rctx="PPT">
                                        <p:cTn id="6" dur="indefinite"/>
                                        <p:tgtEl>
                                          <p:spTgt spid="2"/>
                                        </p:tgtEl>
                                        <p:attrNameLst>
                                          <p:attrName>style.opacity</p:attrName>
                                        </p:attrNameLst>
                                      </p:cBhvr>
                                      <p:to>
                                        <p:strVal val="0.5"/>
                                      </p:to>
                                    </p:set>
                                    <p:animEffect filter="image" prLst="opacity: 0.5">
                                      <p:cBhvr rctx="IE">
                                        <p:cTn id="7" dur="indefinite"/>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SYSC-3120 — Software Requirements Engineering</a:t>
            </a:r>
          </a:p>
        </p:txBody>
      </p:sp>
      <p:sp>
        <p:nvSpPr>
          <p:cNvPr id="5" name="Slide Number Placeholder 4"/>
          <p:cNvSpPr>
            <a:spLocks noGrp="1"/>
          </p:cNvSpPr>
          <p:nvPr>
            <p:ph type="sldNum" sz="quarter" idx="11"/>
          </p:nvPr>
        </p:nvSpPr>
        <p:spPr/>
        <p:txBody>
          <a:bodyPr/>
          <a:lstStyle/>
          <a:p>
            <a:pPr>
              <a:defRPr/>
            </a:pPr>
            <a:fld id="{19ACC0DE-A427-4246-9370-CD8DDE1B4C0D}" type="slidenum">
              <a:rPr lang="en-US"/>
              <a:pPr>
                <a:defRPr/>
              </a:pPr>
              <a:t>5</a:t>
            </a:fld>
            <a:endParaRPr lang="en-US"/>
          </a:p>
        </p:txBody>
      </p:sp>
      <p:sp>
        <p:nvSpPr>
          <p:cNvPr id="230402" name="Rectangle 2"/>
          <p:cNvSpPr>
            <a:spLocks noGrp="1" noChangeArrowheads="1"/>
          </p:cNvSpPr>
          <p:nvPr>
            <p:ph type="title"/>
          </p:nvPr>
        </p:nvSpPr>
        <p:spPr/>
        <p:txBody>
          <a:bodyPr/>
          <a:lstStyle/>
          <a:p>
            <a:pPr eaLnBrk="1" hangingPunct="1">
              <a:defRPr/>
            </a:pPr>
            <a:r>
              <a:rPr lang="en-US" smtClean="0">
                <a:cs typeface="+mj-cs"/>
              </a:rPr>
              <a:t>Definitions of SW Engineering: Conclusion</a:t>
            </a:r>
          </a:p>
        </p:txBody>
      </p:sp>
      <p:sp>
        <p:nvSpPr>
          <p:cNvPr id="230403" name="Rectangle 3"/>
          <p:cNvSpPr>
            <a:spLocks noGrp="1" noChangeArrowheads="1"/>
          </p:cNvSpPr>
          <p:nvPr>
            <p:ph type="body" idx="1"/>
          </p:nvPr>
        </p:nvSpPr>
        <p:spPr/>
        <p:txBody>
          <a:bodyPr/>
          <a:lstStyle/>
          <a:p>
            <a:pPr eaLnBrk="1" hangingPunct="1">
              <a:defRPr/>
            </a:pPr>
            <a:r>
              <a:rPr lang="en-US" dirty="0" smtClean="0">
                <a:cs typeface="+mn-cs"/>
              </a:rPr>
              <a:t>Important notions to remember:</a:t>
            </a:r>
          </a:p>
          <a:p>
            <a:pPr lvl="1" eaLnBrk="1" hangingPunct="1">
              <a:defRPr/>
            </a:pPr>
            <a:r>
              <a:rPr lang="en-US" dirty="0"/>
              <a:t>S</a:t>
            </a:r>
            <a:r>
              <a:rPr lang="en-US" dirty="0" smtClean="0"/>
              <a:t>ystematic, disciplined, quantifiable</a:t>
            </a:r>
          </a:p>
          <a:p>
            <a:pPr lvl="1" eaLnBrk="1" hangingPunct="1">
              <a:defRPr/>
            </a:pPr>
            <a:r>
              <a:rPr lang="en-US" dirty="0"/>
              <a:t>D</a:t>
            </a:r>
            <a:r>
              <a:rPr lang="en-US" dirty="0" smtClean="0"/>
              <a:t>evelopment, operation, and maintenance (not only construction/coding)</a:t>
            </a:r>
          </a:p>
          <a:p>
            <a:pPr lvl="1" eaLnBrk="1" hangingPunct="1">
              <a:defRPr/>
            </a:pPr>
            <a:r>
              <a:rPr lang="en-US" dirty="0" smtClean="0"/>
              <a:t>Quality</a:t>
            </a:r>
          </a:p>
          <a:p>
            <a:pPr lvl="1" eaLnBrk="1" hangingPunct="1">
              <a:defRPr/>
            </a:pPr>
            <a:r>
              <a:rPr lang="en-US" dirty="0" smtClean="0"/>
              <a:t>Constraints</a:t>
            </a:r>
          </a:p>
          <a:p>
            <a:pPr lvl="1" eaLnBrk="1" hangingPunct="1">
              <a:defRPr/>
            </a:pPr>
            <a:endParaRPr lang="en-US" dirty="0" smtClean="0"/>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UML CASE Tools</a:t>
            </a:r>
            <a:endParaRPr lang="en-US" dirty="0"/>
          </a:p>
        </p:txBody>
      </p:sp>
      <p:sp>
        <p:nvSpPr>
          <p:cNvPr id="3" name="Content Placeholder 2"/>
          <p:cNvSpPr>
            <a:spLocks noGrp="1"/>
          </p:cNvSpPr>
          <p:nvPr>
            <p:ph idx="1"/>
          </p:nvPr>
        </p:nvSpPr>
        <p:spPr/>
        <p:txBody>
          <a:bodyPr/>
          <a:lstStyle/>
          <a:p>
            <a:pPr>
              <a:defRPr/>
            </a:pPr>
            <a:r>
              <a:rPr lang="en-US" dirty="0" smtClean="0"/>
              <a:t>CASE = Computer-Aided Software Engineering</a:t>
            </a:r>
          </a:p>
          <a:p>
            <a:pPr lvl="1">
              <a:defRPr/>
            </a:pPr>
            <a:r>
              <a:rPr lang="en-US" dirty="0" smtClean="0"/>
              <a:t>Using automated tools (software) in software engineering</a:t>
            </a:r>
          </a:p>
          <a:p>
            <a:pPr>
              <a:defRPr/>
            </a:pPr>
            <a:r>
              <a:rPr lang="en-US" dirty="0" smtClean="0"/>
              <a:t>UML CASE tool</a:t>
            </a:r>
          </a:p>
          <a:p>
            <a:pPr lvl="1">
              <a:defRPr/>
            </a:pPr>
            <a:r>
              <a:rPr lang="en-US" dirty="0" smtClean="0"/>
              <a:t>Software to support the use of the UML</a:t>
            </a:r>
          </a:p>
          <a:p>
            <a:pPr lvl="1">
              <a:defRPr/>
            </a:pPr>
            <a:r>
              <a:rPr lang="en-US" dirty="0" smtClean="0"/>
              <a:t>Many, many such tool </a:t>
            </a:r>
            <a:r>
              <a:rPr lang="en-US" sz="1600" dirty="0" smtClean="0"/>
              <a:t>(incomplete list)</a:t>
            </a:r>
            <a:r>
              <a:rPr lang="en-US" dirty="0" smtClean="0"/>
              <a:t>:</a:t>
            </a:r>
          </a:p>
          <a:p>
            <a:pPr lvl="2">
              <a:defRPr/>
            </a:pPr>
            <a:r>
              <a:rPr lang="en-US" dirty="0" smtClean="0">
                <a:solidFill>
                  <a:schemeClr val="accent2"/>
                </a:solidFill>
              </a:rPr>
              <a:t>http://en.wikipedia.org/wiki/List_of_Unified_Modeling_Language_tools</a:t>
            </a:r>
          </a:p>
          <a:p>
            <a:pPr lvl="2">
              <a:defRPr/>
            </a:pPr>
            <a:r>
              <a:rPr lang="en-US" dirty="0" smtClean="0"/>
              <a:t>with varying capabilities</a:t>
            </a:r>
          </a:p>
          <a:p>
            <a:pPr lvl="1">
              <a:defRPr/>
            </a:pPr>
            <a:r>
              <a:rPr lang="en-US" dirty="0" smtClean="0"/>
              <a:t>Software engineering activities supported?</a:t>
            </a:r>
          </a:p>
          <a:p>
            <a:pPr marL="685800" lvl="2" indent="0">
              <a:buFontTx/>
              <a:buNone/>
              <a:tabLst>
                <a:tab pos="5029200" algn="l"/>
              </a:tabLst>
              <a:defRPr/>
            </a:pPr>
            <a:r>
              <a:rPr lang="en-US" dirty="0" smtClean="0"/>
              <a:t>Drawing	Modeling</a:t>
            </a:r>
          </a:p>
          <a:p>
            <a:pPr marL="685800" lvl="2" indent="0">
              <a:buFontTx/>
              <a:buNone/>
              <a:tabLst>
                <a:tab pos="5029200" algn="l"/>
              </a:tabLst>
              <a:defRPr/>
            </a:pPr>
            <a:r>
              <a:rPr lang="en-US" dirty="0" smtClean="0"/>
              <a:t>Different versions of UML	Varying support for notation</a:t>
            </a:r>
          </a:p>
          <a:p>
            <a:pPr marL="685800" lvl="2" indent="0">
              <a:buFontTx/>
              <a:buNone/>
              <a:tabLst>
                <a:tab pos="5029200" algn="l"/>
              </a:tabLst>
              <a:defRPr/>
            </a:pPr>
            <a:r>
              <a:rPr lang="en-US" dirty="0" smtClean="0"/>
              <a:t>Code generation	Documentation generation</a:t>
            </a:r>
          </a:p>
          <a:p>
            <a:pPr marL="685800" lvl="2" indent="0">
              <a:buFontTx/>
              <a:buNone/>
              <a:tabLst>
                <a:tab pos="5029200" algn="l"/>
              </a:tabLst>
              <a:defRPr/>
            </a:pPr>
            <a:r>
              <a:rPr lang="en-US" dirty="0" smtClean="0"/>
              <a:t>Individual and team work</a:t>
            </a:r>
          </a:p>
          <a:p>
            <a:pPr marL="685800" lvl="2" indent="0">
              <a:buFontTx/>
              <a:buNone/>
              <a:tabLst>
                <a:tab pos="5029200" algn="l"/>
              </a:tabLst>
              <a:defRPr/>
            </a:pPr>
            <a:r>
              <a:rPr lang="en-US" dirty="0" smtClean="0"/>
              <a:t>Software development phases (analysis, design, …)</a:t>
            </a:r>
          </a:p>
          <a:p>
            <a:pPr marL="685800" lvl="2" indent="0">
              <a:buFontTx/>
              <a:buNone/>
              <a:tabLst>
                <a:tab pos="5029200" algn="l"/>
              </a:tabLst>
              <a:defRPr/>
            </a:pPr>
            <a:r>
              <a:rPr lang="en-US" dirty="0" smtClean="0"/>
              <a:t>Measurement	Simulation</a:t>
            </a:r>
          </a:p>
          <a:p>
            <a:pPr marL="685800" lvl="2" indent="0">
              <a:buFontTx/>
              <a:buNone/>
              <a:tabLst>
                <a:tab pos="5029200" algn="l"/>
              </a:tabLst>
              <a:defRPr/>
            </a:pPr>
            <a:r>
              <a:rPr lang="en-US" dirty="0" smtClean="0"/>
              <a:t>Forward/Reverse/Round-trip engineering	Traceability	…</a:t>
            </a:r>
            <a:endParaRPr lang="en-US" dirty="0"/>
          </a:p>
        </p:txBody>
      </p:sp>
      <p:sp>
        <p:nvSpPr>
          <p:cNvPr id="4" name="Footer Placeholder 3"/>
          <p:cNvSpPr>
            <a:spLocks noGrp="1"/>
          </p:cNvSpPr>
          <p:nvPr>
            <p:ph type="ftr" sz="quarter" idx="10"/>
          </p:nvPr>
        </p:nvSpPr>
        <p:spPr/>
        <p:txBody>
          <a:bodyPr/>
          <a:lstStyle/>
          <a:p>
            <a:pPr>
              <a:defRPr/>
            </a:pPr>
            <a:r>
              <a:rPr lang="en-US" dirty="0" smtClean="0"/>
              <a:t>SYSC-3120 — Software Requirements Engineering</a:t>
            </a:r>
            <a:endParaRPr lang="en-US" dirty="0"/>
          </a:p>
        </p:txBody>
      </p:sp>
      <p:sp>
        <p:nvSpPr>
          <p:cNvPr id="5" name="Slide Number Placeholder 4"/>
          <p:cNvSpPr>
            <a:spLocks noGrp="1"/>
          </p:cNvSpPr>
          <p:nvPr>
            <p:ph type="sldNum" sz="quarter" idx="11"/>
          </p:nvPr>
        </p:nvSpPr>
        <p:spPr/>
        <p:txBody>
          <a:bodyPr/>
          <a:lstStyle/>
          <a:p>
            <a:pPr>
              <a:defRPr/>
            </a:pPr>
            <a:fld id="{BD0135F0-FE7B-2848-BA88-1105B6FBA0D0}" type="slidenum">
              <a:rPr lang="en-US" smtClean="0"/>
              <a:pPr>
                <a:defRPr/>
              </a:pPr>
              <a:t>50</a:t>
            </a:fld>
            <a:endParaRPr lang="en-US"/>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SYSC-3120 — Software Requirements Engineering</a:t>
            </a:r>
          </a:p>
        </p:txBody>
      </p:sp>
      <p:sp>
        <p:nvSpPr>
          <p:cNvPr id="5" name="Slide Number Placeholder 4"/>
          <p:cNvSpPr>
            <a:spLocks noGrp="1"/>
          </p:cNvSpPr>
          <p:nvPr>
            <p:ph type="sldNum" sz="quarter" idx="11"/>
          </p:nvPr>
        </p:nvSpPr>
        <p:spPr/>
        <p:txBody>
          <a:bodyPr/>
          <a:lstStyle/>
          <a:p>
            <a:pPr>
              <a:defRPr/>
            </a:pPr>
            <a:fld id="{370D006E-78EF-564B-A256-BB9BAB70E7A6}" type="slidenum">
              <a:rPr lang="en-US"/>
              <a:pPr>
                <a:defRPr/>
              </a:pPr>
              <a:t>51</a:t>
            </a:fld>
            <a:endParaRPr lang="en-US"/>
          </a:p>
        </p:txBody>
      </p:sp>
      <p:sp>
        <p:nvSpPr>
          <p:cNvPr id="189442" name="Rectangle 2"/>
          <p:cNvSpPr>
            <a:spLocks noGrp="1" noChangeArrowheads="1"/>
          </p:cNvSpPr>
          <p:nvPr>
            <p:ph type="title"/>
          </p:nvPr>
        </p:nvSpPr>
        <p:spPr/>
        <p:txBody>
          <a:bodyPr/>
          <a:lstStyle/>
          <a:p>
            <a:pPr eaLnBrk="1" hangingPunct="1">
              <a:defRPr/>
            </a:pPr>
            <a:r>
              <a:rPr lang="en-US" smtClean="0">
                <a:cs typeface="+mj-cs"/>
              </a:rPr>
              <a:t>Software Engineering Preview</a:t>
            </a:r>
          </a:p>
        </p:txBody>
      </p:sp>
      <p:sp>
        <p:nvSpPr>
          <p:cNvPr id="189443" name="Rectangle 3"/>
          <p:cNvSpPr>
            <a:spLocks noGrp="1" noChangeArrowheads="1"/>
          </p:cNvSpPr>
          <p:nvPr>
            <p:ph type="body" idx="1"/>
          </p:nvPr>
        </p:nvSpPr>
        <p:spPr/>
        <p:txBody>
          <a:bodyPr/>
          <a:lstStyle/>
          <a:p>
            <a:pPr eaLnBrk="1" hangingPunct="1">
              <a:lnSpc>
                <a:spcPct val="120000"/>
              </a:lnSpc>
              <a:defRPr/>
            </a:pPr>
            <a:r>
              <a:rPr lang="en-US" dirty="0" smtClean="0">
                <a:solidFill>
                  <a:schemeClr val="folHlink"/>
                </a:solidFill>
                <a:cs typeface="+mn-cs"/>
              </a:rPr>
              <a:t>Definitions</a:t>
            </a:r>
          </a:p>
          <a:p>
            <a:pPr eaLnBrk="1" hangingPunct="1">
              <a:lnSpc>
                <a:spcPct val="120000"/>
              </a:lnSpc>
              <a:defRPr/>
            </a:pPr>
            <a:r>
              <a:rPr lang="en-US" dirty="0" smtClean="0">
                <a:solidFill>
                  <a:schemeClr val="folHlink"/>
                </a:solidFill>
                <a:cs typeface="+mn-cs"/>
              </a:rPr>
              <a:t>Software Failures</a:t>
            </a:r>
          </a:p>
          <a:p>
            <a:pPr eaLnBrk="1" hangingPunct="1">
              <a:lnSpc>
                <a:spcPct val="120000"/>
              </a:lnSpc>
              <a:defRPr/>
            </a:pPr>
            <a:r>
              <a:rPr lang="en-US" dirty="0" smtClean="0">
                <a:solidFill>
                  <a:schemeClr val="folHlink"/>
                </a:solidFill>
                <a:cs typeface="+mn-cs"/>
              </a:rPr>
              <a:t>History and Context</a:t>
            </a:r>
          </a:p>
          <a:p>
            <a:pPr eaLnBrk="1" hangingPunct="1">
              <a:lnSpc>
                <a:spcPct val="120000"/>
              </a:lnSpc>
              <a:defRPr/>
            </a:pPr>
            <a:r>
              <a:rPr lang="en-US" dirty="0" smtClean="0">
                <a:solidFill>
                  <a:schemeClr val="folHlink"/>
                </a:solidFill>
                <a:cs typeface="+mn-cs"/>
              </a:rPr>
              <a:t>Software Development Myths</a:t>
            </a:r>
          </a:p>
          <a:p>
            <a:pPr eaLnBrk="1" hangingPunct="1">
              <a:lnSpc>
                <a:spcPct val="120000"/>
              </a:lnSpc>
              <a:defRPr/>
            </a:pPr>
            <a:r>
              <a:rPr lang="en-US" dirty="0" smtClean="0">
                <a:solidFill>
                  <a:schemeClr val="folHlink"/>
                </a:solidFill>
                <a:cs typeface="+mn-cs"/>
              </a:rPr>
              <a:t>Principles</a:t>
            </a:r>
          </a:p>
          <a:p>
            <a:pPr eaLnBrk="1" hangingPunct="1">
              <a:lnSpc>
                <a:spcPct val="120000"/>
              </a:lnSpc>
              <a:defRPr/>
            </a:pPr>
            <a:r>
              <a:rPr lang="en-US" dirty="0" smtClean="0">
                <a:solidFill>
                  <a:schemeClr val="folHlink"/>
                </a:solidFill>
                <a:cs typeface="+mn-cs"/>
              </a:rPr>
              <a:t>Software Development Processes</a:t>
            </a:r>
          </a:p>
          <a:p>
            <a:pPr eaLnBrk="1" hangingPunct="1">
              <a:lnSpc>
                <a:spcPct val="120000"/>
              </a:lnSpc>
              <a:defRPr/>
            </a:pPr>
            <a:r>
              <a:rPr lang="en-US" dirty="0" smtClean="0">
                <a:solidFill>
                  <a:schemeClr val="folHlink"/>
                </a:solidFill>
                <a:cs typeface="+mn-cs"/>
              </a:rPr>
              <a:t>Software Development Tools</a:t>
            </a:r>
          </a:p>
          <a:p>
            <a:pPr eaLnBrk="1" hangingPunct="1">
              <a:lnSpc>
                <a:spcPct val="120000"/>
              </a:lnSpc>
              <a:defRPr/>
            </a:pPr>
            <a:r>
              <a:rPr lang="en-US" dirty="0" smtClean="0">
                <a:cs typeface="+mn-cs"/>
              </a:rPr>
              <a:t>Summary</a:t>
            </a:r>
          </a:p>
          <a:p>
            <a:pPr eaLnBrk="1" hangingPunct="1">
              <a:lnSpc>
                <a:spcPct val="120000"/>
              </a:lnSpc>
              <a:defRPr/>
            </a:pPr>
            <a:endParaRPr lang="en-US" dirty="0" smtClean="0">
              <a:cs typeface="+mn-cs"/>
            </a:endParaRPr>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SYSC-3120 — Software Requirements Engineering</a:t>
            </a:r>
          </a:p>
        </p:txBody>
      </p:sp>
      <p:sp>
        <p:nvSpPr>
          <p:cNvPr id="5" name="Slide Number Placeholder 4"/>
          <p:cNvSpPr>
            <a:spLocks noGrp="1"/>
          </p:cNvSpPr>
          <p:nvPr>
            <p:ph type="sldNum" sz="quarter" idx="11"/>
          </p:nvPr>
        </p:nvSpPr>
        <p:spPr/>
        <p:txBody>
          <a:bodyPr/>
          <a:lstStyle/>
          <a:p>
            <a:pPr>
              <a:defRPr/>
            </a:pPr>
            <a:fld id="{381EDF36-2027-F947-8D6E-CFA15A74A78B}" type="slidenum">
              <a:rPr lang="en-US"/>
              <a:pPr>
                <a:defRPr/>
              </a:pPr>
              <a:t>52</a:t>
            </a:fld>
            <a:endParaRPr lang="en-US"/>
          </a:p>
        </p:txBody>
      </p:sp>
      <p:sp>
        <p:nvSpPr>
          <p:cNvPr id="141314" name="Rectangle 2"/>
          <p:cNvSpPr>
            <a:spLocks noGrp="1" noChangeArrowheads="1"/>
          </p:cNvSpPr>
          <p:nvPr>
            <p:ph type="title"/>
          </p:nvPr>
        </p:nvSpPr>
        <p:spPr/>
        <p:txBody>
          <a:bodyPr lIns="92075" tIns="46038" rIns="92075" bIns="46038"/>
          <a:lstStyle/>
          <a:p>
            <a:pPr eaLnBrk="1" hangingPunct="1">
              <a:lnSpc>
                <a:spcPct val="90000"/>
              </a:lnSpc>
              <a:defRPr/>
            </a:pPr>
            <a:r>
              <a:rPr lang="en-US" smtClean="0">
                <a:cs typeface="+mj-cs"/>
              </a:rPr>
              <a:t>Summary</a:t>
            </a:r>
          </a:p>
        </p:txBody>
      </p:sp>
      <p:sp>
        <p:nvSpPr>
          <p:cNvPr id="141315" name="Rectangle 3"/>
          <p:cNvSpPr>
            <a:spLocks noGrp="1" noChangeArrowheads="1"/>
          </p:cNvSpPr>
          <p:nvPr>
            <p:ph type="body" idx="1"/>
          </p:nvPr>
        </p:nvSpPr>
        <p:spPr/>
        <p:txBody>
          <a:bodyPr lIns="92075" tIns="46038" rIns="92075" bIns="46038"/>
          <a:lstStyle/>
          <a:p>
            <a:pPr marL="230188" indent="-230188" eaLnBrk="1" hangingPunct="1">
              <a:defRPr/>
            </a:pPr>
            <a:r>
              <a:rPr lang="en-US" dirty="0" smtClean="0">
                <a:cs typeface="+mn-cs"/>
              </a:rPr>
              <a:t>Software engineering is </a:t>
            </a:r>
          </a:p>
          <a:p>
            <a:pPr marL="742950" lvl="1" indent="-285750" eaLnBrk="1" hangingPunct="1">
              <a:defRPr/>
            </a:pPr>
            <a:r>
              <a:rPr lang="en-US" dirty="0" smtClean="0"/>
              <a:t>engineering discipline focused on the development </a:t>
            </a:r>
            <a:r>
              <a:rPr lang="en-US" dirty="0" smtClean="0"/>
              <a:t>of </a:t>
            </a:r>
            <a:r>
              <a:rPr lang="en-US" dirty="0" smtClean="0"/>
              <a:t>software systems </a:t>
            </a:r>
            <a:endParaRPr lang="en-US" dirty="0" smtClean="0"/>
          </a:p>
          <a:p>
            <a:pPr marL="742950" lvl="1" indent="-285750" eaLnBrk="1" hangingPunct="1">
              <a:defRPr/>
            </a:pPr>
            <a:r>
              <a:rPr lang="en-US" dirty="0" smtClean="0"/>
              <a:t>as the solution to a user</a:t>
            </a:r>
            <a:r>
              <a:rPr lang="ja-JP" altLang="en-US" smtClean="0">
                <a:latin typeface="Arial"/>
              </a:rPr>
              <a:t>’</a:t>
            </a:r>
            <a:r>
              <a:rPr lang="en-US" dirty="0" smtClean="0"/>
              <a:t>s problem </a:t>
            </a:r>
          </a:p>
          <a:p>
            <a:pPr marL="742950" lvl="1" indent="-285750" eaLnBrk="1" hangingPunct="1">
              <a:defRPr/>
            </a:pPr>
            <a:r>
              <a:rPr lang="en-US" dirty="0" smtClean="0"/>
              <a:t>applying the right techniques / methods / tools</a:t>
            </a:r>
          </a:p>
          <a:p>
            <a:pPr marL="230188" indent="-230188" eaLnBrk="1" hangingPunct="1">
              <a:defRPr/>
            </a:pPr>
            <a:r>
              <a:rPr lang="en-US" dirty="0" smtClean="0">
                <a:cs typeface="+mn-cs"/>
              </a:rPr>
              <a:t>Software engineering is necessary for developing complex but reliable software</a:t>
            </a:r>
          </a:p>
          <a:p>
            <a:pPr marL="230188" indent="-230188" eaLnBrk="1" hangingPunct="1">
              <a:defRPr/>
            </a:pPr>
            <a:r>
              <a:rPr lang="en-US" dirty="0" smtClean="0">
                <a:cs typeface="+mn-cs"/>
              </a:rPr>
              <a:t>A good software engineering practice help to develop software in large </a:t>
            </a:r>
            <a:r>
              <a:rPr lang="en-US" dirty="0" smtClean="0">
                <a:cs typeface="+mn-cs"/>
              </a:rPr>
              <a:t>teams.</a:t>
            </a:r>
            <a:endParaRPr lang="en-US" dirty="0" smtClean="0">
              <a:cs typeface="+mn-cs"/>
            </a:endParaRPr>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SE goal </a:t>
            </a:r>
            <a:r>
              <a:rPr lang="en-CA" smtClean="0"/>
              <a:t>is to avoid </a:t>
            </a:r>
            <a:r>
              <a:rPr lang="en-CA" dirty="0" smtClean="0"/>
              <a:t>this</a:t>
            </a:r>
            <a:endParaRPr lang="en-CA" dirty="0"/>
          </a:p>
        </p:txBody>
      </p:sp>
      <p:sp>
        <p:nvSpPr>
          <p:cNvPr id="4" name="Footer Placeholder 3"/>
          <p:cNvSpPr>
            <a:spLocks noGrp="1"/>
          </p:cNvSpPr>
          <p:nvPr>
            <p:ph type="ftr" sz="quarter" idx="10"/>
          </p:nvPr>
        </p:nvSpPr>
        <p:spPr/>
        <p:txBody>
          <a:bodyPr/>
          <a:lstStyle/>
          <a:p>
            <a:pPr>
              <a:defRPr/>
            </a:pPr>
            <a:r>
              <a:rPr lang="en-US" smtClean="0"/>
              <a:t>SYSC-3120 — Software Requirements Engineering</a:t>
            </a:r>
            <a:endParaRPr lang="en-US" dirty="0"/>
          </a:p>
        </p:txBody>
      </p:sp>
      <p:sp>
        <p:nvSpPr>
          <p:cNvPr id="5" name="Slide Number Placeholder 4"/>
          <p:cNvSpPr>
            <a:spLocks noGrp="1"/>
          </p:cNvSpPr>
          <p:nvPr>
            <p:ph type="sldNum" sz="quarter" idx="11"/>
          </p:nvPr>
        </p:nvSpPr>
        <p:spPr/>
        <p:txBody>
          <a:bodyPr/>
          <a:lstStyle/>
          <a:p>
            <a:pPr>
              <a:defRPr/>
            </a:pPr>
            <a:fld id="{F0795C19-233A-B640-A8DA-12280398368B}" type="slidenum">
              <a:rPr lang="en-US" smtClean="0"/>
              <a:pPr>
                <a:defRPr/>
              </a:pPr>
              <a:t>53</a:t>
            </a:fld>
            <a:endParaRPr lang="en-US"/>
          </a:p>
        </p:txBody>
      </p:sp>
      <p:pic>
        <p:nvPicPr>
          <p:cNvPr id="6" name="Picture 5" descr="software_engineering_explained"/>
          <p:cNvPicPr/>
          <p:nvPr/>
        </p:nvPicPr>
        <p:blipFill>
          <a:blip r:embed="rId2">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o="http://schemas.microsoft.com/office/mac/office/2008/main" xmlns:mc="http://schemas.openxmlformats.org/markup-compatibility/2006" xmlns:mv="urn:schemas-microsoft-com:mac:vml"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914400" y="914400"/>
            <a:ext cx="7239000" cy="5105400"/>
          </a:xfrm>
          <a:prstGeom prst="rect">
            <a:avLst/>
          </a:prstGeom>
          <a:noFill/>
          <a:ln>
            <a:noFill/>
          </a:ln>
        </p:spPr>
      </p:pic>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SYSC-3120 — Software Requirements Engineering</a:t>
            </a:r>
          </a:p>
        </p:txBody>
      </p:sp>
      <p:sp>
        <p:nvSpPr>
          <p:cNvPr id="5" name="Slide Number Placeholder 4"/>
          <p:cNvSpPr>
            <a:spLocks noGrp="1"/>
          </p:cNvSpPr>
          <p:nvPr>
            <p:ph type="sldNum" sz="quarter" idx="11"/>
          </p:nvPr>
        </p:nvSpPr>
        <p:spPr/>
        <p:txBody>
          <a:bodyPr/>
          <a:lstStyle/>
          <a:p>
            <a:pPr>
              <a:defRPr/>
            </a:pPr>
            <a:fld id="{DB1507C3-89BC-664F-BC9B-2B018B66B4D8}" type="slidenum">
              <a:rPr lang="en-US"/>
              <a:pPr>
                <a:defRPr/>
              </a:pPr>
              <a:t>6</a:t>
            </a:fld>
            <a:endParaRPr lang="en-US"/>
          </a:p>
        </p:txBody>
      </p:sp>
      <p:sp>
        <p:nvSpPr>
          <p:cNvPr id="121858" name="Rectangle 2"/>
          <p:cNvSpPr>
            <a:spLocks noGrp="1" noChangeArrowheads="1"/>
          </p:cNvSpPr>
          <p:nvPr>
            <p:ph type="title"/>
          </p:nvPr>
        </p:nvSpPr>
        <p:spPr>
          <a:xfrm>
            <a:off x="685800" y="381000"/>
            <a:ext cx="7772400" cy="609600"/>
          </a:xfrm>
        </p:spPr>
        <p:txBody>
          <a:bodyPr/>
          <a:lstStyle/>
          <a:p>
            <a:pPr eaLnBrk="1" hangingPunct="1">
              <a:defRPr/>
            </a:pPr>
            <a:r>
              <a:rPr lang="en-US" smtClean="0">
                <a:cs typeface="+mj-cs"/>
              </a:rPr>
              <a:t>The Engineer in SW Engineering</a:t>
            </a:r>
          </a:p>
        </p:txBody>
      </p:sp>
      <p:sp>
        <p:nvSpPr>
          <p:cNvPr id="121859" name="Rectangle 3"/>
          <p:cNvSpPr>
            <a:spLocks noGrp="1" noChangeArrowheads="1"/>
          </p:cNvSpPr>
          <p:nvPr>
            <p:ph type="body" idx="1"/>
          </p:nvPr>
        </p:nvSpPr>
        <p:spPr/>
        <p:txBody>
          <a:bodyPr/>
          <a:lstStyle/>
          <a:p>
            <a:pPr marL="233363" indent="-233363" eaLnBrk="1" hangingPunct="1">
              <a:defRPr/>
            </a:pPr>
            <a:r>
              <a:rPr lang="en-US" dirty="0" smtClean="0">
                <a:cs typeface="+mn-cs"/>
              </a:rPr>
              <a:t>Engineers design products following well-accepted practices which normally involve the application of science, mathematics and economics </a:t>
            </a:r>
          </a:p>
          <a:p>
            <a:pPr marL="233363" indent="-233363" eaLnBrk="1" hangingPunct="1">
              <a:defRPr/>
            </a:pPr>
            <a:endParaRPr lang="en-US" dirty="0" smtClean="0">
              <a:cs typeface="+mn-cs"/>
            </a:endParaRPr>
          </a:p>
          <a:p>
            <a:pPr marL="233363" indent="-233363" eaLnBrk="1" hangingPunct="1">
              <a:defRPr/>
            </a:pPr>
            <a:r>
              <a:rPr lang="en-US" dirty="0" smtClean="0">
                <a:cs typeface="+mn-cs"/>
              </a:rPr>
              <a:t>As professionals, engineers assume a duty of </a:t>
            </a:r>
            <a:r>
              <a:rPr lang="en-US" dirty="0" smtClean="0">
                <a:solidFill>
                  <a:schemeClr val="accent2"/>
                </a:solidFill>
                <a:cs typeface="+mn-cs"/>
              </a:rPr>
              <a:t>personal </a:t>
            </a:r>
            <a:r>
              <a:rPr lang="en-US" dirty="0" smtClean="0">
                <a:cs typeface="+mn-cs"/>
              </a:rPr>
              <a:t>responsibility to the public and society, and a code of ethics.</a:t>
            </a:r>
          </a:p>
          <a:p>
            <a:pPr marL="688975" lvl="1" indent="-341313" eaLnBrk="1" hangingPunct="1">
              <a:defRPr/>
            </a:pPr>
            <a:r>
              <a:rPr lang="en-US" dirty="0" smtClean="0"/>
              <a:t>The society includes the customer (</a:t>
            </a:r>
            <a:r>
              <a:rPr lang="en-US" dirty="0" err="1" smtClean="0"/>
              <a:t>ie</a:t>
            </a:r>
            <a:r>
              <a:rPr lang="en-US" dirty="0" smtClean="0"/>
              <a:t>. meeting economic and time constraints)</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SYSC-3120 — Software Requirements Engineering</a:t>
            </a:r>
          </a:p>
        </p:txBody>
      </p:sp>
      <p:sp>
        <p:nvSpPr>
          <p:cNvPr id="5" name="Slide Number Placeholder 4"/>
          <p:cNvSpPr>
            <a:spLocks noGrp="1"/>
          </p:cNvSpPr>
          <p:nvPr>
            <p:ph type="sldNum" sz="quarter" idx="11"/>
          </p:nvPr>
        </p:nvSpPr>
        <p:spPr/>
        <p:txBody>
          <a:bodyPr/>
          <a:lstStyle/>
          <a:p>
            <a:pPr>
              <a:defRPr/>
            </a:pPr>
            <a:fld id="{74529BB4-B0D4-7649-8319-56A894C34282}" type="slidenum">
              <a:rPr lang="en-US"/>
              <a:pPr>
                <a:defRPr/>
              </a:pPr>
              <a:t>7</a:t>
            </a:fld>
            <a:endParaRPr lang="en-US"/>
          </a:p>
        </p:txBody>
      </p:sp>
      <p:sp>
        <p:nvSpPr>
          <p:cNvPr id="31746" name="Rectangle 2"/>
          <p:cNvSpPr>
            <a:spLocks noGrp="1" noChangeArrowheads="1"/>
          </p:cNvSpPr>
          <p:nvPr>
            <p:ph type="title"/>
          </p:nvPr>
        </p:nvSpPr>
        <p:spPr/>
        <p:txBody>
          <a:bodyPr/>
          <a:lstStyle/>
          <a:p>
            <a:pPr eaLnBrk="1" hangingPunct="1">
              <a:defRPr/>
            </a:pPr>
            <a:r>
              <a:rPr lang="en-US" smtClean="0">
                <a:cs typeface="+mj-cs"/>
              </a:rPr>
              <a:t>Scope of SW Engineering</a:t>
            </a:r>
          </a:p>
        </p:txBody>
      </p:sp>
      <p:sp>
        <p:nvSpPr>
          <p:cNvPr id="31747" name="Rectangle 3"/>
          <p:cNvSpPr>
            <a:spLocks noGrp="1" noChangeArrowheads="1"/>
          </p:cNvSpPr>
          <p:nvPr>
            <p:ph type="body" idx="1"/>
          </p:nvPr>
        </p:nvSpPr>
        <p:spPr/>
        <p:txBody>
          <a:bodyPr/>
          <a:lstStyle/>
          <a:p>
            <a:pPr marL="233363" indent="-233363" eaLnBrk="1" hangingPunct="1">
              <a:defRPr/>
            </a:pPr>
            <a:r>
              <a:rPr lang="en-US" dirty="0" smtClean="0">
                <a:cs typeface="+mn-cs"/>
              </a:rPr>
              <a:t>SE is part of a much larger </a:t>
            </a:r>
            <a:r>
              <a:rPr lang="en-US" i="1" dirty="0" smtClean="0">
                <a:cs typeface="+mn-cs"/>
              </a:rPr>
              <a:t>system</a:t>
            </a:r>
            <a:r>
              <a:rPr lang="en-US" dirty="0" smtClean="0">
                <a:cs typeface="+mn-cs"/>
              </a:rPr>
              <a:t> design activity</a:t>
            </a:r>
          </a:p>
          <a:p>
            <a:pPr marL="568325" lvl="1" indent="-220663" eaLnBrk="1" hangingPunct="1">
              <a:defRPr/>
            </a:pPr>
            <a:r>
              <a:rPr lang="en-US" dirty="0" smtClean="0"/>
              <a:t>Telephone switching systems, power plants, banking systems, hospital admin systems, aircraft</a:t>
            </a:r>
          </a:p>
          <a:p>
            <a:pPr marL="233363" indent="-233363" eaLnBrk="1" hangingPunct="1">
              <a:defRPr/>
            </a:pPr>
            <a:r>
              <a:rPr lang="en-US" dirty="0" smtClean="0">
                <a:cs typeface="+mn-cs"/>
              </a:rPr>
              <a:t>Doing SE right requires a much larger look at </a:t>
            </a:r>
            <a:r>
              <a:rPr lang="en-US" i="1" dirty="0" smtClean="0">
                <a:cs typeface="+mn-cs"/>
              </a:rPr>
              <a:t>system</a:t>
            </a:r>
            <a:r>
              <a:rPr lang="en-US" dirty="0" smtClean="0">
                <a:cs typeface="+mn-cs"/>
              </a:rPr>
              <a:t> engineering issues</a:t>
            </a:r>
          </a:p>
          <a:p>
            <a:pPr marL="568325" lvl="1" indent="-220663" eaLnBrk="1" hangingPunct="1">
              <a:defRPr/>
            </a:pPr>
            <a:r>
              <a:rPr lang="en-US" dirty="0" smtClean="0"/>
              <a:t>entities and activities within the </a:t>
            </a:r>
            <a:r>
              <a:rPr lang="en-US" i="1" dirty="0" smtClean="0"/>
              <a:t>system</a:t>
            </a:r>
            <a:r>
              <a:rPr lang="en-US" dirty="0" smtClean="0"/>
              <a:t>, its boundary and interface with other </a:t>
            </a:r>
            <a:r>
              <a:rPr lang="en-US" i="1" dirty="0" smtClean="0"/>
              <a:t>systems</a:t>
            </a:r>
            <a:r>
              <a:rPr lang="en-US" dirty="0" smtClean="0"/>
              <a:t> and users</a:t>
            </a:r>
          </a:p>
          <a:p>
            <a:pPr marL="233363" indent="-233363" eaLnBrk="1" hangingPunct="1">
              <a:defRPr/>
            </a:pPr>
            <a:r>
              <a:rPr lang="en-US" dirty="0" smtClean="0">
                <a:cs typeface="+mn-cs"/>
              </a:rPr>
              <a:t>Understanding the application and user needs is key</a:t>
            </a:r>
          </a:p>
          <a:p>
            <a:pPr marL="568325" lvl="1" indent="-220663" eaLnBrk="1" hangingPunct="1">
              <a:defRPr/>
            </a:pPr>
            <a:r>
              <a:rPr lang="en-US" dirty="0" smtClean="0"/>
              <a:t>Decide what activity should be supported by the </a:t>
            </a:r>
            <a:r>
              <a:rPr lang="en-US" i="1" dirty="0" smtClean="0"/>
              <a:t>system</a:t>
            </a:r>
            <a:r>
              <a:rPr lang="en-US" dirty="0" smtClean="0"/>
              <a:t> and how</a:t>
            </a:r>
          </a:p>
          <a:p>
            <a:pPr marL="568325" lvl="1" indent="-220663" eaLnBrk="1" hangingPunct="1">
              <a:defRPr/>
            </a:pPr>
            <a:r>
              <a:rPr lang="en-US" dirty="0" smtClean="0"/>
              <a:t>Having a technical understanding of the </a:t>
            </a:r>
            <a:r>
              <a:rPr lang="en-US" i="1" dirty="0" smtClean="0"/>
              <a:t>system</a:t>
            </a:r>
            <a:r>
              <a:rPr lang="en-US" dirty="0" smtClean="0"/>
              <a:t> to be developed is not enough</a:t>
            </a:r>
          </a:p>
          <a:p>
            <a:pPr marL="568325" lvl="1" indent="-220663" eaLnBrk="1" hangingPunct="1">
              <a:defRPr/>
            </a:pPr>
            <a:r>
              <a:rPr lang="en-US" dirty="0" smtClean="0"/>
              <a:t>Many domains, where very different software </a:t>
            </a:r>
            <a:r>
              <a:rPr lang="en-US" i="1" dirty="0" smtClean="0"/>
              <a:t>systems</a:t>
            </a:r>
            <a:r>
              <a:rPr lang="en-US" dirty="0" smtClean="0"/>
              <a:t> must be developed, with emphasis on different priorities: </a:t>
            </a:r>
          </a:p>
          <a:p>
            <a:pPr marL="911225" lvl="2" eaLnBrk="1" hangingPunct="1">
              <a:defRPr/>
            </a:pPr>
            <a:r>
              <a:rPr lang="en-US" dirty="0" smtClean="0"/>
              <a:t>time-to-market (telecom), safety (aerospace, NASA Shuttle), maintainability (telecom, banking)</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SYSC-3120 — Software Requirements Engineering</a:t>
            </a:r>
          </a:p>
        </p:txBody>
      </p:sp>
      <p:sp>
        <p:nvSpPr>
          <p:cNvPr id="5" name="Slide Number Placeholder 4"/>
          <p:cNvSpPr>
            <a:spLocks noGrp="1"/>
          </p:cNvSpPr>
          <p:nvPr>
            <p:ph type="sldNum" sz="quarter" idx="11"/>
          </p:nvPr>
        </p:nvSpPr>
        <p:spPr/>
        <p:txBody>
          <a:bodyPr/>
          <a:lstStyle/>
          <a:p>
            <a:pPr>
              <a:defRPr/>
            </a:pPr>
            <a:fld id="{0F4988E8-9120-9641-B5ED-32D2C01942EC}" type="slidenum">
              <a:rPr lang="en-US"/>
              <a:pPr>
                <a:defRPr/>
              </a:pPr>
              <a:t>8</a:t>
            </a:fld>
            <a:endParaRPr lang="en-US"/>
          </a:p>
        </p:txBody>
      </p:sp>
      <p:sp>
        <p:nvSpPr>
          <p:cNvPr id="33794" name="Rectangle 2"/>
          <p:cNvSpPr>
            <a:spLocks noGrp="1" noChangeArrowheads="1"/>
          </p:cNvSpPr>
          <p:nvPr>
            <p:ph type="title"/>
          </p:nvPr>
        </p:nvSpPr>
        <p:spPr/>
        <p:txBody>
          <a:bodyPr/>
          <a:lstStyle/>
          <a:p>
            <a:pPr eaLnBrk="1" hangingPunct="1">
              <a:defRPr/>
            </a:pPr>
            <a:r>
              <a:rPr lang="en-US" smtClean="0">
                <a:cs typeface="+mj-cs"/>
              </a:rPr>
              <a:t>Importance of SW Engineering</a:t>
            </a:r>
          </a:p>
        </p:txBody>
      </p:sp>
      <p:sp>
        <p:nvSpPr>
          <p:cNvPr id="33795" name="Rectangle 3"/>
          <p:cNvSpPr>
            <a:spLocks noGrp="1" noChangeArrowheads="1"/>
          </p:cNvSpPr>
          <p:nvPr>
            <p:ph type="body" idx="1"/>
          </p:nvPr>
        </p:nvSpPr>
        <p:spPr/>
        <p:txBody>
          <a:bodyPr/>
          <a:lstStyle/>
          <a:p>
            <a:pPr marL="230188" indent="-230188" eaLnBrk="1" hangingPunct="1">
              <a:defRPr/>
            </a:pPr>
            <a:r>
              <a:rPr lang="en-US" smtClean="0">
                <a:cs typeface="+mn-cs"/>
              </a:rPr>
              <a:t>Software is pervasive in our lives, in most systems surrounding us - we take it for granted!</a:t>
            </a:r>
          </a:p>
          <a:p>
            <a:pPr marL="230188" indent="-230188" eaLnBrk="1" hangingPunct="1">
              <a:defRPr/>
            </a:pPr>
            <a:r>
              <a:rPr lang="en-US" smtClean="0">
                <a:cs typeface="+mn-cs"/>
              </a:rPr>
              <a:t>US $500 Billion world-wide in 1995</a:t>
            </a:r>
          </a:p>
          <a:p>
            <a:pPr marL="230188" indent="-230188" eaLnBrk="1" hangingPunct="1">
              <a:defRPr/>
            </a:pPr>
            <a:r>
              <a:rPr lang="en-US" smtClean="0">
                <a:cs typeface="+mn-cs"/>
              </a:rPr>
              <a:t>This includes critical systems that affect our well-being and our lives</a:t>
            </a:r>
          </a:p>
          <a:p>
            <a:pPr marL="230188" indent="-230188" eaLnBrk="1" hangingPunct="1">
              <a:defRPr/>
            </a:pPr>
            <a:r>
              <a:rPr lang="en-US" smtClean="0">
                <a:cs typeface="+mn-cs"/>
              </a:rPr>
              <a:t>Many reported stories of poor software engineering practices leading to catastrophes</a:t>
            </a:r>
          </a:p>
          <a:p>
            <a:pPr marL="230188" indent="-230188" eaLnBrk="1" hangingPunct="1">
              <a:defRPr/>
            </a:pPr>
            <a:endParaRPr lang="en-US" smtClean="0">
              <a:cs typeface="+mn-cs"/>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oter Placeholder 3"/>
          <p:cNvSpPr>
            <a:spLocks noGrp="1"/>
          </p:cNvSpPr>
          <p:nvPr>
            <p:ph type="ftr" sz="quarter" idx="10"/>
          </p:nvPr>
        </p:nvSpPr>
        <p:spPr/>
        <p:txBody>
          <a:bodyPr/>
          <a:lstStyle/>
          <a:p>
            <a:pPr>
              <a:defRPr/>
            </a:pPr>
            <a:r>
              <a:rPr lang="en-US"/>
              <a:t>SYSC-3120 — Software Requirements Engineering</a:t>
            </a:r>
          </a:p>
        </p:txBody>
      </p:sp>
      <p:sp>
        <p:nvSpPr>
          <p:cNvPr id="10" name="Slide Number Placeholder 4"/>
          <p:cNvSpPr>
            <a:spLocks noGrp="1"/>
          </p:cNvSpPr>
          <p:nvPr>
            <p:ph type="sldNum" sz="quarter" idx="11"/>
          </p:nvPr>
        </p:nvSpPr>
        <p:spPr/>
        <p:txBody>
          <a:bodyPr/>
          <a:lstStyle/>
          <a:p>
            <a:pPr>
              <a:defRPr/>
            </a:pPr>
            <a:fld id="{D1D956F2-FD90-9E44-8E30-95A078AD0015}" type="slidenum">
              <a:rPr lang="en-US"/>
              <a:pPr>
                <a:defRPr/>
              </a:pPr>
              <a:t>9</a:t>
            </a:fld>
            <a:endParaRPr lang="en-US"/>
          </a:p>
        </p:txBody>
      </p:sp>
      <p:sp>
        <p:nvSpPr>
          <p:cNvPr id="128002" name="Rectangle 2"/>
          <p:cNvSpPr>
            <a:spLocks noGrp="1" noChangeArrowheads="1"/>
          </p:cNvSpPr>
          <p:nvPr>
            <p:ph type="title"/>
          </p:nvPr>
        </p:nvSpPr>
        <p:spPr/>
        <p:txBody>
          <a:bodyPr/>
          <a:lstStyle/>
          <a:p>
            <a:pPr eaLnBrk="1" hangingPunct="1">
              <a:defRPr/>
            </a:pPr>
            <a:r>
              <a:rPr lang="en-US" smtClean="0">
                <a:cs typeface="+mj-cs"/>
              </a:rPr>
              <a:t>Software Quality</a:t>
            </a:r>
          </a:p>
        </p:txBody>
      </p:sp>
      <p:sp>
        <p:nvSpPr>
          <p:cNvPr id="128003" name="Rectangle 3"/>
          <p:cNvSpPr>
            <a:spLocks noGrp="1" noChangeArrowheads="1"/>
          </p:cNvSpPr>
          <p:nvPr>
            <p:ph type="body" idx="1"/>
          </p:nvPr>
        </p:nvSpPr>
        <p:spPr/>
        <p:txBody>
          <a:bodyPr/>
          <a:lstStyle/>
          <a:p>
            <a:pPr marL="233363" indent="-233363" eaLnBrk="1" hangingPunct="1">
              <a:defRPr/>
            </a:pPr>
            <a:r>
              <a:rPr lang="en-US" u="sng" smtClean="0">
                <a:cs typeface="+mn-cs"/>
              </a:rPr>
              <a:t>External Characteristics</a:t>
            </a:r>
            <a:r>
              <a:rPr lang="en-US" smtClean="0">
                <a:cs typeface="+mn-cs"/>
              </a:rPr>
              <a:t> </a:t>
            </a:r>
            <a:r>
              <a:rPr lang="en-US" sz="1600" smtClean="0">
                <a:cs typeface="+mn-cs"/>
              </a:rPr>
              <a:t>(of interest to stakeholders)</a:t>
            </a:r>
          </a:p>
          <a:p>
            <a:pPr marL="577850" lvl="1" indent="-230188" eaLnBrk="1" hangingPunct="1">
              <a:defRPr/>
            </a:pPr>
            <a:r>
              <a:rPr lang="en-US" smtClean="0"/>
              <a:t>Usability</a:t>
            </a:r>
          </a:p>
          <a:p>
            <a:pPr marL="577850" lvl="1" indent="-230188" eaLnBrk="1" hangingPunct="1">
              <a:defRPr/>
            </a:pPr>
            <a:r>
              <a:rPr lang="en-US" smtClean="0"/>
              <a:t>Efficiency</a:t>
            </a:r>
          </a:p>
          <a:p>
            <a:pPr marL="577850" lvl="1" indent="-230188" eaLnBrk="1" hangingPunct="1">
              <a:defRPr/>
            </a:pPr>
            <a:r>
              <a:rPr lang="en-US" smtClean="0"/>
              <a:t>Reliability</a:t>
            </a:r>
          </a:p>
          <a:p>
            <a:pPr marL="577850" lvl="1" indent="-230188" eaLnBrk="1" hangingPunct="1">
              <a:defRPr/>
            </a:pPr>
            <a:r>
              <a:rPr lang="en-US" smtClean="0"/>
              <a:t>Maintainability</a:t>
            </a:r>
          </a:p>
          <a:p>
            <a:pPr marL="577850" lvl="1" indent="-230188" eaLnBrk="1" hangingPunct="1">
              <a:defRPr/>
            </a:pPr>
            <a:r>
              <a:rPr lang="en-US" smtClean="0"/>
              <a:t>Reusability</a:t>
            </a:r>
          </a:p>
          <a:p>
            <a:pPr marL="233363" indent="-233363" eaLnBrk="1" hangingPunct="1">
              <a:defRPr/>
            </a:pPr>
            <a:endParaRPr lang="en-US" smtClean="0">
              <a:cs typeface="+mn-cs"/>
            </a:endParaRPr>
          </a:p>
          <a:p>
            <a:pPr marL="233363" indent="-233363" eaLnBrk="1" hangingPunct="1">
              <a:defRPr/>
            </a:pPr>
            <a:r>
              <a:rPr lang="en-US" u="sng" smtClean="0">
                <a:cs typeface="+mn-cs"/>
              </a:rPr>
              <a:t>Internal Characteristics</a:t>
            </a:r>
            <a:r>
              <a:rPr lang="en-US" smtClean="0">
                <a:cs typeface="+mn-cs"/>
              </a:rPr>
              <a:t> </a:t>
            </a:r>
            <a:r>
              <a:rPr lang="en-US" sz="1600" smtClean="0">
                <a:cs typeface="+mn-cs"/>
              </a:rPr>
              <a:t>(impact maintainability and reliability)</a:t>
            </a:r>
            <a:endParaRPr lang="en-US" sz="1600" u="sng" smtClean="0">
              <a:cs typeface="+mn-cs"/>
            </a:endParaRPr>
          </a:p>
          <a:p>
            <a:pPr marL="577850" lvl="1" indent="-230188" eaLnBrk="1" hangingPunct="1">
              <a:defRPr/>
            </a:pPr>
            <a:r>
              <a:rPr lang="en-US" smtClean="0"/>
              <a:t>Comments</a:t>
            </a:r>
          </a:p>
          <a:p>
            <a:pPr marL="577850" lvl="1" indent="-230188" eaLnBrk="1" hangingPunct="1">
              <a:defRPr/>
            </a:pPr>
            <a:r>
              <a:rPr lang="en-US" smtClean="0"/>
              <a:t>Code Complexity: Nesting depth, branches, complex programming</a:t>
            </a:r>
          </a:p>
          <a:p>
            <a:pPr marL="577850" lvl="1" indent="-230188" eaLnBrk="1" hangingPunct="1">
              <a:defRPr/>
            </a:pPr>
            <a:r>
              <a:rPr lang="en-US" smtClean="0"/>
              <a:t>Modularity	</a:t>
            </a:r>
          </a:p>
        </p:txBody>
      </p:sp>
      <p:sp>
        <p:nvSpPr>
          <p:cNvPr id="128004" name="Text Box 4"/>
          <p:cNvSpPr txBox="1">
            <a:spLocks noChangeArrowheads="1"/>
          </p:cNvSpPr>
          <p:nvPr/>
        </p:nvSpPr>
        <p:spPr bwMode="auto">
          <a:xfrm>
            <a:off x="6477000" y="1660525"/>
            <a:ext cx="1366838"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2000">
                <a:latin typeface="Arial" charset="0"/>
                <a:cs typeface="+mn-cs"/>
              </a:rPr>
              <a:t>Short term</a:t>
            </a:r>
          </a:p>
        </p:txBody>
      </p:sp>
      <p:sp>
        <p:nvSpPr>
          <p:cNvPr id="128005" name="Text Box 5"/>
          <p:cNvSpPr txBox="1">
            <a:spLocks noChangeArrowheads="1"/>
          </p:cNvSpPr>
          <p:nvPr/>
        </p:nvSpPr>
        <p:spPr bwMode="auto">
          <a:xfrm>
            <a:off x="6553200" y="3032125"/>
            <a:ext cx="1325563"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2000">
                <a:latin typeface="Arial" charset="0"/>
                <a:cs typeface="+mn-cs"/>
              </a:rPr>
              <a:t>Long term</a:t>
            </a:r>
          </a:p>
        </p:txBody>
      </p:sp>
      <p:sp>
        <p:nvSpPr>
          <p:cNvPr id="128006" name="Line 6"/>
          <p:cNvSpPr>
            <a:spLocks noChangeShapeType="1"/>
          </p:cNvSpPr>
          <p:nvPr/>
        </p:nvSpPr>
        <p:spPr bwMode="auto">
          <a:xfrm>
            <a:off x="7162800" y="2197100"/>
            <a:ext cx="0" cy="838200"/>
          </a:xfrm>
          <a:prstGeom prst="line">
            <a:avLst/>
          </a:prstGeom>
          <a:noFill/>
          <a:ln w="12700">
            <a:solidFill>
              <a:schemeClr val="tx1"/>
            </a:solidFill>
            <a:round/>
            <a:headEnd type="triangle" w="med" len="me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128007" name="Text Box 7"/>
          <p:cNvSpPr txBox="1">
            <a:spLocks noChangeArrowheads="1"/>
          </p:cNvSpPr>
          <p:nvPr/>
        </p:nvSpPr>
        <p:spPr bwMode="auto">
          <a:xfrm>
            <a:off x="3657600" y="2359025"/>
            <a:ext cx="285115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2000">
                <a:solidFill>
                  <a:schemeClr val="accent2"/>
                </a:solidFill>
                <a:latin typeface="Arial" charset="0"/>
                <a:cs typeface="+mn-cs"/>
              </a:rPr>
              <a:t>Engineering is tradeoffs</a:t>
            </a:r>
          </a:p>
        </p:txBody>
      </p:sp>
      <p:sp>
        <p:nvSpPr>
          <p:cNvPr id="128008" name="AutoShape 8"/>
          <p:cNvSpPr>
            <a:spLocks/>
          </p:cNvSpPr>
          <p:nvPr/>
        </p:nvSpPr>
        <p:spPr bwMode="auto">
          <a:xfrm>
            <a:off x="3200400" y="1752600"/>
            <a:ext cx="381000" cy="1676400"/>
          </a:xfrm>
          <a:prstGeom prst="rightBrace">
            <a:avLst>
              <a:gd name="adj1" fmla="val 36667"/>
              <a:gd name="adj2" fmla="val 50000"/>
            </a:avLst>
          </a:prstGeom>
          <a:noFill/>
          <a:ln w="12700">
            <a:solidFill>
              <a:schemeClr val="tx1"/>
            </a:solidFill>
            <a:round/>
            <a:headEnd type="none" w="sm" len="sm"/>
            <a:tailEnd type="none" w="sm" len="sm"/>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CoursesTemplate">
  <a:themeElements>
    <a:clrScheme name="Courses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CoursesTemplate">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Corbel"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Corbel" charset="0"/>
            <a:ea typeface="ＭＳ Ｐゴシック" charset="0"/>
          </a:defRPr>
        </a:defPPr>
      </a:lstStyle>
    </a:lnDef>
  </a:objectDefaults>
  <a:extraClrSchemeLst>
    <a:extraClrScheme>
      <a:clrScheme name="CoursesTemplat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ourses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oursesTemplat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oursesTemplat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ourses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ourses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ourses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C:\My Documents\Boulot\Courses\CoursesTemplate.pot</Template>
  <TotalTime>3658</TotalTime>
  <Words>4825</Words>
  <Application>Microsoft Office PowerPoint</Application>
  <PresentationFormat>On-screen Show (4:3)</PresentationFormat>
  <Paragraphs>737</Paragraphs>
  <Slides>53</Slides>
  <Notes>51</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53</vt:i4>
      </vt:variant>
    </vt:vector>
  </HeadingPairs>
  <TitlesOfParts>
    <vt:vector size="56" baseType="lpstr">
      <vt:lpstr>CoursesTemplate</vt:lpstr>
      <vt:lpstr>CorelPhotoPaint.Image.7</vt:lpstr>
      <vt:lpstr>Bitmap Image</vt:lpstr>
      <vt:lpstr>SYSC-3120 —Software Requirements Engineering</vt:lpstr>
      <vt:lpstr>Software Engineering Preview</vt:lpstr>
      <vt:lpstr>Definitions of SW Engineering</vt:lpstr>
      <vt:lpstr>Definitions of SW Engineering (cont.)</vt:lpstr>
      <vt:lpstr>Definitions of SW Engineering: Conclusion</vt:lpstr>
      <vt:lpstr>The Engineer in SW Engineering</vt:lpstr>
      <vt:lpstr>Scope of SW Engineering</vt:lpstr>
      <vt:lpstr>Importance of SW Engineering</vt:lpstr>
      <vt:lpstr>Software Quality</vt:lpstr>
      <vt:lpstr>Software Engineering Stakeholders</vt:lpstr>
      <vt:lpstr>Activities Involved in SE</vt:lpstr>
      <vt:lpstr>Software Engineering Preview</vt:lpstr>
      <vt:lpstr>Examples of SE Failures</vt:lpstr>
      <vt:lpstr>Software Engineering Preview</vt:lpstr>
      <vt:lpstr>Historical perspective of SW Engineering</vt:lpstr>
      <vt:lpstr>Relationships with other Disciplines</vt:lpstr>
      <vt:lpstr>Software Engineering Preview</vt:lpstr>
      <vt:lpstr>Management Myths</vt:lpstr>
      <vt:lpstr>Customer myths</vt:lpstr>
      <vt:lpstr>The impact of change</vt:lpstr>
      <vt:lpstr>Practitioner’s myths</vt:lpstr>
      <vt:lpstr>Software Engineering Preview</vt:lpstr>
      <vt:lpstr>Characteristics of today’s software development</vt:lpstr>
      <vt:lpstr>What are the problems?</vt:lpstr>
      <vt:lpstr>Software Engineering Principles</vt:lpstr>
      <vt:lpstr>Rigor and Formality</vt:lpstr>
      <vt:lpstr>Separation of Concerns</vt:lpstr>
      <vt:lpstr>Modularity</vt:lpstr>
      <vt:lpstr>Abstraction</vt:lpstr>
      <vt:lpstr>Anticipation of Change</vt:lpstr>
      <vt:lpstr>Generality</vt:lpstr>
      <vt:lpstr>Incrementality</vt:lpstr>
      <vt:lpstr>Software Engineering Preview</vt:lpstr>
      <vt:lpstr>The Software Process</vt:lpstr>
      <vt:lpstr>Survey of Some Process Models</vt:lpstr>
      <vt:lpstr>Waterfall Model</vt:lpstr>
      <vt:lpstr>Phased-Release Model</vt:lpstr>
      <vt:lpstr>Spiral Model</vt:lpstr>
      <vt:lpstr>Unified Process</vt:lpstr>
      <vt:lpstr>Unified Process (cont.)</vt:lpstr>
      <vt:lpstr>Agile Model</vt:lpstr>
      <vt:lpstr>Software Lifecycle in Textbook</vt:lpstr>
      <vt:lpstr>Software Engineering Preview</vt:lpstr>
      <vt:lpstr>Some Modeling Tools</vt:lpstr>
      <vt:lpstr>Some Modeling Tools</vt:lpstr>
      <vt:lpstr>Some Modeling Tools</vt:lpstr>
      <vt:lpstr>Some Modeling Tools</vt:lpstr>
      <vt:lpstr>Some Modeling Tools</vt:lpstr>
      <vt:lpstr>UML diagrams</vt:lpstr>
      <vt:lpstr>UML CASE Tools</vt:lpstr>
      <vt:lpstr>Software Engineering Preview</vt:lpstr>
      <vt:lpstr>Summary</vt:lpstr>
      <vt:lpstr>SE goal is to avoid this</vt:lpstr>
    </vt:vector>
  </TitlesOfParts>
  <Company>Carleton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94.480: Course Objectives</dc:title>
  <dc:creator>briand</dc:creator>
  <cp:lastModifiedBy>Department of Systems and Computer Engineering</cp:lastModifiedBy>
  <cp:revision>223</cp:revision>
  <dcterms:created xsi:type="dcterms:W3CDTF">2000-09-01T14:30:29Z</dcterms:created>
  <dcterms:modified xsi:type="dcterms:W3CDTF">2015-01-08T06:13:16Z</dcterms:modified>
</cp:coreProperties>
</file>