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2"/>
  </p:notesMasterIdLst>
  <p:handoutMasterIdLst>
    <p:handoutMasterId r:id="rId33"/>
  </p:handoutMasterIdLst>
  <p:sldIdLst>
    <p:sldId id="268" r:id="rId2"/>
    <p:sldId id="269" r:id="rId3"/>
    <p:sldId id="270" r:id="rId4"/>
    <p:sldId id="271" r:id="rId5"/>
    <p:sldId id="272" r:id="rId6"/>
    <p:sldId id="273" r:id="rId7"/>
    <p:sldId id="274" r:id="rId8"/>
    <p:sldId id="275" r:id="rId9"/>
    <p:sldId id="276" r:id="rId10"/>
    <p:sldId id="280" r:id="rId11"/>
    <p:sldId id="279" r:id="rId12"/>
    <p:sldId id="281" r:id="rId13"/>
    <p:sldId id="282" r:id="rId14"/>
    <p:sldId id="278" r:id="rId15"/>
    <p:sldId id="277"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Corbe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5pPr>
    <a:lvl6pPr marL="2286000" algn="l" defTabSz="457200" rtl="0" eaLnBrk="1" latinLnBrk="0" hangingPunct="1">
      <a:defRPr sz="2400" kern="1200">
        <a:solidFill>
          <a:schemeClr val="tx1"/>
        </a:solidFill>
        <a:latin typeface="Corbel" charset="0"/>
        <a:ea typeface="ＭＳ Ｐゴシック" charset="0"/>
        <a:cs typeface="ＭＳ Ｐゴシック" charset="0"/>
      </a:defRPr>
    </a:lvl6pPr>
    <a:lvl7pPr marL="2743200" algn="l" defTabSz="457200" rtl="0" eaLnBrk="1" latinLnBrk="0" hangingPunct="1">
      <a:defRPr sz="2400" kern="1200">
        <a:solidFill>
          <a:schemeClr val="tx1"/>
        </a:solidFill>
        <a:latin typeface="Corbel" charset="0"/>
        <a:ea typeface="ＭＳ Ｐゴシック" charset="0"/>
        <a:cs typeface="ＭＳ Ｐゴシック" charset="0"/>
      </a:defRPr>
    </a:lvl7pPr>
    <a:lvl8pPr marL="3200400" algn="l" defTabSz="457200" rtl="0" eaLnBrk="1" latinLnBrk="0" hangingPunct="1">
      <a:defRPr sz="2400" kern="1200">
        <a:solidFill>
          <a:schemeClr val="tx1"/>
        </a:solidFill>
        <a:latin typeface="Corbel" charset="0"/>
        <a:ea typeface="ＭＳ Ｐゴシック" charset="0"/>
        <a:cs typeface="ＭＳ Ｐゴシック" charset="0"/>
      </a:defRPr>
    </a:lvl8pPr>
    <a:lvl9pPr marL="3657600" algn="l" defTabSz="457200" rtl="0" eaLnBrk="1" latinLnBrk="0" hangingPunct="1">
      <a:defRPr sz="2400" kern="1200">
        <a:solidFill>
          <a:schemeClr val="tx1"/>
        </a:solidFill>
        <a:latin typeface="Corbe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79463" autoAdjust="0"/>
  </p:normalViewPr>
  <p:slideViewPr>
    <p:cSldViewPr>
      <p:cViewPr>
        <p:scale>
          <a:sx n="100" d="100"/>
          <a:sy n="100" d="100"/>
        </p:scale>
        <p:origin x="-1512" y="-270"/>
      </p:cViewPr>
      <p:guideLst>
        <p:guide orient="horz" pos="2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3" d="100"/>
          <a:sy n="93" d="100"/>
        </p:scale>
        <p:origin x="-618" y="-12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3075" name="Rectangle 3"/>
          <p:cNvSpPr>
            <a:spLocks noGrp="1" noChangeArrowheads="1"/>
          </p:cNvSpPr>
          <p:nvPr>
            <p:ph type="dt" sz="quarter" idx="1"/>
          </p:nvPr>
        </p:nvSpPr>
        <p:spPr bwMode="auto">
          <a:xfrm>
            <a:off x="4144963" y="0"/>
            <a:ext cx="3170237"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algn="r" defTabSz="966788">
              <a:defRPr sz="1300">
                <a:latin typeface="Times New Roman" charset="0"/>
                <a:cs typeface="+mn-cs"/>
              </a:defRPr>
            </a:lvl1pPr>
          </a:lstStyle>
          <a:p>
            <a:pPr>
              <a:defRPr/>
            </a:pPr>
            <a:endParaRPr lang="en-US"/>
          </a:p>
        </p:txBody>
      </p:sp>
      <p:sp>
        <p:nvSpPr>
          <p:cNvPr id="3076" name="Rectangle 4"/>
          <p:cNvSpPr>
            <a:spLocks noGrp="1" noChangeArrowheads="1"/>
          </p:cNvSpPr>
          <p:nvPr>
            <p:ph type="ftr" sz="quarter" idx="2"/>
          </p:nvPr>
        </p:nvSpPr>
        <p:spPr bwMode="auto">
          <a:xfrm>
            <a:off x="0" y="9120188"/>
            <a:ext cx="3170238"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3077" name="Rectangle 5"/>
          <p:cNvSpPr>
            <a:spLocks noGrp="1" noChangeArrowheads="1"/>
          </p:cNvSpPr>
          <p:nvPr>
            <p:ph type="sldNum" sz="quarter" idx="3"/>
          </p:nvPr>
        </p:nvSpPr>
        <p:spPr bwMode="auto">
          <a:xfrm>
            <a:off x="4144963" y="9120188"/>
            <a:ext cx="3170237"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algn="r" defTabSz="966788">
              <a:defRPr sz="1300">
                <a:latin typeface="Times New Roman" charset="0"/>
                <a:cs typeface="+mn-cs"/>
              </a:defRPr>
            </a:lvl1pPr>
          </a:lstStyle>
          <a:p>
            <a:pPr>
              <a:defRPr/>
            </a:pPr>
            <a:fld id="{C209845C-BE56-4641-80AB-D588F0256355}" type="slidenum">
              <a:rPr lang="en-US"/>
              <a:pPr>
                <a:defRPr/>
              </a:pPr>
              <a:t>‹#›</a:t>
            </a:fld>
            <a:endParaRPr lang="en-US"/>
          </a:p>
        </p:txBody>
      </p:sp>
    </p:spTree>
    <p:extLst>
      <p:ext uri="{BB962C8B-B14F-4D97-AF65-F5344CB8AC3E}">
        <p14:creationId xmlns="" xmlns:p14="http://schemas.microsoft.com/office/powerpoint/2010/main" val="2048582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2051" name="Rectangle 3"/>
          <p:cNvSpPr>
            <a:spLocks noGrp="1" noChangeArrowheads="1"/>
          </p:cNvSpPr>
          <p:nvPr>
            <p:ph type="dt" idx="1"/>
          </p:nvPr>
        </p:nvSpPr>
        <p:spPr bwMode="auto">
          <a:xfrm>
            <a:off x="4144963" y="0"/>
            <a:ext cx="3170237"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algn="r" defTabSz="966788">
              <a:defRPr sz="1300">
                <a:latin typeface="Times New Roman" charset="0"/>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260475" y="722313"/>
            <a:ext cx="4797425" cy="3597275"/>
          </a:xfrm>
          <a:prstGeom prst="rect">
            <a:avLst/>
          </a:prstGeom>
          <a:noFill/>
          <a:ln w="1270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120188"/>
            <a:ext cx="3170238"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2055" name="Rectangle 7"/>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algn="r" defTabSz="966788">
              <a:defRPr sz="1300">
                <a:latin typeface="Times New Roman" charset="0"/>
                <a:cs typeface="+mn-cs"/>
              </a:defRPr>
            </a:lvl1pPr>
          </a:lstStyle>
          <a:p>
            <a:pPr>
              <a:defRPr/>
            </a:pPr>
            <a:fld id="{42033F3E-427B-FB40-B7A3-9CCEB7EF7A11}" type="slidenum">
              <a:rPr lang="en-US"/>
              <a:pPr>
                <a:defRPr/>
              </a:pPr>
              <a:t>‹#›</a:t>
            </a:fld>
            <a:endParaRPr lang="en-US"/>
          </a:p>
        </p:txBody>
      </p:sp>
    </p:spTree>
    <p:extLst>
      <p:ext uri="{BB962C8B-B14F-4D97-AF65-F5344CB8AC3E}">
        <p14:creationId xmlns="" xmlns:p14="http://schemas.microsoft.com/office/powerpoint/2010/main" val="23154358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F12A5F2-3E04-A24F-BE34-17387E1C5537}" type="slidenum">
              <a:rPr lang="en-US"/>
              <a:pPr>
                <a:defRPr/>
              </a:pPr>
              <a:t>1</a:t>
            </a:fld>
            <a:endParaRPr lang="en-US"/>
          </a:p>
        </p:txBody>
      </p:sp>
      <p:sp>
        <p:nvSpPr>
          <p:cNvPr id="276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7651" name="Rectangle 3"/>
          <p:cNvSpPr>
            <a:spLocks noGrp="1" noChangeArrowheads="1"/>
          </p:cNvSpPr>
          <p:nvPr>
            <p:ph type="body" idx="1"/>
          </p:nvPr>
        </p:nvSpPr>
        <p:spPr/>
        <p:txBody>
          <a:bodyPr/>
          <a:lstStyle/>
          <a:p>
            <a:pPr eaLnBrk="1" hangingPunct="1">
              <a:buFontTx/>
              <a:buChar char="•"/>
              <a:defRPr/>
            </a:pPr>
            <a:endParaRPr lang="en-US" dirty="0"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E9BAE21B-1D9B-B04B-A75A-796731B606F3}" type="slidenum">
              <a:rPr lang="en-US"/>
              <a:pPr>
                <a:defRPr/>
              </a:pPr>
              <a:t>‹#›</a:t>
            </a:fld>
            <a:endParaRPr lang="en-US"/>
          </a:p>
        </p:txBody>
      </p:sp>
    </p:spTree>
    <p:extLst>
      <p:ext uri="{BB962C8B-B14F-4D97-AF65-F5344CB8AC3E}">
        <p14:creationId xmlns="" xmlns:p14="http://schemas.microsoft.com/office/powerpoint/2010/main" val="163422291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7FB1B091-DEF3-064A-817D-CF94994CCCE3}" type="slidenum">
              <a:rPr lang="en-US"/>
              <a:pPr>
                <a:defRPr/>
              </a:pPr>
              <a:t>‹#›</a:t>
            </a:fld>
            <a:endParaRPr lang="en-US"/>
          </a:p>
        </p:txBody>
      </p:sp>
    </p:spTree>
    <p:extLst>
      <p:ext uri="{BB962C8B-B14F-4D97-AF65-F5344CB8AC3E}">
        <p14:creationId xmlns="" xmlns:p14="http://schemas.microsoft.com/office/powerpoint/2010/main" val="418640290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19100"/>
            <a:ext cx="1943100" cy="5676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19100"/>
            <a:ext cx="5676900" cy="5676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1E387C14-C03C-8D42-8661-3ADF4FFFC9DD}" type="slidenum">
              <a:rPr lang="en-US"/>
              <a:pPr>
                <a:defRPr/>
              </a:pPr>
              <a:t>‹#›</a:t>
            </a:fld>
            <a:endParaRPr lang="en-US"/>
          </a:p>
        </p:txBody>
      </p:sp>
    </p:spTree>
    <p:extLst>
      <p:ext uri="{BB962C8B-B14F-4D97-AF65-F5344CB8AC3E}">
        <p14:creationId xmlns="" xmlns:p14="http://schemas.microsoft.com/office/powerpoint/2010/main" val="178175065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192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192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7338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7" name="Rectangle 5"/>
          <p:cNvSpPr>
            <a:spLocks noGrp="1" noChangeArrowheads="1"/>
          </p:cNvSpPr>
          <p:nvPr>
            <p:ph type="sldNum" sz="quarter" idx="11"/>
          </p:nvPr>
        </p:nvSpPr>
        <p:spPr>
          <a:ln/>
        </p:spPr>
        <p:txBody>
          <a:bodyPr/>
          <a:lstStyle>
            <a:lvl1pPr>
              <a:defRPr/>
            </a:lvl1pPr>
          </a:lstStyle>
          <a:p>
            <a:pPr>
              <a:defRPr/>
            </a:pPr>
            <a:fld id="{75318453-A77A-724C-8898-B1C55407A956}" type="slidenum">
              <a:rPr lang="en-US"/>
              <a:pPr>
                <a:defRPr/>
              </a:pPr>
              <a:t>‹#›</a:t>
            </a:fld>
            <a:endParaRPr lang="en-US"/>
          </a:p>
        </p:txBody>
      </p:sp>
    </p:spTree>
    <p:extLst>
      <p:ext uri="{BB962C8B-B14F-4D97-AF65-F5344CB8AC3E}">
        <p14:creationId xmlns="" xmlns:p14="http://schemas.microsoft.com/office/powerpoint/2010/main" val="7575012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F0795C19-233A-B640-A8DA-12280398368B}" type="slidenum">
              <a:rPr lang="en-US"/>
              <a:pPr>
                <a:defRPr/>
              </a:pPr>
              <a:t>‹#›</a:t>
            </a:fld>
            <a:endParaRPr lang="en-US"/>
          </a:p>
        </p:txBody>
      </p:sp>
    </p:spTree>
    <p:extLst>
      <p:ext uri="{BB962C8B-B14F-4D97-AF65-F5344CB8AC3E}">
        <p14:creationId xmlns="" xmlns:p14="http://schemas.microsoft.com/office/powerpoint/2010/main" val="2640675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4F1CDD6F-6C2A-2644-BDB0-507793E53183}" type="slidenum">
              <a:rPr lang="en-US"/>
              <a:pPr>
                <a:defRPr/>
              </a:pPr>
              <a:t>‹#›</a:t>
            </a:fld>
            <a:endParaRPr lang="en-US"/>
          </a:p>
        </p:txBody>
      </p:sp>
    </p:spTree>
    <p:extLst>
      <p:ext uri="{BB962C8B-B14F-4D97-AF65-F5344CB8AC3E}">
        <p14:creationId xmlns="" xmlns:p14="http://schemas.microsoft.com/office/powerpoint/2010/main" val="3197388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31429E7C-033C-BC4F-AB86-243BA0DE031D}" type="slidenum">
              <a:rPr lang="en-US"/>
              <a:pPr>
                <a:defRPr/>
              </a:pPr>
              <a:t>‹#›</a:t>
            </a:fld>
            <a:endParaRPr lang="en-US"/>
          </a:p>
        </p:txBody>
      </p:sp>
    </p:spTree>
    <p:extLst>
      <p:ext uri="{BB962C8B-B14F-4D97-AF65-F5344CB8AC3E}">
        <p14:creationId xmlns="" xmlns:p14="http://schemas.microsoft.com/office/powerpoint/2010/main" val="331636551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56DD48B5-337B-384F-8138-DC03F8F260CC}" type="slidenum">
              <a:rPr lang="en-US"/>
              <a:pPr>
                <a:defRPr/>
              </a:pPr>
              <a:t>‹#›</a:t>
            </a:fld>
            <a:endParaRPr lang="en-US"/>
          </a:p>
        </p:txBody>
      </p:sp>
    </p:spTree>
    <p:extLst>
      <p:ext uri="{BB962C8B-B14F-4D97-AF65-F5344CB8AC3E}">
        <p14:creationId xmlns="" xmlns:p14="http://schemas.microsoft.com/office/powerpoint/2010/main" val="94345287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B28E3EDE-D585-314D-B912-A7B2108B9CB4}" type="slidenum">
              <a:rPr lang="en-US"/>
              <a:pPr>
                <a:defRPr/>
              </a:pPr>
              <a:t>‹#›</a:t>
            </a:fld>
            <a:endParaRPr lang="en-US"/>
          </a:p>
        </p:txBody>
      </p:sp>
    </p:spTree>
    <p:extLst>
      <p:ext uri="{BB962C8B-B14F-4D97-AF65-F5344CB8AC3E}">
        <p14:creationId xmlns="" xmlns:p14="http://schemas.microsoft.com/office/powerpoint/2010/main" val="307347010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C3F01CC7-2F35-0D4B-B0BF-4298B5F7E795}" type="slidenum">
              <a:rPr lang="en-US"/>
              <a:pPr>
                <a:defRPr/>
              </a:pPr>
              <a:t>‹#›</a:t>
            </a:fld>
            <a:endParaRPr lang="en-US"/>
          </a:p>
        </p:txBody>
      </p:sp>
    </p:spTree>
    <p:extLst>
      <p:ext uri="{BB962C8B-B14F-4D97-AF65-F5344CB8AC3E}">
        <p14:creationId xmlns="" xmlns:p14="http://schemas.microsoft.com/office/powerpoint/2010/main" val="410882487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7E9DF193-645B-8F4F-A3E0-6F1F53522392}" type="slidenum">
              <a:rPr lang="en-US"/>
              <a:pPr>
                <a:defRPr/>
              </a:pPr>
              <a:t>‹#›</a:t>
            </a:fld>
            <a:endParaRPr lang="en-US"/>
          </a:p>
        </p:txBody>
      </p:sp>
    </p:spTree>
    <p:extLst>
      <p:ext uri="{BB962C8B-B14F-4D97-AF65-F5344CB8AC3E}">
        <p14:creationId xmlns="" xmlns:p14="http://schemas.microsoft.com/office/powerpoint/2010/main" val="249857922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78B754EB-988E-B549-AF7A-F98CCEF0B697}" type="slidenum">
              <a:rPr lang="en-US"/>
              <a:pPr>
                <a:defRPr/>
              </a:pPr>
              <a:t>‹#›</a:t>
            </a:fld>
            <a:endParaRPr lang="en-US"/>
          </a:p>
        </p:txBody>
      </p:sp>
    </p:spTree>
    <p:extLst>
      <p:ext uri="{BB962C8B-B14F-4D97-AF65-F5344CB8AC3E}">
        <p14:creationId xmlns="" xmlns:p14="http://schemas.microsoft.com/office/powerpoint/2010/main" val="2555751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xfrm>
            <a:off x="381000" y="381000"/>
            <a:ext cx="8382000" cy="533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0355" name="Rectangle 3"/>
          <p:cNvSpPr>
            <a:spLocks noGrp="1" noChangeArrowheads="1"/>
          </p:cNvSpPr>
          <p:nvPr>
            <p:ph type="body" idx="1"/>
          </p:nvPr>
        </p:nvSpPr>
        <p:spPr bwMode="auto">
          <a:xfrm>
            <a:off x="685800" y="1219200"/>
            <a:ext cx="7772400" cy="487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0356" name="Rectangle 4"/>
          <p:cNvSpPr>
            <a:spLocks noGrp="1" noChangeArrowheads="1"/>
          </p:cNvSpPr>
          <p:nvPr>
            <p:ph type="ftr" sz="quarter" idx="3"/>
          </p:nvPr>
        </p:nvSpPr>
        <p:spPr bwMode="auto">
          <a:xfrm>
            <a:off x="685800" y="6248400"/>
            <a:ext cx="4495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mn-lt"/>
                <a:cs typeface="+mn-cs"/>
              </a:defRPr>
            </a:lvl1pPr>
          </a:lstStyle>
          <a:p>
            <a:pPr>
              <a:defRPr/>
            </a:pPr>
            <a:r>
              <a:rPr lang="en-US"/>
              <a:t>SYSC-3120 — Software Requirements Engineering</a:t>
            </a:r>
            <a:endParaRPr lang="en-US" dirty="0"/>
          </a:p>
        </p:txBody>
      </p:sp>
      <p:sp>
        <p:nvSpPr>
          <p:cNvPr id="100357" name="Rectangle 5"/>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mn-lt"/>
                <a:cs typeface="+mn-cs"/>
              </a:defRPr>
            </a:lvl1pPr>
          </a:lstStyle>
          <a:p>
            <a:pPr>
              <a:defRPr/>
            </a:pPr>
            <a:fld id="{972B9426-10FE-DF44-8973-25AC4EC8D507}" type="slidenum">
              <a:rPr lang="en-US"/>
              <a:pPr>
                <a:defRPr/>
              </a:pPr>
              <a:t>‹#›</a:t>
            </a:fld>
            <a:endParaRPr lang="en-US"/>
          </a:p>
        </p:txBody>
      </p:sp>
      <p:sp>
        <p:nvSpPr>
          <p:cNvPr id="100358" name="Line 6"/>
          <p:cNvSpPr>
            <a:spLocks noChangeShapeType="1"/>
          </p:cNvSpPr>
          <p:nvPr/>
        </p:nvSpPr>
        <p:spPr bwMode="auto">
          <a:xfrm>
            <a:off x="685800" y="6096000"/>
            <a:ext cx="77724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0359" name="Line 7"/>
          <p:cNvSpPr>
            <a:spLocks noChangeShapeType="1"/>
          </p:cNvSpPr>
          <p:nvPr userDrawn="1"/>
        </p:nvSpPr>
        <p:spPr bwMode="auto">
          <a:xfrm>
            <a:off x="685800" y="6096000"/>
            <a:ext cx="77724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hf hdr="0" dt="0"/>
  <p:txStyles>
    <p:titleStyle>
      <a:lvl1pPr algn="ctr" rtl="0" eaLnBrk="0" fontAlgn="base" hangingPunct="0">
        <a:spcBef>
          <a:spcPct val="0"/>
        </a:spcBef>
        <a:spcAft>
          <a:spcPct val="0"/>
        </a:spcAft>
        <a:defRPr sz="2800">
          <a:solidFill>
            <a:schemeClr val="tx2"/>
          </a:solidFill>
          <a:latin typeface="+mj-lt"/>
          <a:ea typeface="+mj-ea"/>
          <a:cs typeface="ＭＳ Ｐゴシック" charset="0"/>
        </a:defRPr>
      </a:lvl1pPr>
      <a:lvl2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2800">
          <a:solidFill>
            <a:schemeClr val="tx2"/>
          </a:solidFill>
          <a:latin typeface="Arial" charset="0"/>
          <a:ea typeface="ＭＳ Ｐゴシック" charset="0"/>
        </a:defRPr>
      </a:lvl6pPr>
      <a:lvl7pPr marL="914400" algn="ctr" rtl="0" fontAlgn="base">
        <a:spcBef>
          <a:spcPct val="0"/>
        </a:spcBef>
        <a:spcAft>
          <a:spcPct val="0"/>
        </a:spcAft>
        <a:defRPr sz="2800">
          <a:solidFill>
            <a:schemeClr val="tx2"/>
          </a:solidFill>
          <a:latin typeface="Arial" charset="0"/>
          <a:ea typeface="ＭＳ Ｐゴシック" charset="0"/>
        </a:defRPr>
      </a:lvl7pPr>
      <a:lvl8pPr marL="1371600" algn="ctr" rtl="0" fontAlgn="base">
        <a:spcBef>
          <a:spcPct val="0"/>
        </a:spcBef>
        <a:spcAft>
          <a:spcPct val="0"/>
        </a:spcAft>
        <a:defRPr sz="2800">
          <a:solidFill>
            <a:schemeClr val="tx2"/>
          </a:solidFill>
          <a:latin typeface="Arial" charset="0"/>
          <a:ea typeface="ＭＳ Ｐゴシック" charset="0"/>
        </a:defRPr>
      </a:lvl8pPr>
      <a:lvl9pPr marL="1828800" algn="ctr" rtl="0" fontAlgn="base">
        <a:spcBef>
          <a:spcPct val="0"/>
        </a:spcBef>
        <a:spcAft>
          <a:spcPct val="0"/>
        </a:spcAft>
        <a:defRPr sz="2800">
          <a:solidFill>
            <a:schemeClr val="tx2"/>
          </a:solidFill>
          <a:latin typeface="Arial" charset="0"/>
          <a:ea typeface="ＭＳ Ｐゴシック" charset="0"/>
        </a:defRPr>
      </a:lvl9pPr>
    </p:titleStyle>
    <p:bodyStyle>
      <a:lvl1pPr marL="231775" indent="-231775" algn="l" rtl="0" eaLnBrk="0" fontAlgn="base" hangingPunct="0">
        <a:spcBef>
          <a:spcPct val="20000"/>
        </a:spcBef>
        <a:spcAft>
          <a:spcPct val="0"/>
        </a:spcAft>
        <a:buChar char="•"/>
        <a:defRPr sz="2000">
          <a:solidFill>
            <a:schemeClr val="tx1"/>
          </a:solidFill>
          <a:latin typeface="+mn-lt"/>
          <a:ea typeface="+mn-ea"/>
          <a:cs typeface="ＭＳ Ｐゴシック" charset="0"/>
        </a:defRPr>
      </a:lvl1pPr>
      <a:lvl2pPr marL="571500" indent="-225425" algn="l" rtl="0" eaLnBrk="0" fontAlgn="base" hangingPunct="0">
        <a:spcBef>
          <a:spcPct val="20000"/>
        </a:spcBef>
        <a:spcAft>
          <a:spcPct val="0"/>
        </a:spcAft>
        <a:buChar char="–"/>
        <a:defRPr>
          <a:solidFill>
            <a:schemeClr val="tx1"/>
          </a:solidFill>
          <a:latin typeface="+mn-lt"/>
          <a:ea typeface="+mn-ea"/>
        </a:defRPr>
      </a:lvl2pPr>
      <a:lvl3pPr marL="914400" indent="-228600" algn="l" rtl="0" eaLnBrk="0" fontAlgn="base" hangingPunct="0">
        <a:spcBef>
          <a:spcPct val="20000"/>
        </a:spcBef>
        <a:spcAft>
          <a:spcPct val="0"/>
        </a:spcAft>
        <a:buChar char="•"/>
        <a:defRPr sz="1600">
          <a:solidFill>
            <a:schemeClr val="tx1"/>
          </a:solidFill>
          <a:latin typeface="+mn-lt"/>
          <a:ea typeface="+mn-ea"/>
        </a:defRPr>
      </a:lvl3pPr>
      <a:lvl4pPr marL="1257300" indent="-228600" algn="l" rtl="0" eaLnBrk="0" fontAlgn="base" hangingPunct="0">
        <a:spcBef>
          <a:spcPct val="20000"/>
        </a:spcBef>
        <a:spcAft>
          <a:spcPct val="0"/>
        </a:spcAft>
        <a:buChar char="–"/>
        <a:defRPr sz="1400">
          <a:solidFill>
            <a:schemeClr val="tx1"/>
          </a:solidFill>
          <a:latin typeface="+mn-lt"/>
          <a:ea typeface="+mn-ea"/>
        </a:defRPr>
      </a:lvl4pPr>
      <a:lvl5pPr marL="1600200" indent="-228600" algn="l" rtl="0" eaLnBrk="0" fontAlgn="base" hangingPunct="0">
        <a:spcBef>
          <a:spcPct val="20000"/>
        </a:spcBef>
        <a:spcAft>
          <a:spcPct val="0"/>
        </a:spcAft>
        <a:buChar char="»"/>
        <a:defRPr sz="1400">
          <a:solidFill>
            <a:schemeClr val="tx1"/>
          </a:solidFill>
          <a:latin typeface="+mn-lt"/>
          <a:ea typeface="+mn-ea"/>
        </a:defRPr>
      </a:lvl5pPr>
      <a:lvl6pPr marL="2057400" indent="-228600" algn="l" rtl="0" fontAlgn="base">
        <a:spcBef>
          <a:spcPct val="20000"/>
        </a:spcBef>
        <a:spcAft>
          <a:spcPct val="0"/>
        </a:spcAft>
        <a:buChar char="»"/>
        <a:defRPr sz="1600">
          <a:solidFill>
            <a:schemeClr val="tx1"/>
          </a:solidFill>
          <a:latin typeface="+mn-lt"/>
          <a:ea typeface="+mn-ea"/>
        </a:defRPr>
      </a:lvl6pPr>
      <a:lvl7pPr marL="2514600" indent="-228600" algn="l" rtl="0" fontAlgn="base">
        <a:spcBef>
          <a:spcPct val="20000"/>
        </a:spcBef>
        <a:spcAft>
          <a:spcPct val="0"/>
        </a:spcAft>
        <a:buChar char="»"/>
        <a:defRPr sz="1600">
          <a:solidFill>
            <a:schemeClr val="tx1"/>
          </a:solidFill>
          <a:latin typeface="+mn-lt"/>
          <a:ea typeface="+mn-ea"/>
        </a:defRPr>
      </a:lvl7pPr>
      <a:lvl8pPr marL="2971800" indent="-228600" algn="l" rtl="0" fontAlgn="base">
        <a:spcBef>
          <a:spcPct val="20000"/>
        </a:spcBef>
        <a:spcAft>
          <a:spcPct val="0"/>
        </a:spcAft>
        <a:buChar char="»"/>
        <a:defRPr sz="1600">
          <a:solidFill>
            <a:schemeClr val="tx1"/>
          </a:solidFill>
          <a:latin typeface="+mn-lt"/>
          <a:ea typeface="+mn-ea"/>
        </a:defRPr>
      </a:lvl8pPr>
      <a:lvl9pPr marL="34290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SYSC-3120 — Software Requirements Engineering</a:t>
            </a:r>
            <a:endParaRPr lang="en-US" dirty="0"/>
          </a:p>
        </p:txBody>
      </p:sp>
      <p:sp>
        <p:nvSpPr>
          <p:cNvPr id="6" name="Slide Number Placeholder 4"/>
          <p:cNvSpPr>
            <a:spLocks noGrp="1"/>
          </p:cNvSpPr>
          <p:nvPr>
            <p:ph type="sldNum" sz="quarter" idx="11"/>
          </p:nvPr>
        </p:nvSpPr>
        <p:spPr/>
        <p:txBody>
          <a:bodyPr/>
          <a:lstStyle/>
          <a:p>
            <a:pPr>
              <a:defRPr/>
            </a:pPr>
            <a:fld id="{8D21C07A-8444-4E48-933A-1B15CCE2C631}" type="slidenum">
              <a:rPr lang="en-US"/>
              <a:pPr>
                <a:defRPr/>
              </a:pPr>
              <a:t>1</a:t>
            </a:fld>
            <a:endParaRPr lang="en-US"/>
          </a:p>
        </p:txBody>
      </p:sp>
      <p:sp>
        <p:nvSpPr>
          <p:cNvPr id="26626" name="Rectangle 2"/>
          <p:cNvSpPr>
            <a:spLocks noGrp="1" noChangeArrowheads="1"/>
          </p:cNvSpPr>
          <p:nvPr>
            <p:ph type="title"/>
          </p:nvPr>
        </p:nvSpPr>
        <p:spPr/>
        <p:txBody>
          <a:bodyPr/>
          <a:lstStyle/>
          <a:p>
            <a:pPr eaLnBrk="1" hangingPunct="1">
              <a:defRPr/>
            </a:pPr>
            <a:r>
              <a:rPr lang="en-US" dirty="0" smtClean="0">
                <a:cs typeface="+mj-cs"/>
              </a:rPr>
              <a:t>SYSC-3120 </a:t>
            </a:r>
            <a:r>
              <a:rPr lang="en-US" dirty="0" smtClean="0">
                <a:cs typeface="Times New Roman" charset="0"/>
              </a:rPr>
              <a:t>—</a:t>
            </a:r>
            <a:r>
              <a:rPr lang="en-US" dirty="0" smtClean="0">
                <a:cs typeface="+mj-cs"/>
              </a:rPr>
              <a:t>Software Requirements Engineering</a:t>
            </a:r>
          </a:p>
        </p:txBody>
      </p:sp>
      <p:sp>
        <p:nvSpPr>
          <p:cNvPr id="26627" name="Rectangle 3"/>
          <p:cNvSpPr>
            <a:spLocks noGrp="1" noChangeArrowheads="1"/>
          </p:cNvSpPr>
          <p:nvPr>
            <p:ph type="body" idx="1"/>
          </p:nvPr>
        </p:nvSpPr>
        <p:spPr>
          <a:xfrm>
            <a:off x="685800" y="2263775"/>
            <a:ext cx="7772400" cy="708025"/>
          </a:xfrm>
        </p:spPr>
        <p:txBody>
          <a:bodyPr/>
          <a:lstStyle/>
          <a:p>
            <a:pPr algn="ctr" eaLnBrk="1" hangingPunct="1">
              <a:buFontTx/>
              <a:buNone/>
              <a:defRPr/>
            </a:pPr>
            <a:r>
              <a:rPr lang="en-US" sz="3600" dirty="0" smtClean="0">
                <a:cs typeface="+mn-cs"/>
              </a:rPr>
              <a:t>ARENA Case Study</a:t>
            </a:r>
          </a:p>
          <a:p>
            <a:pPr algn="ctr" eaLnBrk="1" hangingPunct="1">
              <a:buFontTx/>
              <a:buNone/>
              <a:defRPr/>
            </a:pPr>
            <a:endParaRPr lang="en-US" sz="3600" dirty="0" smtClean="0">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Glossary – define problem domain concepts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10</a:t>
            </a:fld>
            <a:endParaRPr lang="en-US"/>
          </a:p>
        </p:txBody>
      </p:sp>
      <p:pic>
        <p:nvPicPr>
          <p:cNvPr id="172034" name="Picture 2"/>
          <p:cNvPicPr>
            <a:picLocks noChangeAspect="1" noChangeArrowheads="1"/>
          </p:cNvPicPr>
          <p:nvPr/>
        </p:nvPicPr>
        <p:blipFill>
          <a:blip r:embed="rId2"/>
          <a:srcRect/>
          <a:stretch>
            <a:fillRect/>
          </a:stretch>
        </p:blipFill>
        <p:spPr bwMode="auto">
          <a:xfrm>
            <a:off x="328613" y="914400"/>
            <a:ext cx="8486775" cy="533400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Refine high-level Use Cases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11</a:t>
            </a:fld>
            <a:endParaRPr lang="en-US"/>
          </a:p>
        </p:txBody>
      </p:sp>
      <p:pic>
        <p:nvPicPr>
          <p:cNvPr id="169987" name="Picture 3"/>
          <p:cNvPicPr>
            <a:picLocks noChangeAspect="1" noChangeArrowheads="1"/>
          </p:cNvPicPr>
          <p:nvPr/>
        </p:nvPicPr>
        <p:blipFill>
          <a:blip r:embed="rId2"/>
          <a:srcRect/>
          <a:stretch>
            <a:fillRect/>
          </a:stretch>
        </p:blipFill>
        <p:spPr bwMode="auto">
          <a:xfrm>
            <a:off x="1143000" y="1295400"/>
            <a:ext cx="7239000" cy="4343400"/>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Brief description of Use Cases (1)</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12</a:t>
            </a:fld>
            <a:endParaRPr lang="en-US"/>
          </a:p>
        </p:txBody>
      </p:sp>
      <p:pic>
        <p:nvPicPr>
          <p:cNvPr id="174082" name="Picture 2"/>
          <p:cNvPicPr>
            <a:picLocks noChangeAspect="1" noChangeArrowheads="1"/>
          </p:cNvPicPr>
          <p:nvPr/>
        </p:nvPicPr>
        <p:blipFill>
          <a:blip r:embed="rId2"/>
          <a:srcRect/>
          <a:stretch>
            <a:fillRect/>
          </a:stretch>
        </p:blipFill>
        <p:spPr bwMode="auto">
          <a:xfrm>
            <a:off x="352425" y="1752600"/>
            <a:ext cx="8439150" cy="3124200"/>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Brief description of Use Cases (2)</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13</a:t>
            </a:fld>
            <a:endParaRPr lang="en-US"/>
          </a:p>
        </p:txBody>
      </p:sp>
      <p:pic>
        <p:nvPicPr>
          <p:cNvPr id="173059" name="Picture 3"/>
          <p:cNvPicPr>
            <a:picLocks noChangeAspect="1" noChangeArrowheads="1"/>
          </p:cNvPicPr>
          <p:nvPr/>
        </p:nvPicPr>
        <p:blipFill>
          <a:blip r:embed="rId2"/>
          <a:srcRect/>
          <a:stretch>
            <a:fillRect/>
          </a:stretch>
        </p:blipFill>
        <p:spPr bwMode="auto">
          <a:xfrm>
            <a:off x="338138" y="1371601"/>
            <a:ext cx="8467725" cy="3581400"/>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533400"/>
          </a:xfrm>
        </p:spPr>
        <p:txBody>
          <a:bodyPr/>
          <a:lstStyle/>
          <a:p>
            <a:r>
              <a:rPr lang="en-CA" dirty="0" smtClean="0"/>
              <a:t> High-level use case </a:t>
            </a:r>
            <a:r>
              <a:rPr lang="en-CA" dirty="0" err="1" smtClean="0"/>
              <a:t>OrganizeTournament</a:t>
            </a:r>
            <a:r>
              <a:rPr lang="en-CA" dirty="0" smtClean="0"/>
              <a:t> </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14</a:t>
            </a:fld>
            <a:endParaRPr lang="en-US"/>
          </a:p>
        </p:txBody>
      </p:sp>
      <p:pic>
        <p:nvPicPr>
          <p:cNvPr id="175106" name="Picture 2"/>
          <p:cNvPicPr>
            <a:picLocks noChangeAspect="1" noChangeArrowheads="1"/>
          </p:cNvPicPr>
          <p:nvPr/>
        </p:nvPicPr>
        <p:blipFill>
          <a:blip r:embed="rId2"/>
          <a:srcRect/>
          <a:stretch>
            <a:fillRect/>
          </a:stretch>
        </p:blipFill>
        <p:spPr bwMode="auto">
          <a:xfrm>
            <a:off x="304800" y="809625"/>
            <a:ext cx="8543925" cy="6048375"/>
          </a:xfrm>
          <a:prstGeom prst="rect">
            <a:avLst/>
          </a:prstGeom>
          <a:noFill/>
          <a:ln w="9525">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33400"/>
          </a:xfrm>
        </p:spPr>
        <p:txBody>
          <a:bodyPr/>
          <a:lstStyle/>
          <a:p>
            <a:r>
              <a:rPr lang="en-CA" dirty="0" smtClean="0"/>
              <a:t>Refine </a:t>
            </a:r>
            <a:r>
              <a:rPr lang="en-CA" dirty="0" err="1" smtClean="0"/>
              <a:t>OrganizeTournament</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15</a:t>
            </a:fld>
            <a:endParaRPr lang="en-US"/>
          </a:p>
        </p:txBody>
      </p:sp>
      <p:pic>
        <p:nvPicPr>
          <p:cNvPr id="171010" name="Picture 2"/>
          <p:cNvPicPr>
            <a:picLocks noChangeAspect="1" noChangeArrowheads="1"/>
          </p:cNvPicPr>
          <p:nvPr/>
        </p:nvPicPr>
        <p:blipFill>
          <a:blip r:embed="rId2"/>
          <a:srcRect/>
          <a:stretch>
            <a:fillRect/>
          </a:stretch>
        </p:blipFill>
        <p:spPr bwMode="auto">
          <a:xfrm>
            <a:off x="914400" y="914400"/>
            <a:ext cx="7405688" cy="5715000"/>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33400"/>
          </a:xfrm>
        </p:spPr>
        <p:txBody>
          <a:bodyPr/>
          <a:lstStyle/>
          <a:p>
            <a:r>
              <a:rPr lang="en-CA" dirty="0" smtClean="0"/>
              <a:t>Exceptions occurring in </a:t>
            </a:r>
            <a:r>
              <a:rPr lang="en-CA" dirty="0" err="1" smtClean="0"/>
              <a:t>AnnounceTournament</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16</a:t>
            </a:fld>
            <a:endParaRPr lang="en-US"/>
          </a:p>
        </p:txBody>
      </p:sp>
      <p:pic>
        <p:nvPicPr>
          <p:cNvPr id="176130" name="Picture 2"/>
          <p:cNvPicPr>
            <a:picLocks noChangeAspect="1" noChangeArrowheads="1"/>
          </p:cNvPicPr>
          <p:nvPr/>
        </p:nvPicPr>
        <p:blipFill>
          <a:blip r:embed="rId2"/>
          <a:srcRect/>
          <a:stretch>
            <a:fillRect/>
          </a:stretch>
        </p:blipFill>
        <p:spPr bwMode="auto">
          <a:xfrm>
            <a:off x="304800" y="914400"/>
            <a:ext cx="8505825" cy="5753100"/>
          </a:xfrm>
          <a:prstGeom prst="rect">
            <a:avLst/>
          </a:prstGeom>
          <a:noFill/>
          <a:ln w="9525">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Non-functional </a:t>
            </a:r>
            <a:r>
              <a:rPr lang="en-CA" dirty="0" smtClean="0"/>
              <a:t>requirements (1)</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17</a:t>
            </a:fld>
            <a:endParaRPr lang="en-US"/>
          </a:p>
        </p:txBody>
      </p:sp>
      <p:pic>
        <p:nvPicPr>
          <p:cNvPr id="177154" name="Picture 2"/>
          <p:cNvPicPr>
            <a:picLocks noChangeAspect="1" noChangeArrowheads="1"/>
          </p:cNvPicPr>
          <p:nvPr/>
        </p:nvPicPr>
        <p:blipFill>
          <a:blip r:embed="rId2"/>
          <a:srcRect/>
          <a:stretch>
            <a:fillRect/>
          </a:stretch>
        </p:blipFill>
        <p:spPr bwMode="auto">
          <a:xfrm>
            <a:off x="381000" y="990600"/>
            <a:ext cx="8458200" cy="5257800"/>
          </a:xfrm>
          <a:prstGeom prst="rect">
            <a:avLst/>
          </a:prstGeom>
          <a:noFill/>
          <a:ln w="9525">
            <a:noFill/>
            <a:miter lim="800000"/>
            <a:headEnd/>
            <a:tailEnd/>
          </a:ln>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Non-functional </a:t>
            </a:r>
            <a:r>
              <a:rPr lang="en-CA" dirty="0" smtClean="0"/>
              <a:t>requirements (2)</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18</a:t>
            </a:fld>
            <a:endParaRPr lang="en-US"/>
          </a:p>
        </p:txBody>
      </p:sp>
      <p:pic>
        <p:nvPicPr>
          <p:cNvPr id="178178" name="Picture 2"/>
          <p:cNvPicPr>
            <a:picLocks noChangeAspect="1" noChangeArrowheads="1"/>
          </p:cNvPicPr>
          <p:nvPr/>
        </p:nvPicPr>
        <p:blipFill>
          <a:blip r:embed="rId2"/>
          <a:srcRect/>
          <a:stretch>
            <a:fillRect/>
          </a:stretch>
        </p:blipFill>
        <p:spPr bwMode="auto">
          <a:xfrm>
            <a:off x="424543" y="1371600"/>
            <a:ext cx="8490857" cy="3857625"/>
          </a:xfrm>
          <a:prstGeom prst="rect">
            <a:avLst/>
          </a:prstGeom>
          <a:noFill/>
          <a:ln w="9525">
            <a:noFill/>
            <a:miter lim="800000"/>
            <a:headEnd/>
            <a:tailEnd/>
          </a:ln>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Lessons Learned  during Requirements Elicitation</a:t>
            </a:r>
            <a:endParaRPr lang="en-CA" dirty="0"/>
          </a:p>
        </p:txBody>
      </p:sp>
      <p:sp>
        <p:nvSpPr>
          <p:cNvPr id="3" name="Content Placeholder 2"/>
          <p:cNvSpPr>
            <a:spLocks noGrp="1"/>
          </p:cNvSpPr>
          <p:nvPr>
            <p:ph idx="1"/>
          </p:nvPr>
        </p:nvSpPr>
        <p:spPr/>
        <p:txBody>
          <a:bodyPr/>
          <a:lstStyle/>
          <a:p>
            <a:r>
              <a:rPr lang="en-CA" dirty="0" smtClean="0"/>
              <a:t>Requirements elicitation involves constant switching between perspectives </a:t>
            </a:r>
          </a:p>
          <a:p>
            <a:pPr lvl="1"/>
            <a:r>
              <a:rPr lang="en-CA" dirty="0" smtClean="0"/>
              <a:t>high-level vs. detailed, </a:t>
            </a:r>
          </a:p>
          <a:p>
            <a:pPr lvl="1"/>
            <a:r>
              <a:rPr lang="en-CA" dirty="0" smtClean="0"/>
              <a:t>client vs. developer, </a:t>
            </a:r>
          </a:p>
          <a:p>
            <a:pPr lvl="1"/>
            <a:r>
              <a:rPr lang="en-CA" dirty="0" smtClean="0"/>
              <a:t>activity vs. </a:t>
            </a:r>
            <a:r>
              <a:rPr lang="en-CA" dirty="0" smtClean="0"/>
              <a:t>entity.</a:t>
            </a:r>
            <a:endParaRPr lang="en-CA" dirty="0" smtClean="0"/>
          </a:p>
          <a:p>
            <a:r>
              <a:rPr lang="en-CA" dirty="0" smtClean="0"/>
              <a:t>Requirements elicitation requires a substantial involvement from the client.</a:t>
            </a:r>
          </a:p>
          <a:p>
            <a:r>
              <a:rPr lang="en-CA" dirty="0" smtClean="0"/>
              <a:t>Developers should not assume that they know what the client wants.</a:t>
            </a:r>
          </a:p>
          <a:p>
            <a:r>
              <a:rPr lang="en-CA" dirty="0" smtClean="0"/>
              <a:t>Eliciting </a:t>
            </a:r>
            <a:r>
              <a:rPr lang="en-CA" dirty="0" smtClean="0"/>
              <a:t>non-functional </a:t>
            </a:r>
            <a:r>
              <a:rPr lang="en-CA" dirty="0" smtClean="0"/>
              <a:t>requirements forces stakeholders to make and document trade-offs.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ARENA Case Study</a:t>
            </a:r>
            <a:endParaRPr lang="en-CA" dirty="0"/>
          </a:p>
        </p:txBody>
      </p:sp>
      <p:sp>
        <p:nvSpPr>
          <p:cNvPr id="3" name="Content Placeholder 2"/>
          <p:cNvSpPr>
            <a:spLocks noGrp="1"/>
          </p:cNvSpPr>
          <p:nvPr>
            <p:ph idx="1"/>
          </p:nvPr>
        </p:nvSpPr>
        <p:spPr/>
        <p:txBody>
          <a:bodyPr/>
          <a:lstStyle/>
          <a:p>
            <a:r>
              <a:rPr lang="en-CA" dirty="0" smtClean="0"/>
              <a:t>Problem statement</a:t>
            </a:r>
          </a:p>
          <a:p>
            <a:r>
              <a:rPr lang="en-CA" dirty="0" smtClean="0"/>
              <a:t>Requirement elicitation</a:t>
            </a:r>
          </a:p>
          <a:p>
            <a:r>
              <a:rPr lang="en-CA" dirty="0" smtClean="0"/>
              <a:t>Use case model</a:t>
            </a:r>
          </a:p>
          <a:p>
            <a:r>
              <a:rPr lang="en-CA" dirty="0" smtClean="0"/>
              <a:t>OO Analysis </a:t>
            </a:r>
            <a:r>
              <a:rPr lang="en-CA" dirty="0" smtClean="0"/>
              <a:t>Model</a:t>
            </a:r>
          </a:p>
          <a:p>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OO Analysis Phase</a:t>
            </a:r>
            <a:endParaRPr lang="en-CA" dirty="0"/>
          </a:p>
        </p:txBody>
      </p:sp>
      <p:sp>
        <p:nvSpPr>
          <p:cNvPr id="3" name="Content Placeholder 2"/>
          <p:cNvSpPr>
            <a:spLocks noGrp="1"/>
          </p:cNvSpPr>
          <p:nvPr>
            <p:ph idx="1"/>
          </p:nvPr>
        </p:nvSpPr>
        <p:spPr/>
        <p:txBody>
          <a:bodyPr/>
          <a:lstStyle/>
          <a:p>
            <a:pPr>
              <a:buNone/>
            </a:pPr>
            <a:r>
              <a:rPr lang="en-CA" dirty="0" smtClean="0"/>
              <a:t>Develop the part of the analysis object model relevant to the </a:t>
            </a:r>
            <a:r>
              <a:rPr lang="en-CA" dirty="0" err="1" smtClean="0"/>
              <a:t>AnnounceTournament</a:t>
            </a:r>
            <a:r>
              <a:rPr lang="en-CA" dirty="0" smtClean="0"/>
              <a:t> use case of ARENA. </a:t>
            </a:r>
          </a:p>
          <a:p>
            <a:r>
              <a:rPr lang="en-CA" dirty="0" smtClean="0"/>
              <a:t>Start by identifying entity objects using Abbott’s heuristics </a:t>
            </a:r>
          </a:p>
          <a:p>
            <a:r>
              <a:rPr lang="en-CA" dirty="0" smtClean="0"/>
              <a:t>Identify </a:t>
            </a:r>
            <a:r>
              <a:rPr lang="en-CA" dirty="0" smtClean="0"/>
              <a:t>boundary and control objects</a:t>
            </a:r>
          </a:p>
          <a:p>
            <a:r>
              <a:rPr lang="en-CA" dirty="0" smtClean="0"/>
              <a:t>Use sequence </a:t>
            </a:r>
            <a:r>
              <a:rPr lang="en-CA" dirty="0" smtClean="0"/>
              <a:t>diagrams to find:</a:t>
            </a:r>
          </a:p>
          <a:p>
            <a:pPr lvl="1"/>
            <a:r>
              <a:rPr lang="en-CA" dirty="0" smtClean="0"/>
              <a:t>additional associations</a:t>
            </a:r>
            <a:endParaRPr lang="en-CA" dirty="0" smtClean="0"/>
          </a:p>
          <a:p>
            <a:pPr lvl="1"/>
            <a:r>
              <a:rPr lang="en-CA" dirty="0" smtClean="0"/>
              <a:t>objects </a:t>
            </a:r>
          </a:p>
          <a:p>
            <a:pPr lvl="1"/>
            <a:r>
              <a:rPr lang="en-CA" dirty="0" smtClean="0"/>
              <a:t>attributes.</a:t>
            </a:r>
          </a:p>
          <a:p>
            <a:r>
              <a:rPr lang="en-CA" dirty="0" smtClean="0"/>
              <a:t>Finally, consolidate the object model and represented it in a series of class diagrams.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533400"/>
          </a:xfrm>
        </p:spPr>
        <p:txBody>
          <a:bodyPr/>
          <a:lstStyle/>
          <a:p>
            <a:r>
              <a:rPr lang="en-CA" dirty="0" smtClean="0"/>
              <a:t>Entity objects (using Abbott’s heuristics)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21</a:t>
            </a:fld>
            <a:endParaRPr lang="en-US"/>
          </a:p>
        </p:txBody>
      </p:sp>
      <p:pic>
        <p:nvPicPr>
          <p:cNvPr id="179202" name="Picture 2"/>
          <p:cNvPicPr>
            <a:picLocks noChangeAspect="1" noChangeArrowheads="1"/>
          </p:cNvPicPr>
          <p:nvPr/>
        </p:nvPicPr>
        <p:blipFill>
          <a:blip r:embed="rId2"/>
          <a:srcRect/>
          <a:stretch>
            <a:fillRect/>
          </a:stretch>
        </p:blipFill>
        <p:spPr bwMode="auto">
          <a:xfrm>
            <a:off x="685800" y="762000"/>
            <a:ext cx="8077200" cy="5830273"/>
          </a:xfrm>
          <a:prstGeom prst="rect">
            <a:avLst/>
          </a:prstGeom>
          <a:noFill/>
          <a:ln w="9525">
            <a:noFill/>
            <a:miter lim="800000"/>
            <a:headEnd/>
            <a:tailEnd/>
          </a:ln>
        </p:spPr>
      </p:pic>
      <p:sp>
        <p:nvSpPr>
          <p:cNvPr id="7" name="TextBox 6"/>
          <p:cNvSpPr txBox="1"/>
          <p:nvPr/>
        </p:nvSpPr>
        <p:spPr>
          <a:xfrm>
            <a:off x="7924800" y="6504801"/>
            <a:ext cx="917239" cy="276999"/>
          </a:xfrm>
          <a:prstGeom prst="rect">
            <a:avLst/>
          </a:prstGeom>
          <a:noFill/>
        </p:spPr>
        <p:txBody>
          <a:bodyPr wrap="none" rtlCol="0">
            <a:spAutoFit/>
          </a:bodyPr>
          <a:lstStyle/>
          <a:p>
            <a:r>
              <a:rPr lang="en-CA" sz="1200" dirty="0" smtClean="0">
                <a:latin typeface="+mn-lt"/>
              </a:rPr>
              <a:t>continue…</a:t>
            </a:r>
            <a:endParaRPr lang="en-CA" sz="1200" dirty="0">
              <a:latin typeface="+mn-lt"/>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533400"/>
          </a:xfrm>
        </p:spPr>
        <p:txBody>
          <a:bodyPr/>
          <a:lstStyle/>
          <a:p>
            <a:r>
              <a:rPr lang="en-CA" dirty="0" smtClean="0"/>
              <a:t>Entity objects (cont)</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22</a:t>
            </a:fld>
            <a:endParaRPr lang="en-US"/>
          </a:p>
        </p:txBody>
      </p:sp>
      <p:grpSp>
        <p:nvGrpSpPr>
          <p:cNvPr id="10" name="Group 9"/>
          <p:cNvGrpSpPr/>
          <p:nvPr/>
        </p:nvGrpSpPr>
        <p:grpSpPr>
          <a:xfrm>
            <a:off x="609600" y="0"/>
            <a:ext cx="8153400" cy="6848475"/>
            <a:chOff x="228600" y="0"/>
            <a:chExt cx="8605838" cy="8143875"/>
          </a:xfrm>
        </p:grpSpPr>
        <p:grpSp>
          <p:nvGrpSpPr>
            <p:cNvPr id="8" name="Group 7"/>
            <p:cNvGrpSpPr/>
            <p:nvPr/>
          </p:nvGrpSpPr>
          <p:grpSpPr>
            <a:xfrm>
              <a:off x="228600" y="0"/>
              <a:ext cx="8572500" cy="8143875"/>
              <a:chOff x="228600" y="0"/>
              <a:chExt cx="8572500" cy="8143875"/>
            </a:xfrm>
          </p:grpSpPr>
          <p:pic>
            <p:nvPicPr>
              <p:cNvPr id="180226" name="Picture 2"/>
              <p:cNvPicPr>
                <a:picLocks noChangeAspect="1" noChangeArrowheads="1"/>
              </p:cNvPicPr>
              <p:nvPr/>
            </p:nvPicPr>
            <p:blipFill>
              <a:blip r:embed="rId2"/>
              <a:srcRect/>
              <a:stretch>
                <a:fillRect/>
              </a:stretch>
            </p:blipFill>
            <p:spPr bwMode="auto">
              <a:xfrm>
                <a:off x="228600" y="0"/>
                <a:ext cx="8572500" cy="3124200"/>
              </a:xfrm>
              <a:prstGeom prst="rect">
                <a:avLst/>
              </a:prstGeom>
              <a:noFill/>
              <a:ln w="9525">
                <a:noFill/>
                <a:miter lim="800000"/>
                <a:headEnd/>
                <a:tailEnd/>
              </a:ln>
            </p:spPr>
          </p:pic>
          <p:pic>
            <p:nvPicPr>
              <p:cNvPr id="180227" name="Picture 3"/>
              <p:cNvPicPr>
                <a:picLocks noChangeAspect="1" noChangeArrowheads="1"/>
              </p:cNvPicPr>
              <p:nvPr/>
            </p:nvPicPr>
            <p:blipFill>
              <a:blip r:embed="rId3"/>
              <a:srcRect/>
              <a:stretch>
                <a:fillRect/>
              </a:stretch>
            </p:blipFill>
            <p:spPr bwMode="auto">
              <a:xfrm>
                <a:off x="228600" y="3124200"/>
                <a:ext cx="8562975" cy="5019675"/>
              </a:xfrm>
              <a:prstGeom prst="rect">
                <a:avLst/>
              </a:prstGeom>
              <a:noFill/>
              <a:ln w="9525">
                <a:noFill/>
                <a:miter lim="800000"/>
                <a:headEnd/>
                <a:tailEnd/>
              </a:ln>
            </p:spPr>
          </p:pic>
        </p:grpSp>
        <p:pic>
          <p:nvPicPr>
            <p:cNvPr id="180228" name="Picture 4"/>
            <p:cNvPicPr>
              <a:picLocks noChangeAspect="1" noChangeArrowheads="1"/>
            </p:cNvPicPr>
            <p:nvPr/>
          </p:nvPicPr>
          <p:blipFill>
            <a:blip r:embed="rId4"/>
            <a:srcRect/>
            <a:stretch>
              <a:fillRect/>
            </a:stretch>
          </p:blipFill>
          <p:spPr bwMode="auto">
            <a:xfrm>
              <a:off x="309563" y="3048000"/>
              <a:ext cx="8524875" cy="152400"/>
            </a:xfrm>
            <a:prstGeom prst="rect">
              <a:avLst/>
            </a:prstGeom>
            <a:noFill/>
            <a:ln w="9525">
              <a:noFill/>
              <a:miter lim="800000"/>
              <a:headEnd/>
              <a:tailEnd/>
            </a:ln>
          </p:spPr>
        </p:pic>
      </p:gr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Boundary Objects in Announce Tournament</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23</a:t>
            </a:fld>
            <a:endParaRPr lang="en-US"/>
          </a:p>
        </p:txBody>
      </p:sp>
      <p:pic>
        <p:nvPicPr>
          <p:cNvPr id="181250" name="Picture 2"/>
          <p:cNvPicPr>
            <a:picLocks noChangeAspect="1" noChangeArrowheads="1"/>
          </p:cNvPicPr>
          <p:nvPr/>
        </p:nvPicPr>
        <p:blipFill>
          <a:blip r:embed="rId2"/>
          <a:srcRect/>
          <a:stretch>
            <a:fillRect/>
          </a:stretch>
        </p:blipFill>
        <p:spPr bwMode="auto">
          <a:xfrm>
            <a:off x="309563" y="962025"/>
            <a:ext cx="8524875" cy="5362575"/>
          </a:xfrm>
          <a:prstGeom prst="rect">
            <a:avLst/>
          </a:prstGeom>
          <a:noFill/>
          <a:ln w="9525">
            <a:noFill/>
            <a:miter lim="800000"/>
            <a:headEnd/>
            <a:tailEnd/>
          </a:ln>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Object interaction: tournament creation workflow</a:t>
            </a:r>
            <a:endParaRPr lang="en-CA"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24</a:t>
            </a:fld>
            <a:endParaRPr lang="en-US"/>
          </a:p>
        </p:txBody>
      </p:sp>
      <p:pic>
        <p:nvPicPr>
          <p:cNvPr id="182274" name="Picture 2"/>
          <p:cNvPicPr>
            <a:picLocks noChangeAspect="1" noChangeArrowheads="1"/>
          </p:cNvPicPr>
          <p:nvPr/>
        </p:nvPicPr>
        <p:blipFill>
          <a:blip r:embed="rId2"/>
          <a:srcRect/>
          <a:stretch>
            <a:fillRect/>
          </a:stretch>
        </p:blipFill>
        <p:spPr bwMode="auto">
          <a:xfrm>
            <a:off x="304800" y="971550"/>
            <a:ext cx="8534400" cy="5353050"/>
          </a:xfrm>
          <a:prstGeom prst="rect">
            <a:avLst/>
          </a:prstGeom>
          <a:noFill/>
          <a:ln w="9525">
            <a:noFill/>
            <a:miter lim="800000"/>
            <a:headEnd/>
            <a:tailEnd/>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33400"/>
          </a:xfrm>
        </p:spPr>
        <p:txBody>
          <a:bodyPr/>
          <a:lstStyle/>
          <a:p>
            <a:r>
              <a:rPr lang="en-CA" dirty="0" smtClean="0"/>
              <a:t>Object interaction: sponsorship workflow</a:t>
            </a:r>
            <a:endParaRPr lang="en-CA"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25</a:t>
            </a:fld>
            <a:endParaRPr lang="en-US"/>
          </a:p>
        </p:txBody>
      </p:sp>
      <p:pic>
        <p:nvPicPr>
          <p:cNvPr id="183298" name="Picture 2"/>
          <p:cNvPicPr>
            <a:picLocks noChangeAspect="1" noChangeArrowheads="1"/>
          </p:cNvPicPr>
          <p:nvPr/>
        </p:nvPicPr>
        <p:blipFill>
          <a:blip r:embed="rId2"/>
          <a:srcRect/>
          <a:stretch>
            <a:fillRect/>
          </a:stretch>
        </p:blipFill>
        <p:spPr bwMode="auto">
          <a:xfrm>
            <a:off x="381000" y="838200"/>
            <a:ext cx="8353425" cy="5845553"/>
          </a:xfrm>
          <a:prstGeom prst="rect">
            <a:avLst/>
          </a:prstGeom>
          <a:noFill/>
          <a:ln w="9525">
            <a:noFill/>
            <a:miter lim="800000"/>
            <a:headEnd/>
            <a:tailEnd/>
          </a:ln>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Object interaction: interest group workflow</a:t>
            </a:r>
            <a:endParaRPr lang="en-CA"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26</a:t>
            </a:fld>
            <a:endParaRPr lang="en-US"/>
          </a:p>
        </p:txBody>
      </p:sp>
      <p:pic>
        <p:nvPicPr>
          <p:cNvPr id="184322" name="Picture 2"/>
          <p:cNvPicPr>
            <a:picLocks noChangeAspect="1" noChangeArrowheads="1"/>
          </p:cNvPicPr>
          <p:nvPr/>
        </p:nvPicPr>
        <p:blipFill>
          <a:blip r:embed="rId2"/>
          <a:srcRect/>
          <a:stretch>
            <a:fillRect/>
          </a:stretch>
        </p:blipFill>
        <p:spPr bwMode="auto">
          <a:xfrm>
            <a:off x="300038" y="1052513"/>
            <a:ext cx="8543925" cy="4752975"/>
          </a:xfrm>
          <a:prstGeom prst="rect">
            <a:avLst/>
          </a:prstGeom>
          <a:noFill/>
          <a:ln w="9525">
            <a:noFill/>
            <a:miter lim="800000"/>
            <a:headEnd/>
            <a:tailEnd/>
          </a:ln>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33400"/>
          </a:xfrm>
        </p:spPr>
        <p:txBody>
          <a:bodyPr/>
          <a:lstStyle/>
          <a:p>
            <a:r>
              <a:rPr lang="en-CA" dirty="0" smtClean="0"/>
              <a:t>Consolidated class diagram: entity objects</a:t>
            </a:r>
            <a:endParaRPr lang="en-CA"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27</a:t>
            </a:fld>
            <a:endParaRPr lang="en-US"/>
          </a:p>
        </p:txBody>
      </p:sp>
      <p:pic>
        <p:nvPicPr>
          <p:cNvPr id="185346" name="Picture 2"/>
          <p:cNvPicPr>
            <a:picLocks noChangeAspect="1" noChangeArrowheads="1"/>
          </p:cNvPicPr>
          <p:nvPr/>
        </p:nvPicPr>
        <p:blipFill>
          <a:blip r:embed="rId2"/>
          <a:srcRect/>
          <a:stretch>
            <a:fillRect/>
          </a:stretch>
        </p:blipFill>
        <p:spPr bwMode="auto">
          <a:xfrm>
            <a:off x="414338" y="762000"/>
            <a:ext cx="8348662" cy="6019800"/>
          </a:xfrm>
          <a:prstGeom prst="rect">
            <a:avLst/>
          </a:prstGeom>
          <a:noFill/>
          <a:ln w="9525">
            <a:noFill/>
            <a:miter lim="800000"/>
            <a:headEnd/>
            <a:tailEnd/>
          </a:ln>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Inheritance hierarchy among entity objects</a:t>
            </a:r>
            <a:endParaRPr lang="en-CA"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28</a:t>
            </a:fld>
            <a:endParaRPr lang="en-US"/>
          </a:p>
        </p:txBody>
      </p:sp>
      <p:pic>
        <p:nvPicPr>
          <p:cNvPr id="186370" name="Picture 2"/>
          <p:cNvPicPr>
            <a:picLocks noChangeAspect="1" noChangeArrowheads="1"/>
          </p:cNvPicPr>
          <p:nvPr/>
        </p:nvPicPr>
        <p:blipFill>
          <a:blip r:embed="rId2"/>
          <a:srcRect/>
          <a:stretch>
            <a:fillRect/>
          </a:stretch>
        </p:blipFill>
        <p:spPr bwMode="auto">
          <a:xfrm>
            <a:off x="261938" y="1509713"/>
            <a:ext cx="8620125" cy="3838575"/>
          </a:xfrm>
          <a:prstGeom prst="rect">
            <a:avLst/>
          </a:prstGeom>
          <a:noFill/>
          <a:ln w="9525">
            <a:noFill/>
            <a:miter lim="800000"/>
            <a:headEnd/>
            <a:tailEnd/>
          </a:ln>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533400"/>
          </a:xfrm>
        </p:spPr>
        <p:txBody>
          <a:bodyPr/>
          <a:lstStyle/>
          <a:p>
            <a:r>
              <a:rPr lang="en-CA" sz="2400" dirty="0" smtClean="0"/>
              <a:t>Associations among boundary, control and selected entity objects</a:t>
            </a:r>
            <a:endParaRPr lang="en-CA" sz="2400" dirty="0"/>
          </a:p>
        </p:txBody>
      </p:sp>
      <p:sp>
        <p:nvSpPr>
          <p:cNvPr id="3" name="Footer Placeholder 2"/>
          <p:cNvSpPr>
            <a:spLocks noGrp="1"/>
          </p:cNvSpPr>
          <p:nvPr>
            <p:ph type="ftr" sz="quarter" idx="10"/>
          </p:nvPr>
        </p:nvSpPr>
        <p:spPr/>
        <p:txBody>
          <a:bodyPr/>
          <a:lstStyle/>
          <a:p>
            <a:pPr>
              <a:defRPr/>
            </a:pPr>
            <a:r>
              <a:rPr lang="en-US"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29</a:t>
            </a:fld>
            <a:endParaRPr lang="en-US"/>
          </a:p>
        </p:txBody>
      </p:sp>
      <p:pic>
        <p:nvPicPr>
          <p:cNvPr id="187394" name="Picture 2"/>
          <p:cNvPicPr>
            <a:picLocks noChangeAspect="1" noChangeArrowheads="1"/>
          </p:cNvPicPr>
          <p:nvPr/>
        </p:nvPicPr>
        <p:blipFill>
          <a:blip r:embed="rId2"/>
          <a:srcRect/>
          <a:stretch>
            <a:fillRect/>
          </a:stretch>
        </p:blipFill>
        <p:spPr bwMode="auto">
          <a:xfrm>
            <a:off x="295275" y="866775"/>
            <a:ext cx="8553450" cy="5686425"/>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a:t>
            </a:r>
            <a:endParaRPr lang="en-CA" dirty="0"/>
          </a:p>
        </p:txBody>
      </p:sp>
      <p:sp>
        <p:nvSpPr>
          <p:cNvPr id="3" name="Content Placeholder 2"/>
          <p:cNvSpPr>
            <a:spLocks noGrp="1"/>
          </p:cNvSpPr>
          <p:nvPr>
            <p:ph idx="1"/>
          </p:nvPr>
        </p:nvSpPr>
        <p:spPr>
          <a:xfrm>
            <a:off x="685800" y="1219200"/>
            <a:ext cx="8077200" cy="4876800"/>
          </a:xfrm>
        </p:spPr>
        <p:txBody>
          <a:bodyPr/>
          <a:lstStyle/>
          <a:p>
            <a:pPr>
              <a:buNone/>
            </a:pPr>
            <a:r>
              <a:rPr lang="en-CA" b="1" dirty="0" smtClean="0"/>
              <a:t>1. Problem</a:t>
            </a:r>
          </a:p>
          <a:p>
            <a:r>
              <a:rPr lang="en-CA" dirty="0" smtClean="0"/>
              <a:t>The popularity of the Internet and the WWW has enabled the creation of a variety of virtual communities:</a:t>
            </a:r>
          </a:p>
          <a:p>
            <a:pPr lvl="1"/>
            <a:r>
              <a:rPr lang="en-CA" dirty="0" smtClean="0"/>
              <a:t>groups of people sharing common interests </a:t>
            </a:r>
          </a:p>
          <a:p>
            <a:pPr lvl="1"/>
            <a:r>
              <a:rPr lang="en-CA" dirty="0" smtClean="0"/>
              <a:t>who have never met each other in person</a:t>
            </a:r>
          </a:p>
          <a:p>
            <a:pPr lvl="1"/>
            <a:r>
              <a:rPr lang="en-CA" dirty="0" smtClean="0"/>
              <a:t>can be short lived (e.g., a group of people meeting in a chat room or playing a tournament) or long lived (e.g., subscribers to a mailing list). </a:t>
            </a:r>
          </a:p>
          <a:p>
            <a:r>
              <a:rPr lang="en-CA" dirty="0" smtClean="0"/>
              <a:t>Many multi-player computer games now include support for the virtual communities of players: </a:t>
            </a:r>
          </a:p>
          <a:p>
            <a:pPr lvl="1"/>
            <a:r>
              <a:rPr lang="en-CA" dirty="0" smtClean="0"/>
              <a:t>receive news about game upgrades </a:t>
            </a:r>
          </a:p>
          <a:p>
            <a:pPr lvl="1"/>
            <a:r>
              <a:rPr lang="en-CA" dirty="0" smtClean="0"/>
              <a:t>new game maps and characters </a:t>
            </a:r>
          </a:p>
          <a:p>
            <a:pPr lvl="1"/>
            <a:r>
              <a:rPr lang="en-CA" dirty="0" smtClean="0"/>
              <a:t>announce and organize matches</a:t>
            </a:r>
          </a:p>
          <a:p>
            <a:pPr lvl="1"/>
            <a:r>
              <a:rPr lang="en-CA" dirty="0" smtClean="0"/>
              <a:t>compare scores and exchange tips</a:t>
            </a:r>
          </a:p>
          <a:p>
            <a:pPr lvl="1"/>
            <a:r>
              <a:rPr lang="en-CA" dirty="0" smtClean="0"/>
              <a:t>the game company takes advantage of this infrastructure to generate revenue or to advertise its products.</a:t>
            </a:r>
          </a:p>
        </p:txBody>
      </p:sp>
      <p:sp>
        <p:nvSpPr>
          <p:cNvPr id="4" name="Footer Placeholder 3"/>
          <p:cNvSpPr>
            <a:spLocks noGrp="1"/>
          </p:cNvSpPr>
          <p:nvPr>
            <p:ph type="ftr" sz="quarter" idx="10"/>
          </p:nvPr>
        </p:nvSpPr>
        <p:spPr/>
        <p:txBody>
          <a:bodyPr/>
          <a:lstStyle/>
          <a:p>
            <a:pPr>
              <a:defRPr/>
            </a:pPr>
            <a:r>
              <a:rPr lang="en-US" dirty="0"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533400"/>
          </a:xfrm>
        </p:spPr>
        <p:txBody>
          <a:bodyPr/>
          <a:lstStyle/>
          <a:p>
            <a:r>
              <a:rPr lang="en-CA" dirty="0" smtClean="0"/>
              <a:t>Lessons learned during OO Analysis</a:t>
            </a:r>
            <a:endParaRPr lang="en-CA" dirty="0"/>
          </a:p>
        </p:txBody>
      </p:sp>
      <p:sp>
        <p:nvSpPr>
          <p:cNvPr id="5" name="Content Placeholder 4"/>
          <p:cNvSpPr>
            <a:spLocks noGrp="1"/>
          </p:cNvSpPr>
          <p:nvPr>
            <p:ph idx="1"/>
          </p:nvPr>
        </p:nvSpPr>
        <p:spPr>
          <a:xfrm>
            <a:off x="533400" y="990600"/>
            <a:ext cx="8229600" cy="4876800"/>
          </a:xfrm>
        </p:spPr>
        <p:txBody>
          <a:bodyPr/>
          <a:lstStyle/>
          <a:p>
            <a:r>
              <a:rPr lang="en-CA" sz="1800" dirty="0" smtClean="0"/>
              <a:t>Identifying objects, their attributes and associations, takes many iterations, often with the client.</a:t>
            </a:r>
          </a:p>
          <a:p>
            <a:r>
              <a:rPr lang="en-CA" sz="1800" dirty="0" smtClean="0"/>
              <a:t>Object identification uses many sources, including the problem statement, use case model, the glossary, and the event flows of the use cases.</a:t>
            </a:r>
          </a:p>
          <a:p>
            <a:r>
              <a:rPr lang="en-CA" sz="1800" dirty="0" smtClean="0"/>
              <a:t>A nontrivial use case can require many sequence diagrams and several class diagrams.</a:t>
            </a:r>
          </a:p>
          <a:p>
            <a:r>
              <a:rPr lang="en-CA" sz="1800" dirty="0" smtClean="0"/>
              <a:t>It is unrealistic to represent all discovered objects in a single diagram. Instead, each diagram serves a specific purpose:</a:t>
            </a:r>
          </a:p>
          <a:p>
            <a:pPr lvl="1"/>
            <a:r>
              <a:rPr lang="en-CA" sz="1600" dirty="0" smtClean="0"/>
              <a:t>depicting associations among entity objects</a:t>
            </a:r>
          </a:p>
          <a:p>
            <a:pPr lvl="1"/>
            <a:r>
              <a:rPr lang="en-CA" sz="1600" dirty="0" smtClean="0"/>
              <a:t>depicting associations among participating objects in one use case.</a:t>
            </a:r>
          </a:p>
          <a:p>
            <a:r>
              <a:rPr lang="en-CA" sz="1800" dirty="0" smtClean="0"/>
              <a:t>Key deliverables, such as the glossary, should be kept up to date as the analysis model is refined. </a:t>
            </a:r>
          </a:p>
          <a:p>
            <a:pPr lvl="1"/>
            <a:r>
              <a:rPr lang="en-CA" sz="1600" dirty="0" smtClean="0"/>
              <a:t>others, such as sequence diagrams, can be redone later if necessary. </a:t>
            </a:r>
          </a:p>
          <a:p>
            <a:pPr lvl="1"/>
            <a:r>
              <a:rPr lang="en-CA" sz="1600" dirty="0" smtClean="0"/>
              <a:t>maintaining consistency at all times, however, is unrealistic.</a:t>
            </a:r>
          </a:p>
          <a:p>
            <a:r>
              <a:rPr lang="en-CA" sz="1800" dirty="0" smtClean="0"/>
              <a:t>There are many different ways to model the same application domain or the same system, based on the personal style and experience of the analyst.</a:t>
            </a:r>
          </a:p>
          <a:p>
            <a:pPr lvl="1"/>
            <a:r>
              <a:rPr lang="en-CA" sz="1600" dirty="0" smtClean="0"/>
              <a:t> This calls for developing style guides and conventions within a project. </a:t>
            </a:r>
            <a:endParaRPr lang="en-CA" sz="1600" dirty="0"/>
          </a:p>
        </p:txBody>
      </p:sp>
      <p:sp>
        <p:nvSpPr>
          <p:cNvPr id="3" name="Footer Placeholder 2"/>
          <p:cNvSpPr>
            <a:spLocks noGrp="1"/>
          </p:cNvSpPr>
          <p:nvPr>
            <p:ph type="ftr" sz="quarter" idx="10"/>
          </p:nvPr>
        </p:nvSpPr>
        <p:spPr/>
        <p:txBody>
          <a:bodyPr/>
          <a:lstStyle/>
          <a:p>
            <a:pPr>
              <a:defRPr/>
            </a:pPr>
            <a:r>
              <a:rPr lang="en-US" dirty="0" smtClean="0"/>
              <a:t>SYSC-3120 — Software Requirements Engineering</a:t>
            </a:r>
            <a:endParaRPr lang="en-US" dirty="0"/>
          </a:p>
        </p:txBody>
      </p:sp>
      <p:sp>
        <p:nvSpPr>
          <p:cNvPr id="4" name="Slide Number Placeholder 3"/>
          <p:cNvSpPr>
            <a:spLocks noGrp="1"/>
          </p:cNvSpPr>
          <p:nvPr>
            <p:ph type="sldNum" sz="quarter" idx="11"/>
          </p:nvPr>
        </p:nvSpPr>
        <p:spPr/>
        <p:txBody>
          <a:bodyPr/>
          <a:lstStyle/>
          <a:p>
            <a:pPr>
              <a:defRPr/>
            </a:pPr>
            <a:fld id="{B28E3EDE-D585-314D-B912-A7B2108B9CB4}" type="slidenum">
              <a:rPr lang="en-US" smtClean="0"/>
              <a:pPr>
                <a:defRPr/>
              </a:pPr>
              <a:t>30</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 (2)</a:t>
            </a:r>
            <a:endParaRPr lang="en-CA" dirty="0"/>
          </a:p>
        </p:txBody>
      </p:sp>
      <p:sp>
        <p:nvSpPr>
          <p:cNvPr id="3" name="Content Placeholder 2"/>
          <p:cNvSpPr>
            <a:spLocks noGrp="1"/>
          </p:cNvSpPr>
          <p:nvPr>
            <p:ph idx="1"/>
          </p:nvPr>
        </p:nvSpPr>
        <p:spPr/>
        <p:txBody>
          <a:bodyPr/>
          <a:lstStyle/>
          <a:p>
            <a:pPr>
              <a:buNone/>
            </a:pPr>
            <a:r>
              <a:rPr lang="en-CA" b="1" dirty="0" smtClean="0"/>
              <a:t>Problem (cont.)</a:t>
            </a:r>
          </a:p>
          <a:p>
            <a:r>
              <a:rPr lang="en-CA" dirty="0" smtClean="0"/>
              <a:t>Currently, however, each game company develops such community support in each individual game. </a:t>
            </a:r>
          </a:p>
          <a:p>
            <a:r>
              <a:rPr lang="en-CA" dirty="0" smtClean="0"/>
              <a:t>Each company uses a different infrastructure, different concepts, and provides different levels of support. </a:t>
            </a:r>
          </a:p>
          <a:p>
            <a:r>
              <a:rPr lang="en-CA" dirty="0" smtClean="0"/>
              <a:t>This redundancy and inconsistency results in disadvantages: </a:t>
            </a:r>
          </a:p>
          <a:p>
            <a:pPr lvl="1"/>
            <a:r>
              <a:rPr lang="en-CA" dirty="0" smtClean="0"/>
              <a:t>learning curve for players when joining each new community, </a:t>
            </a:r>
          </a:p>
          <a:p>
            <a:pPr lvl="1"/>
            <a:r>
              <a:rPr lang="en-CA" dirty="0" smtClean="0"/>
              <a:t>game companies need to develop the support from scratch</a:t>
            </a:r>
          </a:p>
          <a:p>
            <a:pPr lvl="1"/>
            <a:r>
              <a:rPr lang="en-CA" dirty="0" smtClean="0"/>
              <a:t>advertisers need to contact each individual community separately</a:t>
            </a:r>
          </a:p>
          <a:p>
            <a:pPr lvl="1"/>
            <a:r>
              <a:rPr lang="en-CA" dirty="0" smtClean="0"/>
              <a:t>this solution does not provide much opportunity for cross-fertilization among different communities.</a:t>
            </a:r>
          </a:p>
          <a:p>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 (3)</a:t>
            </a:r>
            <a:endParaRPr lang="en-CA" dirty="0"/>
          </a:p>
        </p:txBody>
      </p:sp>
      <p:sp>
        <p:nvSpPr>
          <p:cNvPr id="3" name="Content Placeholder 2"/>
          <p:cNvSpPr>
            <a:spLocks noGrp="1"/>
          </p:cNvSpPr>
          <p:nvPr>
            <p:ph idx="1"/>
          </p:nvPr>
        </p:nvSpPr>
        <p:spPr/>
        <p:txBody>
          <a:bodyPr/>
          <a:lstStyle/>
          <a:p>
            <a:pPr>
              <a:buNone/>
            </a:pPr>
            <a:r>
              <a:rPr lang="en-CA" b="1" dirty="0" smtClean="0"/>
              <a:t>2. Objectives</a:t>
            </a:r>
          </a:p>
          <a:p>
            <a:r>
              <a:rPr lang="en-CA" dirty="0" smtClean="0"/>
              <a:t>provide an infrastructure for operating an arena, including registering new games and players,</a:t>
            </a:r>
          </a:p>
          <a:p>
            <a:r>
              <a:rPr lang="en-CA" dirty="0" smtClean="0"/>
              <a:t>organizing tournaments, and keeping track of the players scores</a:t>
            </a:r>
          </a:p>
          <a:p>
            <a:r>
              <a:rPr lang="en-CA" dirty="0" smtClean="0"/>
              <a:t>provide a framework for league owners to customize the number and sequence of matches and the accumulation of expert rating points.</a:t>
            </a:r>
          </a:p>
          <a:p>
            <a:r>
              <a:rPr lang="en-CA" dirty="0" smtClean="0"/>
              <a:t>provide a framework for game developers for developing new games, or for adapting existing games into the ARENA framework.</a:t>
            </a:r>
          </a:p>
          <a:p>
            <a:r>
              <a:rPr lang="en-CA" dirty="0" smtClean="0"/>
              <a:t>provide an infrastructure for advertisers.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 (4)</a:t>
            </a:r>
            <a:endParaRPr lang="en-CA" dirty="0"/>
          </a:p>
        </p:txBody>
      </p:sp>
      <p:sp>
        <p:nvSpPr>
          <p:cNvPr id="3" name="Content Placeholder 2"/>
          <p:cNvSpPr>
            <a:spLocks noGrp="1"/>
          </p:cNvSpPr>
          <p:nvPr>
            <p:ph idx="1"/>
          </p:nvPr>
        </p:nvSpPr>
        <p:spPr>
          <a:xfrm>
            <a:off x="685800" y="1143000"/>
            <a:ext cx="8077200" cy="4876800"/>
          </a:xfrm>
        </p:spPr>
        <p:txBody>
          <a:bodyPr/>
          <a:lstStyle/>
          <a:p>
            <a:pPr>
              <a:buNone/>
            </a:pPr>
            <a:r>
              <a:rPr lang="en-CA" b="1" dirty="0" smtClean="0"/>
              <a:t>3. Functional requirements</a:t>
            </a:r>
          </a:p>
          <a:p>
            <a:pPr>
              <a:buNone/>
            </a:pPr>
            <a:r>
              <a:rPr lang="en-CA" sz="1800" dirty="0" smtClean="0"/>
              <a:t>ARENA supports five types of users:</a:t>
            </a:r>
          </a:p>
          <a:p>
            <a:r>
              <a:rPr lang="en-CA" sz="1800" dirty="0" smtClean="0"/>
              <a:t>The </a:t>
            </a:r>
            <a:r>
              <a:rPr lang="en-CA" sz="1800" i="1" dirty="0" smtClean="0"/>
              <a:t>operator </a:t>
            </a:r>
            <a:r>
              <a:rPr lang="en-CA" sz="1800" dirty="0" smtClean="0"/>
              <a:t>should be able to define new games, new tournament styles (e.g., knock-out tournaments, championships, best of series), define new expert rating formulas, and manage users.</a:t>
            </a:r>
          </a:p>
          <a:p>
            <a:r>
              <a:rPr lang="en-CA" sz="1800" i="1" dirty="0" smtClean="0"/>
              <a:t>League owners </a:t>
            </a:r>
            <a:r>
              <a:rPr lang="en-CA" sz="1800" dirty="0" smtClean="0"/>
              <a:t>should be able to define a new league, organize and announce new tournaments within a league, conduct a tournament, and declare a winner.</a:t>
            </a:r>
          </a:p>
          <a:p>
            <a:r>
              <a:rPr lang="en-CA" sz="1800" i="1" dirty="0" smtClean="0"/>
              <a:t>Players </a:t>
            </a:r>
            <a:r>
              <a:rPr lang="en-CA" sz="1800" dirty="0" smtClean="0"/>
              <a:t>should be able to register in an arena, apply for a league, play the matches that are assigned to the player, or drop out of the tournament.</a:t>
            </a:r>
          </a:p>
          <a:p>
            <a:r>
              <a:rPr lang="en-CA" sz="1800" i="1" dirty="0" smtClean="0"/>
              <a:t>Spectators </a:t>
            </a:r>
            <a:r>
              <a:rPr lang="en-CA" sz="1800" dirty="0" smtClean="0"/>
              <a:t>should be able to monitor any match in progress and check scores and statistics of past matches and players. Spectators do not need to register in an arena.</a:t>
            </a:r>
          </a:p>
          <a:p>
            <a:r>
              <a:rPr lang="en-CA" sz="1800" dirty="0" smtClean="0"/>
              <a:t>The </a:t>
            </a:r>
            <a:r>
              <a:rPr lang="en-CA" sz="1800" i="1" dirty="0" smtClean="0"/>
              <a:t>advertiser </a:t>
            </a:r>
            <a:r>
              <a:rPr lang="en-CA" sz="1800" dirty="0" smtClean="0"/>
              <a:t>should be able to upload new advertisements, select an advertisement scheme (e.g., tournament sponsor, league sponsor), check balance due, and cancel advertisements.</a:t>
            </a:r>
            <a:endParaRPr lang="en-CA" sz="1800"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 (5)</a:t>
            </a:r>
            <a:endParaRPr lang="en-CA" dirty="0"/>
          </a:p>
        </p:txBody>
      </p:sp>
      <p:sp>
        <p:nvSpPr>
          <p:cNvPr id="3" name="Content Placeholder 2"/>
          <p:cNvSpPr>
            <a:spLocks noGrp="1"/>
          </p:cNvSpPr>
          <p:nvPr>
            <p:ph idx="1"/>
          </p:nvPr>
        </p:nvSpPr>
        <p:spPr>
          <a:xfrm>
            <a:off x="685800" y="1219200"/>
            <a:ext cx="8153400" cy="4876800"/>
          </a:xfrm>
        </p:spPr>
        <p:txBody>
          <a:bodyPr/>
          <a:lstStyle/>
          <a:p>
            <a:pPr>
              <a:buNone/>
            </a:pPr>
            <a:r>
              <a:rPr lang="en-CA" b="1" dirty="0" smtClean="0"/>
              <a:t>4. </a:t>
            </a:r>
            <a:r>
              <a:rPr lang="en-CA" b="1" dirty="0" smtClean="0"/>
              <a:t>Non-functional </a:t>
            </a:r>
            <a:r>
              <a:rPr lang="en-CA" b="1" dirty="0" smtClean="0"/>
              <a:t>requirements</a:t>
            </a:r>
          </a:p>
          <a:p>
            <a:r>
              <a:rPr lang="en-CA" i="1" dirty="0" smtClean="0"/>
              <a:t>Low operating cost. </a:t>
            </a:r>
            <a:r>
              <a:rPr lang="en-CA" dirty="0" smtClean="0"/>
              <a:t>The operator must be able to install and administer an arena without purchasing additional software components and without the help of a full-time system administrator.</a:t>
            </a:r>
          </a:p>
          <a:p>
            <a:r>
              <a:rPr lang="en-CA" i="1" dirty="0" smtClean="0"/>
              <a:t>Extensibility. </a:t>
            </a:r>
            <a:r>
              <a:rPr lang="en-CA" dirty="0" smtClean="0"/>
              <a:t>The operator must be able to add new games, new tournament styles, and new expert rating formulas. Such additions may require the system to be temporarily shut down and new modules (e.g., Java classes) to be added to the system. However, no modifications of the existing system should be required.</a:t>
            </a:r>
          </a:p>
          <a:p>
            <a:r>
              <a:rPr lang="en-CA" i="1" dirty="0" smtClean="0"/>
              <a:t>Scalability. </a:t>
            </a:r>
            <a:r>
              <a:rPr lang="en-CA" dirty="0" smtClean="0"/>
              <a:t>The system must support the kick-off of many parallel tournaments (e.g., 10), each involving up to 64 players and several hundreds of simultaneous spectators.</a:t>
            </a:r>
          </a:p>
          <a:p>
            <a:r>
              <a:rPr lang="en-CA" i="1" dirty="0" smtClean="0"/>
              <a:t>Low-bandwidth network</a:t>
            </a:r>
            <a:r>
              <a:rPr lang="en-CA" dirty="0" smtClean="0"/>
              <a:t>. Players should be able to play matches via a 56K analog modem or faster.</a:t>
            </a:r>
            <a:endParaRPr lang="en-CA" dirty="0"/>
          </a:p>
        </p:txBody>
      </p:sp>
      <p:sp>
        <p:nvSpPr>
          <p:cNvPr id="4" name="Footer Placeholder 3"/>
          <p:cNvSpPr>
            <a:spLocks noGrp="1"/>
          </p:cNvSpPr>
          <p:nvPr>
            <p:ph type="ftr" sz="quarter" idx="10"/>
          </p:nvPr>
        </p:nvSpPr>
        <p:spPr/>
        <p:txBody>
          <a:bodyPr/>
          <a:lstStyle/>
          <a:p>
            <a:pPr>
              <a:defRPr/>
            </a:pPr>
            <a:r>
              <a:rPr lang="en-US" dirty="0"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Initial Problem Statement (6)</a:t>
            </a:r>
            <a:endParaRPr lang="en-CA" dirty="0"/>
          </a:p>
        </p:txBody>
      </p:sp>
      <p:sp>
        <p:nvSpPr>
          <p:cNvPr id="3" name="Content Placeholder 2"/>
          <p:cNvSpPr>
            <a:spLocks noGrp="1"/>
          </p:cNvSpPr>
          <p:nvPr>
            <p:ph idx="1"/>
          </p:nvPr>
        </p:nvSpPr>
        <p:spPr/>
        <p:txBody>
          <a:bodyPr/>
          <a:lstStyle/>
          <a:p>
            <a:pPr>
              <a:buNone/>
            </a:pPr>
            <a:r>
              <a:rPr lang="en-CA" b="1" dirty="0" smtClean="0"/>
              <a:t>5. Target environment</a:t>
            </a:r>
          </a:p>
          <a:p>
            <a:r>
              <a:rPr lang="en-CA" dirty="0" smtClean="0"/>
              <a:t>All users should be able to access any arena with a web browser supporting cookies, </a:t>
            </a:r>
            <a:r>
              <a:rPr lang="en-CA" dirty="0" err="1" smtClean="0"/>
              <a:t>Javascript</a:t>
            </a:r>
            <a:r>
              <a:rPr lang="en-CA" dirty="0" smtClean="0"/>
              <a:t>, </a:t>
            </a:r>
            <a:r>
              <a:rPr lang="en-CA" dirty="0" smtClean="0"/>
              <a:t>and Java </a:t>
            </a:r>
            <a:r>
              <a:rPr lang="en-CA" dirty="0" smtClean="0"/>
              <a:t>applets. </a:t>
            </a:r>
            <a:endParaRPr lang="en-CA" smtClean="0"/>
          </a:p>
          <a:p>
            <a:r>
              <a:rPr lang="en-CA" smtClean="0"/>
              <a:t>Administration </a:t>
            </a:r>
            <a:r>
              <a:rPr lang="en-CA" dirty="0" smtClean="0"/>
              <a:t>functions (e.g., adding new games, tournament styles, and users) used by the operator should not be available through the web.</a:t>
            </a:r>
          </a:p>
          <a:p>
            <a:r>
              <a:rPr lang="en-CA" dirty="0" smtClean="0"/>
              <a:t>ARENA should run on any Unix operating system (e.g., </a:t>
            </a:r>
            <a:r>
              <a:rPr lang="en-CA" dirty="0" err="1" smtClean="0"/>
              <a:t>MacOS</a:t>
            </a:r>
            <a:r>
              <a:rPr lang="en-CA" dirty="0" smtClean="0"/>
              <a:t> X, Linux, Solaris).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8</a:t>
            </a:fld>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Identifying Actors and high-level Use Cases</a:t>
            </a:r>
            <a:endParaRPr lang="en-CA" dirty="0"/>
          </a:p>
        </p:txBody>
      </p:sp>
      <p:sp>
        <p:nvSpPr>
          <p:cNvPr id="3" name="Content Placeholder 2"/>
          <p:cNvSpPr>
            <a:spLocks noGrp="1"/>
          </p:cNvSpPr>
          <p:nvPr>
            <p:ph idx="1"/>
          </p:nvPr>
        </p:nvSpPr>
        <p:spPr>
          <a:xfrm>
            <a:off x="685800" y="1066800"/>
            <a:ext cx="8077200" cy="1371600"/>
          </a:xfrm>
        </p:spPr>
        <p:txBody>
          <a:bodyPr/>
          <a:lstStyle/>
          <a:p>
            <a:r>
              <a:rPr lang="en-CA" sz="1800" dirty="0" smtClean="0"/>
              <a:t>Five actors are identified from the problem statement:</a:t>
            </a:r>
          </a:p>
          <a:p>
            <a:pPr lvl="1"/>
            <a:r>
              <a:rPr lang="en-CA" i="1" dirty="0" smtClean="0"/>
              <a:t>Operator, </a:t>
            </a:r>
            <a:r>
              <a:rPr lang="en-CA" i="1" dirty="0" err="1" smtClean="0"/>
              <a:t>LeagueOwner</a:t>
            </a:r>
            <a:r>
              <a:rPr lang="en-CA" i="1" dirty="0" smtClean="0"/>
              <a:t>, Player, Spectator</a:t>
            </a:r>
            <a:r>
              <a:rPr lang="en-CA" dirty="0" smtClean="0"/>
              <a:t>, and </a:t>
            </a:r>
            <a:r>
              <a:rPr lang="en-CA" i="1" dirty="0" smtClean="0"/>
              <a:t>Advertiser</a:t>
            </a:r>
          </a:p>
          <a:p>
            <a:r>
              <a:rPr lang="en-CA" sz="1800" dirty="0" smtClean="0"/>
              <a:t>High level use cases identified by looking at a narrow vertical slice of the system: </a:t>
            </a:r>
            <a:r>
              <a:rPr lang="en-CA" sz="1800" dirty="0" err="1" smtClean="0"/>
              <a:t>TicTacToeTournament</a:t>
            </a:r>
            <a:r>
              <a:rPr lang="en-CA" sz="1800" dirty="0" smtClean="0"/>
              <a:t> (described in text and use-case diagram)</a:t>
            </a:r>
            <a:endParaRPr lang="en-CA" dirty="0" smtClean="0"/>
          </a:p>
          <a:p>
            <a:pPr lvl="1" algn="ctr">
              <a:buNone/>
            </a:pPr>
            <a:endParaRPr lang="en-CA"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9</a:t>
            </a:fld>
            <a:endParaRPr lang="en-US"/>
          </a:p>
        </p:txBody>
      </p:sp>
      <p:pic>
        <p:nvPicPr>
          <p:cNvPr id="169988" name="Picture 4"/>
          <p:cNvPicPr>
            <a:picLocks noChangeAspect="1" noChangeArrowheads="1"/>
          </p:cNvPicPr>
          <p:nvPr/>
        </p:nvPicPr>
        <p:blipFill>
          <a:blip r:embed="rId2"/>
          <a:srcRect/>
          <a:stretch>
            <a:fillRect/>
          </a:stretch>
        </p:blipFill>
        <p:spPr bwMode="auto">
          <a:xfrm>
            <a:off x="1295400" y="2495550"/>
            <a:ext cx="6543675" cy="4057650"/>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CoursesTemplate">
  <a:themeElements>
    <a:clrScheme name="Courses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urses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rbel"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rbel" charset="0"/>
            <a:ea typeface="ＭＳ Ｐゴシック" charset="0"/>
          </a:defRPr>
        </a:defPPr>
      </a:lstStyle>
    </a:lnDef>
  </a:objectDefaults>
  <a:extraClrSchemeLst>
    <a:extraClrScheme>
      <a:clrScheme name="Courses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urses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urses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urses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urses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urses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urses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C:\My Documents\Boulot\Courses\CoursesTemplate.pot</Template>
  <TotalTime>3799</TotalTime>
  <Words>1353</Words>
  <Application>Microsoft Office PowerPoint</Application>
  <PresentationFormat>On-screen Show (4:3)</PresentationFormat>
  <Paragraphs>166</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CoursesTemplate</vt:lpstr>
      <vt:lpstr>SYSC-3120 —Software Requirements Engineering</vt:lpstr>
      <vt:lpstr>ARENA Case Study</vt:lpstr>
      <vt:lpstr>Initial Problem Statement</vt:lpstr>
      <vt:lpstr>Initial Problem Statement (2)</vt:lpstr>
      <vt:lpstr>Initial Problem Statement (3)</vt:lpstr>
      <vt:lpstr>Initial Problem Statement (4)</vt:lpstr>
      <vt:lpstr>Initial Problem Statement (5)</vt:lpstr>
      <vt:lpstr>Initial Problem Statement (6)</vt:lpstr>
      <vt:lpstr>Identifying Actors and high-level Use Cases</vt:lpstr>
      <vt:lpstr>Glossary – define problem domain concepts</vt:lpstr>
      <vt:lpstr>Refine high-level Use Cases</vt:lpstr>
      <vt:lpstr>Brief description of Use Cases (1)</vt:lpstr>
      <vt:lpstr>Brief description of Use Cases (2)</vt:lpstr>
      <vt:lpstr> High-level use case OrganizeTournament </vt:lpstr>
      <vt:lpstr>Refine OrganizeTournament</vt:lpstr>
      <vt:lpstr>Exceptions occurring in AnnounceTournament</vt:lpstr>
      <vt:lpstr>Non-functional requirements (1)</vt:lpstr>
      <vt:lpstr>Non-functional requirements (2)</vt:lpstr>
      <vt:lpstr>Lessons Learned  during Requirements Elicitation</vt:lpstr>
      <vt:lpstr>OO Analysis Phase</vt:lpstr>
      <vt:lpstr>Entity objects (using Abbott’s heuristics)</vt:lpstr>
      <vt:lpstr>Entity objects (cont)</vt:lpstr>
      <vt:lpstr>Boundary Objects in Announce Tournament</vt:lpstr>
      <vt:lpstr>Object interaction: tournament creation workflow</vt:lpstr>
      <vt:lpstr>Object interaction: sponsorship workflow</vt:lpstr>
      <vt:lpstr>Object interaction: interest group workflow</vt:lpstr>
      <vt:lpstr>Consolidated class diagram: entity objects</vt:lpstr>
      <vt:lpstr>Inheritance hierarchy among entity objects</vt:lpstr>
      <vt:lpstr>Associations among boundary, control and selected entity objects</vt:lpstr>
      <vt:lpstr>Lessons learned during OO Analysis</vt:lpstr>
    </vt:vector>
  </TitlesOfParts>
  <Company>Carleton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94.480: Course Objectives</dc:title>
  <dc:creator>briand</dc:creator>
  <cp:lastModifiedBy>Dorina C. Petriu</cp:lastModifiedBy>
  <cp:revision>248</cp:revision>
  <dcterms:created xsi:type="dcterms:W3CDTF">2000-09-01T14:30:29Z</dcterms:created>
  <dcterms:modified xsi:type="dcterms:W3CDTF">2015-04-02T19:32:47Z</dcterms:modified>
</cp:coreProperties>
</file>