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80"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00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EB75C-1D9A-4426-963C-F8D923F61E0B}" type="datetimeFigureOut">
              <a:rPr lang="en-US" smtClean="0"/>
              <a:pPr/>
              <a:t>5/6/2011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42966-2B5E-4C8B-A8FF-8788AF07DA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8EF30-13A8-47A3-9918-C609F481837C}" type="slidenum">
              <a:rPr lang="en-US"/>
              <a:pPr/>
              <a:t>8</a:t>
            </a:fld>
            <a:endParaRPr lang="en-US"/>
          </a:p>
        </p:txBody>
      </p:sp>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Informal, concise requirements – we will see next how to write good requirements</a:t>
            </a:r>
          </a:p>
          <a:p>
            <a:r>
              <a:rPr lang="en-US"/>
              <a:t>Product interact with another system producing thermal maps and an engineer (actors in UML)</a:t>
            </a:r>
          </a:p>
          <a:p>
            <a:r>
              <a:rPr lang="en-US"/>
              <a:t>No specification of how the system is to be designed and  implemented, unless demanded by the customer … (we will see examples later 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05A70-7274-41A8-995D-A46A37D043A5}" type="slidenum">
              <a:rPr lang="en-US"/>
              <a:pPr/>
              <a:t>9</a:t>
            </a:fld>
            <a:endParaRPr lang="en-US"/>
          </a:p>
        </p:txBody>
      </p:sp>
      <p:sp>
        <p:nvSpPr>
          <p:cNvPr id="27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Requirements versus specifications</a:t>
            </a:r>
          </a:p>
          <a:p>
            <a:r>
              <a:rPr lang="en-US"/>
              <a:t>Specifying and implementing a system right based on incorrect/incomplete requirements leads to the wrong system being delivered, though it may be reliable, etc.</a:t>
            </a:r>
          </a:p>
          <a:p>
            <a:r>
              <a:rPr lang="en-US"/>
              <a:t>Non-functional: time, memory, but also legacy/environment constraints: prog. Lang, reuse,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56B88-6CA9-468B-A4D5-BD2A80FE87C7}" type="slidenum">
              <a:rPr lang="en-US"/>
              <a:pPr/>
              <a:t>14</a:t>
            </a:fld>
            <a:endParaRPr lang="en-US"/>
          </a:p>
        </p:txBody>
      </p:sp>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pPr>
              <a:buFontTx/>
              <a:buChar char="-"/>
            </a:pPr>
            <a:r>
              <a:rPr lang="en-US"/>
              <a:t>NF: Non-Functional</a:t>
            </a:r>
          </a:p>
          <a:p>
            <a:pPr>
              <a:buFontTx/>
              <a:buChar char="-"/>
            </a:pPr>
            <a:r>
              <a:rPr lang="en-US"/>
              <a:t>Several classifications exist – here is one I like</a:t>
            </a:r>
          </a:p>
          <a:p>
            <a:pPr>
              <a:buFontTx/>
              <a:buChar char="-"/>
            </a:pPr>
            <a:r>
              <a:rPr lang="en-US"/>
              <a:t>operating: where is the system to function? One location or several? Temperature, humidity, magnetic interferences …</a:t>
            </a:r>
          </a:p>
          <a:p>
            <a:pPr>
              <a:buFontTx/>
              <a:buChar char="-"/>
            </a:pPr>
            <a:r>
              <a:rPr lang="en-US"/>
              <a:t>Sommerville, SE, 2000 provides another classification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242B3-93A8-436C-A3EC-2E524C031642}" type="slidenum">
              <a:rPr lang="en-US"/>
              <a:pPr/>
              <a:t>15</a:t>
            </a:fld>
            <a:endParaRPr lang="en-US"/>
          </a:p>
        </p:txBody>
      </p:sp>
      <p:sp>
        <p:nvSpPr>
          <p:cNvPr id="35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endParaRPr lang="en-US"/>
          </a:p>
          <a:p>
            <a:r>
              <a:rPr lang="en-US"/>
              <a:t>Political, Cultural: system should not include products by **, should only include components made in **, spelling (UK, vs US)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6C5A6-19F4-49F2-9022-B8C352B612FD}" type="slidenum">
              <a:rPr lang="en-US"/>
              <a:pPr/>
              <a:t>16</a:t>
            </a:fld>
            <a:endParaRPr lang="en-US"/>
          </a:p>
        </p:txBody>
      </p:sp>
      <p:sp>
        <p:nvSpPr>
          <p:cNvPr id="37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Guess the type</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F1397-C1D5-4569-8C7E-E67D536E8161}" type="slidenum">
              <a:rPr lang="en-US"/>
              <a:pPr/>
              <a:t>17</a:t>
            </a:fld>
            <a:endParaRPr lang="en-US"/>
          </a:p>
        </p:txBody>
      </p:sp>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Sommerville, Software Engineering, 2000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3E4E2-032B-471F-8521-FCB71834F1AF}" type="slidenum">
              <a:rPr lang="en-US"/>
              <a:pPr/>
              <a:t>21</a:t>
            </a:fld>
            <a:endParaRPr lang="en-US"/>
          </a:p>
        </p:txBody>
      </p:sp>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But in certain application domains, like airborne systems, military systems, there are (international) standards to follow.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084F4-368D-48AC-9809-3F864A28E8E2}" type="slidenum">
              <a:rPr lang="en-US"/>
              <a:pPr/>
              <a:t>22</a:t>
            </a:fld>
            <a:endParaRPr lang="en-US"/>
          </a:p>
        </p:txBody>
      </p:sp>
      <p:sp>
        <p:nvSpPr>
          <p:cNvPr id="471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002" tIns="45001" rIns="90002" bIns="45001"/>
          <a:lstStyle/>
          <a:p>
            <a:r>
              <a:rPr lang="en-US"/>
              <a:t>Users of the requirements</a:t>
            </a:r>
          </a:p>
          <a:p>
            <a:r>
              <a:rPr lang="en-US"/>
              <a:t>Sommerville, SE, 2000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CC60EA-6B1E-488A-8A05-38BC035FC47A}"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C60EA-6B1E-488A-8A05-38BC035FC47A}"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C60EA-6B1E-488A-8A05-38BC035FC47A}"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C60EA-6B1E-488A-8A05-38BC035FC47A}"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C60EA-6B1E-488A-8A05-38BC035FC47A}"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CC60EA-6B1E-488A-8A05-38BC035FC47A}"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CC60EA-6B1E-488A-8A05-38BC035FC47A}" type="datetimeFigureOut">
              <a:rPr lang="en-US" smtClean="0"/>
              <a:pPr/>
              <a:t>5/6/2011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CC60EA-6B1E-488A-8A05-38BC035FC47A}"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C60EA-6B1E-488A-8A05-38BC035FC47A}"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C60EA-6B1E-488A-8A05-38BC035FC47A}"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C60EA-6B1E-488A-8A05-38BC035FC47A}"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65BDB-B27F-4950-8CE4-08717C7464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C60EA-6B1E-488A-8A05-38BC035FC47A}" type="datetimeFigureOut">
              <a:rPr lang="en-US" smtClean="0"/>
              <a:pPr/>
              <a:t>5/6/2011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65BDB-B27F-4950-8CE4-08717C7464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2209800"/>
            <a:ext cx="7772400" cy="1143000"/>
          </a:xfrm>
        </p:spPr>
        <p:txBody>
          <a:bodyPr>
            <a:normAutofit fontScale="90000"/>
          </a:bodyPr>
          <a:lstStyle/>
          <a:p>
            <a:r>
              <a:rPr lang="en-US"/>
              <a:t>Software Requirements Elicitation and Specifications</a:t>
            </a:r>
            <a:br>
              <a:rPr lang="en-US"/>
            </a:br>
            <a:r>
              <a:rPr lang="en-US"/>
              <a:t>-</a:t>
            </a:r>
            <a:br>
              <a:rPr lang="en-US"/>
            </a:br>
            <a:r>
              <a:rPr lang="en-US"/>
              <a:t>Fundamentals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Motivations and Goals (II)</a:t>
            </a:r>
          </a:p>
        </p:txBody>
      </p:sp>
      <p:sp>
        <p:nvSpPr>
          <p:cNvPr id="28675" name="Rectangle 3"/>
          <p:cNvSpPr>
            <a:spLocks noGrp="1" noChangeArrowheads="1"/>
          </p:cNvSpPr>
          <p:nvPr>
            <p:ph type="body" idx="1"/>
          </p:nvPr>
        </p:nvSpPr>
        <p:spPr/>
        <p:txBody>
          <a:bodyPr>
            <a:normAutofit lnSpcReduction="10000"/>
          </a:bodyPr>
          <a:lstStyle/>
          <a:p>
            <a:r>
              <a:rPr lang="en-US"/>
              <a:t>Defects are cheaper when detected earlier </a:t>
            </a:r>
          </a:p>
          <a:p>
            <a:r>
              <a:rPr lang="en-US"/>
              <a:t>For safety-critical systems, requirements problems are more likely to be safety-related</a:t>
            </a:r>
          </a:p>
          <a:p>
            <a:r>
              <a:rPr lang="en-US"/>
              <a:t>Failure to understand and manage requirements is the biggest single cause of cost and schedule slippage</a:t>
            </a:r>
          </a:p>
          <a:p>
            <a:r>
              <a:rPr lang="en-US"/>
              <a:t>Requirements documentation treats the software system as a black-box</a:t>
            </a:r>
          </a:p>
          <a:p>
            <a:r>
              <a:rPr lang="en-US"/>
              <a:t>Separation of concerns: what vs. How</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Survey</a:t>
            </a:r>
          </a:p>
        </p:txBody>
      </p:sp>
      <p:sp>
        <p:nvSpPr>
          <p:cNvPr id="29699" name="Rectangle 3"/>
          <p:cNvSpPr>
            <a:spLocks noGrp="1" noChangeArrowheads="1"/>
          </p:cNvSpPr>
          <p:nvPr>
            <p:ph type="body" idx="1"/>
          </p:nvPr>
        </p:nvSpPr>
        <p:spPr/>
        <p:txBody>
          <a:bodyPr>
            <a:normAutofit lnSpcReduction="10000"/>
          </a:bodyPr>
          <a:lstStyle/>
          <a:p>
            <a:r>
              <a:rPr lang="en-US"/>
              <a:t>Standish Group surveyed 350 companies, over 8000 projects, in 1994</a:t>
            </a:r>
          </a:p>
          <a:p>
            <a:r>
              <a:rPr lang="en-US"/>
              <a:t>31% cancelled before completed, 9-16% were delivered within cost and budget</a:t>
            </a:r>
          </a:p>
          <a:p>
            <a:r>
              <a:rPr lang="en-US"/>
              <a:t>Causes of failed projects:</a:t>
            </a:r>
          </a:p>
          <a:p>
            <a:pPr lvl="1"/>
            <a:r>
              <a:rPr lang="en-US"/>
              <a:t>Incomplete requirements (13%)</a:t>
            </a:r>
          </a:p>
          <a:p>
            <a:pPr lvl="1"/>
            <a:r>
              <a:rPr lang="en-US"/>
              <a:t>Changing requirements and specifications (9%)</a:t>
            </a:r>
          </a:p>
          <a:p>
            <a:pPr lvl="1"/>
            <a:r>
              <a:rPr lang="en-US"/>
              <a:t>Unrealistic expectations (9%) </a:t>
            </a:r>
          </a:p>
          <a:p>
            <a:pPr lvl="1"/>
            <a:r>
              <a:rPr lang="en-US"/>
              <a:t>Lack of user involvement (12%)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Fault Analysis</a:t>
            </a:r>
          </a:p>
        </p:txBody>
      </p:sp>
      <p:sp>
        <p:nvSpPr>
          <p:cNvPr id="30723" name="Rectangle 3"/>
          <p:cNvSpPr>
            <a:spLocks noGrp="1" noChangeArrowheads="1"/>
          </p:cNvSpPr>
          <p:nvPr>
            <p:ph type="body" idx="1"/>
          </p:nvPr>
        </p:nvSpPr>
        <p:spPr/>
        <p:txBody>
          <a:bodyPr>
            <a:normAutofit fontScale="92500"/>
          </a:bodyPr>
          <a:lstStyle/>
          <a:p>
            <a:r>
              <a:rPr lang="en-US"/>
              <a:t>Source: Lutz, 1993, IEEE Int. Symp. On Requirements Engineering</a:t>
            </a:r>
          </a:p>
          <a:p>
            <a:r>
              <a:rPr lang="en-US"/>
              <a:t>NASA Voyager (87 faults) and Galileo (122 faults)</a:t>
            </a:r>
          </a:p>
          <a:p>
            <a:r>
              <a:rPr lang="en-US"/>
              <a:t>Safety-related interface faults overwhelmingly caused by communication errors between development teams (93%, 72%)</a:t>
            </a:r>
          </a:p>
          <a:p>
            <a:r>
              <a:rPr lang="en-US"/>
              <a:t>Functional faults, especially safety-related ones, primarily caused by misunderstanding requirements (62%, 79%)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Functional vs. Nonfunctional</a:t>
            </a:r>
          </a:p>
        </p:txBody>
      </p:sp>
      <p:sp>
        <p:nvSpPr>
          <p:cNvPr id="31747" name="Rectangle 3"/>
          <p:cNvSpPr>
            <a:spLocks noGrp="1" noChangeArrowheads="1"/>
          </p:cNvSpPr>
          <p:nvPr>
            <p:ph type="body" idx="1"/>
          </p:nvPr>
        </p:nvSpPr>
        <p:spPr/>
        <p:txBody>
          <a:bodyPr>
            <a:normAutofit fontScale="92500"/>
          </a:bodyPr>
          <a:lstStyle/>
          <a:p>
            <a:r>
              <a:rPr lang="en-US"/>
              <a:t>Functional requirement: interaction between a system and its environment (e.g., UML actors)</a:t>
            </a:r>
          </a:p>
          <a:p>
            <a:r>
              <a:rPr lang="en-US"/>
              <a:t>Nonfunctional requirement: restriction on the system that limits our choices for constructing a solution, e.g., memory, platform, real-time constraints</a:t>
            </a:r>
          </a:p>
          <a:p>
            <a:r>
              <a:rPr lang="en-US"/>
              <a:t>Nonfunctional requirements have as much impact on the system cost and development as functional requirements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Types of NF Requirements (I)</a:t>
            </a:r>
          </a:p>
        </p:txBody>
      </p:sp>
      <p:sp>
        <p:nvSpPr>
          <p:cNvPr id="32771" name="Rectangle 3"/>
          <p:cNvSpPr>
            <a:spLocks noGrp="1" noChangeArrowheads="1"/>
          </p:cNvSpPr>
          <p:nvPr>
            <p:ph type="body" idx="1"/>
          </p:nvPr>
        </p:nvSpPr>
        <p:spPr/>
        <p:txBody>
          <a:bodyPr/>
          <a:lstStyle/>
          <a:p>
            <a:r>
              <a:rPr lang="en-US"/>
              <a:t>Performance – speed, reliability, safety, memory, accuracy</a:t>
            </a:r>
          </a:p>
          <a:p>
            <a:r>
              <a:rPr lang="en-US"/>
              <a:t>Operational – operating environment</a:t>
            </a:r>
          </a:p>
          <a:p>
            <a:r>
              <a:rPr lang="en-US"/>
              <a:t>Maintainability, portability – expected changes, time allowed to make them</a:t>
            </a:r>
          </a:p>
          <a:p>
            <a:r>
              <a:rPr lang="en-US"/>
              <a:t>Look and feel – product appearance</a:t>
            </a:r>
          </a:p>
          <a:p>
            <a:r>
              <a:rPr lang="en-US"/>
              <a:t>Usability – ease of use, specific needs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Types of NF Requirements (II)</a:t>
            </a:r>
          </a:p>
        </p:txBody>
      </p:sp>
      <p:sp>
        <p:nvSpPr>
          <p:cNvPr id="34819" name="Rectangle 3"/>
          <p:cNvSpPr>
            <a:spLocks noGrp="1" noChangeArrowheads="1"/>
          </p:cNvSpPr>
          <p:nvPr>
            <p:ph type="body" idx="1"/>
          </p:nvPr>
        </p:nvSpPr>
        <p:spPr/>
        <p:txBody>
          <a:bodyPr/>
          <a:lstStyle/>
          <a:p>
            <a:r>
              <a:rPr lang="en-US"/>
              <a:t>Security – accessibility and confidentiality</a:t>
            </a:r>
          </a:p>
          <a:p>
            <a:r>
              <a:rPr lang="en-US"/>
              <a:t>Cultural, ethical, and political requirements </a:t>
            </a:r>
          </a:p>
          <a:p>
            <a:r>
              <a:rPr lang="en-US"/>
              <a:t>Legal requirements – laws and standards</a:t>
            </a:r>
          </a:p>
          <a:p>
            <a:endParaRPr lang="en-US"/>
          </a:p>
          <a:p>
            <a:r>
              <a:rPr lang="en-US"/>
              <a:t>NF requirements have to be prioritized by importance. Some of them </a:t>
            </a:r>
            <a:r>
              <a:rPr lang="en-US" i="1"/>
              <a:t>need</a:t>
            </a:r>
            <a:r>
              <a:rPr lang="en-US"/>
              <a:t> to be met for the system to operate correctly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Examples</a:t>
            </a:r>
          </a:p>
        </p:txBody>
      </p:sp>
      <p:sp>
        <p:nvSpPr>
          <p:cNvPr id="36867" name="Rectangle 3"/>
          <p:cNvSpPr>
            <a:spLocks noGrp="1" noChangeArrowheads="1"/>
          </p:cNvSpPr>
          <p:nvPr>
            <p:ph type="body" idx="1"/>
          </p:nvPr>
        </p:nvSpPr>
        <p:spPr>
          <a:xfrm>
            <a:off x="685800" y="1755775"/>
            <a:ext cx="7772400" cy="4186238"/>
          </a:xfrm>
        </p:spPr>
        <p:txBody>
          <a:bodyPr>
            <a:normAutofit fontScale="92500" lnSpcReduction="20000"/>
          </a:bodyPr>
          <a:lstStyle/>
          <a:p>
            <a:r>
              <a:rPr lang="en-US"/>
              <a:t>The product should identify an aircraft within 0.25 seconds</a:t>
            </a:r>
          </a:p>
          <a:p>
            <a:r>
              <a:rPr lang="en-US"/>
              <a:t>The product should be used  with poor lighting conditions and the users will wear gloves</a:t>
            </a:r>
          </a:p>
          <a:p>
            <a:r>
              <a:rPr lang="en-US"/>
              <a:t>The product should be easy to use with only one hand free</a:t>
            </a:r>
          </a:p>
          <a:p>
            <a:r>
              <a:rPr lang="en-US"/>
              <a:t>The system shall not disclose any personal information about customers</a:t>
            </a:r>
          </a:p>
          <a:p>
            <a:r>
              <a:rPr lang="en-US"/>
              <a:t>The product should be readily portable to the Linux operating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677863"/>
            <a:ext cx="7772400" cy="473075"/>
          </a:xfrm>
          <a:noFill/>
          <a:ln/>
        </p:spPr>
        <p:txBody>
          <a:bodyPr lIns="90487" tIns="44450" rIns="90487" bIns="44450" anchor="b">
            <a:normAutofit fontScale="90000"/>
          </a:bodyPr>
          <a:lstStyle/>
          <a:p>
            <a:r>
              <a:rPr lang="en-GB"/>
              <a:t>Sommerville’s Classification</a:t>
            </a:r>
          </a:p>
        </p:txBody>
      </p:sp>
      <p:pic>
        <p:nvPicPr>
          <p:cNvPr id="38915" name="Picture 3"/>
          <p:cNvPicPr>
            <a:picLocks noChangeArrowheads="1"/>
          </p:cNvPicPr>
          <p:nvPr/>
        </p:nvPicPr>
        <p:blipFill>
          <a:blip r:embed="rId3" cstate="print"/>
          <a:srcRect/>
          <a:stretch>
            <a:fillRect/>
          </a:stretch>
        </p:blipFill>
        <p:spPr bwMode="auto">
          <a:xfrm>
            <a:off x="533400" y="1511300"/>
            <a:ext cx="7848600" cy="4584700"/>
          </a:xfrm>
          <a:prstGeom prst="rect">
            <a:avLst/>
          </a:prstGeom>
          <a:noFill/>
          <a:ln w="12700">
            <a:noFill/>
            <a:miter lim="800000"/>
            <a:headEnd/>
            <a:tailEnd/>
          </a:ln>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Non-Functional Classification</a:t>
            </a:r>
          </a:p>
        </p:txBody>
      </p:sp>
      <p:sp>
        <p:nvSpPr>
          <p:cNvPr id="40963" name="Rectangle 3"/>
          <p:cNvSpPr>
            <a:spLocks noGrp="1" noChangeArrowheads="1"/>
          </p:cNvSpPr>
          <p:nvPr>
            <p:ph type="body" idx="1"/>
          </p:nvPr>
        </p:nvSpPr>
        <p:spPr/>
        <p:txBody>
          <a:bodyPr/>
          <a:lstStyle/>
          <a:p>
            <a:r>
              <a:rPr lang="en-GB" sz="2000"/>
              <a:t>Product requirements</a:t>
            </a:r>
          </a:p>
          <a:p>
            <a:pPr lvl="1"/>
            <a:r>
              <a:rPr lang="en-GB" sz="2000"/>
              <a:t>Requirements which specify that the delivered product must behave in a particular way e.g. execution speed, reliability, etc.</a:t>
            </a:r>
          </a:p>
          <a:p>
            <a:r>
              <a:rPr lang="en-GB" sz="2000"/>
              <a:t>Organisational requirements</a:t>
            </a:r>
          </a:p>
          <a:p>
            <a:pPr lvl="1"/>
            <a:r>
              <a:rPr lang="en-GB" sz="2000"/>
              <a:t>Requirements which are a consequence of organisational policies and procedures e.g. process standards used, implementation requirements, etc.</a:t>
            </a:r>
          </a:p>
          <a:p>
            <a:r>
              <a:rPr lang="en-GB" sz="2000"/>
              <a:t>External requirements</a:t>
            </a:r>
          </a:p>
          <a:p>
            <a:pPr lvl="1"/>
            <a:r>
              <a:rPr lang="en-GB" sz="2000"/>
              <a:t>Requirements which arise from factors which are external to the system and its development process e.g. interoperability requirements, legislative requirements, etc.</a:t>
            </a:r>
          </a:p>
          <a:p>
            <a:endParaRPr 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NFR Examples</a:t>
            </a:r>
          </a:p>
        </p:txBody>
      </p:sp>
      <p:sp>
        <p:nvSpPr>
          <p:cNvPr id="41987" name="Rectangle 3"/>
          <p:cNvSpPr>
            <a:spLocks noGrp="1" noChangeArrowheads="1"/>
          </p:cNvSpPr>
          <p:nvPr>
            <p:ph type="body" idx="1"/>
          </p:nvPr>
        </p:nvSpPr>
        <p:spPr>
          <a:noFill/>
          <a:ln/>
        </p:spPr>
        <p:txBody>
          <a:bodyPr>
            <a:normAutofit fontScale="92500" lnSpcReduction="20000"/>
          </a:bodyPr>
          <a:lstStyle/>
          <a:p>
            <a:pPr marL="488950" indent="-488950" defTabSz="962025"/>
            <a:r>
              <a:rPr lang="en-GB"/>
              <a:t>Product requirement</a:t>
            </a:r>
          </a:p>
          <a:p>
            <a:pPr marL="1089025" lvl="1" indent="-479425" defTabSz="962025"/>
            <a:r>
              <a:rPr lang="en-GB"/>
              <a:t>The user interface for LIBSYS shall be implemented as simple HTML without frames or Java applets.</a:t>
            </a:r>
          </a:p>
          <a:p>
            <a:pPr marL="488950" indent="-488950" defTabSz="962025"/>
            <a:r>
              <a:rPr lang="en-GB"/>
              <a:t>Organisational requirement</a:t>
            </a:r>
          </a:p>
          <a:p>
            <a:pPr marL="1089025" lvl="1" indent="-479425" defTabSz="962025"/>
            <a:r>
              <a:rPr lang="en-GB"/>
              <a:t>The system development process and deliverable documents shall conform to the process and deliverables defined in XYZCo-SP-STAN-95.</a:t>
            </a:r>
          </a:p>
          <a:p>
            <a:pPr marL="488950" indent="-488950" defTabSz="962025"/>
            <a:r>
              <a:rPr lang="en-GB"/>
              <a:t>External requirement</a:t>
            </a:r>
          </a:p>
          <a:p>
            <a:pPr marL="1089025" lvl="1" indent="-479425" defTabSz="962025"/>
            <a:r>
              <a:rPr lang="en-GB"/>
              <a:t>The system shall not disclose any personal information about customers apart from their name and reference number to the operators of the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build a better mousetrap	</a:t>
            </a:r>
            <a:endParaRPr lang="en-US" dirty="0"/>
          </a:p>
        </p:txBody>
      </p:sp>
      <p:sp>
        <p:nvSpPr>
          <p:cNvPr id="3" name="Content Placeholder 2"/>
          <p:cNvSpPr>
            <a:spLocks noGrp="1"/>
          </p:cNvSpPr>
          <p:nvPr>
            <p:ph idx="1"/>
          </p:nvPr>
        </p:nvSpPr>
        <p:spPr/>
        <p:txBody>
          <a:bodyPr/>
          <a:lstStyle/>
          <a:p>
            <a:r>
              <a:rPr lang="en-US" dirty="0" smtClean="0"/>
              <a:t>How do you know what to build?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533400"/>
            <a:ext cx="7772400" cy="685800"/>
          </a:xfrm>
          <a:noFill/>
          <a:ln/>
        </p:spPr>
        <p:txBody>
          <a:bodyPr lIns="90487" tIns="44450" rIns="90487" bIns="44450" anchor="b">
            <a:normAutofit fontScale="90000"/>
          </a:bodyPr>
          <a:lstStyle/>
          <a:p>
            <a:pPr defTabSz="962025"/>
            <a:r>
              <a:rPr lang="en-GB"/>
              <a:t>Requirements measures</a:t>
            </a:r>
          </a:p>
        </p:txBody>
      </p:sp>
      <p:graphicFrame>
        <p:nvGraphicFramePr>
          <p:cNvPr id="43011" name="Object 3"/>
          <p:cNvGraphicFramePr>
            <a:graphicFrameLocks noChangeAspect="1"/>
          </p:cNvGraphicFramePr>
          <p:nvPr/>
        </p:nvGraphicFramePr>
        <p:xfrm>
          <a:off x="1406525" y="1371600"/>
          <a:ext cx="7456488" cy="4859338"/>
        </p:xfrm>
        <a:graphic>
          <a:graphicData uri="http://schemas.openxmlformats.org/presentationml/2006/ole">
            <p:oleObj spid="_x0000_s1026" name="Document" r:id="rId3" imgW="5641848" imgH="3395472" progId="Word.Document.8">
              <p:embed/>
            </p:oleObj>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a:t>What is usually not in the Requirements?</a:t>
            </a:r>
          </a:p>
        </p:txBody>
      </p:sp>
      <p:sp>
        <p:nvSpPr>
          <p:cNvPr id="44035" name="Rectangle 3"/>
          <p:cNvSpPr>
            <a:spLocks noGrp="1" noChangeArrowheads="1"/>
          </p:cNvSpPr>
          <p:nvPr>
            <p:ph type="body" idx="1"/>
          </p:nvPr>
        </p:nvSpPr>
        <p:spPr/>
        <p:txBody>
          <a:bodyPr>
            <a:normAutofit fontScale="92500" lnSpcReduction="10000"/>
          </a:bodyPr>
          <a:lstStyle/>
          <a:p>
            <a:r>
              <a:rPr lang="en-US"/>
              <a:t>System structure, implementation technology</a:t>
            </a:r>
          </a:p>
          <a:p>
            <a:r>
              <a:rPr lang="en-US"/>
              <a:t>Development methodology</a:t>
            </a:r>
          </a:p>
          <a:p>
            <a:r>
              <a:rPr lang="en-US"/>
              <a:t>Development environment</a:t>
            </a:r>
          </a:p>
          <a:p>
            <a:r>
              <a:rPr lang="en-US"/>
              <a:t>Implementation language</a:t>
            </a:r>
          </a:p>
          <a:p>
            <a:r>
              <a:rPr lang="en-US"/>
              <a:t>Reusability (e.g., third-party components, libraries)</a:t>
            </a:r>
          </a:p>
          <a:p>
            <a:endParaRPr lang="en-US"/>
          </a:p>
          <a:p>
            <a:pPr algn="ctr">
              <a:buFontTx/>
              <a:buNone/>
            </a:pPr>
            <a:r>
              <a:rPr lang="en-US"/>
              <a:t>It is desirable that none of these  be  constrained </a:t>
            </a:r>
          </a:p>
          <a:p>
            <a:pPr algn="ctr">
              <a:buFontTx/>
              <a:buNone/>
            </a:pPr>
            <a:r>
              <a:rPr lang="en-US"/>
              <a:t>by the client. </a:t>
            </a:r>
          </a:p>
        </p:txBody>
      </p:sp>
      <p:sp>
        <p:nvSpPr>
          <p:cNvPr id="44036" name="Rectangle 4"/>
          <p:cNvSpPr>
            <a:spLocks noChangeArrowheads="1"/>
          </p:cNvSpPr>
          <p:nvPr/>
        </p:nvSpPr>
        <p:spPr bwMode="auto">
          <a:xfrm>
            <a:off x="1143000" y="3962400"/>
            <a:ext cx="6858000" cy="11430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676400"/>
            <a:ext cx="2667000" cy="609600"/>
          </a:xfrm>
        </p:spPr>
        <p:txBody>
          <a:bodyPr/>
          <a:lstStyle/>
          <a:p>
            <a:r>
              <a:rPr lang="en-US" sz="2400"/>
              <a:t>RequirementsUsers</a:t>
            </a:r>
          </a:p>
        </p:txBody>
      </p:sp>
      <p:pic>
        <p:nvPicPr>
          <p:cNvPr id="46083" name="Picture 3"/>
          <p:cNvPicPr>
            <a:picLocks noChangeAspect="1" noChangeArrowheads="1"/>
          </p:cNvPicPr>
          <p:nvPr/>
        </p:nvPicPr>
        <p:blipFill>
          <a:blip r:embed="rId3" cstate="print"/>
          <a:srcRect/>
          <a:stretch>
            <a:fillRect/>
          </a:stretch>
        </p:blipFill>
        <p:spPr bwMode="auto">
          <a:xfrm>
            <a:off x="3244850" y="381000"/>
            <a:ext cx="5213350" cy="6096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defTabSz="962025"/>
            <a:r>
              <a:rPr lang="en-GB"/>
              <a:t>User requirements</a:t>
            </a:r>
          </a:p>
        </p:txBody>
      </p:sp>
      <p:sp>
        <p:nvSpPr>
          <p:cNvPr id="48131" name="Rectangle 3"/>
          <p:cNvSpPr>
            <a:spLocks noGrp="1" noChangeArrowheads="1"/>
          </p:cNvSpPr>
          <p:nvPr>
            <p:ph type="body" idx="1"/>
          </p:nvPr>
        </p:nvSpPr>
        <p:spPr/>
        <p:txBody>
          <a:bodyPr/>
          <a:lstStyle/>
          <a:p>
            <a:pPr marL="488950" indent="-488950" defTabSz="962025"/>
            <a:r>
              <a:rPr lang="en-GB"/>
              <a:t>Should describe functional and non-functional requirements in such a way that they are understandable by system users who don’t have detailed technical knowledge.</a:t>
            </a:r>
          </a:p>
          <a:p>
            <a:pPr marL="488950" indent="-488950" defTabSz="962025"/>
            <a:r>
              <a:rPr lang="en-GB"/>
              <a:t>User requirements are defined using natural language, tables and diagrams as these can be understood by all users.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defTabSz="962025"/>
            <a:r>
              <a:rPr lang="en-GB"/>
              <a:t>Problems with natural language</a:t>
            </a:r>
          </a:p>
        </p:txBody>
      </p:sp>
      <p:sp>
        <p:nvSpPr>
          <p:cNvPr id="49155" name="Rectangle 3"/>
          <p:cNvSpPr>
            <a:spLocks noGrp="1" noChangeArrowheads="1"/>
          </p:cNvSpPr>
          <p:nvPr>
            <p:ph type="body" idx="1"/>
          </p:nvPr>
        </p:nvSpPr>
        <p:spPr/>
        <p:txBody>
          <a:bodyPr>
            <a:normAutofit lnSpcReduction="10000"/>
          </a:bodyPr>
          <a:lstStyle/>
          <a:p>
            <a:pPr marL="488950" indent="-488950" defTabSz="962025"/>
            <a:r>
              <a:rPr lang="en-GB"/>
              <a:t>Lack of clarity </a:t>
            </a:r>
          </a:p>
          <a:p>
            <a:pPr marL="1089025" lvl="1" indent="-479425" defTabSz="962025"/>
            <a:r>
              <a:rPr lang="en-GB"/>
              <a:t>Precision is difficult without making the document difficult to read.</a:t>
            </a:r>
          </a:p>
          <a:p>
            <a:pPr marL="488950" indent="-488950" defTabSz="962025"/>
            <a:r>
              <a:rPr lang="en-GB"/>
              <a:t>Requirements confusion</a:t>
            </a:r>
          </a:p>
          <a:p>
            <a:pPr marL="1089025" lvl="1" indent="-479425" defTabSz="962025"/>
            <a:r>
              <a:rPr lang="en-GB"/>
              <a:t>Functional and non-functional requirements tend to be mixed-up.</a:t>
            </a:r>
          </a:p>
          <a:p>
            <a:pPr marL="488950" indent="-488950" defTabSz="962025"/>
            <a:r>
              <a:rPr lang="en-GB"/>
              <a:t>Requirements amalgamation</a:t>
            </a:r>
          </a:p>
          <a:p>
            <a:pPr marL="1089025" lvl="1" indent="-479425" defTabSz="962025"/>
            <a:r>
              <a:rPr lang="en-GB"/>
              <a:t>Several different requirements may be expressed together.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266700"/>
            <a:ext cx="8229600" cy="1104900"/>
          </a:xfrm>
        </p:spPr>
        <p:txBody>
          <a:bodyPr>
            <a:normAutofit fontScale="90000"/>
          </a:bodyPr>
          <a:lstStyle/>
          <a:p>
            <a:pPr defTabSz="962025"/>
            <a:r>
              <a:rPr lang="en-GB"/>
              <a:t>Guidelines for writing requirements</a:t>
            </a:r>
          </a:p>
        </p:txBody>
      </p:sp>
      <p:sp>
        <p:nvSpPr>
          <p:cNvPr id="50179" name="Rectangle 3"/>
          <p:cNvSpPr>
            <a:spLocks noGrp="1" noChangeArrowheads="1"/>
          </p:cNvSpPr>
          <p:nvPr>
            <p:ph type="body" idx="1"/>
          </p:nvPr>
        </p:nvSpPr>
        <p:spPr/>
        <p:txBody>
          <a:bodyPr/>
          <a:lstStyle/>
          <a:p>
            <a:pPr marL="488950" indent="-488950" defTabSz="962025"/>
            <a:r>
              <a:rPr lang="en-GB"/>
              <a:t>Invent a standard format and use it for all requirements.</a:t>
            </a:r>
          </a:p>
          <a:p>
            <a:pPr marL="488950" indent="-488950" defTabSz="962025"/>
            <a:r>
              <a:rPr lang="en-GB"/>
              <a:t>Use language in a consistent way. Use “shall” for mandatory requirements, “should” for desirable requirements.</a:t>
            </a:r>
          </a:p>
          <a:p>
            <a:pPr marL="488950" indent="-488950" defTabSz="962025"/>
            <a:r>
              <a:rPr lang="en-GB"/>
              <a:t>Use text highlighting to identify key parts of the requirement.</a:t>
            </a:r>
          </a:p>
          <a:p>
            <a:pPr marL="488950" indent="-488950" defTabSz="962025"/>
            <a:r>
              <a:rPr lang="en-GB"/>
              <a:t>Avoid the use of computer jargon.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Sumary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“Requirements Engineering”: determining what the </a:t>
            </a:r>
            <a:r>
              <a:rPr lang="en-US" dirty="0" err="1" smtClean="0"/>
              <a:t>cu$tomer</a:t>
            </a:r>
            <a:r>
              <a:rPr lang="en-US" dirty="0" smtClean="0"/>
              <a:t> wants.</a:t>
            </a:r>
          </a:p>
          <a:p>
            <a:pPr marL="914400" lvl="1" indent="-514350"/>
            <a:r>
              <a:rPr lang="en-US" dirty="0" smtClean="0"/>
              <a:t>Users have requirements, which means the</a:t>
            </a:r>
          </a:p>
          <a:p>
            <a:pPr marL="914400" lvl="1" indent="-514350"/>
            <a:r>
              <a:rPr lang="en-US" dirty="0" smtClean="0"/>
              <a:t>System has requirements too.</a:t>
            </a:r>
          </a:p>
          <a:p>
            <a:pPr marL="514350" indent="-514350">
              <a:buFont typeface="+mj-lt"/>
              <a:buAutoNum type="arabicPeriod"/>
            </a:pPr>
            <a:r>
              <a:rPr lang="en-US" dirty="0" smtClean="0"/>
              <a:t>We usually focus on the functional requirements (make it work!).</a:t>
            </a:r>
          </a:p>
          <a:p>
            <a:pPr marL="514350" indent="-514350">
              <a:buFont typeface="+mj-lt"/>
              <a:buAutoNum type="arabicPeriod"/>
            </a:pPr>
            <a:r>
              <a:rPr lang="en-US" dirty="0" smtClean="0"/>
              <a:t>Non-functional (“</a:t>
            </a:r>
            <a:r>
              <a:rPr lang="en-US" dirty="0" err="1" smtClean="0"/>
              <a:t>ilities</a:t>
            </a:r>
            <a:r>
              <a:rPr lang="en-US" dirty="0" smtClean="0"/>
              <a:t>”) are important too.</a:t>
            </a:r>
          </a:p>
          <a:p>
            <a:pPr marL="914400" lvl="1" indent="-514350">
              <a:buNone/>
            </a:pPr>
            <a:r>
              <a:rPr lang="en-US" smtClean="0"/>
              <a:t>They are???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Describe “Requirements Engineering”.</a:t>
            </a:r>
          </a:p>
          <a:p>
            <a:pPr marL="514350" indent="-514350">
              <a:buFont typeface="+mj-lt"/>
              <a:buAutoNum type="arabicPeriod"/>
            </a:pPr>
            <a:r>
              <a:rPr lang="en-US" dirty="0" smtClean="0"/>
              <a:t>Describe “requirements”.</a:t>
            </a:r>
          </a:p>
          <a:p>
            <a:pPr marL="914400" lvl="1" indent="-514350"/>
            <a:r>
              <a:rPr lang="en-US" dirty="0" smtClean="0"/>
              <a:t>User </a:t>
            </a:r>
            <a:r>
              <a:rPr lang="en-US" dirty="0" err="1" smtClean="0"/>
              <a:t>vs</a:t>
            </a:r>
            <a:r>
              <a:rPr lang="en-US" dirty="0" smtClean="0"/>
              <a:t> System</a:t>
            </a:r>
          </a:p>
          <a:p>
            <a:pPr marL="914400" lvl="1" indent="-514350"/>
            <a:r>
              <a:rPr lang="en-US" dirty="0" smtClean="0"/>
              <a:t>Functional </a:t>
            </a:r>
            <a:r>
              <a:rPr lang="en-US" dirty="0" err="1" smtClean="0"/>
              <a:t>vs</a:t>
            </a:r>
            <a:r>
              <a:rPr lang="en-US" dirty="0" smtClean="0"/>
              <a:t> non-functional.</a:t>
            </a:r>
          </a:p>
          <a:p>
            <a:pPr marL="514350" indent="-514350">
              <a:buFont typeface="+mj-lt"/>
              <a:buAutoNum type="arabicPeriod"/>
            </a:pPr>
            <a:r>
              <a:rPr lang="en-US" dirty="0" smtClean="0"/>
              <a:t>Determine those things which </a:t>
            </a:r>
            <a:r>
              <a:rPr lang="en-US" b="1" dirty="0" smtClean="0"/>
              <a:t>are not </a:t>
            </a:r>
            <a:r>
              <a:rPr lang="en-US" dirty="0" smtClean="0"/>
              <a:t>requirements.</a:t>
            </a:r>
          </a:p>
          <a:p>
            <a:pPr marL="514350" indent="-514350">
              <a:buFont typeface="+mj-lt"/>
              <a:buAutoNum type="arabicPeriod"/>
            </a:pPr>
            <a:r>
              <a:rPr lang="en-US" dirty="0" smtClean="0"/>
              <a:t>Some guidelines for writing requirements.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7" tIns="44450" rIns="90487" bIns="44450" anchor="b"/>
          <a:lstStyle/>
          <a:p>
            <a:pPr defTabSz="962025"/>
            <a:r>
              <a:rPr lang="en-GB"/>
              <a:t>Requirements engineering</a:t>
            </a:r>
          </a:p>
        </p:txBody>
      </p:sp>
      <p:sp>
        <p:nvSpPr>
          <p:cNvPr id="20483" name="Rectangle 3"/>
          <p:cNvSpPr>
            <a:spLocks noGrp="1" noChangeArrowheads="1"/>
          </p:cNvSpPr>
          <p:nvPr>
            <p:ph type="body" idx="1"/>
          </p:nvPr>
        </p:nvSpPr>
        <p:spPr>
          <a:noFill/>
          <a:ln/>
        </p:spPr>
        <p:txBody>
          <a:bodyPr lIns="90487" tIns="44450" rIns="90487" bIns="44450">
            <a:normAutofit fontScale="92500" lnSpcReduction="10000"/>
          </a:bodyPr>
          <a:lstStyle/>
          <a:p>
            <a:pPr marL="488950" indent="-488950" defTabSz="962025"/>
            <a:r>
              <a:rPr lang="en-GB"/>
              <a:t>The process of establishing the services that the customer requires from a system and the constraints under which it operates.</a:t>
            </a:r>
          </a:p>
          <a:p>
            <a:pPr marL="488950" indent="-488950" defTabSz="962025"/>
            <a:r>
              <a:rPr lang="en-GB"/>
              <a:t>The requirements themselves are the descriptions of the system services and constraints that are generated during the requirements engineering process.</a:t>
            </a:r>
          </a:p>
          <a:p>
            <a:pPr marL="488950" indent="-488950" defTabSz="962025"/>
            <a:r>
              <a:rPr lang="en-GB"/>
              <a:t>We will see one popular way to performing requirements engineering in the next course section.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lIns="90487" tIns="44450" rIns="90487" bIns="44450" anchor="b"/>
          <a:lstStyle/>
          <a:p>
            <a:pPr defTabSz="962025"/>
            <a:r>
              <a:rPr lang="en-GB"/>
              <a:t>What is a requirement?</a:t>
            </a:r>
          </a:p>
        </p:txBody>
      </p:sp>
      <p:sp>
        <p:nvSpPr>
          <p:cNvPr id="21507" name="Rectangle 3"/>
          <p:cNvSpPr>
            <a:spLocks noGrp="1" noChangeArrowheads="1"/>
          </p:cNvSpPr>
          <p:nvPr>
            <p:ph type="body" idx="1"/>
          </p:nvPr>
        </p:nvSpPr>
        <p:spPr>
          <a:noFill/>
          <a:ln/>
        </p:spPr>
        <p:txBody>
          <a:bodyPr lIns="90487" tIns="44450" rIns="90487" bIns="44450">
            <a:normAutofit fontScale="92500" lnSpcReduction="10000"/>
          </a:bodyPr>
          <a:lstStyle/>
          <a:p>
            <a:pPr marL="488950" indent="-488950" defTabSz="962025">
              <a:lnSpc>
                <a:spcPct val="90000"/>
              </a:lnSpc>
            </a:pPr>
            <a:r>
              <a:rPr lang="en-GB"/>
              <a:t>It may range from a high-level abstract statement of a service or of a system constraint to a detailed mathematical functional specification.</a:t>
            </a:r>
          </a:p>
          <a:p>
            <a:pPr marL="488950" indent="-488950" defTabSz="962025">
              <a:lnSpc>
                <a:spcPct val="90000"/>
              </a:lnSpc>
            </a:pPr>
            <a:r>
              <a:rPr lang="en-GB"/>
              <a:t>This is inevitable as requirements may serve a dual function</a:t>
            </a:r>
          </a:p>
          <a:p>
            <a:pPr marL="1089025" lvl="1" indent="-479425" defTabSz="962025">
              <a:lnSpc>
                <a:spcPct val="90000"/>
              </a:lnSpc>
            </a:pPr>
            <a:r>
              <a:rPr lang="en-GB"/>
              <a:t>May be the basis for a bid for a contract - therefore must be open to interpretation;</a:t>
            </a:r>
          </a:p>
          <a:p>
            <a:pPr marL="1089025" lvl="1" indent="-479425" defTabSz="962025">
              <a:lnSpc>
                <a:spcPct val="90000"/>
              </a:lnSpc>
            </a:pPr>
            <a:r>
              <a:rPr lang="en-GB"/>
              <a:t>May be the basis for the contract itself - therefore must be defined in detail;</a:t>
            </a:r>
          </a:p>
          <a:p>
            <a:pPr marL="1089025" lvl="1" indent="-479425" defTabSz="962025">
              <a:lnSpc>
                <a:spcPct val="90000"/>
              </a:lnSpc>
            </a:pPr>
            <a:r>
              <a:rPr lang="en-GB"/>
              <a:t>Both these statements may be called requirements.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04800"/>
            <a:ext cx="8915400" cy="1104900"/>
          </a:xfrm>
          <a:noFill/>
          <a:ln/>
        </p:spPr>
        <p:txBody>
          <a:bodyPr lIns="90487" tIns="44450" rIns="90487" bIns="44450" anchor="b"/>
          <a:lstStyle/>
          <a:p>
            <a:pPr defTabSz="962025"/>
            <a:r>
              <a:rPr lang="en-GB"/>
              <a:t>Types of requirement</a:t>
            </a:r>
          </a:p>
        </p:txBody>
      </p:sp>
      <p:sp>
        <p:nvSpPr>
          <p:cNvPr id="22531" name="Rectangle 3"/>
          <p:cNvSpPr>
            <a:spLocks noGrp="1" noChangeArrowheads="1"/>
          </p:cNvSpPr>
          <p:nvPr>
            <p:ph type="body" idx="1"/>
          </p:nvPr>
        </p:nvSpPr>
        <p:spPr>
          <a:noFill/>
          <a:ln/>
        </p:spPr>
        <p:txBody>
          <a:bodyPr lIns="90487" tIns="44450" rIns="90487" bIns="44450">
            <a:normAutofit lnSpcReduction="10000"/>
          </a:bodyPr>
          <a:lstStyle/>
          <a:p>
            <a:pPr marL="488950" indent="-488950" defTabSz="962025"/>
            <a:r>
              <a:rPr lang="en-GB"/>
              <a:t>User requirements</a:t>
            </a:r>
          </a:p>
          <a:p>
            <a:pPr marL="1089025" lvl="1" indent="-479425" defTabSz="962025"/>
            <a:r>
              <a:rPr lang="en-GB"/>
              <a:t>Statements in natural language plus diagrams of the services the system provides and its operational constraints. Written for customers.</a:t>
            </a:r>
          </a:p>
          <a:p>
            <a:pPr marL="488950" indent="-488950" defTabSz="962025"/>
            <a:r>
              <a:rPr lang="en-GB"/>
              <a:t>System requirements</a:t>
            </a:r>
          </a:p>
          <a:p>
            <a:pPr marL="1089025" lvl="1" indent="-479425" defTabSz="962025"/>
            <a:r>
              <a:rPr lang="en-GB"/>
              <a:t>A structured document setting out detailed descriptions of the system’s functions, services and operational constraints. Defines what should be implemented so may be part of a contract between client and contractor.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Definitions and Specifications</a:t>
            </a:r>
          </a:p>
        </p:txBody>
      </p:sp>
      <p:sp>
        <p:nvSpPr>
          <p:cNvPr id="23555" name="Rectangle 3"/>
          <p:cNvSpPr>
            <a:spLocks noGrp="1" noChangeArrowheads="1"/>
          </p:cNvSpPr>
          <p:nvPr>
            <p:ph type="body" idx="1"/>
          </p:nvPr>
        </p:nvSpPr>
        <p:spPr/>
        <p:txBody>
          <a:bodyPr/>
          <a:lstStyle/>
          <a:p>
            <a:pPr>
              <a:lnSpc>
                <a:spcPct val="80000"/>
              </a:lnSpc>
            </a:pPr>
            <a:r>
              <a:rPr lang="en-US" sz="2000"/>
              <a:t>User Requirement Definition</a:t>
            </a:r>
          </a:p>
          <a:p>
            <a:pPr lvl="1">
              <a:lnSpc>
                <a:spcPct val="80000"/>
              </a:lnSpc>
            </a:pPr>
            <a:r>
              <a:rPr lang="en-US" sz="2000"/>
              <a:t>The software must provide a means of representing and accessing external files created by other tools</a:t>
            </a:r>
          </a:p>
          <a:p>
            <a:pPr>
              <a:lnSpc>
                <a:spcPct val="80000"/>
              </a:lnSpc>
            </a:pPr>
            <a:r>
              <a:rPr lang="en-US" sz="2000"/>
              <a:t>System Requirements Specification</a:t>
            </a:r>
          </a:p>
          <a:p>
            <a:pPr lvl="1">
              <a:lnSpc>
                <a:spcPct val="80000"/>
              </a:lnSpc>
            </a:pPr>
            <a:r>
              <a:rPr lang="en-US" sz="2000"/>
              <a:t>The user should be provided with facilities to define the type of external files</a:t>
            </a:r>
          </a:p>
          <a:p>
            <a:pPr lvl="1">
              <a:lnSpc>
                <a:spcPct val="80000"/>
              </a:lnSpc>
            </a:pPr>
            <a:r>
              <a:rPr lang="en-US" sz="2000"/>
              <a:t>Each external file type may have an associated tool which may be applied to the file</a:t>
            </a:r>
          </a:p>
          <a:p>
            <a:pPr lvl="1">
              <a:lnSpc>
                <a:spcPct val="80000"/>
              </a:lnSpc>
            </a:pPr>
            <a:r>
              <a:rPr lang="en-US" sz="2000"/>
              <a:t>Each external file type may be represented as a specific icon on the user’s display</a:t>
            </a:r>
          </a:p>
          <a:p>
            <a:pPr lvl="1">
              <a:lnSpc>
                <a:spcPct val="80000"/>
              </a:lnSpc>
            </a:pPr>
            <a:r>
              <a:rPr lang="en-US" sz="2000"/>
              <a:t>Facilities should be provided for the icon representing an external file type to be defined by the user</a:t>
            </a:r>
          </a:p>
          <a:p>
            <a:pPr lvl="1">
              <a:lnSpc>
                <a:spcPct val="80000"/>
              </a:lnSpc>
            </a:pPr>
            <a:r>
              <a:rPr lang="en-US" sz="2000"/>
              <a:t>When a user selects an icon representing an external file, the effect of that selection is to apply the tool associated with the type of the external file to the file represented by the selected icons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0"/>
            <a:ext cx="7772400" cy="1143000"/>
          </a:xfrm>
        </p:spPr>
        <p:txBody>
          <a:bodyPr>
            <a:normAutofit fontScale="90000"/>
          </a:bodyPr>
          <a:lstStyle/>
          <a:p>
            <a:r>
              <a:rPr lang="en-US"/>
              <a:t>Informal, High-Level Examples of Functional Requirements</a:t>
            </a:r>
          </a:p>
        </p:txBody>
      </p:sp>
      <p:sp>
        <p:nvSpPr>
          <p:cNvPr id="24579" name="Rectangle 3"/>
          <p:cNvSpPr>
            <a:spLocks noGrp="1" noChangeArrowheads="1"/>
          </p:cNvSpPr>
          <p:nvPr>
            <p:ph type="body" idx="1"/>
          </p:nvPr>
        </p:nvSpPr>
        <p:spPr>
          <a:xfrm>
            <a:off x="685800" y="2209800"/>
            <a:ext cx="7772400" cy="4114800"/>
          </a:xfrm>
        </p:spPr>
        <p:txBody>
          <a:bodyPr>
            <a:normAutofit lnSpcReduction="10000"/>
          </a:bodyPr>
          <a:lstStyle/>
          <a:p>
            <a:r>
              <a:rPr lang="en-US"/>
              <a:t>Road De-Icing System</a:t>
            </a:r>
          </a:p>
          <a:p>
            <a:pPr lvl="1"/>
            <a:r>
              <a:rPr lang="en-US"/>
              <a:t>Product accepts a Scheduling date and district identifier from the engineer</a:t>
            </a:r>
          </a:p>
          <a:p>
            <a:pPr lvl="1"/>
            <a:r>
              <a:rPr lang="en-US"/>
              <a:t>Product fetches the relevant  thermal maps</a:t>
            </a:r>
          </a:p>
          <a:p>
            <a:pPr lvl="1"/>
            <a:r>
              <a:rPr lang="en-US"/>
              <a:t>Product determines which roads are likely to freeze and when</a:t>
            </a:r>
          </a:p>
          <a:p>
            <a:pPr lvl="1"/>
            <a:r>
              <a:rPr lang="en-US"/>
              <a:t>Product schedules available trucks from the depot</a:t>
            </a:r>
          </a:p>
          <a:p>
            <a:pPr lvl="1"/>
            <a:r>
              <a:rPr lang="en-US"/>
              <a:t>Product advises the engineer of the schedule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Motivations and Goals</a:t>
            </a:r>
          </a:p>
        </p:txBody>
      </p:sp>
      <p:sp>
        <p:nvSpPr>
          <p:cNvPr id="26627" name="Rectangle 3"/>
          <p:cNvSpPr>
            <a:spLocks noGrp="1" noChangeArrowheads="1"/>
          </p:cNvSpPr>
          <p:nvPr>
            <p:ph type="body" idx="1"/>
          </p:nvPr>
        </p:nvSpPr>
        <p:spPr>
          <a:xfrm>
            <a:off x="609600" y="1752600"/>
            <a:ext cx="7772400" cy="4114800"/>
          </a:xfrm>
        </p:spPr>
        <p:txBody>
          <a:bodyPr>
            <a:normAutofit fontScale="85000" lnSpcReduction="20000"/>
          </a:bodyPr>
          <a:lstStyle/>
          <a:p>
            <a:pPr>
              <a:lnSpc>
                <a:spcPct val="90000"/>
              </a:lnSpc>
            </a:pPr>
            <a:r>
              <a:rPr lang="en-US"/>
              <a:t>Requirements describes the expected behavior of a system and the constraints under which it must operate</a:t>
            </a:r>
          </a:p>
          <a:p>
            <a:pPr>
              <a:lnSpc>
                <a:spcPct val="90000"/>
              </a:lnSpc>
            </a:pPr>
            <a:r>
              <a:rPr lang="en-US"/>
              <a:t>Every nontrivial engineering system must be specified, based on user requirements</a:t>
            </a:r>
          </a:p>
          <a:p>
            <a:pPr>
              <a:lnSpc>
                <a:spcPct val="90000"/>
              </a:lnSpc>
            </a:pPr>
            <a:r>
              <a:rPr lang="en-US"/>
              <a:t>Requirements need to be explicitly stated and documented for system implementation, e.g., used for design decisions, verification and validation, and a reference point during maintenance</a:t>
            </a:r>
          </a:p>
          <a:p>
            <a:pPr>
              <a:lnSpc>
                <a:spcPct val="90000"/>
              </a:lnSpc>
            </a:pPr>
            <a:r>
              <a:rPr lang="en-US"/>
              <a:t>SE is about developing software solutions to problems – Good solutions can only be developed if software engineers understand the problems.</a:t>
            </a:r>
          </a:p>
          <a:p>
            <a:pPr>
              <a:lnSpc>
                <a:spcPct val="90000"/>
              </a:lnSpc>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1490</Words>
  <Application>Microsoft Office PowerPoint</Application>
  <PresentationFormat>On-screen Show (4:3)</PresentationFormat>
  <Paragraphs>160</Paragraphs>
  <Slides>26</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Document</vt:lpstr>
      <vt:lpstr>Software Requirements Elicitation and Specifications - Fundamentals</vt:lpstr>
      <vt:lpstr>How to build a better mousetrap </vt:lpstr>
      <vt:lpstr>Objectives</vt:lpstr>
      <vt:lpstr>Requirements engineering</vt:lpstr>
      <vt:lpstr>What is a requirement?</vt:lpstr>
      <vt:lpstr>Types of requirement</vt:lpstr>
      <vt:lpstr>Definitions and Specifications</vt:lpstr>
      <vt:lpstr>Informal, High-Level Examples of Functional Requirements</vt:lpstr>
      <vt:lpstr>Motivations and Goals</vt:lpstr>
      <vt:lpstr>Motivations and Goals (II)</vt:lpstr>
      <vt:lpstr>Survey</vt:lpstr>
      <vt:lpstr>Fault Analysis</vt:lpstr>
      <vt:lpstr>Functional vs. Nonfunctional</vt:lpstr>
      <vt:lpstr>Types of NF Requirements (I)</vt:lpstr>
      <vt:lpstr>Types of NF Requirements (II)</vt:lpstr>
      <vt:lpstr>Examples</vt:lpstr>
      <vt:lpstr>Sommerville’s Classification</vt:lpstr>
      <vt:lpstr>Non-Functional Classification</vt:lpstr>
      <vt:lpstr>NFR Examples</vt:lpstr>
      <vt:lpstr>Requirements measures</vt:lpstr>
      <vt:lpstr>What is usually not in the Requirements?</vt:lpstr>
      <vt:lpstr>RequirementsUsers</vt:lpstr>
      <vt:lpstr>User requirements</vt:lpstr>
      <vt:lpstr>Problems with natural language</vt:lpstr>
      <vt:lpstr>Guidelines for writing requirements</vt:lpstr>
      <vt:lpstr>Sumary</vt:lpstr>
    </vt:vector>
  </TitlesOfParts>
  <Company>Carleton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Requirements Elicitation and Specifications - Fundamentals</dc:title>
  <dc:creator>Greg Franks</dc:creator>
  <cp:lastModifiedBy>Greg Franks</cp:lastModifiedBy>
  <cp:revision>3</cp:revision>
  <dcterms:created xsi:type="dcterms:W3CDTF">2011-05-04T16:18:03Z</dcterms:created>
  <dcterms:modified xsi:type="dcterms:W3CDTF">2011-05-06T17:42:11Z</dcterms:modified>
</cp:coreProperties>
</file>